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85" r:id="rId8"/>
    <p:sldId id="267" r:id="rId9"/>
    <p:sldId id="261" r:id="rId10"/>
    <p:sldId id="263" r:id="rId11"/>
    <p:sldId id="264" r:id="rId12"/>
    <p:sldId id="265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95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2" y="102"/>
      </p:cViewPr>
      <p:guideLst>
        <p:guide pos="599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43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13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40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02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19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71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0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64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35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9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4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3B83-DC40-451D-997E-E417656BB50A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9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0506" y="2936147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Tiger </a:t>
            </a:r>
            <a:r>
              <a:rPr lang="en-US" altLang="ko-KR"/>
              <a:t>API </a:t>
            </a:r>
            <a:r>
              <a:rPr lang="ko-KR" altLang="en-US"/>
              <a:t>운영툴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3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819" y="4074353"/>
            <a:ext cx="1216403" cy="23757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22" y="2442840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en-US" altLang="ko-KR" sz="1000" b="1" dirty="0">
                <a:solidFill>
                  <a:srgbClr val="002060"/>
                </a:solidFill>
              </a:rPr>
              <a:t>SMS</a:t>
            </a:r>
            <a:r>
              <a:rPr lang="ko-KR" altLang="en-US" sz="1000" b="1">
                <a:solidFill>
                  <a:srgbClr val="002060"/>
                </a:solidFill>
              </a:rPr>
              <a:t>인증내역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21" y="407331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821" y="44759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1" y="487865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20" y="528971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19" y="570077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0390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67259" y="42935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0" y="163957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총판정보</a:t>
            </a:r>
          </a:p>
        </p:txBody>
      </p:sp>
      <p:sp>
        <p:nvSpPr>
          <p:cNvPr id="128" name="직사각형 127"/>
          <p:cNvSpPr/>
          <p:nvPr/>
        </p:nvSpPr>
        <p:spPr>
          <a:xfrm>
            <a:off x="0" y="204302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로그인 정보</a:t>
            </a:r>
          </a:p>
        </p:txBody>
      </p:sp>
      <p:sp>
        <p:nvSpPr>
          <p:cNvPr id="129" name="직사각형 128"/>
          <p:cNvSpPr/>
          <p:nvPr/>
        </p:nvSpPr>
        <p:spPr>
          <a:xfrm>
            <a:off x="0" y="285034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0" y="325301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131" name="직사각형 130"/>
          <p:cNvSpPr/>
          <p:nvPr/>
        </p:nvSpPr>
        <p:spPr>
          <a:xfrm>
            <a:off x="0" y="3655685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5440"/>
              </p:ext>
            </p:extLst>
          </p:nvPr>
        </p:nvGraphicFramePr>
        <p:xfrm>
          <a:off x="1233520" y="838118"/>
          <a:ext cx="8283543" cy="488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3" imgW="20621880" imgH="10298160" progId="">
                  <p:embed/>
                </p:oleObj>
              </mc:Choice>
              <mc:Fallback>
                <p:oleObj r:id="rId3" imgW="20621880" imgH="10298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3520" y="838118"/>
                        <a:ext cx="8283543" cy="4880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xmlns="" id="{07969458-7651-4CF2-BA17-DF341B7AF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12514"/>
              </p:ext>
            </p:extLst>
          </p:nvPr>
        </p:nvGraphicFramePr>
        <p:xfrm>
          <a:off x="10013379" y="-1"/>
          <a:ext cx="2170231" cy="43497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SMS</a:t>
                      </a:r>
                      <a:r>
                        <a:rPr lang="ko-KR" altLang="en-US" sz="850" dirty="0"/>
                        <a:t> 인증내역 조회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상태표시</a:t>
                      </a:r>
                      <a:r>
                        <a:rPr lang="en-US" altLang="ko-KR" sz="800" dirty="0"/>
                        <a:t> : </a:t>
                      </a:r>
                      <a:r>
                        <a:rPr lang="ko-KR" altLang="en-US" sz="800" dirty="0"/>
                        <a:t>인증코드 요청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인증완료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9A5ADB51-3284-4533-8F34-36BEB15BFA9E}"/>
              </a:ext>
            </a:extLst>
          </p:cNvPr>
          <p:cNvSpPr/>
          <p:nvPr/>
        </p:nvSpPr>
        <p:spPr>
          <a:xfrm>
            <a:off x="8006008" y="179527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</p:spTree>
    <p:extLst>
      <p:ext uri="{BB962C8B-B14F-4D97-AF65-F5344CB8AC3E}">
        <p14:creationId xmlns:p14="http://schemas.microsoft.com/office/powerpoint/2010/main" val="379895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819" y="4074352"/>
            <a:ext cx="1216403" cy="27836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22" y="2848367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en-US" altLang="ko-KR" sz="1000" b="1" dirty="0">
                <a:solidFill>
                  <a:srgbClr val="002060"/>
                </a:solidFill>
              </a:rPr>
              <a:t>IP</a:t>
            </a:r>
            <a:r>
              <a:rPr lang="ko-KR" altLang="en-US" sz="1000" b="1">
                <a:solidFill>
                  <a:srgbClr val="002060"/>
                </a:solidFill>
              </a:rPr>
              <a:t>차단내역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21" y="407331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821" y="44759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1" y="487865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20" y="528971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19" y="570077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0" y="163957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총판정보</a:t>
            </a:r>
          </a:p>
        </p:txBody>
      </p:sp>
      <p:sp>
        <p:nvSpPr>
          <p:cNvPr id="128" name="직사각형 127"/>
          <p:cNvSpPr/>
          <p:nvPr/>
        </p:nvSpPr>
        <p:spPr>
          <a:xfrm>
            <a:off x="0" y="204302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로그인 정보</a:t>
            </a:r>
          </a:p>
        </p:txBody>
      </p:sp>
      <p:sp>
        <p:nvSpPr>
          <p:cNvPr id="129" name="직사각형 128"/>
          <p:cNvSpPr/>
          <p:nvPr/>
        </p:nvSpPr>
        <p:spPr>
          <a:xfrm>
            <a:off x="0" y="2444708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0" y="325301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131" name="직사각형 130"/>
          <p:cNvSpPr/>
          <p:nvPr/>
        </p:nvSpPr>
        <p:spPr>
          <a:xfrm>
            <a:off x="0" y="3655685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1123"/>
              </p:ext>
            </p:extLst>
          </p:nvPr>
        </p:nvGraphicFramePr>
        <p:xfrm>
          <a:off x="1235256" y="840634"/>
          <a:ext cx="8281807" cy="26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r:id="rId3" imgW="20952360" imgH="5079240" progId="">
                  <p:embed/>
                </p:oleObj>
              </mc:Choice>
              <mc:Fallback>
                <p:oleObj r:id="rId3" imgW="20952360" imgH="5079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5256" y="840634"/>
                        <a:ext cx="8281807" cy="26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xmlns="" id="{288F52ED-E530-4D17-9C27-82FCA5673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80272"/>
              </p:ext>
            </p:extLst>
          </p:nvPr>
        </p:nvGraphicFramePr>
        <p:xfrm>
          <a:off x="10013379" y="-1"/>
          <a:ext cx="2170231" cy="43497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IP</a:t>
                      </a:r>
                      <a:r>
                        <a:rPr lang="ko-KR" altLang="en-US" sz="850" dirty="0"/>
                        <a:t>차단 내역 조회 화면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조회된 </a:t>
                      </a:r>
                      <a:r>
                        <a:rPr lang="en-US" altLang="ko-KR" sz="800" dirty="0"/>
                        <a:t>IP</a:t>
                      </a:r>
                      <a:r>
                        <a:rPr lang="ko-KR" altLang="en-US" sz="800" dirty="0"/>
                        <a:t>차단내역 전부해제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개별 해제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C07A880E-766A-4567-A317-EF8AAE67522C}"/>
              </a:ext>
            </a:extLst>
          </p:cNvPr>
          <p:cNvSpPr/>
          <p:nvPr/>
        </p:nvSpPr>
        <p:spPr>
          <a:xfrm>
            <a:off x="8581936" y="2356856"/>
            <a:ext cx="457001" cy="17570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700"/>
              <a:t>해제</a:t>
            </a:r>
            <a:endParaRPr lang="ko-KR" altLang="en-US" sz="700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6712DEBF-3418-4418-989F-C0E00121FFFE}"/>
              </a:ext>
            </a:extLst>
          </p:cNvPr>
          <p:cNvSpPr/>
          <p:nvPr/>
        </p:nvSpPr>
        <p:spPr>
          <a:xfrm>
            <a:off x="8131843" y="1433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5AB49A65-4614-4945-9D2E-C1061EEC9ABD}"/>
              </a:ext>
            </a:extLst>
          </p:cNvPr>
          <p:cNvSpPr/>
          <p:nvPr/>
        </p:nvSpPr>
        <p:spPr>
          <a:xfrm>
            <a:off x="8329510" y="235685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</p:spTree>
    <p:extLst>
      <p:ext uri="{BB962C8B-B14F-4D97-AF65-F5344CB8AC3E}">
        <p14:creationId xmlns:p14="http://schemas.microsoft.com/office/powerpoint/2010/main" val="394199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819" y="4074352"/>
            <a:ext cx="1216403" cy="27836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22" y="3253014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21" y="407331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821" y="44759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1" y="487865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20" y="528971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19" y="570077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0" y="163957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총판정보</a:t>
            </a:r>
          </a:p>
        </p:txBody>
      </p:sp>
      <p:sp>
        <p:nvSpPr>
          <p:cNvPr id="128" name="직사각형 127"/>
          <p:cNvSpPr/>
          <p:nvPr/>
        </p:nvSpPr>
        <p:spPr>
          <a:xfrm>
            <a:off x="0" y="204302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로그인 정보</a:t>
            </a:r>
          </a:p>
        </p:txBody>
      </p:sp>
      <p:sp>
        <p:nvSpPr>
          <p:cNvPr id="129" name="직사각형 128"/>
          <p:cNvSpPr/>
          <p:nvPr/>
        </p:nvSpPr>
        <p:spPr>
          <a:xfrm>
            <a:off x="0" y="2444708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0" y="2848368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0" y="3655685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58469"/>
              </p:ext>
            </p:extLst>
          </p:nvPr>
        </p:nvGraphicFramePr>
        <p:xfrm>
          <a:off x="10013379" y="-1"/>
          <a:ext cx="2170231" cy="449590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쪽지발송 화면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템플릿 등록 화면 이동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템플릿 작성 화면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저장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취소 버튼 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템플릿 관리 화면으로 이동</a:t>
                      </a:r>
                      <a:endParaRPr lang="en-US" altLang="ko-KR" sz="800" dirty="0">
                        <a:sym typeface="Wingdings" panose="05000000000000000000" pitchFamily="2" charset="2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D7303FC0-6CCA-4F69-B82A-0BF89105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04" y="833630"/>
            <a:ext cx="5410900" cy="585132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413310F2-FD9A-45B4-B19A-28F1ACDB6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04" y="1133948"/>
            <a:ext cx="603256" cy="171514"/>
          </a:xfrm>
          <a:prstGeom prst="rect">
            <a:avLst/>
          </a:prstGeom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6D2FA3B6-F927-40D2-9FAA-6F6475C3AFB5}"/>
              </a:ext>
            </a:extLst>
          </p:cNvPr>
          <p:cNvSpPr/>
          <p:nvPr/>
        </p:nvSpPr>
        <p:spPr>
          <a:xfrm>
            <a:off x="5828904" y="113619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7B4AD31-29F0-4EF2-B621-165C016E1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16" y="3820246"/>
            <a:ext cx="4234978" cy="288395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B777AC6-E192-417E-A37F-934BCCD54DD6}"/>
              </a:ext>
            </a:extLst>
          </p:cNvPr>
          <p:cNvSpPr txBox="1"/>
          <p:nvPr/>
        </p:nvSpPr>
        <p:spPr>
          <a:xfrm>
            <a:off x="6844864" y="3454349"/>
            <a:ext cx="1533723" cy="29341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0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템플릿 작성 화면</a:t>
            </a:r>
            <a:r>
              <a:rPr lang="en-US" altLang="ko-KR" sz="10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xmlns="" id="{948C2522-72EF-4FB2-9FF9-7626DD60B2D4}"/>
              </a:ext>
            </a:extLst>
          </p:cNvPr>
          <p:cNvSpPr/>
          <p:nvPr/>
        </p:nvSpPr>
        <p:spPr>
          <a:xfrm>
            <a:off x="6863516" y="636909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xmlns="" id="{0432924B-F995-4FC1-9B42-3A5AE75CEE06}"/>
              </a:ext>
            </a:extLst>
          </p:cNvPr>
          <p:cNvSpPr/>
          <p:nvPr/>
        </p:nvSpPr>
        <p:spPr>
          <a:xfrm>
            <a:off x="6763864" y="354100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</p:spTree>
    <p:extLst>
      <p:ext uri="{BB962C8B-B14F-4D97-AF65-F5344CB8AC3E}">
        <p14:creationId xmlns:p14="http://schemas.microsoft.com/office/powerpoint/2010/main" val="236661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819" y="4074352"/>
            <a:ext cx="1216403" cy="27836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22" y="325301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21" y="407331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821" y="44759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1" y="487865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20" y="528971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19" y="570077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0" y="163957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총판정보</a:t>
            </a:r>
          </a:p>
        </p:txBody>
      </p:sp>
      <p:sp>
        <p:nvSpPr>
          <p:cNvPr id="128" name="직사각형 127"/>
          <p:cNvSpPr/>
          <p:nvPr/>
        </p:nvSpPr>
        <p:spPr>
          <a:xfrm>
            <a:off x="0" y="204302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로그인 정보</a:t>
            </a:r>
          </a:p>
        </p:txBody>
      </p:sp>
      <p:sp>
        <p:nvSpPr>
          <p:cNvPr id="129" name="직사각형 128"/>
          <p:cNvSpPr/>
          <p:nvPr/>
        </p:nvSpPr>
        <p:spPr>
          <a:xfrm>
            <a:off x="0" y="2444708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0" y="2848368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0" y="3655685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쪽지발송내역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04196"/>
              </p:ext>
            </p:extLst>
          </p:nvPr>
        </p:nvGraphicFramePr>
        <p:xfrm>
          <a:off x="10013379" y="-1"/>
          <a:ext cx="2170231" cy="461782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쪽지 발송내역 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쪽지 발송 내역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쪽지 확인하면 표시됨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해당 쪽지 삭제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쪽지 작성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보내기 팝업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1-4 </a:t>
                      </a:r>
                      <a:r>
                        <a:rPr lang="ko-KR" altLang="en-US" sz="800" dirty="0"/>
                        <a:t>회원 상세정보 팝업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52054947-7FBF-4710-8D16-60AC1C40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67"/>
          <a:stretch/>
        </p:blipFill>
        <p:spPr>
          <a:xfrm>
            <a:off x="1216404" y="861393"/>
            <a:ext cx="8300660" cy="195920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D80B61AC-1230-418F-8A71-FF94307F8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37" y="2435874"/>
            <a:ext cx="442483" cy="2144359"/>
          </a:xfrm>
          <a:prstGeom prst="rect">
            <a:avLst/>
          </a:prstGeom>
        </p:spPr>
      </p:pic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xmlns="" id="{99F45786-10E0-4BC3-85FA-B161FCC94F3E}"/>
              </a:ext>
            </a:extLst>
          </p:cNvPr>
          <p:cNvCxnSpPr>
            <a:cxnSpLocks/>
          </p:cNvCxnSpPr>
          <p:nvPr/>
        </p:nvCxnSpPr>
        <p:spPr>
          <a:xfrm>
            <a:off x="1440737" y="4563455"/>
            <a:ext cx="804304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63D3B8D8-F97D-4909-AB64-595AEADC3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44" y="2433042"/>
            <a:ext cx="1010131" cy="236288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2B82765D-007B-424B-A794-3E6D926B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543" y="2441431"/>
            <a:ext cx="833572" cy="236288"/>
          </a:xfrm>
          <a:prstGeom prst="rect">
            <a:avLst/>
          </a:prstGeom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xmlns="" id="{9DE5A7BB-BE37-4512-81D1-250ECEE80C5A}"/>
              </a:ext>
            </a:extLst>
          </p:cNvPr>
          <p:cNvSpPr/>
          <p:nvPr/>
        </p:nvSpPr>
        <p:spPr>
          <a:xfrm>
            <a:off x="3620093" y="247018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xmlns="" id="{640189CF-1D2B-4A47-A306-57748CE4C59A}"/>
              </a:ext>
            </a:extLst>
          </p:cNvPr>
          <p:cNvSpPr/>
          <p:nvPr/>
        </p:nvSpPr>
        <p:spPr>
          <a:xfrm>
            <a:off x="4304287" y="264604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xmlns="" id="{F911B761-6A33-410A-B1F0-E69E0832C6F8}"/>
              </a:ext>
            </a:extLst>
          </p:cNvPr>
          <p:cNvSpPr/>
          <p:nvPr/>
        </p:nvSpPr>
        <p:spPr>
          <a:xfrm>
            <a:off x="8853342" y="272153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xmlns="" id="{18332E12-79FF-477F-ADF8-AAA6B5E3D570}"/>
              </a:ext>
            </a:extLst>
          </p:cNvPr>
          <p:cNvSpPr/>
          <p:nvPr/>
        </p:nvSpPr>
        <p:spPr>
          <a:xfrm>
            <a:off x="9198396" y="272153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1-4</a:t>
            </a:r>
            <a:endParaRPr lang="ko-KR" altLang="en-US" sz="7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31B3283-ADFA-403F-8D3D-D10CF5B200ED}"/>
              </a:ext>
            </a:extLst>
          </p:cNvPr>
          <p:cNvSpPr txBox="1"/>
          <p:nvPr/>
        </p:nvSpPr>
        <p:spPr>
          <a:xfrm>
            <a:off x="4452537" y="3501586"/>
            <a:ext cx="1230962" cy="29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>
                <a:solidFill>
                  <a:schemeClr val="dk1"/>
                </a:solidFill>
              </a:rPr>
              <a:t>작성된 내용 표시</a:t>
            </a:r>
            <a:endParaRPr lang="en-US" altLang="ko-KR" sz="10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01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" y="4049632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" y="445230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" y="4863362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52744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92790"/>
              </p:ext>
            </p:extLst>
          </p:nvPr>
        </p:nvGraphicFramePr>
        <p:xfrm>
          <a:off x="10013379" y="-1"/>
          <a:ext cx="2170231" cy="486166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충전 신청 내역 조회 및 처리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총판 </a:t>
                      </a:r>
                      <a:r>
                        <a:rPr lang="ko-KR" altLang="en-US" sz="800" dirty="0" err="1"/>
                        <a:t>리스팅</a:t>
                      </a:r>
                      <a:endParaRPr lang="ko-KR" altLang="en-US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신청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대기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취소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 : </a:t>
                      </a:r>
                      <a:r>
                        <a:rPr lang="ko-KR" altLang="en-US" sz="800" dirty="0" err="1"/>
                        <a:t>아이디및닉네임</a:t>
                      </a:r>
                      <a:r>
                        <a:rPr lang="en-US" altLang="ko-KR" sz="800" dirty="0"/>
                        <a:t>,</a:t>
                      </a:r>
                      <a:r>
                        <a:rPr lang="ko-KR" altLang="en-US" sz="800" dirty="0"/>
                        <a:t> 예금주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1-4 </a:t>
                      </a:r>
                      <a:r>
                        <a:rPr lang="ko-KR" altLang="en-US" sz="800" dirty="0"/>
                        <a:t>입금처리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입금취소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대기처리버튼 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 1-5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에서 체크된 회원에 대한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…</a:t>
                      </a:r>
                    </a:p>
                    <a:p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1-5 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체크박스</a:t>
                      </a:r>
                      <a:endParaRPr lang="en-US" altLang="ko-KR" sz="8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1-6 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쪽지 보내기 팝업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442BC6C7-3677-43EE-B001-99E763088888}"/>
              </a:ext>
            </a:extLst>
          </p:cNvPr>
          <p:cNvSpPr/>
          <p:nvPr/>
        </p:nvSpPr>
        <p:spPr>
          <a:xfrm>
            <a:off x="1" y="2036286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16DF117D-EE1C-4484-87F0-28EB8D5611F5}"/>
              </a:ext>
            </a:extLst>
          </p:cNvPr>
          <p:cNvSpPr/>
          <p:nvPr/>
        </p:nvSpPr>
        <p:spPr>
          <a:xfrm>
            <a:off x="1" y="243895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E3D52879-748E-4E7C-85E9-A0D9A523DCDC}"/>
              </a:ext>
            </a:extLst>
          </p:cNvPr>
          <p:cNvSpPr/>
          <p:nvPr/>
        </p:nvSpPr>
        <p:spPr>
          <a:xfrm>
            <a:off x="-822" y="284581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머니사용이력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3CAC6E0B-1378-4C8C-907C-C5AB14AA69FB}"/>
              </a:ext>
            </a:extLst>
          </p:cNvPr>
          <p:cNvSpPr/>
          <p:nvPr/>
        </p:nvSpPr>
        <p:spPr>
          <a:xfrm>
            <a:off x="1" y="324429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FCC3F756-DC2D-4E64-9830-4A0FA6FED9A3}"/>
              </a:ext>
            </a:extLst>
          </p:cNvPr>
          <p:cNvSpPr/>
          <p:nvPr/>
        </p:nvSpPr>
        <p:spPr>
          <a:xfrm>
            <a:off x="1" y="364696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입금이력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C4D0603F-093E-4C9C-ACE2-0F4C9C1B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83" y="1178462"/>
            <a:ext cx="8300660" cy="1825116"/>
          </a:xfrm>
          <a:prstGeom prst="rect">
            <a:avLst/>
          </a:prstGeom>
        </p:spPr>
      </p:pic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xmlns="" id="{F807639D-98AB-4365-85AB-0D93A201EB7E}"/>
              </a:ext>
            </a:extLst>
          </p:cNvPr>
          <p:cNvSpPr/>
          <p:nvPr/>
        </p:nvSpPr>
        <p:spPr>
          <a:xfrm>
            <a:off x="1181502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xmlns="" id="{917D81EF-6134-4159-8850-A27A013DAA7E}"/>
              </a:ext>
            </a:extLst>
          </p:cNvPr>
          <p:cNvSpPr/>
          <p:nvPr/>
        </p:nvSpPr>
        <p:spPr>
          <a:xfrm>
            <a:off x="1464561" y="115341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xmlns="" id="{59FC3355-21E9-44BA-A43A-84DAE59AD639}"/>
              </a:ext>
            </a:extLst>
          </p:cNvPr>
          <p:cNvSpPr/>
          <p:nvPr/>
        </p:nvSpPr>
        <p:spPr>
          <a:xfrm>
            <a:off x="4484598" y="115341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xmlns="" id="{2CDE6CED-2C34-4DF6-BEED-9DBE0778D4CD}"/>
              </a:ext>
            </a:extLst>
          </p:cNvPr>
          <p:cNvSpPr/>
          <p:nvPr/>
        </p:nvSpPr>
        <p:spPr>
          <a:xfrm>
            <a:off x="5061914" y="115341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CEECDF68-E123-483D-A4DB-9B6538168241}"/>
              </a:ext>
            </a:extLst>
          </p:cNvPr>
          <p:cNvSpPr/>
          <p:nvPr/>
        </p:nvSpPr>
        <p:spPr>
          <a:xfrm>
            <a:off x="1462390" y="2269006"/>
            <a:ext cx="124364" cy="124364"/>
          </a:xfrm>
          <a:prstGeom prst="rect">
            <a:avLst/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953086DE-F56D-4BF5-AF84-9C8098F9114E}"/>
              </a:ext>
            </a:extLst>
          </p:cNvPr>
          <p:cNvSpPr/>
          <p:nvPr/>
        </p:nvSpPr>
        <p:spPr>
          <a:xfrm>
            <a:off x="1178071" y="168118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1-4</a:t>
            </a:r>
            <a:endParaRPr lang="ko-KR" altLang="en-US" sz="750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xmlns="" id="{3F53DCBE-B980-4ACC-9E3E-3AD833BBD27F}"/>
              </a:ext>
            </a:extLst>
          </p:cNvPr>
          <p:cNvSpPr/>
          <p:nvPr/>
        </p:nvSpPr>
        <p:spPr>
          <a:xfrm>
            <a:off x="1185737" y="225121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1-5</a:t>
            </a:r>
            <a:endParaRPr lang="ko-KR" altLang="en-US" sz="75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CE3B4517-47AE-458E-A018-303984189C57}"/>
              </a:ext>
            </a:extLst>
          </p:cNvPr>
          <p:cNvSpPr/>
          <p:nvPr/>
        </p:nvSpPr>
        <p:spPr>
          <a:xfrm>
            <a:off x="9141887" y="2236108"/>
            <a:ext cx="395817" cy="1771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700" dirty="0"/>
              <a:t>쪽지</a:t>
            </a: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xmlns="" id="{35463FBC-6A7B-4BE8-BE27-8D55CCF454B5}"/>
              </a:ext>
            </a:extLst>
          </p:cNvPr>
          <p:cNvSpPr/>
          <p:nvPr/>
        </p:nvSpPr>
        <p:spPr>
          <a:xfrm>
            <a:off x="8936398" y="223610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1-6</a:t>
            </a:r>
            <a:endParaRPr lang="ko-KR" altLang="en-US" sz="750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4310B9B2-35EF-4CD4-9A0B-979B3C352ABD}"/>
              </a:ext>
            </a:extLst>
          </p:cNvPr>
          <p:cNvSpPr/>
          <p:nvPr/>
        </p:nvSpPr>
        <p:spPr>
          <a:xfrm>
            <a:off x="1989397" y="2233867"/>
            <a:ext cx="545284" cy="2914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34C375A-532B-41A4-8CBE-06F1D51A8693}"/>
              </a:ext>
            </a:extLst>
          </p:cNvPr>
          <p:cNvSpPr txBox="1"/>
          <p:nvPr/>
        </p:nvSpPr>
        <p:spPr>
          <a:xfrm>
            <a:off x="1962534" y="2525318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회원상세정보 팝업 호출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822" y="1635209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2551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" y="4049632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" y="445230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" y="4863362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52744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/>
        </p:nvGraphicFramePr>
        <p:xfrm>
          <a:off x="10013379" y="-1"/>
          <a:ext cx="2170231" cy="486166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충전 신청 내역 조회 및 처리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총판 </a:t>
                      </a:r>
                      <a:r>
                        <a:rPr lang="ko-KR" altLang="en-US" sz="800" dirty="0" err="1"/>
                        <a:t>리스팅</a:t>
                      </a:r>
                      <a:endParaRPr lang="ko-KR" altLang="en-US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신청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대기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취소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 : </a:t>
                      </a:r>
                      <a:r>
                        <a:rPr lang="ko-KR" altLang="en-US" sz="800" dirty="0" err="1"/>
                        <a:t>아이디및닉네임</a:t>
                      </a:r>
                      <a:r>
                        <a:rPr lang="en-US" altLang="ko-KR" sz="800" dirty="0"/>
                        <a:t>,</a:t>
                      </a:r>
                      <a:r>
                        <a:rPr lang="ko-KR" altLang="en-US" sz="800" dirty="0"/>
                        <a:t> 예금주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1-4 </a:t>
                      </a:r>
                      <a:r>
                        <a:rPr lang="ko-KR" altLang="en-US" sz="800" dirty="0"/>
                        <a:t>입금처리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입금취소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대기처리버튼 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 1-5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에서 체크된 회원에 대한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…</a:t>
                      </a:r>
                    </a:p>
                    <a:p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1-5 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체크박스</a:t>
                      </a:r>
                      <a:endParaRPr lang="en-US" altLang="ko-KR" sz="8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1-6 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쪽지 보내기 팝업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442BC6C7-3677-43EE-B001-99E763088888}"/>
              </a:ext>
            </a:extLst>
          </p:cNvPr>
          <p:cNvSpPr/>
          <p:nvPr/>
        </p:nvSpPr>
        <p:spPr>
          <a:xfrm>
            <a:off x="1" y="203628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16DF117D-EE1C-4484-87F0-28EB8D5611F5}"/>
              </a:ext>
            </a:extLst>
          </p:cNvPr>
          <p:cNvSpPr/>
          <p:nvPr/>
        </p:nvSpPr>
        <p:spPr>
          <a:xfrm>
            <a:off x="1" y="2438956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E3D52879-748E-4E7C-85E9-A0D9A523DCDC}"/>
              </a:ext>
            </a:extLst>
          </p:cNvPr>
          <p:cNvSpPr/>
          <p:nvPr/>
        </p:nvSpPr>
        <p:spPr>
          <a:xfrm>
            <a:off x="1" y="284162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머니사용이력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3CAC6E0B-1378-4C8C-907C-C5AB14AA69FB}"/>
              </a:ext>
            </a:extLst>
          </p:cNvPr>
          <p:cNvSpPr/>
          <p:nvPr/>
        </p:nvSpPr>
        <p:spPr>
          <a:xfrm>
            <a:off x="-822" y="324429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FCC3F756-DC2D-4E64-9830-4A0FA6FED9A3}"/>
              </a:ext>
            </a:extLst>
          </p:cNvPr>
          <p:cNvSpPr/>
          <p:nvPr/>
        </p:nvSpPr>
        <p:spPr>
          <a:xfrm>
            <a:off x="1" y="364696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입금이력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EED54D27-CCE0-415E-8FA6-9BB887C6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16" y="1274031"/>
            <a:ext cx="8217019" cy="1754391"/>
          </a:xfrm>
          <a:prstGeom prst="rect">
            <a:avLst/>
          </a:prstGeom>
        </p:spPr>
      </p:pic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xmlns="" id="{6DA08AB5-E13B-4B7E-80DB-6C8605C7BF9E}"/>
              </a:ext>
            </a:extLst>
          </p:cNvPr>
          <p:cNvSpPr/>
          <p:nvPr/>
        </p:nvSpPr>
        <p:spPr>
          <a:xfrm>
            <a:off x="1219834" y="139295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xmlns="" id="{2C19EB22-E443-4940-9C80-D10DA3A903E1}"/>
              </a:ext>
            </a:extLst>
          </p:cNvPr>
          <p:cNvSpPr/>
          <p:nvPr/>
        </p:nvSpPr>
        <p:spPr>
          <a:xfrm>
            <a:off x="1502893" y="119405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xmlns="" id="{5A089352-20FB-48A9-A277-4148E7200B75}"/>
              </a:ext>
            </a:extLst>
          </p:cNvPr>
          <p:cNvSpPr/>
          <p:nvPr/>
        </p:nvSpPr>
        <p:spPr>
          <a:xfrm>
            <a:off x="4522930" y="119405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xmlns="" id="{8A7E4FD9-061B-4C2F-886B-278BA073D7F6}"/>
              </a:ext>
            </a:extLst>
          </p:cNvPr>
          <p:cNvSpPr/>
          <p:nvPr/>
        </p:nvSpPr>
        <p:spPr>
          <a:xfrm>
            <a:off x="5100246" y="119405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xmlns="" id="{1708D244-EE36-45D7-86C7-13E4377BF392}"/>
              </a:ext>
            </a:extLst>
          </p:cNvPr>
          <p:cNvSpPr/>
          <p:nvPr/>
        </p:nvSpPr>
        <p:spPr>
          <a:xfrm>
            <a:off x="1549714" y="2303114"/>
            <a:ext cx="124364" cy="124364"/>
          </a:xfrm>
          <a:prstGeom prst="rect">
            <a:avLst/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DD8795CC-32C4-49D2-814C-C9EADF5F2E31}"/>
              </a:ext>
            </a:extLst>
          </p:cNvPr>
          <p:cNvSpPr/>
          <p:nvPr/>
        </p:nvSpPr>
        <p:spPr>
          <a:xfrm>
            <a:off x="1216403" y="172181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1-4</a:t>
            </a:r>
            <a:endParaRPr lang="ko-KR" altLang="en-US" sz="750" dirty="0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xmlns="" id="{2C95A483-B7DA-44FA-9B1A-05EED34225F4}"/>
              </a:ext>
            </a:extLst>
          </p:cNvPr>
          <p:cNvSpPr/>
          <p:nvPr/>
        </p:nvSpPr>
        <p:spPr>
          <a:xfrm>
            <a:off x="1224069" y="229184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1-5</a:t>
            </a:r>
            <a:endParaRPr lang="ko-KR" altLang="en-US" sz="750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EAF0836E-F6D0-4650-B167-4455B606BECE}"/>
              </a:ext>
            </a:extLst>
          </p:cNvPr>
          <p:cNvSpPr/>
          <p:nvPr/>
        </p:nvSpPr>
        <p:spPr>
          <a:xfrm>
            <a:off x="9069440" y="2276744"/>
            <a:ext cx="395817" cy="1771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700" dirty="0"/>
              <a:t>쪽지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xmlns="" id="{013FF27C-5A6F-44D0-8E40-1506CE6E871D}"/>
              </a:ext>
            </a:extLst>
          </p:cNvPr>
          <p:cNvSpPr/>
          <p:nvPr/>
        </p:nvSpPr>
        <p:spPr>
          <a:xfrm>
            <a:off x="8865913" y="228429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1-6</a:t>
            </a:r>
            <a:endParaRPr lang="ko-KR" altLang="en-US" sz="750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AD5C2A8E-2DCF-4450-813A-BA0FCEE57C97}"/>
              </a:ext>
            </a:extLst>
          </p:cNvPr>
          <p:cNvSpPr/>
          <p:nvPr/>
        </p:nvSpPr>
        <p:spPr>
          <a:xfrm>
            <a:off x="2377888" y="2272825"/>
            <a:ext cx="545284" cy="2914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AD447BD-FFFE-4634-B25A-C55A522C3752}"/>
              </a:ext>
            </a:extLst>
          </p:cNvPr>
          <p:cNvSpPr txBox="1"/>
          <p:nvPr/>
        </p:nvSpPr>
        <p:spPr>
          <a:xfrm>
            <a:off x="2351025" y="2564276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회원상세정보 팝업 호출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822" y="1635209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8256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2" y="4049632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" y="445230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" y="4863362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52744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/>
        </p:nvGraphicFramePr>
        <p:xfrm>
          <a:off x="10013379" y="-1"/>
          <a:ext cx="2170231" cy="44384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머니</a:t>
                      </a:r>
                      <a:r>
                        <a:rPr lang="en-US" altLang="ko-KR" sz="850" dirty="0"/>
                        <a:t> </a:t>
                      </a:r>
                      <a:r>
                        <a:rPr lang="ko-KR" altLang="en-US" sz="850" dirty="0"/>
                        <a:t>증감 조회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증가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차감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</a:p>
                    <a:p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baseline="0" dirty="0"/>
                        <a:t>가장 최근 내림 차순</a:t>
                      </a:r>
                      <a:endParaRPr lang="en-US" altLang="ko-KR" sz="850" baseline="0" dirty="0"/>
                    </a:p>
                    <a:p>
                      <a:r>
                        <a:rPr lang="en-US" altLang="ko-KR" sz="850" baseline="0" dirty="0"/>
                        <a:t>2-1 </a:t>
                      </a:r>
                      <a:r>
                        <a:rPr lang="ko-KR" altLang="en-US" sz="850" baseline="0" dirty="0"/>
                        <a:t>빨간색 </a:t>
                      </a:r>
                      <a:r>
                        <a:rPr lang="en-US" altLang="ko-KR" sz="850" baseline="0" dirty="0"/>
                        <a:t>: </a:t>
                      </a:r>
                      <a:r>
                        <a:rPr lang="ko-KR" altLang="en-US" sz="850" baseline="0" dirty="0"/>
                        <a:t>유저</a:t>
                      </a:r>
                      <a:r>
                        <a:rPr lang="en-US" altLang="ko-KR" sz="850" baseline="0" dirty="0"/>
                        <a:t>+ / </a:t>
                      </a:r>
                      <a:r>
                        <a:rPr lang="ko-KR" altLang="en-US" sz="850" baseline="0" dirty="0" err="1"/>
                        <a:t>파랑색</a:t>
                      </a:r>
                      <a:r>
                        <a:rPr lang="ko-KR" altLang="en-US" sz="850" baseline="0" dirty="0"/>
                        <a:t> 유저</a:t>
                      </a:r>
                      <a:r>
                        <a:rPr lang="en-US" altLang="ko-KR" sz="850" baseline="0" dirty="0"/>
                        <a:t>: -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442BC6C7-3677-43EE-B001-99E763088888}"/>
              </a:ext>
            </a:extLst>
          </p:cNvPr>
          <p:cNvSpPr/>
          <p:nvPr/>
        </p:nvSpPr>
        <p:spPr>
          <a:xfrm>
            <a:off x="1" y="203628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16DF117D-EE1C-4484-87F0-28EB8D5611F5}"/>
              </a:ext>
            </a:extLst>
          </p:cNvPr>
          <p:cNvSpPr/>
          <p:nvPr/>
        </p:nvSpPr>
        <p:spPr>
          <a:xfrm>
            <a:off x="1" y="243895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E3D52879-748E-4E7C-85E9-A0D9A523DCDC}"/>
              </a:ext>
            </a:extLst>
          </p:cNvPr>
          <p:cNvSpPr/>
          <p:nvPr/>
        </p:nvSpPr>
        <p:spPr>
          <a:xfrm>
            <a:off x="-1" y="2841621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 err="1">
                <a:solidFill>
                  <a:srgbClr val="002060"/>
                </a:solidFill>
              </a:rPr>
              <a:t>머니사용이력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3CAC6E0B-1378-4C8C-907C-C5AB14AA69FB}"/>
              </a:ext>
            </a:extLst>
          </p:cNvPr>
          <p:cNvSpPr/>
          <p:nvPr/>
        </p:nvSpPr>
        <p:spPr>
          <a:xfrm>
            <a:off x="1" y="324429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FCC3F756-DC2D-4E64-9830-4A0FA6FED9A3}"/>
              </a:ext>
            </a:extLst>
          </p:cNvPr>
          <p:cNvSpPr/>
          <p:nvPr/>
        </p:nvSpPr>
        <p:spPr>
          <a:xfrm>
            <a:off x="1" y="364696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입금이력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xmlns="" id="{EEC8FAE7-7DB6-454A-AF94-9B345F42C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" r="27443"/>
          <a:stretch/>
        </p:blipFill>
        <p:spPr>
          <a:xfrm>
            <a:off x="1392574" y="1101861"/>
            <a:ext cx="6610523" cy="1506989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E07FBCFE-5094-43BC-9C5A-5834AD6BD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54" t="22672" r="342" b="-9921"/>
          <a:stretch/>
        </p:blipFill>
        <p:spPr>
          <a:xfrm>
            <a:off x="7881892" y="1445563"/>
            <a:ext cx="1216404" cy="1314822"/>
          </a:xfrm>
          <a:prstGeom prst="rect">
            <a:avLst/>
          </a:prstGeom>
        </p:spPr>
      </p:pic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xmlns="" id="{110FBBD1-A012-4147-8C87-EC86CDB0BFBE}"/>
              </a:ext>
            </a:extLst>
          </p:cNvPr>
          <p:cNvSpPr/>
          <p:nvPr/>
        </p:nvSpPr>
        <p:spPr>
          <a:xfrm>
            <a:off x="1392574" y="102345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xmlns="" id="{B98C7ACA-0400-4438-8DCC-3A7BD9399931}"/>
              </a:ext>
            </a:extLst>
          </p:cNvPr>
          <p:cNvSpPr/>
          <p:nvPr/>
        </p:nvSpPr>
        <p:spPr>
          <a:xfrm>
            <a:off x="4360486" y="103400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54A493FE-64FF-4D72-8E6D-3ED5ED629704}"/>
              </a:ext>
            </a:extLst>
          </p:cNvPr>
          <p:cNvSpPr/>
          <p:nvPr/>
        </p:nvSpPr>
        <p:spPr>
          <a:xfrm>
            <a:off x="4784928" y="104202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E823AC-FCE7-4C6A-B31A-97508AD27A7B}"/>
              </a:ext>
            </a:extLst>
          </p:cNvPr>
          <p:cNvSpPr txBox="1"/>
          <p:nvPr/>
        </p:nvSpPr>
        <p:spPr>
          <a:xfrm>
            <a:off x="4402119" y="2608850"/>
            <a:ext cx="1089617" cy="41311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충전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환전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배팅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배팅취소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배팅결과처리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이벤트충전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이벤트차감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충전요청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환전요청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계좌조회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충전요청취소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환전요청취소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관리자충전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관리자회수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관리자환전회수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정산취소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충전대기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환전요청대기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코인충전요청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코인충전완료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데이터복구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기타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xmlns="" id="{5243AEAB-26BF-45AE-B98D-8407FC3F3E81}"/>
              </a:ext>
            </a:extLst>
          </p:cNvPr>
          <p:cNvSpPr/>
          <p:nvPr/>
        </p:nvSpPr>
        <p:spPr>
          <a:xfrm>
            <a:off x="4198486" y="260361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xmlns="" id="{42DC9EFB-E7D9-44F2-9DB4-DD1EA90365AD}"/>
              </a:ext>
            </a:extLst>
          </p:cNvPr>
          <p:cNvSpPr/>
          <p:nvPr/>
        </p:nvSpPr>
        <p:spPr>
          <a:xfrm>
            <a:off x="1321064" y="181615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xmlns="" id="{652B66A6-0F50-4C52-B1A9-C6744A0A4DEC}"/>
              </a:ext>
            </a:extLst>
          </p:cNvPr>
          <p:cNvSpPr/>
          <p:nvPr/>
        </p:nvSpPr>
        <p:spPr>
          <a:xfrm>
            <a:off x="2747193" y="181615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2-1</a:t>
            </a:r>
            <a:endParaRPr lang="ko-KR" altLang="en-US" sz="750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xmlns="" id="{B73B16ED-5388-436A-B7D5-D93E12189D64}"/>
              </a:ext>
            </a:extLst>
          </p:cNvPr>
          <p:cNvCxnSpPr>
            <a:stCxn id="49" idx="2"/>
            <a:endCxn id="51" idx="0"/>
          </p:cNvCxnSpPr>
          <p:nvPr/>
        </p:nvCxnSpPr>
        <p:spPr>
          <a:xfrm flipH="1">
            <a:off x="4279486" y="1204029"/>
            <a:ext cx="586442" cy="1399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BF30F2C4-26C3-4D53-912D-C07D9EF3920D}"/>
              </a:ext>
            </a:extLst>
          </p:cNvPr>
          <p:cNvSpPr/>
          <p:nvPr/>
        </p:nvSpPr>
        <p:spPr>
          <a:xfrm>
            <a:off x="1723920" y="1715260"/>
            <a:ext cx="545284" cy="10451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CC6AA40-E70A-4A62-A3CA-7B5D243913CB}"/>
              </a:ext>
            </a:extLst>
          </p:cNvPr>
          <p:cNvSpPr txBox="1"/>
          <p:nvPr/>
        </p:nvSpPr>
        <p:spPr>
          <a:xfrm>
            <a:off x="1723920" y="2773828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회원상세정보 팝업 호출</a:t>
            </a:r>
          </a:p>
        </p:txBody>
      </p:sp>
    </p:spTree>
    <p:extLst>
      <p:ext uri="{BB962C8B-B14F-4D97-AF65-F5344CB8AC3E}">
        <p14:creationId xmlns:p14="http://schemas.microsoft.com/office/powerpoint/2010/main" val="139614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2" y="4049632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" y="445230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" y="4863362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52744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50469"/>
              </p:ext>
            </p:extLst>
          </p:nvPr>
        </p:nvGraphicFramePr>
        <p:xfrm>
          <a:off x="10013379" y="-1"/>
          <a:ext cx="2170231" cy="461782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포인트 전환 이력 조회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증가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차감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포인트 전환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포인트 차감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포인트 충전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관리자 포인트 충전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관리자 포인트 회수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정산 포인트 취소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 err="1"/>
                        <a:t>정산추천인포인트</a:t>
                      </a:r>
                      <a:r>
                        <a:rPr lang="ko-KR" altLang="en-US" sz="800" dirty="0"/>
                        <a:t> 취소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총판정산포인트 지급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442BC6C7-3677-43EE-B001-99E763088888}"/>
              </a:ext>
            </a:extLst>
          </p:cNvPr>
          <p:cNvSpPr/>
          <p:nvPr/>
        </p:nvSpPr>
        <p:spPr>
          <a:xfrm>
            <a:off x="1" y="203628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16DF117D-EE1C-4484-87F0-28EB8D5611F5}"/>
              </a:ext>
            </a:extLst>
          </p:cNvPr>
          <p:cNvSpPr/>
          <p:nvPr/>
        </p:nvSpPr>
        <p:spPr>
          <a:xfrm>
            <a:off x="1" y="243895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E3D52879-748E-4E7C-85E9-A0D9A523DCDC}"/>
              </a:ext>
            </a:extLst>
          </p:cNvPr>
          <p:cNvSpPr/>
          <p:nvPr/>
        </p:nvSpPr>
        <p:spPr>
          <a:xfrm>
            <a:off x="0" y="284162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머니사용이력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3CAC6E0B-1378-4C8C-907C-C5AB14AA69FB}"/>
              </a:ext>
            </a:extLst>
          </p:cNvPr>
          <p:cNvSpPr/>
          <p:nvPr/>
        </p:nvSpPr>
        <p:spPr>
          <a:xfrm>
            <a:off x="1" y="3244294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FCC3F756-DC2D-4E64-9830-4A0FA6FED9A3}"/>
              </a:ext>
            </a:extLst>
          </p:cNvPr>
          <p:cNvSpPr/>
          <p:nvPr/>
        </p:nvSpPr>
        <p:spPr>
          <a:xfrm>
            <a:off x="1" y="364696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입금이력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B1D07962-0E53-4814-94FD-E0DD74F0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68" y="1328960"/>
            <a:ext cx="8136696" cy="2519339"/>
          </a:xfrm>
          <a:prstGeom prst="rect">
            <a:avLst/>
          </a:prstGeom>
        </p:spPr>
      </p:pic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xmlns="" id="{B0FFC1AD-EF06-4FA0-B799-82810C21B7B1}"/>
              </a:ext>
            </a:extLst>
          </p:cNvPr>
          <p:cNvSpPr/>
          <p:nvPr/>
        </p:nvSpPr>
        <p:spPr>
          <a:xfrm>
            <a:off x="1253710" y="147684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xmlns="" id="{7E553997-CE3A-44CA-A617-2903368BFFF7}"/>
              </a:ext>
            </a:extLst>
          </p:cNvPr>
          <p:cNvSpPr/>
          <p:nvPr/>
        </p:nvSpPr>
        <p:spPr>
          <a:xfrm>
            <a:off x="4407970" y="127728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xmlns="" id="{7C3C501F-CCCA-440D-81A2-99449C13F8CA}"/>
              </a:ext>
            </a:extLst>
          </p:cNvPr>
          <p:cNvSpPr/>
          <p:nvPr/>
        </p:nvSpPr>
        <p:spPr>
          <a:xfrm>
            <a:off x="3997812" y="127728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80F9CD4-4838-4D4B-A04F-F1C6DFB9DF21}"/>
              </a:ext>
            </a:extLst>
          </p:cNvPr>
          <p:cNvSpPr/>
          <p:nvPr/>
        </p:nvSpPr>
        <p:spPr>
          <a:xfrm>
            <a:off x="1778466" y="2036286"/>
            <a:ext cx="545284" cy="152903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625F119-1329-4B97-8089-1A37C2BEE4AE}"/>
              </a:ext>
            </a:extLst>
          </p:cNvPr>
          <p:cNvSpPr txBox="1"/>
          <p:nvPr/>
        </p:nvSpPr>
        <p:spPr>
          <a:xfrm>
            <a:off x="1778466" y="3597373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회원상세정보 팝업 호출</a:t>
            </a:r>
          </a:p>
        </p:txBody>
      </p:sp>
    </p:spTree>
    <p:extLst>
      <p:ext uri="{BB962C8B-B14F-4D97-AF65-F5344CB8AC3E}">
        <p14:creationId xmlns:p14="http://schemas.microsoft.com/office/powerpoint/2010/main" val="254438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2" y="4049632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" y="445230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" y="4863362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52744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32514"/>
              </p:ext>
            </p:extLst>
          </p:nvPr>
        </p:nvGraphicFramePr>
        <p:xfrm>
          <a:off x="10013379" y="-1"/>
          <a:ext cx="2170231" cy="43497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SMS </a:t>
                      </a:r>
                      <a:r>
                        <a:rPr lang="ko-KR" altLang="en-US" sz="850" dirty="0"/>
                        <a:t>입금 내역 조회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442BC6C7-3677-43EE-B001-99E763088888}"/>
              </a:ext>
            </a:extLst>
          </p:cNvPr>
          <p:cNvSpPr/>
          <p:nvPr/>
        </p:nvSpPr>
        <p:spPr>
          <a:xfrm>
            <a:off x="1" y="203628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16DF117D-EE1C-4484-87F0-28EB8D5611F5}"/>
              </a:ext>
            </a:extLst>
          </p:cNvPr>
          <p:cNvSpPr/>
          <p:nvPr/>
        </p:nvSpPr>
        <p:spPr>
          <a:xfrm>
            <a:off x="0" y="243791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E3D52879-748E-4E7C-85E9-A0D9A523DCDC}"/>
              </a:ext>
            </a:extLst>
          </p:cNvPr>
          <p:cNvSpPr/>
          <p:nvPr/>
        </p:nvSpPr>
        <p:spPr>
          <a:xfrm>
            <a:off x="1" y="284162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머니사용이력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3CAC6E0B-1378-4C8C-907C-C5AB14AA69FB}"/>
              </a:ext>
            </a:extLst>
          </p:cNvPr>
          <p:cNvSpPr/>
          <p:nvPr/>
        </p:nvSpPr>
        <p:spPr>
          <a:xfrm>
            <a:off x="1" y="324429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FCC3F756-DC2D-4E64-9830-4A0FA6FED9A3}"/>
              </a:ext>
            </a:extLst>
          </p:cNvPr>
          <p:cNvSpPr/>
          <p:nvPr/>
        </p:nvSpPr>
        <p:spPr>
          <a:xfrm>
            <a:off x="1" y="3646964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en-US" altLang="ko-KR" sz="900" b="1" dirty="0">
                <a:solidFill>
                  <a:srgbClr val="002060"/>
                </a:solidFill>
              </a:rPr>
              <a:t>SMS</a:t>
            </a:r>
            <a:r>
              <a:rPr lang="ko-KR" altLang="en-US" sz="900" b="1">
                <a:solidFill>
                  <a:srgbClr val="002060"/>
                </a:solidFill>
              </a:rPr>
              <a:t>입금이력</a:t>
            </a:r>
            <a:endParaRPr lang="ko-KR" altLang="en-US" sz="900" b="1" dirty="0">
              <a:solidFill>
                <a:srgbClr val="002060"/>
              </a:solidFill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CFF40A57-98A4-47B1-9FB7-E4A1EBF8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03" y="1103554"/>
            <a:ext cx="8405769" cy="27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1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>
          <a:xfrm>
            <a:off x="16780" y="40640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779" y="447514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6778" y="488620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38804"/>
              </p:ext>
            </p:extLst>
          </p:nvPr>
        </p:nvGraphicFramePr>
        <p:xfrm>
          <a:off x="10013379" y="-1"/>
          <a:ext cx="2170231" cy="43497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개별</a:t>
                      </a:r>
                      <a:r>
                        <a:rPr lang="en-US" altLang="ko-KR" sz="850" dirty="0"/>
                        <a:t>IP</a:t>
                      </a:r>
                      <a:r>
                        <a:rPr lang="ko-KR" altLang="en-US" sz="850" dirty="0"/>
                        <a:t>차단 관리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차단할 </a:t>
                      </a:r>
                      <a:r>
                        <a:rPr lang="en-US" altLang="ko-KR" sz="800" dirty="0"/>
                        <a:t>IP</a:t>
                      </a:r>
                      <a:r>
                        <a:rPr lang="ko-KR" altLang="en-US" sz="800" dirty="0"/>
                        <a:t>와</a:t>
                      </a:r>
                      <a:r>
                        <a:rPr lang="en-US" altLang="ko-KR" sz="800" dirty="0"/>
                        <a:t> </a:t>
                      </a:r>
                      <a:r>
                        <a:rPr lang="ko-KR" altLang="en-US" sz="800" dirty="0"/>
                        <a:t>메모 등록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baseline="0" dirty="0"/>
                        <a:t>차단된 </a:t>
                      </a:r>
                      <a:r>
                        <a:rPr lang="en-US" altLang="ko-KR" sz="850" baseline="0" dirty="0"/>
                        <a:t>IP </a:t>
                      </a:r>
                      <a:r>
                        <a:rPr lang="ko-KR" altLang="en-US" sz="850" baseline="0" dirty="0"/>
                        <a:t>리스트와</a:t>
                      </a:r>
                      <a:r>
                        <a:rPr lang="en-US" altLang="ko-KR" sz="850" baseline="0" dirty="0"/>
                        <a:t> </a:t>
                      </a:r>
                      <a:r>
                        <a:rPr lang="ko-KR" altLang="en-US" sz="850" baseline="0" dirty="0"/>
                        <a:t>삭제버튼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CF29677C-AD7E-4FB4-A933-424824280E28}"/>
              </a:ext>
            </a:extLst>
          </p:cNvPr>
          <p:cNvSpPr/>
          <p:nvPr/>
        </p:nvSpPr>
        <p:spPr>
          <a:xfrm>
            <a:off x="8390" y="2445111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>
                <a:solidFill>
                  <a:srgbClr val="002060"/>
                </a:solidFill>
              </a:rPr>
              <a:t>개별 </a:t>
            </a:r>
            <a:r>
              <a:rPr lang="en-US" altLang="ko-KR" sz="900" b="1" dirty="0">
                <a:solidFill>
                  <a:srgbClr val="002060"/>
                </a:solidFill>
              </a:rPr>
              <a:t>IP</a:t>
            </a:r>
            <a:r>
              <a:rPr lang="ko-KR" altLang="en-US" sz="900" b="1">
                <a:solidFill>
                  <a:srgbClr val="002060"/>
                </a:solidFill>
              </a:rPr>
              <a:t>차단관리</a:t>
            </a:r>
            <a:endParaRPr lang="ko-KR" altLang="en-US" sz="900" b="1" dirty="0">
              <a:solidFill>
                <a:srgbClr val="002060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81DA0974-7023-4F3E-B9BA-3DFEBE02FC3B}"/>
              </a:ext>
            </a:extLst>
          </p:cNvPr>
          <p:cNvSpPr/>
          <p:nvPr/>
        </p:nvSpPr>
        <p:spPr>
          <a:xfrm>
            <a:off x="8388" y="284358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레벨별계좌설정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E47914D3-8708-42CF-81EB-8D70D932C0A4}"/>
              </a:ext>
            </a:extLst>
          </p:cNvPr>
          <p:cNvSpPr/>
          <p:nvPr/>
        </p:nvSpPr>
        <p:spPr>
          <a:xfrm>
            <a:off x="8390" y="3250452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레벨별충전설정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9C2FF679-5B7E-4636-8F1A-8B163B433EF0}"/>
              </a:ext>
            </a:extLst>
          </p:cNvPr>
          <p:cNvSpPr/>
          <p:nvPr/>
        </p:nvSpPr>
        <p:spPr>
          <a:xfrm>
            <a:off x="8390" y="365311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이벤트충전설정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6C16A216-FF46-4E72-A1B5-CF285276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05" y="1077702"/>
            <a:ext cx="8288323" cy="2463862"/>
          </a:xfrm>
          <a:prstGeom prst="rect">
            <a:avLst/>
          </a:prstGeom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xmlns="" id="{70CF6E78-A0E5-47B1-8D0D-D3B27ADB4DB2}"/>
              </a:ext>
            </a:extLst>
          </p:cNvPr>
          <p:cNvSpPr/>
          <p:nvPr/>
        </p:nvSpPr>
        <p:spPr>
          <a:xfrm>
            <a:off x="1253710" y="147684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xmlns="" id="{995F8C35-1FDE-4F0D-9B78-C5FC804E379E}"/>
              </a:ext>
            </a:extLst>
          </p:cNvPr>
          <p:cNvSpPr/>
          <p:nvPr/>
        </p:nvSpPr>
        <p:spPr>
          <a:xfrm>
            <a:off x="1253710" y="240563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25" name="직사각형 24"/>
          <p:cNvSpPr/>
          <p:nvPr/>
        </p:nvSpPr>
        <p:spPr>
          <a:xfrm>
            <a:off x="2" y="20362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</p:spTree>
    <p:extLst>
      <p:ext uri="{BB962C8B-B14F-4D97-AF65-F5344CB8AC3E}">
        <p14:creationId xmlns:p14="http://schemas.microsoft.com/office/powerpoint/2010/main" val="426319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77050" y="587231"/>
            <a:ext cx="3523376" cy="771788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Tiger API</a:t>
            </a:r>
            <a:endParaRPr lang="ko-KR" altLang="en-US" sz="1000"/>
          </a:p>
        </p:txBody>
      </p:sp>
      <p:sp>
        <p:nvSpPr>
          <p:cNvPr id="3" name="직사각형 2"/>
          <p:cNvSpPr/>
          <p:nvPr/>
        </p:nvSpPr>
        <p:spPr>
          <a:xfrm>
            <a:off x="4077050" y="1828802"/>
            <a:ext cx="3523376" cy="122479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- </a:t>
            </a:r>
            <a:r>
              <a:rPr lang="ko-KR" altLang="en-US" sz="1000"/>
              <a:t>대총판 </a:t>
            </a:r>
            <a:r>
              <a:rPr lang="en-US" altLang="ko-KR" sz="1000" dirty="0"/>
              <a:t>-</a:t>
            </a:r>
          </a:p>
          <a:p>
            <a:pPr algn="ctr"/>
            <a:endParaRPr lang="en-US" altLang="ko-KR" sz="1000" dirty="0"/>
          </a:p>
          <a:p>
            <a:pPr algn="ctr"/>
            <a:r>
              <a:rPr lang="en-US" altLang="ko-KR" sz="1000" dirty="0"/>
              <a:t>API </a:t>
            </a:r>
            <a:r>
              <a:rPr lang="ko-KR" altLang="en-US" sz="1000"/>
              <a:t>중계 운영툴</a:t>
            </a:r>
            <a:endParaRPr lang="en-US" altLang="ko-KR" sz="1000" dirty="0"/>
          </a:p>
          <a:p>
            <a:pPr algn="ctr"/>
            <a:r>
              <a:rPr lang="ko-KR" altLang="en-US" sz="1000" dirty="0"/>
              <a:t>총판</a:t>
            </a:r>
            <a:r>
              <a:rPr lang="en-US" altLang="ko-KR" sz="1000" dirty="0"/>
              <a:t>/</a:t>
            </a:r>
            <a:r>
              <a:rPr lang="ko-KR" altLang="en-US" sz="1000"/>
              <a:t>에이전시 관리</a:t>
            </a:r>
            <a:endParaRPr lang="en-US" altLang="ko-KR" sz="1000" dirty="0"/>
          </a:p>
          <a:p>
            <a:pPr algn="ctr"/>
            <a:r>
              <a:rPr lang="ko-KR" altLang="en-US" sz="1000" dirty="0"/>
              <a:t>입</a:t>
            </a:r>
            <a:r>
              <a:rPr lang="en-US" altLang="ko-KR" sz="1000" dirty="0"/>
              <a:t>/</a:t>
            </a:r>
            <a:r>
              <a:rPr lang="ko-KR" altLang="en-US" sz="1000"/>
              <a:t>출금 관리</a:t>
            </a:r>
            <a:endParaRPr lang="en-US" altLang="ko-KR" sz="1000" dirty="0"/>
          </a:p>
          <a:p>
            <a:pPr algn="ctr"/>
            <a:r>
              <a:rPr lang="ko-KR" altLang="en-US" sz="1000" dirty="0"/>
              <a:t>정산 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602300" y="3699545"/>
            <a:ext cx="1870744" cy="9563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dirty="0"/>
              <a:t>총판 </a:t>
            </a:r>
            <a:r>
              <a:rPr lang="en-US" altLang="ko-KR" sz="1000" dirty="0"/>
              <a:t>1 -</a:t>
            </a:r>
            <a:br>
              <a:rPr lang="en-US" altLang="ko-KR" sz="1000" dirty="0"/>
            </a:br>
            <a:endParaRPr lang="en-US" altLang="ko-KR" sz="1000" dirty="0"/>
          </a:p>
          <a:p>
            <a:pPr algn="ctr"/>
            <a:r>
              <a:rPr lang="ko-KR" altLang="en-US" sz="1000" dirty="0"/>
              <a:t>게임 </a:t>
            </a:r>
            <a:r>
              <a:rPr lang="en-US" altLang="ko-KR" sz="1000" dirty="0"/>
              <a:t>API </a:t>
            </a:r>
            <a:r>
              <a:rPr lang="ko-KR" altLang="en-US" sz="1000"/>
              <a:t>사용</a:t>
            </a:r>
            <a:endParaRPr lang="en-US" altLang="ko-KR" sz="1000" dirty="0"/>
          </a:p>
          <a:p>
            <a:pPr algn="ctr"/>
            <a:r>
              <a:rPr lang="ko-KR" altLang="en-US" sz="1000" dirty="0"/>
              <a:t>입</a:t>
            </a:r>
            <a:r>
              <a:rPr lang="en-US" altLang="ko-KR" sz="1000" dirty="0"/>
              <a:t>/</a:t>
            </a:r>
            <a:r>
              <a:rPr lang="ko-KR" altLang="en-US" sz="1000"/>
              <a:t>출금 내역 확인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ko-KR" altLang="en-US" sz="1000"/>
              <a:t>정산 내역 확인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665991" y="3699545"/>
            <a:ext cx="1870744" cy="9563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dirty="0"/>
              <a:t>총판 </a:t>
            </a:r>
            <a:r>
              <a:rPr lang="en-US" altLang="ko-KR" sz="1000" dirty="0"/>
              <a:t>2 -</a:t>
            </a:r>
            <a:br>
              <a:rPr lang="en-US" altLang="ko-KR" sz="1000" dirty="0"/>
            </a:br>
            <a:endParaRPr lang="en-US" altLang="ko-KR" sz="1000" dirty="0"/>
          </a:p>
          <a:p>
            <a:pPr algn="ctr"/>
            <a:r>
              <a:rPr lang="ko-KR" altLang="en-US" sz="1000" dirty="0"/>
              <a:t>게임 </a:t>
            </a:r>
            <a:r>
              <a:rPr lang="en-US" altLang="ko-KR" sz="1000" dirty="0"/>
              <a:t>API </a:t>
            </a:r>
            <a:r>
              <a:rPr lang="ko-KR" altLang="en-US" sz="1000"/>
              <a:t>사용</a:t>
            </a:r>
            <a:endParaRPr lang="en-US" altLang="ko-KR" sz="1000" dirty="0"/>
          </a:p>
          <a:p>
            <a:pPr algn="ctr"/>
            <a:r>
              <a:rPr lang="ko-KR" altLang="en-US" sz="1000" dirty="0"/>
              <a:t>입</a:t>
            </a:r>
            <a:r>
              <a:rPr lang="en-US" altLang="ko-KR" sz="1000" dirty="0"/>
              <a:t>/</a:t>
            </a:r>
            <a:r>
              <a:rPr lang="ko-KR" altLang="en-US" sz="1000"/>
              <a:t>출금 내역 확인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ko-KR" altLang="en-US" sz="1000"/>
              <a:t>정산 내역 확인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014908" y="3699545"/>
            <a:ext cx="1870744" cy="956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dirty="0"/>
              <a:t>에이전시 </a:t>
            </a:r>
            <a:r>
              <a:rPr lang="en-US" altLang="ko-KR" sz="1000" dirty="0"/>
              <a:t>1 -</a:t>
            </a:r>
            <a:br>
              <a:rPr lang="en-US" altLang="ko-KR" sz="1000" dirty="0"/>
            </a:br>
            <a:endParaRPr lang="en-US" altLang="ko-KR" sz="1000" dirty="0"/>
          </a:p>
          <a:p>
            <a:pPr algn="ctr"/>
            <a:r>
              <a:rPr lang="ko-KR" altLang="en-US" sz="1000" dirty="0"/>
              <a:t>게임 </a:t>
            </a:r>
            <a:r>
              <a:rPr lang="en-US" altLang="ko-KR" sz="1000" dirty="0"/>
              <a:t>API </a:t>
            </a:r>
            <a:r>
              <a:rPr lang="ko-KR" altLang="en-US" sz="1000"/>
              <a:t>중계</a:t>
            </a:r>
            <a:endParaRPr lang="en-US" altLang="ko-KR" sz="1000" dirty="0"/>
          </a:p>
          <a:p>
            <a:pPr algn="ctr"/>
            <a:r>
              <a:rPr lang="ko-KR" altLang="en-US" sz="1000" dirty="0"/>
              <a:t>입</a:t>
            </a:r>
            <a:r>
              <a:rPr lang="en-US" altLang="ko-KR" sz="1000" dirty="0"/>
              <a:t>/</a:t>
            </a:r>
            <a:r>
              <a:rPr lang="ko-KR" altLang="en-US" sz="1000"/>
              <a:t>출금 내역 확인</a:t>
            </a:r>
            <a:r>
              <a:rPr lang="en-US" altLang="ko-KR" sz="1000" dirty="0"/>
              <a:t>/</a:t>
            </a:r>
            <a:r>
              <a:rPr lang="ko-KR" altLang="en-US" sz="1000"/>
              <a:t>관리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ko-KR" altLang="en-US" sz="1000"/>
              <a:t>정산 내역 확인</a:t>
            </a:r>
            <a:r>
              <a:rPr lang="en-US" altLang="ko-KR" sz="1000" dirty="0"/>
              <a:t>/</a:t>
            </a:r>
            <a:r>
              <a:rPr lang="ko-KR" altLang="en-US" sz="1000"/>
              <a:t>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957896" y="5226341"/>
            <a:ext cx="1870744" cy="10234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dirty="0"/>
              <a:t>에이전시 총판 </a:t>
            </a:r>
            <a:r>
              <a:rPr lang="en-US" altLang="ko-KR" sz="1000" dirty="0"/>
              <a:t>1 -</a:t>
            </a:r>
            <a:br>
              <a:rPr lang="en-US" altLang="ko-KR" sz="1000" dirty="0"/>
            </a:br>
            <a:endParaRPr lang="en-US" altLang="ko-KR" sz="1000" dirty="0"/>
          </a:p>
          <a:p>
            <a:pPr algn="ctr"/>
            <a:r>
              <a:rPr lang="ko-KR" altLang="en-US" sz="1000" dirty="0"/>
              <a:t>게임 </a:t>
            </a:r>
            <a:r>
              <a:rPr lang="en-US" altLang="ko-KR" sz="1000" dirty="0"/>
              <a:t>API </a:t>
            </a:r>
            <a:r>
              <a:rPr lang="ko-KR" altLang="en-US" sz="1000"/>
              <a:t>사용</a:t>
            </a:r>
            <a:endParaRPr lang="en-US" altLang="ko-KR" sz="1000" dirty="0"/>
          </a:p>
          <a:p>
            <a:pPr algn="ctr"/>
            <a:r>
              <a:rPr lang="ko-KR" altLang="en-US" sz="1000" dirty="0"/>
              <a:t>입</a:t>
            </a:r>
            <a:r>
              <a:rPr lang="en-US" altLang="ko-KR" sz="1000" dirty="0"/>
              <a:t>/</a:t>
            </a:r>
            <a:r>
              <a:rPr lang="ko-KR" altLang="en-US" sz="1000"/>
              <a:t>출금 내역 확인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ko-KR" altLang="en-US" sz="1000"/>
              <a:t>정산 내역 확인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021587" y="5226341"/>
            <a:ext cx="1870744" cy="10234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dirty="0"/>
              <a:t>에이전시 총판 </a:t>
            </a:r>
            <a:r>
              <a:rPr lang="en-US" altLang="ko-KR" sz="1000" dirty="0"/>
              <a:t>2 -</a:t>
            </a:r>
            <a:br>
              <a:rPr lang="en-US" altLang="ko-KR" sz="1000" dirty="0"/>
            </a:br>
            <a:endParaRPr lang="en-US" altLang="ko-KR" sz="1000" dirty="0"/>
          </a:p>
          <a:p>
            <a:pPr algn="ctr"/>
            <a:r>
              <a:rPr lang="ko-KR" altLang="en-US" sz="1000" dirty="0"/>
              <a:t>게임 </a:t>
            </a:r>
            <a:r>
              <a:rPr lang="en-US" altLang="ko-KR" sz="1000" dirty="0"/>
              <a:t>API </a:t>
            </a:r>
            <a:r>
              <a:rPr lang="ko-KR" altLang="en-US" sz="1000"/>
              <a:t>사용</a:t>
            </a:r>
            <a:endParaRPr lang="en-US" altLang="ko-KR" sz="1000" dirty="0"/>
          </a:p>
          <a:p>
            <a:pPr algn="ctr"/>
            <a:r>
              <a:rPr lang="ko-KR" altLang="en-US" sz="1000" dirty="0"/>
              <a:t>입</a:t>
            </a:r>
            <a:r>
              <a:rPr lang="en-US" altLang="ko-KR" sz="1000" dirty="0"/>
              <a:t>/</a:t>
            </a:r>
            <a:r>
              <a:rPr lang="ko-KR" altLang="en-US" sz="1000"/>
              <a:t>출금 내역 확인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ko-KR" altLang="en-US" sz="1000"/>
              <a:t>정산 내역 확인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363825" y="3699545"/>
            <a:ext cx="1870744" cy="956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dirty="0"/>
              <a:t>에이전시 </a:t>
            </a:r>
            <a:r>
              <a:rPr lang="en-US" altLang="ko-KR" sz="1000" dirty="0"/>
              <a:t>2 -</a:t>
            </a:r>
            <a:br>
              <a:rPr lang="en-US" altLang="ko-KR" sz="1000" dirty="0"/>
            </a:br>
            <a:endParaRPr lang="en-US" altLang="ko-KR" sz="1000" dirty="0"/>
          </a:p>
          <a:p>
            <a:pPr algn="ctr"/>
            <a:r>
              <a:rPr lang="ko-KR" altLang="en-US" sz="1000" dirty="0"/>
              <a:t>게임 </a:t>
            </a:r>
            <a:r>
              <a:rPr lang="en-US" altLang="ko-KR" sz="1000" dirty="0"/>
              <a:t>API </a:t>
            </a:r>
            <a:r>
              <a:rPr lang="ko-KR" altLang="en-US" sz="1000"/>
              <a:t>중계</a:t>
            </a:r>
            <a:endParaRPr lang="en-US" altLang="ko-KR" sz="1000" dirty="0"/>
          </a:p>
          <a:p>
            <a:pPr algn="ctr"/>
            <a:r>
              <a:rPr lang="ko-KR" altLang="en-US" sz="1000" dirty="0"/>
              <a:t>입</a:t>
            </a:r>
            <a:r>
              <a:rPr lang="en-US" altLang="ko-KR" sz="1000" dirty="0"/>
              <a:t>/</a:t>
            </a:r>
            <a:r>
              <a:rPr lang="ko-KR" altLang="en-US" sz="1000"/>
              <a:t>출금 내역 확인</a:t>
            </a:r>
            <a:r>
              <a:rPr lang="en-US" altLang="ko-KR" sz="1000" dirty="0"/>
              <a:t>/</a:t>
            </a:r>
            <a:r>
              <a:rPr lang="ko-KR" altLang="en-US" sz="1000"/>
              <a:t>관리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ko-KR" altLang="en-US" sz="1000"/>
              <a:t>정산 내역 확인</a:t>
            </a:r>
            <a:r>
              <a:rPr lang="en-US" altLang="ko-KR" sz="1000" dirty="0"/>
              <a:t>/</a:t>
            </a:r>
            <a:r>
              <a:rPr lang="ko-KR" altLang="en-US" sz="1000"/>
              <a:t>관리</a:t>
            </a:r>
          </a:p>
        </p:txBody>
      </p:sp>
      <p:cxnSp>
        <p:nvCxnSpPr>
          <p:cNvPr id="12" name="직선 화살표 연결선 11"/>
          <p:cNvCxnSpPr>
            <a:stCxn id="2" idx="2"/>
            <a:endCxn id="3" idx="0"/>
          </p:cNvCxnSpPr>
          <p:nvPr/>
        </p:nvCxnSpPr>
        <p:spPr>
          <a:xfrm>
            <a:off x="5838738" y="1359019"/>
            <a:ext cx="0" cy="469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3" idx="2"/>
            <a:endCxn id="4" idx="0"/>
          </p:cNvCxnSpPr>
          <p:nvPr/>
        </p:nvCxnSpPr>
        <p:spPr>
          <a:xfrm rot="5400000">
            <a:off x="3865230" y="1726036"/>
            <a:ext cx="645951" cy="33010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꺾인 연결선 15"/>
          <p:cNvCxnSpPr>
            <a:stCxn id="3" idx="2"/>
            <a:endCxn id="6" idx="0"/>
          </p:cNvCxnSpPr>
          <p:nvPr/>
        </p:nvCxnSpPr>
        <p:spPr>
          <a:xfrm rot="5400000">
            <a:off x="4897076" y="2757882"/>
            <a:ext cx="645951" cy="12373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7"/>
          <p:cNvCxnSpPr>
            <a:stCxn id="3" idx="2"/>
            <a:endCxn id="7" idx="0"/>
          </p:cNvCxnSpPr>
          <p:nvPr/>
        </p:nvCxnSpPr>
        <p:spPr>
          <a:xfrm rot="16200000" flipH="1">
            <a:off x="6071534" y="2820798"/>
            <a:ext cx="645951" cy="11115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19"/>
          <p:cNvCxnSpPr>
            <a:stCxn id="7" idx="2"/>
            <a:endCxn id="8" idx="0"/>
          </p:cNvCxnSpPr>
          <p:nvPr/>
        </p:nvCxnSpPr>
        <p:spPr>
          <a:xfrm rot="5400000">
            <a:off x="6136549" y="4412610"/>
            <a:ext cx="570450" cy="10570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1"/>
          <p:cNvCxnSpPr>
            <a:stCxn id="7" idx="2"/>
            <a:endCxn id="9" idx="0"/>
          </p:cNvCxnSpPr>
          <p:nvPr/>
        </p:nvCxnSpPr>
        <p:spPr>
          <a:xfrm rot="16200000" flipH="1">
            <a:off x="7168394" y="4437776"/>
            <a:ext cx="570450" cy="1006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꺾인 연결선 23"/>
          <p:cNvCxnSpPr>
            <a:stCxn id="3" idx="2"/>
            <a:endCxn id="10" idx="0"/>
          </p:cNvCxnSpPr>
          <p:nvPr/>
        </p:nvCxnSpPr>
        <p:spPr>
          <a:xfrm rot="16200000" flipH="1">
            <a:off x="7245992" y="1646339"/>
            <a:ext cx="645951" cy="34604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53536" y="1459470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API </a:t>
            </a:r>
            <a:r>
              <a:rPr lang="ko-KR" altLang="en-US" sz="1000"/>
              <a:t>계정 부여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5933" y="3408656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API </a:t>
            </a:r>
            <a:r>
              <a:rPr lang="ko-KR" altLang="en-US" sz="1000"/>
              <a:t>제공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63369" y="3408656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API </a:t>
            </a:r>
            <a:r>
              <a:rPr lang="ko-KR" altLang="en-US" sz="1000"/>
              <a:t>제공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05051" y="3408656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API </a:t>
            </a:r>
            <a:r>
              <a:rPr lang="ko-KR" altLang="en-US" sz="1000"/>
              <a:t>계정 할당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30290" y="4952228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API </a:t>
            </a:r>
            <a:r>
              <a:rPr lang="ko-KR" altLang="en-US" sz="1000"/>
              <a:t>제공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86410" y="4952228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API </a:t>
            </a:r>
            <a:r>
              <a:rPr lang="ko-KR" altLang="en-US" sz="1000"/>
              <a:t>제공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53967" y="3408656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API </a:t>
            </a:r>
            <a:r>
              <a:rPr lang="ko-KR" altLang="en-US" sz="1000"/>
              <a:t>계정 할당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6538" y="4700559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프론트 제공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02296" y="4700559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프론트 제공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68674" y="4700559"/>
            <a:ext cx="13965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프론트 </a:t>
            </a:r>
            <a:r>
              <a:rPr lang="en-US" altLang="ko-KR" sz="1000" dirty="0"/>
              <a:t>/ </a:t>
            </a:r>
            <a:r>
              <a:rPr lang="ko-KR" altLang="en-US" sz="1000"/>
              <a:t>운영툴 제공</a:t>
            </a:r>
            <a:endParaRPr lang="ko-KR" alt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8600929" y="4700559"/>
            <a:ext cx="13965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프론트 </a:t>
            </a:r>
            <a:r>
              <a:rPr lang="en-US" altLang="ko-KR" sz="1000" dirty="0"/>
              <a:t>/ </a:t>
            </a:r>
            <a:r>
              <a:rPr lang="ko-KR" altLang="en-US" sz="1000"/>
              <a:t>운영툴 제공</a:t>
            </a:r>
            <a:endParaRPr lang="ko-KR" alt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5255268" y="3064490"/>
            <a:ext cx="13965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프론트 </a:t>
            </a:r>
            <a:r>
              <a:rPr lang="en-US" altLang="ko-KR" sz="1000" dirty="0"/>
              <a:t>/ </a:t>
            </a:r>
            <a:r>
              <a:rPr lang="ko-KR" altLang="en-US" sz="1000"/>
              <a:t>운영툴 제작</a:t>
            </a:r>
            <a:endParaRPr lang="ko-KR" alt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7662402" y="6283138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프론트 제공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18160" y="6283138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프론트 제공</a:t>
            </a:r>
          </a:p>
        </p:txBody>
      </p:sp>
    </p:spTree>
    <p:extLst>
      <p:ext uri="{BB962C8B-B14F-4D97-AF65-F5344CB8AC3E}">
        <p14:creationId xmlns:p14="http://schemas.microsoft.com/office/powerpoint/2010/main" val="329347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>
          <a:xfrm>
            <a:off x="16780" y="40640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779" y="447514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6778" y="488620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99767"/>
              </p:ext>
            </p:extLst>
          </p:nvPr>
        </p:nvGraphicFramePr>
        <p:xfrm>
          <a:off x="10013379" y="-1"/>
          <a:ext cx="2170231" cy="461782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회원 </a:t>
                      </a:r>
                      <a:r>
                        <a:rPr lang="ko-KR" altLang="en-US" sz="850" dirty="0" err="1"/>
                        <a:t>레벨별</a:t>
                      </a:r>
                      <a:r>
                        <a:rPr lang="ko-KR" altLang="en-US" sz="850" dirty="0"/>
                        <a:t> 입금 계좌 설정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DB</a:t>
                      </a:r>
                      <a:r>
                        <a:rPr lang="ko-KR" altLang="en-US" sz="800" dirty="0"/>
                        <a:t>에 등록된 </a:t>
                      </a:r>
                      <a:r>
                        <a:rPr lang="ko-KR" altLang="en-US" sz="800" dirty="0" err="1"/>
                        <a:t>은행명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사용자에게 보이는 </a:t>
                      </a:r>
                      <a:r>
                        <a:rPr lang="ko-KR" altLang="en-US" sz="800" dirty="0" err="1"/>
                        <a:t>은행명</a:t>
                      </a:r>
                      <a:r>
                        <a:rPr lang="en-US" altLang="ko-KR" sz="800" dirty="0"/>
                        <a:t>(</a:t>
                      </a:r>
                      <a:r>
                        <a:rPr lang="ko-KR" altLang="en-US" sz="800" dirty="0"/>
                        <a:t>직접입력</a:t>
                      </a:r>
                      <a:r>
                        <a:rPr lang="en-US" altLang="ko-KR" sz="800" dirty="0"/>
                        <a:t>)</a:t>
                      </a:r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계좌번호</a:t>
                      </a:r>
                      <a:r>
                        <a:rPr lang="en-US" altLang="ko-KR" sz="800" dirty="0"/>
                        <a:t>(</a:t>
                      </a:r>
                      <a:r>
                        <a:rPr lang="ko-KR" altLang="en-US" sz="800" dirty="0"/>
                        <a:t>직접입력</a:t>
                      </a:r>
                      <a:r>
                        <a:rPr lang="en-US" altLang="ko-KR" sz="800" dirty="0"/>
                        <a:t>)</a:t>
                      </a:r>
                    </a:p>
                    <a:p>
                      <a:r>
                        <a:rPr lang="en-US" altLang="ko-KR" sz="800" dirty="0"/>
                        <a:t>1-4 </a:t>
                      </a:r>
                      <a:r>
                        <a:rPr lang="ko-KR" altLang="en-US" sz="800" dirty="0"/>
                        <a:t>예금주 </a:t>
                      </a:r>
                      <a:r>
                        <a:rPr lang="en-US" altLang="ko-KR" sz="800" dirty="0"/>
                        <a:t>(</a:t>
                      </a:r>
                      <a:r>
                        <a:rPr lang="ko-KR" altLang="en-US" sz="800" dirty="0"/>
                        <a:t>직접입력</a:t>
                      </a:r>
                      <a:r>
                        <a:rPr lang="en-US" altLang="ko-KR" sz="800" dirty="0"/>
                        <a:t>)</a:t>
                      </a:r>
                    </a:p>
                    <a:p>
                      <a:r>
                        <a:rPr lang="en-US" altLang="ko-KR" sz="800" dirty="0"/>
                        <a:t>1-5 </a:t>
                      </a:r>
                      <a:r>
                        <a:rPr lang="ko-KR" altLang="en-US" sz="800" dirty="0"/>
                        <a:t>등록 버튼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CF29677C-AD7E-4FB4-A933-424824280E28}"/>
              </a:ext>
            </a:extLst>
          </p:cNvPr>
          <p:cNvSpPr/>
          <p:nvPr/>
        </p:nvSpPr>
        <p:spPr>
          <a:xfrm>
            <a:off x="8390" y="244511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개별 </a:t>
            </a:r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 dirty="0">
                <a:solidFill>
                  <a:srgbClr val="002060"/>
                </a:solidFill>
              </a:rPr>
              <a:t>차단관리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81DA0974-7023-4F3E-B9BA-3DFEBE02FC3B}"/>
              </a:ext>
            </a:extLst>
          </p:cNvPr>
          <p:cNvSpPr/>
          <p:nvPr/>
        </p:nvSpPr>
        <p:spPr>
          <a:xfrm>
            <a:off x="8390" y="2847781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 err="1">
                <a:solidFill>
                  <a:srgbClr val="002060"/>
                </a:solidFill>
              </a:rPr>
              <a:t>레벨별계좌설정</a:t>
            </a:r>
            <a:endParaRPr lang="ko-KR" altLang="en-US" sz="900" b="1" dirty="0">
              <a:solidFill>
                <a:srgbClr val="002060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E47914D3-8708-42CF-81EB-8D70D932C0A4}"/>
              </a:ext>
            </a:extLst>
          </p:cNvPr>
          <p:cNvSpPr/>
          <p:nvPr/>
        </p:nvSpPr>
        <p:spPr>
          <a:xfrm>
            <a:off x="8390" y="3250452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레벨별충전설정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9C2FF679-5B7E-4636-8F1A-8B163B433EF0}"/>
              </a:ext>
            </a:extLst>
          </p:cNvPr>
          <p:cNvSpPr/>
          <p:nvPr/>
        </p:nvSpPr>
        <p:spPr>
          <a:xfrm>
            <a:off x="8390" y="365311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이벤트충전설정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A96A6057-A38A-404B-982F-F15EB3B1D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46225"/>
              </p:ext>
            </p:extLst>
          </p:nvPr>
        </p:nvGraphicFramePr>
        <p:xfrm>
          <a:off x="1458986" y="1491869"/>
          <a:ext cx="7148121" cy="350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17">
                  <a:extLst>
                    <a:ext uri="{9D8B030D-6E8A-4147-A177-3AD203B41FA5}">
                      <a16:colId xmlns:a16="http://schemas.microsoft.com/office/drawing/2014/main" xmlns="" val="819540036"/>
                    </a:ext>
                  </a:extLst>
                </a:gridCol>
                <a:gridCol w="1846278">
                  <a:extLst>
                    <a:ext uri="{9D8B030D-6E8A-4147-A177-3AD203B41FA5}">
                      <a16:colId xmlns:a16="http://schemas.microsoft.com/office/drawing/2014/main" xmlns="" val="3849654503"/>
                    </a:ext>
                  </a:extLst>
                </a:gridCol>
                <a:gridCol w="1846278">
                  <a:extLst>
                    <a:ext uri="{9D8B030D-6E8A-4147-A177-3AD203B41FA5}">
                      <a16:colId xmlns:a16="http://schemas.microsoft.com/office/drawing/2014/main" xmlns="" val="3435895628"/>
                    </a:ext>
                  </a:extLst>
                </a:gridCol>
                <a:gridCol w="1429624">
                  <a:extLst>
                    <a:ext uri="{9D8B030D-6E8A-4147-A177-3AD203B41FA5}">
                      <a16:colId xmlns:a16="http://schemas.microsoft.com/office/drawing/2014/main" xmlns="" val="4288733132"/>
                    </a:ext>
                  </a:extLst>
                </a:gridCol>
                <a:gridCol w="1429624">
                  <a:extLst>
                    <a:ext uri="{9D8B030D-6E8A-4147-A177-3AD203B41FA5}">
                      <a16:colId xmlns:a16="http://schemas.microsoft.com/office/drawing/2014/main" xmlns="" val="3146724972"/>
                    </a:ext>
                  </a:extLst>
                </a:gridCol>
              </a:tblGrid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레벨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</a:rPr>
                        <a:t>은행명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</a:rPr>
                        <a:t>은행명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(Front)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계좌번호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예금주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843214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911005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0622520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764872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9200925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815950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888686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5019628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088939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718488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5780020"/>
                  </a:ext>
                </a:extLst>
              </a:tr>
            </a:tbl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17E85A80-F615-48D5-89F8-3BA137DE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81" y="1003502"/>
            <a:ext cx="8221212" cy="29679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B79D7414-2275-4946-A0F4-6C06A0C770A3}"/>
              </a:ext>
            </a:extLst>
          </p:cNvPr>
          <p:cNvSpPr/>
          <p:nvPr/>
        </p:nvSpPr>
        <p:spPr>
          <a:xfrm>
            <a:off x="2239859" y="186320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96CECD88-7DCB-4921-8769-97461AA5BE1B}"/>
              </a:ext>
            </a:extLst>
          </p:cNvPr>
          <p:cNvSpPr/>
          <p:nvPr/>
        </p:nvSpPr>
        <p:spPr>
          <a:xfrm>
            <a:off x="2239859" y="2185769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BE169AC8-5DA1-4509-90CB-8A9A80D84BF0}"/>
              </a:ext>
            </a:extLst>
          </p:cNvPr>
          <p:cNvSpPr/>
          <p:nvPr/>
        </p:nvSpPr>
        <p:spPr>
          <a:xfrm>
            <a:off x="2239859" y="249000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211F2EDF-5557-442B-B482-901C1E7E4B59}"/>
              </a:ext>
            </a:extLst>
          </p:cNvPr>
          <p:cNvSpPr/>
          <p:nvPr/>
        </p:nvSpPr>
        <p:spPr>
          <a:xfrm>
            <a:off x="2239858" y="281982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F081BC43-C09D-41F9-81E1-96CAB027AA5E}"/>
              </a:ext>
            </a:extLst>
          </p:cNvPr>
          <p:cNvSpPr/>
          <p:nvPr/>
        </p:nvSpPr>
        <p:spPr>
          <a:xfrm>
            <a:off x="2239857" y="314239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AADE24EA-1C26-42D2-A4D9-2E36E7B25211}"/>
              </a:ext>
            </a:extLst>
          </p:cNvPr>
          <p:cNvSpPr/>
          <p:nvPr/>
        </p:nvSpPr>
        <p:spPr>
          <a:xfrm>
            <a:off x="2239857" y="3451787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35F40B24-7C55-44CA-A8F0-3AB156E391E0}"/>
              </a:ext>
            </a:extLst>
          </p:cNvPr>
          <p:cNvSpPr/>
          <p:nvPr/>
        </p:nvSpPr>
        <p:spPr>
          <a:xfrm>
            <a:off x="2239856" y="3770799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0A82A458-1C27-4DF6-B6E8-F57D59B27359}"/>
              </a:ext>
            </a:extLst>
          </p:cNvPr>
          <p:cNvSpPr/>
          <p:nvPr/>
        </p:nvSpPr>
        <p:spPr>
          <a:xfrm>
            <a:off x="2239856" y="408639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47200246-64C0-4DD2-A210-3B8A3014406E}"/>
              </a:ext>
            </a:extLst>
          </p:cNvPr>
          <p:cNvSpPr/>
          <p:nvPr/>
        </p:nvSpPr>
        <p:spPr>
          <a:xfrm>
            <a:off x="2239855" y="4414160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497487C7-2A21-4235-8581-A1639D188215}"/>
              </a:ext>
            </a:extLst>
          </p:cNvPr>
          <p:cNvSpPr/>
          <p:nvPr/>
        </p:nvSpPr>
        <p:spPr>
          <a:xfrm>
            <a:off x="2239855" y="472742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A52999BC-24E4-49A2-B777-87794FC4696F}"/>
              </a:ext>
            </a:extLst>
          </p:cNvPr>
          <p:cNvSpPr/>
          <p:nvPr/>
        </p:nvSpPr>
        <p:spPr>
          <a:xfrm>
            <a:off x="4122061" y="1858282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2B00FA2A-9845-492F-9C77-152A2342214C}"/>
              </a:ext>
            </a:extLst>
          </p:cNvPr>
          <p:cNvSpPr/>
          <p:nvPr/>
        </p:nvSpPr>
        <p:spPr>
          <a:xfrm>
            <a:off x="4122061" y="2177380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9B975849-216D-4A99-8A7D-33FEEB907242}"/>
              </a:ext>
            </a:extLst>
          </p:cNvPr>
          <p:cNvSpPr/>
          <p:nvPr/>
        </p:nvSpPr>
        <p:spPr>
          <a:xfrm>
            <a:off x="4122061" y="249647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C112B91D-F97D-4531-AC1E-B9DCE476DAFC}"/>
              </a:ext>
            </a:extLst>
          </p:cNvPr>
          <p:cNvSpPr/>
          <p:nvPr/>
        </p:nvSpPr>
        <p:spPr>
          <a:xfrm>
            <a:off x="4122061" y="2815211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03B91186-DB5F-4F11-AF5C-D835EED49B07}"/>
              </a:ext>
            </a:extLst>
          </p:cNvPr>
          <p:cNvSpPr/>
          <p:nvPr/>
        </p:nvSpPr>
        <p:spPr>
          <a:xfrm>
            <a:off x="4122061" y="313394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A8F61A58-9D4C-496C-A877-2F6938A23A57}"/>
              </a:ext>
            </a:extLst>
          </p:cNvPr>
          <p:cNvSpPr/>
          <p:nvPr/>
        </p:nvSpPr>
        <p:spPr>
          <a:xfrm>
            <a:off x="4122060" y="3451787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E7A1594F-7C25-4AE0-A078-9C7FA033B150}"/>
              </a:ext>
            </a:extLst>
          </p:cNvPr>
          <p:cNvSpPr/>
          <p:nvPr/>
        </p:nvSpPr>
        <p:spPr>
          <a:xfrm>
            <a:off x="4122060" y="3773535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862CA9EB-191C-4AFB-94DD-A3A318F1CBEE}"/>
              </a:ext>
            </a:extLst>
          </p:cNvPr>
          <p:cNvSpPr/>
          <p:nvPr/>
        </p:nvSpPr>
        <p:spPr>
          <a:xfrm>
            <a:off x="4122059" y="440687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xmlns="" id="{C76612DD-DCE4-47FB-ACA3-494A9805D30A}"/>
              </a:ext>
            </a:extLst>
          </p:cNvPr>
          <p:cNvSpPr/>
          <p:nvPr/>
        </p:nvSpPr>
        <p:spPr>
          <a:xfrm>
            <a:off x="4122058" y="4087871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9ECAC286-C30A-4078-B781-DAE22CD87383}"/>
              </a:ext>
            </a:extLst>
          </p:cNvPr>
          <p:cNvSpPr/>
          <p:nvPr/>
        </p:nvSpPr>
        <p:spPr>
          <a:xfrm>
            <a:off x="4122058" y="4727422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xmlns="" id="{FDA80DDF-98EE-4A32-AA23-A691720A5F09}"/>
              </a:ext>
            </a:extLst>
          </p:cNvPr>
          <p:cNvSpPr/>
          <p:nvPr/>
        </p:nvSpPr>
        <p:spPr>
          <a:xfrm>
            <a:off x="5830079" y="1858282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A1F91A63-EEED-48C4-8587-44160BAA2C7B}"/>
              </a:ext>
            </a:extLst>
          </p:cNvPr>
          <p:cNvSpPr/>
          <p:nvPr/>
        </p:nvSpPr>
        <p:spPr>
          <a:xfrm>
            <a:off x="5830079" y="2176450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xmlns="" id="{D928CB13-9607-4307-A882-26D852F93E62}"/>
              </a:ext>
            </a:extLst>
          </p:cNvPr>
          <p:cNvSpPr/>
          <p:nvPr/>
        </p:nvSpPr>
        <p:spPr>
          <a:xfrm>
            <a:off x="5830079" y="2494618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877E32EF-7E3C-4224-A574-3248ACBB5D41}"/>
              </a:ext>
            </a:extLst>
          </p:cNvPr>
          <p:cNvSpPr/>
          <p:nvPr/>
        </p:nvSpPr>
        <p:spPr>
          <a:xfrm>
            <a:off x="5830079" y="2812786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4670F553-1391-465B-91DB-53A182ED28E7}"/>
              </a:ext>
            </a:extLst>
          </p:cNvPr>
          <p:cNvSpPr/>
          <p:nvPr/>
        </p:nvSpPr>
        <p:spPr>
          <a:xfrm>
            <a:off x="5830079" y="3130954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7660DCD8-4A82-42B0-8B8C-2BE0FD301F26}"/>
              </a:ext>
            </a:extLst>
          </p:cNvPr>
          <p:cNvSpPr/>
          <p:nvPr/>
        </p:nvSpPr>
        <p:spPr>
          <a:xfrm>
            <a:off x="5830079" y="3449122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xmlns="" id="{80CDA85D-C175-44B1-8C4F-F5A865E2A798}"/>
              </a:ext>
            </a:extLst>
          </p:cNvPr>
          <p:cNvSpPr/>
          <p:nvPr/>
        </p:nvSpPr>
        <p:spPr>
          <a:xfrm>
            <a:off x="5830079" y="3767290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xmlns="" id="{C1C7E5EA-D1B1-4B7C-B7CE-A89118AD62CE}"/>
              </a:ext>
            </a:extLst>
          </p:cNvPr>
          <p:cNvSpPr/>
          <p:nvPr/>
        </p:nvSpPr>
        <p:spPr>
          <a:xfrm>
            <a:off x="5830079" y="4085458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xmlns="" id="{71BAF720-65B0-4A55-8741-A44C3C5BF92C}"/>
              </a:ext>
            </a:extLst>
          </p:cNvPr>
          <p:cNvSpPr/>
          <p:nvPr/>
        </p:nvSpPr>
        <p:spPr>
          <a:xfrm>
            <a:off x="5830079" y="4403626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xmlns="" id="{D1F68E79-5D75-47BA-BA7D-752D152D1BBD}"/>
              </a:ext>
            </a:extLst>
          </p:cNvPr>
          <p:cNvSpPr/>
          <p:nvPr/>
        </p:nvSpPr>
        <p:spPr>
          <a:xfrm>
            <a:off x="5830079" y="4721797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xmlns="" id="{74D83DCE-F9E9-41BF-9CD1-8CE7095BF908}"/>
              </a:ext>
            </a:extLst>
          </p:cNvPr>
          <p:cNvSpPr/>
          <p:nvPr/>
        </p:nvSpPr>
        <p:spPr>
          <a:xfrm>
            <a:off x="7236351" y="1858282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xmlns="" id="{80DEE857-37BD-4987-8D00-41D193B82620}"/>
              </a:ext>
            </a:extLst>
          </p:cNvPr>
          <p:cNvSpPr/>
          <p:nvPr/>
        </p:nvSpPr>
        <p:spPr>
          <a:xfrm>
            <a:off x="7236351" y="2176450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xmlns="" id="{8C0A21E8-E606-48DC-AC4D-867E0184EC9B}"/>
              </a:ext>
            </a:extLst>
          </p:cNvPr>
          <p:cNvSpPr/>
          <p:nvPr/>
        </p:nvSpPr>
        <p:spPr>
          <a:xfrm>
            <a:off x="7236351" y="2494618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xmlns="" id="{6A50FAA5-91E8-48D7-A8EC-5EA5DF16E28B}"/>
              </a:ext>
            </a:extLst>
          </p:cNvPr>
          <p:cNvSpPr/>
          <p:nvPr/>
        </p:nvSpPr>
        <p:spPr>
          <a:xfrm>
            <a:off x="7236351" y="2812786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xmlns="" id="{E6EBB5B2-98EE-4662-A193-4858907ED4F1}"/>
              </a:ext>
            </a:extLst>
          </p:cNvPr>
          <p:cNvSpPr/>
          <p:nvPr/>
        </p:nvSpPr>
        <p:spPr>
          <a:xfrm>
            <a:off x="7236351" y="3130954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xmlns="" id="{CFE85FED-1586-424D-BD7E-7EB355F82630}"/>
              </a:ext>
            </a:extLst>
          </p:cNvPr>
          <p:cNvSpPr/>
          <p:nvPr/>
        </p:nvSpPr>
        <p:spPr>
          <a:xfrm>
            <a:off x="7236351" y="3449122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xmlns="" id="{3432A2E1-C7B6-4972-88AB-5B9D1A7D59E2}"/>
              </a:ext>
            </a:extLst>
          </p:cNvPr>
          <p:cNvSpPr/>
          <p:nvPr/>
        </p:nvSpPr>
        <p:spPr>
          <a:xfrm>
            <a:off x="7236351" y="3767290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xmlns="" id="{735EDF73-E8C8-4929-89A5-B4C2209B04EA}"/>
              </a:ext>
            </a:extLst>
          </p:cNvPr>
          <p:cNvSpPr/>
          <p:nvPr/>
        </p:nvSpPr>
        <p:spPr>
          <a:xfrm>
            <a:off x="7236351" y="4085458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xmlns="" id="{B3B7DB51-4F1D-479E-8896-9BB21E9BBCDD}"/>
              </a:ext>
            </a:extLst>
          </p:cNvPr>
          <p:cNvSpPr/>
          <p:nvPr/>
        </p:nvSpPr>
        <p:spPr>
          <a:xfrm>
            <a:off x="7236351" y="4403626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xmlns="" id="{468309E3-E95D-4584-A69E-67F053F4568D}"/>
              </a:ext>
            </a:extLst>
          </p:cNvPr>
          <p:cNvSpPr/>
          <p:nvPr/>
        </p:nvSpPr>
        <p:spPr>
          <a:xfrm>
            <a:off x="7236351" y="4721797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xmlns="" id="{74E882D6-58DC-468B-A968-D2CC64390284}"/>
              </a:ext>
            </a:extLst>
          </p:cNvPr>
          <p:cNvSpPr/>
          <p:nvPr/>
        </p:nvSpPr>
        <p:spPr>
          <a:xfrm>
            <a:off x="1256695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xmlns="" id="{ED6D56AD-2DC8-4CB2-AE87-C58C33AA69A3}"/>
              </a:ext>
            </a:extLst>
          </p:cNvPr>
          <p:cNvSpPr/>
          <p:nvPr/>
        </p:nvSpPr>
        <p:spPr>
          <a:xfrm>
            <a:off x="2239855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xmlns="" id="{DA5CF442-F33E-4C8F-9200-72145AC93F73}"/>
              </a:ext>
            </a:extLst>
          </p:cNvPr>
          <p:cNvSpPr/>
          <p:nvPr/>
        </p:nvSpPr>
        <p:spPr>
          <a:xfrm>
            <a:off x="4041058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xmlns="" id="{44A1285F-814A-4524-947B-3F40F2864FCC}"/>
              </a:ext>
            </a:extLst>
          </p:cNvPr>
          <p:cNvSpPr/>
          <p:nvPr/>
        </p:nvSpPr>
        <p:spPr>
          <a:xfrm>
            <a:off x="5803380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xmlns="" id="{5442B5A7-6437-4282-BBB6-45F160F015DD}"/>
              </a:ext>
            </a:extLst>
          </p:cNvPr>
          <p:cNvSpPr/>
          <p:nvPr/>
        </p:nvSpPr>
        <p:spPr>
          <a:xfrm>
            <a:off x="7358571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1-4</a:t>
            </a:r>
            <a:endParaRPr lang="ko-KR" altLang="en-US" sz="750" dirty="0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xmlns="" id="{05707961-3624-4829-928A-4B91255F497F}"/>
              </a:ext>
            </a:extLst>
          </p:cNvPr>
          <p:cNvSpPr/>
          <p:nvPr/>
        </p:nvSpPr>
        <p:spPr>
          <a:xfrm>
            <a:off x="4578920" y="5112290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등록</a:t>
            </a:r>
            <a:endParaRPr lang="ko-KR" altLang="en-US" sz="900" dirty="0"/>
          </a:p>
        </p:txBody>
      </p: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xmlns="" id="{99E0E0A7-BC93-47AA-BC68-892E136755F1}"/>
              </a:ext>
            </a:extLst>
          </p:cNvPr>
          <p:cNvSpPr/>
          <p:nvPr/>
        </p:nvSpPr>
        <p:spPr>
          <a:xfrm>
            <a:off x="4383364" y="510265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1-5</a:t>
            </a:r>
            <a:endParaRPr lang="ko-KR" altLang="en-US" sz="750" dirty="0"/>
          </a:p>
        </p:txBody>
      </p:sp>
      <p:sp>
        <p:nvSpPr>
          <p:cNvPr id="75" name="직사각형 74"/>
          <p:cNvSpPr/>
          <p:nvPr/>
        </p:nvSpPr>
        <p:spPr>
          <a:xfrm>
            <a:off x="2" y="20362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</p:spTree>
    <p:extLst>
      <p:ext uri="{BB962C8B-B14F-4D97-AF65-F5344CB8AC3E}">
        <p14:creationId xmlns:p14="http://schemas.microsoft.com/office/powerpoint/2010/main" val="736433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>
          <a:xfrm>
            <a:off x="16780" y="40640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779" y="447514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6778" y="488620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5545"/>
              </p:ext>
            </p:extLst>
          </p:nvPr>
        </p:nvGraphicFramePr>
        <p:xfrm>
          <a:off x="10013379" y="-1"/>
          <a:ext cx="2170231" cy="461782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회원 </a:t>
                      </a:r>
                      <a:r>
                        <a:rPr lang="ko-KR" altLang="en-US" sz="850" dirty="0" err="1"/>
                        <a:t>레벨별</a:t>
                      </a:r>
                      <a:r>
                        <a:rPr lang="ko-KR" altLang="en-US" sz="850" dirty="0"/>
                        <a:t> 충전방식 설정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충선방식 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가상계좌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코인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캐쉬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프론트에 표시되는 이름 설정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해당 내역 수정 후 등록 버튼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 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00" dirty="0" err="1"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 메시지 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‘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해당 내용으로 </a:t>
                      </a:r>
                      <a:r>
                        <a:rPr lang="ko-KR" altLang="en-US" sz="800" dirty="0" err="1">
                          <a:sym typeface="Wingdings" panose="05000000000000000000" pitchFamily="2" charset="2"/>
                        </a:rPr>
                        <a:t>수정하시겠습니까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? (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확인버튼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)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CF29677C-AD7E-4FB4-A933-424824280E28}"/>
              </a:ext>
            </a:extLst>
          </p:cNvPr>
          <p:cNvSpPr/>
          <p:nvPr/>
        </p:nvSpPr>
        <p:spPr>
          <a:xfrm>
            <a:off x="8390" y="244511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개별 </a:t>
            </a:r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 dirty="0">
                <a:solidFill>
                  <a:srgbClr val="002060"/>
                </a:solidFill>
              </a:rPr>
              <a:t>차단관리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81DA0974-7023-4F3E-B9BA-3DFEBE02FC3B}"/>
              </a:ext>
            </a:extLst>
          </p:cNvPr>
          <p:cNvSpPr/>
          <p:nvPr/>
        </p:nvSpPr>
        <p:spPr>
          <a:xfrm>
            <a:off x="8390" y="284778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레벨별계좌설정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E47914D3-8708-42CF-81EB-8D70D932C0A4}"/>
              </a:ext>
            </a:extLst>
          </p:cNvPr>
          <p:cNvSpPr/>
          <p:nvPr/>
        </p:nvSpPr>
        <p:spPr>
          <a:xfrm>
            <a:off x="8389" y="3250449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 err="1">
                <a:solidFill>
                  <a:srgbClr val="002060"/>
                </a:solidFill>
              </a:rPr>
              <a:t>레벨별충전설정</a:t>
            </a:r>
            <a:endParaRPr lang="ko-KR" altLang="en-US" sz="900" b="1" dirty="0">
              <a:solidFill>
                <a:srgbClr val="00206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9C2FF679-5B7E-4636-8F1A-8B163B433EF0}"/>
              </a:ext>
            </a:extLst>
          </p:cNvPr>
          <p:cNvSpPr/>
          <p:nvPr/>
        </p:nvSpPr>
        <p:spPr>
          <a:xfrm>
            <a:off x="8390" y="365311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이벤트충전설정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A96A6057-A38A-404B-982F-F15EB3B1D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20524"/>
              </p:ext>
            </p:extLst>
          </p:nvPr>
        </p:nvGraphicFramePr>
        <p:xfrm>
          <a:off x="1458986" y="1491869"/>
          <a:ext cx="5718497" cy="350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17">
                  <a:extLst>
                    <a:ext uri="{9D8B030D-6E8A-4147-A177-3AD203B41FA5}">
                      <a16:colId xmlns:a16="http://schemas.microsoft.com/office/drawing/2014/main" xmlns="" val="819540036"/>
                    </a:ext>
                  </a:extLst>
                </a:gridCol>
                <a:gridCol w="1846278">
                  <a:extLst>
                    <a:ext uri="{9D8B030D-6E8A-4147-A177-3AD203B41FA5}">
                      <a16:colId xmlns:a16="http://schemas.microsoft.com/office/drawing/2014/main" xmlns="" val="3849654503"/>
                    </a:ext>
                  </a:extLst>
                </a:gridCol>
                <a:gridCol w="1846278">
                  <a:extLst>
                    <a:ext uri="{9D8B030D-6E8A-4147-A177-3AD203B41FA5}">
                      <a16:colId xmlns:a16="http://schemas.microsoft.com/office/drawing/2014/main" xmlns="" val="3435895628"/>
                    </a:ext>
                  </a:extLst>
                </a:gridCol>
                <a:gridCol w="1429624">
                  <a:extLst>
                    <a:ext uri="{9D8B030D-6E8A-4147-A177-3AD203B41FA5}">
                      <a16:colId xmlns:a16="http://schemas.microsoft.com/office/drawing/2014/main" xmlns="" val="4288733132"/>
                    </a:ext>
                  </a:extLst>
                </a:gridCol>
              </a:tblGrid>
              <a:tr h="3189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날짜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정산포인트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정산포인트</a:t>
                      </a:r>
                      <a:endParaRPr lang="en-US" altLang="ko-KR" sz="750" b="0" dirty="0">
                        <a:solidFill>
                          <a:srgbClr val="444444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(</a:t>
                      </a:r>
                      <a:r>
                        <a:rPr lang="ko-KR" altLang="en-US" sz="750" b="0" dirty="0" err="1">
                          <a:solidFill>
                            <a:srgbClr val="444444"/>
                          </a:solidFill>
                          <a:effectLst/>
                        </a:rPr>
                        <a:t>하부총판</a:t>
                      </a:r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)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충전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843214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911005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0622520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764872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9200925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815950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888686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5019628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088939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718488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5780020"/>
                  </a:ext>
                </a:extLst>
              </a:tr>
            </a:tbl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17E85A80-F615-48D5-89F8-3BA137DE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81" y="1003502"/>
            <a:ext cx="8221212" cy="29679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B79D7414-2275-4946-A0F4-6C06A0C770A3}"/>
              </a:ext>
            </a:extLst>
          </p:cNvPr>
          <p:cNvSpPr/>
          <p:nvPr/>
        </p:nvSpPr>
        <p:spPr>
          <a:xfrm>
            <a:off x="2239859" y="186320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코인                   ▼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96CECD88-7DCB-4921-8769-97461AA5BE1B}"/>
              </a:ext>
            </a:extLst>
          </p:cNvPr>
          <p:cNvSpPr/>
          <p:nvPr/>
        </p:nvSpPr>
        <p:spPr>
          <a:xfrm>
            <a:off x="2239859" y="2185769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코인                  ▼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BE169AC8-5DA1-4509-90CB-8A9A80D84BF0}"/>
              </a:ext>
            </a:extLst>
          </p:cNvPr>
          <p:cNvSpPr/>
          <p:nvPr/>
        </p:nvSpPr>
        <p:spPr>
          <a:xfrm>
            <a:off x="2239859" y="249000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211F2EDF-5557-442B-B482-901C1E7E4B59}"/>
              </a:ext>
            </a:extLst>
          </p:cNvPr>
          <p:cNvSpPr/>
          <p:nvPr/>
        </p:nvSpPr>
        <p:spPr>
          <a:xfrm>
            <a:off x="2239858" y="281982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F081BC43-C09D-41F9-81E1-96CAB027AA5E}"/>
              </a:ext>
            </a:extLst>
          </p:cNvPr>
          <p:cNvSpPr/>
          <p:nvPr/>
        </p:nvSpPr>
        <p:spPr>
          <a:xfrm>
            <a:off x="2239857" y="314239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▼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AADE24EA-1C26-42D2-A4D9-2E36E7B25211}"/>
              </a:ext>
            </a:extLst>
          </p:cNvPr>
          <p:cNvSpPr/>
          <p:nvPr/>
        </p:nvSpPr>
        <p:spPr>
          <a:xfrm>
            <a:off x="2239857" y="3451787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35F40B24-7C55-44CA-A8F0-3AB156E391E0}"/>
              </a:ext>
            </a:extLst>
          </p:cNvPr>
          <p:cNvSpPr/>
          <p:nvPr/>
        </p:nvSpPr>
        <p:spPr>
          <a:xfrm>
            <a:off x="2239856" y="3770799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0A82A458-1C27-4DF6-B6E8-F57D59B27359}"/>
              </a:ext>
            </a:extLst>
          </p:cNvPr>
          <p:cNvSpPr/>
          <p:nvPr/>
        </p:nvSpPr>
        <p:spPr>
          <a:xfrm>
            <a:off x="2239856" y="408639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47200246-64C0-4DD2-A210-3B8A3014406E}"/>
              </a:ext>
            </a:extLst>
          </p:cNvPr>
          <p:cNvSpPr/>
          <p:nvPr/>
        </p:nvSpPr>
        <p:spPr>
          <a:xfrm>
            <a:off x="2239855" y="4414160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가상계좌                  ▼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497487C7-2A21-4235-8581-A1639D188215}"/>
              </a:ext>
            </a:extLst>
          </p:cNvPr>
          <p:cNvSpPr/>
          <p:nvPr/>
        </p:nvSpPr>
        <p:spPr>
          <a:xfrm>
            <a:off x="2239855" y="472742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A52999BC-24E4-49A2-B777-87794FC4696F}"/>
              </a:ext>
            </a:extLst>
          </p:cNvPr>
          <p:cNvSpPr/>
          <p:nvPr/>
        </p:nvSpPr>
        <p:spPr>
          <a:xfrm>
            <a:off x="4122061" y="1858282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캐쉬 충전신청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2B00FA2A-9845-492F-9C77-152A2342214C}"/>
              </a:ext>
            </a:extLst>
          </p:cNvPr>
          <p:cNvSpPr/>
          <p:nvPr/>
        </p:nvSpPr>
        <p:spPr>
          <a:xfrm>
            <a:off x="4122061" y="2177380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9B975849-216D-4A99-8A7D-33FEEB907242}"/>
              </a:ext>
            </a:extLst>
          </p:cNvPr>
          <p:cNvSpPr/>
          <p:nvPr/>
        </p:nvSpPr>
        <p:spPr>
          <a:xfrm>
            <a:off x="4122061" y="249647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C112B91D-F97D-4531-AC1E-B9DCE476DAFC}"/>
              </a:ext>
            </a:extLst>
          </p:cNvPr>
          <p:cNvSpPr/>
          <p:nvPr/>
        </p:nvSpPr>
        <p:spPr>
          <a:xfrm>
            <a:off x="4122061" y="2815211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03B91186-DB5F-4F11-AF5C-D835EED49B07}"/>
              </a:ext>
            </a:extLst>
          </p:cNvPr>
          <p:cNvSpPr/>
          <p:nvPr/>
        </p:nvSpPr>
        <p:spPr>
          <a:xfrm>
            <a:off x="4122061" y="313394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A8F61A58-9D4C-496C-A877-2F6938A23A57}"/>
              </a:ext>
            </a:extLst>
          </p:cNvPr>
          <p:cNvSpPr/>
          <p:nvPr/>
        </p:nvSpPr>
        <p:spPr>
          <a:xfrm>
            <a:off x="4122060" y="3451787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E7A1594F-7C25-4AE0-A078-9C7FA033B150}"/>
              </a:ext>
            </a:extLst>
          </p:cNvPr>
          <p:cNvSpPr/>
          <p:nvPr/>
        </p:nvSpPr>
        <p:spPr>
          <a:xfrm>
            <a:off x="4122060" y="3773535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862CA9EB-191C-4AFB-94DD-A3A318F1CBEE}"/>
              </a:ext>
            </a:extLst>
          </p:cNvPr>
          <p:cNvSpPr/>
          <p:nvPr/>
        </p:nvSpPr>
        <p:spPr>
          <a:xfrm>
            <a:off x="4122059" y="440687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xmlns="" id="{C76612DD-DCE4-47FB-ACA3-494A9805D30A}"/>
              </a:ext>
            </a:extLst>
          </p:cNvPr>
          <p:cNvSpPr/>
          <p:nvPr/>
        </p:nvSpPr>
        <p:spPr>
          <a:xfrm>
            <a:off x="4122058" y="4087871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9ECAC286-C30A-4078-B781-DAE22CD87383}"/>
              </a:ext>
            </a:extLst>
          </p:cNvPr>
          <p:cNvSpPr/>
          <p:nvPr/>
        </p:nvSpPr>
        <p:spPr>
          <a:xfrm>
            <a:off x="4122058" y="4727422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xmlns="" id="{74E882D6-58DC-468B-A968-D2CC64390284}"/>
              </a:ext>
            </a:extLst>
          </p:cNvPr>
          <p:cNvSpPr/>
          <p:nvPr/>
        </p:nvSpPr>
        <p:spPr>
          <a:xfrm>
            <a:off x="1256695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xmlns="" id="{ED6D56AD-2DC8-4CB2-AE87-C58C33AA69A3}"/>
              </a:ext>
            </a:extLst>
          </p:cNvPr>
          <p:cNvSpPr/>
          <p:nvPr/>
        </p:nvSpPr>
        <p:spPr>
          <a:xfrm>
            <a:off x="2239855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xmlns="" id="{DA5CF442-F33E-4C8F-9200-72145AC93F73}"/>
              </a:ext>
            </a:extLst>
          </p:cNvPr>
          <p:cNvSpPr/>
          <p:nvPr/>
        </p:nvSpPr>
        <p:spPr>
          <a:xfrm>
            <a:off x="4041058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xmlns="" id="{44A1285F-814A-4524-947B-3F40F2864FCC}"/>
              </a:ext>
            </a:extLst>
          </p:cNvPr>
          <p:cNvSpPr/>
          <p:nvPr/>
        </p:nvSpPr>
        <p:spPr>
          <a:xfrm>
            <a:off x="5803380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xmlns="" id="{EFE927CD-91DF-4F25-AC4C-8A4BD8197BB4}"/>
              </a:ext>
            </a:extLst>
          </p:cNvPr>
          <p:cNvSpPr/>
          <p:nvPr/>
        </p:nvSpPr>
        <p:spPr>
          <a:xfrm>
            <a:off x="6177429" y="1858282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xmlns="" id="{4282C7D2-84A5-4E94-97C3-90198F98EF3E}"/>
              </a:ext>
            </a:extLst>
          </p:cNvPr>
          <p:cNvSpPr/>
          <p:nvPr/>
        </p:nvSpPr>
        <p:spPr>
          <a:xfrm>
            <a:off x="6177429" y="2175419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xmlns="" id="{B9E739C2-E013-4DAA-B6F5-C82E7725CD2F}"/>
              </a:ext>
            </a:extLst>
          </p:cNvPr>
          <p:cNvSpPr/>
          <p:nvPr/>
        </p:nvSpPr>
        <p:spPr>
          <a:xfrm>
            <a:off x="6177429" y="2492556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xmlns="" id="{AB12AB23-5577-4339-9E1D-531E464E1BBD}"/>
              </a:ext>
            </a:extLst>
          </p:cNvPr>
          <p:cNvSpPr/>
          <p:nvPr/>
        </p:nvSpPr>
        <p:spPr>
          <a:xfrm>
            <a:off x="6177429" y="2809693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xmlns="" id="{6F683A5E-304A-440D-B7DE-63ACACE2EEEE}"/>
              </a:ext>
            </a:extLst>
          </p:cNvPr>
          <p:cNvSpPr/>
          <p:nvPr/>
        </p:nvSpPr>
        <p:spPr>
          <a:xfrm>
            <a:off x="6177429" y="3126830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xmlns="" id="{23F85DB4-B86F-4A48-9A46-64D426A95722}"/>
              </a:ext>
            </a:extLst>
          </p:cNvPr>
          <p:cNvSpPr/>
          <p:nvPr/>
        </p:nvSpPr>
        <p:spPr>
          <a:xfrm>
            <a:off x="6177429" y="3443967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xmlns="" id="{B005E715-54A2-481A-8267-414A058375DD}"/>
              </a:ext>
            </a:extLst>
          </p:cNvPr>
          <p:cNvSpPr/>
          <p:nvPr/>
        </p:nvSpPr>
        <p:spPr>
          <a:xfrm>
            <a:off x="6177429" y="3761104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xmlns="" id="{B828528D-635E-499F-9ED5-A3F9ED0B8175}"/>
              </a:ext>
            </a:extLst>
          </p:cNvPr>
          <p:cNvSpPr/>
          <p:nvPr/>
        </p:nvSpPr>
        <p:spPr>
          <a:xfrm>
            <a:off x="6177429" y="4078241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xmlns="" id="{92F49B8D-BA64-43EB-A1BD-E9841D1EDF07}"/>
              </a:ext>
            </a:extLst>
          </p:cNvPr>
          <p:cNvSpPr/>
          <p:nvPr/>
        </p:nvSpPr>
        <p:spPr>
          <a:xfrm>
            <a:off x="6177429" y="4395378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xmlns="" id="{DC2CA45C-D6E5-422E-AA5E-1F8353777198}"/>
              </a:ext>
            </a:extLst>
          </p:cNvPr>
          <p:cNvSpPr/>
          <p:nvPr/>
        </p:nvSpPr>
        <p:spPr>
          <a:xfrm>
            <a:off x="6177429" y="4712513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54" name="직사각형 53"/>
          <p:cNvSpPr/>
          <p:nvPr/>
        </p:nvSpPr>
        <p:spPr>
          <a:xfrm>
            <a:off x="2" y="20362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</p:spTree>
    <p:extLst>
      <p:ext uri="{BB962C8B-B14F-4D97-AF65-F5344CB8AC3E}">
        <p14:creationId xmlns:p14="http://schemas.microsoft.com/office/powerpoint/2010/main" val="1751430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>
          <a:xfrm>
            <a:off x="16780" y="40640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779" y="447514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6778" y="488620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11289"/>
              </p:ext>
            </p:extLst>
          </p:nvPr>
        </p:nvGraphicFramePr>
        <p:xfrm>
          <a:off x="10013379" y="-1"/>
          <a:ext cx="2170231" cy="444169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가입 </a:t>
                      </a:r>
                      <a:r>
                        <a:rPr lang="ko-KR" altLang="en-US" sz="850" dirty="0" err="1"/>
                        <a:t>첫충</a:t>
                      </a:r>
                      <a:r>
                        <a:rPr lang="ko-KR" altLang="en-US" sz="850" dirty="0"/>
                        <a:t> 및 이벤트시 충전 보너스와 최대 보너스 적립설정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가입시 첫 </a:t>
                      </a:r>
                      <a:r>
                        <a:rPr lang="ko-KR" altLang="en-US" sz="850" dirty="0" err="1"/>
                        <a:t>충전시</a:t>
                      </a:r>
                      <a:r>
                        <a:rPr lang="ko-KR" altLang="en-US" sz="850" dirty="0"/>
                        <a:t> 보너스 퍼센트 입력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aseline="0" dirty="0"/>
                        <a:t>이벤트 상태 </a:t>
                      </a:r>
                      <a:r>
                        <a:rPr lang="en-US" altLang="ko-KR" sz="900" baseline="0" dirty="0"/>
                        <a:t>On/Off</a:t>
                      </a:r>
                    </a:p>
                    <a:p>
                      <a:r>
                        <a:rPr lang="ko-KR" altLang="en-US" sz="900" baseline="0" dirty="0"/>
                        <a:t>이벤트</a:t>
                      </a:r>
                      <a:r>
                        <a:rPr lang="en-US" altLang="ko-KR" sz="900" baseline="0" dirty="0"/>
                        <a:t> </a:t>
                      </a:r>
                      <a:r>
                        <a:rPr lang="ko-KR" altLang="en-US" sz="900" baseline="0" dirty="0"/>
                        <a:t>시간 설정</a:t>
                      </a:r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aseline="0" dirty="0"/>
                        <a:t>회원 </a:t>
                      </a:r>
                      <a:r>
                        <a:rPr lang="ko-KR" altLang="en-US" sz="900" baseline="0" dirty="0" err="1"/>
                        <a:t>레벨별</a:t>
                      </a:r>
                      <a:r>
                        <a:rPr lang="ko-KR" altLang="en-US" sz="900" baseline="0" dirty="0"/>
                        <a:t> 보너스</a:t>
                      </a:r>
                      <a:r>
                        <a:rPr lang="en-US" altLang="ko-KR" sz="900" baseline="0" dirty="0"/>
                        <a:t>%</a:t>
                      </a:r>
                      <a:r>
                        <a:rPr lang="ko-KR" altLang="en-US" sz="900" baseline="0" dirty="0"/>
                        <a:t>와 최대 보너스</a:t>
                      </a:r>
                      <a:r>
                        <a:rPr lang="en-US" altLang="ko-KR" sz="900" baseline="0" dirty="0"/>
                        <a:t>(</a:t>
                      </a:r>
                      <a:r>
                        <a:rPr lang="ko-KR" altLang="en-US" sz="900" baseline="0" dirty="0"/>
                        <a:t>포인트</a:t>
                      </a:r>
                      <a:r>
                        <a:rPr lang="en-US" altLang="ko-KR" sz="900" baseline="0" dirty="0"/>
                        <a:t>) </a:t>
                      </a:r>
                      <a:r>
                        <a:rPr lang="ko-KR" altLang="en-US" sz="900" baseline="0" dirty="0"/>
                        <a:t>설정</a:t>
                      </a:r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CF29677C-AD7E-4FB4-A933-424824280E28}"/>
              </a:ext>
            </a:extLst>
          </p:cNvPr>
          <p:cNvSpPr/>
          <p:nvPr/>
        </p:nvSpPr>
        <p:spPr>
          <a:xfrm>
            <a:off x="8390" y="244511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개별 </a:t>
            </a:r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 dirty="0">
                <a:solidFill>
                  <a:srgbClr val="002060"/>
                </a:solidFill>
              </a:rPr>
              <a:t>차단관리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81DA0974-7023-4F3E-B9BA-3DFEBE02FC3B}"/>
              </a:ext>
            </a:extLst>
          </p:cNvPr>
          <p:cNvSpPr/>
          <p:nvPr/>
        </p:nvSpPr>
        <p:spPr>
          <a:xfrm>
            <a:off x="8390" y="284778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레벨별계좌설정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E47914D3-8708-42CF-81EB-8D70D932C0A4}"/>
              </a:ext>
            </a:extLst>
          </p:cNvPr>
          <p:cNvSpPr/>
          <p:nvPr/>
        </p:nvSpPr>
        <p:spPr>
          <a:xfrm>
            <a:off x="10897" y="3250355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레벨별충전설정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9C2FF679-5B7E-4636-8F1A-8B163B433EF0}"/>
              </a:ext>
            </a:extLst>
          </p:cNvPr>
          <p:cNvSpPr/>
          <p:nvPr/>
        </p:nvSpPr>
        <p:spPr>
          <a:xfrm>
            <a:off x="8390" y="3653119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이벤트충전설정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A643FEA9-62F6-4FCA-A855-06EA7EE04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339"/>
          <a:stretch/>
        </p:blipFill>
        <p:spPr>
          <a:xfrm>
            <a:off x="1233181" y="887700"/>
            <a:ext cx="8097006" cy="353776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0F2C723E-624A-4079-AE1F-515874E0C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6" b="7"/>
          <a:stretch/>
        </p:blipFill>
        <p:spPr>
          <a:xfrm>
            <a:off x="1224791" y="1780182"/>
            <a:ext cx="8097006" cy="4148544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xmlns="" id="{35DD00ED-7BCB-4C4F-8818-43AC990AE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65"/>
          <a:stretch/>
        </p:blipFill>
        <p:spPr>
          <a:xfrm>
            <a:off x="1360183" y="1307054"/>
            <a:ext cx="3301202" cy="394282"/>
          </a:xfrm>
          <a:prstGeom prst="rect">
            <a:avLst/>
          </a:prstGeom>
        </p:spPr>
      </p:pic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xmlns="" id="{5578F8B7-A599-461D-B94B-99E24AABCE30}"/>
              </a:ext>
            </a:extLst>
          </p:cNvPr>
          <p:cNvSpPr/>
          <p:nvPr/>
        </p:nvSpPr>
        <p:spPr>
          <a:xfrm>
            <a:off x="1256695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xmlns="" id="{9F94FB7B-BC7C-4401-B051-A43DADDB7399}"/>
              </a:ext>
            </a:extLst>
          </p:cNvPr>
          <p:cNvSpPr/>
          <p:nvPr/>
        </p:nvSpPr>
        <p:spPr>
          <a:xfrm>
            <a:off x="1256695" y="188619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xmlns="" id="{34CCB51B-CA82-41A1-9DE6-86165A953BBE}"/>
              </a:ext>
            </a:extLst>
          </p:cNvPr>
          <p:cNvSpPr/>
          <p:nvPr/>
        </p:nvSpPr>
        <p:spPr>
          <a:xfrm>
            <a:off x="1256695" y="298683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25" name="직사각형 24"/>
          <p:cNvSpPr/>
          <p:nvPr/>
        </p:nvSpPr>
        <p:spPr>
          <a:xfrm>
            <a:off x="2" y="20362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</p:spTree>
    <p:extLst>
      <p:ext uri="{BB962C8B-B14F-4D97-AF65-F5344CB8AC3E}">
        <p14:creationId xmlns:p14="http://schemas.microsoft.com/office/powerpoint/2010/main" val="119970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-2" y="203628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6" y="3284019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-7" y="369507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92192"/>
              </p:ext>
            </p:extLst>
          </p:nvPr>
        </p:nvGraphicFramePr>
        <p:xfrm>
          <a:off x="10013379" y="-1"/>
          <a:ext cx="2170231" cy="42489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 err="1"/>
                        <a:t>날짜별</a:t>
                      </a:r>
                      <a:r>
                        <a:rPr lang="ko-KR" altLang="en-US" sz="850" dirty="0"/>
                        <a:t> 통계현황 조회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1-1 </a:t>
                      </a:r>
                      <a:r>
                        <a:rPr lang="ko-KR" altLang="en-US" sz="850" dirty="0"/>
                        <a:t>전체 </a:t>
                      </a:r>
                      <a:r>
                        <a:rPr lang="en-US" altLang="ko-KR" sz="850" dirty="0"/>
                        <a:t>/ </a:t>
                      </a:r>
                      <a:r>
                        <a:rPr lang="ko-KR" altLang="en-US" sz="850" dirty="0"/>
                        <a:t>총판 리스트 선택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xmlns="" id="{0D27FEE7-B32B-4330-B1E4-5DD8AC19E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80587"/>
              </p:ext>
            </p:extLst>
          </p:nvPr>
        </p:nvGraphicFramePr>
        <p:xfrm>
          <a:off x="1385923" y="1780189"/>
          <a:ext cx="8034910" cy="1443138"/>
        </p:xfrm>
        <a:graphic>
          <a:graphicData uri="http://schemas.openxmlformats.org/drawingml/2006/table">
            <a:tbl>
              <a:tblPr/>
              <a:tblGrid>
                <a:gridCol w="309035">
                  <a:extLst>
                    <a:ext uri="{9D8B030D-6E8A-4147-A177-3AD203B41FA5}">
                      <a16:colId xmlns:a16="http://schemas.microsoft.com/office/drawing/2014/main" xmlns="" val="734151933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2537481113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3346376063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2103388950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226324662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3866676468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715683302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3868134027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2743653503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3326424748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146742610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1595801176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1038025016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2973316708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3199613977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3886070690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3088906877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3875612693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1330911288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2151878312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1430553783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642806009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2399452915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1263055905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675425175"/>
                    </a:ext>
                  </a:extLst>
                </a:gridCol>
                <a:gridCol w="309035">
                  <a:extLst>
                    <a:ext uri="{9D8B030D-6E8A-4147-A177-3AD203B41FA5}">
                      <a16:colId xmlns:a16="http://schemas.microsoft.com/office/drawing/2014/main" xmlns="" val="1535248063"/>
                    </a:ext>
                  </a:extLst>
                </a:gridCol>
              </a:tblGrid>
              <a:tr h="228273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날짜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정산포인트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정산포인트</a:t>
                      </a:r>
                      <a:endParaRPr lang="en-US" altLang="ko-KR" sz="750" b="0" dirty="0">
                        <a:solidFill>
                          <a:srgbClr val="444444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(</a:t>
                      </a:r>
                      <a:r>
                        <a:rPr lang="ko-KR" altLang="en-US" sz="750" b="0" dirty="0" err="1">
                          <a:solidFill>
                            <a:srgbClr val="444444"/>
                          </a:solidFill>
                          <a:effectLst/>
                        </a:rPr>
                        <a:t>하부총판</a:t>
                      </a:r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)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충전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환전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차액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수익률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 err="1">
                          <a:solidFill>
                            <a:srgbClr val="444444"/>
                          </a:solidFill>
                          <a:effectLst/>
                        </a:rPr>
                        <a:t>객단가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750" b="0" dirty="0" err="1">
                          <a:solidFill>
                            <a:srgbClr val="444444"/>
                          </a:solidFill>
                          <a:effectLst/>
                        </a:rPr>
                        <a:t>리조트월드</a:t>
                      </a:r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(PD)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750" b="0" dirty="0" err="1">
                          <a:solidFill>
                            <a:srgbClr val="444444"/>
                          </a:solidFill>
                          <a:effectLst/>
                        </a:rPr>
                        <a:t>리조트월드</a:t>
                      </a:r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(TC)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오카다</a:t>
                      </a:r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(OKA)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포인트적립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포인트 차감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게시판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고객센터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가입자수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입금건수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750" b="0" dirty="0" err="1">
                          <a:solidFill>
                            <a:srgbClr val="444444"/>
                          </a:solidFill>
                          <a:effectLst/>
                        </a:rPr>
                        <a:t>배팅회원수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3727625"/>
                  </a:ext>
                </a:extLst>
              </a:tr>
              <a:tr h="530046"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배팅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당첨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차액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배팅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당첨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차액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배팅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당첨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차액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 err="1">
                          <a:solidFill>
                            <a:srgbClr val="444444"/>
                          </a:solidFill>
                          <a:effectLst/>
                        </a:rPr>
                        <a:t>리조트월드</a:t>
                      </a:r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(PD)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 err="1">
                          <a:solidFill>
                            <a:srgbClr val="444444"/>
                          </a:solidFill>
                          <a:effectLst/>
                        </a:rPr>
                        <a:t>리조트월드</a:t>
                      </a:r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(TC)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오카다</a:t>
                      </a:r>
                      <a:endParaRPr lang="en-US" altLang="ko-KR" sz="750" b="0" dirty="0">
                        <a:solidFill>
                          <a:srgbClr val="444444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(OKA)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697716"/>
                  </a:ext>
                </a:extLst>
              </a:tr>
              <a:tr h="22827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합계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4913544"/>
                  </a:ext>
                </a:extLst>
              </a:tr>
              <a:tr h="228273"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6413564"/>
                  </a:ext>
                </a:extLst>
              </a:tr>
              <a:tr h="228273"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3924433"/>
                  </a:ext>
                </a:extLst>
              </a:tr>
            </a:tbl>
          </a:graphicData>
        </a:graphic>
      </p:graphicFrame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5C71544B-FAB4-4860-A9C8-57D35A47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26" y="1293873"/>
            <a:ext cx="8101507" cy="4780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815D73A-87CB-4675-8959-B6A3552DC3C8}"/>
              </a:ext>
            </a:extLst>
          </p:cNvPr>
          <p:cNvSpPr txBox="1"/>
          <p:nvPr/>
        </p:nvSpPr>
        <p:spPr>
          <a:xfrm>
            <a:off x="1385923" y="931824"/>
            <a:ext cx="148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00" b="0" dirty="0" err="1">
                <a:solidFill>
                  <a:schemeClr val="tx1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날짜</a:t>
            </a:r>
            <a:r>
              <a:rPr lang="ko-KR" altLang="en-US" sz="1000" dirty="0" err="1">
                <a:latin typeface="nanumgothic" panose="020D0604000000000000" pitchFamily="50" charset="-127"/>
                <a:ea typeface="nanumgothic" panose="020D0604000000000000" pitchFamily="50" charset="-127"/>
              </a:rPr>
              <a:t>별</a:t>
            </a:r>
            <a:r>
              <a:rPr lang="ko-KR" altLang="en-US" sz="1000" dirty="0">
                <a:latin typeface="nanumgothic" panose="020D0604000000000000" pitchFamily="50" charset="-127"/>
                <a:ea typeface="nanumgothic" panose="020D0604000000000000" pitchFamily="50" charset="-127"/>
              </a:rPr>
              <a:t> 현황</a:t>
            </a:r>
            <a:endParaRPr lang="en-US" altLang="ko-KR" sz="100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xmlns="" id="{28BE66F8-3D23-473B-A53C-0EF2A1672620}"/>
              </a:ext>
            </a:extLst>
          </p:cNvPr>
          <p:cNvSpPr/>
          <p:nvPr/>
        </p:nvSpPr>
        <p:spPr>
          <a:xfrm>
            <a:off x="1223923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xmlns="" id="{12A89FDA-D1A8-4638-8BEC-9FA49AAEAB91}"/>
              </a:ext>
            </a:extLst>
          </p:cNvPr>
          <p:cNvSpPr/>
          <p:nvPr/>
        </p:nvSpPr>
        <p:spPr>
          <a:xfrm>
            <a:off x="1537017" y="117804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32" name="오른쪽 중괄호 31">
            <a:extLst>
              <a:ext uri="{FF2B5EF4-FFF2-40B4-BE49-F238E27FC236}">
                <a16:creationId xmlns:a16="http://schemas.microsoft.com/office/drawing/2014/main" xmlns="" id="{03571E0E-3FE9-45FB-B8BA-035EED036AF3}"/>
              </a:ext>
            </a:extLst>
          </p:cNvPr>
          <p:cNvSpPr/>
          <p:nvPr/>
        </p:nvSpPr>
        <p:spPr>
          <a:xfrm rot="5400000">
            <a:off x="5115574" y="2028561"/>
            <a:ext cx="246221" cy="2777236"/>
          </a:xfrm>
          <a:prstGeom prst="rightBrace">
            <a:avLst>
              <a:gd name="adj1" fmla="val 2187"/>
              <a:gd name="adj2" fmla="val 502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19ED776-5A59-4CC8-A786-3C41D233C9B6}"/>
              </a:ext>
            </a:extLst>
          </p:cNvPr>
          <p:cNvSpPr txBox="1"/>
          <p:nvPr/>
        </p:nvSpPr>
        <p:spPr>
          <a:xfrm>
            <a:off x="3934848" y="3511563"/>
            <a:ext cx="35796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00" dirty="0">
                <a:latin typeface="nanumgothic" panose="020D0604000000000000" pitchFamily="50" charset="-127"/>
                <a:ea typeface="nanumgothic" panose="020D0604000000000000" pitchFamily="50" charset="-127"/>
              </a:rPr>
              <a:t>배팅 </a:t>
            </a:r>
            <a:r>
              <a:rPr lang="ko-KR" altLang="en-US" sz="1000">
                <a:latin typeface="nanumgothic" panose="020D0604000000000000" pitchFamily="50" charset="-127"/>
                <a:ea typeface="nanumgothic" panose="020D0604000000000000" pitchFamily="50" charset="-127"/>
              </a:rPr>
              <a:t>금액 높은 순서대로 노출 순서 변경됨 </a:t>
            </a:r>
            <a:endParaRPr lang="en-US" altLang="ko-KR" sz="100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-2" y="245837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BD754DDF-2C3A-42FE-82F3-F327A3E13804}"/>
              </a:ext>
            </a:extLst>
          </p:cNvPr>
          <p:cNvSpPr/>
          <p:nvPr/>
        </p:nvSpPr>
        <p:spPr>
          <a:xfrm>
            <a:off x="0" y="2868237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 err="1">
                <a:solidFill>
                  <a:srgbClr val="002060"/>
                </a:solidFill>
              </a:rPr>
              <a:t>날짜별</a:t>
            </a:r>
            <a:r>
              <a:rPr lang="ko-KR" altLang="en-US" sz="900" b="1" dirty="0">
                <a:solidFill>
                  <a:srgbClr val="002060"/>
                </a:solidFill>
              </a:rPr>
              <a:t> 현황</a:t>
            </a:r>
          </a:p>
        </p:txBody>
      </p:sp>
    </p:spTree>
    <p:extLst>
      <p:ext uri="{BB962C8B-B14F-4D97-AF65-F5344CB8AC3E}">
        <p14:creationId xmlns:p14="http://schemas.microsoft.com/office/powerpoint/2010/main" val="407308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-2" y="203628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" y="245993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8" y="28615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" y="4489970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60489"/>
              </p:ext>
            </p:extLst>
          </p:nvPr>
        </p:nvGraphicFramePr>
        <p:xfrm>
          <a:off x="10013379" y="-1"/>
          <a:ext cx="2170231" cy="50445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게시판 글 등록 관리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1-1 </a:t>
                      </a:r>
                      <a:r>
                        <a:rPr lang="ko-KR" altLang="en-US" sz="850" dirty="0"/>
                        <a:t>제목</a:t>
                      </a:r>
                      <a:r>
                        <a:rPr lang="en-US" altLang="ko-KR" sz="850" dirty="0"/>
                        <a:t>, </a:t>
                      </a:r>
                      <a:r>
                        <a:rPr lang="ko-KR" altLang="en-US" sz="850" dirty="0"/>
                        <a:t>예금주</a:t>
                      </a:r>
                      <a:r>
                        <a:rPr lang="en-US" altLang="ko-KR" sz="850" dirty="0"/>
                        <a:t>, </a:t>
                      </a:r>
                      <a:r>
                        <a:rPr lang="ko-KR" altLang="en-US" sz="850" dirty="0"/>
                        <a:t>총판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1-2 </a:t>
                      </a:r>
                      <a:r>
                        <a:rPr lang="ko-KR" altLang="en-US" sz="850" dirty="0"/>
                        <a:t>게시판 상단에 공지 사항으로 등록되는 글을 등록 </a:t>
                      </a:r>
                      <a:r>
                        <a:rPr lang="en-US" altLang="ko-KR" sz="850" dirty="0"/>
                        <a:t>(</a:t>
                      </a:r>
                      <a:r>
                        <a:rPr lang="ko-KR" altLang="en-US" sz="850" dirty="0"/>
                        <a:t>팝업</a:t>
                      </a:r>
                      <a:r>
                        <a:rPr lang="en-US" altLang="ko-KR" sz="850" dirty="0"/>
                        <a:t>)</a:t>
                      </a:r>
                    </a:p>
                    <a:p>
                      <a:r>
                        <a:rPr lang="en-US" altLang="ko-KR" sz="850" dirty="0"/>
                        <a:t>1-3 </a:t>
                      </a:r>
                      <a:r>
                        <a:rPr lang="ko-KR" altLang="en-US" sz="850" dirty="0"/>
                        <a:t>사용자가 올린 글을 수정 또는 삭제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1-4 </a:t>
                      </a:r>
                      <a:r>
                        <a:rPr lang="ko-KR" altLang="en-US" sz="850" dirty="0"/>
                        <a:t>삭제 버튼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*</a:t>
                      </a:r>
                      <a:r>
                        <a:rPr lang="ko-KR" altLang="en-US" sz="850" dirty="0"/>
                        <a:t>목록에는 공지로 등록된 글이 상단에 우선 배치</a:t>
                      </a:r>
                      <a:r>
                        <a:rPr lang="en-US" altLang="ko-KR" sz="850" dirty="0"/>
                        <a:t>(</a:t>
                      </a:r>
                      <a:r>
                        <a:rPr lang="ko-KR" altLang="en-US" sz="850" dirty="0"/>
                        <a:t>최근등록 내림차순</a:t>
                      </a:r>
                      <a:r>
                        <a:rPr lang="en-US" altLang="ko-KR" sz="850" dirty="0"/>
                        <a:t>)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BD754DDF-2C3A-42FE-82F3-F327A3E13804}"/>
              </a:ext>
            </a:extLst>
          </p:cNvPr>
          <p:cNvSpPr/>
          <p:nvPr/>
        </p:nvSpPr>
        <p:spPr>
          <a:xfrm>
            <a:off x="1" y="3271430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게시판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B670BDAB-3B49-4F1B-841D-C81F0663F732}"/>
              </a:ext>
            </a:extLst>
          </p:cNvPr>
          <p:cNvSpPr/>
          <p:nvPr/>
        </p:nvSpPr>
        <p:spPr>
          <a:xfrm>
            <a:off x="-9" y="366464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고객센터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FDEF5171-CEF4-4851-9326-FE8E3A371426}"/>
              </a:ext>
            </a:extLst>
          </p:cNvPr>
          <p:cNvSpPr/>
          <p:nvPr/>
        </p:nvSpPr>
        <p:spPr>
          <a:xfrm>
            <a:off x="1" y="4068382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템플릿관리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22835E7A-15E1-4F1A-9578-FA6913DA3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36" y="1214163"/>
            <a:ext cx="8191603" cy="15465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3F66AE2-51DC-4390-B70F-B6916CB426F2}"/>
              </a:ext>
            </a:extLst>
          </p:cNvPr>
          <p:cNvSpPr txBox="1"/>
          <p:nvPr/>
        </p:nvSpPr>
        <p:spPr>
          <a:xfrm>
            <a:off x="1346836" y="901879"/>
            <a:ext cx="148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00" dirty="0">
                <a:latin typeface="nanumgothic" panose="020D0604000000000000" pitchFamily="50" charset="-127"/>
                <a:ea typeface="nanumgothic" panose="020D0604000000000000" pitchFamily="50" charset="-127"/>
              </a:rPr>
              <a:t>게시판</a:t>
            </a:r>
            <a:endParaRPr lang="en-US" altLang="ko-KR" sz="100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xmlns="" id="{BE837624-551D-4BF1-B001-A822B8D35E2E}"/>
              </a:ext>
            </a:extLst>
          </p:cNvPr>
          <p:cNvSpPr/>
          <p:nvPr/>
        </p:nvSpPr>
        <p:spPr>
          <a:xfrm>
            <a:off x="1223923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xmlns="" id="{9ED590AC-DA76-47F8-A11F-3AE3CD5772E2}"/>
              </a:ext>
            </a:extLst>
          </p:cNvPr>
          <p:cNvSpPr/>
          <p:nvPr/>
        </p:nvSpPr>
        <p:spPr>
          <a:xfrm>
            <a:off x="4059401" y="111774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xmlns="" id="{08D72012-64EA-4C64-93AA-5E1947A0C63F}"/>
              </a:ext>
            </a:extLst>
          </p:cNvPr>
          <p:cNvSpPr/>
          <p:nvPr/>
        </p:nvSpPr>
        <p:spPr>
          <a:xfrm>
            <a:off x="1223923" y="160928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xmlns="" id="{A779AF87-CBD1-4CB8-823D-4E8156363C8D}"/>
              </a:ext>
            </a:extLst>
          </p:cNvPr>
          <p:cNvSpPr/>
          <p:nvPr/>
        </p:nvSpPr>
        <p:spPr>
          <a:xfrm>
            <a:off x="8798595" y="2221867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0F3DE4C8-22F5-416D-8FC8-FB1ABDA86A8A}"/>
              </a:ext>
            </a:extLst>
          </p:cNvPr>
          <p:cNvSpPr/>
          <p:nvPr/>
        </p:nvSpPr>
        <p:spPr>
          <a:xfrm>
            <a:off x="1786855" y="2145066"/>
            <a:ext cx="763398" cy="71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4F98154-379D-4867-8CD0-5A0DBE579409}"/>
              </a:ext>
            </a:extLst>
          </p:cNvPr>
          <p:cNvSpPr txBox="1"/>
          <p:nvPr/>
        </p:nvSpPr>
        <p:spPr>
          <a:xfrm>
            <a:off x="1857304" y="2857113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회원상세정보 팝업 호출</a:t>
            </a:r>
          </a:p>
        </p:txBody>
      </p:sp>
    </p:spTree>
    <p:extLst>
      <p:ext uri="{BB962C8B-B14F-4D97-AF65-F5344CB8AC3E}">
        <p14:creationId xmlns:p14="http://schemas.microsoft.com/office/powerpoint/2010/main" val="2419499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-2" y="203628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" y="245993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8" y="28615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" y="4498359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35579"/>
              </p:ext>
            </p:extLst>
          </p:nvPr>
        </p:nvGraphicFramePr>
        <p:xfrm>
          <a:off x="10013379" y="-1"/>
          <a:ext cx="2170231" cy="583743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게시판 글 등록 관리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1-1 </a:t>
                      </a:r>
                      <a:r>
                        <a:rPr lang="ko-KR" altLang="en-US" sz="850" dirty="0"/>
                        <a:t>제목</a:t>
                      </a:r>
                      <a:r>
                        <a:rPr lang="en-US" altLang="ko-KR" sz="850" dirty="0"/>
                        <a:t>, </a:t>
                      </a:r>
                      <a:r>
                        <a:rPr lang="ko-KR" altLang="en-US" sz="850" dirty="0"/>
                        <a:t>예금주</a:t>
                      </a:r>
                      <a:r>
                        <a:rPr lang="en-US" altLang="ko-KR" sz="850" dirty="0"/>
                        <a:t>, </a:t>
                      </a:r>
                      <a:r>
                        <a:rPr lang="ko-KR" altLang="en-US" sz="850" dirty="0"/>
                        <a:t>총판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aseline="0" dirty="0"/>
                        <a:t>유저가 프론트 고객센터에 등록한 문의 사항 목록 조회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2-1 </a:t>
                      </a:r>
                      <a:r>
                        <a:rPr lang="ko-KR" altLang="en-US" sz="900" baseline="0" dirty="0" err="1"/>
                        <a:t>회원상세</a:t>
                      </a:r>
                      <a:r>
                        <a:rPr lang="ko-KR" altLang="en-US" sz="900" baseline="0" dirty="0"/>
                        <a:t> 정보 팝업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2-2 </a:t>
                      </a:r>
                      <a:r>
                        <a:rPr lang="ko-KR" altLang="en-US" sz="900" baseline="0" dirty="0"/>
                        <a:t>쪽지 보내기 팝업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2-3 </a:t>
                      </a:r>
                      <a:r>
                        <a:rPr lang="ko-KR" altLang="en-US" sz="900" baseline="0" dirty="0"/>
                        <a:t>회원상세정보 내의 배팅내역 조회 팝업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2-4 </a:t>
                      </a:r>
                      <a:r>
                        <a:rPr lang="ko-KR" altLang="en-US" sz="900" baseline="0" dirty="0"/>
                        <a:t>회원상세정보 내의 머니 내역 조회 팝업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2-5 </a:t>
                      </a:r>
                      <a:r>
                        <a:rPr lang="ko-KR" altLang="en-US" sz="900" baseline="0" dirty="0"/>
                        <a:t>문의 내용 확인 및 답글 등록 페이지 이동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2-6 2-5</a:t>
                      </a:r>
                      <a:r>
                        <a:rPr lang="ko-KR" altLang="en-US" sz="900" baseline="0" dirty="0"/>
                        <a:t>에서 답변 등록 후 답변 완료로 변경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2-7 </a:t>
                      </a:r>
                      <a:r>
                        <a:rPr lang="ko-KR" altLang="en-US" sz="900" baseline="0" dirty="0"/>
                        <a:t>해당 문의 내역 삭제</a:t>
                      </a:r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BD754DDF-2C3A-42FE-82F3-F327A3E13804}"/>
              </a:ext>
            </a:extLst>
          </p:cNvPr>
          <p:cNvSpPr/>
          <p:nvPr/>
        </p:nvSpPr>
        <p:spPr>
          <a:xfrm>
            <a:off x="1" y="3271430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게시판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B670BDAB-3B49-4F1B-841D-C81F0663F732}"/>
              </a:ext>
            </a:extLst>
          </p:cNvPr>
          <p:cNvSpPr/>
          <p:nvPr/>
        </p:nvSpPr>
        <p:spPr>
          <a:xfrm>
            <a:off x="-9" y="3673078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고객센터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FDEF5171-CEF4-4851-9326-FE8E3A371426}"/>
              </a:ext>
            </a:extLst>
          </p:cNvPr>
          <p:cNvSpPr/>
          <p:nvPr/>
        </p:nvSpPr>
        <p:spPr>
          <a:xfrm>
            <a:off x="1" y="407677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템플릿관리</a:t>
            </a: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xmlns="" id="{18D62537-A5EA-4531-8699-AB1C8938D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81" y="1230946"/>
            <a:ext cx="8047082" cy="153241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8F3235-5D20-433A-A2B1-3AC4902669B5}"/>
              </a:ext>
            </a:extLst>
          </p:cNvPr>
          <p:cNvSpPr txBox="1"/>
          <p:nvPr/>
        </p:nvSpPr>
        <p:spPr>
          <a:xfrm>
            <a:off x="1346432" y="857126"/>
            <a:ext cx="148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00" b="0" dirty="0">
                <a:solidFill>
                  <a:schemeClr val="tx1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고객센터</a:t>
            </a:r>
            <a:endParaRPr lang="en-US" altLang="ko-KR" sz="100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xmlns="" id="{758EF404-16EE-470C-96B1-16D5A2EA159A}"/>
              </a:ext>
            </a:extLst>
          </p:cNvPr>
          <p:cNvSpPr/>
          <p:nvPr/>
        </p:nvSpPr>
        <p:spPr>
          <a:xfrm>
            <a:off x="1259289" y="1698593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xmlns="" id="{F3BCBBEF-97BF-41CE-B4AF-5EA4E4B5CD51}"/>
              </a:ext>
            </a:extLst>
          </p:cNvPr>
          <p:cNvSpPr/>
          <p:nvPr/>
        </p:nvSpPr>
        <p:spPr>
          <a:xfrm>
            <a:off x="4421360" y="1077147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1-1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xmlns="" id="{90DDF2A4-CC1E-4C4D-8AD4-B6915227B185}"/>
              </a:ext>
            </a:extLst>
          </p:cNvPr>
          <p:cNvSpPr/>
          <p:nvPr/>
        </p:nvSpPr>
        <p:spPr>
          <a:xfrm>
            <a:off x="3565005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2-2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295EF5E0-DBFD-416A-AA90-ACFD1074F339}"/>
              </a:ext>
            </a:extLst>
          </p:cNvPr>
          <p:cNvSpPr/>
          <p:nvPr/>
        </p:nvSpPr>
        <p:spPr>
          <a:xfrm>
            <a:off x="3873536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2-3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xmlns="" id="{450C1071-B933-4704-8EAD-C4B6C8A91F08}"/>
              </a:ext>
            </a:extLst>
          </p:cNvPr>
          <p:cNvSpPr/>
          <p:nvPr/>
        </p:nvSpPr>
        <p:spPr>
          <a:xfrm>
            <a:off x="4151321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2-4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xmlns="" id="{603C676C-2ED0-47C5-9054-9A60F8E7F44C}"/>
              </a:ext>
            </a:extLst>
          </p:cNvPr>
          <p:cNvSpPr/>
          <p:nvPr/>
        </p:nvSpPr>
        <p:spPr>
          <a:xfrm>
            <a:off x="4755266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2-5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xmlns="" id="{E52F25E5-6F41-4452-BDD8-C3469FEB4F31}"/>
              </a:ext>
            </a:extLst>
          </p:cNvPr>
          <p:cNvSpPr/>
          <p:nvPr/>
        </p:nvSpPr>
        <p:spPr>
          <a:xfrm>
            <a:off x="8048466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2-6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xmlns="" id="{B7999642-22D9-4FA4-B74E-E6A95E4FEE28}"/>
              </a:ext>
            </a:extLst>
          </p:cNvPr>
          <p:cNvSpPr/>
          <p:nvPr/>
        </p:nvSpPr>
        <p:spPr>
          <a:xfrm>
            <a:off x="9157024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2-7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xmlns="" id="{9D9CFEA6-668D-42B0-9A0C-2484A8EDFA65}"/>
              </a:ext>
            </a:extLst>
          </p:cNvPr>
          <p:cNvSpPr/>
          <p:nvPr/>
        </p:nvSpPr>
        <p:spPr>
          <a:xfrm>
            <a:off x="1907809" y="2237621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xmlns="" id="{8748333B-223F-475D-A0F2-D50A2682DF74}"/>
              </a:ext>
            </a:extLst>
          </p:cNvPr>
          <p:cNvSpPr/>
          <p:nvPr/>
        </p:nvSpPr>
        <p:spPr>
          <a:xfrm>
            <a:off x="1253188" y="131097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79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-2" y="203628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" y="245993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8" y="28615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" y="4498359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80962"/>
              </p:ext>
            </p:extLst>
          </p:nvPr>
        </p:nvGraphicFramePr>
        <p:xfrm>
          <a:off x="10013379" y="-1"/>
          <a:ext cx="2170231" cy="462263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답변과 쪽지에 사용될 템플릿 등록과 관리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1-1 </a:t>
                      </a:r>
                      <a:r>
                        <a:rPr lang="ko-KR" altLang="en-US" sz="850" dirty="0"/>
                        <a:t>선택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답변</a:t>
                      </a:r>
                      <a:r>
                        <a:rPr lang="en-US" altLang="ko-KR" sz="850" dirty="0"/>
                        <a:t>, </a:t>
                      </a:r>
                      <a:r>
                        <a:rPr lang="ko-KR" altLang="en-US" sz="850" dirty="0"/>
                        <a:t>쪽지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1-2 </a:t>
                      </a:r>
                      <a:r>
                        <a:rPr lang="ko-KR" altLang="en-US" sz="850" dirty="0"/>
                        <a:t>새 템플릿 등록 페이지 이동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1-3 </a:t>
                      </a:r>
                      <a:r>
                        <a:rPr lang="ko-KR" altLang="en-US" sz="850" dirty="0" err="1"/>
                        <a:t>클릭시</a:t>
                      </a:r>
                      <a:r>
                        <a:rPr lang="ko-KR" altLang="en-US" sz="850" dirty="0"/>
                        <a:t> 템플릿 수정 페이지 이동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1-4 </a:t>
                      </a:r>
                      <a:r>
                        <a:rPr lang="ko-KR" altLang="en-US" sz="850" dirty="0"/>
                        <a:t>해당 템플릿 삭제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BD754DDF-2C3A-42FE-82F3-F327A3E13804}"/>
              </a:ext>
            </a:extLst>
          </p:cNvPr>
          <p:cNvSpPr/>
          <p:nvPr/>
        </p:nvSpPr>
        <p:spPr>
          <a:xfrm>
            <a:off x="1" y="3271430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게시판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B670BDAB-3B49-4F1B-841D-C81F0663F732}"/>
              </a:ext>
            </a:extLst>
          </p:cNvPr>
          <p:cNvSpPr/>
          <p:nvPr/>
        </p:nvSpPr>
        <p:spPr>
          <a:xfrm>
            <a:off x="0" y="367358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고객센터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FDEF5171-CEF4-4851-9326-FE8E3A371426}"/>
              </a:ext>
            </a:extLst>
          </p:cNvPr>
          <p:cNvSpPr/>
          <p:nvPr/>
        </p:nvSpPr>
        <p:spPr>
          <a:xfrm>
            <a:off x="1" y="4076771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템플릿관리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8866A6F8-2963-4097-B8CE-4890C5E2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28" y="1355948"/>
            <a:ext cx="8039435" cy="3787942"/>
          </a:xfrm>
          <a:prstGeom prst="rect">
            <a:avLst/>
          </a:prstGeom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xmlns="" id="{7923FD8A-7E0B-4E5E-8229-7ACA99BF394E}"/>
              </a:ext>
            </a:extLst>
          </p:cNvPr>
          <p:cNvSpPr/>
          <p:nvPr/>
        </p:nvSpPr>
        <p:spPr>
          <a:xfrm>
            <a:off x="1252820" y="1382005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xmlns="" id="{6A54824A-3AD6-40D8-BD3A-0AC35BA5F341}"/>
              </a:ext>
            </a:extLst>
          </p:cNvPr>
          <p:cNvSpPr/>
          <p:nvPr/>
        </p:nvSpPr>
        <p:spPr>
          <a:xfrm>
            <a:off x="1593899" y="1175948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1-1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xmlns="" id="{1CC32EB0-B25A-4C2E-9926-E17F816BF295}"/>
              </a:ext>
            </a:extLst>
          </p:cNvPr>
          <p:cNvSpPr/>
          <p:nvPr/>
        </p:nvSpPr>
        <p:spPr>
          <a:xfrm>
            <a:off x="2298575" y="11486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1-2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xmlns="" id="{777B4A00-5C15-4A55-87A6-6EFE673FBB21}"/>
              </a:ext>
            </a:extLst>
          </p:cNvPr>
          <p:cNvSpPr/>
          <p:nvPr/>
        </p:nvSpPr>
        <p:spPr>
          <a:xfrm>
            <a:off x="4758941" y="2036286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1-3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xmlns="" id="{8BBD5CD1-721F-4C91-9CA7-E27D166B315F}"/>
              </a:ext>
            </a:extLst>
          </p:cNvPr>
          <p:cNvSpPr/>
          <p:nvPr/>
        </p:nvSpPr>
        <p:spPr>
          <a:xfrm>
            <a:off x="8571205" y="2036286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1-4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DB552F-D898-476F-9D66-BD979CE52BB8}"/>
              </a:ext>
            </a:extLst>
          </p:cNvPr>
          <p:cNvSpPr txBox="1"/>
          <p:nvPr/>
        </p:nvSpPr>
        <p:spPr>
          <a:xfrm>
            <a:off x="1346432" y="857126"/>
            <a:ext cx="148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00" b="0" dirty="0">
                <a:solidFill>
                  <a:schemeClr val="tx1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템플릿 관리</a:t>
            </a:r>
            <a:endParaRPr lang="en-US" altLang="ko-KR" sz="100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5290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>
            <a:extLst>
              <a:ext uri="{FF2B5EF4-FFF2-40B4-BE49-F238E27FC236}">
                <a16:creationId xmlns:a16="http://schemas.microsoft.com/office/drawing/2014/main" xmlns="" id="{04265181-FEE3-40D5-8494-8872BA82CE1A}"/>
              </a:ext>
            </a:extLst>
          </p:cNvPr>
          <p:cNvSpPr/>
          <p:nvPr/>
        </p:nvSpPr>
        <p:spPr>
          <a:xfrm>
            <a:off x="1796149" y="4207141"/>
            <a:ext cx="6215756" cy="16918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0" y="1634654"/>
            <a:ext cx="1216403" cy="5223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" y="163361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-2" y="203628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" y="2450410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8" y="28615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3250450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1544"/>
              </p:ext>
            </p:extLst>
          </p:nvPr>
        </p:nvGraphicFramePr>
        <p:xfrm>
          <a:off x="10013379" y="-1"/>
          <a:ext cx="2170231" cy="481061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총판 정산 등록 및 관리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선택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전체</a:t>
                      </a:r>
                      <a:r>
                        <a:rPr lang="en-US" altLang="ko-KR" sz="850" dirty="0"/>
                        <a:t>, </a:t>
                      </a:r>
                      <a:r>
                        <a:rPr lang="ko-KR" altLang="en-US" sz="850" dirty="0"/>
                        <a:t>총판 리스트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aseline="0"/>
                        <a:t>신규 등록 </a:t>
                      </a:r>
                      <a:r>
                        <a:rPr lang="ko-KR" altLang="en-US" sz="900" baseline="0" dirty="0"/>
                        <a:t>팝업 호출</a:t>
                      </a:r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aseline="0" dirty="0"/>
                        <a:t>등록</a:t>
                      </a:r>
                      <a:r>
                        <a:rPr lang="en-US" altLang="ko-KR" sz="900" baseline="0" dirty="0"/>
                        <a:t>/</a:t>
                      </a:r>
                      <a:r>
                        <a:rPr lang="ko-KR" altLang="en-US" sz="900" baseline="0" dirty="0"/>
                        <a:t>수정일자 최근 내림차순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3-1 </a:t>
                      </a:r>
                      <a:r>
                        <a:rPr lang="ko-KR" altLang="en-US" sz="900" baseline="0" dirty="0" err="1"/>
                        <a:t>정산율</a:t>
                      </a:r>
                      <a:r>
                        <a:rPr lang="ko-KR" altLang="en-US" sz="900" baseline="0" dirty="0"/>
                        <a:t> 입력 후 수정 버튼 </a:t>
                      </a:r>
                      <a:r>
                        <a:rPr lang="ko-KR" altLang="en-US" sz="900" baseline="0" dirty="0" err="1"/>
                        <a:t>누름시</a:t>
                      </a:r>
                      <a:r>
                        <a:rPr lang="ko-KR" altLang="en-US" sz="900" baseline="0" dirty="0"/>
                        <a:t> 등록</a:t>
                      </a:r>
                      <a:r>
                        <a:rPr lang="en-US" altLang="ko-KR" sz="900" baseline="0" dirty="0"/>
                        <a:t>/</a:t>
                      </a:r>
                      <a:r>
                        <a:rPr lang="ko-KR" altLang="en-US" sz="900" baseline="0" dirty="0"/>
                        <a:t>수정 팝업 호출</a:t>
                      </a:r>
                      <a:endParaRPr lang="en-US" altLang="ko-KR" sz="900" baseline="0" dirty="0"/>
                    </a:p>
                    <a:p>
                      <a:r>
                        <a:rPr lang="ko-KR" altLang="en-US" sz="900" baseline="0" dirty="0"/>
                        <a:t>등록</a:t>
                      </a:r>
                      <a:r>
                        <a:rPr lang="en-US" altLang="ko-KR" sz="900" baseline="0" dirty="0"/>
                        <a:t>/</a:t>
                      </a:r>
                      <a:r>
                        <a:rPr lang="ko-KR" altLang="en-US" sz="900" baseline="0" dirty="0"/>
                        <a:t>수정일자 갱신</a:t>
                      </a:r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등록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수정팝업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4-1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신규 등록된 총판 리스트 또는 정산설정에 등록되지 않은 총판 리스트를 리스트업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선택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DB552F-D898-476F-9D66-BD979CE52BB8}"/>
              </a:ext>
            </a:extLst>
          </p:cNvPr>
          <p:cNvSpPr txBox="1"/>
          <p:nvPr/>
        </p:nvSpPr>
        <p:spPr>
          <a:xfrm>
            <a:off x="1346432" y="857126"/>
            <a:ext cx="14827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50" b="0" dirty="0">
                <a:solidFill>
                  <a:schemeClr val="tx1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정산설정</a:t>
            </a:r>
            <a:endParaRPr lang="en-US" altLang="ko-KR" sz="105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B1F14761-7300-4E90-9580-4F2B89DB8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82817"/>
              </p:ext>
            </p:extLst>
          </p:nvPr>
        </p:nvGraphicFramePr>
        <p:xfrm>
          <a:off x="1451207" y="1681616"/>
          <a:ext cx="8065857" cy="12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62">
                  <a:extLst>
                    <a:ext uri="{9D8B030D-6E8A-4147-A177-3AD203B41FA5}">
                      <a16:colId xmlns:a16="http://schemas.microsoft.com/office/drawing/2014/main" xmlns="" val="2051382155"/>
                    </a:ext>
                  </a:extLst>
                </a:gridCol>
                <a:gridCol w="1165187">
                  <a:extLst>
                    <a:ext uri="{9D8B030D-6E8A-4147-A177-3AD203B41FA5}">
                      <a16:colId xmlns:a16="http://schemas.microsoft.com/office/drawing/2014/main" xmlns="" val="1681849633"/>
                    </a:ext>
                  </a:extLst>
                </a:gridCol>
                <a:gridCol w="1825842">
                  <a:extLst>
                    <a:ext uri="{9D8B030D-6E8A-4147-A177-3AD203B41FA5}">
                      <a16:colId xmlns:a16="http://schemas.microsoft.com/office/drawing/2014/main" xmlns="" val="2405656122"/>
                    </a:ext>
                  </a:extLst>
                </a:gridCol>
                <a:gridCol w="1679109">
                  <a:extLst>
                    <a:ext uri="{9D8B030D-6E8A-4147-A177-3AD203B41FA5}">
                      <a16:colId xmlns:a16="http://schemas.microsoft.com/office/drawing/2014/main" xmlns="" val="3195503103"/>
                    </a:ext>
                  </a:extLst>
                </a:gridCol>
                <a:gridCol w="1679109">
                  <a:extLst>
                    <a:ext uri="{9D8B030D-6E8A-4147-A177-3AD203B41FA5}">
                      <a16:colId xmlns:a16="http://schemas.microsoft.com/office/drawing/2014/main" xmlns="" val="1979098331"/>
                    </a:ext>
                  </a:extLst>
                </a:gridCol>
                <a:gridCol w="1168948">
                  <a:extLst>
                    <a:ext uri="{9D8B030D-6E8A-4147-A177-3AD203B41FA5}">
                      <a16:colId xmlns:a16="http://schemas.microsoft.com/office/drawing/2014/main" xmlns="" val="1596206555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NO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등록</a:t>
                      </a:r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/</a:t>
                      </a:r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수정일자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총판명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롤링콤푸</a:t>
                      </a:r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(</a:t>
                      </a:r>
                      <a:r>
                        <a:rPr lang="ko-KR" altLang="en-US" sz="900" b="0">
                          <a:solidFill>
                            <a:srgbClr val="444444"/>
                          </a:solidFill>
                          <a:effectLst/>
                        </a:rPr>
                        <a:t>배팅금</a:t>
                      </a:r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)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낙첨금액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관리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7259721"/>
                  </a:ext>
                </a:extLst>
              </a:tr>
              <a:tr h="3148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00-00-00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0000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4678274"/>
                  </a:ext>
                </a:extLst>
              </a:tr>
              <a:tr h="3148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00-00-00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0000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150013"/>
                  </a:ext>
                </a:extLst>
              </a:tr>
              <a:tr h="3148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00-00-00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0000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92493"/>
                  </a:ext>
                </a:extLst>
              </a:tr>
            </a:tbl>
          </a:graphicData>
        </a:graphic>
      </p:graphicFrame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1D900844-3915-438E-9340-CC4A3C6E1369}"/>
              </a:ext>
            </a:extLst>
          </p:cNvPr>
          <p:cNvSpPr/>
          <p:nvPr/>
        </p:nvSpPr>
        <p:spPr>
          <a:xfrm>
            <a:off x="8727195" y="2055188"/>
            <a:ext cx="637468" cy="2142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수정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715DECF1-B2F1-4799-8188-CDB798CA0F89}"/>
              </a:ext>
            </a:extLst>
          </p:cNvPr>
          <p:cNvSpPr/>
          <p:nvPr/>
        </p:nvSpPr>
        <p:spPr>
          <a:xfrm>
            <a:off x="5207337" y="2049672"/>
            <a:ext cx="11218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직접입력 </a:t>
            </a:r>
            <a:r>
              <a:rPr lang="en-US" altLang="ko-KR" sz="900" dirty="0">
                <a:solidFill>
                  <a:schemeClr val="tx1"/>
                </a:solidFill>
              </a:rPr>
              <a:t>%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9CB105B5-C87A-4263-92F7-380DE90B6840}"/>
              </a:ext>
            </a:extLst>
          </p:cNvPr>
          <p:cNvSpPr/>
          <p:nvPr/>
        </p:nvSpPr>
        <p:spPr>
          <a:xfrm>
            <a:off x="6902245" y="2049672"/>
            <a:ext cx="11218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직접입력 </a:t>
            </a:r>
            <a:r>
              <a:rPr lang="en-US" altLang="ko-KR" sz="900" dirty="0">
                <a:solidFill>
                  <a:schemeClr val="tx1"/>
                </a:solidFill>
              </a:rPr>
              <a:t>%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B8213E8F-FB06-467F-8A3A-32D2AECFFE19}"/>
              </a:ext>
            </a:extLst>
          </p:cNvPr>
          <p:cNvSpPr/>
          <p:nvPr/>
        </p:nvSpPr>
        <p:spPr>
          <a:xfrm>
            <a:off x="1451207" y="1387130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전체                   ▼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E29E7550-CF38-4793-988B-145D4D38C6C1}"/>
              </a:ext>
            </a:extLst>
          </p:cNvPr>
          <p:cNvSpPr/>
          <p:nvPr/>
        </p:nvSpPr>
        <p:spPr>
          <a:xfrm>
            <a:off x="8718222" y="2352787"/>
            <a:ext cx="637468" cy="2142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수정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2F218C6C-F5EB-4D69-9C62-6D25CDB19503}"/>
              </a:ext>
            </a:extLst>
          </p:cNvPr>
          <p:cNvSpPr/>
          <p:nvPr/>
        </p:nvSpPr>
        <p:spPr>
          <a:xfrm>
            <a:off x="5198364" y="2347271"/>
            <a:ext cx="11218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직접입력 </a:t>
            </a:r>
            <a:r>
              <a:rPr lang="en-US" altLang="ko-KR" sz="900" dirty="0">
                <a:solidFill>
                  <a:schemeClr val="tx1"/>
                </a:solidFill>
              </a:rPr>
              <a:t>%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2774B6D8-8C69-4EBC-A05D-89E6AE8ABEB4}"/>
              </a:ext>
            </a:extLst>
          </p:cNvPr>
          <p:cNvSpPr/>
          <p:nvPr/>
        </p:nvSpPr>
        <p:spPr>
          <a:xfrm>
            <a:off x="6893272" y="2347271"/>
            <a:ext cx="11218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직접입력 </a:t>
            </a:r>
            <a:r>
              <a:rPr lang="en-US" altLang="ko-KR" sz="900" dirty="0">
                <a:solidFill>
                  <a:schemeClr val="tx1"/>
                </a:solidFill>
              </a:rPr>
              <a:t>%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D3679BB9-9C72-4704-9E9A-951AEDFCD699}"/>
              </a:ext>
            </a:extLst>
          </p:cNvPr>
          <p:cNvSpPr/>
          <p:nvPr/>
        </p:nvSpPr>
        <p:spPr>
          <a:xfrm>
            <a:off x="8718217" y="2655902"/>
            <a:ext cx="637468" cy="2142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수정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65A84775-68F4-4AA2-A2BE-CD9EA675B578}"/>
              </a:ext>
            </a:extLst>
          </p:cNvPr>
          <p:cNvSpPr/>
          <p:nvPr/>
        </p:nvSpPr>
        <p:spPr>
          <a:xfrm>
            <a:off x="5198359" y="2650386"/>
            <a:ext cx="11218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직접입력 </a:t>
            </a:r>
            <a:r>
              <a:rPr lang="en-US" altLang="ko-KR" sz="900" dirty="0">
                <a:solidFill>
                  <a:schemeClr val="tx1"/>
                </a:solidFill>
              </a:rPr>
              <a:t>%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xmlns="" id="{A60DB7C5-4285-42E6-A42E-9555CCFADB3C}"/>
              </a:ext>
            </a:extLst>
          </p:cNvPr>
          <p:cNvSpPr/>
          <p:nvPr/>
        </p:nvSpPr>
        <p:spPr>
          <a:xfrm>
            <a:off x="6893267" y="2650386"/>
            <a:ext cx="11218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직접입력 </a:t>
            </a:r>
            <a:r>
              <a:rPr lang="en-US" altLang="ko-KR" sz="900" dirty="0">
                <a:solidFill>
                  <a:schemeClr val="tx1"/>
                </a:solidFill>
              </a:rPr>
              <a:t>%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xmlns="" id="{BF0742F7-F077-46F2-B172-296999222028}"/>
              </a:ext>
            </a:extLst>
          </p:cNvPr>
          <p:cNvSpPr/>
          <p:nvPr/>
        </p:nvSpPr>
        <p:spPr>
          <a:xfrm>
            <a:off x="8718217" y="1307682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등록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08779457-3D34-4636-9D03-B9B0C609F06E}"/>
              </a:ext>
            </a:extLst>
          </p:cNvPr>
          <p:cNvSpPr/>
          <p:nvPr/>
        </p:nvSpPr>
        <p:spPr>
          <a:xfrm>
            <a:off x="3629618" y="2054974"/>
            <a:ext cx="818642" cy="9747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385C4AC-CBD4-4442-AFB2-4C6852796C09}"/>
              </a:ext>
            </a:extLst>
          </p:cNvPr>
          <p:cNvSpPr txBox="1"/>
          <p:nvPr/>
        </p:nvSpPr>
        <p:spPr>
          <a:xfrm>
            <a:off x="3615132" y="3053000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회원상세정보 팝업 호출</a:t>
            </a: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5D2A8B41-CCA4-4A51-935C-EE09184EC52B}"/>
              </a:ext>
            </a:extLst>
          </p:cNvPr>
          <p:cNvGrpSpPr/>
          <p:nvPr/>
        </p:nvGrpSpPr>
        <p:grpSpPr>
          <a:xfrm>
            <a:off x="4768653" y="3559884"/>
            <a:ext cx="715483" cy="243004"/>
            <a:chOff x="4833113" y="4252146"/>
            <a:chExt cx="1101158" cy="253353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xmlns="" id="{CAD4BB6C-C979-4552-9639-3585E182771F}"/>
                </a:ext>
              </a:extLst>
            </p:cNvPr>
            <p:cNvSpPr/>
            <p:nvPr/>
          </p:nvSpPr>
          <p:spPr>
            <a:xfrm>
              <a:off x="5169200" y="4257615"/>
              <a:ext cx="201490" cy="2478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1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xmlns="" id="{CDA17A6E-6B7A-4AB3-B113-6B3DABCF6342}"/>
                </a:ext>
              </a:extLst>
            </p:cNvPr>
            <p:cNvSpPr/>
            <p:nvPr/>
          </p:nvSpPr>
          <p:spPr>
            <a:xfrm>
              <a:off x="5410847" y="4257615"/>
              <a:ext cx="201490" cy="24788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2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xmlns="" id="{E60F46E2-004C-4085-8630-FD25CE9A5730}"/>
                </a:ext>
              </a:extLst>
            </p:cNvPr>
            <p:cNvSpPr/>
            <p:nvPr/>
          </p:nvSpPr>
          <p:spPr>
            <a:xfrm rot="5400000">
              <a:off x="5709257" y="4274283"/>
              <a:ext cx="241682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xmlns="" id="{BF7D746B-767E-441E-95D1-0CC26622C20D}"/>
                </a:ext>
              </a:extLst>
            </p:cNvPr>
            <p:cNvSpPr/>
            <p:nvPr/>
          </p:nvSpPr>
          <p:spPr>
            <a:xfrm rot="16200000">
              <a:off x="4816445" y="4268814"/>
              <a:ext cx="241682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</p:grp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xmlns="" id="{9E02C9A7-EF93-4103-AD91-C8D22FB08929}"/>
              </a:ext>
            </a:extLst>
          </p:cNvPr>
          <p:cNvSpPr/>
          <p:nvPr/>
        </p:nvSpPr>
        <p:spPr>
          <a:xfrm>
            <a:off x="1252820" y="1382005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xmlns="" id="{1E653A9C-75E9-463F-A83E-0CC6E7E40B14}"/>
              </a:ext>
            </a:extLst>
          </p:cNvPr>
          <p:cNvSpPr/>
          <p:nvPr/>
        </p:nvSpPr>
        <p:spPr>
          <a:xfrm>
            <a:off x="8449595" y="1292005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xmlns="" id="{9B3A7A09-BB83-423A-85BD-B4C0CA96CABD}"/>
              </a:ext>
            </a:extLst>
          </p:cNvPr>
          <p:cNvSpPr/>
          <p:nvPr/>
        </p:nvSpPr>
        <p:spPr>
          <a:xfrm>
            <a:off x="1243804" y="1681616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3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xmlns="" id="{31ED7008-E332-4025-BE65-9816610FEA3D}"/>
              </a:ext>
            </a:extLst>
          </p:cNvPr>
          <p:cNvSpPr/>
          <p:nvPr/>
        </p:nvSpPr>
        <p:spPr>
          <a:xfrm>
            <a:off x="8524690" y="2049672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3-1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xmlns="" id="{65867C7F-BD93-4868-BAA5-2BABEE08C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75586"/>
              </p:ext>
            </p:extLst>
          </p:nvPr>
        </p:nvGraphicFramePr>
        <p:xfrm>
          <a:off x="2808864" y="4543357"/>
          <a:ext cx="4290820" cy="62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240">
                  <a:extLst>
                    <a:ext uri="{9D8B030D-6E8A-4147-A177-3AD203B41FA5}">
                      <a16:colId xmlns:a16="http://schemas.microsoft.com/office/drawing/2014/main" xmlns="" val="439090492"/>
                    </a:ext>
                  </a:extLst>
                </a:gridCol>
                <a:gridCol w="1389790">
                  <a:extLst>
                    <a:ext uri="{9D8B030D-6E8A-4147-A177-3AD203B41FA5}">
                      <a16:colId xmlns:a16="http://schemas.microsoft.com/office/drawing/2014/main" xmlns="" val="2126246538"/>
                    </a:ext>
                  </a:extLst>
                </a:gridCol>
                <a:gridCol w="1389790">
                  <a:extLst>
                    <a:ext uri="{9D8B030D-6E8A-4147-A177-3AD203B41FA5}">
                      <a16:colId xmlns:a16="http://schemas.microsoft.com/office/drawing/2014/main" xmlns="" val="1208909666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총판명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롤링콤푸</a:t>
                      </a:r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(</a:t>
                      </a:r>
                      <a:r>
                        <a:rPr lang="ko-KR" altLang="en-US" sz="900" b="0">
                          <a:solidFill>
                            <a:srgbClr val="444444"/>
                          </a:solidFill>
                          <a:effectLst/>
                        </a:rPr>
                        <a:t>배팅금</a:t>
                      </a:r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)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낙첨금액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3803061"/>
                  </a:ext>
                </a:extLst>
              </a:tr>
              <a:tr h="314850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8072344"/>
                  </a:ext>
                </a:extLst>
              </a:tr>
            </a:tbl>
          </a:graphicData>
        </a:graphic>
      </p:graphicFrame>
      <p:sp>
        <p:nvSpPr>
          <p:cNvPr id="60" name="직사각형 59">
            <a:extLst>
              <a:ext uri="{FF2B5EF4-FFF2-40B4-BE49-F238E27FC236}">
                <a16:creationId xmlns:a16="http://schemas.microsoft.com/office/drawing/2014/main" xmlns="" id="{3177E70D-150B-481E-879B-C7E2E63B07B5}"/>
              </a:ext>
            </a:extLst>
          </p:cNvPr>
          <p:cNvSpPr/>
          <p:nvPr/>
        </p:nvSpPr>
        <p:spPr>
          <a:xfrm>
            <a:off x="4426687" y="4905724"/>
            <a:ext cx="11218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직접입력 </a:t>
            </a:r>
            <a:r>
              <a:rPr lang="en-US" altLang="ko-KR" sz="900" dirty="0">
                <a:solidFill>
                  <a:schemeClr val="tx1"/>
                </a:solidFill>
              </a:rPr>
              <a:t>%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xmlns="" id="{8EEFA9AE-122C-4F29-BE67-14845CE6E7D4}"/>
              </a:ext>
            </a:extLst>
          </p:cNvPr>
          <p:cNvSpPr/>
          <p:nvPr/>
        </p:nvSpPr>
        <p:spPr>
          <a:xfrm>
            <a:off x="5840660" y="4905724"/>
            <a:ext cx="11218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직접입력 </a:t>
            </a:r>
            <a:r>
              <a:rPr lang="en-US" altLang="ko-KR" sz="900" dirty="0">
                <a:solidFill>
                  <a:schemeClr val="tx1"/>
                </a:solidFill>
              </a:rPr>
              <a:t>%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xmlns="" id="{587C04CF-EF59-410B-A5BF-191F3AC5E980}"/>
              </a:ext>
            </a:extLst>
          </p:cNvPr>
          <p:cNvSpPr/>
          <p:nvPr/>
        </p:nvSpPr>
        <p:spPr>
          <a:xfrm>
            <a:off x="2866380" y="4905723"/>
            <a:ext cx="1375840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총판 리스트           ▼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xmlns="" id="{2AF8589A-0DF4-4F04-9740-4F22C0B0D07F}"/>
              </a:ext>
            </a:extLst>
          </p:cNvPr>
          <p:cNvSpPr/>
          <p:nvPr/>
        </p:nvSpPr>
        <p:spPr>
          <a:xfrm>
            <a:off x="4220242" y="5399719"/>
            <a:ext cx="637468" cy="2142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취소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xmlns="" id="{294548D1-EC85-469D-944A-11404972DDB3}"/>
              </a:ext>
            </a:extLst>
          </p:cNvPr>
          <p:cNvSpPr/>
          <p:nvPr/>
        </p:nvSpPr>
        <p:spPr>
          <a:xfrm>
            <a:off x="5036085" y="5407356"/>
            <a:ext cx="637468" cy="2142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등록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26237C5-DF63-46BE-B96A-D8BEBBFA896A}"/>
              </a:ext>
            </a:extLst>
          </p:cNvPr>
          <p:cNvSpPr txBox="1"/>
          <p:nvPr/>
        </p:nvSpPr>
        <p:spPr>
          <a:xfrm>
            <a:off x="2026718" y="3909786"/>
            <a:ext cx="14827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50" b="0" dirty="0">
                <a:solidFill>
                  <a:schemeClr val="tx1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등록</a:t>
            </a:r>
            <a:r>
              <a:rPr lang="en-US" altLang="ko-KR" sz="1050" b="0" dirty="0">
                <a:solidFill>
                  <a:schemeClr val="tx1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/</a:t>
            </a:r>
            <a:r>
              <a:rPr lang="ko-KR" altLang="en-US" sz="1050" b="0" dirty="0">
                <a:solidFill>
                  <a:schemeClr val="tx1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수정 팝업</a:t>
            </a:r>
            <a:endParaRPr lang="en-US" altLang="ko-KR" sz="105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xmlns="" id="{F9E1075E-BF73-4FCD-B8A5-739B2F1BFD25}"/>
              </a:ext>
            </a:extLst>
          </p:cNvPr>
          <p:cNvSpPr/>
          <p:nvPr/>
        </p:nvSpPr>
        <p:spPr>
          <a:xfrm>
            <a:off x="1909315" y="3938718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4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xmlns="" id="{4BB3291E-1519-4A76-8271-64B4FD595CFD}"/>
              </a:ext>
            </a:extLst>
          </p:cNvPr>
          <p:cNvSpPr/>
          <p:nvPr/>
        </p:nvSpPr>
        <p:spPr>
          <a:xfrm>
            <a:off x="2650521" y="4928118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4-1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xmlns="" id="{FDEF5171-CEF4-4851-9326-FE8E3A371426}"/>
              </a:ext>
            </a:extLst>
          </p:cNvPr>
          <p:cNvSpPr/>
          <p:nvPr/>
        </p:nvSpPr>
        <p:spPr>
          <a:xfrm>
            <a:off x="1" y="3653120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정산설정</a:t>
            </a:r>
          </a:p>
        </p:txBody>
      </p:sp>
    </p:spTree>
    <p:extLst>
      <p:ext uri="{BB962C8B-B14F-4D97-AF65-F5344CB8AC3E}">
        <p14:creationId xmlns:p14="http://schemas.microsoft.com/office/powerpoint/2010/main" val="25622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321266" y="192946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321266" y="233213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회원정보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05449" y="192946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705449" y="233213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총판정보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705449" y="273480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로그인정보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05449" y="3137480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705449" y="354014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05449" y="394281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705449" y="4345488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089632" y="192946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13" name="직사각형 12"/>
          <p:cNvSpPr/>
          <p:nvPr/>
        </p:nvSpPr>
        <p:spPr>
          <a:xfrm>
            <a:off x="4089632" y="233213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089632" y="273480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089632" y="3137480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머니사용이력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089632" y="354014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089632" y="394281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입금이력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473815" y="192946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473815" y="233213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개별 </a:t>
            </a:r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차단관리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473815" y="273480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레벨별계좌설정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473815" y="3137480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레벨별충전설정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473815" y="354014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이벤트충전설정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6857998" y="192946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6857998" y="233213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날짜별</a:t>
            </a:r>
            <a:r>
              <a:rPr lang="ko-KR" altLang="en-US" sz="1000" dirty="0">
                <a:solidFill>
                  <a:srgbClr val="002060"/>
                </a:solidFill>
              </a:rPr>
              <a:t> 현황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8242181" y="192946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8242181" y="233213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게시판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8242181" y="273480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고객센터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8242181" y="3137480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템플릿관리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9626364" y="192946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9626364" y="233213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정산설정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73815" y="7717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/>
              <a:t>메뉴구성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794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439713" y="413675"/>
            <a:ext cx="9206920" cy="60642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406866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06866" y="1224792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회원정보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06866" y="162746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06865" y="203013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406865" y="243280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06865" y="283547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06864" y="324653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06863" y="365759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1092" y="953404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00" dirty="0"/>
              <a:t>회원정보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1092" y="1266736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일반회원</a:t>
            </a:r>
            <a:r>
              <a:rPr lang="en-US" altLang="ko-KR" sz="1000" b="1" dirty="0"/>
              <a:t>(100)</a:t>
            </a:r>
            <a:endParaRPr lang="ko-KR" altLang="en-US" sz="1000" b="1"/>
          </a:p>
        </p:txBody>
      </p:sp>
      <p:sp>
        <p:nvSpPr>
          <p:cNvPr id="13" name="TextBox 12"/>
          <p:cNvSpPr txBox="1"/>
          <p:nvPr/>
        </p:nvSpPr>
        <p:spPr>
          <a:xfrm>
            <a:off x="2906828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대기회원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5271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정지회원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3714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탈퇴회원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00149" y="1828798"/>
            <a:ext cx="696286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전체레벨 ▼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661843" y="1828798"/>
            <a:ext cx="973900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아이디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닉네임 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1150" y="1828798"/>
            <a:ext cx="1625857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검색입력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92413" y="1828798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검색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1875002" y="2248247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310993" y="2541861"/>
            <a:ext cx="64072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875002" y="2818695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13966" y="2414553"/>
            <a:ext cx="397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번호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45015" y="2299913"/>
            <a:ext cx="5015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추천인</a:t>
            </a:r>
            <a:endParaRPr lang="ko-KR" altLang="en-US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4076977" y="2299913"/>
            <a:ext cx="605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가입정보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0295" y="2299913"/>
            <a:ext cx="751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머니</a:t>
            </a:r>
            <a:r>
              <a:rPr lang="en-US" altLang="ko-KR" sz="800" dirty="0"/>
              <a:t>/</a:t>
            </a:r>
            <a:r>
              <a:rPr lang="ko-KR" altLang="en-US" sz="800"/>
              <a:t>포인트</a:t>
            </a:r>
            <a:endParaRPr lang="ko-KR" alt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6549113" y="2299913"/>
            <a:ext cx="605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정산정보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59600" y="2299913"/>
            <a:ext cx="605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상태정보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17532" y="2417357"/>
            <a:ext cx="397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관리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21883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총판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2547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추천인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14783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아이디</a:t>
            </a:r>
            <a:endParaRPr lang="ko-KR" alt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3736745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닉네임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39853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레벨</a:t>
            </a:r>
            <a:endParaRPr lang="ko-KR" alt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4471031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상태</a:t>
            </a:r>
            <a:endParaRPr lang="ko-KR" alt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4875243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핸드폰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92413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머니</a:t>
            </a:r>
            <a:endParaRPr lang="ko-KR" alt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5788203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포인트</a:t>
            </a:r>
            <a:endParaRPr lang="ko-KR" alt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6279825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입금</a:t>
            </a:r>
            <a:endParaRPr lang="ko-KR" alt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6659228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출금</a:t>
            </a:r>
            <a:endParaRPr lang="ko-KR" alt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7046149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정산</a:t>
            </a:r>
            <a:endParaRPr lang="ko-KR" alt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7414031" y="25990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가입일시</a:t>
            </a:r>
            <a:endParaRPr lang="ko-KR" alt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8054865" y="2599052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최종로그인</a:t>
            </a:r>
          </a:p>
        </p:txBody>
      </p:sp>
      <p:cxnSp>
        <p:nvCxnSpPr>
          <p:cNvPr id="51" name="직선 연결선 50"/>
          <p:cNvCxnSpPr/>
          <p:nvPr/>
        </p:nvCxnSpPr>
        <p:spPr>
          <a:xfrm>
            <a:off x="2310993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304990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537951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627982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7436622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871826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9450068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1874982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1875002" y="3173984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76386" y="2904007"/>
            <a:ext cx="2808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ss</a:t>
            </a:r>
            <a:endParaRPr lang="ko-KR" altLang="en-US" sz="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881477" y="2904007"/>
            <a:ext cx="3545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abc</a:t>
            </a:r>
            <a:endParaRPr lang="ko-KR" altLang="en-US" sz="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344439" y="2904007"/>
            <a:ext cx="433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babo</a:t>
            </a:r>
            <a:endParaRPr lang="ko-KR" altLang="en-US" sz="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788041" y="2904007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바보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14392" y="2904007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66" name="TextBox 65"/>
          <p:cNvSpPr txBox="1"/>
          <p:nvPr/>
        </p:nvSpPr>
        <p:spPr>
          <a:xfrm>
            <a:off x="4419735" y="2904007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/>
              <a:t>사용중</a:t>
            </a:r>
            <a:endParaRPr lang="ko-KR" altLang="en-US" sz="800" dirty="0"/>
          </a:p>
        </p:txBody>
      </p:sp>
      <p:sp>
        <p:nvSpPr>
          <p:cNvPr id="67" name="TextBox 66"/>
          <p:cNvSpPr txBox="1"/>
          <p:nvPr/>
        </p:nvSpPr>
        <p:spPr>
          <a:xfrm>
            <a:off x="4830781" y="2819165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000-</a:t>
            </a:r>
          </a:p>
          <a:p>
            <a:pPr algn="ctr"/>
            <a:r>
              <a:rPr lang="en-US" altLang="ko-KR" sz="800" dirty="0"/>
              <a:t>000-0000</a:t>
            </a:r>
            <a:endParaRPr lang="ko-KR" altLang="en-US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5410847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69" name="TextBox 68"/>
          <p:cNvSpPr txBox="1"/>
          <p:nvPr/>
        </p:nvSpPr>
        <p:spPr>
          <a:xfrm>
            <a:off x="5857934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0" name="TextBox 69"/>
          <p:cNvSpPr txBox="1"/>
          <p:nvPr/>
        </p:nvSpPr>
        <p:spPr>
          <a:xfrm>
            <a:off x="6298259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1" name="TextBox 70"/>
          <p:cNvSpPr txBox="1"/>
          <p:nvPr/>
        </p:nvSpPr>
        <p:spPr>
          <a:xfrm>
            <a:off x="6677662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2" name="TextBox 71"/>
          <p:cNvSpPr txBox="1"/>
          <p:nvPr/>
        </p:nvSpPr>
        <p:spPr>
          <a:xfrm>
            <a:off x="7064583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3" name="TextBox 72"/>
          <p:cNvSpPr txBox="1"/>
          <p:nvPr/>
        </p:nvSpPr>
        <p:spPr>
          <a:xfrm>
            <a:off x="7394797" y="2904007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74" name="TextBox 73"/>
          <p:cNvSpPr txBox="1"/>
          <p:nvPr/>
        </p:nvSpPr>
        <p:spPr>
          <a:xfrm>
            <a:off x="8086927" y="2904007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75" name="TextBox 74"/>
          <p:cNvSpPr txBox="1"/>
          <p:nvPr/>
        </p:nvSpPr>
        <p:spPr>
          <a:xfrm>
            <a:off x="1906774" y="2904007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3</a:t>
            </a:r>
            <a:endParaRPr lang="ko-KR" altLang="en-US" sz="800" dirty="0"/>
          </a:p>
        </p:txBody>
      </p:sp>
      <p:sp>
        <p:nvSpPr>
          <p:cNvPr id="77" name="직사각형 76"/>
          <p:cNvSpPr/>
          <p:nvPr/>
        </p:nvSpPr>
        <p:spPr>
          <a:xfrm>
            <a:off x="8780773" y="2927521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로그</a:t>
            </a:r>
          </a:p>
        </p:txBody>
      </p:sp>
      <p:sp>
        <p:nvSpPr>
          <p:cNvPr id="78" name="직사각형 77"/>
          <p:cNvSpPr/>
          <p:nvPr/>
        </p:nvSpPr>
        <p:spPr>
          <a:xfrm>
            <a:off x="9109455" y="2927521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83" name="직선 연결선 82"/>
          <p:cNvCxnSpPr/>
          <p:nvPr/>
        </p:nvCxnSpPr>
        <p:spPr>
          <a:xfrm>
            <a:off x="1875002" y="3173984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1875002" y="3529273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376386" y="3259296"/>
            <a:ext cx="2808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ss</a:t>
            </a:r>
            <a:endParaRPr lang="ko-KR" altLang="en-US" sz="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881477" y="3259296"/>
            <a:ext cx="3545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abc</a:t>
            </a:r>
            <a:endParaRPr lang="ko-KR" altLang="en-US" sz="8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344439" y="3259296"/>
            <a:ext cx="433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babo</a:t>
            </a:r>
            <a:endParaRPr lang="ko-KR" altLang="en-US" sz="8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3788041" y="3259296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바보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14392" y="3259296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90" name="TextBox 89"/>
          <p:cNvSpPr txBox="1"/>
          <p:nvPr/>
        </p:nvSpPr>
        <p:spPr>
          <a:xfrm>
            <a:off x="4419735" y="3259296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/>
              <a:t>사용중</a:t>
            </a:r>
            <a:endParaRPr lang="ko-KR" altLang="en-US" sz="800" dirty="0"/>
          </a:p>
        </p:txBody>
      </p:sp>
      <p:sp>
        <p:nvSpPr>
          <p:cNvPr id="91" name="TextBox 90"/>
          <p:cNvSpPr txBox="1"/>
          <p:nvPr/>
        </p:nvSpPr>
        <p:spPr>
          <a:xfrm>
            <a:off x="4830781" y="3174454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000-</a:t>
            </a:r>
          </a:p>
          <a:p>
            <a:pPr algn="ctr"/>
            <a:r>
              <a:rPr lang="en-US" altLang="ko-KR" sz="800" dirty="0"/>
              <a:t>000-0000</a:t>
            </a:r>
            <a:endParaRPr lang="ko-KR" altLang="en-US" sz="800" dirty="0"/>
          </a:p>
        </p:txBody>
      </p:sp>
      <p:sp>
        <p:nvSpPr>
          <p:cNvPr id="92" name="TextBox 91"/>
          <p:cNvSpPr txBox="1"/>
          <p:nvPr/>
        </p:nvSpPr>
        <p:spPr>
          <a:xfrm>
            <a:off x="5410847" y="325929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93" name="TextBox 92"/>
          <p:cNvSpPr txBox="1"/>
          <p:nvPr/>
        </p:nvSpPr>
        <p:spPr>
          <a:xfrm>
            <a:off x="5857934" y="325929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94" name="TextBox 93"/>
          <p:cNvSpPr txBox="1"/>
          <p:nvPr/>
        </p:nvSpPr>
        <p:spPr>
          <a:xfrm>
            <a:off x="6298259" y="325929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95" name="TextBox 94"/>
          <p:cNvSpPr txBox="1"/>
          <p:nvPr/>
        </p:nvSpPr>
        <p:spPr>
          <a:xfrm>
            <a:off x="6677662" y="325929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96" name="TextBox 95"/>
          <p:cNvSpPr txBox="1"/>
          <p:nvPr/>
        </p:nvSpPr>
        <p:spPr>
          <a:xfrm>
            <a:off x="7064583" y="325929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97" name="TextBox 96"/>
          <p:cNvSpPr txBox="1"/>
          <p:nvPr/>
        </p:nvSpPr>
        <p:spPr>
          <a:xfrm>
            <a:off x="7394797" y="3259296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98" name="TextBox 97"/>
          <p:cNvSpPr txBox="1"/>
          <p:nvPr/>
        </p:nvSpPr>
        <p:spPr>
          <a:xfrm>
            <a:off x="8086927" y="3259296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99" name="TextBox 98"/>
          <p:cNvSpPr txBox="1"/>
          <p:nvPr/>
        </p:nvSpPr>
        <p:spPr>
          <a:xfrm>
            <a:off x="1906774" y="3259296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</a:t>
            </a:r>
            <a:endParaRPr lang="ko-KR" altLang="en-US" sz="800" dirty="0"/>
          </a:p>
        </p:txBody>
      </p:sp>
      <p:sp>
        <p:nvSpPr>
          <p:cNvPr id="100" name="직사각형 99"/>
          <p:cNvSpPr/>
          <p:nvPr/>
        </p:nvSpPr>
        <p:spPr>
          <a:xfrm>
            <a:off x="8780773" y="3282810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로그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9109455" y="3282810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102" name="직선 연결선 101"/>
          <p:cNvCxnSpPr/>
          <p:nvPr/>
        </p:nvCxnSpPr>
        <p:spPr>
          <a:xfrm>
            <a:off x="1875002" y="3525612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1875002" y="3880901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76386" y="3610924"/>
            <a:ext cx="2808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ss</a:t>
            </a:r>
            <a:endParaRPr lang="ko-KR" altLang="en-US" sz="8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881477" y="3610924"/>
            <a:ext cx="3545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abc</a:t>
            </a:r>
            <a:endParaRPr lang="ko-KR" altLang="en-US" sz="8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344439" y="3610924"/>
            <a:ext cx="433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babo</a:t>
            </a:r>
            <a:endParaRPr lang="ko-KR" altLang="en-US" sz="8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3788041" y="3610924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바보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14392" y="3610924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419735" y="3610924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/>
              <a:t>사용중</a:t>
            </a:r>
            <a:endParaRPr lang="ko-KR" altLang="en-US" sz="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830781" y="3526082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000-</a:t>
            </a:r>
          </a:p>
          <a:p>
            <a:pPr algn="ctr"/>
            <a:r>
              <a:rPr lang="en-US" altLang="ko-KR" sz="800" dirty="0"/>
              <a:t>000-0000</a:t>
            </a:r>
            <a:endParaRPr lang="ko-KR" altLang="en-US" sz="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410847" y="3610924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857934" y="3610924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298259" y="3610924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677662" y="3610924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064583" y="3610924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394797" y="3610924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8086927" y="3610924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906774" y="3610924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19" name="직사각형 118"/>
          <p:cNvSpPr/>
          <p:nvPr/>
        </p:nvSpPr>
        <p:spPr>
          <a:xfrm>
            <a:off x="8780773" y="3634438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로그</a:t>
            </a:r>
          </a:p>
        </p:txBody>
      </p:sp>
      <p:sp>
        <p:nvSpPr>
          <p:cNvPr id="120" name="직사각형 119"/>
          <p:cNvSpPr/>
          <p:nvPr/>
        </p:nvSpPr>
        <p:spPr>
          <a:xfrm>
            <a:off x="9109455" y="3634438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122" name="직선 연결선 121"/>
          <p:cNvCxnSpPr/>
          <p:nvPr/>
        </p:nvCxnSpPr>
        <p:spPr>
          <a:xfrm>
            <a:off x="406863" y="822121"/>
            <a:ext cx="92069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50834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47034" y="442544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sp>
        <p:nvSpPr>
          <p:cNvPr id="126" name="직사각형 125"/>
          <p:cNvSpPr/>
          <p:nvPr/>
        </p:nvSpPr>
        <p:spPr>
          <a:xfrm>
            <a:off x="406863" y="4074353"/>
            <a:ext cx="1216403" cy="23757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graphicFrame>
        <p:nvGraphicFramePr>
          <p:cNvPr id="127" name="표 126">
            <a:extLst>
              <a:ext uri="{FF2B5EF4-FFF2-40B4-BE49-F238E27FC236}">
                <a16:creationId xmlns:a16="http://schemas.microsoft.com/office/drawing/2014/main" xmlns="" id="{3D922823-F708-4C2C-9B67-8A764B3D5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4558"/>
              </p:ext>
            </p:extLst>
          </p:nvPr>
        </p:nvGraphicFramePr>
        <p:xfrm>
          <a:off x="10021768" y="-1"/>
          <a:ext cx="2170231" cy="4770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 err="1"/>
                        <a:t>운영툴</a:t>
                      </a:r>
                      <a:r>
                        <a:rPr lang="ko-KR" altLang="en-US" sz="850" dirty="0"/>
                        <a:t> 로그인 </a:t>
                      </a:r>
                      <a:r>
                        <a:rPr lang="ko-KR" altLang="en-US" sz="850" dirty="0" err="1"/>
                        <a:t>첫화면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회원정보 화면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115954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나가기 버튼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로그아웃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일반회원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일반회원 숫자 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대기회원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승인 대기 회원 숫자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정지회원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정지 회원 숫자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탈퇴회원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탈퇴 회원 숫자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50" dirty="0" err="1"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ko-KR" altLang="en-US" sz="850" dirty="0">
                          <a:sym typeface="Wingdings" panose="05000000000000000000" pitchFamily="2" charset="2"/>
                        </a:rPr>
                        <a:t> 해당회원 리스트 조회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baseline="0" dirty="0"/>
                        <a:t>3-1 </a:t>
                      </a:r>
                      <a:r>
                        <a:rPr lang="ko-KR" altLang="en-US" sz="850" baseline="0" dirty="0"/>
                        <a:t>선택 </a:t>
                      </a:r>
                      <a:r>
                        <a:rPr lang="en-US" altLang="ko-KR" sz="850" baseline="0" dirty="0"/>
                        <a:t>: </a:t>
                      </a:r>
                      <a:r>
                        <a:rPr lang="ko-KR" altLang="en-US" sz="850" baseline="0" dirty="0"/>
                        <a:t>전체레벨</a:t>
                      </a:r>
                      <a:r>
                        <a:rPr lang="en-US" altLang="ko-KR" sz="850" baseline="0" dirty="0"/>
                        <a:t>, 1~9</a:t>
                      </a:r>
                      <a:r>
                        <a:rPr lang="ko-KR" altLang="en-US" sz="850" baseline="0" dirty="0"/>
                        <a:t>레벨</a:t>
                      </a:r>
                      <a:endParaRPr lang="en-US" altLang="ko-KR" sz="850" baseline="0" dirty="0"/>
                    </a:p>
                    <a:p>
                      <a:r>
                        <a:rPr lang="en-US" altLang="ko-KR" sz="850" baseline="0" dirty="0"/>
                        <a:t>3-2 </a:t>
                      </a:r>
                      <a:r>
                        <a:rPr lang="ko-KR" altLang="en-US" sz="850" baseline="0" dirty="0"/>
                        <a:t>선택 </a:t>
                      </a:r>
                      <a:r>
                        <a:rPr lang="en-US" altLang="ko-KR" sz="850" baseline="0" dirty="0"/>
                        <a:t>: </a:t>
                      </a:r>
                      <a:r>
                        <a:rPr lang="ko-KR" altLang="en-US" sz="850" baseline="0" dirty="0"/>
                        <a:t>아이디</a:t>
                      </a:r>
                      <a:r>
                        <a:rPr lang="en-US" altLang="ko-KR" sz="850" baseline="0" dirty="0"/>
                        <a:t>/</a:t>
                      </a:r>
                      <a:r>
                        <a:rPr lang="ko-KR" altLang="en-US" sz="850" baseline="0" dirty="0"/>
                        <a:t>닉네임</a:t>
                      </a:r>
                      <a:r>
                        <a:rPr lang="en-US" altLang="ko-KR" sz="850" baseline="0" dirty="0"/>
                        <a:t>, </a:t>
                      </a:r>
                      <a:r>
                        <a:rPr lang="ko-KR" altLang="en-US" sz="850" baseline="0" dirty="0"/>
                        <a:t>총판</a:t>
                      </a:r>
                      <a:r>
                        <a:rPr lang="en-US" altLang="ko-KR" sz="850" baseline="0" dirty="0"/>
                        <a:t>, </a:t>
                      </a:r>
                      <a:r>
                        <a:rPr lang="ko-KR" altLang="en-US" sz="850" baseline="0" dirty="0"/>
                        <a:t>추천인</a:t>
                      </a:r>
                      <a:r>
                        <a:rPr lang="en-US" altLang="ko-KR" sz="850" baseline="0" dirty="0"/>
                        <a:t>, </a:t>
                      </a:r>
                      <a:r>
                        <a:rPr lang="ko-KR" altLang="en-US" sz="850" baseline="0" dirty="0"/>
                        <a:t>핸드폰 번호</a:t>
                      </a:r>
                      <a:endParaRPr lang="en-US" altLang="ko-KR" sz="850" baseline="0" dirty="0"/>
                    </a:p>
                    <a:p>
                      <a:r>
                        <a:rPr lang="en-US" altLang="ko-KR" sz="850" baseline="0" dirty="0"/>
                        <a:t>3-3 </a:t>
                      </a:r>
                      <a:r>
                        <a:rPr lang="ko-KR" altLang="en-US" sz="850" baseline="0" dirty="0"/>
                        <a:t>검색입력</a:t>
                      </a:r>
                      <a:endParaRPr lang="en-US" altLang="ko-KR" sz="850" baseline="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ko-KR" altLang="en-US" sz="850" baseline="0" dirty="0"/>
                        <a:t>각 선택에 따라 검색결과 조회</a:t>
                      </a:r>
                      <a:endParaRPr lang="en-US" altLang="ko-KR" sz="85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ko-KR" altLang="en-US" sz="850" baseline="0" dirty="0"/>
                        <a:t>검색결과 없을 때 </a:t>
                      </a:r>
                      <a:r>
                        <a:rPr lang="en-US" altLang="ko-KR" sz="850" baseline="0" dirty="0"/>
                        <a:t>‘ </a:t>
                      </a:r>
                      <a:r>
                        <a:rPr lang="ko-KR" altLang="en-US" sz="850" baseline="0" dirty="0"/>
                        <a:t>검색결과 없음</a:t>
                      </a:r>
                      <a:r>
                        <a:rPr lang="en-US" altLang="ko-KR" sz="850" baseline="0" dirty="0"/>
                        <a:t>‘ </a:t>
                      </a:r>
                      <a:r>
                        <a:rPr lang="ko-KR" altLang="en-US" sz="850" baseline="0" dirty="0"/>
                        <a:t>표시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4-1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순번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내림차순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4-2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추천인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총판과 추천인 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4-3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가입정보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4-4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머니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포인트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현재 보유한 머니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포인트 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4-5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정산정보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현재까지의 정산 정보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4-6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상태 정보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4-7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로그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회원상세정보 팝업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보안모니터링 탭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쪽지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쪽지쓰기 팝업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4-8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총판아이디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볼드표시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클릭시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총판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상세정보팝업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4-9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추천인아이디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볼드표시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클릭시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회원상세정보팝업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4-10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아이디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볼드표시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클릭시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회원상세정보 팝업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</a:tbl>
          </a:graphicData>
        </a:graphic>
      </p:graphicFrame>
      <p:sp>
        <p:nvSpPr>
          <p:cNvPr id="121" name="사각형: 둥근 모서리 120">
            <a:extLst>
              <a:ext uri="{FF2B5EF4-FFF2-40B4-BE49-F238E27FC236}">
                <a16:creationId xmlns:a16="http://schemas.microsoft.com/office/drawing/2014/main" xmlns="" id="{B5B24B9E-C764-4326-8AA3-EFFAA5118607}"/>
              </a:ext>
            </a:extLst>
          </p:cNvPr>
          <p:cNvSpPr/>
          <p:nvPr/>
        </p:nvSpPr>
        <p:spPr>
          <a:xfrm>
            <a:off x="8590492" y="45589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124" name="사각형: 둥근 모서리 123">
            <a:extLst>
              <a:ext uri="{FF2B5EF4-FFF2-40B4-BE49-F238E27FC236}">
                <a16:creationId xmlns:a16="http://schemas.microsoft.com/office/drawing/2014/main" xmlns="" id="{399DEE2D-C13C-4080-956F-FAD6950F5082}"/>
              </a:ext>
            </a:extLst>
          </p:cNvPr>
          <p:cNvSpPr/>
          <p:nvPr/>
        </p:nvSpPr>
        <p:spPr>
          <a:xfrm>
            <a:off x="1658132" y="128994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128" name="사각형: 둥근 모서리 127">
            <a:extLst>
              <a:ext uri="{FF2B5EF4-FFF2-40B4-BE49-F238E27FC236}">
                <a16:creationId xmlns:a16="http://schemas.microsoft.com/office/drawing/2014/main" xmlns="" id="{C1A8AE9C-B4A3-4054-BE50-BECC22643F8F}"/>
              </a:ext>
            </a:extLst>
          </p:cNvPr>
          <p:cNvSpPr/>
          <p:nvPr/>
        </p:nvSpPr>
        <p:spPr>
          <a:xfrm>
            <a:off x="1658132" y="187657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129" name="사각형: 둥근 모서리 128">
            <a:extLst>
              <a:ext uri="{FF2B5EF4-FFF2-40B4-BE49-F238E27FC236}">
                <a16:creationId xmlns:a16="http://schemas.microsoft.com/office/drawing/2014/main" xmlns="" id="{41DF919B-5D8B-4079-8B45-9D2A7560403F}"/>
              </a:ext>
            </a:extLst>
          </p:cNvPr>
          <p:cNvSpPr/>
          <p:nvPr/>
        </p:nvSpPr>
        <p:spPr>
          <a:xfrm>
            <a:off x="1658132" y="22624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130" name="사각형: 둥근 모서리 129">
            <a:extLst>
              <a:ext uri="{FF2B5EF4-FFF2-40B4-BE49-F238E27FC236}">
                <a16:creationId xmlns:a16="http://schemas.microsoft.com/office/drawing/2014/main" xmlns="" id="{9661D972-4A33-4052-8DEC-8C822D97DB0C}"/>
              </a:ext>
            </a:extLst>
          </p:cNvPr>
          <p:cNvSpPr/>
          <p:nvPr/>
        </p:nvSpPr>
        <p:spPr>
          <a:xfrm>
            <a:off x="2027160" y="218734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4-1</a:t>
            </a:r>
            <a:endParaRPr lang="ko-KR" altLang="en-US" sz="750" dirty="0"/>
          </a:p>
        </p:txBody>
      </p:sp>
      <p:sp>
        <p:nvSpPr>
          <p:cNvPr id="131" name="사각형: 둥근 모서리 130">
            <a:extLst>
              <a:ext uri="{FF2B5EF4-FFF2-40B4-BE49-F238E27FC236}">
                <a16:creationId xmlns:a16="http://schemas.microsoft.com/office/drawing/2014/main" xmlns="" id="{3216CA91-04BF-4F7A-BD47-7A72E27A1797}"/>
              </a:ext>
            </a:extLst>
          </p:cNvPr>
          <p:cNvSpPr/>
          <p:nvPr/>
        </p:nvSpPr>
        <p:spPr>
          <a:xfrm>
            <a:off x="2716254" y="217144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4-2</a:t>
            </a:r>
            <a:endParaRPr lang="ko-KR" altLang="en-US" sz="750" dirty="0"/>
          </a:p>
        </p:txBody>
      </p:sp>
      <p:sp>
        <p:nvSpPr>
          <p:cNvPr id="132" name="사각형: 둥근 모서리 131">
            <a:extLst>
              <a:ext uri="{FF2B5EF4-FFF2-40B4-BE49-F238E27FC236}">
                <a16:creationId xmlns:a16="http://schemas.microsoft.com/office/drawing/2014/main" xmlns="" id="{BB0FEFDE-6420-42E9-A06E-311A6D8A7A54}"/>
              </a:ext>
            </a:extLst>
          </p:cNvPr>
          <p:cNvSpPr/>
          <p:nvPr/>
        </p:nvSpPr>
        <p:spPr>
          <a:xfrm>
            <a:off x="4253778" y="216452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4-3</a:t>
            </a:r>
            <a:endParaRPr lang="ko-KR" altLang="en-US" sz="750" dirty="0"/>
          </a:p>
        </p:txBody>
      </p:sp>
      <p:sp>
        <p:nvSpPr>
          <p:cNvPr id="133" name="사각형: 둥근 모서리 132">
            <a:extLst>
              <a:ext uri="{FF2B5EF4-FFF2-40B4-BE49-F238E27FC236}">
                <a16:creationId xmlns:a16="http://schemas.microsoft.com/office/drawing/2014/main" xmlns="" id="{6DBF72AC-0882-426A-A4A5-F6D7386E052D}"/>
              </a:ext>
            </a:extLst>
          </p:cNvPr>
          <p:cNvSpPr/>
          <p:nvPr/>
        </p:nvSpPr>
        <p:spPr>
          <a:xfrm>
            <a:off x="5730472" y="215046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4-4</a:t>
            </a:r>
            <a:endParaRPr lang="ko-KR" altLang="en-US" sz="750" dirty="0"/>
          </a:p>
        </p:txBody>
      </p:sp>
      <p:sp>
        <p:nvSpPr>
          <p:cNvPr id="134" name="사각형: 둥근 모서리 133">
            <a:extLst>
              <a:ext uri="{FF2B5EF4-FFF2-40B4-BE49-F238E27FC236}">
                <a16:creationId xmlns:a16="http://schemas.microsoft.com/office/drawing/2014/main" xmlns="" id="{D0546D6C-C610-45C0-8715-8385447F15CD}"/>
              </a:ext>
            </a:extLst>
          </p:cNvPr>
          <p:cNvSpPr/>
          <p:nvPr/>
        </p:nvSpPr>
        <p:spPr>
          <a:xfrm>
            <a:off x="6758647" y="213371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4-5</a:t>
            </a:r>
            <a:endParaRPr lang="ko-KR" altLang="en-US" sz="750" dirty="0"/>
          </a:p>
        </p:txBody>
      </p:sp>
      <p:sp>
        <p:nvSpPr>
          <p:cNvPr id="135" name="사각형: 둥근 모서리 134">
            <a:extLst>
              <a:ext uri="{FF2B5EF4-FFF2-40B4-BE49-F238E27FC236}">
                <a16:creationId xmlns:a16="http://schemas.microsoft.com/office/drawing/2014/main" xmlns="" id="{90CBD01F-CD29-47C0-B2BA-9C47315FC360}"/>
              </a:ext>
            </a:extLst>
          </p:cNvPr>
          <p:cNvSpPr/>
          <p:nvPr/>
        </p:nvSpPr>
        <p:spPr>
          <a:xfrm>
            <a:off x="7952598" y="210736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4-6</a:t>
            </a:r>
            <a:endParaRPr lang="ko-KR" altLang="en-US" sz="750" dirty="0"/>
          </a:p>
        </p:txBody>
      </p:sp>
      <p:sp>
        <p:nvSpPr>
          <p:cNvPr id="136" name="사각형: 둥근 모서리 135">
            <a:extLst>
              <a:ext uri="{FF2B5EF4-FFF2-40B4-BE49-F238E27FC236}">
                <a16:creationId xmlns:a16="http://schemas.microsoft.com/office/drawing/2014/main" xmlns="" id="{3F04E06A-8B84-47DF-AE97-C87D94298FE6}"/>
              </a:ext>
            </a:extLst>
          </p:cNvPr>
          <p:cNvSpPr/>
          <p:nvPr/>
        </p:nvSpPr>
        <p:spPr>
          <a:xfrm>
            <a:off x="9000713" y="211550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4-7</a:t>
            </a:r>
            <a:endParaRPr lang="ko-KR" altLang="en-US" sz="750" dirty="0"/>
          </a:p>
        </p:txBody>
      </p:sp>
      <p:sp>
        <p:nvSpPr>
          <p:cNvPr id="137" name="사각형: 둥근 모서리 136">
            <a:extLst>
              <a:ext uri="{FF2B5EF4-FFF2-40B4-BE49-F238E27FC236}">
                <a16:creationId xmlns:a16="http://schemas.microsoft.com/office/drawing/2014/main" xmlns="" id="{6780CD7A-C54B-47EB-AE09-FCCFE756112E}"/>
              </a:ext>
            </a:extLst>
          </p:cNvPr>
          <p:cNvSpPr/>
          <p:nvPr/>
        </p:nvSpPr>
        <p:spPr>
          <a:xfrm>
            <a:off x="1960148" y="16336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3-1</a:t>
            </a:r>
            <a:endParaRPr lang="ko-KR" altLang="en-US" sz="750" dirty="0"/>
          </a:p>
        </p:txBody>
      </p:sp>
      <p:sp>
        <p:nvSpPr>
          <p:cNvPr id="138" name="사각형: 둥근 모서리 137">
            <a:extLst>
              <a:ext uri="{FF2B5EF4-FFF2-40B4-BE49-F238E27FC236}">
                <a16:creationId xmlns:a16="http://schemas.microsoft.com/office/drawing/2014/main" xmlns="" id="{8D52DD6D-3434-46CA-8DFA-70719195250D}"/>
              </a:ext>
            </a:extLst>
          </p:cNvPr>
          <p:cNvSpPr/>
          <p:nvPr/>
        </p:nvSpPr>
        <p:spPr>
          <a:xfrm>
            <a:off x="2737286" y="16336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3-2</a:t>
            </a:r>
            <a:endParaRPr lang="ko-KR" altLang="en-US" sz="750" dirty="0"/>
          </a:p>
        </p:txBody>
      </p:sp>
      <p:sp>
        <p:nvSpPr>
          <p:cNvPr id="139" name="사각형: 둥근 모서리 138">
            <a:extLst>
              <a:ext uri="{FF2B5EF4-FFF2-40B4-BE49-F238E27FC236}">
                <a16:creationId xmlns:a16="http://schemas.microsoft.com/office/drawing/2014/main" xmlns="" id="{5AE8397C-92CA-462F-AAE6-895B9F023218}"/>
              </a:ext>
            </a:extLst>
          </p:cNvPr>
          <p:cNvSpPr/>
          <p:nvPr/>
        </p:nvSpPr>
        <p:spPr>
          <a:xfrm>
            <a:off x="3736745" y="165354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3-3</a:t>
            </a:r>
            <a:endParaRPr lang="ko-KR" altLang="en-US" sz="750" dirty="0"/>
          </a:p>
        </p:txBody>
      </p:sp>
      <p:sp>
        <p:nvSpPr>
          <p:cNvPr id="141" name="사각형: 둥근 모서리 140">
            <a:extLst>
              <a:ext uri="{FF2B5EF4-FFF2-40B4-BE49-F238E27FC236}">
                <a16:creationId xmlns:a16="http://schemas.microsoft.com/office/drawing/2014/main" xmlns="" id="{3518AD37-72F8-4E28-9529-F85A87CB409C}"/>
              </a:ext>
            </a:extLst>
          </p:cNvPr>
          <p:cNvSpPr/>
          <p:nvPr/>
        </p:nvSpPr>
        <p:spPr>
          <a:xfrm>
            <a:off x="2240588" y="293908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4-8</a:t>
            </a:r>
            <a:endParaRPr lang="ko-KR" altLang="en-US" sz="750" dirty="0"/>
          </a:p>
        </p:txBody>
      </p:sp>
      <p:sp>
        <p:nvSpPr>
          <p:cNvPr id="142" name="사각형: 둥근 모서리 141">
            <a:extLst>
              <a:ext uri="{FF2B5EF4-FFF2-40B4-BE49-F238E27FC236}">
                <a16:creationId xmlns:a16="http://schemas.microsoft.com/office/drawing/2014/main" xmlns="" id="{218B6BA9-82E7-4A87-B3DA-2A17316A31B3}"/>
              </a:ext>
            </a:extLst>
          </p:cNvPr>
          <p:cNvSpPr/>
          <p:nvPr/>
        </p:nvSpPr>
        <p:spPr>
          <a:xfrm>
            <a:off x="2777723" y="293033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4-9</a:t>
            </a:r>
            <a:endParaRPr lang="ko-KR" altLang="en-US" sz="750" dirty="0"/>
          </a:p>
        </p:txBody>
      </p:sp>
      <p:sp>
        <p:nvSpPr>
          <p:cNvPr id="143" name="사각형: 둥근 모서리 142">
            <a:extLst>
              <a:ext uri="{FF2B5EF4-FFF2-40B4-BE49-F238E27FC236}">
                <a16:creationId xmlns:a16="http://schemas.microsoft.com/office/drawing/2014/main" xmlns="" id="{0A8B4B9F-62E8-42E0-8CA7-AC2010C1006D}"/>
              </a:ext>
            </a:extLst>
          </p:cNvPr>
          <p:cNvSpPr/>
          <p:nvPr/>
        </p:nvSpPr>
        <p:spPr>
          <a:xfrm>
            <a:off x="3249167" y="293033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00" dirty="0"/>
              <a:t>4-10</a:t>
            </a:r>
            <a:endParaRPr lang="ko-KR" altLang="en-US" sz="70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20FF5486-7B04-41B5-8A64-FAACCBD5E007}"/>
              </a:ext>
            </a:extLst>
          </p:cNvPr>
          <p:cNvGrpSpPr/>
          <p:nvPr/>
        </p:nvGrpSpPr>
        <p:grpSpPr>
          <a:xfrm>
            <a:off x="5034671" y="4204815"/>
            <a:ext cx="715483" cy="243004"/>
            <a:chOff x="4833113" y="4252146"/>
            <a:chExt cx="1101158" cy="253353"/>
          </a:xfrm>
        </p:grpSpPr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xmlns="" id="{BE375A5F-F0F3-4E5C-9995-2C6D7786D06E}"/>
                </a:ext>
              </a:extLst>
            </p:cNvPr>
            <p:cNvSpPr/>
            <p:nvPr/>
          </p:nvSpPr>
          <p:spPr>
            <a:xfrm>
              <a:off x="5169200" y="4257615"/>
              <a:ext cx="201490" cy="2478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1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xmlns="" id="{1469F8BC-86D9-49C5-B056-80E519455283}"/>
                </a:ext>
              </a:extLst>
            </p:cNvPr>
            <p:cNvSpPr/>
            <p:nvPr/>
          </p:nvSpPr>
          <p:spPr>
            <a:xfrm>
              <a:off x="5410847" y="4257615"/>
              <a:ext cx="201490" cy="24788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2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6" name="이등변 삼각형 145">
              <a:extLst>
                <a:ext uri="{FF2B5EF4-FFF2-40B4-BE49-F238E27FC236}">
                  <a16:creationId xmlns:a16="http://schemas.microsoft.com/office/drawing/2014/main" xmlns="" id="{E033BAB2-639B-4B5B-8D6B-D9A513749AE4}"/>
                </a:ext>
              </a:extLst>
            </p:cNvPr>
            <p:cNvSpPr/>
            <p:nvPr/>
          </p:nvSpPr>
          <p:spPr>
            <a:xfrm rot="5400000">
              <a:off x="5709257" y="4274283"/>
              <a:ext cx="241682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147" name="이등변 삼각형 146">
              <a:extLst>
                <a:ext uri="{FF2B5EF4-FFF2-40B4-BE49-F238E27FC236}">
                  <a16:creationId xmlns:a16="http://schemas.microsoft.com/office/drawing/2014/main" xmlns="" id="{3F08B982-F4CC-4A10-B751-D4D4C81DECA3}"/>
                </a:ext>
              </a:extLst>
            </p:cNvPr>
            <p:cNvSpPr/>
            <p:nvPr/>
          </p:nvSpPr>
          <p:spPr>
            <a:xfrm rot="16200000">
              <a:off x="4816445" y="4268814"/>
              <a:ext cx="241682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EFFC5181-1D5D-4759-B653-FB8B5C04909B}"/>
              </a:ext>
            </a:extLst>
          </p:cNvPr>
          <p:cNvSpPr txBox="1"/>
          <p:nvPr/>
        </p:nvSpPr>
        <p:spPr>
          <a:xfrm>
            <a:off x="2008583" y="3972367"/>
            <a:ext cx="1076034" cy="29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50</a:t>
            </a:r>
            <a:r>
              <a:rPr lang="ko-KR" altLang="en-US" sz="1000" b="1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개 </a:t>
            </a:r>
            <a:r>
              <a:rPr lang="ko-KR" altLang="en-US" sz="1000" b="1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리스팅</a:t>
            </a:r>
            <a:endParaRPr lang="en-US" altLang="ko-KR" sz="1000" b="1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왼쪽 중괄호 20">
            <a:extLst>
              <a:ext uri="{FF2B5EF4-FFF2-40B4-BE49-F238E27FC236}">
                <a16:creationId xmlns:a16="http://schemas.microsoft.com/office/drawing/2014/main" xmlns="" id="{6476E950-55C5-4C7D-B56D-1196F8BFA747}"/>
              </a:ext>
            </a:extLst>
          </p:cNvPr>
          <p:cNvSpPr/>
          <p:nvPr/>
        </p:nvSpPr>
        <p:spPr>
          <a:xfrm>
            <a:off x="1791092" y="2954610"/>
            <a:ext cx="81743" cy="8717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xmlns="" id="{14991474-ADFD-4458-9F19-0D51CC669938}"/>
              </a:ext>
            </a:extLst>
          </p:cNvPr>
          <p:cNvCxnSpPr>
            <a:stCxn id="21" idx="1"/>
            <a:endCxn id="148" idx="1"/>
          </p:cNvCxnSpPr>
          <p:nvPr/>
        </p:nvCxnSpPr>
        <p:spPr>
          <a:xfrm rot="10800000" flipH="1" flipV="1">
            <a:off x="1791091" y="3390488"/>
            <a:ext cx="217491" cy="728585"/>
          </a:xfrm>
          <a:prstGeom prst="bentConnector3">
            <a:avLst>
              <a:gd name="adj1" fmla="val -395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0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406863" y="327171"/>
            <a:ext cx="9206921" cy="6123963"/>
            <a:chOff x="406863" y="327171"/>
            <a:chExt cx="9206921" cy="6123963"/>
          </a:xfrm>
        </p:grpSpPr>
        <p:sp>
          <p:nvSpPr>
            <p:cNvPr id="10" name="직사각형 9"/>
            <p:cNvSpPr/>
            <p:nvPr/>
          </p:nvSpPr>
          <p:spPr>
            <a:xfrm>
              <a:off x="406864" y="327171"/>
              <a:ext cx="9206920" cy="6123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06866" y="822121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회원관리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6866" y="1224792"/>
              <a:ext cx="1216403" cy="40267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>
                  <a:solidFill>
                    <a:srgbClr val="002060"/>
                  </a:solidFill>
                </a:rPr>
                <a:t>회원정보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406866" y="1627463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총판관리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06865" y="2030134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err="1"/>
                <a:t>머니관리</a:t>
              </a:r>
              <a:endParaRPr lang="ko-KR" altLang="en-US" sz="1000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06865" y="2432805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사이트관리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06865" y="2835476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통계관리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06864" y="3246535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게시판관리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06863" y="3657594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정산관리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1092" y="953404"/>
              <a:ext cx="8707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u"/>
              </a:pPr>
              <a:r>
                <a:rPr lang="ko-KR" altLang="en-US" sz="1000" dirty="0"/>
                <a:t>회원정보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1092" y="1266736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일반회원</a:t>
              </a:r>
              <a:r>
                <a:rPr lang="en-US" altLang="ko-KR" sz="1000" b="1" dirty="0"/>
                <a:t>(100)</a:t>
              </a:r>
              <a:endParaRPr lang="ko-KR" altLang="en-US" sz="1000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06828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대기회원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5271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정지회원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3714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탈퇴회원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900149" y="1828798"/>
              <a:ext cx="696286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전체레벨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endParaRPr lang="ko-KR" altLang="en-US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661843" y="1828798"/>
              <a:ext cx="973900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아이디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닉네임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endParaRPr lang="ko-KR" altLang="en-US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701150" y="1828798"/>
              <a:ext cx="1625857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검색입력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392413" y="1828798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/>
                <a:t>검색</a:t>
              </a: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1875002" y="2248247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310993" y="2541861"/>
              <a:ext cx="6407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875002" y="2818695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913966" y="2414553"/>
              <a:ext cx="397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번호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45015" y="2299913"/>
              <a:ext cx="5015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추천인</a:t>
              </a:r>
              <a:endParaRPr lang="ko-KR" alt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76977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가입정보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0295" y="2299913"/>
              <a:ext cx="75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머니</a:t>
              </a:r>
              <a:r>
                <a:rPr lang="en-US" altLang="ko-KR" sz="800" dirty="0"/>
                <a:t>/</a:t>
              </a:r>
              <a:r>
                <a:rPr lang="ko-KR" altLang="en-US" sz="800"/>
                <a:t>포인트</a:t>
              </a:r>
              <a:endParaRPr lang="ko-KR" alt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49113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정산정보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59600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상태정보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17532" y="2417357"/>
              <a:ext cx="397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관리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2188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총판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12547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추천인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1478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아이디</a:t>
              </a:r>
              <a:endParaRPr lang="ko-KR" alt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36745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닉네임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3985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레벨</a:t>
              </a:r>
              <a:endParaRPr lang="ko-KR" altLang="en-US" sz="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71031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상태</a:t>
              </a:r>
              <a:endParaRPr lang="ko-KR" altLang="en-US" sz="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7524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핸드폰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9241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머니</a:t>
              </a:r>
              <a:endParaRPr lang="ko-KR" altLang="en-US" sz="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8820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포인트</a:t>
              </a:r>
              <a:endParaRPr lang="ko-KR" altLang="en-US" sz="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79825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입금</a:t>
              </a:r>
              <a:endParaRPr lang="ko-KR" altLang="en-US" sz="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59228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출금</a:t>
              </a:r>
              <a:endParaRPr lang="ko-KR" altLang="en-US" sz="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46149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정산</a:t>
              </a:r>
              <a:endParaRPr lang="ko-KR" altLang="en-US" sz="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14031" y="2599052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가입일시</a:t>
              </a:r>
              <a:endParaRPr lang="ko-KR" altLang="en-US" sz="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54865" y="2599052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최종로그인</a:t>
              </a: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2310993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3304990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537951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627982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7436622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871826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9450068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1874982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1875002" y="3173984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379592" y="2904007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885484" y="2904007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50851" y="2904007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88041" y="2904007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14392" y="2904007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735" y="2904007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30781" y="2819165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10847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57934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98259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77662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64583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4797" y="2904007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86927" y="2904007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06774" y="2904007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8780773" y="2927521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9109455" y="2927521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83" name="직선 연결선 82"/>
            <p:cNvCxnSpPr/>
            <p:nvPr/>
          </p:nvCxnSpPr>
          <p:spPr>
            <a:xfrm>
              <a:off x="1875002" y="3173984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1875002" y="3529273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379592" y="3259296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85484" y="3259296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350851" y="325929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88041" y="3259296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14392" y="325929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9735" y="3259296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30781" y="3174454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410847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57934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98259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677662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064583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94797" y="3259296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86927" y="3259296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06774" y="325929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8780773" y="3282810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9109455" y="3282810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102" name="직선 연결선 101"/>
            <p:cNvCxnSpPr/>
            <p:nvPr/>
          </p:nvCxnSpPr>
          <p:spPr>
            <a:xfrm>
              <a:off x="1875002" y="3525612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1875002" y="3880901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379592" y="3610924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885484" y="3610924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350851" y="361092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788041" y="3610924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14392" y="3610924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19735" y="3610924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830781" y="3526082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10847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57934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298259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77662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064583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394797" y="3610924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086927" y="3610924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06774" y="3610924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8780773" y="3634438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9109455" y="3634438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121" name="직선 연결선 120"/>
            <p:cNvCxnSpPr/>
            <p:nvPr/>
          </p:nvCxnSpPr>
          <p:spPr>
            <a:xfrm>
              <a:off x="406863" y="822121"/>
              <a:ext cx="920692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550834" y="429355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Tiger</a:t>
              </a:r>
              <a:r>
                <a:rPr lang="ko-KR" altLang="en-US" sz="1100"/>
                <a:t>운영툴</a:t>
              </a:r>
              <a:endParaRPr lang="ko-KR" altLang="en-US" sz="1100" dirty="0"/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8847034" y="442544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/>
                <a:t>나가기</a:t>
              </a: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406863" y="4074353"/>
              <a:ext cx="1216403" cy="23757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175" name="직사각형 174"/>
          <p:cNvSpPr/>
          <p:nvPr/>
        </p:nvSpPr>
        <p:spPr>
          <a:xfrm>
            <a:off x="406864" y="335415"/>
            <a:ext cx="9206920" cy="612396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grpSp>
        <p:nvGrpSpPr>
          <p:cNvPr id="76" name="그룹 75"/>
          <p:cNvGrpSpPr/>
          <p:nvPr/>
        </p:nvGrpSpPr>
        <p:grpSpPr>
          <a:xfrm>
            <a:off x="1525882" y="741860"/>
            <a:ext cx="7332322" cy="5163900"/>
            <a:chOff x="1613417" y="822121"/>
            <a:chExt cx="7332322" cy="5163900"/>
          </a:xfrm>
        </p:grpSpPr>
        <p:sp>
          <p:nvSpPr>
            <p:cNvPr id="27" name="직사각형 26"/>
            <p:cNvSpPr/>
            <p:nvPr/>
          </p:nvSpPr>
          <p:spPr>
            <a:xfrm>
              <a:off x="1613417" y="822121"/>
              <a:ext cx="7332322" cy="5163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651587" y="889272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u"/>
              </a:pPr>
              <a:r>
                <a:rPr lang="ko-KR" altLang="en-US" sz="1000" dirty="0"/>
                <a:t>회원상세정보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679626" y="1255493"/>
              <a:ext cx="1005403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아이디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lang="ko-KR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닉네임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비밀번호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연락처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추천가능여부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회원상태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회원레벨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추천코드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가입총판라인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추천인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79626" y="4298048"/>
              <a:ext cx="100540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계좌정보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예금주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보유머니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lang="ko-KR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변경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보유포인트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5047485" y="1389846"/>
              <a:ext cx="3797283" cy="3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>
                  <a:solidFill>
                    <a:schemeClr val="bg1"/>
                  </a:solidFill>
                </a:rPr>
                <a:t>메모현황</a:t>
              </a: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5052253" y="1785375"/>
              <a:ext cx="909378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로그인 내역 ▼</a:t>
              </a: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5047485" y="2162936"/>
              <a:ext cx="1858041" cy="3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</a:rPr>
                <a:t>회원 접속 내역</a:t>
              </a: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6955146" y="2162936"/>
              <a:ext cx="1881937" cy="3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>
                  <a:solidFill>
                    <a:schemeClr val="bg1"/>
                  </a:solidFill>
                </a:rPr>
                <a:t>접속 </a:t>
              </a:r>
              <a:r>
                <a:rPr lang="en-US" altLang="ko-KR" sz="900" dirty="0">
                  <a:solidFill>
                    <a:schemeClr val="bg1"/>
                  </a:solidFill>
                </a:rPr>
                <a:t>IP </a:t>
              </a:r>
              <a:r>
                <a:rPr lang="ko-KR" altLang="en-US" sz="900">
                  <a:solidFill>
                    <a:schemeClr val="bg1"/>
                  </a:solidFill>
                </a:rPr>
                <a:t>목록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045073" y="2464879"/>
              <a:ext cx="108234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가입일시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최근접속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</a:t>
              </a:r>
            </a:p>
            <a:p>
              <a:pPr>
                <a:lnSpc>
                  <a:spcPct val="200000"/>
                </a:lnSpc>
              </a:pPr>
              <a:r>
                <a:rPr lang="ko-KR" alt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최근접속일시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최근접속페이지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065135" y="3880901"/>
              <a:ext cx="802391" cy="3140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</a:rPr>
                <a:t>IP</a:t>
              </a:r>
              <a:endParaRPr lang="ko-KR" altLang="en-US" sz="900">
                <a:solidFill>
                  <a:schemeClr val="bg1"/>
                </a:solidFill>
              </a:endParaRP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5894079" y="3880901"/>
              <a:ext cx="802391" cy="3140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>
                  <a:solidFill>
                    <a:schemeClr val="bg1"/>
                  </a:solidFill>
                </a:rPr>
                <a:t>국가</a:t>
              </a: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6723023" y="3880901"/>
              <a:ext cx="1044666" cy="3140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>
                  <a:solidFill>
                    <a:schemeClr val="bg1"/>
                  </a:solidFill>
                </a:rPr>
                <a:t>접속일시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7792418" y="3880901"/>
              <a:ext cx="1044666" cy="3140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</a:rPr>
                <a:t>차단</a:t>
              </a: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7546442" y="886424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/>
                <a:t>저장</a:t>
              </a:r>
              <a:endParaRPr lang="ko-KR" altLang="en-US" sz="900" dirty="0"/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8236663" y="886424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 dirty="0"/>
                <a:t>닫기</a:t>
              </a:r>
            </a:p>
          </p:txBody>
        </p:sp>
        <p:sp>
          <p:nvSpPr>
            <p:cNvPr id="142" name="직사각형 141"/>
            <p:cNvSpPr/>
            <p:nvPr/>
          </p:nvSpPr>
          <p:spPr>
            <a:xfrm>
              <a:off x="2721873" y="1360658"/>
              <a:ext cx="9093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00" dirty="0" err="1">
                  <a:solidFill>
                    <a:schemeClr val="bg1">
                      <a:lumMod val="50000"/>
                    </a:schemeClr>
                  </a:solidFill>
                </a:rPr>
                <a:t>babo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3775466" y="1360658"/>
              <a:ext cx="9093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바보</a:t>
              </a: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2721873" y="1645311"/>
              <a:ext cx="9093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2721873" y="1937501"/>
              <a:ext cx="6289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9" name="직선 연결선 58"/>
            <p:cNvCxnSpPr/>
            <p:nvPr/>
          </p:nvCxnSpPr>
          <p:spPr>
            <a:xfrm>
              <a:off x="1651587" y="1224792"/>
              <a:ext cx="729415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직사각형 145"/>
            <p:cNvSpPr/>
            <p:nvPr/>
          </p:nvSpPr>
          <p:spPr>
            <a:xfrm>
              <a:off x="3393517" y="1937501"/>
              <a:ext cx="6289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061352" y="1937501"/>
              <a:ext cx="6289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2724012" y="2236723"/>
              <a:ext cx="624417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불가능 ▼</a:t>
              </a: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2724012" y="2547140"/>
              <a:ext cx="624417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 err="1">
                  <a:solidFill>
                    <a:schemeClr val="bg1">
                      <a:lumMod val="50000"/>
                    </a:schemeClr>
                  </a:solidFill>
                </a:rPr>
                <a:t>사용중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 ▼</a:t>
              </a: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2724012" y="2857151"/>
              <a:ext cx="624417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레벨 ▼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414036" y="2863803"/>
              <a:ext cx="12763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자동렙업</a:t>
              </a:r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</a:t>
              </a:r>
              <a:r>
                <a: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 / OFF</a:t>
              </a:r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2721873" y="3179580"/>
              <a:ext cx="763649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3535905" y="3177176"/>
              <a:ext cx="801184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랜덤코드생성</a:t>
              </a: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4378294" y="3177176"/>
              <a:ext cx="592240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/>
                <a:t>코드제거</a:t>
              </a:r>
              <a:endParaRPr lang="ko-KR" altLang="en-US" sz="8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414036" y="2250533"/>
              <a:ext cx="12731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추천 </a:t>
              </a:r>
              <a:r>
                <a: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</a:t>
              </a:r>
              <a:r>
                <a:rPr lang="ko-KR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명  </a:t>
              </a:r>
              <a:r>
                <a: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|  </a:t>
              </a:r>
              <a:r>
                <a:rPr lang="ko-KR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탈퇴 </a:t>
              </a:r>
              <a:r>
                <a: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</a:t>
              </a:r>
              <a:r>
                <a:rPr lang="ko-KR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명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2724012" y="3468904"/>
              <a:ext cx="1626659" cy="229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bg1">
                      <a:lumMod val="50000"/>
                    </a:schemeClr>
                  </a:solidFill>
                </a:rPr>
                <a:t>Ss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▼</a:t>
              </a: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4378294" y="3468904"/>
              <a:ext cx="592240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적용</a:t>
              </a: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2724012" y="3771592"/>
              <a:ext cx="1626659" cy="2206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bg1">
                      <a:lumMod val="50000"/>
                    </a:schemeClr>
                  </a:solidFill>
                </a:rPr>
                <a:t>Ss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▼</a:t>
              </a: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2724012" y="4377611"/>
              <a:ext cx="761510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농협 ▼</a:t>
              </a:r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3514606" y="4369976"/>
              <a:ext cx="1446832" cy="256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321321321</a:t>
              </a:r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2721873" y="4664497"/>
              <a:ext cx="763649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>
                  <a:solidFill>
                    <a:schemeClr val="bg1">
                      <a:lumMod val="50000"/>
                    </a:schemeClr>
                  </a:solidFill>
                </a:rPr>
                <a:t>아무개</a:t>
              </a:r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4177892" y="4664497"/>
              <a:ext cx="783545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535905" y="4677690"/>
              <a:ext cx="6784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환전암호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2724012" y="4963341"/>
              <a:ext cx="690024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3457519" y="4963341"/>
              <a:ext cx="525447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 err="1">
                  <a:solidFill>
                    <a:schemeClr val="bg1">
                      <a:lumMod val="50000"/>
                    </a:schemeClr>
                  </a:solidFill>
                </a:rPr>
                <a:t>변경값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4529702" y="4967681"/>
              <a:ext cx="440831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차감</a:t>
              </a:r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4048048" y="4967681"/>
              <a:ext cx="440831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지급</a:t>
              </a: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2724012" y="5265452"/>
              <a:ext cx="690024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3457519" y="5265452"/>
              <a:ext cx="525447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 err="1">
                  <a:solidFill>
                    <a:schemeClr val="bg1">
                      <a:lumMod val="50000"/>
                    </a:schemeClr>
                  </a:solidFill>
                </a:rPr>
                <a:t>변경값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4529702" y="5269792"/>
              <a:ext cx="440831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차감</a:t>
              </a:r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4048048" y="5269792"/>
              <a:ext cx="440831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지급</a:t>
              </a:r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:a16="http://schemas.microsoft.com/office/drawing/2014/main" xmlns="" id="{C1510F36-38E8-40FD-94E5-3754AA7CC25E}"/>
                </a:ext>
              </a:extLst>
            </p:cNvPr>
            <p:cNvSpPr/>
            <p:nvPr/>
          </p:nvSpPr>
          <p:spPr>
            <a:xfrm>
              <a:off x="4387564" y="3753633"/>
              <a:ext cx="592240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적용</a:t>
              </a:r>
            </a:p>
          </p:txBody>
        </p:sp>
      </p:grpSp>
      <p:sp>
        <p:nvSpPr>
          <p:cNvPr id="176" name="직사각형 175"/>
          <p:cNvSpPr/>
          <p:nvPr/>
        </p:nvSpPr>
        <p:spPr>
          <a:xfrm>
            <a:off x="8285900" y="1343908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/>
              <a:t>메모</a:t>
            </a:r>
            <a:endParaRPr lang="ko-KR" altLang="en-US" sz="800" dirty="0"/>
          </a:p>
        </p:txBody>
      </p:sp>
      <p:graphicFrame>
        <p:nvGraphicFramePr>
          <p:cNvPr id="167" name="표 166">
            <a:extLst>
              <a:ext uri="{FF2B5EF4-FFF2-40B4-BE49-F238E27FC236}">
                <a16:creationId xmlns:a16="http://schemas.microsoft.com/office/drawing/2014/main" xmlns="" id="{48EC58DC-86A1-4422-B2A6-890AA2F5E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02489"/>
              </p:ext>
            </p:extLst>
          </p:nvPr>
        </p:nvGraphicFramePr>
        <p:xfrm>
          <a:off x="10021768" y="-1"/>
          <a:ext cx="2170231" cy="37953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회원상세정보 팝업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추천코드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회원가입시 사용</a:t>
                      </a:r>
                      <a:r>
                        <a:rPr lang="en-US" altLang="ko-KR" sz="800" dirty="0"/>
                        <a:t> -&gt; </a:t>
                      </a:r>
                      <a:r>
                        <a:rPr lang="ko-KR" altLang="en-US" sz="800" dirty="0"/>
                        <a:t>총판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 err="1"/>
                        <a:t>하위총판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배당</a:t>
                      </a:r>
                      <a:r>
                        <a:rPr lang="en-US" altLang="ko-KR" sz="800" dirty="0"/>
                        <a:t>(</a:t>
                      </a:r>
                      <a:r>
                        <a:rPr lang="ko-KR" altLang="en-US" sz="800" dirty="0"/>
                        <a:t>롤링</a:t>
                      </a:r>
                      <a:r>
                        <a:rPr lang="en-US" altLang="ko-KR" sz="800" dirty="0"/>
                        <a:t>)</a:t>
                      </a:r>
                      <a:r>
                        <a:rPr lang="ko-KR" altLang="en-US" sz="800" dirty="0"/>
                        <a:t>에 참고로 사용</a:t>
                      </a:r>
                      <a:endParaRPr lang="en-US" altLang="ko-KR" sz="800" dirty="0"/>
                    </a:p>
                    <a:p>
                      <a:r>
                        <a:rPr lang="ko-KR" altLang="en-US" sz="800" dirty="0" err="1"/>
                        <a:t>랜덤코드적용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 err="1"/>
                        <a:t>클릭시</a:t>
                      </a:r>
                      <a:r>
                        <a:rPr lang="ko-KR" altLang="en-US" sz="800" dirty="0"/>
                        <a:t> 랜덤코드 생성 및 표시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회원가입시 사용 가능</a:t>
                      </a:r>
                      <a:r>
                        <a:rPr lang="en-US" altLang="ko-KR" sz="800" dirty="0"/>
                        <a:t>. </a:t>
                      </a:r>
                    </a:p>
                    <a:p>
                      <a:r>
                        <a:rPr lang="ko-KR" altLang="en-US" sz="800" dirty="0"/>
                        <a:t>코드제거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현재 표시된 등록코드가 삭제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삭제된 코드 회원가입시에 사용 불가능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baseline="0" dirty="0"/>
                        <a:t>현재 등록된 총판 리스트 선택 및 적용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추천코드가 부여된 회원 리스트 선택 및 적용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보유머니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보유포인트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800" baseline="0" dirty="0"/>
                        <a:t>지급 </a:t>
                      </a:r>
                      <a:r>
                        <a:rPr lang="en-US" altLang="ko-KR" sz="800" baseline="0" dirty="0"/>
                        <a:t>: </a:t>
                      </a:r>
                      <a:r>
                        <a:rPr lang="ko-KR" altLang="en-US" sz="800" baseline="0" dirty="0"/>
                        <a:t>입력된 금액</a:t>
                      </a:r>
                      <a:r>
                        <a:rPr lang="en-US" altLang="ko-KR" sz="800" baseline="0" dirty="0"/>
                        <a:t>/</a:t>
                      </a:r>
                      <a:r>
                        <a:rPr lang="ko-KR" altLang="en-US" sz="800" baseline="0" dirty="0"/>
                        <a:t>포인트 만큼 </a:t>
                      </a:r>
                      <a:r>
                        <a:rPr lang="en-US" altLang="ko-KR" sz="800" baseline="0" dirty="0"/>
                        <a:t>+ </a:t>
                      </a:r>
                    </a:p>
                    <a:p>
                      <a:r>
                        <a:rPr lang="ko-KR" altLang="en-US" sz="800" baseline="0" dirty="0"/>
                        <a:t>차감 </a:t>
                      </a:r>
                      <a:r>
                        <a:rPr lang="en-US" altLang="ko-KR" sz="800" baseline="0" dirty="0"/>
                        <a:t>: </a:t>
                      </a:r>
                      <a:r>
                        <a:rPr lang="ko-KR" altLang="en-US" sz="800" baseline="0" dirty="0"/>
                        <a:t>입력된 금액</a:t>
                      </a:r>
                      <a:r>
                        <a:rPr lang="en-US" altLang="ko-KR" sz="800" baseline="0" dirty="0"/>
                        <a:t>/</a:t>
                      </a:r>
                      <a:r>
                        <a:rPr lang="ko-KR" altLang="en-US" sz="800" baseline="0" dirty="0"/>
                        <a:t>포인트 만큼 </a:t>
                      </a:r>
                      <a:r>
                        <a:rPr lang="en-US" altLang="ko-KR" sz="800" baseline="0" dirty="0"/>
                        <a:t>– </a:t>
                      </a:r>
                    </a:p>
                    <a:p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버튼 </a:t>
                      </a:r>
                      <a:r>
                        <a:rPr lang="ko-KR" altLang="en-US" sz="800" baseline="0" dirty="0" err="1"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 지급</a:t>
                      </a:r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차감이 반영된 금액</a:t>
                      </a:r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포인트</a:t>
                      </a: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작성된 메모 리스트와 작성하기 버튼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메모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6-1 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선택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aseline="0" dirty="0"/>
                        <a:t>종합내역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 err="1"/>
                        <a:t>충환전내역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/>
                        <a:t>로그인 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/>
                        <a:t>문의 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/>
                        <a:t>머니 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/>
                        <a:t>포인트 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 err="1"/>
                        <a:t>게임별</a:t>
                      </a:r>
                      <a:r>
                        <a:rPr lang="ko-KR" altLang="en-US" sz="800" baseline="0" dirty="0"/>
                        <a:t> 배팅 내역</a:t>
                      </a:r>
                      <a:endParaRPr lang="en-US" altLang="ko-KR" sz="8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6-2 6-1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에서 선택된 항목 내용 표시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</a:tbl>
          </a:graphicData>
        </a:graphic>
      </p:graphicFrame>
      <p:sp>
        <p:nvSpPr>
          <p:cNvPr id="178" name="사각형: 둥근 모서리 177">
            <a:extLst>
              <a:ext uri="{FF2B5EF4-FFF2-40B4-BE49-F238E27FC236}">
                <a16:creationId xmlns:a16="http://schemas.microsoft.com/office/drawing/2014/main" xmlns="" id="{C3B3986C-8BFB-49B0-A550-DEA67DA917FC}"/>
              </a:ext>
            </a:extLst>
          </p:cNvPr>
          <p:cNvSpPr/>
          <p:nvPr/>
        </p:nvSpPr>
        <p:spPr>
          <a:xfrm>
            <a:off x="1482969" y="313106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179" name="사각형: 둥근 모서리 178">
            <a:extLst>
              <a:ext uri="{FF2B5EF4-FFF2-40B4-BE49-F238E27FC236}">
                <a16:creationId xmlns:a16="http://schemas.microsoft.com/office/drawing/2014/main" xmlns="" id="{F51E64D6-51B7-4F52-9F8A-5A36B02C1A6A}"/>
              </a:ext>
            </a:extLst>
          </p:cNvPr>
          <p:cNvSpPr/>
          <p:nvPr/>
        </p:nvSpPr>
        <p:spPr>
          <a:xfrm>
            <a:off x="1482969" y="344892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180" name="사각형: 둥근 모서리 179">
            <a:extLst>
              <a:ext uri="{FF2B5EF4-FFF2-40B4-BE49-F238E27FC236}">
                <a16:creationId xmlns:a16="http://schemas.microsoft.com/office/drawing/2014/main" xmlns="" id="{A0BAA794-84AD-41CF-AC99-F8979FC0384D}"/>
              </a:ext>
            </a:extLst>
          </p:cNvPr>
          <p:cNvSpPr/>
          <p:nvPr/>
        </p:nvSpPr>
        <p:spPr>
          <a:xfrm>
            <a:off x="1482969" y="377059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181" name="사각형: 둥근 모서리 180">
            <a:extLst>
              <a:ext uri="{FF2B5EF4-FFF2-40B4-BE49-F238E27FC236}">
                <a16:creationId xmlns:a16="http://schemas.microsoft.com/office/drawing/2014/main" xmlns="" id="{32B231AA-29B0-472B-8BC9-C9D85B8E5ABE}"/>
              </a:ext>
            </a:extLst>
          </p:cNvPr>
          <p:cNvSpPr/>
          <p:nvPr/>
        </p:nvSpPr>
        <p:spPr>
          <a:xfrm>
            <a:off x="1466554" y="497648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182" name="사각형: 둥근 모서리 181">
            <a:extLst>
              <a:ext uri="{FF2B5EF4-FFF2-40B4-BE49-F238E27FC236}">
                <a16:creationId xmlns:a16="http://schemas.microsoft.com/office/drawing/2014/main" xmlns="" id="{829FA203-D20F-4CB8-B35D-680CC6805A8B}"/>
              </a:ext>
            </a:extLst>
          </p:cNvPr>
          <p:cNvSpPr/>
          <p:nvPr/>
        </p:nvSpPr>
        <p:spPr>
          <a:xfrm>
            <a:off x="4829102" y="131151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5</a:t>
            </a:r>
            <a:endParaRPr lang="ko-KR" altLang="en-US" sz="750" dirty="0"/>
          </a:p>
        </p:txBody>
      </p:sp>
      <p:sp>
        <p:nvSpPr>
          <p:cNvPr id="183" name="사각형: 둥근 모서리 182">
            <a:extLst>
              <a:ext uri="{FF2B5EF4-FFF2-40B4-BE49-F238E27FC236}">
                <a16:creationId xmlns:a16="http://schemas.microsoft.com/office/drawing/2014/main" xmlns="" id="{284DD181-ED9A-4BC4-95B1-67DFECBEC06E}"/>
              </a:ext>
            </a:extLst>
          </p:cNvPr>
          <p:cNvSpPr/>
          <p:nvPr/>
        </p:nvSpPr>
        <p:spPr>
          <a:xfrm>
            <a:off x="4742670" y="177437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6</a:t>
            </a:r>
            <a:endParaRPr lang="ko-KR" altLang="en-US" sz="75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0691E95-D805-4904-B674-965EF305456A}"/>
              </a:ext>
            </a:extLst>
          </p:cNvPr>
          <p:cNvSpPr/>
          <p:nvPr/>
        </p:nvSpPr>
        <p:spPr>
          <a:xfrm>
            <a:off x="4923493" y="2030134"/>
            <a:ext cx="3892290" cy="35611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84" name="사각형: 둥근 모서리 183">
            <a:extLst>
              <a:ext uri="{FF2B5EF4-FFF2-40B4-BE49-F238E27FC236}">
                <a16:creationId xmlns:a16="http://schemas.microsoft.com/office/drawing/2014/main" xmlns="" id="{2AD8118A-A68F-4151-BB86-FAE7BCAE75F0}"/>
              </a:ext>
            </a:extLst>
          </p:cNvPr>
          <p:cNvSpPr/>
          <p:nvPr/>
        </p:nvSpPr>
        <p:spPr>
          <a:xfrm>
            <a:off x="4925671" y="161582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6-1</a:t>
            </a:r>
            <a:endParaRPr lang="ko-KR" altLang="en-US" sz="750" dirty="0"/>
          </a:p>
        </p:txBody>
      </p:sp>
      <p:sp>
        <p:nvSpPr>
          <p:cNvPr id="185" name="사각형: 둥근 모서리 184">
            <a:extLst>
              <a:ext uri="{FF2B5EF4-FFF2-40B4-BE49-F238E27FC236}">
                <a16:creationId xmlns:a16="http://schemas.microsoft.com/office/drawing/2014/main" xmlns="" id="{D3DC9DF7-3746-41E1-B60F-5250387BA0C9}"/>
              </a:ext>
            </a:extLst>
          </p:cNvPr>
          <p:cNvSpPr/>
          <p:nvPr/>
        </p:nvSpPr>
        <p:spPr>
          <a:xfrm>
            <a:off x="4766599" y="2051967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6-2</a:t>
            </a:r>
            <a:endParaRPr lang="ko-KR" altLang="en-US" sz="750" dirty="0"/>
          </a:p>
        </p:txBody>
      </p:sp>
    </p:spTree>
    <p:extLst>
      <p:ext uri="{BB962C8B-B14F-4D97-AF65-F5344CB8AC3E}">
        <p14:creationId xmlns:p14="http://schemas.microsoft.com/office/powerpoint/2010/main" val="117710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406864" y="304682"/>
            <a:ext cx="9206920" cy="6123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126" name="직사각형 125"/>
          <p:cNvSpPr/>
          <p:nvPr/>
        </p:nvSpPr>
        <p:spPr>
          <a:xfrm>
            <a:off x="406863" y="4074353"/>
            <a:ext cx="1216403" cy="23757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406866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06866" y="1639801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총판정보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06866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06865" y="407331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406865" y="44759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06865" y="487865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06864" y="528971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06863" y="570077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1092" y="953404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00" b="1" dirty="0"/>
              <a:t>총판정보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1092" y="1266736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일반총판</a:t>
            </a:r>
            <a:r>
              <a:rPr lang="en-US" altLang="ko-KR" sz="1000" b="1" dirty="0"/>
              <a:t>(100)</a:t>
            </a:r>
            <a:endParaRPr lang="ko-KR" altLang="en-US" sz="1000" b="1"/>
          </a:p>
        </p:txBody>
      </p:sp>
      <p:sp>
        <p:nvSpPr>
          <p:cNvPr id="13" name="TextBox 12"/>
          <p:cNvSpPr txBox="1"/>
          <p:nvPr/>
        </p:nvSpPr>
        <p:spPr>
          <a:xfrm>
            <a:off x="2906828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대기총판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5271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정지총판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3714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탈퇴총판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00149" y="1828798"/>
            <a:ext cx="696286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전체 ▼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661843" y="1828798"/>
            <a:ext cx="973900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아이디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닉네임 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1150" y="1828798"/>
            <a:ext cx="1625857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검색입력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92413" y="1828798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검색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1875002" y="2248247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1874982" y="2541861"/>
            <a:ext cx="684328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875002" y="2818695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45015" y="2299913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가입정보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0708" y="2299913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회원수</a:t>
            </a:r>
            <a:endParaRPr lang="ko-KR" alt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7190027" y="2299913"/>
            <a:ext cx="605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정산정보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74229" y="2299913"/>
            <a:ext cx="605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상태정보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17532" y="2417357"/>
            <a:ext cx="397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관리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75165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아이디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97127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닉네임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25292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정상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56470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정지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95132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탈퇴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92413" y="25990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가입일시</a:t>
            </a:r>
            <a:endParaRPr lang="ko-KR" alt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5910754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상태</a:t>
            </a:r>
            <a:endParaRPr lang="ko-KR" alt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6279825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총입금</a:t>
            </a:r>
            <a:endParaRPr lang="ko-KR" alt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6659228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총출금</a:t>
            </a:r>
            <a:endParaRPr lang="ko-KR" alt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7046149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총정산</a:t>
            </a:r>
            <a:endParaRPr lang="ko-KR" alt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7414031" y="2599052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총보유머니</a:t>
            </a:r>
            <a:endParaRPr lang="ko-KR" alt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8054865" y="25990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총포인트</a:t>
            </a:r>
            <a:endParaRPr lang="ko-KR" altLang="en-US" sz="800" dirty="0"/>
          </a:p>
        </p:txBody>
      </p:sp>
      <p:cxnSp>
        <p:nvCxnSpPr>
          <p:cNvPr id="52" name="직선 연결선 51"/>
          <p:cNvCxnSpPr/>
          <p:nvPr/>
        </p:nvCxnSpPr>
        <p:spPr>
          <a:xfrm>
            <a:off x="3730448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477236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627982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871826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9450068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1874982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1875002" y="3173984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11465" y="2904007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ab11</a:t>
            </a:r>
            <a:endParaRPr lang="ko-KR" altLang="en-US" sz="800" dirty="0"/>
          </a:p>
        </p:txBody>
      </p:sp>
      <p:sp>
        <p:nvSpPr>
          <p:cNvPr id="62" name="TextBox 61"/>
          <p:cNvSpPr txBox="1"/>
          <p:nvPr/>
        </p:nvSpPr>
        <p:spPr>
          <a:xfrm>
            <a:off x="2812548" y="2904007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err="1"/>
              <a:t>대총판</a:t>
            </a:r>
            <a:endParaRPr lang="ko-KR" altLang="en-US" sz="800" dirty="0"/>
          </a:p>
        </p:txBody>
      </p:sp>
      <p:sp>
        <p:nvSpPr>
          <p:cNvPr id="63" name="TextBox 62"/>
          <p:cNvSpPr txBox="1"/>
          <p:nvPr/>
        </p:nvSpPr>
        <p:spPr>
          <a:xfrm>
            <a:off x="3305319" y="2904007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mam</a:t>
            </a:r>
            <a:endParaRPr lang="ko-KR" altLang="en-US" sz="800" dirty="0"/>
          </a:p>
        </p:txBody>
      </p:sp>
      <p:sp>
        <p:nvSpPr>
          <p:cNvPr id="64" name="TextBox 63"/>
          <p:cNvSpPr txBox="1"/>
          <p:nvPr/>
        </p:nvSpPr>
        <p:spPr>
          <a:xfrm>
            <a:off x="3740487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65" name="TextBox 64"/>
          <p:cNvSpPr txBox="1"/>
          <p:nvPr/>
        </p:nvSpPr>
        <p:spPr>
          <a:xfrm>
            <a:off x="4138976" y="2904007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66" name="TextBox 65"/>
          <p:cNvSpPr txBox="1"/>
          <p:nvPr/>
        </p:nvSpPr>
        <p:spPr>
          <a:xfrm>
            <a:off x="4479582" y="2904007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7548965" y="2904007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69" name="TextBox 68"/>
          <p:cNvSpPr txBox="1"/>
          <p:nvPr/>
        </p:nvSpPr>
        <p:spPr>
          <a:xfrm>
            <a:off x="8146015" y="2904007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70" name="TextBox 69"/>
          <p:cNvSpPr txBox="1"/>
          <p:nvPr/>
        </p:nvSpPr>
        <p:spPr>
          <a:xfrm>
            <a:off x="6326540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1" name="TextBox 70"/>
          <p:cNvSpPr txBox="1"/>
          <p:nvPr/>
        </p:nvSpPr>
        <p:spPr>
          <a:xfrm>
            <a:off x="6715370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2" name="TextBox 71"/>
          <p:cNvSpPr txBox="1"/>
          <p:nvPr/>
        </p:nvSpPr>
        <p:spPr>
          <a:xfrm>
            <a:off x="7092864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3" name="TextBox 72"/>
          <p:cNvSpPr txBox="1"/>
          <p:nvPr/>
        </p:nvSpPr>
        <p:spPr>
          <a:xfrm>
            <a:off x="4775705" y="2902095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74" name="TextBox 73"/>
          <p:cNvSpPr txBox="1"/>
          <p:nvPr/>
        </p:nvSpPr>
        <p:spPr>
          <a:xfrm>
            <a:off x="5324369" y="2902095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75" name="TextBox 74"/>
          <p:cNvSpPr txBox="1"/>
          <p:nvPr/>
        </p:nvSpPr>
        <p:spPr>
          <a:xfrm>
            <a:off x="1815404" y="2904007"/>
            <a:ext cx="4235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/>
              <a:t>ab11</a:t>
            </a:r>
            <a:endParaRPr lang="ko-KR" altLang="en-US" sz="800" b="1" dirty="0"/>
          </a:p>
        </p:txBody>
      </p:sp>
      <p:sp>
        <p:nvSpPr>
          <p:cNvPr id="77" name="직사각형 76"/>
          <p:cNvSpPr/>
          <p:nvPr/>
        </p:nvSpPr>
        <p:spPr>
          <a:xfrm>
            <a:off x="8780773" y="2927521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수정</a:t>
            </a:r>
          </a:p>
        </p:txBody>
      </p:sp>
      <p:sp>
        <p:nvSpPr>
          <p:cNvPr id="78" name="직사각형 77"/>
          <p:cNvSpPr/>
          <p:nvPr/>
        </p:nvSpPr>
        <p:spPr>
          <a:xfrm>
            <a:off x="9109455" y="2927521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83" name="직선 연결선 82"/>
          <p:cNvCxnSpPr/>
          <p:nvPr/>
        </p:nvCxnSpPr>
        <p:spPr>
          <a:xfrm>
            <a:off x="1875002" y="3173984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06863" y="822121"/>
            <a:ext cx="92069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50834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47034" y="442544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406044" y="204500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로그인정보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406044" y="244767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</a:p>
        </p:txBody>
      </p:sp>
      <p:sp>
        <p:nvSpPr>
          <p:cNvPr id="129" name="직사각형 128"/>
          <p:cNvSpPr/>
          <p:nvPr/>
        </p:nvSpPr>
        <p:spPr>
          <a:xfrm>
            <a:off x="406044" y="285034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406044" y="325301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131" name="직사각형 130"/>
          <p:cNvSpPr/>
          <p:nvPr/>
        </p:nvSpPr>
        <p:spPr>
          <a:xfrm>
            <a:off x="406044" y="3655685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764918" y="25990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총판유형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326436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소속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789323" y="2599052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최종로그인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845500" y="2902095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err="1"/>
              <a:t>사용중</a:t>
            </a:r>
            <a:endParaRPr lang="ko-KR" altLang="en-US" sz="800" dirty="0"/>
          </a:p>
        </p:txBody>
      </p:sp>
      <p:cxnSp>
        <p:nvCxnSpPr>
          <p:cNvPr id="136" name="직선 연결선 135"/>
          <p:cNvCxnSpPr/>
          <p:nvPr/>
        </p:nvCxnSpPr>
        <p:spPr>
          <a:xfrm>
            <a:off x="1875002" y="3512627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311465" y="3242650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ab11</a:t>
            </a:r>
            <a:endParaRPr lang="ko-KR" altLang="en-US" sz="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812548" y="3242650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/>
              <a:t>대총판</a:t>
            </a:r>
            <a:endParaRPr lang="ko-KR" altLang="en-US" sz="8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305319" y="3242650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mam</a:t>
            </a:r>
            <a:endParaRPr lang="ko-KR" altLang="en-US" sz="800" dirty="0"/>
          </a:p>
        </p:txBody>
      </p:sp>
      <p:sp>
        <p:nvSpPr>
          <p:cNvPr id="140" name="TextBox 139"/>
          <p:cNvSpPr txBox="1"/>
          <p:nvPr/>
        </p:nvSpPr>
        <p:spPr>
          <a:xfrm>
            <a:off x="3740487" y="3242650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138976" y="3242650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42" name="TextBox 141"/>
          <p:cNvSpPr txBox="1"/>
          <p:nvPr/>
        </p:nvSpPr>
        <p:spPr>
          <a:xfrm>
            <a:off x="4479582" y="3242650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43" name="TextBox 142"/>
          <p:cNvSpPr txBox="1"/>
          <p:nvPr/>
        </p:nvSpPr>
        <p:spPr>
          <a:xfrm>
            <a:off x="7548965" y="3242650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144" name="TextBox 143"/>
          <p:cNvSpPr txBox="1"/>
          <p:nvPr/>
        </p:nvSpPr>
        <p:spPr>
          <a:xfrm>
            <a:off x="8146015" y="3242650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6326540" y="3242650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46" name="TextBox 145"/>
          <p:cNvSpPr txBox="1"/>
          <p:nvPr/>
        </p:nvSpPr>
        <p:spPr>
          <a:xfrm>
            <a:off x="6715370" y="3242650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092864" y="3242650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775705" y="3240738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149" name="TextBox 148"/>
          <p:cNvSpPr txBox="1"/>
          <p:nvPr/>
        </p:nvSpPr>
        <p:spPr>
          <a:xfrm>
            <a:off x="5324369" y="3240738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150" name="TextBox 149"/>
          <p:cNvSpPr txBox="1"/>
          <p:nvPr/>
        </p:nvSpPr>
        <p:spPr>
          <a:xfrm>
            <a:off x="1815404" y="3242650"/>
            <a:ext cx="4235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/>
              <a:t>ab11</a:t>
            </a:r>
            <a:endParaRPr lang="ko-KR" altLang="en-US" sz="800" b="1" dirty="0"/>
          </a:p>
        </p:txBody>
      </p:sp>
      <p:sp>
        <p:nvSpPr>
          <p:cNvPr id="151" name="직사각형 150"/>
          <p:cNvSpPr/>
          <p:nvPr/>
        </p:nvSpPr>
        <p:spPr>
          <a:xfrm>
            <a:off x="8780773" y="3266164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수정</a:t>
            </a:r>
          </a:p>
        </p:txBody>
      </p:sp>
      <p:sp>
        <p:nvSpPr>
          <p:cNvPr id="152" name="직사각형 151"/>
          <p:cNvSpPr/>
          <p:nvPr/>
        </p:nvSpPr>
        <p:spPr>
          <a:xfrm>
            <a:off x="9109455" y="3266164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153" name="직선 연결선 152"/>
          <p:cNvCxnSpPr/>
          <p:nvPr/>
        </p:nvCxnSpPr>
        <p:spPr>
          <a:xfrm>
            <a:off x="1875002" y="3512627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845500" y="3240738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err="1"/>
              <a:t>사용중</a:t>
            </a:r>
            <a:endParaRPr lang="ko-KR" altLang="en-US" sz="800" dirty="0"/>
          </a:p>
        </p:txBody>
      </p:sp>
      <p:cxnSp>
        <p:nvCxnSpPr>
          <p:cNvPr id="155" name="직선 연결선 154"/>
          <p:cNvCxnSpPr/>
          <p:nvPr/>
        </p:nvCxnSpPr>
        <p:spPr>
          <a:xfrm>
            <a:off x="1875002" y="3836195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2311465" y="3566218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ab11</a:t>
            </a:r>
            <a:endParaRPr lang="ko-KR" altLang="en-US" sz="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812548" y="3566218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/>
              <a:t>대총판</a:t>
            </a:r>
            <a:endParaRPr lang="ko-KR" altLang="en-US" sz="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3305319" y="3566218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mam</a:t>
            </a:r>
            <a:endParaRPr lang="ko-KR" altLang="en-US" sz="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740487" y="3566218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60" name="TextBox 159"/>
          <p:cNvSpPr txBox="1"/>
          <p:nvPr/>
        </p:nvSpPr>
        <p:spPr>
          <a:xfrm>
            <a:off x="4138976" y="356621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61" name="TextBox 160"/>
          <p:cNvSpPr txBox="1"/>
          <p:nvPr/>
        </p:nvSpPr>
        <p:spPr>
          <a:xfrm>
            <a:off x="4479582" y="356621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7548965" y="3566218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8146015" y="3566218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326540" y="3566218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715370" y="3566218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092864" y="3566218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775705" y="3564306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168" name="TextBox 167"/>
          <p:cNvSpPr txBox="1"/>
          <p:nvPr/>
        </p:nvSpPr>
        <p:spPr>
          <a:xfrm>
            <a:off x="5324369" y="3564306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169" name="TextBox 168"/>
          <p:cNvSpPr txBox="1"/>
          <p:nvPr/>
        </p:nvSpPr>
        <p:spPr>
          <a:xfrm>
            <a:off x="1815404" y="3566218"/>
            <a:ext cx="4235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/>
              <a:t>ab11</a:t>
            </a:r>
            <a:endParaRPr lang="ko-KR" altLang="en-US" sz="800" b="1" dirty="0"/>
          </a:p>
        </p:txBody>
      </p:sp>
      <p:sp>
        <p:nvSpPr>
          <p:cNvPr id="170" name="직사각형 169"/>
          <p:cNvSpPr/>
          <p:nvPr/>
        </p:nvSpPr>
        <p:spPr>
          <a:xfrm>
            <a:off x="8780773" y="3589732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수정</a:t>
            </a:r>
          </a:p>
        </p:txBody>
      </p:sp>
      <p:sp>
        <p:nvSpPr>
          <p:cNvPr id="171" name="직사각형 170"/>
          <p:cNvSpPr/>
          <p:nvPr/>
        </p:nvSpPr>
        <p:spPr>
          <a:xfrm>
            <a:off x="9109455" y="3589732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172" name="직선 연결선 171"/>
          <p:cNvCxnSpPr/>
          <p:nvPr/>
        </p:nvCxnSpPr>
        <p:spPr>
          <a:xfrm>
            <a:off x="1875002" y="3836195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5845500" y="3564306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err="1"/>
              <a:t>사용중</a:t>
            </a:r>
            <a:endParaRPr lang="ko-KR" altLang="en-US" sz="800" dirty="0"/>
          </a:p>
        </p:txBody>
      </p:sp>
      <p:graphicFrame>
        <p:nvGraphicFramePr>
          <p:cNvPr id="116" name="표 115">
            <a:extLst>
              <a:ext uri="{FF2B5EF4-FFF2-40B4-BE49-F238E27FC236}">
                <a16:creationId xmlns:a16="http://schemas.microsoft.com/office/drawing/2014/main" xmlns="" id="{5E63BD0B-866B-49C7-BADD-EF1FFE442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88251"/>
              </p:ext>
            </p:extLst>
          </p:nvPr>
        </p:nvGraphicFramePr>
        <p:xfrm>
          <a:off x="10021768" y="-1"/>
          <a:ext cx="2170231" cy="460394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총판관리 총판정보 화면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115954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나가기 버튼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로그아웃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일반회원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일반회원 숫자 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대기회원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승인 대기 회원 숫자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정지회원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정지 회원 숫자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탈퇴회원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탈퇴 회원 숫자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50" dirty="0" err="1"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ko-KR" altLang="en-US" sz="850" dirty="0">
                          <a:sym typeface="Wingdings" panose="05000000000000000000" pitchFamily="2" charset="2"/>
                        </a:rPr>
                        <a:t> 해당회원 리스트 조회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baseline="0" dirty="0"/>
                        <a:t>3-1 </a:t>
                      </a:r>
                      <a:r>
                        <a:rPr lang="ko-KR" altLang="en-US" sz="850" baseline="0" dirty="0"/>
                        <a:t>선택 </a:t>
                      </a:r>
                      <a:r>
                        <a:rPr lang="en-US" altLang="ko-KR" sz="850" baseline="0" dirty="0"/>
                        <a:t>: </a:t>
                      </a:r>
                    </a:p>
                    <a:p>
                      <a:r>
                        <a:rPr lang="en-US" altLang="ko-KR" sz="850" baseline="0" dirty="0"/>
                        <a:t>3-2 </a:t>
                      </a:r>
                      <a:r>
                        <a:rPr lang="ko-KR" altLang="en-US" sz="850" baseline="0" dirty="0"/>
                        <a:t>선택 </a:t>
                      </a:r>
                      <a:r>
                        <a:rPr lang="en-US" altLang="ko-KR" sz="850" baseline="0" dirty="0"/>
                        <a:t>: </a:t>
                      </a:r>
                      <a:r>
                        <a:rPr lang="ko-KR" altLang="en-US" sz="850" baseline="0" dirty="0"/>
                        <a:t>아이디</a:t>
                      </a:r>
                      <a:r>
                        <a:rPr lang="en-US" altLang="ko-KR" sz="850" baseline="0" dirty="0"/>
                        <a:t>/</a:t>
                      </a:r>
                      <a:r>
                        <a:rPr lang="ko-KR" altLang="en-US" sz="850" baseline="0" dirty="0"/>
                        <a:t>닉네임</a:t>
                      </a:r>
                      <a:r>
                        <a:rPr lang="en-US" altLang="ko-KR" sz="850" baseline="0" dirty="0"/>
                        <a:t>, </a:t>
                      </a:r>
                      <a:r>
                        <a:rPr lang="ko-KR" altLang="en-US" sz="850" baseline="0" dirty="0"/>
                        <a:t>총판</a:t>
                      </a:r>
                      <a:r>
                        <a:rPr lang="en-US" altLang="ko-KR" sz="850" baseline="0" dirty="0"/>
                        <a:t> </a:t>
                      </a:r>
                    </a:p>
                    <a:p>
                      <a:r>
                        <a:rPr lang="en-US" altLang="ko-KR" sz="850" baseline="0" dirty="0"/>
                        <a:t>3-3 </a:t>
                      </a:r>
                      <a:r>
                        <a:rPr lang="ko-KR" altLang="en-US" sz="850" baseline="0" dirty="0"/>
                        <a:t>검색입력</a:t>
                      </a:r>
                      <a:endParaRPr lang="en-US" altLang="ko-KR" sz="850" baseline="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ko-KR" altLang="en-US" sz="850" baseline="0" dirty="0"/>
                        <a:t>각 선택에 따라 검색결과 조회</a:t>
                      </a:r>
                      <a:endParaRPr lang="en-US" altLang="ko-KR" sz="85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ko-KR" altLang="en-US" sz="850" baseline="0" dirty="0"/>
                        <a:t>검색결과 없을 때 </a:t>
                      </a:r>
                      <a:r>
                        <a:rPr lang="en-US" altLang="ko-KR" sz="850" baseline="0" dirty="0"/>
                        <a:t>‘ </a:t>
                      </a:r>
                      <a:r>
                        <a:rPr lang="ko-KR" altLang="en-US" sz="850" baseline="0" dirty="0"/>
                        <a:t>검색결과 없음</a:t>
                      </a:r>
                      <a:r>
                        <a:rPr lang="en-US" altLang="ko-KR" sz="850" baseline="0" dirty="0"/>
                        <a:t>‘ </a:t>
                      </a:r>
                      <a:r>
                        <a:rPr lang="ko-KR" altLang="en-US" sz="850" baseline="0" dirty="0"/>
                        <a:t>표시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최근 가입일시 내림 차순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4-1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가입정보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아이디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닉네임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총판유형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소속 표시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4-2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회원수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총판에 소속된 정상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정지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탈퇴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회원수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표시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4-3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상태정보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 아이디별 상태정보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4-4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정산정보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4-5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수정버튼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총판회원 상세정보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표시창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팝업 호출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쪽지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쪽지보내기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팝업 호출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4-6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총판아이디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볼드표시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클릭시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총판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상세정보팝업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 등록 버튼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팝업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395380"/>
                  </a:ext>
                </a:extLst>
              </a:tr>
            </a:tbl>
          </a:graphicData>
        </a:graphic>
      </p:graphicFrame>
      <p:sp>
        <p:nvSpPr>
          <p:cNvPr id="117" name="사각형: 둥근 모서리 116">
            <a:extLst>
              <a:ext uri="{FF2B5EF4-FFF2-40B4-BE49-F238E27FC236}">
                <a16:creationId xmlns:a16="http://schemas.microsoft.com/office/drawing/2014/main" xmlns="" id="{F44A30D5-0CEF-4384-BE4B-7382902D8E95}"/>
              </a:ext>
            </a:extLst>
          </p:cNvPr>
          <p:cNvSpPr/>
          <p:nvPr/>
        </p:nvSpPr>
        <p:spPr>
          <a:xfrm>
            <a:off x="8590492" y="45589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118" name="사각형: 둥근 모서리 117">
            <a:extLst>
              <a:ext uri="{FF2B5EF4-FFF2-40B4-BE49-F238E27FC236}">
                <a16:creationId xmlns:a16="http://schemas.microsoft.com/office/drawing/2014/main" xmlns="" id="{5105F2A5-65B2-4E78-B13F-D9D7F7881B0E}"/>
              </a:ext>
            </a:extLst>
          </p:cNvPr>
          <p:cNvSpPr/>
          <p:nvPr/>
        </p:nvSpPr>
        <p:spPr>
          <a:xfrm>
            <a:off x="1658132" y="128994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119" name="사각형: 둥근 모서리 118">
            <a:extLst>
              <a:ext uri="{FF2B5EF4-FFF2-40B4-BE49-F238E27FC236}">
                <a16:creationId xmlns:a16="http://schemas.microsoft.com/office/drawing/2014/main" xmlns="" id="{D0D79A2C-F16E-4243-B96B-C49AAC2F4E6A}"/>
              </a:ext>
            </a:extLst>
          </p:cNvPr>
          <p:cNvSpPr/>
          <p:nvPr/>
        </p:nvSpPr>
        <p:spPr>
          <a:xfrm>
            <a:off x="1658132" y="187657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120" name="사각형: 둥근 모서리 119">
            <a:extLst>
              <a:ext uri="{FF2B5EF4-FFF2-40B4-BE49-F238E27FC236}">
                <a16:creationId xmlns:a16="http://schemas.microsoft.com/office/drawing/2014/main" xmlns="" id="{7727B2F5-AF42-4C76-B074-78D80758C54D}"/>
              </a:ext>
            </a:extLst>
          </p:cNvPr>
          <p:cNvSpPr/>
          <p:nvPr/>
        </p:nvSpPr>
        <p:spPr>
          <a:xfrm>
            <a:off x="1960148" y="16336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3-1</a:t>
            </a:r>
            <a:endParaRPr lang="ko-KR" altLang="en-US" sz="750" dirty="0"/>
          </a:p>
        </p:txBody>
      </p:sp>
      <p:sp>
        <p:nvSpPr>
          <p:cNvPr id="121" name="사각형: 둥근 모서리 120">
            <a:extLst>
              <a:ext uri="{FF2B5EF4-FFF2-40B4-BE49-F238E27FC236}">
                <a16:creationId xmlns:a16="http://schemas.microsoft.com/office/drawing/2014/main" xmlns="" id="{E3D85C85-3AA0-473F-8B9A-D4538FC95106}"/>
              </a:ext>
            </a:extLst>
          </p:cNvPr>
          <p:cNvSpPr/>
          <p:nvPr/>
        </p:nvSpPr>
        <p:spPr>
          <a:xfrm>
            <a:off x="2737286" y="16336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3-2</a:t>
            </a:r>
            <a:endParaRPr lang="ko-KR" altLang="en-US" sz="750" dirty="0"/>
          </a:p>
        </p:txBody>
      </p:sp>
      <p:sp>
        <p:nvSpPr>
          <p:cNvPr id="174" name="사각형: 둥근 모서리 173">
            <a:extLst>
              <a:ext uri="{FF2B5EF4-FFF2-40B4-BE49-F238E27FC236}">
                <a16:creationId xmlns:a16="http://schemas.microsoft.com/office/drawing/2014/main" xmlns="" id="{F736B660-44FF-4300-9309-67D5378DCFCB}"/>
              </a:ext>
            </a:extLst>
          </p:cNvPr>
          <p:cNvSpPr/>
          <p:nvPr/>
        </p:nvSpPr>
        <p:spPr>
          <a:xfrm>
            <a:off x="3736745" y="165354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3-3</a:t>
            </a:r>
            <a:endParaRPr lang="ko-KR" altLang="en-US" sz="750" dirty="0"/>
          </a:p>
        </p:txBody>
      </p:sp>
      <p:sp>
        <p:nvSpPr>
          <p:cNvPr id="180" name="사각형: 둥근 모서리 179">
            <a:extLst>
              <a:ext uri="{FF2B5EF4-FFF2-40B4-BE49-F238E27FC236}">
                <a16:creationId xmlns:a16="http://schemas.microsoft.com/office/drawing/2014/main" xmlns="" id="{BB947F0E-1DA9-480E-9486-3DDF851BAE3F}"/>
              </a:ext>
            </a:extLst>
          </p:cNvPr>
          <p:cNvSpPr/>
          <p:nvPr/>
        </p:nvSpPr>
        <p:spPr>
          <a:xfrm>
            <a:off x="1658132" y="22624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181" name="사각형: 둥근 모서리 180">
            <a:extLst>
              <a:ext uri="{FF2B5EF4-FFF2-40B4-BE49-F238E27FC236}">
                <a16:creationId xmlns:a16="http://schemas.microsoft.com/office/drawing/2014/main" xmlns="" id="{85FA63BC-60DB-45BD-B42E-DD55CA06FDEC}"/>
              </a:ext>
            </a:extLst>
          </p:cNvPr>
          <p:cNvSpPr/>
          <p:nvPr/>
        </p:nvSpPr>
        <p:spPr>
          <a:xfrm>
            <a:off x="2027160" y="218734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4-1</a:t>
            </a:r>
            <a:endParaRPr lang="ko-KR" altLang="en-US" sz="750" dirty="0"/>
          </a:p>
        </p:txBody>
      </p:sp>
      <p:sp>
        <p:nvSpPr>
          <p:cNvPr id="182" name="사각형: 둥근 모서리 181">
            <a:extLst>
              <a:ext uri="{FF2B5EF4-FFF2-40B4-BE49-F238E27FC236}">
                <a16:creationId xmlns:a16="http://schemas.microsoft.com/office/drawing/2014/main" xmlns="" id="{BBA06031-EAE9-48C9-AC26-65DA35AD10CC}"/>
              </a:ext>
            </a:extLst>
          </p:cNvPr>
          <p:cNvSpPr/>
          <p:nvPr/>
        </p:nvSpPr>
        <p:spPr>
          <a:xfrm>
            <a:off x="3990450" y="215205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4-2</a:t>
            </a:r>
            <a:endParaRPr lang="ko-KR" altLang="en-US" sz="750" dirty="0"/>
          </a:p>
        </p:txBody>
      </p:sp>
      <p:sp>
        <p:nvSpPr>
          <p:cNvPr id="183" name="사각형: 둥근 모서리 182">
            <a:extLst>
              <a:ext uri="{FF2B5EF4-FFF2-40B4-BE49-F238E27FC236}">
                <a16:creationId xmlns:a16="http://schemas.microsoft.com/office/drawing/2014/main" xmlns="" id="{349E3C66-F7C3-4F2D-B769-98E733924615}"/>
              </a:ext>
            </a:extLst>
          </p:cNvPr>
          <p:cNvSpPr/>
          <p:nvPr/>
        </p:nvSpPr>
        <p:spPr>
          <a:xfrm>
            <a:off x="5422277" y="214890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4-3</a:t>
            </a:r>
            <a:endParaRPr lang="ko-KR" altLang="en-US" sz="750" dirty="0"/>
          </a:p>
        </p:txBody>
      </p:sp>
      <p:sp>
        <p:nvSpPr>
          <p:cNvPr id="184" name="사각형: 둥근 모서리 183">
            <a:extLst>
              <a:ext uri="{FF2B5EF4-FFF2-40B4-BE49-F238E27FC236}">
                <a16:creationId xmlns:a16="http://schemas.microsoft.com/office/drawing/2014/main" xmlns="" id="{63341F73-A9B8-4F4D-A83C-B1070471E55C}"/>
              </a:ext>
            </a:extLst>
          </p:cNvPr>
          <p:cNvSpPr/>
          <p:nvPr/>
        </p:nvSpPr>
        <p:spPr>
          <a:xfrm>
            <a:off x="7355619" y="214890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4-4</a:t>
            </a:r>
            <a:endParaRPr lang="ko-KR" altLang="en-US" sz="750" dirty="0"/>
          </a:p>
        </p:txBody>
      </p:sp>
      <p:sp>
        <p:nvSpPr>
          <p:cNvPr id="185" name="사각형: 둥근 모서리 184">
            <a:extLst>
              <a:ext uri="{FF2B5EF4-FFF2-40B4-BE49-F238E27FC236}">
                <a16:creationId xmlns:a16="http://schemas.microsoft.com/office/drawing/2014/main" xmlns="" id="{226D3375-7443-4554-9FB8-6563F56EAFB2}"/>
              </a:ext>
            </a:extLst>
          </p:cNvPr>
          <p:cNvSpPr/>
          <p:nvPr/>
        </p:nvSpPr>
        <p:spPr>
          <a:xfrm>
            <a:off x="8978072" y="212974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4-5</a:t>
            </a:r>
            <a:endParaRPr lang="ko-KR" altLang="en-US" sz="750" dirty="0"/>
          </a:p>
        </p:txBody>
      </p:sp>
      <p:sp>
        <p:nvSpPr>
          <p:cNvPr id="187" name="사각형: 둥근 모서리 186">
            <a:extLst>
              <a:ext uri="{FF2B5EF4-FFF2-40B4-BE49-F238E27FC236}">
                <a16:creationId xmlns:a16="http://schemas.microsoft.com/office/drawing/2014/main" xmlns="" id="{DFB50A3B-003B-4248-B6CF-3716C9BE408C}"/>
              </a:ext>
            </a:extLst>
          </p:cNvPr>
          <p:cNvSpPr/>
          <p:nvPr/>
        </p:nvSpPr>
        <p:spPr>
          <a:xfrm>
            <a:off x="1697243" y="291434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4-6</a:t>
            </a:r>
            <a:endParaRPr lang="ko-KR" altLang="en-US" sz="750" dirty="0"/>
          </a:p>
        </p:txBody>
      </p:sp>
      <p:grpSp>
        <p:nvGrpSpPr>
          <p:cNvPr id="188" name="그룹 187">
            <a:extLst>
              <a:ext uri="{FF2B5EF4-FFF2-40B4-BE49-F238E27FC236}">
                <a16:creationId xmlns:a16="http://schemas.microsoft.com/office/drawing/2014/main" xmlns="" id="{EF02273A-5C35-4D38-A906-9B402A856554}"/>
              </a:ext>
            </a:extLst>
          </p:cNvPr>
          <p:cNvGrpSpPr/>
          <p:nvPr/>
        </p:nvGrpSpPr>
        <p:grpSpPr>
          <a:xfrm>
            <a:off x="5034671" y="4204815"/>
            <a:ext cx="715483" cy="243004"/>
            <a:chOff x="4833113" y="4252146"/>
            <a:chExt cx="1101158" cy="253353"/>
          </a:xfrm>
        </p:grpSpPr>
        <p:sp>
          <p:nvSpPr>
            <p:cNvPr id="189" name="직사각형 188">
              <a:extLst>
                <a:ext uri="{FF2B5EF4-FFF2-40B4-BE49-F238E27FC236}">
                  <a16:creationId xmlns:a16="http://schemas.microsoft.com/office/drawing/2014/main" xmlns="" id="{E9BACF7D-4D67-40F1-9834-64869E056C67}"/>
                </a:ext>
              </a:extLst>
            </p:cNvPr>
            <p:cNvSpPr/>
            <p:nvPr/>
          </p:nvSpPr>
          <p:spPr>
            <a:xfrm>
              <a:off x="5169200" y="4257615"/>
              <a:ext cx="201490" cy="2478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1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90" name="직사각형 189">
              <a:extLst>
                <a:ext uri="{FF2B5EF4-FFF2-40B4-BE49-F238E27FC236}">
                  <a16:creationId xmlns:a16="http://schemas.microsoft.com/office/drawing/2014/main" xmlns="" id="{B81DDEF0-518D-4210-B258-766B3CDEB149}"/>
                </a:ext>
              </a:extLst>
            </p:cNvPr>
            <p:cNvSpPr/>
            <p:nvPr/>
          </p:nvSpPr>
          <p:spPr>
            <a:xfrm>
              <a:off x="5410847" y="4257615"/>
              <a:ext cx="201490" cy="24788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2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91" name="이등변 삼각형 190">
              <a:extLst>
                <a:ext uri="{FF2B5EF4-FFF2-40B4-BE49-F238E27FC236}">
                  <a16:creationId xmlns:a16="http://schemas.microsoft.com/office/drawing/2014/main" xmlns="" id="{525AD587-35CE-4BCB-B234-B908835B8019}"/>
                </a:ext>
              </a:extLst>
            </p:cNvPr>
            <p:cNvSpPr/>
            <p:nvPr/>
          </p:nvSpPr>
          <p:spPr>
            <a:xfrm rot="5400000">
              <a:off x="5709257" y="4274283"/>
              <a:ext cx="241682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192" name="이등변 삼각형 191">
              <a:extLst>
                <a:ext uri="{FF2B5EF4-FFF2-40B4-BE49-F238E27FC236}">
                  <a16:creationId xmlns:a16="http://schemas.microsoft.com/office/drawing/2014/main" xmlns="" id="{F4D9D5AC-088B-42B8-8425-480DF3E87774}"/>
                </a:ext>
              </a:extLst>
            </p:cNvPr>
            <p:cNvSpPr/>
            <p:nvPr/>
          </p:nvSpPr>
          <p:spPr>
            <a:xfrm rot="16200000">
              <a:off x="4816445" y="4268814"/>
              <a:ext cx="241682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4942EDDB-4F8E-4D6E-9217-B750D4B60005}"/>
              </a:ext>
            </a:extLst>
          </p:cNvPr>
          <p:cNvSpPr txBox="1"/>
          <p:nvPr/>
        </p:nvSpPr>
        <p:spPr>
          <a:xfrm>
            <a:off x="2826834" y="4692299"/>
            <a:ext cx="1076034" cy="29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50</a:t>
            </a:r>
            <a:r>
              <a:rPr lang="ko-KR" altLang="en-US" sz="1000" b="1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개 </a:t>
            </a:r>
            <a:r>
              <a:rPr lang="ko-KR" altLang="en-US" sz="1000" b="1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리스팅</a:t>
            </a:r>
            <a:endParaRPr lang="en-US" altLang="ko-KR" sz="1000" b="1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" name="왼쪽 중괄호 193">
            <a:extLst>
              <a:ext uri="{FF2B5EF4-FFF2-40B4-BE49-F238E27FC236}">
                <a16:creationId xmlns:a16="http://schemas.microsoft.com/office/drawing/2014/main" xmlns="" id="{FAF6D354-FC40-4771-8679-66B2139BEC7F}"/>
              </a:ext>
            </a:extLst>
          </p:cNvPr>
          <p:cNvSpPr/>
          <p:nvPr/>
        </p:nvSpPr>
        <p:spPr>
          <a:xfrm>
            <a:off x="1791092" y="2954610"/>
            <a:ext cx="81743" cy="8717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5" name="연결선: 꺾임 194">
            <a:extLst>
              <a:ext uri="{FF2B5EF4-FFF2-40B4-BE49-F238E27FC236}">
                <a16:creationId xmlns:a16="http://schemas.microsoft.com/office/drawing/2014/main" xmlns="" id="{16B964EB-01C0-494D-B38F-F3FE3A938B45}"/>
              </a:ext>
            </a:extLst>
          </p:cNvPr>
          <p:cNvCxnSpPr>
            <a:stCxn id="194" idx="1"/>
            <a:endCxn id="193" idx="1"/>
          </p:cNvCxnSpPr>
          <p:nvPr/>
        </p:nvCxnSpPr>
        <p:spPr>
          <a:xfrm rot="10800000" flipH="1" flipV="1">
            <a:off x="1791092" y="3390488"/>
            <a:ext cx="1035742" cy="1448517"/>
          </a:xfrm>
          <a:prstGeom prst="bentConnector3">
            <a:avLst>
              <a:gd name="adj1" fmla="val -50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직사각형 195">
            <a:extLst>
              <a:ext uri="{FF2B5EF4-FFF2-40B4-BE49-F238E27FC236}">
                <a16:creationId xmlns:a16="http://schemas.microsoft.com/office/drawing/2014/main" xmlns="" id="{CE46CDB2-F777-4EA8-97B8-79ECF0E4C6A9}"/>
              </a:ext>
            </a:extLst>
          </p:cNvPr>
          <p:cNvSpPr/>
          <p:nvPr/>
        </p:nvSpPr>
        <p:spPr>
          <a:xfrm>
            <a:off x="1849317" y="2913952"/>
            <a:ext cx="378590" cy="10709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3D7DD69D-25A8-47DD-9909-EAE3030A1212}"/>
              </a:ext>
            </a:extLst>
          </p:cNvPr>
          <p:cNvSpPr txBox="1"/>
          <p:nvPr/>
        </p:nvSpPr>
        <p:spPr>
          <a:xfrm>
            <a:off x="1872835" y="3950824"/>
            <a:ext cx="2537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총판회원상세정보 팝업 호출</a:t>
            </a:r>
          </a:p>
        </p:txBody>
      </p:sp>
      <p:sp>
        <p:nvSpPr>
          <p:cNvPr id="175" name="직사각형 174">
            <a:extLst>
              <a:ext uri="{FF2B5EF4-FFF2-40B4-BE49-F238E27FC236}">
                <a16:creationId xmlns:a16="http://schemas.microsoft.com/office/drawing/2014/main" xmlns="" id="{A4018F89-E6C7-4C7F-B5F6-D51D48AAD7EB}"/>
              </a:ext>
            </a:extLst>
          </p:cNvPr>
          <p:cNvSpPr/>
          <p:nvPr/>
        </p:nvSpPr>
        <p:spPr>
          <a:xfrm>
            <a:off x="8590492" y="1801236"/>
            <a:ext cx="827749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총판등록</a:t>
            </a:r>
          </a:p>
        </p:txBody>
      </p:sp>
    </p:spTree>
    <p:extLst>
      <p:ext uri="{BB962C8B-B14F-4D97-AF65-F5344CB8AC3E}">
        <p14:creationId xmlns:p14="http://schemas.microsoft.com/office/powerpoint/2010/main" val="173729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406863" y="327171"/>
            <a:ext cx="9206921" cy="6123963"/>
            <a:chOff x="406863" y="327171"/>
            <a:chExt cx="9206921" cy="6123963"/>
          </a:xfrm>
        </p:grpSpPr>
        <p:sp>
          <p:nvSpPr>
            <p:cNvPr id="10" name="직사각형 9"/>
            <p:cNvSpPr/>
            <p:nvPr/>
          </p:nvSpPr>
          <p:spPr>
            <a:xfrm>
              <a:off x="406864" y="327171"/>
              <a:ext cx="9206920" cy="6123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06866" y="822121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회원관리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6866" y="1224792"/>
              <a:ext cx="1216403" cy="40267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>
                  <a:solidFill>
                    <a:srgbClr val="002060"/>
                  </a:solidFill>
                </a:rPr>
                <a:t>회원정보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406866" y="1627463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총판관리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06865" y="2030134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err="1"/>
                <a:t>머니관리</a:t>
              </a:r>
              <a:endParaRPr lang="ko-KR" altLang="en-US" sz="1000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06865" y="2432805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사이트관리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06865" y="2835476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통계관리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06864" y="3246535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게시판관리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06863" y="3657594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정산관리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1092" y="953404"/>
              <a:ext cx="8707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u"/>
              </a:pPr>
              <a:r>
                <a:rPr lang="ko-KR" altLang="en-US" sz="1000" dirty="0"/>
                <a:t>회원정보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1092" y="1266736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일반회원</a:t>
              </a:r>
              <a:r>
                <a:rPr lang="en-US" altLang="ko-KR" sz="1000" b="1" dirty="0"/>
                <a:t>(100)</a:t>
              </a:r>
              <a:endParaRPr lang="ko-KR" altLang="en-US" sz="1000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06828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대기회원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5271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정지회원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3714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탈퇴회원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900149" y="1828798"/>
              <a:ext cx="696286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전체레벨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endParaRPr lang="ko-KR" altLang="en-US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661843" y="1828798"/>
              <a:ext cx="973900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아이디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닉네임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endParaRPr lang="ko-KR" altLang="en-US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701150" y="1828798"/>
              <a:ext cx="1625857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검색입력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392413" y="1828798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/>
                <a:t>검색</a:t>
              </a: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1875002" y="2248247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310993" y="2541861"/>
              <a:ext cx="6407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875002" y="2818695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913966" y="2414553"/>
              <a:ext cx="397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번호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45015" y="2299913"/>
              <a:ext cx="5015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추천인</a:t>
              </a:r>
              <a:endParaRPr lang="ko-KR" alt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76977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가입정보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0295" y="2299913"/>
              <a:ext cx="75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머니</a:t>
              </a:r>
              <a:r>
                <a:rPr lang="en-US" altLang="ko-KR" sz="800" dirty="0"/>
                <a:t>/</a:t>
              </a:r>
              <a:r>
                <a:rPr lang="ko-KR" altLang="en-US" sz="800"/>
                <a:t>포인트</a:t>
              </a:r>
              <a:endParaRPr lang="ko-KR" alt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49113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정산정보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59600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상태정보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17532" y="2417357"/>
              <a:ext cx="397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관리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2188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총판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12547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추천인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1478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아이디</a:t>
              </a:r>
              <a:endParaRPr lang="ko-KR" alt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36745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닉네임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3985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레벨</a:t>
              </a:r>
              <a:endParaRPr lang="ko-KR" altLang="en-US" sz="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71031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상태</a:t>
              </a:r>
              <a:endParaRPr lang="ko-KR" altLang="en-US" sz="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7524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핸드폰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9241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머니</a:t>
              </a:r>
              <a:endParaRPr lang="ko-KR" altLang="en-US" sz="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8820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포인트</a:t>
              </a:r>
              <a:endParaRPr lang="ko-KR" altLang="en-US" sz="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79825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입금</a:t>
              </a:r>
              <a:endParaRPr lang="ko-KR" altLang="en-US" sz="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59228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출금</a:t>
              </a:r>
              <a:endParaRPr lang="ko-KR" altLang="en-US" sz="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46149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정산</a:t>
              </a:r>
              <a:endParaRPr lang="ko-KR" altLang="en-US" sz="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14031" y="2599052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가입일시</a:t>
              </a:r>
              <a:endParaRPr lang="ko-KR" altLang="en-US" sz="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54865" y="2599052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최종로그인</a:t>
              </a: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2310993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3304990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537951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627982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7436622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871826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9450068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1874982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1875002" y="3173984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379592" y="2904007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885484" y="2904007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50851" y="2904007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88041" y="2904007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14392" y="2904007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735" y="2904007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30781" y="2819165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10847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57934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98259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77662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64583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4797" y="2904007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86927" y="2904007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06774" y="2904007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8780773" y="2927521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9109455" y="2927521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83" name="직선 연결선 82"/>
            <p:cNvCxnSpPr/>
            <p:nvPr/>
          </p:nvCxnSpPr>
          <p:spPr>
            <a:xfrm>
              <a:off x="1875002" y="3173984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1875002" y="3529273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379592" y="3259296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85484" y="3259296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350851" y="325929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88041" y="3259296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14392" y="325929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9735" y="3259296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30781" y="3174454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410847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57934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98259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677662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064583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94797" y="3259296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86927" y="3259296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06774" y="325929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8780773" y="3282810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9109455" y="3282810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102" name="직선 연결선 101"/>
            <p:cNvCxnSpPr/>
            <p:nvPr/>
          </p:nvCxnSpPr>
          <p:spPr>
            <a:xfrm>
              <a:off x="1875002" y="3525612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1875002" y="3880901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379592" y="3610924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885484" y="3610924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350851" y="361092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788041" y="3610924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14392" y="3610924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19735" y="3610924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830781" y="3526082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10847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57934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298259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77662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064583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394797" y="3610924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086927" y="3610924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06774" y="3610924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8780773" y="3634438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9109455" y="3634438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121" name="직선 연결선 120"/>
            <p:cNvCxnSpPr/>
            <p:nvPr/>
          </p:nvCxnSpPr>
          <p:spPr>
            <a:xfrm>
              <a:off x="406863" y="822121"/>
              <a:ext cx="920692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550834" y="429355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Tiger</a:t>
              </a:r>
              <a:r>
                <a:rPr lang="ko-KR" altLang="en-US" sz="1100"/>
                <a:t>운영툴</a:t>
              </a:r>
              <a:endParaRPr lang="ko-KR" altLang="en-US" sz="1100" dirty="0"/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8847034" y="442544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/>
                <a:t>나가기</a:t>
              </a: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406863" y="4074353"/>
              <a:ext cx="1216403" cy="23757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175" name="직사각형 174"/>
          <p:cNvSpPr/>
          <p:nvPr/>
        </p:nvSpPr>
        <p:spPr>
          <a:xfrm>
            <a:off x="406864" y="335415"/>
            <a:ext cx="9206920" cy="612396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27" name="직사각형 26"/>
          <p:cNvSpPr/>
          <p:nvPr/>
        </p:nvSpPr>
        <p:spPr>
          <a:xfrm>
            <a:off x="1525881" y="741860"/>
            <a:ext cx="7643285" cy="53071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564052" y="809011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00" dirty="0"/>
              <a:t>총판 등록</a:t>
            </a:r>
          </a:p>
        </p:txBody>
      </p:sp>
      <p:sp>
        <p:nvSpPr>
          <p:cNvPr id="140" name="직사각형 139"/>
          <p:cNvSpPr/>
          <p:nvPr/>
        </p:nvSpPr>
        <p:spPr>
          <a:xfrm>
            <a:off x="7458907" y="806163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저장</a:t>
            </a:r>
            <a:endParaRPr lang="ko-KR" altLang="en-US" sz="900" dirty="0"/>
          </a:p>
        </p:txBody>
      </p:sp>
      <p:sp>
        <p:nvSpPr>
          <p:cNvPr id="141" name="직사각형 140"/>
          <p:cNvSpPr/>
          <p:nvPr/>
        </p:nvSpPr>
        <p:spPr>
          <a:xfrm>
            <a:off x="8149128" y="806163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/>
              <a:t>닫기</a:t>
            </a:r>
          </a:p>
        </p:txBody>
      </p:sp>
      <p:cxnSp>
        <p:nvCxnSpPr>
          <p:cNvPr id="59" name="직선 연결선 58"/>
          <p:cNvCxnSpPr/>
          <p:nvPr/>
        </p:nvCxnSpPr>
        <p:spPr>
          <a:xfrm>
            <a:off x="1564052" y="1144531"/>
            <a:ext cx="72941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7" name="표 166">
            <a:extLst>
              <a:ext uri="{FF2B5EF4-FFF2-40B4-BE49-F238E27FC236}">
                <a16:creationId xmlns:a16="http://schemas.microsoft.com/office/drawing/2014/main" xmlns="" id="{48EC58DC-86A1-4422-B2A6-890AA2F5E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68010"/>
              </p:ext>
            </p:extLst>
          </p:nvPr>
        </p:nvGraphicFramePr>
        <p:xfrm>
          <a:off x="10013379" y="-1"/>
          <a:ext cx="2170231" cy="39219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총판 등록 팝업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</a:rPr>
                        <a:t>아이디 생성 규칙</a:t>
                      </a:r>
                      <a:endParaRPr lang="en-US" altLang="ko-KR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- 4~12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</a:rPr>
                        <a:t>자의 영문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</a:rPr>
                        <a:t>숫자 조합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</a:rPr>
                        <a:t>첫글자는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</a:rPr>
                        <a:t> 영문 필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ko-KR" altLang="en-US" sz="800" baseline="0" dirty="0"/>
                        <a:t>중복확인 유효성 검사</a:t>
                      </a:r>
                      <a:endParaRPr lang="en-US" altLang="ko-KR" sz="800" baseline="0" dirty="0"/>
                    </a:p>
                    <a:p>
                      <a:r>
                        <a:rPr lang="en-US" altLang="ko-KR" sz="800" baseline="0" dirty="0"/>
                        <a:t> - ’</a:t>
                      </a:r>
                      <a:r>
                        <a:rPr lang="ko-KR" altLang="en-US" sz="800" baseline="0" dirty="0"/>
                        <a:t>사용가능한 아이디입니다</a:t>
                      </a:r>
                      <a:r>
                        <a:rPr lang="en-US" altLang="ko-KR" sz="800" baseline="0" dirty="0"/>
                        <a:t>. </a:t>
                      </a:r>
                      <a:r>
                        <a:rPr lang="ko-KR" altLang="en-US" sz="800" baseline="0" dirty="0" err="1"/>
                        <a:t>사용하시겠습니까</a:t>
                      </a:r>
                      <a:r>
                        <a:rPr lang="en-US" altLang="ko-KR" sz="800" baseline="0" dirty="0"/>
                        <a:t>? 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확인버튼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lang="en-US" altLang="ko-KR" sz="800" baseline="0" dirty="0"/>
                    </a:p>
                    <a:p>
                      <a:r>
                        <a:rPr lang="en-US" altLang="ko-KR" sz="800" baseline="0" dirty="0"/>
                        <a:t> - ‘</a:t>
                      </a:r>
                      <a:r>
                        <a:rPr lang="ko-KR" altLang="en-US" sz="800" baseline="0" dirty="0"/>
                        <a:t>이미 존재하는 아이디입니다</a:t>
                      </a:r>
                      <a:r>
                        <a:rPr lang="en-US" altLang="ko-KR" sz="800" baseline="0" dirty="0"/>
                        <a:t>. </a:t>
                      </a:r>
                      <a:r>
                        <a:rPr lang="ko-KR" altLang="en-US" sz="800" baseline="0" dirty="0"/>
                        <a:t>다른 아이디를 입력해주세요</a:t>
                      </a:r>
                      <a:r>
                        <a:rPr lang="en-US" altLang="ko-KR" sz="800" baseline="0" dirty="0"/>
                        <a:t>. 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확인버튼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lang="en-US" altLang="ko-KR" sz="800" baseline="0" dirty="0"/>
                    </a:p>
                    <a:p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닉네임 규칙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- 2</a:t>
                      </a:r>
                      <a:r>
                        <a:rPr lang="ko-KR" altLang="en-US" sz="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자이상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한글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800" baseline="0" dirty="0"/>
                        <a:t>중복확인 유효성 검사</a:t>
                      </a:r>
                      <a:endParaRPr lang="en-US" altLang="ko-KR" sz="800" baseline="0" dirty="0"/>
                    </a:p>
                    <a:p>
                      <a:r>
                        <a:rPr lang="en-US" altLang="ko-KR" sz="800" baseline="0" dirty="0"/>
                        <a:t> - ’</a:t>
                      </a:r>
                      <a:r>
                        <a:rPr lang="ko-KR" altLang="en-US" sz="800" baseline="0" dirty="0"/>
                        <a:t>사용가능한 닉네임입니다</a:t>
                      </a:r>
                      <a:r>
                        <a:rPr lang="en-US" altLang="ko-KR" sz="800" baseline="0" dirty="0"/>
                        <a:t>. </a:t>
                      </a:r>
                      <a:r>
                        <a:rPr lang="ko-KR" altLang="en-US" sz="800" baseline="0" dirty="0" err="1"/>
                        <a:t>사용하시겠습니까</a:t>
                      </a:r>
                      <a:r>
                        <a:rPr lang="en-US" altLang="ko-KR" sz="800" baseline="0" dirty="0"/>
                        <a:t>? 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확인버튼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lang="en-US" altLang="ko-KR" sz="800" baseline="0" dirty="0"/>
                    </a:p>
                    <a:p>
                      <a:r>
                        <a:rPr lang="en-US" altLang="ko-KR" sz="800" baseline="0" dirty="0"/>
                        <a:t> - ‘</a:t>
                      </a:r>
                      <a:r>
                        <a:rPr lang="ko-KR" altLang="en-US" sz="800" baseline="0" dirty="0"/>
                        <a:t>이미 존재하는 닉네임입니다</a:t>
                      </a:r>
                      <a:r>
                        <a:rPr lang="en-US" altLang="ko-KR" sz="800" baseline="0" dirty="0"/>
                        <a:t>. </a:t>
                      </a:r>
                      <a:r>
                        <a:rPr lang="ko-KR" altLang="en-US" sz="800" baseline="0" dirty="0"/>
                        <a:t>다른 아이디를 입력해주세요</a:t>
                      </a:r>
                      <a:r>
                        <a:rPr lang="en-US" altLang="ko-KR" sz="800" baseline="0" dirty="0"/>
                        <a:t>. 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확인버튼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</a:rPr>
                        <a:t>비밀번호 규칙</a:t>
                      </a:r>
                      <a:endParaRPr lang="en-US" altLang="ko-KR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-4~12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</a:rPr>
                        <a:t>자의 영문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</a:rPr>
                        <a:t>숫자 조합</a:t>
                      </a:r>
                      <a:endParaRPr lang="en-US" altLang="ko-KR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비밀번호 재입력 유효성 검사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비밀번호가 일치하지 않습니다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확인버튼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</a:tbl>
          </a:graphicData>
        </a:graphic>
      </p:graphicFrame>
      <p:sp>
        <p:nvSpPr>
          <p:cNvPr id="178" name="사각형: 둥근 모서리 177">
            <a:extLst>
              <a:ext uri="{FF2B5EF4-FFF2-40B4-BE49-F238E27FC236}">
                <a16:creationId xmlns:a16="http://schemas.microsoft.com/office/drawing/2014/main" xmlns="" id="{C3B3986C-8BFB-49B0-A550-DEA67DA917FC}"/>
              </a:ext>
            </a:extLst>
          </p:cNvPr>
          <p:cNvSpPr/>
          <p:nvPr/>
        </p:nvSpPr>
        <p:spPr>
          <a:xfrm>
            <a:off x="1650536" y="1461677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graphicFrame>
        <p:nvGraphicFramePr>
          <p:cNvPr id="21" name="표 49">
            <a:extLst>
              <a:ext uri="{FF2B5EF4-FFF2-40B4-BE49-F238E27FC236}">
                <a16:creationId xmlns:a16="http://schemas.microsoft.com/office/drawing/2014/main" xmlns="" id="{446F1EBC-8859-4B68-B318-F9FB44732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407551"/>
              </p:ext>
            </p:extLst>
          </p:nvPr>
        </p:nvGraphicFramePr>
        <p:xfrm>
          <a:off x="1850896" y="1464744"/>
          <a:ext cx="6560491" cy="310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972">
                  <a:extLst>
                    <a:ext uri="{9D8B030D-6E8A-4147-A177-3AD203B41FA5}">
                      <a16:colId xmlns:a16="http://schemas.microsoft.com/office/drawing/2014/main" xmlns="" val="651032515"/>
                    </a:ext>
                  </a:extLst>
                </a:gridCol>
                <a:gridCol w="5567519">
                  <a:extLst>
                    <a:ext uri="{9D8B030D-6E8A-4147-A177-3AD203B41FA5}">
                      <a16:colId xmlns:a16="http://schemas.microsoft.com/office/drawing/2014/main" xmlns="" val="858073640"/>
                    </a:ext>
                  </a:extLst>
                </a:gridCol>
              </a:tblGrid>
              <a:tr h="4434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 아이디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5318782"/>
                  </a:ext>
                </a:extLst>
              </a:tr>
              <a:tr h="4434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닉네임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4253654"/>
                  </a:ext>
                </a:extLst>
              </a:tr>
              <a:tr h="4434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비밀번호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2096511"/>
                  </a:ext>
                </a:extLst>
              </a:tr>
              <a:tr h="4434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비밀번호 확인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824104"/>
                  </a:ext>
                </a:extLst>
              </a:tr>
              <a:tr h="4434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휴대전화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0231803"/>
                  </a:ext>
                </a:extLst>
              </a:tr>
              <a:tr h="4434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예금주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3237788"/>
                  </a:ext>
                </a:extLst>
              </a:tr>
              <a:tr h="4434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계좌번호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6595628"/>
                  </a:ext>
                </a:extLst>
              </a:tr>
            </a:tbl>
          </a:graphicData>
        </a:graphic>
      </p:graphicFrame>
      <p:sp>
        <p:nvSpPr>
          <p:cNvPr id="185" name="직사각형 184">
            <a:extLst>
              <a:ext uri="{FF2B5EF4-FFF2-40B4-BE49-F238E27FC236}">
                <a16:creationId xmlns:a16="http://schemas.microsoft.com/office/drawing/2014/main" xmlns="" id="{1EB33825-5B52-41EB-B2C9-5FE71B99CE23}"/>
              </a:ext>
            </a:extLst>
          </p:cNvPr>
          <p:cNvSpPr/>
          <p:nvPr/>
        </p:nvSpPr>
        <p:spPr>
          <a:xfrm>
            <a:off x="3058905" y="3320240"/>
            <a:ext cx="643430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</a:rPr>
              <a:t>010   </a:t>
            </a:r>
            <a:r>
              <a:rPr lang="ko-KR" altLang="en-US" sz="900" dirty="0">
                <a:solidFill>
                  <a:schemeClr val="tx1"/>
                </a:solidFill>
              </a:rPr>
              <a:t>▼</a:t>
            </a:r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xmlns="" id="{CADBCAF7-0F3F-492B-8C47-D05810973542}"/>
              </a:ext>
            </a:extLst>
          </p:cNvPr>
          <p:cNvSpPr/>
          <p:nvPr/>
        </p:nvSpPr>
        <p:spPr>
          <a:xfrm>
            <a:off x="3891661" y="3327100"/>
            <a:ext cx="104136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91" name="직사각형 190">
            <a:extLst>
              <a:ext uri="{FF2B5EF4-FFF2-40B4-BE49-F238E27FC236}">
                <a16:creationId xmlns:a16="http://schemas.microsoft.com/office/drawing/2014/main" xmlns="" id="{9841BBB2-A1D2-4C8E-BBFC-192621BB2F01}"/>
              </a:ext>
            </a:extLst>
          </p:cNvPr>
          <p:cNvSpPr/>
          <p:nvPr/>
        </p:nvSpPr>
        <p:spPr>
          <a:xfrm>
            <a:off x="5099518" y="3327100"/>
            <a:ext cx="104136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01" name="직사각형 200">
            <a:extLst>
              <a:ext uri="{FF2B5EF4-FFF2-40B4-BE49-F238E27FC236}">
                <a16:creationId xmlns:a16="http://schemas.microsoft.com/office/drawing/2014/main" xmlns="" id="{6F09D1EE-74D7-40AB-BFBB-E59EEEDF2301}"/>
              </a:ext>
            </a:extLst>
          </p:cNvPr>
          <p:cNvSpPr/>
          <p:nvPr/>
        </p:nvSpPr>
        <p:spPr>
          <a:xfrm>
            <a:off x="3058905" y="1576967"/>
            <a:ext cx="104136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04" name="직사각형 203">
            <a:extLst>
              <a:ext uri="{FF2B5EF4-FFF2-40B4-BE49-F238E27FC236}">
                <a16:creationId xmlns:a16="http://schemas.microsoft.com/office/drawing/2014/main" xmlns="" id="{B5E52830-2BCA-4A8D-B467-4E142B39DC41}"/>
              </a:ext>
            </a:extLst>
          </p:cNvPr>
          <p:cNvSpPr/>
          <p:nvPr/>
        </p:nvSpPr>
        <p:spPr>
          <a:xfrm>
            <a:off x="3058905" y="1996416"/>
            <a:ext cx="104136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xmlns="" id="{2D031521-6B48-4F53-96F2-D9B168216089}"/>
              </a:ext>
            </a:extLst>
          </p:cNvPr>
          <p:cNvSpPr/>
          <p:nvPr/>
        </p:nvSpPr>
        <p:spPr>
          <a:xfrm>
            <a:off x="3058905" y="2439716"/>
            <a:ext cx="104136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10" name="직사각형 209">
            <a:extLst>
              <a:ext uri="{FF2B5EF4-FFF2-40B4-BE49-F238E27FC236}">
                <a16:creationId xmlns:a16="http://schemas.microsoft.com/office/drawing/2014/main" xmlns="" id="{1B086EDF-B142-4F95-91EF-40B87D8EB500}"/>
              </a:ext>
            </a:extLst>
          </p:cNvPr>
          <p:cNvSpPr/>
          <p:nvPr/>
        </p:nvSpPr>
        <p:spPr>
          <a:xfrm>
            <a:off x="3058905" y="2876277"/>
            <a:ext cx="104136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11" name="직사각형 210">
            <a:extLst>
              <a:ext uri="{FF2B5EF4-FFF2-40B4-BE49-F238E27FC236}">
                <a16:creationId xmlns:a16="http://schemas.microsoft.com/office/drawing/2014/main" xmlns="" id="{93D97EAD-AE0D-4D9B-B0B3-574EC6E0BC7A}"/>
              </a:ext>
            </a:extLst>
          </p:cNvPr>
          <p:cNvSpPr/>
          <p:nvPr/>
        </p:nvSpPr>
        <p:spPr>
          <a:xfrm>
            <a:off x="3058905" y="3808026"/>
            <a:ext cx="104136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12" name="직사각형 211">
            <a:extLst>
              <a:ext uri="{FF2B5EF4-FFF2-40B4-BE49-F238E27FC236}">
                <a16:creationId xmlns:a16="http://schemas.microsoft.com/office/drawing/2014/main" xmlns="" id="{854C2C3F-C6A6-405C-897C-3A3C81E5C1BF}"/>
              </a:ext>
            </a:extLst>
          </p:cNvPr>
          <p:cNvSpPr/>
          <p:nvPr/>
        </p:nvSpPr>
        <p:spPr>
          <a:xfrm>
            <a:off x="3058905" y="4227838"/>
            <a:ext cx="1080947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은행선택</a:t>
            </a:r>
            <a:r>
              <a:rPr lang="en-US" altLang="ko-KR" sz="900" dirty="0">
                <a:solidFill>
                  <a:schemeClr val="tx1"/>
                </a:solidFill>
              </a:rPr>
              <a:t>   </a:t>
            </a:r>
            <a:r>
              <a:rPr lang="ko-KR" altLang="en-US" sz="900" dirty="0">
                <a:solidFill>
                  <a:schemeClr val="tx1"/>
                </a:solidFill>
              </a:rPr>
              <a:t>▼</a:t>
            </a:r>
          </a:p>
        </p:txBody>
      </p:sp>
      <p:sp>
        <p:nvSpPr>
          <p:cNvPr id="213" name="직사각형 212">
            <a:extLst>
              <a:ext uri="{FF2B5EF4-FFF2-40B4-BE49-F238E27FC236}">
                <a16:creationId xmlns:a16="http://schemas.microsoft.com/office/drawing/2014/main" xmlns="" id="{1A89317A-7BF5-4574-AF75-05437E7A83BA}"/>
              </a:ext>
            </a:extLst>
          </p:cNvPr>
          <p:cNvSpPr/>
          <p:nvPr/>
        </p:nvSpPr>
        <p:spPr>
          <a:xfrm>
            <a:off x="4250317" y="4227837"/>
            <a:ext cx="1760029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14" name="직사각형 213">
            <a:extLst>
              <a:ext uri="{FF2B5EF4-FFF2-40B4-BE49-F238E27FC236}">
                <a16:creationId xmlns:a16="http://schemas.microsoft.com/office/drawing/2014/main" xmlns="" id="{7A939784-A61F-48EB-804F-C1DA268A8ACE}"/>
              </a:ext>
            </a:extLst>
          </p:cNvPr>
          <p:cNvSpPr/>
          <p:nvPr/>
        </p:nvSpPr>
        <p:spPr>
          <a:xfrm>
            <a:off x="4250818" y="1595869"/>
            <a:ext cx="733387" cy="2064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/>
              <a:t>중복확인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0C9A1FA-CEB4-4AA3-BA61-C7F47550CBE6}"/>
              </a:ext>
            </a:extLst>
          </p:cNvPr>
          <p:cNvSpPr txBox="1"/>
          <p:nvPr/>
        </p:nvSpPr>
        <p:spPr>
          <a:xfrm>
            <a:off x="6234188" y="1585646"/>
            <a:ext cx="21771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※4~12</a:t>
            </a:r>
            <a:r>
              <a:rPr lang="ko-KR" altLang="en-US" sz="800" dirty="0"/>
              <a:t>자의 영문</a:t>
            </a:r>
            <a:r>
              <a:rPr lang="en-US" altLang="ko-KR" sz="800" dirty="0"/>
              <a:t>, </a:t>
            </a:r>
            <a:r>
              <a:rPr lang="ko-KR" altLang="en-US" sz="800" dirty="0"/>
              <a:t>숫자조합</a:t>
            </a:r>
            <a:r>
              <a:rPr lang="en-US" altLang="ko-KR" sz="800" dirty="0"/>
              <a:t>(</a:t>
            </a:r>
            <a:r>
              <a:rPr lang="ko-KR" altLang="en-US" sz="800" dirty="0"/>
              <a:t>첫 글자는 영문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  <p:sp>
        <p:nvSpPr>
          <p:cNvPr id="216" name="직사각형 215">
            <a:extLst>
              <a:ext uri="{FF2B5EF4-FFF2-40B4-BE49-F238E27FC236}">
                <a16:creationId xmlns:a16="http://schemas.microsoft.com/office/drawing/2014/main" xmlns="" id="{F2029C04-7174-42D6-A6DD-9338FBCF55DC}"/>
              </a:ext>
            </a:extLst>
          </p:cNvPr>
          <p:cNvSpPr/>
          <p:nvPr/>
        </p:nvSpPr>
        <p:spPr>
          <a:xfrm>
            <a:off x="4250317" y="2015662"/>
            <a:ext cx="733387" cy="2064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/>
              <a:t>중복확인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7CECC57B-5FF2-4438-9639-38269ED329B8}"/>
              </a:ext>
            </a:extLst>
          </p:cNvPr>
          <p:cNvSpPr txBox="1"/>
          <p:nvPr/>
        </p:nvSpPr>
        <p:spPr>
          <a:xfrm>
            <a:off x="6239673" y="2013992"/>
            <a:ext cx="9092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※2</a:t>
            </a:r>
            <a:r>
              <a:rPr lang="ko-KR" altLang="en-US" sz="800" dirty="0"/>
              <a:t>자 이상 한글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84BD5C66-B7F3-4A09-B5B5-B933BAE4E600}"/>
              </a:ext>
            </a:extLst>
          </p:cNvPr>
          <p:cNvSpPr txBox="1"/>
          <p:nvPr/>
        </p:nvSpPr>
        <p:spPr>
          <a:xfrm>
            <a:off x="6262818" y="2456996"/>
            <a:ext cx="14606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※4~12</a:t>
            </a:r>
            <a:r>
              <a:rPr lang="ko-KR" altLang="en-US" sz="800" dirty="0"/>
              <a:t>자의 영문</a:t>
            </a:r>
            <a:r>
              <a:rPr lang="en-US" altLang="ko-KR" sz="800" dirty="0"/>
              <a:t>, </a:t>
            </a:r>
            <a:r>
              <a:rPr lang="ko-KR" altLang="en-US" sz="800" dirty="0"/>
              <a:t>숫자 조합</a:t>
            </a:r>
          </a:p>
        </p:txBody>
      </p:sp>
      <p:sp>
        <p:nvSpPr>
          <p:cNvPr id="219" name="사각형: 둥근 모서리 218">
            <a:extLst>
              <a:ext uri="{FF2B5EF4-FFF2-40B4-BE49-F238E27FC236}">
                <a16:creationId xmlns:a16="http://schemas.microsoft.com/office/drawing/2014/main" xmlns="" id="{C65AFAA5-6590-4941-A384-0A9443B24497}"/>
              </a:ext>
            </a:extLst>
          </p:cNvPr>
          <p:cNvSpPr/>
          <p:nvPr/>
        </p:nvSpPr>
        <p:spPr>
          <a:xfrm>
            <a:off x="1649491" y="192178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220" name="사각형: 둥근 모서리 219">
            <a:extLst>
              <a:ext uri="{FF2B5EF4-FFF2-40B4-BE49-F238E27FC236}">
                <a16:creationId xmlns:a16="http://schemas.microsoft.com/office/drawing/2014/main" xmlns="" id="{48D7E492-E4CA-4802-A1FD-6777DB80C8DF}"/>
              </a:ext>
            </a:extLst>
          </p:cNvPr>
          <p:cNvSpPr/>
          <p:nvPr/>
        </p:nvSpPr>
        <p:spPr>
          <a:xfrm>
            <a:off x="1635107" y="3237627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221" name="사각형: 둥근 모서리 220">
            <a:extLst>
              <a:ext uri="{FF2B5EF4-FFF2-40B4-BE49-F238E27FC236}">
                <a16:creationId xmlns:a16="http://schemas.microsoft.com/office/drawing/2014/main" xmlns="" id="{BB3ECCF2-CA1F-4D4C-A57C-C92ECC4380EC}"/>
              </a:ext>
            </a:extLst>
          </p:cNvPr>
          <p:cNvSpPr/>
          <p:nvPr/>
        </p:nvSpPr>
        <p:spPr>
          <a:xfrm>
            <a:off x="1635593" y="239037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222" name="직사각형 221">
            <a:extLst>
              <a:ext uri="{FF2B5EF4-FFF2-40B4-BE49-F238E27FC236}">
                <a16:creationId xmlns:a16="http://schemas.microsoft.com/office/drawing/2014/main" xmlns="" id="{2B301486-625A-4CBD-B5A4-816D3EADA677}"/>
              </a:ext>
            </a:extLst>
          </p:cNvPr>
          <p:cNvSpPr/>
          <p:nvPr/>
        </p:nvSpPr>
        <p:spPr>
          <a:xfrm>
            <a:off x="4173544" y="2884646"/>
            <a:ext cx="1295369" cy="225327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rgbClr val="FF0000"/>
                </a:solidFill>
              </a:rPr>
              <a:t>유효성 검사 결과 표시</a:t>
            </a:r>
            <a:endParaRPr lang="ko-KR" altLang="en-US" sz="800" dirty="0">
              <a:solidFill>
                <a:srgbClr val="FF0000"/>
              </a:solidFill>
            </a:endParaRPr>
          </a:p>
        </p:txBody>
      </p:sp>
      <p:sp>
        <p:nvSpPr>
          <p:cNvPr id="223" name="직사각형 222">
            <a:extLst>
              <a:ext uri="{FF2B5EF4-FFF2-40B4-BE49-F238E27FC236}">
                <a16:creationId xmlns:a16="http://schemas.microsoft.com/office/drawing/2014/main" xmlns="" id="{5F3B443D-E879-400D-9C5A-050716B08D53}"/>
              </a:ext>
            </a:extLst>
          </p:cNvPr>
          <p:cNvSpPr/>
          <p:nvPr/>
        </p:nvSpPr>
        <p:spPr>
          <a:xfrm>
            <a:off x="4192041" y="2456996"/>
            <a:ext cx="1295369" cy="225327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rgbClr val="FF0000"/>
                </a:solidFill>
              </a:rPr>
              <a:t>유효성 검사 결과 표시</a:t>
            </a:r>
            <a:endParaRPr lang="ko-KR" altLang="en-US" sz="800" dirty="0">
              <a:solidFill>
                <a:srgbClr val="FF0000"/>
              </a:solidFill>
            </a:endParaRPr>
          </a:p>
        </p:txBody>
      </p:sp>
      <p:sp>
        <p:nvSpPr>
          <p:cNvPr id="224" name="직사각형 223">
            <a:extLst>
              <a:ext uri="{FF2B5EF4-FFF2-40B4-BE49-F238E27FC236}">
                <a16:creationId xmlns:a16="http://schemas.microsoft.com/office/drawing/2014/main" xmlns="" id="{9632FA1D-34D8-40BB-A365-7EF4BCEDECD3}"/>
              </a:ext>
            </a:extLst>
          </p:cNvPr>
          <p:cNvSpPr/>
          <p:nvPr/>
        </p:nvSpPr>
        <p:spPr>
          <a:xfrm>
            <a:off x="5014850" y="1995816"/>
            <a:ext cx="1295369" cy="225327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rgbClr val="FF0000"/>
                </a:solidFill>
              </a:rPr>
              <a:t>유효성 검사 결과 표시</a:t>
            </a:r>
            <a:endParaRPr lang="ko-KR" altLang="en-US" sz="800" dirty="0">
              <a:solidFill>
                <a:srgbClr val="FF0000"/>
              </a:solidFill>
            </a:endParaRPr>
          </a:p>
        </p:txBody>
      </p:sp>
      <p:sp>
        <p:nvSpPr>
          <p:cNvPr id="225" name="직사각형 224">
            <a:extLst>
              <a:ext uri="{FF2B5EF4-FFF2-40B4-BE49-F238E27FC236}">
                <a16:creationId xmlns:a16="http://schemas.microsoft.com/office/drawing/2014/main" xmlns="" id="{D5A17AFC-BD43-4360-9858-A9E19776D80E}"/>
              </a:ext>
            </a:extLst>
          </p:cNvPr>
          <p:cNvSpPr/>
          <p:nvPr/>
        </p:nvSpPr>
        <p:spPr>
          <a:xfrm>
            <a:off x="5014850" y="1576869"/>
            <a:ext cx="1295369" cy="225327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rgbClr val="FF0000"/>
                </a:solidFill>
              </a:rPr>
              <a:t>유효성 검사 결과 표시</a:t>
            </a:r>
            <a:endParaRPr lang="ko-KR" alt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2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406863" y="327171"/>
            <a:ext cx="9206921" cy="6123963"/>
            <a:chOff x="406863" y="327171"/>
            <a:chExt cx="9206921" cy="6123963"/>
          </a:xfrm>
        </p:grpSpPr>
        <p:sp>
          <p:nvSpPr>
            <p:cNvPr id="10" name="직사각형 9"/>
            <p:cNvSpPr/>
            <p:nvPr/>
          </p:nvSpPr>
          <p:spPr>
            <a:xfrm>
              <a:off x="406864" y="327171"/>
              <a:ext cx="9206920" cy="6123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06866" y="822121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회원관리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6866" y="1224792"/>
              <a:ext cx="1216403" cy="40267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>
                  <a:solidFill>
                    <a:srgbClr val="002060"/>
                  </a:solidFill>
                </a:rPr>
                <a:t>회원정보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406866" y="1627463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총판관리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06865" y="2030134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err="1"/>
                <a:t>머니관리</a:t>
              </a:r>
              <a:endParaRPr lang="ko-KR" altLang="en-US" sz="1000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06865" y="2432805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사이트관리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06865" y="2835476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통계관리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06864" y="3246535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게시판관리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06863" y="3657594"/>
              <a:ext cx="1216403" cy="4026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정산관리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1092" y="953404"/>
              <a:ext cx="8707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u"/>
              </a:pPr>
              <a:r>
                <a:rPr lang="ko-KR" altLang="en-US" sz="1000" dirty="0"/>
                <a:t>회원정보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1092" y="1266736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일반회원</a:t>
              </a:r>
              <a:r>
                <a:rPr lang="en-US" altLang="ko-KR" sz="1000" b="1" dirty="0"/>
                <a:t>(100)</a:t>
              </a:r>
              <a:endParaRPr lang="ko-KR" altLang="en-US" sz="1000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06828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대기회원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5271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정지회원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3714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탈퇴회원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900149" y="1828798"/>
              <a:ext cx="696286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전체레벨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endParaRPr lang="ko-KR" altLang="en-US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661843" y="1828798"/>
              <a:ext cx="973900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아이디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닉네임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endParaRPr lang="ko-KR" altLang="en-US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701150" y="1828798"/>
              <a:ext cx="1625857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검색입력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392413" y="1828798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/>
                <a:t>검색</a:t>
              </a: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1875002" y="2248247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310993" y="2541861"/>
              <a:ext cx="6407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875002" y="2818695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913966" y="2414553"/>
              <a:ext cx="397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번호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45015" y="2299913"/>
              <a:ext cx="5015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추천인</a:t>
              </a:r>
              <a:endParaRPr lang="ko-KR" alt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76977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가입정보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0295" y="2299913"/>
              <a:ext cx="75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머니</a:t>
              </a:r>
              <a:r>
                <a:rPr lang="en-US" altLang="ko-KR" sz="800" dirty="0"/>
                <a:t>/</a:t>
              </a:r>
              <a:r>
                <a:rPr lang="ko-KR" altLang="en-US" sz="800"/>
                <a:t>포인트</a:t>
              </a:r>
              <a:endParaRPr lang="ko-KR" alt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49113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정산정보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59600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상태정보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17532" y="2417357"/>
              <a:ext cx="397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관리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2188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총판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12547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추천인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1478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아이디</a:t>
              </a:r>
              <a:endParaRPr lang="ko-KR" alt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36745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닉네임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3985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레벨</a:t>
              </a:r>
              <a:endParaRPr lang="ko-KR" altLang="en-US" sz="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71031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상태</a:t>
              </a:r>
              <a:endParaRPr lang="ko-KR" altLang="en-US" sz="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7524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핸드폰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9241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머니</a:t>
              </a:r>
              <a:endParaRPr lang="ko-KR" altLang="en-US" sz="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8820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포인트</a:t>
              </a:r>
              <a:endParaRPr lang="ko-KR" altLang="en-US" sz="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79825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입금</a:t>
              </a:r>
              <a:endParaRPr lang="ko-KR" altLang="en-US" sz="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59228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출금</a:t>
              </a:r>
              <a:endParaRPr lang="ko-KR" altLang="en-US" sz="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46149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정산</a:t>
              </a:r>
              <a:endParaRPr lang="ko-KR" altLang="en-US" sz="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14031" y="2599052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가입일시</a:t>
              </a:r>
              <a:endParaRPr lang="ko-KR" altLang="en-US" sz="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54865" y="2599052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최종로그인</a:t>
              </a: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2310993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3304990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537951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627982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7436622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871826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9450068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1874982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1875002" y="3173984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379592" y="2904007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885484" y="2904007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50851" y="2904007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88041" y="2904007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14392" y="2904007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735" y="2904007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30781" y="2819165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10847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57934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98259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77662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64583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4797" y="2904007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86927" y="2904007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06774" y="2904007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8780773" y="2927521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9109455" y="2927521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83" name="직선 연결선 82"/>
            <p:cNvCxnSpPr/>
            <p:nvPr/>
          </p:nvCxnSpPr>
          <p:spPr>
            <a:xfrm>
              <a:off x="1875002" y="3173984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1875002" y="3529273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379592" y="3259296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85484" y="3259296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350851" y="325929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88041" y="3259296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14392" y="325929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9735" y="3259296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30781" y="3174454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410847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57934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98259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677662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064583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94797" y="3259296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86927" y="3259296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06774" y="325929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8780773" y="3282810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9109455" y="3282810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102" name="직선 연결선 101"/>
            <p:cNvCxnSpPr/>
            <p:nvPr/>
          </p:nvCxnSpPr>
          <p:spPr>
            <a:xfrm>
              <a:off x="1875002" y="3525612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1875002" y="3880901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379592" y="3610924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885484" y="3610924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350851" y="361092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788041" y="3610924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14392" y="3610924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19735" y="3610924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830781" y="3526082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10847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57934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298259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77662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064583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394797" y="3610924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086927" y="3610924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06774" y="3610924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8780773" y="3634438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9109455" y="3634438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121" name="직선 연결선 120"/>
            <p:cNvCxnSpPr/>
            <p:nvPr/>
          </p:nvCxnSpPr>
          <p:spPr>
            <a:xfrm>
              <a:off x="406863" y="822121"/>
              <a:ext cx="920692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550834" y="429355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Tiger</a:t>
              </a:r>
              <a:r>
                <a:rPr lang="ko-KR" altLang="en-US" sz="1100"/>
                <a:t>운영툴</a:t>
              </a:r>
              <a:endParaRPr lang="ko-KR" altLang="en-US" sz="1100" dirty="0"/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8847034" y="442544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/>
                <a:t>나가기</a:t>
              </a: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406863" y="4074353"/>
              <a:ext cx="1216403" cy="23757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175" name="직사각형 174"/>
          <p:cNvSpPr/>
          <p:nvPr/>
        </p:nvSpPr>
        <p:spPr>
          <a:xfrm>
            <a:off x="406864" y="335415"/>
            <a:ext cx="9206920" cy="612396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27" name="직사각형 26"/>
          <p:cNvSpPr/>
          <p:nvPr/>
        </p:nvSpPr>
        <p:spPr>
          <a:xfrm>
            <a:off x="1525881" y="741860"/>
            <a:ext cx="7643285" cy="53071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/>
          </a:p>
        </p:txBody>
      </p:sp>
      <p:sp>
        <p:nvSpPr>
          <p:cNvPr id="126" name="TextBox 125"/>
          <p:cNvSpPr txBox="1"/>
          <p:nvPr/>
        </p:nvSpPr>
        <p:spPr>
          <a:xfrm>
            <a:off x="1564052" y="809011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00" dirty="0"/>
              <a:t>총판 </a:t>
            </a:r>
            <a:r>
              <a:rPr lang="ko-KR" altLang="en-US" sz="1000" dirty="0" smtClean="0"/>
              <a:t>상세정보</a:t>
            </a:r>
            <a:endParaRPr lang="ko-KR" altLang="en-US" sz="1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592091" y="1175232"/>
            <a:ext cx="1005403" cy="2813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아이디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닉네임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비밀번호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연락처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추천가능여부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회원상태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추천코드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가입총판라인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추천인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소속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625208" y="3932674"/>
            <a:ext cx="10054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계좌정보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예금주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보유머니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변경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보유포인트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959950" y="1309585"/>
            <a:ext cx="3797283" cy="3069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>
                <a:solidFill>
                  <a:schemeClr val="bg1"/>
                </a:solidFill>
              </a:rPr>
              <a:t>메모현황</a:t>
            </a:r>
          </a:p>
        </p:txBody>
      </p:sp>
      <p:sp>
        <p:nvSpPr>
          <p:cNvPr id="140" name="직사각형 139"/>
          <p:cNvSpPr/>
          <p:nvPr/>
        </p:nvSpPr>
        <p:spPr>
          <a:xfrm>
            <a:off x="7458907" y="806163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저장</a:t>
            </a:r>
            <a:endParaRPr lang="ko-KR" altLang="en-US" sz="900" dirty="0"/>
          </a:p>
        </p:txBody>
      </p:sp>
      <p:sp>
        <p:nvSpPr>
          <p:cNvPr id="141" name="직사각형 140"/>
          <p:cNvSpPr/>
          <p:nvPr/>
        </p:nvSpPr>
        <p:spPr>
          <a:xfrm>
            <a:off x="8149128" y="806163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/>
              <a:t>닫기</a:t>
            </a:r>
          </a:p>
        </p:txBody>
      </p:sp>
      <p:sp>
        <p:nvSpPr>
          <p:cNvPr id="142" name="직사각형 141"/>
          <p:cNvSpPr/>
          <p:nvPr/>
        </p:nvSpPr>
        <p:spPr>
          <a:xfrm>
            <a:off x="2634338" y="1280397"/>
            <a:ext cx="9093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babo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3687931" y="1280397"/>
            <a:ext cx="9093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바보</a:t>
            </a:r>
          </a:p>
        </p:txBody>
      </p:sp>
      <p:sp>
        <p:nvSpPr>
          <p:cNvPr id="144" name="직사각형 143"/>
          <p:cNvSpPr/>
          <p:nvPr/>
        </p:nvSpPr>
        <p:spPr>
          <a:xfrm>
            <a:off x="2634338" y="1565050"/>
            <a:ext cx="9093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2634338" y="1857240"/>
            <a:ext cx="6289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1564052" y="1144531"/>
            <a:ext cx="72941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직사각형 145"/>
          <p:cNvSpPr/>
          <p:nvPr/>
        </p:nvSpPr>
        <p:spPr>
          <a:xfrm>
            <a:off x="3305982" y="1857240"/>
            <a:ext cx="6289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3973817" y="1857240"/>
            <a:ext cx="6289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2636477" y="2156462"/>
            <a:ext cx="624417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불가능 ▼</a:t>
            </a:r>
          </a:p>
        </p:txBody>
      </p:sp>
      <p:sp>
        <p:nvSpPr>
          <p:cNvPr id="149" name="직사각형 148"/>
          <p:cNvSpPr/>
          <p:nvPr/>
        </p:nvSpPr>
        <p:spPr>
          <a:xfrm>
            <a:off x="2636477" y="2466879"/>
            <a:ext cx="624417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 err="1">
                <a:solidFill>
                  <a:schemeClr val="bg1">
                    <a:lumMod val="50000"/>
                  </a:schemeClr>
                </a:solidFill>
              </a:rPr>
              <a:t>사용중</a:t>
            </a: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 ▼</a:t>
            </a:r>
          </a:p>
        </p:txBody>
      </p:sp>
      <p:sp>
        <p:nvSpPr>
          <p:cNvPr id="152" name="직사각형 151"/>
          <p:cNvSpPr/>
          <p:nvPr/>
        </p:nvSpPr>
        <p:spPr>
          <a:xfrm>
            <a:off x="2634338" y="2830244"/>
            <a:ext cx="763649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3448370" y="2827840"/>
            <a:ext cx="801184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랜덤코드생성</a:t>
            </a:r>
          </a:p>
        </p:txBody>
      </p:sp>
      <p:sp>
        <p:nvSpPr>
          <p:cNvPr id="155" name="직사각형 154"/>
          <p:cNvSpPr/>
          <p:nvPr/>
        </p:nvSpPr>
        <p:spPr>
          <a:xfrm>
            <a:off x="4290759" y="2827840"/>
            <a:ext cx="592240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/>
              <a:t>코드제거</a:t>
            </a:r>
            <a:endParaRPr lang="ko-KR" altLang="en-US" sz="800" dirty="0"/>
          </a:p>
        </p:txBody>
      </p:sp>
      <p:sp>
        <p:nvSpPr>
          <p:cNvPr id="156" name="TextBox 155"/>
          <p:cNvSpPr txBox="1"/>
          <p:nvPr/>
        </p:nvSpPr>
        <p:spPr>
          <a:xfrm>
            <a:off x="3326501" y="2170272"/>
            <a:ext cx="12731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추천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ko-KR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명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ko-KR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탈퇴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ko-KR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명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2636477" y="3119568"/>
            <a:ext cx="1626659" cy="2291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 err="1">
                <a:solidFill>
                  <a:schemeClr val="bg1">
                    <a:lumMod val="50000"/>
                  </a:schemeClr>
                </a:solidFill>
              </a:rPr>
              <a:t>Ss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▼</a:t>
            </a:r>
          </a:p>
        </p:txBody>
      </p:sp>
      <p:sp>
        <p:nvSpPr>
          <p:cNvPr id="159" name="직사각형 158"/>
          <p:cNvSpPr/>
          <p:nvPr/>
        </p:nvSpPr>
        <p:spPr>
          <a:xfrm>
            <a:off x="4290759" y="3119568"/>
            <a:ext cx="592240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적용</a:t>
            </a:r>
          </a:p>
        </p:txBody>
      </p:sp>
      <p:sp>
        <p:nvSpPr>
          <p:cNvPr id="160" name="직사각형 159"/>
          <p:cNvSpPr/>
          <p:nvPr/>
        </p:nvSpPr>
        <p:spPr>
          <a:xfrm>
            <a:off x="2636477" y="3422256"/>
            <a:ext cx="1626659" cy="2206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 err="1">
                <a:solidFill>
                  <a:schemeClr val="bg1">
                    <a:lumMod val="50000"/>
                  </a:schemeClr>
                </a:solidFill>
              </a:rPr>
              <a:t>Ss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▼</a:t>
            </a:r>
          </a:p>
        </p:txBody>
      </p:sp>
      <p:sp>
        <p:nvSpPr>
          <p:cNvPr id="161" name="직사각형 160"/>
          <p:cNvSpPr/>
          <p:nvPr/>
        </p:nvSpPr>
        <p:spPr>
          <a:xfrm>
            <a:off x="2635207" y="4061763"/>
            <a:ext cx="761510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농협 ▼</a:t>
            </a:r>
          </a:p>
        </p:txBody>
      </p:sp>
      <p:sp>
        <p:nvSpPr>
          <p:cNvPr id="162" name="직사각형 161"/>
          <p:cNvSpPr/>
          <p:nvPr/>
        </p:nvSpPr>
        <p:spPr>
          <a:xfrm>
            <a:off x="3444967" y="4061803"/>
            <a:ext cx="1446832" cy="256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321321321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2634338" y="4382597"/>
            <a:ext cx="763649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>
                <a:solidFill>
                  <a:schemeClr val="bg1">
                    <a:lumMod val="50000"/>
                  </a:schemeClr>
                </a:solidFill>
              </a:rPr>
              <a:t>아무개</a:t>
            </a:r>
          </a:p>
        </p:txBody>
      </p:sp>
      <p:sp>
        <p:nvSpPr>
          <p:cNvPr id="164" name="직사각형 163"/>
          <p:cNvSpPr/>
          <p:nvPr/>
        </p:nvSpPr>
        <p:spPr>
          <a:xfrm>
            <a:off x="4106831" y="4382597"/>
            <a:ext cx="783545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421250" y="4379563"/>
            <a:ext cx="678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환전암호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2634892" y="4696065"/>
            <a:ext cx="690024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3369983" y="4696865"/>
            <a:ext cx="525447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 err="1">
                <a:solidFill>
                  <a:schemeClr val="bg1">
                    <a:lumMod val="50000"/>
                  </a:schemeClr>
                </a:solidFill>
              </a:rPr>
              <a:t>변경값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4442167" y="4694207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차감</a:t>
            </a:r>
          </a:p>
        </p:txBody>
      </p:sp>
      <p:sp>
        <p:nvSpPr>
          <p:cNvPr id="170" name="직사각형 169"/>
          <p:cNvSpPr/>
          <p:nvPr/>
        </p:nvSpPr>
        <p:spPr>
          <a:xfrm>
            <a:off x="3960447" y="4697456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지급</a:t>
            </a:r>
          </a:p>
        </p:txBody>
      </p:sp>
      <p:sp>
        <p:nvSpPr>
          <p:cNvPr id="171" name="직사각형 170"/>
          <p:cNvSpPr/>
          <p:nvPr/>
        </p:nvSpPr>
        <p:spPr>
          <a:xfrm>
            <a:off x="2637077" y="4986981"/>
            <a:ext cx="690024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3369982" y="4993238"/>
            <a:ext cx="525447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 err="1">
                <a:solidFill>
                  <a:schemeClr val="bg1">
                    <a:lumMod val="50000"/>
                  </a:schemeClr>
                </a:solidFill>
              </a:rPr>
              <a:t>변경값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3" name="직사각형 172"/>
          <p:cNvSpPr/>
          <p:nvPr/>
        </p:nvSpPr>
        <p:spPr>
          <a:xfrm>
            <a:off x="4442167" y="4985981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차감</a:t>
            </a:r>
          </a:p>
        </p:txBody>
      </p:sp>
      <p:sp>
        <p:nvSpPr>
          <p:cNvPr id="174" name="직사각형 173"/>
          <p:cNvSpPr/>
          <p:nvPr/>
        </p:nvSpPr>
        <p:spPr>
          <a:xfrm>
            <a:off x="3958915" y="4985981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지급</a:t>
            </a:r>
          </a:p>
        </p:txBody>
      </p:sp>
      <p:sp>
        <p:nvSpPr>
          <p:cNvPr id="177" name="직사각형 176">
            <a:extLst>
              <a:ext uri="{FF2B5EF4-FFF2-40B4-BE49-F238E27FC236}">
                <a16:creationId xmlns:a16="http://schemas.microsoft.com/office/drawing/2014/main" xmlns="" id="{C1510F36-38E8-40FD-94E5-3754AA7CC25E}"/>
              </a:ext>
            </a:extLst>
          </p:cNvPr>
          <p:cNvSpPr/>
          <p:nvPr/>
        </p:nvSpPr>
        <p:spPr>
          <a:xfrm>
            <a:off x="4300029" y="3404297"/>
            <a:ext cx="592240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적용</a:t>
            </a:r>
          </a:p>
        </p:txBody>
      </p:sp>
      <p:sp>
        <p:nvSpPr>
          <p:cNvPr id="186" name="직사각형 185">
            <a:extLst>
              <a:ext uri="{FF2B5EF4-FFF2-40B4-BE49-F238E27FC236}">
                <a16:creationId xmlns:a16="http://schemas.microsoft.com/office/drawing/2014/main" xmlns="" id="{1137ACB5-EE74-4B3F-9C3D-71F7218B9354}"/>
              </a:ext>
            </a:extLst>
          </p:cNvPr>
          <p:cNvSpPr/>
          <p:nvPr/>
        </p:nvSpPr>
        <p:spPr>
          <a:xfrm>
            <a:off x="2636477" y="3716041"/>
            <a:ext cx="1626659" cy="2206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Ss </a:t>
            </a: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▼</a:t>
            </a:r>
          </a:p>
        </p:txBody>
      </p:sp>
      <p:sp>
        <p:nvSpPr>
          <p:cNvPr id="187" name="직사각형 186">
            <a:extLst>
              <a:ext uri="{FF2B5EF4-FFF2-40B4-BE49-F238E27FC236}">
                <a16:creationId xmlns:a16="http://schemas.microsoft.com/office/drawing/2014/main" xmlns="" id="{CF993431-8FE2-4650-B27D-BC3874A2322C}"/>
              </a:ext>
            </a:extLst>
          </p:cNvPr>
          <p:cNvSpPr/>
          <p:nvPr/>
        </p:nvSpPr>
        <p:spPr>
          <a:xfrm>
            <a:off x="4300029" y="3707062"/>
            <a:ext cx="592240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적용</a:t>
            </a:r>
          </a:p>
        </p:txBody>
      </p:sp>
      <p:sp>
        <p:nvSpPr>
          <p:cNvPr id="176" name="직사각형 175"/>
          <p:cNvSpPr/>
          <p:nvPr/>
        </p:nvSpPr>
        <p:spPr>
          <a:xfrm>
            <a:off x="8285900" y="1343908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/>
              <a:t>메모</a:t>
            </a:r>
            <a:endParaRPr lang="ko-KR" altLang="en-US" sz="800" dirty="0"/>
          </a:p>
        </p:txBody>
      </p:sp>
      <p:graphicFrame>
        <p:nvGraphicFramePr>
          <p:cNvPr id="167" name="표 166">
            <a:extLst>
              <a:ext uri="{FF2B5EF4-FFF2-40B4-BE49-F238E27FC236}">
                <a16:creationId xmlns:a16="http://schemas.microsoft.com/office/drawing/2014/main" xmlns="" id="{48EC58DC-86A1-4422-B2A6-890AA2F5E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32847"/>
              </p:ext>
            </p:extLst>
          </p:nvPr>
        </p:nvGraphicFramePr>
        <p:xfrm>
          <a:off x="10013379" y="-1"/>
          <a:ext cx="2170231" cy="534218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총판 회원상세정보 팝업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추천코드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회원가입시 사용</a:t>
                      </a:r>
                      <a:r>
                        <a:rPr lang="en-US" altLang="ko-KR" sz="800" dirty="0"/>
                        <a:t> -&gt; </a:t>
                      </a:r>
                      <a:r>
                        <a:rPr lang="ko-KR" altLang="en-US" sz="800" dirty="0"/>
                        <a:t>총판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 err="1"/>
                        <a:t>하위총판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배당</a:t>
                      </a:r>
                      <a:r>
                        <a:rPr lang="en-US" altLang="ko-KR" sz="800" dirty="0"/>
                        <a:t>(</a:t>
                      </a:r>
                      <a:r>
                        <a:rPr lang="ko-KR" altLang="en-US" sz="800" dirty="0"/>
                        <a:t>롤링</a:t>
                      </a:r>
                      <a:r>
                        <a:rPr lang="en-US" altLang="ko-KR" sz="800" dirty="0"/>
                        <a:t>)</a:t>
                      </a:r>
                      <a:r>
                        <a:rPr lang="ko-KR" altLang="en-US" sz="800" dirty="0"/>
                        <a:t>에 참고로 사용</a:t>
                      </a:r>
                      <a:endParaRPr lang="en-US" altLang="ko-KR" sz="800" dirty="0"/>
                    </a:p>
                    <a:p>
                      <a:r>
                        <a:rPr lang="ko-KR" altLang="en-US" sz="800" dirty="0" err="1"/>
                        <a:t>랜덤코드적용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 err="1"/>
                        <a:t>클릭시</a:t>
                      </a:r>
                      <a:r>
                        <a:rPr lang="ko-KR" altLang="en-US" sz="800" dirty="0"/>
                        <a:t> 랜덤코드 생성 및 표시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회원가입시 사용 가능</a:t>
                      </a:r>
                      <a:r>
                        <a:rPr lang="en-US" altLang="ko-KR" sz="800" dirty="0"/>
                        <a:t>. </a:t>
                      </a:r>
                    </a:p>
                    <a:p>
                      <a:r>
                        <a:rPr lang="ko-KR" altLang="en-US" sz="800" dirty="0"/>
                        <a:t>코드제거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현재 표시된 등록코드가 삭제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삭제된 코드 회원가입시에 사용 불가능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baseline="0" dirty="0"/>
                        <a:t>현재 등록된 총판 리스트 선택 및 적용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추천코드가 부여된 회원 리스트 선택 및 적용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소속 현재 등록된 소속 리스트 선택 및 적용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보유머니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보유포인트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800" baseline="0" dirty="0"/>
                        <a:t>지급 </a:t>
                      </a:r>
                      <a:r>
                        <a:rPr lang="en-US" altLang="ko-KR" sz="800" baseline="0" dirty="0"/>
                        <a:t>: </a:t>
                      </a:r>
                      <a:r>
                        <a:rPr lang="ko-KR" altLang="en-US" sz="800" baseline="0" dirty="0"/>
                        <a:t>입력된 금액</a:t>
                      </a:r>
                      <a:r>
                        <a:rPr lang="en-US" altLang="ko-KR" sz="800" baseline="0" dirty="0"/>
                        <a:t>/</a:t>
                      </a:r>
                      <a:r>
                        <a:rPr lang="ko-KR" altLang="en-US" sz="800" baseline="0" dirty="0"/>
                        <a:t>포인트 만큼 </a:t>
                      </a:r>
                      <a:r>
                        <a:rPr lang="en-US" altLang="ko-KR" sz="800" baseline="0" dirty="0"/>
                        <a:t>+ </a:t>
                      </a:r>
                    </a:p>
                    <a:p>
                      <a:r>
                        <a:rPr lang="ko-KR" altLang="en-US" sz="800" baseline="0" dirty="0"/>
                        <a:t>차감 </a:t>
                      </a:r>
                      <a:r>
                        <a:rPr lang="en-US" altLang="ko-KR" sz="800" baseline="0" dirty="0"/>
                        <a:t>: </a:t>
                      </a:r>
                      <a:r>
                        <a:rPr lang="ko-KR" altLang="en-US" sz="800" baseline="0" dirty="0"/>
                        <a:t>입력된 금액</a:t>
                      </a:r>
                      <a:r>
                        <a:rPr lang="en-US" altLang="ko-KR" sz="800" baseline="0" dirty="0"/>
                        <a:t>/</a:t>
                      </a:r>
                      <a:r>
                        <a:rPr lang="ko-KR" altLang="en-US" sz="800" baseline="0" dirty="0"/>
                        <a:t>포인트 만큼 </a:t>
                      </a:r>
                      <a:r>
                        <a:rPr lang="en-US" altLang="ko-KR" sz="800" baseline="0" dirty="0"/>
                        <a:t>– </a:t>
                      </a:r>
                    </a:p>
                    <a:p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버튼 </a:t>
                      </a:r>
                      <a:r>
                        <a:rPr lang="ko-KR" altLang="en-US" sz="800" baseline="0" dirty="0" err="1"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 지급</a:t>
                      </a:r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차감이 반영된 금액</a:t>
                      </a:r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포인트</a:t>
                      </a: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aseline="0" dirty="0"/>
                        <a:t>총판정산정보를 표시</a:t>
                      </a:r>
                      <a:endParaRPr lang="en-US" altLang="ko-KR" sz="800" baseline="0" dirty="0"/>
                    </a:p>
                    <a:p>
                      <a:r>
                        <a:rPr lang="ko-KR" altLang="en-US" sz="800" baseline="0" dirty="0"/>
                        <a:t>총판정산설정은 정산관리에서 설정</a:t>
                      </a: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작성된 메모 리스트와 작성하기 버튼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메모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7-1 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작성된 메모가 </a:t>
                      </a:r>
                      <a:r>
                        <a:rPr lang="ko-KR" altLang="en-US" sz="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최근내림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차순으로 표시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현재 기준의 하부회원 내역을 조회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누적된 하부회원 내역을 조회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하부회원 리스트 조회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 </a:t>
                      </a:r>
                      <a:r>
                        <a:rPr lang="ko-KR" altLang="en-US" sz="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리스팅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페이징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스크롤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178" name="사각형: 둥근 모서리 177">
            <a:extLst>
              <a:ext uri="{FF2B5EF4-FFF2-40B4-BE49-F238E27FC236}">
                <a16:creationId xmlns:a16="http://schemas.microsoft.com/office/drawing/2014/main" xmlns="" id="{C3B3986C-8BFB-49B0-A550-DEA67DA917FC}"/>
              </a:ext>
            </a:extLst>
          </p:cNvPr>
          <p:cNvSpPr/>
          <p:nvPr/>
        </p:nvSpPr>
        <p:spPr>
          <a:xfrm>
            <a:off x="1466897" y="283802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179" name="사각형: 둥근 모서리 178">
            <a:extLst>
              <a:ext uri="{FF2B5EF4-FFF2-40B4-BE49-F238E27FC236}">
                <a16:creationId xmlns:a16="http://schemas.microsoft.com/office/drawing/2014/main" xmlns="" id="{F51E64D6-51B7-4F52-9F8A-5A36B02C1A6A}"/>
              </a:ext>
            </a:extLst>
          </p:cNvPr>
          <p:cNvSpPr/>
          <p:nvPr/>
        </p:nvSpPr>
        <p:spPr>
          <a:xfrm>
            <a:off x="1457744" y="315430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180" name="사각형: 둥근 모서리 179">
            <a:extLst>
              <a:ext uri="{FF2B5EF4-FFF2-40B4-BE49-F238E27FC236}">
                <a16:creationId xmlns:a16="http://schemas.microsoft.com/office/drawing/2014/main" xmlns="" id="{A0BAA794-84AD-41CF-AC99-F8979FC0384D}"/>
              </a:ext>
            </a:extLst>
          </p:cNvPr>
          <p:cNvSpPr/>
          <p:nvPr/>
        </p:nvSpPr>
        <p:spPr>
          <a:xfrm>
            <a:off x="1457744" y="345896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181" name="사각형: 둥근 모서리 180">
            <a:extLst>
              <a:ext uri="{FF2B5EF4-FFF2-40B4-BE49-F238E27FC236}">
                <a16:creationId xmlns:a16="http://schemas.microsoft.com/office/drawing/2014/main" xmlns="" id="{32B231AA-29B0-472B-8BC9-C9D85B8E5ABE}"/>
              </a:ext>
            </a:extLst>
          </p:cNvPr>
          <p:cNvSpPr/>
          <p:nvPr/>
        </p:nvSpPr>
        <p:spPr>
          <a:xfrm>
            <a:off x="1450413" y="470645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5</a:t>
            </a:r>
            <a:endParaRPr lang="ko-KR" altLang="en-US" sz="750" dirty="0"/>
          </a:p>
        </p:txBody>
      </p:sp>
      <p:sp>
        <p:nvSpPr>
          <p:cNvPr id="182" name="사각형: 둥근 모서리 181">
            <a:extLst>
              <a:ext uri="{FF2B5EF4-FFF2-40B4-BE49-F238E27FC236}">
                <a16:creationId xmlns:a16="http://schemas.microsoft.com/office/drawing/2014/main" xmlns="" id="{829FA203-D20F-4CB8-B35D-680CC6805A8B}"/>
              </a:ext>
            </a:extLst>
          </p:cNvPr>
          <p:cNvSpPr/>
          <p:nvPr/>
        </p:nvSpPr>
        <p:spPr>
          <a:xfrm>
            <a:off x="4829102" y="131151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7</a:t>
            </a:r>
            <a:endParaRPr lang="ko-KR" altLang="en-US" sz="750" dirty="0"/>
          </a:p>
        </p:txBody>
      </p:sp>
      <p:sp>
        <p:nvSpPr>
          <p:cNvPr id="183" name="사각형: 둥근 모서리 182">
            <a:extLst>
              <a:ext uri="{FF2B5EF4-FFF2-40B4-BE49-F238E27FC236}">
                <a16:creationId xmlns:a16="http://schemas.microsoft.com/office/drawing/2014/main" xmlns="" id="{284DD181-ED9A-4BC4-95B1-67DFECBEC06E}"/>
              </a:ext>
            </a:extLst>
          </p:cNvPr>
          <p:cNvSpPr/>
          <p:nvPr/>
        </p:nvSpPr>
        <p:spPr>
          <a:xfrm>
            <a:off x="4767253" y="205146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8</a:t>
            </a:r>
            <a:endParaRPr lang="ko-KR" altLang="en-US" sz="750" dirty="0"/>
          </a:p>
        </p:txBody>
      </p:sp>
      <p:sp>
        <p:nvSpPr>
          <p:cNvPr id="184" name="사각형: 둥근 모서리 183">
            <a:extLst>
              <a:ext uri="{FF2B5EF4-FFF2-40B4-BE49-F238E27FC236}">
                <a16:creationId xmlns:a16="http://schemas.microsoft.com/office/drawing/2014/main" xmlns="" id="{2AD8118A-A68F-4151-BB86-FAE7BCAE75F0}"/>
              </a:ext>
            </a:extLst>
          </p:cNvPr>
          <p:cNvSpPr/>
          <p:nvPr/>
        </p:nvSpPr>
        <p:spPr>
          <a:xfrm>
            <a:off x="4799341" y="161512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7-1</a:t>
            </a:r>
            <a:endParaRPr lang="ko-KR" altLang="en-US" sz="750" dirty="0"/>
          </a:p>
        </p:txBody>
      </p:sp>
      <p:sp>
        <p:nvSpPr>
          <p:cNvPr id="188" name="사각형: 둥근 모서리 187">
            <a:extLst>
              <a:ext uri="{FF2B5EF4-FFF2-40B4-BE49-F238E27FC236}">
                <a16:creationId xmlns:a16="http://schemas.microsoft.com/office/drawing/2014/main" xmlns="" id="{D83B16F6-2681-4BAA-A59A-6CCA7C8126B1}"/>
              </a:ext>
            </a:extLst>
          </p:cNvPr>
          <p:cNvSpPr/>
          <p:nvPr/>
        </p:nvSpPr>
        <p:spPr>
          <a:xfrm>
            <a:off x="1450413" y="378703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BDEDA370-E2B4-492C-9EEB-18D1B39226CF}"/>
              </a:ext>
            </a:extLst>
          </p:cNvPr>
          <p:cNvSpPr txBox="1"/>
          <p:nvPr/>
        </p:nvSpPr>
        <p:spPr>
          <a:xfrm>
            <a:off x="1670492" y="5299304"/>
            <a:ext cx="954107" cy="351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총판정산정보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E8D5E5EB-FD08-410F-B5B6-BD0283C430FE}"/>
              </a:ext>
            </a:extLst>
          </p:cNvPr>
          <p:cNvSpPr txBox="1"/>
          <p:nvPr/>
        </p:nvSpPr>
        <p:spPr>
          <a:xfrm>
            <a:off x="2626993" y="5291088"/>
            <a:ext cx="1375698" cy="35112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롤링콤푸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000 %</a:t>
            </a:r>
          </a:p>
        </p:txBody>
      </p:sp>
      <p:sp>
        <p:nvSpPr>
          <p:cNvPr id="194" name="사각형: 둥근 모서리 193">
            <a:extLst>
              <a:ext uri="{FF2B5EF4-FFF2-40B4-BE49-F238E27FC236}">
                <a16:creationId xmlns:a16="http://schemas.microsoft.com/office/drawing/2014/main" xmlns="" id="{1ECEEE2D-7195-416A-AD33-7D88A2A380FE}"/>
              </a:ext>
            </a:extLst>
          </p:cNvPr>
          <p:cNvSpPr/>
          <p:nvPr/>
        </p:nvSpPr>
        <p:spPr>
          <a:xfrm>
            <a:off x="1444881" y="543661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6</a:t>
            </a:r>
            <a:endParaRPr lang="ko-KR" altLang="en-US" sz="750" dirty="0"/>
          </a:p>
        </p:txBody>
      </p:sp>
      <p:sp>
        <p:nvSpPr>
          <p:cNvPr id="195" name="직사각형 194">
            <a:extLst>
              <a:ext uri="{FF2B5EF4-FFF2-40B4-BE49-F238E27FC236}">
                <a16:creationId xmlns:a16="http://schemas.microsoft.com/office/drawing/2014/main" xmlns="" id="{06A614D8-D79A-4E41-861B-AC58ECE7AA19}"/>
              </a:ext>
            </a:extLst>
          </p:cNvPr>
          <p:cNvSpPr/>
          <p:nvPr/>
        </p:nvSpPr>
        <p:spPr>
          <a:xfrm>
            <a:off x="4958538" y="1635331"/>
            <a:ext cx="802391" cy="226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>
                <a:solidFill>
                  <a:schemeClr val="tx1"/>
                </a:solidFill>
              </a:rPr>
              <a:t>번호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96" name="직사각형 195">
            <a:extLst>
              <a:ext uri="{FF2B5EF4-FFF2-40B4-BE49-F238E27FC236}">
                <a16:creationId xmlns:a16="http://schemas.microsoft.com/office/drawing/2014/main" xmlns="" id="{528BC3CB-7C1C-48D2-9E39-F46775B3FEEF}"/>
              </a:ext>
            </a:extLst>
          </p:cNvPr>
          <p:cNvSpPr/>
          <p:nvPr/>
        </p:nvSpPr>
        <p:spPr>
          <a:xfrm>
            <a:off x="5758637" y="1635331"/>
            <a:ext cx="1841789" cy="226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>
                <a:solidFill>
                  <a:schemeClr val="tx1"/>
                </a:solidFill>
              </a:rPr>
              <a:t>메모내용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97" name="직사각형 196">
            <a:extLst>
              <a:ext uri="{FF2B5EF4-FFF2-40B4-BE49-F238E27FC236}">
                <a16:creationId xmlns:a16="http://schemas.microsoft.com/office/drawing/2014/main" xmlns="" id="{93027D0F-6C86-4048-A28C-23D387690500}"/>
              </a:ext>
            </a:extLst>
          </p:cNvPr>
          <p:cNvSpPr/>
          <p:nvPr/>
        </p:nvSpPr>
        <p:spPr>
          <a:xfrm>
            <a:off x="7604422" y="1635331"/>
            <a:ext cx="663620" cy="226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>
                <a:solidFill>
                  <a:schemeClr val="tx1"/>
                </a:solidFill>
              </a:rPr>
              <a:t>일자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98" name="직사각형 197">
            <a:extLst>
              <a:ext uri="{FF2B5EF4-FFF2-40B4-BE49-F238E27FC236}">
                <a16:creationId xmlns:a16="http://schemas.microsoft.com/office/drawing/2014/main" xmlns="" id="{0E46DAA9-3D39-4BBA-80B3-3CA93EFBDC80}"/>
              </a:ext>
            </a:extLst>
          </p:cNvPr>
          <p:cNvSpPr/>
          <p:nvPr/>
        </p:nvSpPr>
        <p:spPr>
          <a:xfrm>
            <a:off x="8274080" y="1635565"/>
            <a:ext cx="484485" cy="226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199" name="직사각형 198">
            <a:extLst>
              <a:ext uri="{FF2B5EF4-FFF2-40B4-BE49-F238E27FC236}">
                <a16:creationId xmlns:a16="http://schemas.microsoft.com/office/drawing/2014/main" xmlns="" id="{D9B466B3-8A1D-4A4E-ABB2-DDB1BDCCFF14}"/>
              </a:ext>
            </a:extLst>
          </p:cNvPr>
          <p:cNvSpPr/>
          <p:nvPr/>
        </p:nvSpPr>
        <p:spPr>
          <a:xfrm>
            <a:off x="4953465" y="2063995"/>
            <a:ext cx="4097008" cy="2614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</a:rPr>
              <a:t>하부회원 종합내역</a:t>
            </a:r>
          </a:p>
        </p:txBody>
      </p:sp>
      <p:graphicFrame>
        <p:nvGraphicFramePr>
          <p:cNvPr id="21" name="표 49">
            <a:extLst>
              <a:ext uri="{FF2B5EF4-FFF2-40B4-BE49-F238E27FC236}">
                <a16:creationId xmlns:a16="http://schemas.microsoft.com/office/drawing/2014/main" xmlns="" id="{446F1EBC-8859-4B68-B318-F9FB44732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07109"/>
              </p:ext>
            </p:extLst>
          </p:nvPr>
        </p:nvGraphicFramePr>
        <p:xfrm>
          <a:off x="4949878" y="2346233"/>
          <a:ext cx="4084194" cy="73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699">
                  <a:extLst>
                    <a:ext uri="{9D8B030D-6E8A-4147-A177-3AD203B41FA5}">
                      <a16:colId xmlns:a16="http://schemas.microsoft.com/office/drawing/2014/main" xmlns="" val="651032515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xmlns="" val="858073640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xmlns="" val="210521876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xmlns="" val="1220309066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xmlns="" val="2644581772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xmlns="" val="2587878197"/>
                    </a:ext>
                  </a:extLst>
                </a:gridCol>
              </a:tblGrid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총 배팅금액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입금액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환전금액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5318782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총 배팅횟수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충전횟수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환전횟수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4253654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</a:t>
                      </a:r>
                      <a:r>
                        <a:rPr lang="ko-KR" altLang="en-US" sz="750" b="0" dirty="0" err="1">
                          <a:solidFill>
                            <a:schemeClr val="tx1"/>
                          </a:solidFill>
                        </a:rPr>
                        <a:t>정산액</a:t>
                      </a:r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2096511"/>
                  </a:ext>
                </a:extLst>
              </a:tr>
            </a:tbl>
          </a:graphicData>
        </a:graphic>
      </p:graphicFrame>
      <p:sp>
        <p:nvSpPr>
          <p:cNvPr id="200" name="직사각형 199">
            <a:extLst>
              <a:ext uri="{FF2B5EF4-FFF2-40B4-BE49-F238E27FC236}">
                <a16:creationId xmlns:a16="http://schemas.microsoft.com/office/drawing/2014/main" xmlns="" id="{AABEDEB4-FA24-4A0B-A791-689F5A8741ED}"/>
              </a:ext>
            </a:extLst>
          </p:cNvPr>
          <p:cNvSpPr/>
          <p:nvPr/>
        </p:nvSpPr>
        <p:spPr>
          <a:xfrm>
            <a:off x="4945607" y="3137253"/>
            <a:ext cx="4097008" cy="2614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</a:rPr>
              <a:t>하부회원 충</a:t>
            </a:r>
            <a:r>
              <a:rPr lang="en-US" altLang="ko-KR" sz="900" dirty="0">
                <a:solidFill>
                  <a:schemeClr val="bg1"/>
                </a:solidFill>
              </a:rPr>
              <a:t>/</a:t>
            </a:r>
            <a:r>
              <a:rPr lang="ko-KR" altLang="en-US" sz="900" dirty="0">
                <a:solidFill>
                  <a:schemeClr val="bg1"/>
                </a:solidFill>
              </a:rPr>
              <a:t>환전 내역</a:t>
            </a:r>
          </a:p>
        </p:txBody>
      </p:sp>
      <p:graphicFrame>
        <p:nvGraphicFramePr>
          <p:cNvPr id="202" name="표 49">
            <a:extLst>
              <a:ext uri="{FF2B5EF4-FFF2-40B4-BE49-F238E27FC236}">
                <a16:creationId xmlns:a16="http://schemas.microsoft.com/office/drawing/2014/main" xmlns="" id="{B9BC44A5-8424-44D3-ADC4-0B1CA44DE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19738"/>
              </p:ext>
            </p:extLst>
          </p:nvPr>
        </p:nvGraphicFramePr>
        <p:xfrm>
          <a:off x="4958421" y="3437538"/>
          <a:ext cx="4084194" cy="73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699">
                  <a:extLst>
                    <a:ext uri="{9D8B030D-6E8A-4147-A177-3AD203B41FA5}">
                      <a16:colId xmlns:a16="http://schemas.microsoft.com/office/drawing/2014/main" xmlns="" val="651032515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xmlns="" val="858073640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xmlns="" val="210521876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xmlns="" val="1220309066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xmlns="" val="2644581772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xmlns="" val="2587878197"/>
                    </a:ext>
                  </a:extLst>
                </a:gridCol>
              </a:tblGrid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총 배팅금액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입금액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환전금액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5318782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총 배팅횟수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충전횟수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환전횟수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4253654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</a:t>
                      </a:r>
                      <a:r>
                        <a:rPr lang="ko-KR" altLang="en-US" sz="750" b="0" dirty="0" err="1">
                          <a:solidFill>
                            <a:schemeClr val="tx1"/>
                          </a:solidFill>
                        </a:rPr>
                        <a:t>정산액</a:t>
                      </a:r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2096511"/>
                  </a:ext>
                </a:extLst>
              </a:tr>
            </a:tbl>
          </a:graphicData>
        </a:graphic>
      </p:graphicFrame>
      <p:sp>
        <p:nvSpPr>
          <p:cNvPr id="203" name="사각형: 둥근 모서리 202">
            <a:extLst>
              <a:ext uri="{FF2B5EF4-FFF2-40B4-BE49-F238E27FC236}">
                <a16:creationId xmlns:a16="http://schemas.microsoft.com/office/drawing/2014/main" xmlns="" id="{23AE1BEC-2635-499E-95CC-DD1244B79DB6}"/>
              </a:ext>
            </a:extLst>
          </p:cNvPr>
          <p:cNvSpPr/>
          <p:nvPr/>
        </p:nvSpPr>
        <p:spPr>
          <a:xfrm>
            <a:off x="4985916" y="315050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9</a:t>
            </a:r>
            <a:endParaRPr lang="ko-KR" altLang="en-US" sz="750" dirty="0"/>
          </a:p>
        </p:txBody>
      </p:sp>
      <p:sp>
        <p:nvSpPr>
          <p:cNvPr id="205" name="직사각형 204">
            <a:extLst>
              <a:ext uri="{FF2B5EF4-FFF2-40B4-BE49-F238E27FC236}">
                <a16:creationId xmlns:a16="http://schemas.microsoft.com/office/drawing/2014/main" xmlns="" id="{E4B69E2D-1031-433B-83A7-F2480F75AC90}"/>
              </a:ext>
            </a:extLst>
          </p:cNvPr>
          <p:cNvSpPr/>
          <p:nvPr/>
        </p:nvSpPr>
        <p:spPr>
          <a:xfrm>
            <a:off x="4953465" y="4215505"/>
            <a:ext cx="4097008" cy="2614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</a:rPr>
              <a:t>하부회원 리스트</a:t>
            </a:r>
          </a:p>
        </p:txBody>
      </p:sp>
      <p:graphicFrame>
        <p:nvGraphicFramePr>
          <p:cNvPr id="206" name="표 49">
            <a:extLst>
              <a:ext uri="{FF2B5EF4-FFF2-40B4-BE49-F238E27FC236}">
                <a16:creationId xmlns:a16="http://schemas.microsoft.com/office/drawing/2014/main" xmlns="" id="{245033EC-603C-44AD-8DC9-668491DFE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726074"/>
              </p:ext>
            </p:extLst>
          </p:nvPr>
        </p:nvGraphicFramePr>
        <p:xfrm>
          <a:off x="4958421" y="4502373"/>
          <a:ext cx="4084192" cy="488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56">
                  <a:extLst>
                    <a:ext uri="{9D8B030D-6E8A-4147-A177-3AD203B41FA5}">
                      <a16:colId xmlns:a16="http://schemas.microsoft.com/office/drawing/2014/main" xmlns="" val="651032515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xmlns="" val="858073640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xmlns="" val="210521876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xmlns="" val="1220309066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xmlns="" val="2644581772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xmlns="" val="2587878197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xmlns="" val="393843843"/>
                    </a:ext>
                  </a:extLst>
                </a:gridCol>
              </a:tblGrid>
              <a:tr h="2440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아이디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입금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출금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정산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 err="1">
                          <a:solidFill>
                            <a:schemeClr val="tx1"/>
                          </a:solidFill>
                        </a:rPr>
                        <a:t>보유머니</a:t>
                      </a:r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포인트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상태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318782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2804107"/>
                  </a:ext>
                </a:extLst>
              </a:tr>
            </a:tbl>
          </a:graphicData>
        </a:graphic>
      </p:graphicFrame>
      <p:sp>
        <p:nvSpPr>
          <p:cNvPr id="207" name="사각형: 둥근 모서리 206">
            <a:extLst>
              <a:ext uri="{FF2B5EF4-FFF2-40B4-BE49-F238E27FC236}">
                <a16:creationId xmlns:a16="http://schemas.microsoft.com/office/drawing/2014/main" xmlns="" id="{AA3F8CC9-CC2C-4F52-859C-1DE93F0EA61D}"/>
              </a:ext>
            </a:extLst>
          </p:cNvPr>
          <p:cNvSpPr/>
          <p:nvPr/>
        </p:nvSpPr>
        <p:spPr>
          <a:xfrm>
            <a:off x="4985916" y="424082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10</a:t>
            </a:r>
            <a:endParaRPr lang="ko-KR" altLang="en-US" sz="750" dirty="0"/>
          </a:p>
        </p:txBody>
      </p:sp>
      <p:sp>
        <p:nvSpPr>
          <p:cNvPr id="208" name="사각형: 둥근 모서리 207">
            <a:extLst>
              <a:ext uri="{FF2B5EF4-FFF2-40B4-BE49-F238E27FC236}">
                <a16:creationId xmlns:a16="http://schemas.microsoft.com/office/drawing/2014/main" xmlns="" id="{72766D35-DC25-4F05-91C4-CCCA7DE1B759}"/>
              </a:ext>
            </a:extLst>
          </p:cNvPr>
          <p:cNvSpPr/>
          <p:nvPr/>
        </p:nvSpPr>
        <p:spPr>
          <a:xfrm>
            <a:off x="4978802" y="45015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10-1</a:t>
            </a:r>
            <a:endParaRPr lang="ko-KR" altLang="en-US" sz="750" dirty="0"/>
          </a:p>
        </p:txBody>
      </p:sp>
    </p:spTree>
    <p:extLst>
      <p:ext uri="{BB962C8B-B14F-4D97-AF65-F5344CB8AC3E}">
        <p14:creationId xmlns:p14="http://schemas.microsoft.com/office/powerpoint/2010/main" val="372010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406864" y="327171"/>
            <a:ext cx="9206920" cy="6123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126" name="직사각형 125"/>
          <p:cNvSpPr/>
          <p:nvPr/>
        </p:nvSpPr>
        <p:spPr>
          <a:xfrm>
            <a:off x="406863" y="4074353"/>
            <a:ext cx="1216403" cy="23757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406866" y="82212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06866" y="2044096"/>
            <a:ext cx="1216403" cy="4026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 err="1">
                <a:solidFill>
                  <a:srgbClr val="002060"/>
                </a:solidFill>
              </a:rPr>
              <a:t>로그인정보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6866" y="123198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06865" y="407331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406865" y="447598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06865" y="487865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06864" y="5289715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06863" y="5700774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정산관리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1092" y="953404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00" b="1" dirty="0" err="1"/>
              <a:t>로그인정보</a:t>
            </a:r>
            <a:endParaRPr lang="ko-KR" altLang="en-US" sz="1000" b="1" dirty="0"/>
          </a:p>
        </p:txBody>
      </p:sp>
      <p:sp>
        <p:nvSpPr>
          <p:cNvPr id="16" name="직사각형 15"/>
          <p:cNvSpPr/>
          <p:nvPr/>
        </p:nvSpPr>
        <p:spPr>
          <a:xfrm>
            <a:off x="1900149" y="1574270"/>
            <a:ext cx="696286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전체 ▼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661843" y="1574270"/>
            <a:ext cx="973900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아이디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닉네임 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1150" y="1574270"/>
            <a:ext cx="1625857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검색입력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92413" y="1574270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검색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1875002" y="1993719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875002" y="2300219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27604" y="208057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번호</a:t>
            </a:r>
            <a:endParaRPr lang="ko-KR" alt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2812548" y="208057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닉네임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06239" y="208057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아이피</a:t>
            </a:r>
            <a:endParaRPr lang="ko-KR" alt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6200299" y="208057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국가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03535" y="2080576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로그인일시</a:t>
            </a:r>
            <a:endParaRPr lang="ko-KR" altLang="en-US" sz="800" dirty="0"/>
          </a:p>
        </p:txBody>
      </p:sp>
      <p:cxnSp>
        <p:nvCxnSpPr>
          <p:cNvPr id="60" name="직선 연결선 59"/>
          <p:cNvCxnSpPr/>
          <p:nvPr/>
        </p:nvCxnSpPr>
        <p:spPr>
          <a:xfrm>
            <a:off x="1875002" y="2655508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11465" y="2385531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ab11</a:t>
            </a:r>
            <a:endParaRPr lang="ko-KR" altLang="en-US" sz="800" dirty="0"/>
          </a:p>
        </p:txBody>
      </p:sp>
      <p:sp>
        <p:nvSpPr>
          <p:cNvPr id="62" name="TextBox 61"/>
          <p:cNvSpPr txBox="1"/>
          <p:nvPr/>
        </p:nvSpPr>
        <p:spPr>
          <a:xfrm>
            <a:off x="2812549" y="2385531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총판임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5001" y="2385531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정상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6716" y="2385531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Tiger.com</a:t>
            </a:r>
            <a:endParaRPr lang="ko-KR" altLang="en-US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6852502" y="2385531"/>
            <a:ext cx="1088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  12:32:32</a:t>
            </a:r>
            <a:endParaRPr lang="ko-KR" altLang="en-US" sz="800" dirty="0"/>
          </a:p>
        </p:txBody>
      </p:sp>
      <p:sp>
        <p:nvSpPr>
          <p:cNvPr id="75" name="TextBox 74"/>
          <p:cNvSpPr txBox="1"/>
          <p:nvPr/>
        </p:nvSpPr>
        <p:spPr>
          <a:xfrm>
            <a:off x="1906775" y="2385531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</a:t>
            </a:r>
            <a:endParaRPr lang="ko-KR" altLang="en-US" sz="800" dirty="0"/>
          </a:p>
        </p:txBody>
      </p:sp>
      <p:sp>
        <p:nvSpPr>
          <p:cNvPr id="77" name="직사각형 76"/>
          <p:cNvSpPr/>
          <p:nvPr/>
        </p:nvSpPr>
        <p:spPr>
          <a:xfrm>
            <a:off x="8251916" y="2409045"/>
            <a:ext cx="63150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/>
              <a:t>로그인로그</a:t>
            </a:r>
            <a:endParaRPr lang="ko-KR" altLang="en-US" sz="800" dirty="0"/>
          </a:p>
        </p:txBody>
      </p:sp>
      <p:sp>
        <p:nvSpPr>
          <p:cNvPr id="78" name="직사각형 77"/>
          <p:cNvSpPr/>
          <p:nvPr/>
        </p:nvSpPr>
        <p:spPr>
          <a:xfrm>
            <a:off x="8981085" y="2409045"/>
            <a:ext cx="406670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/>
              <a:t>IP</a:t>
            </a:r>
            <a:r>
              <a:rPr lang="ko-KR" altLang="en-US" sz="800"/>
              <a:t>차단</a:t>
            </a:r>
            <a:endParaRPr lang="ko-KR" altLang="en-US" sz="800" dirty="0"/>
          </a:p>
        </p:txBody>
      </p:sp>
      <p:cxnSp>
        <p:nvCxnSpPr>
          <p:cNvPr id="83" name="직선 연결선 82"/>
          <p:cNvCxnSpPr/>
          <p:nvPr/>
        </p:nvCxnSpPr>
        <p:spPr>
          <a:xfrm>
            <a:off x="1875002" y="2655508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06863" y="822121"/>
            <a:ext cx="92069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50834" y="4293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Tiger</a:t>
            </a:r>
            <a:r>
              <a:rPr lang="ko-KR" altLang="en-US" sz="1100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47034" y="442544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406044" y="163957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총판정보</a:t>
            </a:r>
          </a:p>
        </p:txBody>
      </p:sp>
      <p:sp>
        <p:nvSpPr>
          <p:cNvPr id="128" name="직사각형 127"/>
          <p:cNvSpPr/>
          <p:nvPr/>
        </p:nvSpPr>
        <p:spPr>
          <a:xfrm>
            <a:off x="406044" y="244767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</a:p>
        </p:txBody>
      </p:sp>
      <p:sp>
        <p:nvSpPr>
          <p:cNvPr id="129" name="직사각형 128"/>
          <p:cNvSpPr/>
          <p:nvPr/>
        </p:nvSpPr>
        <p:spPr>
          <a:xfrm>
            <a:off x="406044" y="285034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406044" y="325301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131" name="직사각형 130"/>
          <p:cNvSpPr/>
          <p:nvPr/>
        </p:nvSpPr>
        <p:spPr>
          <a:xfrm>
            <a:off x="406044" y="3655685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399132" y="208057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상태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016019" y="208057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도메인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652109" y="208057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관리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320105" y="208057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아이디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002043" y="2385531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192.192.0.1</a:t>
            </a:r>
            <a:endParaRPr lang="ko-KR" altLang="en-US" sz="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6188294" y="2385531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미국</a:t>
            </a:r>
          </a:p>
        </p:txBody>
      </p:sp>
      <p:cxnSp>
        <p:nvCxnSpPr>
          <p:cNvPr id="119" name="직선 연결선 118"/>
          <p:cNvCxnSpPr/>
          <p:nvPr/>
        </p:nvCxnSpPr>
        <p:spPr>
          <a:xfrm>
            <a:off x="1875002" y="2994377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311465" y="2724400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ab11</a:t>
            </a:r>
            <a:endParaRPr lang="ko-KR" altLang="en-US" sz="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812549" y="2724400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총판임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385001" y="2724400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정상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936716" y="2724400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Tiger.com</a:t>
            </a:r>
            <a:endParaRPr lang="ko-KR" altLang="en-US" sz="800" dirty="0"/>
          </a:p>
        </p:txBody>
      </p:sp>
      <p:sp>
        <p:nvSpPr>
          <p:cNvPr id="176" name="TextBox 175"/>
          <p:cNvSpPr txBox="1"/>
          <p:nvPr/>
        </p:nvSpPr>
        <p:spPr>
          <a:xfrm>
            <a:off x="6852502" y="2724400"/>
            <a:ext cx="1088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  12:32:32</a:t>
            </a:r>
            <a:endParaRPr lang="ko-KR" altLang="en-US" sz="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1906775" y="2724400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78" name="직사각형 177"/>
          <p:cNvSpPr/>
          <p:nvPr/>
        </p:nvSpPr>
        <p:spPr>
          <a:xfrm>
            <a:off x="8251916" y="2747914"/>
            <a:ext cx="63150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/>
              <a:t>로그인로그</a:t>
            </a:r>
            <a:endParaRPr lang="ko-KR" altLang="en-US" sz="800" dirty="0"/>
          </a:p>
        </p:txBody>
      </p:sp>
      <p:sp>
        <p:nvSpPr>
          <p:cNvPr id="179" name="직사각형 178"/>
          <p:cNvSpPr/>
          <p:nvPr/>
        </p:nvSpPr>
        <p:spPr>
          <a:xfrm>
            <a:off x="8981085" y="2747914"/>
            <a:ext cx="406670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/>
              <a:t>IP</a:t>
            </a:r>
            <a:r>
              <a:rPr lang="ko-KR" altLang="en-US" sz="800"/>
              <a:t>차단</a:t>
            </a:r>
            <a:endParaRPr lang="ko-KR" altLang="en-US" sz="800" dirty="0"/>
          </a:p>
        </p:txBody>
      </p:sp>
      <p:cxnSp>
        <p:nvCxnSpPr>
          <p:cNvPr id="180" name="직선 연결선 179"/>
          <p:cNvCxnSpPr/>
          <p:nvPr/>
        </p:nvCxnSpPr>
        <p:spPr>
          <a:xfrm>
            <a:off x="1875002" y="2994377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5002043" y="2724400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192.192.0.1</a:t>
            </a:r>
            <a:endParaRPr lang="ko-KR" altLang="en-US" sz="800" dirty="0"/>
          </a:p>
        </p:txBody>
      </p:sp>
      <p:sp>
        <p:nvSpPr>
          <p:cNvPr id="182" name="TextBox 181"/>
          <p:cNvSpPr txBox="1"/>
          <p:nvPr/>
        </p:nvSpPr>
        <p:spPr>
          <a:xfrm>
            <a:off x="6188294" y="2724400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미국</a:t>
            </a:r>
          </a:p>
        </p:txBody>
      </p:sp>
      <p:graphicFrame>
        <p:nvGraphicFramePr>
          <p:cNvPr id="64" name="표 63">
            <a:extLst>
              <a:ext uri="{FF2B5EF4-FFF2-40B4-BE49-F238E27FC236}">
                <a16:creationId xmlns:a16="http://schemas.microsoft.com/office/drawing/2014/main" xmlns="" id="{8F9F5D1B-D85E-4BC0-9B2B-3FA17D367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1636"/>
              </p:ext>
            </p:extLst>
          </p:nvPr>
        </p:nvGraphicFramePr>
        <p:xfrm>
          <a:off x="10013379" y="-1"/>
          <a:ext cx="2170231" cy="4587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xmlns="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xmlns="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총판회원의 로그인 정보 조회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총판회원 현재 로그인 정보조회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선택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 / </a:t>
                      </a:r>
                      <a:r>
                        <a:rPr lang="ko-KR" altLang="en-US" sz="800" dirty="0"/>
                        <a:t>총판 </a:t>
                      </a:r>
                      <a:r>
                        <a:rPr lang="ko-KR" altLang="en-US" sz="800" dirty="0" err="1"/>
                        <a:t>리스팅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baseline="0" dirty="0"/>
                        <a:t>최근 내림차순 정렬</a:t>
                      </a:r>
                      <a:endParaRPr lang="en-US" altLang="ko-KR" sz="850" baseline="0" dirty="0"/>
                    </a:p>
                    <a:p>
                      <a:r>
                        <a:rPr lang="en-US" altLang="ko-KR" sz="850" baseline="0" dirty="0"/>
                        <a:t>2-1 </a:t>
                      </a:r>
                      <a:r>
                        <a:rPr lang="ko-KR" altLang="en-US" sz="850" baseline="0" dirty="0" err="1"/>
                        <a:t>로그인로그</a:t>
                      </a:r>
                      <a:r>
                        <a:rPr lang="ko-KR" altLang="en-US" sz="850" baseline="0" dirty="0"/>
                        <a:t> 조회 팝업</a:t>
                      </a:r>
                      <a:endParaRPr lang="en-US" altLang="ko-KR" sz="850" baseline="0" dirty="0"/>
                    </a:p>
                    <a:p>
                      <a:r>
                        <a:rPr lang="en-US" altLang="ko-KR" sz="850" baseline="0" dirty="0"/>
                        <a:t>2-2 </a:t>
                      </a:r>
                      <a:r>
                        <a:rPr lang="ko-KR" altLang="en-US" sz="850" baseline="0" dirty="0"/>
                        <a:t>해당 회원 </a:t>
                      </a:r>
                      <a:r>
                        <a:rPr lang="en-US" altLang="ko-KR" sz="850" baseline="0" dirty="0"/>
                        <a:t>IP</a:t>
                      </a:r>
                      <a:r>
                        <a:rPr lang="ko-KR" altLang="en-US" sz="850" baseline="0" dirty="0"/>
                        <a:t>차단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091757"/>
                  </a:ext>
                </a:extLst>
              </a:tr>
            </a:tbl>
          </a:graphicData>
        </a:graphic>
      </p:graphicFrame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xmlns="" id="{6CA521E4-94CE-463D-9594-9EC027571670}"/>
              </a:ext>
            </a:extLst>
          </p:cNvPr>
          <p:cNvSpPr/>
          <p:nvPr/>
        </p:nvSpPr>
        <p:spPr>
          <a:xfrm>
            <a:off x="1680709" y="137923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xmlns="" id="{6A5E0BD1-EDCB-4A81-844D-2BA72E044FA7}"/>
              </a:ext>
            </a:extLst>
          </p:cNvPr>
          <p:cNvSpPr/>
          <p:nvPr/>
        </p:nvSpPr>
        <p:spPr>
          <a:xfrm>
            <a:off x="2665906" y="136884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xmlns="" id="{A3863A13-BC04-4CC8-84F2-69130D240E93}"/>
              </a:ext>
            </a:extLst>
          </p:cNvPr>
          <p:cNvSpPr/>
          <p:nvPr/>
        </p:nvSpPr>
        <p:spPr>
          <a:xfrm>
            <a:off x="1906775" y="137782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xmlns="" id="{E2407F96-EF7B-48B4-BA0C-60F82C467AF7}"/>
              </a:ext>
            </a:extLst>
          </p:cNvPr>
          <p:cNvSpPr/>
          <p:nvPr/>
        </p:nvSpPr>
        <p:spPr>
          <a:xfrm>
            <a:off x="3693852" y="136884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xmlns="" id="{2B45BA08-C0DF-4A85-B641-96CEE6B29938}"/>
              </a:ext>
            </a:extLst>
          </p:cNvPr>
          <p:cNvSpPr/>
          <p:nvPr/>
        </p:nvSpPr>
        <p:spPr>
          <a:xfrm>
            <a:off x="1680709" y="197408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xmlns="" id="{424AA5D5-EA96-4CEE-B570-38E3AE462824}"/>
              </a:ext>
            </a:extLst>
          </p:cNvPr>
          <p:cNvSpPr/>
          <p:nvPr/>
        </p:nvSpPr>
        <p:spPr>
          <a:xfrm>
            <a:off x="8500040" y="221712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2-1</a:t>
            </a:r>
            <a:endParaRPr lang="ko-KR" altLang="en-US" sz="750" dirty="0"/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xmlns="" id="{1B7F4FCB-581B-4BD7-8BB7-21ADD22FCFBF}"/>
              </a:ext>
            </a:extLst>
          </p:cNvPr>
          <p:cNvSpPr/>
          <p:nvPr/>
        </p:nvSpPr>
        <p:spPr>
          <a:xfrm>
            <a:off x="9071339" y="222353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2-2</a:t>
            </a:r>
            <a:endParaRPr lang="ko-KR" altLang="en-US" sz="750" dirty="0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xmlns="" id="{553258B1-7B8F-4109-8627-3306A2071B01}"/>
              </a:ext>
            </a:extLst>
          </p:cNvPr>
          <p:cNvSpPr/>
          <p:nvPr/>
        </p:nvSpPr>
        <p:spPr>
          <a:xfrm>
            <a:off x="2248439" y="2322375"/>
            <a:ext cx="545284" cy="8152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B5FCC84-BF83-4923-8E81-72A9A306C88E}"/>
              </a:ext>
            </a:extLst>
          </p:cNvPr>
          <p:cNvSpPr txBox="1"/>
          <p:nvPr/>
        </p:nvSpPr>
        <p:spPr>
          <a:xfrm>
            <a:off x="2221576" y="3137598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회원상세정보 팝업 호출</a:t>
            </a:r>
          </a:p>
        </p:txBody>
      </p:sp>
    </p:spTree>
    <p:extLst>
      <p:ext uri="{BB962C8B-B14F-4D97-AF65-F5344CB8AC3E}">
        <p14:creationId xmlns:p14="http://schemas.microsoft.com/office/powerpoint/2010/main" val="2203708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 sz="1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3231</Words>
  <Application>Microsoft Office PowerPoint</Application>
  <PresentationFormat>와이드스크린</PresentationFormat>
  <Paragraphs>1786</Paragraphs>
  <Slides>27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0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nanumgothic</vt:lpstr>
      <vt:lpstr>나눔고딕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dong21cx dong21cx</cp:lastModifiedBy>
  <cp:revision>49</cp:revision>
  <dcterms:created xsi:type="dcterms:W3CDTF">2021-11-10T03:41:16Z</dcterms:created>
  <dcterms:modified xsi:type="dcterms:W3CDTF">2021-11-16T01:37:17Z</dcterms:modified>
</cp:coreProperties>
</file>