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846" userDrawn="1">
          <p15:clr>
            <a:srgbClr val="A4A3A4"/>
          </p15:clr>
        </p15:guide>
        <p15:guide id="2" pos="511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FF8067"/>
    <a:srgbClr val="191919"/>
    <a:srgbClr val="969696"/>
    <a:srgbClr val="FFCC00"/>
    <a:srgbClr val="343434"/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9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62" y="96"/>
      </p:cViewPr>
      <p:guideLst>
        <p:guide pos="846"/>
        <p:guide pos="511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44CD92A-4C36-4D56-9A00-DCF3B79720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34700F7F-38C9-46E3-BD4E-7EB5CB728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0AA2A723-9EB2-49B0-B1E7-98887BDD0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7604FB8-52B3-4F01-8C71-5AC9EDD4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26B7BB1-E51F-4BB5-A013-8CB4F91A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79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161390F-DA5F-4A9E-8517-B0C623C9A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73C8556D-BE41-4063-8362-E0D344137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74DBA00-A46E-44A0-A0B9-D4DFA0D23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47F2A3A-2A81-4F62-B76F-F670138A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2773C79-A509-45F0-9214-58C8DD52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624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53E05791-6BE1-460E-8593-96D5DFB3B4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E054C5D-8DC8-4878-A9DB-2FF1B5C0B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365ED98-B057-4BC2-AB15-6C73843A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07E98D3-A5F6-42DF-9DE1-A48FB372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07F0318F-2BE4-408F-86F1-88491C8D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712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2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1AA39FA-2E1A-4B73-A3A6-CCC6E0AA0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DDEF1BB-AE69-4773-91CD-DE99592DA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49D53B9-AE8E-41B6-8C9D-44DBE751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9525EA5-7F0C-41E2-AC85-C6675074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5470A82-585B-4232-AB91-98B1E1D9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60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95EF30D-946D-440B-97CF-D3BB2DD5C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901A39FE-0B0B-4C1F-9337-8E678CF34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1C20CA8-BD23-4B51-98E7-D0D72FCB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E780739-E486-4122-AEB2-A7C966EF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208D0B16-9730-415F-B02C-5CAAA86D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552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3FCD72F-2359-4AA1-8C4B-E6067A9DC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8DB4C26B-6364-4EBF-8802-D156C17D8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90A2980C-8FBE-4B9C-9C32-A284DE078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1233969B-7110-41E6-8AFC-829EEA38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54F1151-4180-4FB8-B6BF-2348B514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DB4227CE-5872-4DA1-9428-7B1EF513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490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91C785B-DD5A-41D7-BB05-C2788A66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3BBAEFA7-ADCD-4638-A71D-571591218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73FBF666-7790-459D-9C4E-239074938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55A436F6-25D9-4C27-8F1D-0656A0C3B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A0F18F5F-2B2A-42BA-BE66-18A8DBE49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E4232E7-3EA3-433B-BBE5-E8260F88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67A7A362-7F9B-4B5A-B985-6A224DA3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3E5FA474-9E7E-4A90-AE9D-8B51D8F0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09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75CB12A-B23F-47A5-B746-4B7C3FC1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96A5AF0A-13FF-43FF-9BDB-2688F303E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A64153FD-D680-4C8A-8204-59089809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5895A512-BEB9-416E-B6EF-0638E73B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7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7D6D8380-C975-4794-933D-06AC692E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45225108-FF3A-4776-B059-BF7E25F9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BC221E46-5B41-4CA9-ADE3-F57B1B87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50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9F441B7-087F-4865-B560-0132F2EF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99FAFC48-520C-494F-9D75-0D07CFAC7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FB44481C-FA4E-4F09-A55D-C06814E2A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8055E30D-1C8F-408B-AC6E-31EF8A3F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93A39019-4413-4B81-95CC-0B33BE529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427F3E51-C095-4177-9AF7-9CA6263F9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67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D30AB17-400C-4E38-B71F-7447EE446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274D3C5C-3EC1-42D2-AA39-B75AC9D8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B7E5ACB-6F8A-4860-866F-EC2C9EB53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CE7FAB13-C9CC-45BF-B94E-65BC6B827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9F88F71D-DA49-4E36-B869-51ED5F318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0BE93280-A674-47F5-ABC6-F79A98A52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09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388C4C4-9732-481F-9048-1CDFAD43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E5D6100D-39FF-44FE-BD34-B74043328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735024F5-9181-49F7-9646-2A6A8F567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60BF9-6A1D-4B5E-9CA6-BEB87E473D26}" type="datetimeFigureOut">
              <a:rPr lang="ko-KR" altLang="en-US" smtClean="0"/>
              <a:t>2021-08-05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01A8D17C-03A4-4D6E-96B2-FC2DE516C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DE8237D-75CA-4E6E-8A98-1F79B2743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5773B-E849-4EF2-8A4C-D78C2813B4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01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75"/>
          <p:cNvSpPr>
            <a:spLocks noChangeArrowheads="1"/>
          </p:cNvSpPr>
          <p:nvPr userDrawn="1"/>
        </p:nvSpPr>
        <p:spPr bwMode="auto">
          <a:xfrm>
            <a:off x="11956654" y="6720801"/>
            <a:ext cx="112210" cy="11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9pPr>
          </a:lstStyle>
          <a:p>
            <a:pPr algn="r" defTabSz="872501" rtl="0" fontAlgn="base" latinLnBrk="1">
              <a:spcBef>
                <a:spcPct val="0"/>
              </a:spcBef>
              <a:spcAft>
                <a:spcPct val="0"/>
              </a:spcAft>
              <a:defRPr/>
            </a:pPr>
            <a:fld id="{42A61D1F-6597-44C7-B510-17CE7B0E7975}" type="slidenum">
              <a:rPr kumimoji="1" lang="ko-KR" altLang="en-US" sz="726" kern="1200" dirty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pPr algn="r" defTabSz="872501" rtl="0" fontAlgn="base" latinLnBrk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 sz="726" kern="1200" dirty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grpSp>
        <p:nvGrpSpPr>
          <p:cNvPr id="5" name="그룹 22"/>
          <p:cNvGrpSpPr/>
          <p:nvPr userDrawn="1"/>
        </p:nvGrpSpPr>
        <p:grpSpPr>
          <a:xfrm>
            <a:off x="9889957" y="150396"/>
            <a:ext cx="2156119" cy="6443870"/>
            <a:chOff x="7688998" y="611166"/>
            <a:chExt cx="2088000" cy="6667200"/>
          </a:xfrm>
        </p:grpSpPr>
        <p:sp>
          <p:nvSpPr>
            <p:cNvPr id="24" name="Rectangle 241"/>
            <p:cNvSpPr>
              <a:spLocks noChangeArrowheads="1"/>
            </p:cNvSpPr>
            <p:nvPr userDrawn="1"/>
          </p:nvSpPr>
          <p:spPr bwMode="auto">
            <a:xfrm>
              <a:off x="7688998" y="611166"/>
              <a:ext cx="2088000" cy="6667200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ko-KR" altLang="en-US" sz="1633"/>
            </a:p>
          </p:txBody>
        </p:sp>
        <p:sp>
          <p:nvSpPr>
            <p:cNvPr id="25" name="Rectangle 241"/>
            <p:cNvSpPr>
              <a:spLocks noChangeArrowheads="1"/>
            </p:cNvSpPr>
            <p:nvPr userDrawn="1"/>
          </p:nvSpPr>
          <p:spPr bwMode="auto">
            <a:xfrm>
              <a:off x="7688998" y="611166"/>
              <a:ext cx="2088000" cy="25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latinLnBrk="1"/>
              <a:r>
                <a:rPr lang="en-US" altLang="ko-KR" sz="726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Description</a:t>
              </a:r>
              <a:endParaRPr lang="ko-KR" altLang="en-US" sz="72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29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829361" rtl="0" eaLnBrk="1" latinLnBrk="1" hangingPunct="1">
        <a:spcBef>
          <a:spcPct val="0"/>
        </a:spcBef>
        <a:buNone/>
        <a:defRPr sz="39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1" hangingPunct="1">
        <a:spcBef>
          <a:spcPct val="20000"/>
        </a:spcBef>
        <a:buFont typeface="Arial" pitchFamily="34" charset="0"/>
        <a:buChar char="•"/>
        <a:defRPr sz="2902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1" hangingPunct="1">
        <a:spcBef>
          <a:spcPct val="20000"/>
        </a:spcBef>
        <a:buFont typeface="Arial" pitchFamily="34" charset="0"/>
        <a:buChar char="–"/>
        <a:defRPr sz="25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1" hangingPunct="1">
        <a:spcBef>
          <a:spcPct val="20000"/>
        </a:spcBef>
        <a:buFont typeface="Arial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1" hangingPunct="1">
        <a:spcBef>
          <a:spcPct val="20000"/>
        </a:spcBef>
        <a:buFont typeface="Arial" pitchFamily="34" charset="0"/>
        <a:buChar char="–"/>
        <a:defRPr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1" hangingPunct="1">
        <a:spcBef>
          <a:spcPct val="20000"/>
        </a:spcBef>
        <a:buFont typeface="Arial" pitchFamily="34" charset="0"/>
        <a:buChar char="»"/>
        <a:defRPr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1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1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1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1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xmlns="" id="{D62987A6-4887-4139-AD39-CB08B02A9EBD}"/>
              </a:ext>
            </a:extLst>
          </p:cNvPr>
          <p:cNvCxnSpPr>
            <a:cxnSpLocks/>
            <a:stCxn id="7" idx="3"/>
            <a:endCxn id="128" idx="1"/>
          </p:cNvCxnSpPr>
          <p:nvPr/>
        </p:nvCxnSpPr>
        <p:spPr>
          <a:xfrm>
            <a:off x="3493828" y="2932474"/>
            <a:ext cx="1230048" cy="0"/>
          </a:xfrm>
          <a:prstGeom prst="line">
            <a:avLst/>
          </a:prstGeom>
          <a:ln>
            <a:tailEnd type="oval" w="sm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xmlns="" id="{F0A0716A-DF54-4FEA-93B6-30542853519E}"/>
              </a:ext>
            </a:extLst>
          </p:cNvPr>
          <p:cNvCxnSpPr>
            <a:cxnSpLocks/>
            <a:stCxn id="23" idx="3"/>
            <a:endCxn id="129" idx="1"/>
          </p:cNvCxnSpPr>
          <p:nvPr/>
        </p:nvCxnSpPr>
        <p:spPr>
          <a:xfrm flipV="1">
            <a:off x="4010069" y="3587925"/>
            <a:ext cx="717267" cy="2"/>
          </a:xfrm>
          <a:prstGeom prst="line">
            <a:avLst/>
          </a:prstGeom>
          <a:ln>
            <a:tailEnd type="oval" w="sm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xmlns="" id="{1BF54886-2326-4804-9B4F-C853BFE108BA}"/>
              </a:ext>
            </a:extLst>
          </p:cNvPr>
          <p:cNvSpPr/>
          <p:nvPr/>
        </p:nvSpPr>
        <p:spPr>
          <a:xfrm>
            <a:off x="2339326" y="2233273"/>
            <a:ext cx="1283340" cy="316259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본 사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xmlns="" id="{4DECB98C-4BC7-457D-8E1B-06609F4981FB}"/>
              </a:ext>
            </a:extLst>
          </p:cNvPr>
          <p:cNvSpPr/>
          <p:nvPr/>
        </p:nvSpPr>
        <p:spPr>
          <a:xfrm>
            <a:off x="2468164" y="2787433"/>
            <a:ext cx="1025664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총판</a:t>
            </a: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xmlns="" id="{D221258A-5468-4142-BC0F-B7BA633F9AB7}"/>
              </a:ext>
            </a:extLst>
          </p:cNvPr>
          <p:cNvSpPr/>
          <p:nvPr/>
        </p:nvSpPr>
        <p:spPr>
          <a:xfrm>
            <a:off x="3359379" y="3442886"/>
            <a:ext cx="650690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 err="1"/>
              <a:t>하위총판</a:t>
            </a:r>
            <a:endParaRPr lang="ko-KR" altLang="en-US" sz="800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xmlns="" id="{489EC440-6064-4F7D-B9EE-7C26689EE69A}"/>
              </a:ext>
            </a:extLst>
          </p:cNvPr>
          <p:cNvSpPr/>
          <p:nvPr/>
        </p:nvSpPr>
        <p:spPr>
          <a:xfrm>
            <a:off x="3069030" y="4111650"/>
            <a:ext cx="375365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93D80CA5-40E4-4A71-8A17-AD2393A99A8E}"/>
              </a:ext>
            </a:extLst>
          </p:cNvPr>
          <p:cNvSpPr/>
          <p:nvPr/>
        </p:nvSpPr>
        <p:spPr>
          <a:xfrm>
            <a:off x="3493828" y="4111651"/>
            <a:ext cx="375365" cy="290078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xmlns="" id="{219872E3-B571-492C-A48C-D6C356B3A24E}"/>
              </a:ext>
            </a:extLst>
          </p:cNvPr>
          <p:cNvSpPr/>
          <p:nvPr/>
        </p:nvSpPr>
        <p:spPr>
          <a:xfrm>
            <a:off x="3918626" y="4111651"/>
            <a:ext cx="375365" cy="290078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xmlns="" id="{55B36605-0C37-4DDB-8F74-10E4FF9DBA0B}"/>
              </a:ext>
            </a:extLst>
          </p:cNvPr>
          <p:cNvCxnSpPr>
            <a:stCxn id="24" idx="0"/>
            <a:endCxn id="23" idx="2"/>
          </p:cNvCxnSpPr>
          <p:nvPr/>
        </p:nvCxnSpPr>
        <p:spPr>
          <a:xfrm rot="5400000" flipH="1" flipV="1">
            <a:off x="3281377" y="3708304"/>
            <a:ext cx="378683" cy="428011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연결선: 꺾임 27">
            <a:extLst>
              <a:ext uri="{FF2B5EF4-FFF2-40B4-BE49-F238E27FC236}">
                <a16:creationId xmlns:a16="http://schemas.microsoft.com/office/drawing/2014/main" xmlns="" id="{C5D0AD22-718A-421E-A401-1FC35C52F685}"/>
              </a:ext>
            </a:extLst>
          </p:cNvPr>
          <p:cNvCxnSpPr>
            <a:stCxn id="25" idx="0"/>
            <a:endCxn id="23" idx="2"/>
          </p:cNvCxnSpPr>
          <p:nvPr/>
        </p:nvCxnSpPr>
        <p:spPr>
          <a:xfrm rot="5400000" flipH="1" flipV="1">
            <a:off x="3493775" y="3920703"/>
            <a:ext cx="378684" cy="3213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연결선: 꺾임 28">
            <a:extLst>
              <a:ext uri="{FF2B5EF4-FFF2-40B4-BE49-F238E27FC236}">
                <a16:creationId xmlns:a16="http://schemas.microsoft.com/office/drawing/2014/main" xmlns="" id="{B558066E-1B7A-48BA-9D97-CF3D7B95F174}"/>
              </a:ext>
            </a:extLst>
          </p:cNvPr>
          <p:cNvCxnSpPr>
            <a:stCxn id="26" idx="0"/>
            <a:endCxn id="23" idx="2"/>
          </p:cNvCxnSpPr>
          <p:nvPr/>
        </p:nvCxnSpPr>
        <p:spPr>
          <a:xfrm rot="16200000" flipV="1">
            <a:off x="3706175" y="3711516"/>
            <a:ext cx="378684" cy="421585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C1CFBA65-5AFF-47E7-AA30-3C03A885D997}"/>
              </a:ext>
            </a:extLst>
          </p:cNvPr>
          <p:cNvSpPr/>
          <p:nvPr/>
        </p:nvSpPr>
        <p:spPr>
          <a:xfrm>
            <a:off x="2035469" y="3442886"/>
            <a:ext cx="650690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 err="1"/>
              <a:t>하위총판</a:t>
            </a:r>
            <a:endParaRPr lang="ko-KR" altLang="en-US" sz="800" dirty="0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xmlns="" id="{C8094824-9399-4029-9E00-3638CE9C931A}"/>
              </a:ext>
            </a:extLst>
          </p:cNvPr>
          <p:cNvSpPr/>
          <p:nvPr/>
        </p:nvSpPr>
        <p:spPr>
          <a:xfrm>
            <a:off x="1745120" y="4111649"/>
            <a:ext cx="375365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xmlns="" id="{E72DB6D2-1E02-407B-A8DB-9F5A3DF1AA0A}"/>
              </a:ext>
            </a:extLst>
          </p:cNvPr>
          <p:cNvSpPr/>
          <p:nvPr/>
        </p:nvSpPr>
        <p:spPr>
          <a:xfrm>
            <a:off x="2169918" y="4111650"/>
            <a:ext cx="375365" cy="290078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EDB87AF8-5F83-4A07-89B4-A82E1936C03D}"/>
              </a:ext>
            </a:extLst>
          </p:cNvPr>
          <p:cNvSpPr/>
          <p:nvPr/>
        </p:nvSpPr>
        <p:spPr>
          <a:xfrm>
            <a:off x="2594716" y="4111650"/>
            <a:ext cx="375365" cy="290078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xmlns="" id="{94E6685F-3589-4FB6-9321-48771732236B}"/>
              </a:ext>
            </a:extLst>
          </p:cNvPr>
          <p:cNvCxnSpPr>
            <a:stCxn id="31" idx="0"/>
            <a:endCxn id="30" idx="2"/>
          </p:cNvCxnSpPr>
          <p:nvPr/>
        </p:nvCxnSpPr>
        <p:spPr>
          <a:xfrm rot="5400000" flipH="1" flipV="1">
            <a:off x="1957467" y="3708303"/>
            <a:ext cx="378682" cy="428011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연결선: 꺾임 34">
            <a:extLst>
              <a:ext uri="{FF2B5EF4-FFF2-40B4-BE49-F238E27FC236}">
                <a16:creationId xmlns:a16="http://schemas.microsoft.com/office/drawing/2014/main" xmlns="" id="{278A93D0-617F-491A-A523-59E3396F3BBD}"/>
              </a:ext>
            </a:extLst>
          </p:cNvPr>
          <p:cNvCxnSpPr>
            <a:stCxn id="32" idx="0"/>
            <a:endCxn id="30" idx="2"/>
          </p:cNvCxnSpPr>
          <p:nvPr/>
        </p:nvCxnSpPr>
        <p:spPr>
          <a:xfrm rot="5400000" flipH="1" flipV="1">
            <a:off x="2169866" y="3920703"/>
            <a:ext cx="378683" cy="3213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xmlns="" id="{BBBC36F5-4815-447F-A8B0-E5F6F77835FD}"/>
              </a:ext>
            </a:extLst>
          </p:cNvPr>
          <p:cNvCxnSpPr>
            <a:stCxn id="33" idx="0"/>
            <a:endCxn id="30" idx="2"/>
          </p:cNvCxnSpPr>
          <p:nvPr/>
        </p:nvCxnSpPr>
        <p:spPr>
          <a:xfrm rot="16200000" flipV="1">
            <a:off x="2382266" y="3711516"/>
            <a:ext cx="378683" cy="421585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연결선: 꺾임 37">
            <a:extLst>
              <a:ext uri="{FF2B5EF4-FFF2-40B4-BE49-F238E27FC236}">
                <a16:creationId xmlns:a16="http://schemas.microsoft.com/office/drawing/2014/main" xmlns="" id="{C994D865-BD20-4886-A48B-34A53DF351B6}"/>
              </a:ext>
            </a:extLst>
          </p:cNvPr>
          <p:cNvCxnSpPr>
            <a:cxnSpLocks/>
            <a:stCxn id="23" idx="0"/>
            <a:endCxn id="7" idx="2"/>
          </p:cNvCxnSpPr>
          <p:nvPr/>
        </p:nvCxnSpPr>
        <p:spPr>
          <a:xfrm rot="16200000" flipV="1">
            <a:off x="3150174" y="2908336"/>
            <a:ext cx="365372" cy="7037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연결선: 꺾임 40">
            <a:extLst>
              <a:ext uri="{FF2B5EF4-FFF2-40B4-BE49-F238E27FC236}">
                <a16:creationId xmlns:a16="http://schemas.microsoft.com/office/drawing/2014/main" xmlns="" id="{0C9FC285-A9B1-4A24-A06E-0808905ED0A3}"/>
              </a:ext>
            </a:extLst>
          </p:cNvPr>
          <p:cNvCxnSpPr>
            <a:cxnSpLocks/>
            <a:stCxn id="30" idx="0"/>
            <a:endCxn id="7" idx="2"/>
          </p:cNvCxnSpPr>
          <p:nvPr/>
        </p:nvCxnSpPr>
        <p:spPr>
          <a:xfrm rot="5400000" flipH="1" flipV="1">
            <a:off x="2488219" y="2950109"/>
            <a:ext cx="365372" cy="62018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xmlns="" id="{BFA557FC-E8A4-4AE1-8798-314E292C903B}"/>
              </a:ext>
            </a:extLst>
          </p:cNvPr>
          <p:cNvCxnSpPr>
            <a:cxnSpLocks/>
            <a:stCxn id="7" idx="0"/>
            <a:endCxn id="6" idx="2"/>
          </p:cNvCxnSpPr>
          <p:nvPr/>
        </p:nvCxnSpPr>
        <p:spPr>
          <a:xfrm flipV="1">
            <a:off x="2980996" y="2549532"/>
            <a:ext cx="0" cy="23790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9006294-2B64-4C0A-9B6D-9BCD3DA7730B}"/>
              </a:ext>
            </a:extLst>
          </p:cNvPr>
          <p:cNvSpPr txBox="1"/>
          <p:nvPr/>
        </p:nvSpPr>
        <p:spPr>
          <a:xfrm>
            <a:off x="1626562" y="1564508"/>
            <a:ext cx="1365530" cy="2462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000" dirty="0"/>
              <a:t>기 본 구 조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63A23318-2E22-4757-B9F4-18835768E6C9}"/>
              </a:ext>
            </a:extLst>
          </p:cNvPr>
          <p:cNvSpPr txBox="1"/>
          <p:nvPr/>
        </p:nvSpPr>
        <p:spPr>
          <a:xfrm>
            <a:off x="4727514" y="2268291"/>
            <a:ext cx="12763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Admin(</a:t>
            </a:r>
            <a:r>
              <a:rPr lang="ko-KR" altLang="en-US" sz="1000" dirty="0"/>
              <a:t>소속회원</a:t>
            </a:r>
            <a:r>
              <a:rPr lang="en-US" altLang="ko-KR" sz="1000" dirty="0"/>
              <a:t> X)</a:t>
            </a:r>
            <a:endParaRPr lang="ko-KR" altLang="en-US" sz="1000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53859914-C81A-46CE-9B5D-B1626F7B988E}"/>
              </a:ext>
            </a:extLst>
          </p:cNvPr>
          <p:cNvSpPr txBox="1"/>
          <p:nvPr/>
        </p:nvSpPr>
        <p:spPr>
          <a:xfrm>
            <a:off x="4723876" y="2809363"/>
            <a:ext cx="21932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Test1(</a:t>
            </a:r>
            <a:r>
              <a:rPr lang="ko-KR" altLang="en-US" sz="1000" dirty="0"/>
              <a:t>소속회원 </a:t>
            </a:r>
            <a:r>
              <a:rPr lang="en-US" altLang="ko-KR" sz="1000" dirty="0"/>
              <a:t>O, </a:t>
            </a:r>
            <a:r>
              <a:rPr lang="ko-KR" altLang="en-US" sz="1000" dirty="0"/>
              <a:t>하위소속 변경</a:t>
            </a:r>
            <a:r>
              <a:rPr lang="en-US" altLang="ko-KR" sz="1000" dirty="0"/>
              <a:t>X)</a:t>
            </a:r>
            <a:endParaRPr lang="ko-KR" altLang="en-US" sz="10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AAC2E1A8-120D-43D2-BF7E-4E16490FE647}"/>
              </a:ext>
            </a:extLst>
          </p:cNvPr>
          <p:cNvSpPr txBox="1"/>
          <p:nvPr/>
        </p:nvSpPr>
        <p:spPr>
          <a:xfrm>
            <a:off x="4727336" y="3464814"/>
            <a:ext cx="23166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Test1-1(</a:t>
            </a:r>
            <a:r>
              <a:rPr lang="ko-KR" altLang="en-US" sz="1000" dirty="0"/>
              <a:t>소속회원 </a:t>
            </a:r>
            <a:r>
              <a:rPr lang="en-US" altLang="ko-KR" sz="1000" dirty="0"/>
              <a:t>O, </a:t>
            </a:r>
            <a:r>
              <a:rPr lang="ko-KR" altLang="en-US" sz="1000" dirty="0"/>
              <a:t>하위소속 변경</a:t>
            </a:r>
            <a:r>
              <a:rPr lang="en-US" altLang="ko-KR" sz="1000" dirty="0"/>
              <a:t>X)</a:t>
            </a:r>
            <a:endParaRPr lang="ko-KR" altLang="en-US" sz="1000" dirty="0"/>
          </a:p>
        </p:txBody>
      </p:sp>
      <p:cxnSp>
        <p:nvCxnSpPr>
          <p:cNvPr id="131" name="직선 연결선 130">
            <a:extLst>
              <a:ext uri="{FF2B5EF4-FFF2-40B4-BE49-F238E27FC236}">
                <a16:creationId xmlns:a16="http://schemas.microsoft.com/office/drawing/2014/main" xmlns="" id="{1870945A-C5D1-45B2-BE61-1B85DDABB813}"/>
              </a:ext>
            </a:extLst>
          </p:cNvPr>
          <p:cNvCxnSpPr>
            <a:stCxn id="6" idx="3"/>
            <a:endCxn id="127" idx="1"/>
          </p:cNvCxnSpPr>
          <p:nvPr/>
        </p:nvCxnSpPr>
        <p:spPr>
          <a:xfrm flipV="1">
            <a:off x="3622666" y="2391402"/>
            <a:ext cx="1104848" cy="1"/>
          </a:xfrm>
          <a:prstGeom prst="line">
            <a:avLst/>
          </a:prstGeom>
          <a:ln>
            <a:tailEnd type="oval" w="sm" len="sm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0" name="사각형: 둥근 모서리 149">
            <a:extLst>
              <a:ext uri="{FF2B5EF4-FFF2-40B4-BE49-F238E27FC236}">
                <a16:creationId xmlns:a16="http://schemas.microsoft.com/office/drawing/2014/main" xmlns="" id="{FCCA0226-1D46-4E0A-AD8B-ABE0895A049D}"/>
              </a:ext>
            </a:extLst>
          </p:cNvPr>
          <p:cNvSpPr/>
          <p:nvPr/>
        </p:nvSpPr>
        <p:spPr>
          <a:xfrm>
            <a:off x="826399" y="4111650"/>
            <a:ext cx="375365" cy="290078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sp>
        <p:nvSpPr>
          <p:cNvPr id="151" name="사각형: 둥근 모서리 150">
            <a:extLst>
              <a:ext uri="{FF2B5EF4-FFF2-40B4-BE49-F238E27FC236}">
                <a16:creationId xmlns:a16="http://schemas.microsoft.com/office/drawing/2014/main" xmlns="" id="{5625DF49-956B-4327-9A2E-E0DDC9D49662}"/>
              </a:ext>
            </a:extLst>
          </p:cNvPr>
          <p:cNvSpPr/>
          <p:nvPr/>
        </p:nvSpPr>
        <p:spPr>
          <a:xfrm>
            <a:off x="1251197" y="4111650"/>
            <a:ext cx="375365" cy="290078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유저</a:t>
            </a:r>
            <a:endParaRPr lang="ko-KR" altLang="en-US" sz="700" dirty="0"/>
          </a:p>
        </p:txBody>
      </p:sp>
      <p:cxnSp>
        <p:nvCxnSpPr>
          <p:cNvPr id="155" name="연결선: 꺾임 154">
            <a:extLst>
              <a:ext uri="{FF2B5EF4-FFF2-40B4-BE49-F238E27FC236}">
                <a16:creationId xmlns:a16="http://schemas.microsoft.com/office/drawing/2014/main" xmlns="" id="{17A6E010-7450-4547-8100-3DDB4E7900B3}"/>
              </a:ext>
            </a:extLst>
          </p:cNvPr>
          <p:cNvCxnSpPr>
            <a:cxnSpLocks/>
            <a:stCxn id="150" idx="0"/>
            <a:endCxn id="7" idx="2"/>
          </p:cNvCxnSpPr>
          <p:nvPr/>
        </p:nvCxnSpPr>
        <p:spPr>
          <a:xfrm rot="5400000" flipH="1" flipV="1">
            <a:off x="1480471" y="2611125"/>
            <a:ext cx="1034136" cy="1966914"/>
          </a:xfrm>
          <a:prstGeom prst="bentConnector3">
            <a:avLst>
              <a:gd name="adj1" fmla="val 81880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8" name="연결선: 꺾임 157">
            <a:extLst>
              <a:ext uri="{FF2B5EF4-FFF2-40B4-BE49-F238E27FC236}">
                <a16:creationId xmlns:a16="http://schemas.microsoft.com/office/drawing/2014/main" xmlns="" id="{44D08713-3BA3-4ED0-83BE-C00FDE9FC2B7}"/>
              </a:ext>
            </a:extLst>
          </p:cNvPr>
          <p:cNvCxnSpPr>
            <a:cxnSpLocks/>
            <a:stCxn id="151" idx="0"/>
            <a:endCxn id="7" idx="2"/>
          </p:cNvCxnSpPr>
          <p:nvPr/>
        </p:nvCxnSpPr>
        <p:spPr>
          <a:xfrm rot="5400000" flipH="1" flipV="1">
            <a:off x="1692870" y="2823524"/>
            <a:ext cx="1034136" cy="1542116"/>
          </a:xfrm>
          <a:prstGeom prst="bentConnector3">
            <a:avLst>
              <a:gd name="adj1" fmla="val 81880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FAFF797-828A-4B38-BCAC-2EEDABCC62CA}"/>
              </a:ext>
            </a:extLst>
          </p:cNvPr>
          <p:cNvSpPr txBox="1"/>
          <p:nvPr/>
        </p:nvSpPr>
        <p:spPr>
          <a:xfrm>
            <a:off x="8360187" y="1658203"/>
            <a:ext cx="1365530" cy="2462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000" dirty="0"/>
              <a:t>정 산 설 정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xmlns="" id="{21A0CA34-6674-44A0-9F25-EC8F3465FD14}"/>
              </a:ext>
            </a:extLst>
          </p:cNvPr>
          <p:cNvSpPr/>
          <p:nvPr/>
        </p:nvSpPr>
        <p:spPr>
          <a:xfrm>
            <a:off x="8401282" y="2250763"/>
            <a:ext cx="1283340" cy="316259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본 사</a:t>
            </a: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xmlns="" id="{9C2956DF-FFD9-4A19-876A-451367D4E75A}"/>
              </a:ext>
            </a:extLst>
          </p:cNvPr>
          <p:cNvSpPr/>
          <p:nvPr/>
        </p:nvSpPr>
        <p:spPr>
          <a:xfrm>
            <a:off x="8530120" y="3178773"/>
            <a:ext cx="1025664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총판</a:t>
            </a: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xmlns="" id="{97BDAAA5-82EA-4BDB-AC64-A714A10AEF13}"/>
              </a:ext>
            </a:extLst>
          </p:cNvPr>
          <p:cNvSpPr/>
          <p:nvPr/>
        </p:nvSpPr>
        <p:spPr>
          <a:xfrm>
            <a:off x="8530120" y="3867920"/>
            <a:ext cx="1025664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하위 총판</a:t>
            </a:r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xmlns="" id="{CF6296A0-0E82-45F6-B130-CB980A63D68B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V="1">
            <a:off x="9042952" y="2567022"/>
            <a:ext cx="0" cy="611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A08E37C3-8905-41F8-A2F0-4A78CC3AF01F}"/>
              </a:ext>
            </a:extLst>
          </p:cNvPr>
          <p:cNvSpPr txBox="1"/>
          <p:nvPr/>
        </p:nvSpPr>
        <p:spPr>
          <a:xfrm>
            <a:off x="9070149" y="2797945"/>
            <a:ext cx="20762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하위총판 생성 및 정산설정</a:t>
            </a:r>
            <a:r>
              <a:rPr lang="en-US" altLang="ko-KR" sz="900" dirty="0"/>
              <a:t> </a:t>
            </a:r>
            <a:r>
              <a:rPr lang="ko-KR" altLang="en-US" sz="900" dirty="0"/>
              <a:t>승인요청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xmlns="" id="{BB61BA0F-59DC-4792-AB33-773B7727687B}"/>
              </a:ext>
            </a:extLst>
          </p:cNvPr>
          <p:cNvCxnSpPr>
            <a:stCxn id="48" idx="2"/>
            <a:endCxn id="49" idx="0"/>
          </p:cNvCxnSpPr>
          <p:nvPr/>
        </p:nvCxnSpPr>
        <p:spPr>
          <a:xfrm>
            <a:off x="9042952" y="3468854"/>
            <a:ext cx="0" cy="39906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3" name="사각형: 둥근 모서리 203">
            <a:extLst>
              <a:ext uri="{FF2B5EF4-FFF2-40B4-BE49-F238E27FC236}">
                <a16:creationId xmlns:a16="http://schemas.microsoft.com/office/drawing/2014/main" xmlns="" id="{D5CAACF1-9F4B-4B4A-8B5A-3FC6826D5A94}"/>
              </a:ext>
            </a:extLst>
          </p:cNvPr>
          <p:cNvSpPr/>
          <p:nvPr/>
        </p:nvSpPr>
        <p:spPr>
          <a:xfrm>
            <a:off x="9725717" y="3867920"/>
            <a:ext cx="1025664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하위 총판</a:t>
            </a:r>
          </a:p>
        </p:txBody>
      </p:sp>
      <p:cxnSp>
        <p:nvCxnSpPr>
          <p:cNvPr id="54" name="꺾인 연결선 11">
            <a:extLst>
              <a:ext uri="{FF2B5EF4-FFF2-40B4-BE49-F238E27FC236}">
                <a16:creationId xmlns:a16="http://schemas.microsoft.com/office/drawing/2014/main" xmlns="" id="{0E1853F3-53BA-4A9A-A275-5052DE390E46}"/>
              </a:ext>
            </a:extLst>
          </p:cNvPr>
          <p:cNvCxnSpPr>
            <a:stCxn id="48" idx="2"/>
            <a:endCxn id="53" idx="0"/>
          </p:cNvCxnSpPr>
          <p:nvPr/>
        </p:nvCxnSpPr>
        <p:spPr>
          <a:xfrm rot="16200000" flipH="1">
            <a:off x="9441217" y="3070588"/>
            <a:ext cx="399066" cy="1195597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5" name="사각형: 둥근 모서리 203">
            <a:extLst>
              <a:ext uri="{FF2B5EF4-FFF2-40B4-BE49-F238E27FC236}">
                <a16:creationId xmlns:a16="http://schemas.microsoft.com/office/drawing/2014/main" xmlns="" id="{7C164EA3-0545-464C-A28A-C8BBC505F030}"/>
              </a:ext>
            </a:extLst>
          </p:cNvPr>
          <p:cNvSpPr/>
          <p:nvPr/>
        </p:nvSpPr>
        <p:spPr>
          <a:xfrm>
            <a:off x="7393410" y="3867920"/>
            <a:ext cx="1025664" cy="290081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하위 총판</a:t>
            </a:r>
          </a:p>
        </p:txBody>
      </p:sp>
      <p:cxnSp>
        <p:nvCxnSpPr>
          <p:cNvPr id="56" name="꺾인 연결선 18">
            <a:extLst>
              <a:ext uri="{FF2B5EF4-FFF2-40B4-BE49-F238E27FC236}">
                <a16:creationId xmlns:a16="http://schemas.microsoft.com/office/drawing/2014/main" xmlns="" id="{479F299C-A535-44A9-A9B9-062463765E7F}"/>
              </a:ext>
            </a:extLst>
          </p:cNvPr>
          <p:cNvCxnSpPr>
            <a:stCxn id="48" idx="2"/>
            <a:endCxn id="55" idx="0"/>
          </p:cNvCxnSpPr>
          <p:nvPr/>
        </p:nvCxnSpPr>
        <p:spPr>
          <a:xfrm rot="5400000">
            <a:off x="8275064" y="3100032"/>
            <a:ext cx="399066" cy="1136710"/>
          </a:xfrm>
          <a:prstGeom prst="bentConnector3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69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28218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err="1">
                <a:sym typeface="Wingdings" panose="05000000000000000000" pitchFamily="2" charset="2"/>
              </a:rPr>
              <a:t>회원배팅내역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>
                <a:sym typeface="Wingdings" panose="05000000000000000000" pitchFamily="2" charset="2"/>
              </a:rPr>
              <a:t>  라이브스포츠 배팅내역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72023"/>
              </p:ext>
            </p:extLst>
          </p:nvPr>
        </p:nvGraphicFramePr>
        <p:xfrm>
          <a:off x="1343027" y="1791432"/>
          <a:ext cx="6769098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2122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4093446713"/>
                    </a:ext>
                  </a:extLst>
                </a:gridCol>
                <a:gridCol w="980369">
                  <a:extLst>
                    <a:ext uri="{9D8B030D-6E8A-4147-A177-3AD203B41FA5}">
                      <a16:colId xmlns:a16="http://schemas.microsoft.com/office/drawing/2014/main" xmlns="" val="3088439088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844813048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배팅내역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배당률</a:t>
                      </a:r>
                      <a:endParaRPr lang="en-US" altLang="ko-KR" sz="7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보너스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배팅액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예상당첨액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적중금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1.91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10:45:27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적중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18,000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10:44:37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낙첨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15,000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10:42:07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적특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17,000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10:43:17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취소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505644" y="12418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입금내역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1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배팅역까지만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상세 보기 기능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DEBF6043-AE86-4EAD-85AE-CB938F855DE3}"/>
              </a:ext>
            </a:extLst>
          </p:cNvPr>
          <p:cNvSpPr/>
          <p:nvPr/>
        </p:nvSpPr>
        <p:spPr>
          <a:xfrm>
            <a:off x="3164935" y="2133283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승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xmlns="" id="{2DFD8A29-E93C-4930-B8F5-F5A0D9342611}"/>
              </a:ext>
            </a:extLst>
          </p:cNvPr>
          <p:cNvSpPr/>
          <p:nvPr/>
        </p:nvSpPr>
        <p:spPr>
          <a:xfrm>
            <a:off x="3164934" y="2333865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err="1">
                <a:solidFill>
                  <a:schemeClr val="tx1"/>
                </a:solidFill>
              </a:rPr>
              <a:t>언더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xmlns="" id="{15C83495-15F9-4F3A-8F27-B821F84387FC}"/>
              </a:ext>
            </a:extLst>
          </p:cNvPr>
          <p:cNvSpPr/>
          <p:nvPr/>
        </p:nvSpPr>
        <p:spPr>
          <a:xfrm>
            <a:off x="3042395" y="253444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>
                <a:solidFill>
                  <a:schemeClr val="tx1"/>
                </a:solidFill>
              </a:rPr>
              <a:t>오버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xmlns="" id="{A09A04FE-7A48-4808-A42C-E5B44CAF2AF8}"/>
              </a:ext>
            </a:extLst>
          </p:cNvPr>
          <p:cNvSpPr/>
          <p:nvPr/>
        </p:nvSpPr>
        <p:spPr>
          <a:xfrm>
            <a:off x="3282116" y="253444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무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xmlns="" id="{1EEB9028-E5BB-4BEB-A0BF-49EF54B9B227}"/>
              </a:ext>
            </a:extLst>
          </p:cNvPr>
          <p:cNvSpPr/>
          <p:nvPr/>
        </p:nvSpPr>
        <p:spPr>
          <a:xfrm>
            <a:off x="3148678" y="274910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패</a:t>
            </a: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xmlns="" id="{0ED0B1BD-F72C-436D-8EE6-4D1BE52B154E}"/>
              </a:ext>
            </a:extLst>
          </p:cNvPr>
          <p:cNvSpPr/>
          <p:nvPr/>
        </p:nvSpPr>
        <p:spPr>
          <a:xfrm>
            <a:off x="7393117" y="200227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xmlns="" id="{74AB646B-F632-4C9D-935F-45590CF158EF}"/>
              </a:ext>
            </a:extLst>
          </p:cNvPr>
          <p:cNvSpPr/>
          <p:nvPr/>
        </p:nvSpPr>
        <p:spPr>
          <a:xfrm>
            <a:off x="2976399" y="2092195"/>
            <a:ext cx="625746" cy="90680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B2B20CE-E89C-44E1-A795-7398146A501F}"/>
              </a:ext>
            </a:extLst>
          </p:cNvPr>
          <p:cNvSpPr/>
          <p:nvPr/>
        </p:nvSpPr>
        <p:spPr>
          <a:xfrm>
            <a:off x="2884617" y="200828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xmlns="" id="{B8FDF432-BAA4-4429-8C33-A4CFEFD3472B}"/>
              </a:ext>
            </a:extLst>
          </p:cNvPr>
          <p:cNvSpPr/>
          <p:nvPr/>
        </p:nvSpPr>
        <p:spPr>
          <a:xfrm>
            <a:off x="7525754" y="2048414"/>
            <a:ext cx="625746" cy="90680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xmlns="" id="{59AB2EDD-62B1-4E32-B431-07EBFC75013B}"/>
              </a:ext>
            </a:extLst>
          </p:cNvPr>
          <p:cNvSpPr/>
          <p:nvPr/>
        </p:nvSpPr>
        <p:spPr>
          <a:xfrm>
            <a:off x="9904727" y="26957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4D0C79B-7EF3-4B61-AFD9-1C0EE3D02778}"/>
              </a:ext>
            </a:extLst>
          </p:cNvPr>
          <p:cNvSpPr txBox="1"/>
          <p:nvPr/>
        </p:nvSpPr>
        <p:spPr>
          <a:xfrm>
            <a:off x="10088293" y="2677828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적중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파란색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낙첨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빨간색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적특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노란색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취소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회색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7333A6FA-71BB-46F6-A19B-A43FBE0BA8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3025" y="1160808"/>
            <a:ext cx="6769100" cy="314977"/>
          </a:xfrm>
          <a:prstGeom prst="rect">
            <a:avLst/>
          </a:prstGeom>
        </p:spPr>
      </p:pic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01098" y="141793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xmlns="" id="{A4BB4811-7F62-43D3-8430-65BCB2DB8BC5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560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28218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389471"/>
              </p:ext>
            </p:extLst>
          </p:nvPr>
        </p:nvGraphicFramePr>
        <p:xfrm>
          <a:off x="1343027" y="1791432"/>
          <a:ext cx="6791925" cy="27884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2122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658107">
                  <a:extLst>
                    <a:ext uri="{9D8B030D-6E8A-4147-A177-3AD203B41FA5}">
                      <a16:colId xmlns:a16="http://schemas.microsoft.com/office/drawing/2014/main" xmlns="" val="313126413"/>
                    </a:ext>
                  </a:extLst>
                </a:gridCol>
                <a:gridCol w="188031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564092">
                  <a:extLst>
                    <a:ext uri="{9D8B030D-6E8A-4147-A177-3AD203B41FA5}">
                      <a16:colId xmlns:a16="http://schemas.microsoft.com/office/drawing/2014/main" xmlns="" val="2854717126"/>
                    </a:ext>
                  </a:extLst>
                </a:gridCol>
                <a:gridCol w="282046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470076">
                  <a:extLst>
                    <a:ext uri="{9D8B030D-6E8A-4147-A177-3AD203B41FA5}">
                      <a16:colId xmlns:a16="http://schemas.microsoft.com/office/drawing/2014/main" xmlns="" val="2717367864"/>
                    </a:ext>
                  </a:extLst>
                </a:gridCol>
                <a:gridCol w="376061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376061">
                  <a:extLst>
                    <a:ext uri="{9D8B030D-6E8A-4147-A177-3AD203B41FA5}">
                      <a16:colId xmlns:a16="http://schemas.microsoft.com/office/drawing/2014/main" xmlns="" val="806697604"/>
                    </a:ext>
                  </a:extLst>
                </a:gridCol>
                <a:gridCol w="470076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282046">
                  <a:extLst>
                    <a:ext uri="{9D8B030D-6E8A-4147-A177-3AD203B41FA5}">
                      <a16:colId xmlns:a16="http://schemas.microsoft.com/office/drawing/2014/main" xmlns="" val="2510795627"/>
                    </a:ext>
                  </a:extLst>
                </a:gridCol>
                <a:gridCol w="564092">
                  <a:extLst>
                    <a:ext uri="{9D8B030D-6E8A-4147-A177-3AD203B41FA5}">
                      <a16:colId xmlns:a16="http://schemas.microsoft.com/office/drawing/2014/main" xmlns="" val="4093446713"/>
                    </a:ext>
                  </a:extLst>
                </a:gridCol>
                <a:gridCol w="188031">
                  <a:extLst>
                    <a:ext uri="{9D8B030D-6E8A-4147-A177-3AD203B41FA5}">
                      <a16:colId xmlns:a16="http://schemas.microsoft.com/office/drawing/2014/main" xmlns="" val="2270905040"/>
                    </a:ext>
                  </a:extLst>
                </a:gridCol>
                <a:gridCol w="658107">
                  <a:extLst>
                    <a:ext uri="{9D8B030D-6E8A-4147-A177-3AD203B41FA5}">
                      <a16:colId xmlns:a16="http://schemas.microsoft.com/office/drawing/2014/main" xmlns="" val="3088439088"/>
                    </a:ext>
                  </a:extLst>
                </a:gridCol>
                <a:gridCol w="322262">
                  <a:extLst>
                    <a:ext uri="{9D8B030D-6E8A-4147-A177-3AD203B41FA5}">
                      <a16:colId xmlns:a16="http://schemas.microsoft.com/office/drawing/2014/main" xmlns="" val="199719157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844813048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배팅내역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배당률</a:t>
                      </a:r>
                      <a:endParaRPr lang="en-US" altLang="ko-KR" sz="7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보너스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배팅액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예상당첨액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적중금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1.91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10:45:27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적중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경기시간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리그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리그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홈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홈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VS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VS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원정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타입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배팅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게임결과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2655884"/>
                  </a:ext>
                </a:extLst>
              </a:tr>
              <a:tr h="20525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/>
                        <a:t>2021-08-05: 09:40:00</a:t>
                      </a:r>
                      <a:endParaRPr lang="ko-KR" altLang="en-US" sz="5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MLB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콜로라도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1.91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시카고 컵스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승패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승</a:t>
                      </a:r>
                      <a:r>
                        <a:rPr lang="en-US" altLang="ko-KR" sz="700" dirty="0"/>
                        <a:t>(1.91)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3:2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5869255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18,000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10:44:37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낙첨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15,000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10:42:07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적특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17,000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10:43:17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취소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505644" y="12418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입금내역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1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배팅역까지만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상세 보기 기능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01098" y="141793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DEBF6043-AE86-4EAD-85AE-CB938F855DE3}"/>
              </a:ext>
            </a:extLst>
          </p:cNvPr>
          <p:cNvSpPr/>
          <p:nvPr/>
        </p:nvSpPr>
        <p:spPr>
          <a:xfrm>
            <a:off x="3164935" y="2133283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승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xmlns="" id="{2DFD8A29-E93C-4930-B8F5-F5A0D9342611}"/>
              </a:ext>
            </a:extLst>
          </p:cNvPr>
          <p:cNvSpPr/>
          <p:nvPr/>
        </p:nvSpPr>
        <p:spPr>
          <a:xfrm>
            <a:off x="3123279" y="2753980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err="1">
                <a:solidFill>
                  <a:schemeClr val="tx1"/>
                </a:solidFill>
              </a:rPr>
              <a:t>언더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xmlns="" id="{15C83495-15F9-4F3A-8F27-B821F84387FC}"/>
              </a:ext>
            </a:extLst>
          </p:cNvPr>
          <p:cNvSpPr/>
          <p:nvPr/>
        </p:nvSpPr>
        <p:spPr>
          <a:xfrm>
            <a:off x="3016996" y="295216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오버</a:t>
            </a: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xmlns="" id="{A09A04FE-7A48-4808-A42C-E5B44CAF2AF8}"/>
              </a:ext>
            </a:extLst>
          </p:cNvPr>
          <p:cNvSpPr/>
          <p:nvPr/>
        </p:nvSpPr>
        <p:spPr>
          <a:xfrm>
            <a:off x="3256717" y="295216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무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xmlns="" id="{1EEB9028-E5BB-4BEB-A0BF-49EF54B9B227}"/>
              </a:ext>
            </a:extLst>
          </p:cNvPr>
          <p:cNvSpPr/>
          <p:nvPr/>
        </p:nvSpPr>
        <p:spPr>
          <a:xfrm>
            <a:off x="3123279" y="316682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패</a:t>
            </a: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xmlns="" id="{74AB646B-F632-4C9D-935F-45590CF158EF}"/>
              </a:ext>
            </a:extLst>
          </p:cNvPr>
          <p:cNvSpPr/>
          <p:nvPr/>
        </p:nvSpPr>
        <p:spPr>
          <a:xfrm>
            <a:off x="1288910" y="1823137"/>
            <a:ext cx="6902590" cy="90680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B2B20CE-E89C-44E1-A795-7398146A501F}"/>
              </a:ext>
            </a:extLst>
          </p:cNvPr>
          <p:cNvSpPr/>
          <p:nvPr/>
        </p:nvSpPr>
        <p:spPr>
          <a:xfrm>
            <a:off x="1159460" y="182313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xmlns="" id="{59AB2EDD-62B1-4E32-B431-07EBFC75013B}"/>
              </a:ext>
            </a:extLst>
          </p:cNvPr>
          <p:cNvSpPr/>
          <p:nvPr/>
        </p:nvSpPr>
        <p:spPr>
          <a:xfrm>
            <a:off x="9904727" y="26957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4D0C79B-7EF3-4B61-AFD9-1C0EE3D02778}"/>
              </a:ext>
            </a:extLst>
          </p:cNvPr>
          <p:cNvSpPr txBox="1"/>
          <p:nvPr/>
        </p:nvSpPr>
        <p:spPr>
          <a:xfrm>
            <a:off x="10088293" y="2677828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적중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파란색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낙첨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빨간색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적특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노란색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취소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회색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648A9CBD-A795-4929-ACAC-8AFE4D79E317}"/>
              </a:ext>
            </a:extLst>
          </p:cNvPr>
          <p:cNvSpPr txBox="1"/>
          <p:nvPr/>
        </p:nvSpPr>
        <p:spPr>
          <a:xfrm>
            <a:off x="108284" y="89690"/>
            <a:ext cx="4304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err="1">
                <a:sym typeface="Wingdings" panose="05000000000000000000" pitchFamily="2" charset="2"/>
              </a:rPr>
              <a:t>회원배팅내역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>
                <a:sym typeface="Wingdings" panose="05000000000000000000" pitchFamily="2" charset="2"/>
              </a:rPr>
              <a:t> </a:t>
            </a:r>
            <a:r>
              <a:rPr lang="ko-KR" altLang="en-US" sz="1000" b="1" dirty="0" err="1">
                <a:sym typeface="Wingdings" panose="05000000000000000000" pitchFamily="2" charset="2"/>
              </a:rPr>
              <a:t>라이브스포츠배팅내역</a:t>
            </a:r>
            <a:r>
              <a:rPr lang="ko-KR" altLang="en-US" sz="1000" b="1" dirty="0">
                <a:sym typeface="Wingdings" panose="05000000000000000000" pitchFamily="2" charset="2"/>
              </a:rPr>
              <a:t> 탭 </a:t>
            </a:r>
            <a:r>
              <a:rPr lang="en-US" altLang="ko-KR" sz="1000" b="1" dirty="0">
                <a:sym typeface="Wingdings" panose="05000000000000000000" pitchFamily="2" charset="2"/>
              </a:rPr>
              <a:t>/ </a:t>
            </a:r>
            <a:r>
              <a:rPr lang="ko-KR" altLang="en-US" sz="1000" b="1" dirty="0">
                <a:sym typeface="Wingdings" panose="05000000000000000000" pitchFamily="2" charset="2"/>
              </a:rPr>
              <a:t>배팅내역 </a:t>
            </a:r>
            <a:r>
              <a:rPr lang="ko-KR" altLang="en-US" sz="1000" b="1" dirty="0" err="1">
                <a:sym typeface="Wingdings" panose="05000000000000000000" pitchFamily="2" charset="2"/>
              </a:rPr>
              <a:t>클릭시</a:t>
            </a:r>
            <a:r>
              <a:rPr lang="ko-KR" altLang="en-US" sz="1000" b="1" dirty="0">
                <a:sym typeface="Wingdings" panose="05000000000000000000" pitchFamily="2" charset="2"/>
              </a:rPr>
              <a:t> 상세 보기 기능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xmlns="" id="{0E9DEF85-3C36-4544-B5CC-D39D7F80D1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3025" y="1160808"/>
            <a:ext cx="6769100" cy="314977"/>
          </a:xfrm>
          <a:prstGeom prst="rect">
            <a:avLst/>
          </a:prstGeom>
        </p:spPr>
      </p:pic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xmlns="" id="{939115DF-9818-428B-BDD9-48E26E3AF8A3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142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40394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err="1">
                <a:sym typeface="Wingdings" panose="05000000000000000000" pitchFamily="2" charset="2"/>
              </a:rPr>
              <a:t>회원배팅내역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>
                <a:sym typeface="Wingdings" panose="05000000000000000000" pitchFamily="2" charset="2"/>
              </a:rPr>
              <a:t>  미니게임 배팅내역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181614"/>
              </p:ext>
            </p:extLst>
          </p:nvPr>
        </p:nvGraphicFramePr>
        <p:xfrm>
          <a:off x="1343027" y="1791432"/>
          <a:ext cx="6769103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5373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615373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680769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421105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403058">
                  <a:extLst>
                    <a:ext uri="{9D8B030D-6E8A-4147-A177-3AD203B41FA5}">
                      <a16:colId xmlns:a16="http://schemas.microsoft.com/office/drawing/2014/main" xmlns="" val="3893387316"/>
                    </a:ext>
                  </a:extLst>
                </a:gridCol>
                <a:gridCol w="661737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631658">
                  <a:extLst>
                    <a:ext uri="{9D8B030D-6E8A-4147-A177-3AD203B41FA5}">
                      <a16:colId xmlns:a16="http://schemas.microsoft.com/office/drawing/2014/main" xmlns="" val="4093446713"/>
                    </a:ext>
                  </a:extLst>
                </a:gridCol>
                <a:gridCol w="709184">
                  <a:extLst>
                    <a:ext uri="{9D8B030D-6E8A-4147-A177-3AD203B41FA5}">
                      <a16:colId xmlns:a16="http://schemas.microsoft.com/office/drawing/2014/main" xmlns="" val="3088439088"/>
                    </a:ext>
                  </a:extLst>
                </a:gridCol>
                <a:gridCol w="439832">
                  <a:extLst>
                    <a:ext uri="{9D8B030D-6E8A-4147-A177-3AD203B41FA5}">
                      <a16:colId xmlns:a16="http://schemas.microsoft.com/office/drawing/2014/main" xmlns="" val="2844813048"/>
                    </a:ext>
                  </a:extLst>
                </a:gridCol>
                <a:gridCol w="790914">
                  <a:extLst>
                    <a:ext uri="{9D8B030D-6E8A-4147-A177-3AD203B41FA5}">
                      <a16:colId xmlns:a16="http://schemas.microsoft.com/office/drawing/2014/main" xmlns="" val="4239332667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게임종류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회차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배팅진행내역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배당률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배팅액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적중금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게임결과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Hong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홍길동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 err="1"/>
                        <a:t>파워볼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127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 err="1"/>
                        <a:t>일반볼</a:t>
                      </a:r>
                      <a:endParaRPr lang="en-US" altLang="ko-KR" sz="700" dirty="0"/>
                    </a:p>
                    <a:p>
                      <a:pPr algn="ctr" latinLnBrk="1"/>
                      <a:r>
                        <a:rPr lang="en-US" altLang="ko-KR" sz="700" dirty="0"/>
                        <a:t>(</a:t>
                      </a:r>
                      <a:r>
                        <a:rPr lang="ko-KR" altLang="en-US" sz="700" dirty="0"/>
                        <a:t>대</a:t>
                      </a:r>
                      <a:r>
                        <a:rPr lang="en-US" altLang="ko-KR" sz="700" dirty="0"/>
                        <a:t>81-130)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2.75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10,000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27,500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2021-08-05 10:30:06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적중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[</a:t>
                      </a:r>
                      <a:r>
                        <a:rPr lang="ko-KR" altLang="en-US" sz="700" dirty="0"/>
                        <a:t>홀</a:t>
                      </a:r>
                      <a:r>
                        <a:rPr lang="en-US" altLang="ko-KR" sz="700" dirty="0"/>
                        <a:t>],[</a:t>
                      </a:r>
                      <a:r>
                        <a:rPr lang="ko-KR" altLang="en-US" sz="700" dirty="0"/>
                        <a:t>오버</a:t>
                      </a:r>
                      <a:r>
                        <a:rPr lang="en-US" altLang="ko-KR" sz="700" dirty="0"/>
                        <a:t>],[</a:t>
                      </a:r>
                      <a:r>
                        <a:rPr lang="ko-KR" altLang="en-US" sz="700" dirty="0"/>
                        <a:t>대</a:t>
                      </a:r>
                      <a:r>
                        <a:rPr lang="en-US" altLang="ko-KR" sz="700" dirty="0"/>
                        <a:t>]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Hong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홍길동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 err="1"/>
                        <a:t>파워볼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127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 err="1"/>
                        <a:t>파워볼</a:t>
                      </a:r>
                      <a:r>
                        <a:rPr lang="en-US" altLang="ko-KR" sz="700" dirty="0"/>
                        <a:t>(</a:t>
                      </a:r>
                      <a:r>
                        <a:rPr lang="ko-KR" altLang="en-US" sz="700" dirty="0" err="1"/>
                        <a:t>언더</a:t>
                      </a:r>
                      <a:r>
                        <a:rPr lang="en-US" altLang="ko-KR" sz="700" dirty="0"/>
                        <a:t>)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1.9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10,000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0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/>
                        <a:t>2021-08-05 10:30:02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 err="1"/>
                        <a:t>낙첨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/>
                        <a:t>[</a:t>
                      </a:r>
                      <a:r>
                        <a:rPr lang="ko-KR" altLang="en-US" sz="700" dirty="0"/>
                        <a:t>홀</a:t>
                      </a:r>
                      <a:r>
                        <a:rPr lang="en-US" altLang="ko-KR" sz="700" dirty="0"/>
                        <a:t>],[</a:t>
                      </a:r>
                      <a:r>
                        <a:rPr lang="ko-KR" altLang="en-US" sz="700" dirty="0"/>
                        <a:t>오버</a:t>
                      </a:r>
                      <a:r>
                        <a:rPr lang="en-US" altLang="ko-KR" sz="700" dirty="0"/>
                        <a:t>],[</a:t>
                      </a:r>
                      <a:r>
                        <a:rPr lang="ko-KR" altLang="en-US" sz="700" dirty="0"/>
                        <a:t>대</a:t>
                      </a:r>
                      <a:r>
                        <a:rPr lang="en-US" altLang="ko-KR" sz="700" dirty="0"/>
                        <a:t>]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Hong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홍길동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파워사다리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127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짝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1.9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10,000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0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2021-08-05</a:t>
                      </a:r>
                    </a:p>
                    <a:p>
                      <a:pPr algn="ctr" latinLnBrk="1"/>
                      <a:r>
                        <a:rPr lang="en-US" altLang="ko-KR" sz="700" dirty="0"/>
                        <a:t>10:29:03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 err="1"/>
                        <a:t>낙첨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6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[</a:t>
                      </a:r>
                      <a:r>
                        <a:rPr lang="ko-KR" altLang="en-US" sz="700" dirty="0"/>
                        <a:t>우</a:t>
                      </a:r>
                      <a:r>
                        <a:rPr lang="en-US" altLang="ko-KR" sz="700" dirty="0"/>
                        <a:t>],[3],[</a:t>
                      </a:r>
                      <a:r>
                        <a:rPr lang="ko-KR" altLang="en-US" sz="700" dirty="0"/>
                        <a:t>홀</a:t>
                      </a:r>
                      <a:r>
                        <a:rPr lang="en-US" altLang="ko-KR" sz="700" dirty="0"/>
                        <a:t>]</a:t>
                      </a:r>
                      <a:endParaRPr lang="ko-KR" altLang="en-US" sz="7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505644" y="12418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입금내역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1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배팅역까지만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상세 보기 기능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xmlns="" id="{59AB2EDD-62B1-4E32-B431-07EBFC75013B}"/>
              </a:ext>
            </a:extLst>
          </p:cNvPr>
          <p:cNvSpPr/>
          <p:nvPr/>
        </p:nvSpPr>
        <p:spPr>
          <a:xfrm>
            <a:off x="9904727" y="26957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4D0C79B-7EF3-4B61-AFD9-1C0EE3D02778}"/>
              </a:ext>
            </a:extLst>
          </p:cNvPr>
          <p:cNvSpPr txBox="1"/>
          <p:nvPr/>
        </p:nvSpPr>
        <p:spPr>
          <a:xfrm>
            <a:off x="10088293" y="2677828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적중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파란색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낙첨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빨간색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적특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노란색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취소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회색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31FA1227-FD5B-4518-826F-D555C969AF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3083" y="1168684"/>
            <a:ext cx="6769100" cy="265665"/>
          </a:xfrm>
          <a:prstGeom prst="rect">
            <a:avLst/>
          </a:prstGeom>
        </p:spPr>
      </p:pic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01098" y="141793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xmlns="" id="{3632D656-C899-40AB-995D-4EC39A03F3FA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70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테이블이(가) 표시된 사진&#10;&#10;자동 생성된 설명">
            <a:extLst>
              <a:ext uri="{FF2B5EF4-FFF2-40B4-BE49-F238E27FC236}">
                <a16:creationId xmlns:a16="http://schemas.microsoft.com/office/drawing/2014/main" xmlns="" id="{2ADC78D4-1E5E-4A7C-9D41-0BC0B5407D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501"/>
          <a:stretch/>
        </p:blipFill>
        <p:spPr>
          <a:xfrm>
            <a:off x="198522" y="401175"/>
            <a:ext cx="9685420" cy="1042614"/>
          </a:xfrm>
          <a:prstGeom prst="rect">
            <a:avLst/>
          </a:prstGeom>
        </p:spPr>
      </p:pic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0B35CDA0-7B14-4030-BF38-F8E87935C9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r="2675" b="15410"/>
          <a:stretch/>
        </p:blipFill>
        <p:spPr>
          <a:xfrm>
            <a:off x="9932069" y="651208"/>
            <a:ext cx="2109536" cy="2212308"/>
          </a:xfrm>
          <a:prstGeom prst="rect">
            <a:avLst/>
          </a:prstGeom>
        </p:spPr>
      </p:pic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xmlns="" id="{7A86F2F8-105C-411D-8536-69C02DC5A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320"/>
              </p:ext>
            </p:extLst>
          </p:nvPr>
        </p:nvGraphicFramePr>
        <p:xfrm>
          <a:off x="301790" y="1560929"/>
          <a:ext cx="9478884" cy="128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6990">
                  <a:extLst>
                    <a:ext uri="{9D8B030D-6E8A-4147-A177-3AD203B41FA5}">
                      <a16:colId xmlns:a16="http://schemas.microsoft.com/office/drawing/2014/main" xmlns="" val="2129070469"/>
                    </a:ext>
                  </a:extLst>
                </a:gridCol>
                <a:gridCol w="475248">
                  <a:extLst>
                    <a:ext uri="{9D8B030D-6E8A-4147-A177-3AD203B41FA5}">
                      <a16:colId xmlns:a16="http://schemas.microsoft.com/office/drawing/2014/main" xmlns="" val="1157984226"/>
                    </a:ext>
                  </a:extLst>
                </a:gridCol>
                <a:gridCol w="842951">
                  <a:extLst>
                    <a:ext uri="{9D8B030D-6E8A-4147-A177-3AD203B41FA5}">
                      <a16:colId xmlns:a16="http://schemas.microsoft.com/office/drawing/2014/main" xmlns="" val="3902927511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2388792901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3375996989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2450503212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2512416182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964611165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1780222710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635811445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499686946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429305908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3805259951"/>
                    </a:ext>
                  </a:extLst>
                </a:gridCol>
                <a:gridCol w="565063">
                  <a:extLst>
                    <a:ext uri="{9D8B030D-6E8A-4147-A177-3AD203B41FA5}">
                      <a16:colId xmlns:a16="http://schemas.microsoft.com/office/drawing/2014/main" xmlns="" val="2254105005"/>
                    </a:ext>
                  </a:extLst>
                </a:gridCol>
                <a:gridCol w="407954">
                  <a:extLst>
                    <a:ext uri="{9D8B030D-6E8A-4147-A177-3AD203B41FA5}">
                      <a16:colId xmlns:a16="http://schemas.microsoft.com/office/drawing/2014/main" xmlns="" val="2987918139"/>
                    </a:ext>
                  </a:extLst>
                </a:gridCol>
                <a:gridCol w="463216">
                  <a:extLst>
                    <a:ext uri="{9D8B030D-6E8A-4147-A177-3AD203B41FA5}">
                      <a16:colId xmlns:a16="http://schemas.microsoft.com/office/drawing/2014/main" xmlns="" val="2557319721"/>
                    </a:ext>
                  </a:extLst>
                </a:gridCol>
                <a:gridCol w="696832">
                  <a:extLst>
                    <a:ext uri="{9D8B030D-6E8A-4147-A177-3AD203B41FA5}">
                      <a16:colId xmlns:a16="http://schemas.microsoft.com/office/drawing/2014/main" xmlns="" val="3798280153"/>
                    </a:ext>
                  </a:extLst>
                </a:gridCol>
              </a:tblGrid>
              <a:tr h="144111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상태정보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가입정보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정산설정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머니</a:t>
                      </a:r>
                      <a:r>
                        <a:rPr lang="en-US" altLang="ko-KR" sz="75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포인트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정산정보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관리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685954"/>
                  </a:ext>
                </a:extLst>
              </a:tr>
              <a:tr h="30423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로그인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최종</a:t>
                      </a:r>
                      <a:endParaRPr lang="en-US" altLang="ko-KR" sz="750" dirty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로그인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상태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아이디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닉네임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핸드폰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총판유형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보유회원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스포츠</a:t>
                      </a:r>
                      <a:endParaRPr lang="en-US" altLang="ko-KR" sz="750" dirty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배팅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bg1"/>
                          </a:solidFill>
                        </a:rPr>
                        <a:t>스포트</a:t>
                      </a:r>
                      <a:endParaRPr lang="en-US" altLang="ko-KR" sz="750" dirty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미당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충</a:t>
                      </a:r>
                      <a:r>
                        <a:rPr lang="en-US" altLang="ko-KR" sz="75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환전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머니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포인트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환전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bg1"/>
                          </a:solidFill>
                        </a:rPr>
                        <a:t>총정산</a:t>
                      </a:r>
                      <a:endParaRPr lang="ko-KR" altLang="en-US" sz="7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bg1"/>
                          </a:solidFill>
                        </a:rPr>
                        <a:t>관리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361482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2021-08-05 16:09:15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사용중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010-2121-222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대총판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32,345,915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257,00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5241009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2021-08-05 17:09:15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사용중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Test1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Test1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010-2121-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총판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2,345,915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57,00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525773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7685E8B-162A-4042-96C7-D6C117C33FAC}"/>
              </a:ext>
            </a:extLst>
          </p:cNvPr>
          <p:cNvSpPr txBox="1"/>
          <p:nvPr/>
        </p:nvSpPr>
        <p:spPr>
          <a:xfrm>
            <a:off x="10023851" y="2809922"/>
            <a:ext cx="24920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80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800" dirty="0">
                <a:solidFill>
                  <a:srgbClr val="FF0000"/>
                </a:solidFill>
                <a:sym typeface="Wingdings" panose="05000000000000000000" pitchFamily="2" charset="2"/>
              </a:rPr>
              <a:t>본사가 등록하는 총판은 </a:t>
            </a:r>
            <a:r>
              <a:rPr lang="en-US" altLang="ko-KR" sz="800" dirty="0">
                <a:solidFill>
                  <a:srgbClr val="FF0000"/>
                </a:solidFill>
                <a:sym typeface="Wingdings" panose="05000000000000000000" pitchFamily="2" charset="2"/>
              </a:rPr>
              <a:t>‘</a:t>
            </a:r>
            <a:r>
              <a:rPr lang="ko-KR" altLang="en-US" sz="800" dirty="0" err="1">
                <a:solidFill>
                  <a:srgbClr val="FF0000"/>
                </a:solidFill>
                <a:sym typeface="Wingdings" panose="05000000000000000000" pitchFamily="2" charset="2"/>
              </a:rPr>
              <a:t>대총판</a:t>
            </a:r>
            <a:r>
              <a:rPr lang="en-US" altLang="ko-KR" sz="800" dirty="0">
                <a:solidFill>
                  <a:srgbClr val="FF0000"/>
                </a:solidFill>
                <a:sym typeface="Wingdings" panose="05000000000000000000" pitchFamily="2" charset="2"/>
              </a:rPr>
              <a:t>’</a:t>
            </a:r>
          </a:p>
          <a:p>
            <a:r>
              <a:rPr lang="en-US" altLang="ko-KR" sz="80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800" dirty="0" err="1">
                <a:solidFill>
                  <a:srgbClr val="FF0000"/>
                </a:solidFill>
                <a:sym typeface="Wingdings" panose="05000000000000000000" pitchFamily="2" charset="2"/>
              </a:rPr>
              <a:t>대총판이</a:t>
            </a:r>
            <a:r>
              <a:rPr lang="ko-KR" altLang="en-US" sz="800" dirty="0">
                <a:solidFill>
                  <a:srgbClr val="FF0000"/>
                </a:solidFill>
                <a:sym typeface="Wingdings" panose="05000000000000000000" pitchFamily="2" charset="2"/>
              </a:rPr>
              <a:t> 등록하는 총판은 </a:t>
            </a:r>
            <a:r>
              <a:rPr lang="en-US" altLang="ko-KR" sz="800" dirty="0">
                <a:solidFill>
                  <a:srgbClr val="FF0000"/>
                </a:solidFill>
                <a:sym typeface="Wingdings" panose="05000000000000000000" pitchFamily="2" charset="2"/>
              </a:rPr>
              <a:t>‘</a:t>
            </a:r>
            <a:r>
              <a:rPr lang="ko-KR" altLang="en-US" sz="800" dirty="0">
                <a:solidFill>
                  <a:srgbClr val="FF0000"/>
                </a:solidFill>
                <a:sym typeface="Wingdings" panose="05000000000000000000" pitchFamily="2" charset="2"/>
              </a:rPr>
              <a:t>총판</a:t>
            </a:r>
            <a:r>
              <a:rPr lang="en-US" altLang="ko-KR" sz="800" dirty="0">
                <a:solidFill>
                  <a:srgbClr val="FF0000"/>
                </a:solidFill>
                <a:sym typeface="Wingdings" panose="05000000000000000000" pitchFamily="2" charset="2"/>
              </a:rPr>
              <a:t>’</a:t>
            </a:r>
            <a:r>
              <a:rPr lang="ko-KR" altLang="en-US" sz="800" dirty="0">
                <a:solidFill>
                  <a:srgbClr val="FF0000"/>
                </a:solidFill>
                <a:sym typeface="Wingdings" panose="05000000000000000000" pitchFamily="2" charset="2"/>
              </a:rPr>
              <a:t>으로 표시</a:t>
            </a:r>
            <a:endParaRPr lang="en-US" altLang="ko-KR" sz="8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xmlns="" id="{AEFD614F-B4A5-41C6-A752-BD4417260708}"/>
              </a:ext>
            </a:extLst>
          </p:cNvPr>
          <p:cNvSpPr/>
          <p:nvPr/>
        </p:nvSpPr>
        <p:spPr>
          <a:xfrm>
            <a:off x="9932069" y="2854739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9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xmlns="" id="{9D12514F-17E1-4D3A-813A-A0FCF52A43C9}"/>
              </a:ext>
            </a:extLst>
          </p:cNvPr>
          <p:cNvSpPr/>
          <p:nvPr/>
        </p:nvSpPr>
        <p:spPr>
          <a:xfrm>
            <a:off x="9110818" y="2248320"/>
            <a:ext cx="288596" cy="154059"/>
          </a:xfrm>
          <a:prstGeom prst="roundRect">
            <a:avLst>
              <a:gd name="adj" fmla="val 8775"/>
            </a:avLst>
          </a:prstGeom>
          <a:solidFill>
            <a:srgbClr val="00B0F0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수정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xmlns="" id="{0027F11A-C921-4269-A3E7-68F9D56E3DA3}"/>
              </a:ext>
            </a:extLst>
          </p:cNvPr>
          <p:cNvSpPr/>
          <p:nvPr/>
        </p:nvSpPr>
        <p:spPr>
          <a:xfrm>
            <a:off x="9423478" y="2252258"/>
            <a:ext cx="288596" cy="154059"/>
          </a:xfrm>
          <a:prstGeom prst="roundRect">
            <a:avLst>
              <a:gd name="adj" fmla="val 8775"/>
            </a:avLst>
          </a:prstGeom>
          <a:solidFill>
            <a:srgbClr val="00B0F0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쪽지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xmlns="" id="{A5BA4DE7-A612-424D-A5D4-C62D773B047C}"/>
              </a:ext>
            </a:extLst>
          </p:cNvPr>
          <p:cNvSpPr/>
          <p:nvPr/>
        </p:nvSpPr>
        <p:spPr>
          <a:xfrm>
            <a:off x="9110818" y="2591220"/>
            <a:ext cx="288596" cy="154059"/>
          </a:xfrm>
          <a:prstGeom prst="roundRect">
            <a:avLst>
              <a:gd name="adj" fmla="val 8775"/>
            </a:avLst>
          </a:prstGeom>
          <a:solidFill>
            <a:srgbClr val="FF0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smtClean="0">
                <a:solidFill>
                  <a:schemeClr val="bg1"/>
                </a:solidFill>
              </a:rPr>
              <a:t>요청중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xmlns="" id="{76D74B45-593B-4A57-BACE-B9551379A1E9}"/>
              </a:ext>
            </a:extLst>
          </p:cNvPr>
          <p:cNvSpPr/>
          <p:nvPr/>
        </p:nvSpPr>
        <p:spPr>
          <a:xfrm>
            <a:off x="9423478" y="2595158"/>
            <a:ext cx="288596" cy="154059"/>
          </a:xfrm>
          <a:prstGeom prst="roundRect">
            <a:avLst>
              <a:gd name="adj" fmla="val 8775"/>
            </a:avLst>
          </a:prstGeom>
          <a:solidFill>
            <a:srgbClr val="00B0F0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쪽지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xmlns="" id="{B1EF0C90-5DDD-4520-9CCE-1F3C6EA6A128}"/>
              </a:ext>
            </a:extLst>
          </p:cNvPr>
          <p:cNvSpPr/>
          <p:nvPr/>
        </p:nvSpPr>
        <p:spPr>
          <a:xfrm>
            <a:off x="9194878" y="20775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bg1"/>
                </a:solidFill>
              </a:rPr>
              <a:t>6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xmlns="" id="{D4241540-BDFB-426B-AFFB-FB5DF4E69BC2}"/>
              </a:ext>
            </a:extLst>
          </p:cNvPr>
          <p:cNvSpPr/>
          <p:nvPr/>
        </p:nvSpPr>
        <p:spPr>
          <a:xfrm>
            <a:off x="9447541" y="20775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bg1"/>
                </a:solidFill>
              </a:rPr>
              <a:t>7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xmlns="" id="{076BDE96-6F2F-4732-960C-69EC39F065D7}"/>
              </a:ext>
            </a:extLst>
          </p:cNvPr>
          <p:cNvSpPr/>
          <p:nvPr/>
        </p:nvSpPr>
        <p:spPr>
          <a:xfrm>
            <a:off x="4695950" y="3148476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6DD1B8B-1394-48F0-BE67-3ADC002C2A64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관리자 화면</a:t>
            </a:r>
            <a:r>
              <a:rPr lang="en-US" altLang="ko-KR" sz="1000" b="1" dirty="0">
                <a:sym typeface="Wingdings" panose="05000000000000000000" pitchFamily="2" charset="2"/>
              </a:rPr>
              <a:t>&gt; </a:t>
            </a:r>
            <a:r>
              <a:rPr lang="ko-KR" altLang="en-US" sz="1000" b="1" dirty="0">
                <a:sym typeface="Wingdings" panose="05000000000000000000" pitchFamily="2" charset="2"/>
              </a:rPr>
              <a:t>회원관리</a:t>
            </a:r>
            <a:r>
              <a:rPr lang="en-US" altLang="ko-KR" sz="1000" b="1" dirty="0">
                <a:sym typeface="Wingdings" panose="05000000000000000000" pitchFamily="2" charset="2"/>
              </a:rPr>
              <a:t>&gt; </a:t>
            </a:r>
            <a:r>
              <a:rPr lang="ko-KR" altLang="en-US" sz="1000" b="1" dirty="0">
                <a:sym typeface="Wingdings" panose="05000000000000000000" pitchFamily="2" charset="2"/>
              </a:rPr>
              <a:t>총판정보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xmlns="" id="{A59ABB10-7FEA-4AA6-9592-4921BDDECF7A}"/>
              </a:ext>
            </a:extLst>
          </p:cNvPr>
          <p:cNvSpPr/>
          <p:nvPr/>
        </p:nvSpPr>
        <p:spPr>
          <a:xfrm>
            <a:off x="4251941" y="1804736"/>
            <a:ext cx="566706" cy="1153493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xmlns="" id="{8FF7E80C-1EF5-4CDC-9E6B-F00AB86B343D}"/>
              </a:ext>
            </a:extLst>
          </p:cNvPr>
          <p:cNvSpPr/>
          <p:nvPr/>
        </p:nvSpPr>
        <p:spPr>
          <a:xfrm>
            <a:off x="4197433" y="1697359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9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1EFD9B0-AD16-44AC-8FAA-8146F61A8C8B}"/>
              </a:ext>
            </a:extLst>
          </p:cNvPr>
          <p:cNvSpPr txBox="1"/>
          <p:nvPr/>
        </p:nvSpPr>
        <p:spPr>
          <a:xfrm>
            <a:off x="619627" y="4016912"/>
            <a:ext cx="3930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>
                <a:solidFill>
                  <a:srgbClr val="FF0000"/>
                </a:solidFill>
              </a:rPr>
              <a:t>대총판</a:t>
            </a:r>
            <a:r>
              <a:rPr lang="en-US" altLang="ko-KR" sz="1200" dirty="0">
                <a:solidFill>
                  <a:srgbClr val="FF0000"/>
                </a:solidFill>
              </a:rPr>
              <a:t>(1,000)</a:t>
            </a:r>
            <a:r>
              <a:rPr lang="ko-KR" altLang="en-US" sz="1200" dirty="0">
                <a:solidFill>
                  <a:srgbClr val="FF0000"/>
                </a:solidFill>
              </a:rPr>
              <a:t>   </a:t>
            </a:r>
            <a:r>
              <a:rPr lang="ko-KR" altLang="en-US" sz="1200" dirty="0" err="1">
                <a:solidFill>
                  <a:srgbClr val="FF0000"/>
                </a:solidFill>
              </a:rPr>
              <a:t>ㅣ</a:t>
            </a:r>
            <a:r>
              <a:rPr lang="ko-KR" altLang="en-US" sz="1200" dirty="0">
                <a:solidFill>
                  <a:srgbClr val="FF0000"/>
                </a:solidFill>
              </a:rPr>
              <a:t>   총판</a:t>
            </a:r>
            <a:r>
              <a:rPr lang="en-US" altLang="ko-KR" sz="1200" dirty="0">
                <a:solidFill>
                  <a:srgbClr val="FF0000"/>
                </a:solidFill>
              </a:rPr>
              <a:t>(1,000)  </a:t>
            </a:r>
            <a:r>
              <a:rPr lang="ko-KR" altLang="en-US" sz="1200" dirty="0" err="1">
                <a:solidFill>
                  <a:srgbClr val="FF0000"/>
                </a:solidFill>
              </a:rPr>
              <a:t>ㅣ</a:t>
            </a:r>
            <a:r>
              <a:rPr lang="ko-KR" altLang="en-US" sz="1200" dirty="0">
                <a:solidFill>
                  <a:srgbClr val="FF0000"/>
                </a:solidFill>
              </a:rPr>
              <a:t>   </a:t>
            </a:r>
            <a:r>
              <a:rPr lang="ko-KR" altLang="en-US" sz="1200" dirty="0" err="1">
                <a:solidFill>
                  <a:srgbClr val="FF0000"/>
                </a:solidFill>
              </a:rPr>
              <a:t>신규총판</a:t>
            </a:r>
            <a:r>
              <a:rPr lang="en-US" altLang="ko-KR" sz="1200" dirty="0">
                <a:solidFill>
                  <a:srgbClr val="FF0000"/>
                </a:solidFill>
              </a:rPr>
              <a:t>(1,000)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xmlns="" id="{27550B34-92FA-44D8-A893-00F658D6A2BD}"/>
              </a:ext>
            </a:extLst>
          </p:cNvPr>
          <p:cNvSpPr/>
          <p:nvPr/>
        </p:nvSpPr>
        <p:spPr>
          <a:xfrm>
            <a:off x="253663" y="721579"/>
            <a:ext cx="3998278" cy="246964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xmlns="" id="{05702F78-F76F-4AD4-8C0F-2BBBEABE5FC4}"/>
              </a:ext>
            </a:extLst>
          </p:cNvPr>
          <p:cNvCxnSpPr>
            <a:stCxn id="21" idx="2"/>
          </p:cNvCxnSpPr>
          <p:nvPr/>
        </p:nvCxnSpPr>
        <p:spPr>
          <a:xfrm>
            <a:off x="2252802" y="968543"/>
            <a:ext cx="0" cy="3048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9D6F070-115D-4358-9DF1-32C248852B1B}"/>
              </a:ext>
            </a:extLst>
          </p:cNvPr>
          <p:cNvSpPr txBox="1"/>
          <p:nvPr/>
        </p:nvSpPr>
        <p:spPr>
          <a:xfrm>
            <a:off x="2006580" y="3072072"/>
            <a:ext cx="49244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sz="1200">
                <a:solidFill>
                  <a:srgbClr val="FF0000"/>
                </a:solidFill>
              </a:rPr>
              <a:t>변경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xmlns="" id="{C557EECE-667E-4190-977F-5E5C901BDFF2}"/>
              </a:ext>
            </a:extLst>
          </p:cNvPr>
          <p:cNvSpPr/>
          <p:nvPr/>
        </p:nvSpPr>
        <p:spPr>
          <a:xfrm>
            <a:off x="9110817" y="2233176"/>
            <a:ext cx="324691" cy="725054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6CDA8650-BB28-4AFD-9417-56C2A93FAE5B}"/>
              </a:ext>
            </a:extLst>
          </p:cNvPr>
          <p:cNvSpPr txBox="1"/>
          <p:nvPr/>
        </p:nvSpPr>
        <p:spPr>
          <a:xfrm>
            <a:off x="7231965" y="3411973"/>
            <a:ext cx="40463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>
                <a:solidFill>
                  <a:srgbClr val="FF0000"/>
                </a:solidFill>
              </a:rPr>
              <a:t>관리 정산 요청이 들어올 경우 </a:t>
            </a:r>
            <a:r>
              <a:rPr lang="en-US" altLang="ko-KR" sz="800" dirty="0">
                <a:solidFill>
                  <a:srgbClr val="FF0000"/>
                </a:solidFill>
              </a:rPr>
              <a:t>(</a:t>
            </a:r>
            <a:r>
              <a:rPr lang="ko-KR" altLang="en-US" sz="800" dirty="0">
                <a:solidFill>
                  <a:srgbClr val="FF0000"/>
                </a:solidFill>
              </a:rPr>
              <a:t>수정 </a:t>
            </a:r>
            <a:r>
              <a:rPr lang="en-US" altLang="ko-KR" sz="800" dirty="0">
                <a:solidFill>
                  <a:srgbClr val="FF0000"/>
                </a:solidFill>
              </a:rPr>
              <a:t>&gt;&gt; </a:t>
            </a:r>
            <a:r>
              <a:rPr lang="ko-KR" altLang="en-US" sz="800" dirty="0" err="1">
                <a:solidFill>
                  <a:srgbClr val="FF0000"/>
                </a:solidFill>
              </a:rPr>
              <a:t>요청중</a:t>
            </a:r>
            <a:r>
              <a:rPr lang="en-US" altLang="ko-KR" sz="800" dirty="0">
                <a:solidFill>
                  <a:srgbClr val="FF0000"/>
                </a:solidFill>
              </a:rPr>
              <a:t>) </a:t>
            </a:r>
            <a:r>
              <a:rPr lang="ko-KR" altLang="en-US" sz="800" dirty="0">
                <a:solidFill>
                  <a:srgbClr val="FF0000"/>
                </a:solidFill>
              </a:rPr>
              <a:t>으로 변경</a:t>
            </a:r>
            <a:r>
              <a:rPr lang="en-US" altLang="ko-KR" sz="800" dirty="0">
                <a:solidFill>
                  <a:srgbClr val="FF0000"/>
                </a:solidFill>
              </a:rPr>
              <a:t>(</a:t>
            </a:r>
            <a:r>
              <a:rPr lang="ko-KR" altLang="en-US" sz="800" dirty="0">
                <a:solidFill>
                  <a:srgbClr val="FF0000"/>
                </a:solidFill>
              </a:rPr>
              <a:t>버튼 색상도 같이 변경</a:t>
            </a:r>
            <a:r>
              <a:rPr lang="en-US" altLang="ko-KR" sz="800" dirty="0">
                <a:solidFill>
                  <a:srgbClr val="FF0000"/>
                </a:solidFill>
              </a:rPr>
              <a:t>)) </a:t>
            </a:r>
            <a:endParaRPr lang="ko-KR" altLang="en-US" sz="800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xmlns="" id="{DFB4EAEF-682C-4187-88F8-682EF026E7AA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 flipH="1">
            <a:off x="9255116" y="2958230"/>
            <a:ext cx="18047" cy="453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98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08285" y="1150615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6" name="그림 25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3B7AF9AD-2CC3-4C89-9D4A-A037435BB54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50606"/>
          <a:stretch/>
        </p:blipFill>
        <p:spPr>
          <a:xfrm>
            <a:off x="1343026" y="1990816"/>
            <a:ext cx="6769099" cy="609756"/>
          </a:xfrm>
          <a:prstGeom prst="rect">
            <a:avLst/>
          </a:prstGeom>
        </p:spPr>
      </p:pic>
      <p:graphicFrame>
        <p:nvGraphicFramePr>
          <p:cNvPr id="29" name="표 29">
            <a:extLst>
              <a:ext uri="{FF2B5EF4-FFF2-40B4-BE49-F238E27FC236}">
                <a16:creationId xmlns:a16="http://schemas.microsoft.com/office/drawing/2014/main" xmlns="" id="{4BF412C5-0473-43BB-99D2-730CE3F84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12589"/>
              </p:ext>
            </p:extLst>
          </p:nvPr>
        </p:nvGraphicFramePr>
        <p:xfrm>
          <a:off x="1343030" y="2645883"/>
          <a:ext cx="6769098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7014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967014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967014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967014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967014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967014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967014">
                  <a:extLst>
                    <a:ext uri="{9D8B030D-6E8A-4147-A177-3AD203B41FA5}">
                      <a16:colId xmlns:a16="http://schemas.microsoft.com/office/drawing/2014/main" xmlns="" val="4098955735"/>
                    </a:ext>
                  </a:extLst>
                </a:gridCol>
              </a:tblGrid>
              <a:tr h="16793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정산금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: 100,000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41725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레벨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입금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출금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보유머니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가입일시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2021-07-18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홍길자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2021-07-18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3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4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6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9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5177645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2247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정산 조회 화면 </a:t>
            </a:r>
            <a:r>
              <a:rPr lang="en-US" altLang="ko-KR" sz="1000" b="1" dirty="0">
                <a:sym typeface="Wingdings" panose="05000000000000000000" pitchFamily="2" charset="2"/>
              </a:rPr>
              <a:t>&gt; </a:t>
            </a:r>
            <a:r>
              <a:rPr lang="ko-KR" altLang="en-US" sz="1000" b="1" dirty="0">
                <a:sym typeface="Wingdings" panose="05000000000000000000" pitchFamily="2" charset="2"/>
              </a:rPr>
              <a:t>회원목록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10D975B5-52EB-4D60-B2F5-19A889A59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8832"/>
              </p:ext>
            </p:extLst>
          </p:nvPr>
        </p:nvGraphicFramePr>
        <p:xfrm>
          <a:off x="1352805" y="1173506"/>
          <a:ext cx="6759320" cy="79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1864">
                  <a:extLst>
                    <a:ext uri="{9D8B030D-6E8A-4147-A177-3AD203B41FA5}">
                      <a16:colId xmlns:a16="http://schemas.microsoft.com/office/drawing/2014/main" xmlns="" val="4009773307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91567766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3894462094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110710631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1284416467"/>
                    </a:ext>
                  </a:extLst>
                </a:gridCol>
              </a:tblGrid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롤링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829202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846183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죽장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83098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88031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54FDFC5-98BA-4C0A-B5FF-ACA23DF2061E}"/>
              </a:ext>
            </a:extLst>
          </p:cNvPr>
          <p:cNvSpPr txBox="1"/>
          <p:nvPr/>
        </p:nvSpPr>
        <p:spPr>
          <a:xfrm>
            <a:off x="10155946" y="1787238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정산금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 err="1">
                <a:sym typeface="Wingdings" panose="05000000000000000000" pitchFamily="2" charset="2"/>
              </a:rPr>
              <a:t>날짜별</a:t>
            </a:r>
            <a:r>
              <a:rPr lang="ko-KR" altLang="en-US" sz="700" dirty="0">
                <a:sym typeface="Wingdings" panose="05000000000000000000" pitchFamily="2" charset="2"/>
              </a:rPr>
              <a:t> 조회에 따라 정산금액 표기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xmlns="" id="{77B95002-2614-4FD1-B3AD-08F85148CC2E}"/>
              </a:ext>
            </a:extLst>
          </p:cNvPr>
          <p:cNvSpPr/>
          <p:nvPr/>
        </p:nvSpPr>
        <p:spPr>
          <a:xfrm>
            <a:off x="1232234" y="116734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xmlns="" id="{F53BAAAD-724B-4101-8D08-EE82733F846E}"/>
              </a:ext>
            </a:extLst>
          </p:cNvPr>
          <p:cNvSpPr/>
          <p:nvPr/>
        </p:nvSpPr>
        <p:spPr>
          <a:xfrm>
            <a:off x="4100772" y="218090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A611CCD-D7F6-4282-AEE8-8ACF74E27FF3}"/>
              </a:ext>
            </a:extLst>
          </p:cNvPr>
          <p:cNvSpPr txBox="1"/>
          <p:nvPr/>
        </p:nvSpPr>
        <p:spPr>
          <a:xfrm>
            <a:off x="10124153" y="1486933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717D4DE-D0D5-4933-A43C-E3D0B63BF618}"/>
              </a:ext>
            </a:extLst>
          </p:cNvPr>
          <p:cNvSpPr txBox="1"/>
          <p:nvPr/>
        </p:nvSpPr>
        <p:spPr>
          <a:xfrm>
            <a:off x="10155946" y="1199849"/>
            <a:ext cx="18653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고정 영역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40589" y="123195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xmlns="" id="{BD3AF2AC-1E1D-45EC-96A7-8230B5EBE02C}"/>
              </a:ext>
            </a:extLst>
          </p:cNvPr>
          <p:cNvSpPr/>
          <p:nvPr/>
        </p:nvSpPr>
        <p:spPr>
          <a:xfrm>
            <a:off x="1343025" y="1173507"/>
            <a:ext cx="6769100" cy="813786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xmlns="" id="{541F23E4-2C9C-48CD-85A2-DA54EDAD329E}"/>
              </a:ext>
            </a:extLst>
          </p:cNvPr>
          <p:cNvSpPr/>
          <p:nvPr/>
        </p:nvSpPr>
        <p:spPr>
          <a:xfrm>
            <a:off x="1587165" y="2651966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40588" y="15301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xmlns="" id="{C502EFB4-EC05-4D10-94C2-A71AF9C629B3}"/>
              </a:ext>
            </a:extLst>
          </p:cNvPr>
          <p:cNvSpPr/>
          <p:nvPr/>
        </p:nvSpPr>
        <p:spPr>
          <a:xfrm>
            <a:off x="9940588" y="18395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84E87788-7ADA-4A70-AA4F-D2A94E3F3DD5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4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그림 49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F3F2C995-A568-4547-BE7C-B404E49BAC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445" b="50606"/>
          <a:stretch/>
        </p:blipFill>
        <p:spPr>
          <a:xfrm>
            <a:off x="1354346" y="2230852"/>
            <a:ext cx="6757780" cy="38542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96F5EB44-10B5-4B51-84E8-D30D3A09CC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6" b="54301"/>
          <a:stretch/>
        </p:blipFill>
        <p:spPr>
          <a:xfrm>
            <a:off x="1352805" y="1987293"/>
            <a:ext cx="6759320" cy="329057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24243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9" name="표 29">
            <a:extLst>
              <a:ext uri="{FF2B5EF4-FFF2-40B4-BE49-F238E27FC236}">
                <a16:creationId xmlns:a16="http://schemas.microsoft.com/office/drawing/2014/main" xmlns="" id="{4BF412C5-0473-43BB-99D2-730CE3F84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629482"/>
              </p:ext>
            </p:extLst>
          </p:nvPr>
        </p:nvGraphicFramePr>
        <p:xfrm>
          <a:off x="1352591" y="2613717"/>
          <a:ext cx="6757776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0864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4098955735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34944828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737729736"/>
                    </a:ext>
                  </a:extLst>
                </a:gridCol>
              </a:tblGrid>
              <a:tr h="16793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정산금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: 100,000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41725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레벨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입금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출금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보유머니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가입일시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가입코드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정산설정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2021-07-18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Test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홍길자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2021-07-18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Test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3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4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6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9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CB2F92E6-6934-4DB4-AE81-AAF5B2953485}"/>
              </a:ext>
            </a:extLst>
          </p:cNvPr>
          <p:cNvSpPr/>
          <p:nvPr/>
        </p:nvSpPr>
        <p:spPr>
          <a:xfrm>
            <a:off x="7474788" y="30414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관리</a:t>
            </a: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xmlns="" id="{7B1EF47E-EACF-468E-97D7-9EDA05E2C1A0}"/>
              </a:ext>
            </a:extLst>
          </p:cNvPr>
          <p:cNvSpPr/>
          <p:nvPr/>
        </p:nvSpPr>
        <p:spPr>
          <a:xfrm>
            <a:off x="7474788" y="3241736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관리</a:t>
            </a: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5177645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정산 조회 화면</a:t>
            </a:r>
            <a:r>
              <a:rPr lang="en-US" altLang="ko-KR" sz="1000" b="1" dirty="0">
                <a:sym typeface="Wingdings" panose="05000000000000000000" pitchFamily="2" charset="2"/>
              </a:rPr>
              <a:t>&gt; </a:t>
            </a:r>
            <a:r>
              <a:rPr lang="ko-KR" altLang="en-US" sz="1000" b="1" dirty="0">
                <a:sym typeface="Wingdings" panose="05000000000000000000" pitchFamily="2" charset="2"/>
              </a:rPr>
              <a:t>총판목록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10D975B5-52EB-4D60-B2F5-19A889A59CA2}"/>
              </a:ext>
            </a:extLst>
          </p:cNvPr>
          <p:cNvGraphicFramePr>
            <a:graphicFrameLocks noGrp="1"/>
          </p:cNvGraphicFramePr>
          <p:nvPr/>
        </p:nvGraphicFramePr>
        <p:xfrm>
          <a:off x="1352805" y="1173506"/>
          <a:ext cx="6759320" cy="79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1864">
                  <a:extLst>
                    <a:ext uri="{9D8B030D-6E8A-4147-A177-3AD203B41FA5}">
                      <a16:colId xmlns:a16="http://schemas.microsoft.com/office/drawing/2014/main" xmlns="" val="4009773307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91567766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3894462094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110710631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1284416467"/>
                    </a:ext>
                  </a:extLst>
                </a:gridCol>
              </a:tblGrid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롤링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829202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846183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죽장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83098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880318"/>
                  </a:ext>
                </a:extLst>
              </a:tr>
            </a:tbl>
          </a:graphicData>
        </a:graphic>
      </p:graphicFrame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5204" y="1545396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xmlns="" id="{2E36DA2E-14EE-4765-88C6-4EDFA0AA2E97}"/>
              </a:ext>
            </a:extLst>
          </p:cNvPr>
          <p:cNvSpPr/>
          <p:nvPr/>
        </p:nvSpPr>
        <p:spPr>
          <a:xfrm>
            <a:off x="1222323" y="116824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B71F1E7A-EBA5-49A4-BC91-08D0D123F6FC}"/>
              </a:ext>
            </a:extLst>
          </p:cNvPr>
          <p:cNvSpPr/>
          <p:nvPr/>
        </p:nvSpPr>
        <p:spPr>
          <a:xfrm>
            <a:off x="9905204" y="1835666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4A0CBFF-C241-45B4-B88D-32F0941C33D6}"/>
              </a:ext>
            </a:extLst>
          </p:cNvPr>
          <p:cNvSpPr txBox="1"/>
          <p:nvPr/>
        </p:nvSpPr>
        <p:spPr>
          <a:xfrm>
            <a:off x="10088767" y="1187918"/>
            <a:ext cx="18653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고정 영역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xmlns="" id="{BE8B7ECC-555D-4376-8A30-918788BE3ED5}"/>
              </a:ext>
            </a:extLst>
          </p:cNvPr>
          <p:cNvSpPr/>
          <p:nvPr/>
        </p:nvSpPr>
        <p:spPr>
          <a:xfrm>
            <a:off x="1343025" y="1173507"/>
            <a:ext cx="6769100" cy="813786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xmlns="" id="{42D191E7-DFB8-4A57-B3D1-B5AB67A1B391}"/>
              </a:ext>
            </a:extLst>
          </p:cNvPr>
          <p:cNvSpPr/>
          <p:nvPr/>
        </p:nvSpPr>
        <p:spPr>
          <a:xfrm>
            <a:off x="7547399" y="2351788"/>
            <a:ext cx="564726" cy="219910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xmlns="" id="{3C067809-F852-4D31-9430-A6F5998BDB84}"/>
              </a:ext>
            </a:extLst>
          </p:cNvPr>
          <p:cNvSpPr/>
          <p:nvPr/>
        </p:nvSpPr>
        <p:spPr>
          <a:xfrm>
            <a:off x="4100772" y="218090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288EE06-46C4-4FFD-A0B2-64744863F10C}"/>
              </a:ext>
            </a:extLst>
          </p:cNvPr>
          <p:cNvSpPr txBox="1"/>
          <p:nvPr/>
        </p:nvSpPr>
        <p:spPr>
          <a:xfrm>
            <a:off x="10088767" y="1529343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5093CFF-E332-44F7-A404-B9B891CFE314}"/>
              </a:ext>
            </a:extLst>
          </p:cNvPr>
          <p:cNvSpPr txBox="1"/>
          <p:nvPr/>
        </p:nvSpPr>
        <p:spPr>
          <a:xfrm>
            <a:off x="10088767" y="1803290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정산금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 err="1">
                <a:sym typeface="Wingdings" panose="05000000000000000000" pitchFamily="2" charset="2"/>
              </a:rPr>
              <a:t>날짜별</a:t>
            </a:r>
            <a:r>
              <a:rPr lang="ko-KR" altLang="en-US" sz="700" dirty="0">
                <a:sym typeface="Wingdings" panose="05000000000000000000" pitchFamily="2" charset="2"/>
              </a:rPr>
              <a:t> 조회에 따라 정산금액 표기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xmlns="" id="{AB54E22D-3A43-4949-9E8A-59F21737A156}"/>
              </a:ext>
            </a:extLst>
          </p:cNvPr>
          <p:cNvSpPr/>
          <p:nvPr/>
        </p:nvSpPr>
        <p:spPr>
          <a:xfrm>
            <a:off x="6656060" y="304140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C121F1D5-8821-4652-8102-52A769BC13C0}"/>
              </a:ext>
            </a:extLst>
          </p:cNvPr>
          <p:cNvSpPr/>
          <p:nvPr/>
        </p:nvSpPr>
        <p:spPr>
          <a:xfrm>
            <a:off x="9906738" y="212719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8BC5C0B-00DD-4FAE-BE47-D75F18909D88}"/>
              </a:ext>
            </a:extLst>
          </p:cNvPr>
          <p:cNvSpPr/>
          <p:nvPr/>
        </p:nvSpPr>
        <p:spPr>
          <a:xfrm>
            <a:off x="9905198" y="246898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5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98D9DB28-9DE1-4B5E-90CA-292FD85CB883}"/>
              </a:ext>
            </a:extLst>
          </p:cNvPr>
          <p:cNvSpPr txBox="1"/>
          <p:nvPr/>
        </p:nvSpPr>
        <p:spPr>
          <a:xfrm>
            <a:off x="10088767" y="2088174"/>
            <a:ext cx="2247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관리자에서 </a:t>
            </a:r>
            <a:r>
              <a:rPr lang="ko-KR" altLang="en-US" sz="700" dirty="0" err="1">
                <a:sym typeface="Wingdings" panose="05000000000000000000" pitchFamily="2" charset="2"/>
              </a:rPr>
              <a:t>입력시</a:t>
            </a:r>
            <a:r>
              <a:rPr lang="ko-KR" altLang="en-US" sz="700" dirty="0">
                <a:sym typeface="Wingdings" panose="05000000000000000000" pitchFamily="2" charset="2"/>
              </a:rPr>
              <a:t> 해당 가입코드 표시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입력전는 </a:t>
            </a:r>
            <a:r>
              <a:rPr lang="en-US" altLang="ko-KR" sz="700" dirty="0">
                <a:sym typeface="Wingdings" panose="05000000000000000000" pitchFamily="2" charset="2"/>
              </a:rPr>
              <a:t>‘ – ‘ </a:t>
            </a:r>
            <a:r>
              <a:rPr lang="ko-KR" altLang="en-US" sz="700" dirty="0">
                <a:sym typeface="Wingdings" panose="05000000000000000000" pitchFamily="2" charset="2"/>
              </a:rPr>
              <a:t>표시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2CA4AD82-B6F7-4584-AB09-E192F0E7FFE3}"/>
              </a:ext>
            </a:extLst>
          </p:cNvPr>
          <p:cNvSpPr txBox="1"/>
          <p:nvPr/>
        </p:nvSpPr>
        <p:spPr>
          <a:xfrm>
            <a:off x="10124142" y="3087848"/>
            <a:ext cx="2247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ym typeface="Wingdings" panose="05000000000000000000" pitchFamily="2" charset="2"/>
              </a:rPr>
              <a:t>‘</a:t>
            </a:r>
            <a:r>
              <a:rPr lang="ko-KR" altLang="en-US" sz="700" dirty="0">
                <a:sym typeface="Wingdings" panose="05000000000000000000" pitchFamily="2" charset="2"/>
              </a:rPr>
              <a:t>관리</a:t>
            </a:r>
            <a:r>
              <a:rPr lang="en-US" altLang="ko-KR" sz="700" dirty="0">
                <a:sym typeface="Wingdings" panose="05000000000000000000" pitchFamily="2" charset="2"/>
              </a:rPr>
              <a:t>’</a:t>
            </a:r>
            <a:r>
              <a:rPr lang="ko-KR" altLang="en-US" sz="700" dirty="0">
                <a:sym typeface="Wingdings" panose="05000000000000000000" pitchFamily="2" charset="2"/>
              </a:rPr>
              <a:t>버튼 </a:t>
            </a:r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‘</a:t>
            </a:r>
            <a:r>
              <a:rPr lang="ko-KR" altLang="en-US" sz="700" dirty="0" err="1">
                <a:sym typeface="Wingdings" panose="05000000000000000000" pitchFamily="2" charset="2"/>
              </a:rPr>
              <a:t>하위총판형</a:t>
            </a:r>
            <a:r>
              <a:rPr lang="en-US" altLang="ko-KR" sz="700" dirty="0">
                <a:sym typeface="Wingdings" panose="05000000000000000000" pitchFamily="2" charset="2"/>
              </a:rPr>
              <a:t>’ </a:t>
            </a:r>
            <a:r>
              <a:rPr lang="ko-KR" altLang="en-US" sz="700" dirty="0">
                <a:sym typeface="Wingdings" panose="05000000000000000000" pitchFamily="2" charset="2"/>
              </a:rPr>
              <a:t>정산 설정</a:t>
            </a:r>
            <a:r>
              <a:rPr lang="en-US" altLang="ko-KR" sz="700" dirty="0">
                <a:sym typeface="Wingdings" panose="05000000000000000000" pitchFamily="2" charset="2"/>
              </a:rPr>
              <a:t>/</a:t>
            </a:r>
            <a:r>
              <a:rPr lang="ko-KR" altLang="en-US" sz="700" dirty="0">
                <a:sym typeface="Wingdings" panose="05000000000000000000" pitchFamily="2" charset="2"/>
              </a:rPr>
              <a:t>승인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en-US" altLang="ko-KR" sz="700" dirty="0">
                <a:sym typeface="Wingdings" panose="05000000000000000000" pitchFamily="2" charset="2"/>
              </a:rPr>
              <a:t> </a:t>
            </a:r>
            <a:r>
              <a:rPr lang="ko-KR" altLang="en-US" sz="700" dirty="0">
                <a:sym typeface="Wingdings" panose="05000000000000000000" pitchFamily="2" charset="2"/>
              </a:rPr>
              <a:t>요청 </a:t>
            </a:r>
            <a:r>
              <a:rPr lang="ko-KR" altLang="en-US" sz="700" dirty="0" err="1">
                <a:sym typeface="Wingdings" panose="05000000000000000000" pitchFamily="2" charset="2"/>
              </a:rPr>
              <a:t>팝업창</a:t>
            </a:r>
            <a:r>
              <a:rPr lang="ko-KR" altLang="en-US" sz="700" dirty="0">
                <a:sym typeface="Wingdings" panose="05000000000000000000" pitchFamily="2" charset="2"/>
              </a:rPr>
              <a:t> 호출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xmlns="" id="{2505D14D-072F-44D5-9044-E9B90AF59AFB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xmlns="" id="{2E41B777-3B18-4D97-8A3C-61823D4708A2}"/>
              </a:ext>
            </a:extLst>
          </p:cNvPr>
          <p:cNvSpPr/>
          <p:nvPr/>
        </p:nvSpPr>
        <p:spPr>
          <a:xfrm>
            <a:off x="7506756" y="2377768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총판등록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FFD266F3-9E0C-489B-ACA2-4386ED240A46}"/>
              </a:ext>
            </a:extLst>
          </p:cNvPr>
          <p:cNvSpPr/>
          <p:nvPr/>
        </p:nvSpPr>
        <p:spPr>
          <a:xfrm>
            <a:off x="7291223" y="2379289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5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C9B6EE50-CC7D-454F-A57F-19EBFD81A72F}"/>
              </a:ext>
            </a:extLst>
          </p:cNvPr>
          <p:cNvSpPr txBox="1"/>
          <p:nvPr/>
        </p:nvSpPr>
        <p:spPr>
          <a:xfrm>
            <a:off x="10088767" y="2418714"/>
            <a:ext cx="22478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/>
              <a:t>① 하위 총판등록 </a:t>
            </a:r>
            <a:r>
              <a:rPr lang="en-US" altLang="ko-KR" sz="700" dirty="0"/>
              <a:t>&gt; </a:t>
            </a:r>
            <a:r>
              <a:rPr lang="ko-KR" altLang="en-US" sz="700" dirty="0">
                <a:sym typeface="Wingdings" panose="05000000000000000000" pitchFamily="2" charset="2"/>
              </a:rPr>
              <a:t>팝업 호출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en-US" altLang="ko-KR" sz="700" dirty="0">
                <a:sym typeface="Wingdings" panose="05000000000000000000" pitchFamily="2" charset="2"/>
              </a:rPr>
              <a:t> </a:t>
            </a:r>
            <a:r>
              <a:rPr lang="ko-KR" altLang="en-US" sz="700" dirty="0" err="1">
                <a:sym typeface="Wingdings" panose="05000000000000000000" pitchFamily="2" charset="2"/>
              </a:rPr>
              <a:t>하위총판</a:t>
            </a:r>
            <a:r>
              <a:rPr lang="ko-KR" altLang="en-US" sz="700" dirty="0">
                <a:sym typeface="Wingdings" panose="05000000000000000000" pitchFamily="2" charset="2"/>
              </a:rPr>
              <a:t> 등록 완료시에 리스트에 표시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/>
              <a:t>②</a:t>
            </a:r>
            <a:r>
              <a:rPr lang="en-US" altLang="ko-KR" sz="700" dirty="0">
                <a:sym typeface="Wingdings" panose="05000000000000000000" pitchFamily="2" charset="2"/>
              </a:rPr>
              <a:t> </a:t>
            </a:r>
            <a:r>
              <a:rPr lang="ko-KR" altLang="en-US" sz="700" dirty="0">
                <a:sym typeface="Wingdings" panose="05000000000000000000" pitchFamily="2" charset="2"/>
              </a:rPr>
              <a:t>관리자 페이지에서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본사가 등록하는 총판은 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‘</a:t>
            </a:r>
            <a:r>
              <a:rPr lang="ko-KR" altLang="en-US" sz="700" dirty="0" err="1">
                <a:solidFill>
                  <a:srgbClr val="FF0000"/>
                </a:solidFill>
                <a:sym typeface="Wingdings" panose="05000000000000000000" pitchFamily="2" charset="2"/>
              </a:rPr>
              <a:t>대총판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’</a:t>
            </a: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700" dirty="0" err="1">
                <a:solidFill>
                  <a:srgbClr val="FF0000"/>
                </a:solidFill>
                <a:sym typeface="Wingdings" panose="05000000000000000000" pitchFamily="2" charset="2"/>
              </a:rPr>
              <a:t>대총판이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 등록하는 총판은 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‘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총판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’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으로 표시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13page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참조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C689ACB9-367C-427E-8A10-A2F60307A7E4}"/>
              </a:ext>
            </a:extLst>
          </p:cNvPr>
          <p:cNvSpPr/>
          <p:nvPr/>
        </p:nvSpPr>
        <p:spPr>
          <a:xfrm>
            <a:off x="9905198" y="3135149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6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xmlns="" id="{72A22492-A8E8-41AD-BD05-A0765A51B68D}"/>
              </a:ext>
            </a:extLst>
          </p:cNvPr>
          <p:cNvSpPr/>
          <p:nvPr/>
        </p:nvSpPr>
        <p:spPr>
          <a:xfrm>
            <a:off x="7344181" y="304830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6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24243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정산 조회 화면</a:t>
            </a:r>
            <a:r>
              <a:rPr lang="en-US" altLang="ko-KR" sz="1000" b="1" dirty="0">
                <a:sym typeface="Wingdings" panose="05000000000000000000" pitchFamily="2" charset="2"/>
              </a:rPr>
              <a:t>&gt; </a:t>
            </a:r>
            <a:r>
              <a:rPr lang="ko-KR" altLang="en-US" sz="1000" b="1" dirty="0">
                <a:sym typeface="Wingdings" panose="05000000000000000000" pitchFamily="2" charset="2"/>
              </a:rPr>
              <a:t>총판목록 탭</a:t>
            </a:r>
            <a:r>
              <a:rPr lang="en-US" altLang="ko-KR" sz="1000" b="1" dirty="0">
                <a:sym typeface="Wingdings" panose="05000000000000000000" pitchFamily="2" charset="2"/>
              </a:rPr>
              <a:t>&gt;  </a:t>
            </a:r>
            <a:r>
              <a:rPr lang="ko-KR" altLang="en-US" sz="1000" b="1" dirty="0">
                <a:sym typeface="Wingdings" panose="05000000000000000000" pitchFamily="2" charset="2"/>
              </a:rPr>
              <a:t>총판등록 </a:t>
            </a:r>
            <a:r>
              <a:rPr lang="ko-KR" altLang="en-US" sz="1000" b="1" dirty="0" err="1">
                <a:sym typeface="Wingdings" panose="05000000000000000000" pitchFamily="2" charset="2"/>
              </a:rPr>
              <a:t>클릭시</a:t>
            </a:r>
            <a:r>
              <a:rPr lang="ko-KR" altLang="en-US" sz="1000" b="1" dirty="0">
                <a:sym typeface="Wingdings" panose="05000000000000000000" pitchFamily="2" charset="2"/>
              </a:rPr>
              <a:t> 팝업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10D975B5-52EB-4D60-B2F5-19A889A59CA2}"/>
              </a:ext>
            </a:extLst>
          </p:cNvPr>
          <p:cNvGraphicFramePr>
            <a:graphicFrameLocks noGrp="1"/>
          </p:cNvGraphicFramePr>
          <p:nvPr/>
        </p:nvGraphicFramePr>
        <p:xfrm>
          <a:off x="1352805" y="1173506"/>
          <a:ext cx="6759320" cy="79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1864">
                  <a:extLst>
                    <a:ext uri="{9D8B030D-6E8A-4147-A177-3AD203B41FA5}">
                      <a16:colId xmlns:a16="http://schemas.microsoft.com/office/drawing/2014/main" xmlns="" val="4009773307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91567766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3894462094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110710631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1284416467"/>
                    </a:ext>
                  </a:extLst>
                </a:gridCol>
              </a:tblGrid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롤링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829202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846183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죽장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83098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88031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54FDFC5-98BA-4C0A-B5FF-ACA23DF2061E}"/>
              </a:ext>
            </a:extLst>
          </p:cNvPr>
          <p:cNvSpPr txBox="1"/>
          <p:nvPr/>
        </p:nvSpPr>
        <p:spPr>
          <a:xfrm>
            <a:off x="10124153" y="1201754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ym typeface="Wingdings" panose="05000000000000000000" pitchFamily="2" charset="2"/>
              </a:rPr>
              <a:t>‘</a:t>
            </a:r>
            <a:r>
              <a:rPr lang="ko-KR" altLang="en-US" sz="700" dirty="0">
                <a:sym typeface="Wingdings" panose="05000000000000000000" pitchFamily="2" charset="2"/>
              </a:rPr>
              <a:t>총판등록</a:t>
            </a:r>
            <a:r>
              <a:rPr lang="en-US" altLang="ko-KR" sz="700" dirty="0">
                <a:sym typeface="Wingdings" panose="05000000000000000000" pitchFamily="2" charset="2"/>
              </a:rPr>
              <a:t>’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호출되는 팝업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A611CCD-D7F6-4282-AEE8-8ACF74E27FF3}"/>
              </a:ext>
            </a:extLst>
          </p:cNvPr>
          <p:cNvSpPr txBox="1"/>
          <p:nvPr/>
        </p:nvSpPr>
        <p:spPr>
          <a:xfrm>
            <a:off x="10124153" y="1501663"/>
            <a:ext cx="2247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기재사항 입력하고 등록하기가 완료되면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 팝업 닫힘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40589" y="123195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40588" y="15301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B71F1E7A-EBA5-49A4-BC91-08D0D123F6FC}"/>
              </a:ext>
            </a:extLst>
          </p:cNvPr>
          <p:cNvSpPr/>
          <p:nvPr/>
        </p:nvSpPr>
        <p:spPr>
          <a:xfrm>
            <a:off x="9940588" y="234687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6C36A21F-3190-4249-8108-E585E15C742E}"/>
              </a:ext>
            </a:extLst>
          </p:cNvPr>
          <p:cNvSpPr txBox="1"/>
          <p:nvPr/>
        </p:nvSpPr>
        <p:spPr>
          <a:xfrm>
            <a:off x="10123863" y="2358371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ym typeface="Wingdings" panose="05000000000000000000" pitchFamily="2" charset="2"/>
              </a:rPr>
              <a:t>‘</a:t>
            </a:r>
            <a:r>
              <a:rPr lang="ko-KR" altLang="en-US" sz="700" dirty="0">
                <a:sym typeface="Wingdings" panose="05000000000000000000" pitchFamily="2" charset="2"/>
              </a:rPr>
              <a:t>닫기</a:t>
            </a:r>
            <a:r>
              <a:rPr lang="en-US" altLang="ko-KR" sz="700" dirty="0">
                <a:sym typeface="Wingdings" panose="05000000000000000000" pitchFamily="2" charset="2"/>
              </a:rPr>
              <a:t>’  </a:t>
            </a:r>
            <a:r>
              <a:rPr lang="ko-KR" altLang="en-US" sz="700" dirty="0">
                <a:sym typeface="Wingdings" panose="05000000000000000000" pitchFamily="2" charset="2"/>
              </a:rPr>
              <a:t>하위 총판 등록되지 않고</a:t>
            </a:r>
            <a:r>
              <a:rPr lang="en-US" altLang="ko-KR" sz="700" dirty="0">
                <a:sym typeface="Wingdings" panose="05000000000000000000" pitchFamily="2" charset="2"/>
              </a:rPr>
              <a:t>, </a:t>
            </a:r>
            <a:r>
              <a:rPr lang="ko-KR" altLang="en-US" sz="700" dirty="0">
                <a:sym typeface="Wingdings" panose="05000000000000000000" pitchFamily="2" charset="2"/>
              </a:rPr>
              <a:t>팝업 닫힘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CEEBF7A5-87D4-4E3D-B1CC-E7447BC30D08}"/>
              </a:ext>
            </a:extLst>
          </p:cNvPr>
          <p:cNvSpPr txBox="1"/>
          <p:nvPr/>
        </p:nvSpPr>
        <p:spPr>
          <a:xfrm>
            <a:off x="9974433" y="1787020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ym typeface="Wingdings" panose="05000000000000000000" pitchFamily="2" charset="2"/>
              </a:rPr>
              <a:t>*</a:t>
            </a:r>
            <a:r>
              <a:rPr lang="ko-KR" altLang="en-US" sz="700" dirty="0">
                <a:sym typeface="Wingdings" panose="05000000000000000000" pitchFamily="2" charset="2"/>
              </a:rPr>
              <a:t>관리자 페이지에서 </a:t>
            </a:r>
            <a:r>
              <a:rPr lang="ko-KR" altLang="en-US" sz="700" dirty="0" err="1">
                <a:sym typeface="Wingdings" panose="05000000000000000000" pitchFamily="2" charset="2"/>
              </a:rPr>
              <a:t>승인받아야</a:t>
            </a:r>
            <a:r>
              <a:rPr lang="ko-KR" altLang="en-US" sz="700" dirty="0">
                <a:sym typeface="Wingdings" panose="05000000000000000000" pitchFamily="2" charset="2"/>
              </a:rPr>
              <a:t> 활동할 수 있음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본사가 등록하는 총판은 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‘</a:t>
            </a:r>
            <a:r>
              <a:rPr lang="ko-KR" altLang="en-US" sz="700" dirty="0" err="1">
                <a:solidFill>
                  <a:srgbClr val="FF0000"/>
                </a:solidFill>
                <a:sym typeface="Wingdings" panose="05000000000000000000" pitchFamily="2" charset="2"/>
              </a:rPr>
              <a:t>대총판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’</a:t>
            </a: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700" dirty="0" err="1">
                <a:solidFill>
                  <a:srgbClr val="FF0000"/>
                </a:solidFill>
                <a:sym typeface="Wingdings" panose="05000000000000000000" pitchFamily="2" charset="2"/>
              </a:rPr>
              <a:t>대총판이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 등록되는 총판은 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‘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총판</a:t>
            </a:r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’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으로 구분표시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    13page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 참고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:a16="http://schemas.microsoft.com/office/drawing/2014/main" xmlns="" id="{701E88BA-1BCC-47D4-B3AC-B6485693D0C6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pic>
        <p:nvPicPr>
          <p:cNvPr id="53" name="그림 52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1E09A62E-26FC-4AF7-BDF7-F0E1773A76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0445" b="50606"/>
          <a:stretch/>
        </p:blipFill>
        <p:spPr>
          <a:xfrm>
            <a:off x="1354346" y="2230852"/>
            <a:ext cx="6757780" cy="385426"/>
          </a:xfrm>
          <a:prstGeom prst="rect">
            <a:avLst/>
          </a:prstGeom>
        </p:spPr>
      </p:pic>
      <p:pic>
        <p:nvPicPr>
          <p:cNvPr id="54" name="그림 53">
            <a:extLst>
              <a:ext uri="{FF2B5EF4-FFF2-40B4-BE49-F238E27FC236}">
                <a16:creationId xmlns:a16="http://schemas.microsoft.com/office/drawing/2014/main" xmlns="" id="{1CEE7E96-CD3C-4BF5-96DD-07134D8B3B9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86" b="54301"/>
          <a:stretch/>
        </p:blipFill>
        <p:spPr>
          <a:xfrm>
            <a:off x="1352805" y="1987293"/>
            <a:ext cx="6759320" cy="329057"/>
          </a:xfrm>
          <a:prstGeom prst="rect">
            <a:avLst/>
          </a:prstGeom>
        </p:spPr>
      </p:pic>
      <p:graphicFrame>
        <p:nvGraphicFramePr>
          <p:cNvPr id="55" name="표 29">
            <a:extLst>
              <a:ext uri="{FF2B5EF4-FFF2-40B4-BE49-F238E27FC236}">
                <a16:creationId xmlns:a16="http://schemas.microsoft.com/office/drawing/2014/main" xmlns="" id="{2BAF449B-8D83-475A-B36C-0CB47F972D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25818"/>
              </p:ext>
            </p:extLst>
          </p:nvPr>
        </p:nvGraphicFramePr>
        <p:xfrm>
          <a:off x="1352591" y="2613717"/>
          <a:ext cx="6757776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0864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4098955735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34944828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737729736"/>
                    </a:ext>
                  </a:extLst>
                </a:gridCol>
              </a:tblGrid>
              <a:tr h="16793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정산금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: 100,000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41725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레벨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입금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출금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보유머니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가입일시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가입코드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정산설정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2021-07-18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Test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홍길자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2021-07-18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Test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3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4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6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9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xmlns="" id="{EA93F612-6FF1-41FA-BE83-082670F90747}"/>
              </a:ext>
            </a:extLst>
          </p:cNvPr>
          <p:cNvSpPr/>
          <p:nvPr/>
        </p:nvSpPr>
        <p:spPr>
          <a:xfrm>
            <a:off x="7474788" y="30414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관리</a:t>
            </a: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C4CA120-0279-4D59-8B69-9971E9AE64CF}"/>
              </a:ext>
            </a:extLst>
          </p:cNvPr>
          <p:cNvSpPr/>
          <p:nvPr/>
        </p:nvSpPr>
        <p:spPr>
          <a:xfrm>
            <a:off x="7474788" y="3241736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관리</a:t>
            </a: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xmlns="" id="{CED1E134-2E72-47A2-8ADE-18B932D6B512}"/>
              </a:ext>
            </a:extLst>
          </p:cNvPr>
          <p:cNvSpPr/>
          <p:nvPr/>
        </p:nvSpPr>
        <p:spPr>
          <a:xfrm>
            <a:off x="4635792" y="5177645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698EFAA-804F-40D2-A37E-1BAC999A2511}"/>
              </a:ext>
            </a:extLst>
          </p:cNvPr>
          <p:cNvSpPr/>
          <p:nvPr/>
        </p:nvSpPr>
        <p:spPr>
          <a:xfrm>
            <a:off x="7547399" y="2351788"/>
            <a:ext cx="564726" cy="219910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xmlns="" id="{6A244BA0-D8BC-4F1A-AB3E-A1742DF174BC}"/>
              </a:ext>
            </a:extLst>
          </p:cNvPr>
          <p:cNvSpPr/>
          <p:nvPr/>
        </p:nvSpPr>
        <p:spPr>
          <a:xfrm>
            <a:off x="4100772" y="218090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xmlns="" id="{6D503DDF-D729-4D5B-8942-C9203D3BA533}"/>
              </a:ext>
            </a:extLst>
          </p:cNvPr>
          <p:cNvSpPr/>
          <p:nvPr/>
        </p:nvSpPr>
        <p:spPr>
          <a:xfrm>
            <a:off x="6656060" y="304140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xmlns="" id="{59A33B62-EA22-4D61-AC5E-0396B9B9A046}"/>
              </a:ext>
            </a:extLst>
          </p:cNvPr>
          <p:cNvSpPr/>
          <p:nvPr/>
        </p:nvSpPr>
        <p:spPr>
          <a:xfrm>
            <a:off x="7506756" y="2377768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총판등록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9A859F61-3513-4869-AA44-6189C1DC0945}"/>
              </a:ext>
            </a:extLst>
          </p:cNvPr>
          <p:cNvGrpSpPr/>
          <p:nvPr/>
        </p:nvGrpSpPr>
        <p:grpSpPr>
          <a:xfrm>
            <a:off x="2774845" y="1626479"/>
            <a:ext cx="4168886" cy="2997800"/>
            <a:chOff x="8308653" y="3203594"/>
            <a:chExt cx="4168886" cy="2997800"/>
          </a:xfrm>
        </p:grpSpPr>
        <p:pic>
          <p:nvPicPr>
            <p:cNvPr id="42" name="그림 41" descr="텍스트, 모니터, 검은색, 스크린샷이(가) 표시된 사진&#10;&#10;자동 생성된 설명">
              <a:extLst>
                <a:ext uri="{FF2B5EF4-FFF2-40B4-BE49-F238E27FC236}">
                  <a16:creationId xmlns:a16="http://schemas.microsoft.com/office/drawing/2014/main" xmlns="" id="{54182B7F-A702-45D9-80C0-23B64B14B5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329" r="3425"/>
            <a:stretch/>
          </p:blipFill>
          <p:spPr>
            <a:xfrm>
              <a:off x="8308653" y="3203594"/>
              <a:ext cx="4168886" cy="2997800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3" name="사각형: 둥근 모서리 42">
              <a:extLst>
                <a:ext uri="{FF2B5EF4-FFF2-40B4-BE49-F238E27FC236}">
                  <a16:creationId xmlns:a16="http://schemas.microsoft.com/office/drawing/2014/main" xmlns="" id="{2E36DA2E-14EE-4765-88C6-4EDFA0AA2E97}"/>
                </a:ext>
              </a:extLst>
            </p:cNvPr>
            <p:cNvSpPr/>
            <p:nvPr/>
          </p:nvSpPr>
          <p:spPr>
            <a:xfrm>
              <a:off x="8308653" y="3208525"/>
              <a:ext cx="183565" cy="167950"/>
            </a:xfrm>
            <a:prstGeom prst="roundRect">
              <a:avLst>
                <a:gd name="adj" fmla="val 877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dirty="0">
                  <a:solidFill>
                    <a:schemeClr val="tx1"/>
                  </a:solidFill>
                </a:rPr>
                <a:t>1</a:t>
              </a:r>
              <a:endParaRPr lang="ko-KR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44" name="사각형: 둥근 모서리 43">
              <a:extLst>
                <a:ext uri="{FF2B5EF4-FFF2-40B4-BE49-F238E27FC236}">
                  <a16:creationId xmlns:a16="http://schemas.microsoft.com/office/drawing/2014/main" xmlns="" id="{E745E160-926F-43D7-9526-5DC3895E5BF4}"/>
                </a:ext>
              </a:extLst>
            </p:cNvPr>
            <p:cNvSpPr/>
            <p:nvPr/>
          </p:nvSpPr>
          <p:spPr>
            <a:xfrm>
              <a:off x="9610003" y="5745407"/>
              <a:ext cx="183565" cy="167950"/>
            </a:xfrm>
            <a:prstGeom prst="roundRect">
              <a:avLst>
                <a:gd name="adj" fmla="val 877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dirty="0">
                  <a:solidFill>
                    <a:schemeClr val="tx1"/>
                  </a:solidFill>
                </a:rPr>
                <a:t>2</a:t>
              </a:r>
              <a:endParaRPr lang="ko-KR" altLang="en-US" sz="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942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24243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정산 조회 화면</a:t>
            </a:r>
            <a:r>
              <a:rPr lang="en-US" altLang="ko-KR" sz="1000" b="1" dirty="0">
                <a:sym typeface="Wingdings" panose="05000000000000000000" pitchFamily="2" charset="2"/>
              </a:rPr>
              <a:t>&gt; </a:t>
            </a:r>
            <a:r>
              <a:rPr lang="ko-KR" altLang="en-US" sz="1000" b="1" dirty="0">
                <a:sym typeface="Wingdings" panose="05000000000000000000" pitchFamily="2" charset="2"/>
              </a:rPr>
              <a:t>총판목록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10D975B5-52EB-4D60-B2F5-19A889A59CA2}"/>
              </a:ext>
            </a:extLst>
          </p:cNvPr>
          <p:cNvGraphicFramePr>
            <a:graphicFrameLocks noGrp="1"/>
          </p:cNvGraphicFramePr>
          <p:nvPr/>
        </p:nvGraphicFramePr>
        <p:xfrm>
          <a:off x="1352805" y="1173506"/>
          <a:ext cx="6759320" cy="79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1864">
                  <a:extLst>
                    <a:ext uri="{9D8B030D-6E8A-4147-A177-3AD203B41FA5}">
                      <a16:colId xmlns:a16="http://schemas.microsoft.com/office/drawing/2014/main" xmlns="" val="4009773307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91567766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3894462094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4110710631"/>
                    </a:ext>
                  </a:extLst>
                </a:gridCol>
                <a:gridCol w="1351864">
                  <a:extLst>
                    <a:ext uri="{9D8B030D-6E8A-4147-A177-3AD203B41FA5}">
                      <a16:colId xmlns:a16="http://schemas.microsoft.com/office/drawing/2014/main" xmlns="" val="1284416467"/>
                    </a:ext>
                  </a:extLst>
                </a:gridCol>
              </a:tblGrid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롤링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829202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846183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00" b="1" dirty="0">
                          <a:solidFill>
                            <a:schemeClr val="tx1"/>
                          </a:solidFill>
                        </a:rPr>
                        <a:t>죽장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83098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 </a:t>
                      </a:r>
                      <a:r>
                        <a:rPr kumimoji="0" lang="en-US" altLang="ko-K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프리매치싱글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맑은 고딕"/>
                          <a:ea typeface="맑은 고딕" panose="020B0503020000020004" pitchFamily="50" charset="-127"/>
                          <a:cs typeface="+mn-cs"/>
                        </a:rPr>
                        <a:t>3%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맑은 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880318"/>
                  </a:ext>
                </a:extLst>
              </a:tr>
            </a:tbl>
          </a:graphicData>
        </a:graphic>
      </p:graphicFrame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5204" y="1545396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4A0CBFF-C241-45B4-B88D-32F0941C33D6}"/>
              </a:ext>
            </a:extLst>
          </p:cNvPr>
          <p:cNvSpPr txBox="1"/>
          <p:nvPr/>
        </p:nvSpPr>
        <p:spPr>
          <a:xfrm>
            <a:off x="10040641" y="1195234"/>
            <a:ext cx="19789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ym typeface="Wingdings" panose="05000000000000000000" pitchFamily="2" charset="2"/>
              </a:rPr>
              <a:t>‘</a:t>
            </a:r>
            <a:r>
              <a:rPr lang="ko-KR" altLang="en-US" sz="700" dirty="0">
                <a:sym typeface="Wingdings" panose="05000000000000000000" pitchFamily="2" charset="2"/>
              </a:rPr>
              <a:t>정산설정</a:t>
            </a:r>
            <a:r>
              <a:rPr lang="en-US" altLang="ko-KR" sz="700" dirty="0">
                <a:sym typeface="Wingdings" panose="05000000000000000000" pitchFamily="2" charset="2"/>
              </a:rPr>
              <a:t>/</a:t>
            </a:r>
            <a:r>
              <a:rPr lang="ko-KR" altLang="en-US" sz="700" dirty="0">
                <a:sym typeface="Wingdings" panose="05000000000000000000" pitchFamily="2" charset="2"/>
              </a:rPr>
              <a:t>관리</a:t>
            </a:r>
            <a:r>
              <a:rPr lang="en-US" altLang="ko-KR" sz="700" dirty="0">
                <a:sym typeface="Wingdings" panose="05000000000000000000" pitchFamily="2" charset="2"/>
              </a:rPr>
              <a:t>＇</a:t>
            </a:r>
            <a:r>
              <a:rPr lang="ko-KR" altLang="en-US" sz="700" dirty="0">
                <a:sym typeface="Wingdings" panose="05000000000000000000" pitchFamily="2" charset="2"/>
              </a:rPr>
              <a:t>버튼 </a:t>
            </a:r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호출되는 팝업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288EE06-46C4-4FFD-A0B2-64744863F10C}"/>
              </a:ext>
            </a:extLst>
          </p:cNvPr>
          <p:cNvSpPr txBox="1"/>
          <p:nvPr/>
        </p:nvSpPr>
        <p:spPr>
          <a:xfrm>
            <a:off x="10057431" y="1500620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관리자에게 승인 요청 전송 버튼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관리자 승인이 완료되어야 활동이 가능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관리자 화면에 승인 대기 표시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ko-KR" sz="700" dirty="0">
                <a:solidFill>
                  <a:srgbClr val="FF0000"/>
                </a:solidFill>
                <a:sym typeface="Wingdings" panose="05000000000000000000" pitchFamily="2" charset="2"/>
              </a:rPr>
              <a:t>13page</a:t>
            </a:r>
            <a:r>
              <a:rPr lang="ko-KR" altLang="en-US" sz="700" dirty="0">
                <a:solidFill>
                  <a:srgbClr val="FF0000"/>
                </a:solidFill>
                <a:sym typeface="Wingdings" panose="05000000000000000000" pitchFamily="2" charset="2"/>
              </a:rPr>
              <a:t> 참고</a:t>
            </a:r>
            <a:endParaRPr lang="en-US" altLang="ko-KR" sz="7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xmlns="" id="{0EBFD160-BE9C-43C7-839A-24AB4A9C845B}"/>
              </a:ext>
            </a:extLst>
          </p:cNvPr>
          <p:cNvSpPr/>
          <p:nvPr/>
        </p:nvSpPr>
        <p:spPr>
          <a:xfrm>
            <a:off x="9905204" y="205387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5D95692-4696-415D-821A-576CF49F9BBB}"/>
              </a:ext>
            </a:extLst>
          </p:cNvPr>
          <p:cNvSpPr txBox="1"/>
          <p:nvPr/>
        </p:nvSpPr>
        <p:spPr>
          <a:xfrm>
            <a:off x="10040641" y="2037819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승인 요청 </a:t>
            </a:r>
            <a:r>
              <a:rPr lang="en-US" altLang="ko-KR" sz="700" dirty="0">
                <a:sym typeface="Wingdings" panose="05000000000000000000" pitchFamily="2" charset="2"/>
              </a:rPr>
              <a:t> </a:t>
            </a:r>
            <a:r>
              <a:rPr lang="ko-KR" altLang="en-US" sz="700" dirty="0">
                <a:sym typeface="Wingdings" panose="05000000000000000000" pitchFamily="2" charset="2"/>
              </a:rPr>
              <a:t>승인 완료 후에 적용시 빨간색표시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xmlns="" id="{76632DB7-E8B6-4575-87BF-D5A3651F50F7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pic>
        <p:nvPicPr>
          <p:cNvPr id="52" name="그림 51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A8A6F61-9297-4E54-B62C-6751715FD0C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0445" b="50606"/>
          <a:stretch/>
        </p:blipFill>
        <p:spPr>
          <a:xfrm>
            <a:off x="1354346" y="2230852"/>
            <a:ext cx="6757780" cy="385426"/>
          </a:xfrm>
          <a:prstGeom prst="rect">
            <a:avLst/>
          </a:prstGeom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xmlns="" id="{03CAF8C2-CE56-4589-9278-53D8A7FE5DE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86" b="54301"/>
          <a:stretch/>
        </p:blipFill>
        <p:spPr>
          <a:xfrm>
            <a:off x="1352805" y="1987293"/>
            <a:ext cx="6759320" cy="329057"/>
          </a:xfrm>
          <a:prstGeom prst="rect">
            <a:avLst/>
          </a:prstGeom>
        </p:spPr>
      </p:pic>
      <p:graphicFrame>
        <p:nvGraphicFramePr>
          <p:cNvPr id="54" name="표 29">
            <a:extLst>
              <a:ext uri="{FF2B5EF4-FFF2-40B4-BE49-F238E27FC236}">
                <a16:creationId xmlns:a16="http://schemas.microsoft.com/office/drawing/2014/main" xmlns="" id="{60154FA8-9D0F-4EDB-98DE-BACF0EA56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43059"/>
              </p:ext>
            </p:extLst>
          </p:nvPr>
        </p:nvGraphicFramePr>
        <p:xfrm>
          <a:off x="1352591" y="2613717"/>
          <a:ext cx="6757776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0864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4098955735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349448287"/>
                    </a:ext>
                  </a:extLst>
                </a:gridCol>
                <a:gridCol w="750864">
                  <a:extLst>
                    <a:ext uri="{9D8B030D-6E8A-4147-A177-3AD203B41FA5}">
                      <a16:colId xmlns:a16="http://schemas.microsoft.com/office/drawing/2014/main" xmlns="" val="3737729736"/>
                    </a:ext>
                  </a:extLst>
                </a:gridCol>
              </a:tblGrid>
              <a:tr h="16793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정산금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: 100,000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41725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레벨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입금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출금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보유머니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가입일시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가입코드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정산설정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2021-07-18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Test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홍길자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2021-07-18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Test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3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4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6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9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1679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E8EAF7F8-9C64-451A-A151-4380471C7CFD}"/>
              </a:ext>
            </a:extLst>
          </p:cNvPr>
          <p:cNvSpPr/>
          <p:nvPr/>
        </p:nvSpPr>
        <p:spPr>
          <a:xfrm>
            <a:off x="7474788" y="30414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관리</a:t>
            </a: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xmlns="" id="{2C284049-F18E-492B-8220-EA51CC60D1F7}"/>
              </a:ext>
            </a:extLst>
          </p:cNvPr>
          <p:cNvSpPr/>
          <p:nvPr/>
        </p:nvSpPr>
        <p:spPr>
          <a:xfrm>
            <a:off x="7474788" y="3241736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관리</a:t>
            </a: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073A43A7-8C31-487D-B63B-1A2EF00170DB}"/>
              </a:ext>
            </a:extLst>
          </p:cNvPr>
          <p:cNvSpPr/>
          <p:nvPr/>
        </p:nvSpPr>
        <p:spPr>
          <a:xfrm>
            <a:off x="4635792" y="5177645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66F1DB1C-7C9E-4B05-98C3-FCDDAED54908}"/>
              </a:ext>
            </a:extLst>
          </p:cNvPr>
          <p:cNvSpPr/>
          <p:nvPr/>
        </p:nvSpPr>
        <p:spPr>
          <a:xfrm>
            <a:off x="7547399" y="2351788"/>
            <a:ext cx="564726" cy="219910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xmlns="" id="{402CD1D5-2E20-4531-A2E4-651FAA24A71B}"/>
              </a:ext>
            </a:extLst>
          </p:cNvPr>
          <p:cNvSpPr/>
          <p:nvPr/>
        </p:nvSpPr>
        <p:spPr>
          <a:xfrm>
            <a:off x="4100772" y="218090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xmlns="" id="{6D501619-5159-415A-8288-9FD3C61A5CC6}"/>
              </a:ext>
            </a:extLst>
          </p:cNvPr>
          <p:cNvSpPr/>
          <p:nvPr/>
        </p:nvSpPr>
        <p:spPr>
          <a:xfrm>
            <a:off x="6656060" y="304140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xmlns="" id="{C64DE919-D471-457E-883A-4555D3531C82}"/>
              </a:ext>
            </a:extLst>
          </p:cNvPr>
          <p:cNvSpPr/>
          <p:nvPr/>
        </p:nvSpPr>
        <p:spPr>
          <a:xfrm>
            <a:off x="7506756" y="2377768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총판등록</a:t>
            </a:r>
          </a:p>
        </p:txBody>
      </p:sp>
      <p:sp>
        <p:nvSpPr>
          <p:cNvPr id="64" name="사각형: 둥근 모서리 63">
            <a:extLst>
              <a:ext uri="{FF2B5EF4-FFF2-40B4-BE49-F238E27FC236}">
                <a16:creationId xmlns:a16="http://schemas.microsoft.com/office/drawing/2014/main" xmlns="" id="{E40F86FF-1CAC-449B-B7FA-D543ECE555EB}"/>
              </a:ext>
            </a:extLst>
          </p:cNvPr>
          <p:cNvSpPr/>
          <p:nvPr/>
        </p:nvSpPr>
        <p:spPr>
          <a:xfrm>
            <a:off x="7291223" y="2379289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5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xmlns="" id="{F2E09C85-C923-4C10-8524-D9B50EE98F85}"/>
              </a:ext>
            </a:extLst>
          </p:cNvPr>
          <p:cNvSpPr/>
          <p:nvPr/>
        </p:nvSpPr>
        <p:spPr>
          <a:xfrm>
            <a:off x="7344181" y="304830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6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738F0240-D35C-4A15-BA94-79208CC04852}"/>
              </a:ext>
            </a:extLst>
          </p:cNvPr>
          <p:cNvGrpSpPr/>
          <p:nvPr/>
        </p:nvGrpSpPr>
        <p:grpSpPr>
          <a:xfrm>
            <a:off x="2674845" y="1706570"/>
            <a:ext cx="4072997" cy="3005568"/>
            <a:chOff x="2782663" y="1780944"/>
            <a:chExt cx="4072997" cy="3005568"/>
          </a:xfrm>
        </p:grpSpPr>
        <p:pic>
          <p:nvPicPr>
            <p:cNvPr id="34" name="그림 33" descr="텍스트, 스크린샷, 검은색이(가) 표시된 사진&#10;&#10;자동 생성된 설명">
              <a:extLst>
                <a:ext uri="{FF2B5EF4-FFF2-40B4-BE49-F238E27FC236}">
                  <a16:creationId xmlns:a16="http://schemas.microsoft.com/office/drawing/2014/main" xmlns="" id="{AD4ABE74-4D57-445A-A8D7-D0DDC755F5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82663" y="1787712"/>
              <a:ext cx="4072997" cy="2998800"/>
            </a:xfrm>
            <a:prstGeom prst="rect">
              <a:avLst/>
            </a:prstGeom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6" name="사각형: 둥근 모서리 35">
              <a:extLst>
                <a:ext uri="{FF2B5EF4-FFF2-40B4-BE49-F238E27FC236}">
                  <a16:creationId xmlns:a16="http://schemas.microsoft.com/office/drawing/2014/main" xmlns="" id="{F5EA4920-FA14-4B8E-A40E-C7C120A3C1AE}"/>
                </a:ext>
              </a:extLst>
            </p:cNvPr>
            <p:cNvSpPr/>
            <p:nvPr/>
          </p:nvSpPr>
          <p:spPr>
            <a:xfrm>
              <a:off x="2782663" y="1780944"/>
              <a:ext cx="183565" cy="167950"/>
            </a:xfrm>
            <a:prstGeom prst="roundRect">
              <a:avLst>
                <a:gd name="adj" fmla="val 877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dirty="0">
                  <a:solidFill>
                    <a:schemeClr val="tx1"/>
                  </a:solidFill>
                </a:rPr>
                <a:t>1</a:t>
              </a:r>
              <a:endParaRPr lang="ko-KR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47" name="사각형: 둥근 모서리 46">
              <a:extLst>
                <a:ext uri="{FF2B5EF4-FFF2-40B4-BE49-F238E27FC236}">
                  <a16:creationId xmlns:a16="http://schemas.microsoft.com/office/drawing/2014/main" xmlns="" id="{1E8489EB-8659-4CEB-BF3A-3C12BA52FB5C}"/>
                </a:ext>
              </a:extLst>
            </p:cNvPr>
            <p:cNvSpPr/>
            <p:nvPr/>
          </p:nvSpPr>
          <p:spPr>
            <a:xfrm>
              <a:off x="6313588" y="1787495"/>
              <a:ext cx="183565" cy="167950"/>
            </a:xfrm>
            <a:prstGeom prst="roundRect">
              <a:avLst>
                <a:gd name="adj" fmla="val 877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dirty="0">
                  <a:solidFill>
                    <a:schemeClr val="tx1"/>
                  </a:solidFill>
                </a:rPr>
                <a:t>3</a:t>
              </a:r>
              <a:endParaRPr lang="ko-KR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46" name="사각형: 둥근 모서리 45">
              <a:extLst>
                <a:ext uri="{FF2B5EF4-FFF2-40B4-BE49-F238E27FC236}">
                  <a16:creationId xmlns:a16="http://schemas.microsoft.com/office/drawing/2014/main" xmlns="" id="{F10A41B3-1CCC-41DB-B603-F6EA08912637}"/>
                </a:ext>
              </a:extLst>
            </p:cNvPr>
            <p:cNvSpPr/>
            <p:nvPr/>
          </p:nvSpPr>
          <p:spPr>
            <a:xfrm>
              <a:off x="6378747" y="1899042"/>
              <a:ext cx="370062" cy="2570690"/>
            </a:xfrm>
            <a:prstGeom prst="roundRect">
              <a:avLst>
                <a:gd name="adj" fmla="val 8775"/>
              </a:avLst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842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28218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입출내역 화면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 err="1">
                <a:sym typeface="Wingdings" panose="05000000000000000000" pitchFamily="2" charset="2"/>
              </a:rPr>
              <a:t>회원총입금</a:t>
            </a:r>
            <a:r>
              <a:rPr lang="ko-KR" altLang="en-US" sz="1000" b="1" dirty="0">
                <a:sym typeface="Wingdings" panose="05000000000000000000" pitchFamily="2" charset="2"/>
              </a:rPr>
              <a:t>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128815"/>
              </p:ext>
            </p:extLst>
          </p:nvPr>
        </p:nvGraphicFramePr>
        <p:xfrm>
          <a:off x="1343027" y="1791432"/>
          <a:ext cx="6769098" cy="22631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8183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레벨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입금액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요청일자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완료여부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2021-07-18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Yes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홍길자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dirty="0"/>
                        <a:t>2021-07-18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No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3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4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6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9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467543" y="1241804"/>
            <a:ext cx="635277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회원총입급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22609" y="1372631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입금내역까지만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B2B20CE-E89C-44E1-A795-7398146A501F}"/>
              </a:ext>
            </a:extLst>
          </p:cNvPr>
          <p:cNvSpPr/>
          <p:nvPr/>
        </p:nvSpPr>
        <p:spPr>
          <a:xfrm>
            <a:off x="7136895" y="179217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입금 처리 완료 전 </a:t>
            </a:r>
            <a:r>
              <a:rPr lang="en-US" altLang="ko-KR" sz="700" dirty="0">
                <a:sym typeface="Wingdings" panose="05000000000000000000" pitchFamily="2" charset="2"/>
              </a:rPr>
              <a:t>‘No’</a:t>
            </a:r>
          </a:p>
          <a:p>
            <a:r>
              <a:rPr lang="ko-KR" altLang="en-US" sz="700" dirty="0">
                <a:sym typeface="Wingdings" panose="05000000000000000000" pitchFamily="2" charset="2"/>
              </a:rPr>
              <a:t>입금 처리 완료 후 </a:t>
            </a:r>
            <a:r>
              <a:rPr lang="en-US" altLang="ko-KR" sz="700" dirty="0">
                <a:sym typeface="Wingdings" panose="05000000000000000000" pitchFamily="2" charset="2"/>
              </a:rPr>
              <a:t>‘Yes’</a:t>
            </a:r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xmlns="" id="{8E55D20E-F6F3-4C75-B20B-D566EA8EFCD7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71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28218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>
                <a:sym typeface="Wingdings" panose="05000000000000000000" pitchFamily="2" charset="2"/>
              </a:rPr>
              <a:t>입출내역 화면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>
                <a:sym typeface="Wingdings" panose="05000000000000000000" pitchFamily="2" charset="2"/>
              </a:rPr>
              <a:t> </a:t>
            </a:r>
            <a:r>
              <a:rPr lang="ko-KR" altLang="en-US" sz="1000" b="1" dirty="0" err="1">
                <a:sym typeface="Wingdings" panose="05000000000000000000" pitchFamily="2" charset="2"/>
              </a:rPr>
              <a:t>회원총출금</a:t>
            </a:r>
            <a:r>
              <a:rPr lang="ko-KR" altLang="en-US" sz="1000" b="1" dirty="0">
                <a:sym typeface="Wingdings" panose="05000000000000000000" pitchFamily="2" charset="2"/>
              </a:rPr>
              <a:t>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149091"/>
              </p:ext>
            </p:extLst>
          </p:nvPr>
        </p:nvGraphicFramePr>
        <p:xfrm>
          <a:off x="1343027" y="1791432"/>
          <a:ext cx="6769098" cy="22631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8183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1128183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레벨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출금금액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요청일자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완료여부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2021-07-18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Yes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Hong2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홍길자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93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dirty="0"/>
                        <a:t>2021-07-18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No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3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4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6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9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505644" y="12418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입금내역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입금내역까지만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B2B20CE-E89C-44E1-A795-7398146A501F}"/>
              </a:ext>
            </a:extLst>
          </p:cNvPr>
          <p:cNvSpPr/>
          <p:nvPr/>
        </p:nvSpPr>
        <p:spPr>
          <a:xfrm>
            <a:off x="7136895" y="179217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입금 처리 완료 전 </a:t>
            </a:r>
            <a:r>
              <a:rPr lang="en-US" altLang="ko-KR" sz="700" dirty="0">
                <a:sym typeface="Wingdings" panose="05000000000000000000" pitchFamily="2" charset="2"/>
              </a:rPr>
              <a:t>‘No’</a:t>
            </a:r>
          </a:p>
          <a:p>
            <a:r>
              <a:rPr lang="ko-KR" altLang="en-US" sz="700" dirty="0">
                <a:sym typeface="Wingdings" panose="05000000000000000000" pitchFamily="2" charset="2"/>
              </a:rPr>
              <a:t>입금 처리 완료 후 </a:t>
            </a:r>
            <a:r>
              <a:rPr lang="en-US" altLang="ko-KR" sz="700" dirty="0">
                <a:sym typeface="Wingdings" panose="05000000000000000000" pitchFamily="2" charset="2"/>
              </a:rPr>
              <a:t>‘Yes’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E649E5E9-A718-4B42-88B3-D5F2913422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55724" y="1143283"/>
            <a:ext cx="6769099" cy="322385"/>
          </a:xfrm>
          <a:prstGeom prst="rect">
            <a:avLst/>
          </a:prstGeom>
        </p:spPr>
      </p:pic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xmlns="" id="{1CFAFBF8-403E-4938-AAEE-66FD220C3C5A}"/>
              </a:ext>
            </a:extLst>
          </p:cNvPr>
          <p:cNvSpPr/>
          <p:nvPr/>
        </p:nvSpPr>
        <p:spPr>
          <a:xfrm>
            <a:off x="2328195" y="1219122"/>
            <a:ext cx="582586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회원총출금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01098" y="141793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72A63667-05A7-439F-B3DE-52CE6C0D4514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47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28218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4EA12E2-B63D-4E86-B7AB-2B056F021D99}"/>
              </a:ext>
            </a:extLst>
          </p:cNvPr>
          <p:cNvSpPr txBox="1"/>
          <p:nvPr/>
        </p:nvSpPr>
        <p:spPr>
          <a:xfrm>
            <a:off x="108285" y="89690"/>
            <a:ext cx="347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err="1">
                <a:sym typeface="Wingdings" panose="05000000000000000000" pitchFamily="2" charset="2"/>
              </a:rPr>
              <a:t>회원배팅내역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>
                <a:sym typeface="Wingdings" panose="05000000000000000000" pitchFamily="2" charset="2"/>
              </a:rPr>
              <a:t> </a:t>
            </a:r>
            <a:r>
              <a:rPr lang="ko-KR" altLang="en-US" sz="1000" b="1" dirty="0" err="1">
                <a:sym typeface="Wingdings" panose="05000000000000000000" pitchFamily="2" charset="2"/>
              </a:rPr>
              <a:t>스포츠배팅내역</a:t>
            </a:r>
            <a:r>
              <a:rPr lang="ko-KR" altLang="en-US" sz="1000" b="1" dirty="0">
                <a:sym typeface="Wingdings" panose="05000000000000000000" pitchFamily="2" charset="2"/>
              </a:rPr>
              <a:t> 탭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540666"/>
              </p:ext>
            </p:extLst>
          </p:nvPr>
        </p:nvGraphicFramePr>
        <p:xfrm>
          <a:off x="1343027" y="1791432"/>
          <a:ext cx="6769098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2122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752122">
                  <a:extLst>
                    <a:ext uri="{9D8B030D-6E8A-4147-A177-3AD203B41FA5}">
                      <a16:colId xmlns:a16="http://schemas.microsoft.com/office/drawing/2014/main" xmlns="" val="4093446713"/>
                    </a:ext>
                  </a:extLst>
                </a:gridCol>
                <a:gridCol w="980369">
                  <a:extLst>
                    <a:ext uri="{9D8B030D-6E8A-4147-A177-3AD203B41FA5}">
                      <a16:colId xmlns:a16="http://schemas.microsoft.com/office/drawing/2014/main" xmlns="" val="3088439088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844813048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배팅내역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배당률</a:t>
                      </a:r>
                      <a:endParaRPr lang="en-US" altLang="ko-KR" sz="7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보너스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배팅액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예상당첨액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적중금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1.91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10:45:27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적중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18,000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10:44:37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낙첨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15,000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10:42:07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적특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17,000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10:43:17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취소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505644" y="12418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입금내역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1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배팅역까지만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상세 보기 기능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01814E7A-4DA8-4433-81B1-3A052CB422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3024" y="1184391"/>
            <a:ext cx="6769100" cy="276225"/>
          </a:xfrm>
          <a:prstGeom prst="rect">
            <a:avLst/>
          </a:prstGeom>
        </p:spPr>
      </p:pic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01098" y="141793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DEBF6043-AE86-4EAD-85AE-CB938F855DE3}"/>
              </a:ext>
            </a:extLst>
          </p:cNvPr>
          <p:cNvSpPr/>
          <p:nvPr/>
        </p:nvSpPr>
        <p:spPr>
          <a:xfrm>
            <a:off x="3164935" y="2133283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승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xmlns="" id="{2DFD8A29-E93C-4930-B8F5-F5A0D9342611}"/>
              </a:ext>
            </a:extLst>
          </p:cNvPr>
          <p:cNvSpPr/>
          <p:nvPr/>
        </p:nvSpPr>
        <p:spPr>
          <a:xfrm>
            <a:off x="3164934" y="2333865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err="1">
                <a:solidFill>
                  <a:schemeClr val="tx1"/>
                </a:solidFill>
              </a:rPr>
              <a:t>언더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xmlns="" id="{15C83495-15F9-4F3A-8F27-B821F84387FC}"/>
              </a:ext>
            </a:extLst>
          </p:cNvPr>
          <p:cNvSpPr/>
          <p:nvPr/>
        </p:nvSpPr>
        <p:spPr>
          <a:xfrm>
            <a:off x="3042395" y="253444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>
                <a:solidFill>
                  <a:schemeClr val="tx1"/>
                </a:solidFill>
              </a:rPr>
              <a:t>오버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xmlns="" id="{A09A04FE-7A48-4808-A42C-E5B44CAF2AF8}"/>
              </a:ext>
            </a:extLst>
          </p:cNvPr>
          <p:cNvSpPr/>
          <p:nvPr/>
        </p:nvSpPr>
        <p:spPr>
          <a:xfrm>
            <a:off x="3282116" y="253444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무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xmlns="" id="{1EEB9028-E5BB-4BEB-A0BF-49EF54B9B227}"/>
              </a:ext>
            </a:extLst>
          </p:cNvPr>
          <p:cNvSpPr/>
          <p:nvPr/>
        </p:nvSpPr>
        <p:spPr>
          <a:xfrm>
            <a:off x="3148678" y="274910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패</a:t>
            </a: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xmlns="" id="{0ED0B1BD-F72C-436D-8EE6-4D1BE52B154E}"/>
              </a:ext>
            </a:extLst>
          </p:cNvPr>
          <p:cNvSpPr/>
          <p:nvPr/>
        </p:nvSpPr>
        <p:spPr>
          <a:xfrm>
            <a:off x="7393117" y="200227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xmlns="" id="{74AB646B-F632-4C9D-935F-45590CF158EF}"/>
              </a:ext>
            </a:extLst>
          </p:cNvPr>
          <p:cNvSpPr/>
          <p:nvPr/>
        </p:nvSpPr>
        <p:spPr>
          <a:xfrm>
            <a:off x="2976399" y="2092195"/>
            <a:ext cx="625746" cy="90680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B2B20CE-E89C-44E1-A795-7398146A501F}"/>
              </a:ext>
            </a:extLst>
          </p:cNvPr>
          <p:cNvSpPr/>
          <p:nvPr/>
        </p:nvSpPr>
        <p:spPr>
          <a:xfrm>
            <a:off x="2884617" y="2008284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xmlns="" id="{B8FDF432-BAA4-4429-8C33-A4CFEFD3472B}"/>
              </a:ext>
            </a:extLst>
          </p:cNvPr>
          <p:cNvSpPr/>
          <p:nvPr/>
        </p:nvSpPr>
        <p:spPr>
          <a:xfrm>
            <a:off x="7525754" y="2048414"/>
            <a:ext cx="625746" cy="90680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xmlns="" id="{59AB2EDD-62B1-4E32-B431-07EBFC75013B}"/>
              </a:ext>
            </a:extLst>
          </p:cNvPr>
          <p:cNvSpPr/>
          <p:nvPr/>
        </p:nvSpPr>
        <p:spPr>
          <a:xfrm>
            <a:off x="9904727" y="26957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4D0C79B-7EF3-4B61-AFD9-1C0EE3D02778}"/>
              </a:ext>
            </a:extLst>
          </p:cNvPr>
          <p:cNvSpPr txBox="1"/>
          <p:nvPr/>
        </p:nvSpPr>
        <p:spPr>
          <a:xfrm>
            <a:off x="10088293" y="2677828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적중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파란색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낙첨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빨간색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적특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노란색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취소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회색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xmlns="" id="{EA2EDBC3-4604-4C9E-9389-B943CBDBDFF2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4F63AE3B-60BD-4FBA-A9AF-6674B56A4A21}"/>
              </a:ext>
            </a:extLst>
          </p:cNvPr>
          <p:cNvSpPr/>
          <p:nvPr/>
        </p:nvSpPr>
        <p:spPr>
          <a:xfrm>
            <a:off x="118227" y="1154041"/>
            <a:ext cx="9745578" cy="54426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4D578486-69D9-404A-BC4B-951AA16497F0}"/>
              </a:ext>
            </a:extLst>
          </p:cNvPr>
          <p:cNvSpPr/>
          <p:nvPr/>
        </p:nvSpPr>
        <p:spPr>
          <a:xfrm>
            <a:off x="108285" y="397042"/>
            <a:ext cx="9745578" cy="5293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xmlns="" id="{6378BE9F-91B5-4CC7-AAA2-00FCB34DC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6" y="397042"/>
            <a:ext cx="3955550" cy="52938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61DC86FD-2DFF-4A9F-891D-7FEEFBA9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862" y="397040"/>
            <a:ext cx="2646001" cy="519867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8F47135F-F1A6-41AA-A152-C22D33461453}"/>
              </a:ext>
            </a:extLst>
          </p:cNvPr>
          <p:cNvSpPr/>
          <p:nvPr/>
        </p:nvSpPr>
        <p:spPr>
          <a:xfrm>
            <a:off x="108285" y="910891"/>
            <a:ext cx="9745578" cy="257793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EA153160-7CDF-4DE9-84BD-EB3B0476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893" y="923006"/>
            <a:ext cx="1833199" cy="23103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764F77B7-3083-4874-82E1-835FD05EE8A3}"/>
              </a:ext>
            </a:extLst>
          </p:cNvPr>
          <p:cNvSpPr/>
          <p:nvPr/>
        </p:nvSpPr>
        <p:spPr>
          <a:xfrm>
            <a:off x="4063836" y="400215"/>
            <a:ext cx="3164842" cy="152111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xmlns="" id="{0D5FB81A-14B3-4757-AEDF-A3071799E3EB}"/>
              </a:ext>
            </a:extLst>
          </p:cNvPr>
          <p:cNvSpPr/>
          <p:nvPr/>
        </p:nvSpPr>
        <p:spPr>
          <a:xfrm>
            <a:off x="4635792" y="428218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xmlns="" id="{3054132A-D16E-4637-B767-9CDEFD9672E8}"/>
              </a:ext>
            </a:extLst>
          </p:cNvPr>
          <p:cNvSpPr/>
          <p:nvPr/>
        </p:nvSpPr>
        <p:spPr>
          <a:xfrm>
            <a:off x="9908520" y="121128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xmlns="" id="{B378B4ED-0C17-4F1A-9A71-DE9BAA5D284D}"/>
              </a:ext>
            </a:extLst>
          </p:cNvPr>
          <p:cNvSpPr/>
          <p:nvPr/>
        </p:nvSpPr>
        <p:spPr>
          <a:xfrm>
            <a:off x="9908520" y="1827098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7F5F787B-B68B-4DE7-83B4-8C9BF04D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025" y="1154041"/>
            <a:ext cx="6769100" cy="626633"/>
          </a:xfrm>
          <a:prstGeom prst="rect">
            <a:avLst/>
          </a:prstGeom>
        </p:spPr>
      </p:pic>
      <p:graphicFrame>
        <p:nvGraphicFramePr>
          <p:cNvPr id="35" name="표 29">
            <a:extLst>
              <a:ext uri="{FF2B5EF4-FFF2-40B4-BE49-F238E27FC236}">
                <a16:creationId xmlns:a16="http://schemas.microsoft.com/office/drawing/2014/main" xmlns="" id="{98A6515C-D1FB-40C7-8807-CDAC8323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43640"/>
              </p:ext>
            </p:extLst>
          </p:nvPr>
        </p:nvGraphicFramePr>
        <p:xfrm>
          <a:off x="1343027" y="1791432"/>
          <a:ext cx="6791925" cy="27884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2122">
                  <a:extLst>
                    <a:ext uri="{9D8B030D-6E8A-4147-A177-3AD203B41FA5}">
                      <a16:colId xmlns:a16="http://schemas.microsoft.com/office/drawing/2014/main" xmlns="" val="34525674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1535909377"/>
                    </a:ext>
                  </a:extLst>
                </a:gridCol>
                <a:gridCol w="658107">
                  <a:extLst>
                    <a:ext uri="{9D8B030D-6E8A-4147-A177-3AD203B41FA5}">
                      <a16:colId xmlns:a16="http://schemas.microsoft.com/office/drawing/2014/main" xmlns="" val="313126413"/>
                    </a:ext>
                  </a:extLst>
                </a:gridCol>
                <a:gridCol w="188031">
                  <a:extLst>
                    <a:ext uri="{9D8B030D-6E8A-4147-A177-3AD203B41FA5}">
                      <a16:colId xmlns:a16="http://schemas.microsoft.com/office/drawing/2014/main" xmlns="" val="317105787"/>
                    </a:ext>
                  </a:extLst>
                </a:gridCol>
                <a:gridCol w="564092">
                  <a:extLst>
                    <a:ext uri="{9D8B030D-6E8A-4147-A177-3AD203B41FA5}">
                      <a16:colId xmlns:a16="http://schemas.microsoft.com/office/drawing/2014/main" xmlns="" val="2854717126"/>
                    </a:ext>
                  </a:extLst>
                </a:gridCol>
                <a:gridCol w="282046">
                  <a:extLst>
                    <a:ext uri="{9D8B030D-6E8A-4147-A177-3AD203B41FA5}">
                      <a16:colId xmlns:a16="http://schemas.microsoft.com/office/drawing/2014/main" xmlns="" val="3553361315"/>
                    </a:ext>
                  </a:extLst>
                </a:gridCol>
                <a:gridCol w="470076">
                  <a:extLst>
                    <a:ext uri="{9D8B030D-6E8A-4147-A177-3AD203B41FA5}">
                      <a16:colId xmlns:a16="http://schemas.microsoft.com/office/drawing/2014/main" xmlns="" val="2717367864"/>
                    </a:ext>
                  </a:extLst>
                </a:gridCol>
                <a:gridCol w="376061">
                  <a:extLst>
                    <a:ext uri="{9D8B030D-6E8A-4147-A177-3AD203B41FA5}">
                      <a16:colId xmlns:a16="http://schemas.microsoft.com/office/drawing/2014/main" xmlns="" val="677784390"/>
                    </a:ext>
                  </a:extLst>
                </a:gridCol>
                <a:gridCol w="376061">
                  <a:extLst>
                    <a:ext uri="{9D8B030D-6E8A-4147-A177-3AD203B41FA5}">
                      <a16:colId xmlns:a16="http://schemas.microsoft.com/office/drawing/2014/main" xmlns="" val="806697604"/>
                    </a:ext>
                  </a:extLst>
                </a:gridCol>
                <a:gridCol w="470076">
                  <a:extLst>
                    <a:ext uri="{9D8B030D-6E8A-4147-A177-3AD203B41FA5}">
                      <a16:colId xmlns:a16="http://schemas.microsoft.com/office/drawing/2014/main" xmlns="" val="1571989648"/>
                    </a:ext>
                  </a:extLst>
                </a:gridCol>
                <a:gridCol w="282046">
                  <a:extLst>
                    <a:ext uri="{9D8B030D-6E8A-4147-A177-3AD203B41FA5}">
                      <a16:colId xmlns:a16="http://schemas.microsoft.com/office/drawing/2014/main" xmlns="" val="2510795627"/>
                    </a:ext>
                  </a:extLst>
                </a:gridCol>
                <a:gridCol w="564092">
                  <a:extLst>
                    <a:ext uri="{9D8B030D-6E8A-4147-A177-3AD203B41FA5}">
                      <a16:colId xmlns:a16="http://schemas.microsoft.com/office/drawing/2014/main" xmlns="" val="4093446713"/>
                    </a:ext>
                  </a:extLst>
                </a:gridCol>
                <a:gridCol w="188031">
                  <a:extLst>
                    <a:ext uri="{9D8B030D-6E8A-4147-A177-3AD203B41FA5}">
                      <a16:colId xmlns:a16="http://schemas.microsoft.com/office/drawing/2014/main" xmlns="" val="2270905040"/>
                    </a:ext>
                  </a:extLst>
                </a:gridCol>
                <a:gridCol w="658107">
                  <a:extLst>
                    <a:ext uri="{9D8B030D-6E8A-4147-A177-3AD203B41FA5}">
                      <a16:colId xmlns:a16="http://schemas.microsoft.com/office/drawing/2014/main" xmlns="" val="3088439088"/>
                    </a:ext>
                  </a:extLst>
                </a:gridCol>
                <a:gridCol w="322262">
                  <a:extLst>
                    <a:ext uri="{9D8B030D-6E8A-4147-A177-3AD203B41FA5}">
                      <a16:colId xmlns:a16="http://schemas.microsoft.com/office/drawing/2014/main" xmlns="" val="199719157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xmlns="" val="2844813048"/>
                    </a:ext>
                  </a:extLst>
                </a:gridCol>
              </a:tblGrid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아이디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닉네임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배팅내역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배당률</a:t>
                      </a:r>
                      <a:endParaRPr lang="en-US" altLang="ko-KR" sz="7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보너스</a:t>
                      </a:r>
                      <a:r>
                        <a:rPr lang="en-US" altLang="ko-KR" sz="7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배팅액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예상당첨액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>
                          <a:solidFill>
                            <a:schemeClr val="tx1"/>
                          </a:solidFill>
                        </a:rPr>
                        <a:t>적중금</a:t>
                      </a:r>
                      <a:endParaRPr lang="ko-KR" altLang="en-US" sz="7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>
                          <a:solidFill>
                            <a:schemeClr val="tx1"/>
                          </a:solidFill>
                        </a:rPr>
                        <a:t>배팅결과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194378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1.91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19,100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10:45:27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적중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503679"/>
                  </a:ext>
                </a:extLst>
              </a:tr>
              <a:tr h="20525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경기시간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리그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리그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홈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홈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VS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VS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원정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타입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배팅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게임결과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2655884"/>
                  </a:ext>
                </a:extLst>
              </a:tr>
              <a:tr h="20525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/>
                        <a:t>2021-08-05: 09:40:00</a:t>
                      </a:r>
                      <a:endParaRPr lang="ko-KR" altLang="en-US" sz="5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MLB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콜로라도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1.91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시카고 컵스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승패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00" dirty="0"/>
                        <a:t>승</a:t>
                      </a:r>
                      <a:r>
                        <a:rPr lang="en-US" altLang="ko-KR" sz="700" dirty="0"/>
                        <a:t>(1.91)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3:2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5869255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1.8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18,000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10:44:37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낙첨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79196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1.5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15,000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10:42:07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 err="1"/>
                        <a:t>적특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730392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Hong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홍길동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1.7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10,000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17,000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50" dirty="0"/>
                        <a:t>0</a:t>
                      </a:r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21-08-05 10:43:17</a:t>
                      </a:r>
                      <a:endParaRPr lang="ko-KR" altLang="en-US" sz="7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750" dirty="0"/>
                        <a:t>취소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688306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48997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777272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006364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04976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460940"/>
                  </a:ext>
                </a:extLst>
              </a:tr>
              <a:tr h="205256"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5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457777"/>
                  </a:ext>
                </a:extLst>
              </a:tr>
            </a:tbl>
          </a:graphicData>
        </a:graphic>
      </p:graphicFrame>
      <p:pic>
        <p:nvPicPr>
          <p:cNvPr id="39" name="그림 38" descr="텍스트, 스크린샷, 검은색이(가) 표시된 사진&#10;&#10;자동 생성된 설명">
            <a:extLst>
              <a:ext uri="{FF2B5EF4-FFF2-40B4-BE49-F238E27FC236}">
                <a16:creationId xmlns:a16="http://schemas.microsoft.com/office/drawing/2014/main" xmlns="" id="{401F7404-07F9-4B67-916B-7A99C548A4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983" t="21731" r="30104" b="52018"/>
          <a:stretch/>
        </p:blipFill>
        <p:spPr>
          <a:xfrm>
            <a:off x="4113797" y="1456606"/>
            <a:ext cx="1957137" cy="324068"/>
          </a:xfrm>
          <a:prstGeom prst="rect">
            <a:avLst/>
          </a:prstGeom>
        </p:spPr>
      </p:pic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xmlns="" id="{025D8A52-DB0E-4D2B-A9F4-F9C9EAFC4113}"/>
              </a:ext>
            </a:extLst>
          </p:cNvPr>
          <p:cNvSpPr/>
          <p:nvPr/>
        </p:nvSpPr>
        <p:spPr>
          <a:xfrm>
            <a:off x="6070934" y="1500625"/>
            <a:ext cx="564726" cy="257792"/>
          </a:xfrm>
          <a:prstGeom prst="roundRect">
            <a:avLst>
              <a:gd name="adj" fmla="val 8775"/>
            </a:avLst>
          </a:prstGeom>
          <a:solidFill>
            <a:srgbClr val="1919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ADB0369-679C-4BF3-B888-D32B2197495C}"/>
              </a:ext>
            </a:extLst>
          </p:cNvPr>
          <p:cNvSpPr txBox="1"/>
          <p:nvPr/>
        </p:nvSpPr>
        <p:spPr>
          <a:xfrm>
            <a:off x="10092085" y="1811046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검색 옵션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아이디 및 닉네임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xmlns="" id="{92650386-907E-456C-9B0E-BBBCD23739F6}"/>
              </a:ext>
            </a:extLst>
          </p:cNvPr>
          <p:cNvSpPr/>
          <p:nvPr/>
        </p:nvSpPr>
        <p:spPr>
          <a:xfrm>
            <a:off x="1505644" y="1241804"/>
            <a:ext cx="52873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>
                <a:solidFill>
                  <a:schemeClr val="tx1"/>
                </a:solidFill>
              </a:rPr>
              <a:t>입금내역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xmlns="" id="{3D486916-5B1D-4B1A-8690-205AD91C37CB}"/>
              </a:ext>
            </a:extLst>
          </p:cNvPr>
          <p:cNvSpPr/>
          <p:nvPr/>
        </p:nvSpPr>
        <p:spPr>
          <a:xfrm>
            <a:off x="1159460" y="1528923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xmlns="" id="{FF53B716-6894-4FC4-849E-32C3E2327753}"/>
              </a:ext>
            </a:extLst>
          </p:cNvPr>
          <p:cNvSpPr/>
          <p:nvPr/>
        </p:nvSpPr>
        <p:spPr>
          <a:xfrm>
            <a:off x="1362074" y="1482873"/>
            <a:ext cx="1745711" cy="27029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1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CE5ADDF8-37B0-4870-B487-A90E01E9804B}"/>
              </a:ext>
            </a:extLst>
          </p:cNvPr>
          <p:cNvSpPr txBox="1"/>
          <p:nvPr/>
        </p:nvSpPr>
        <p:spPr>
          <a:xfrm>
            <a:off x="10047371" y="1171488"/>
            <a:ext cx="20264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기본은 </a:t>
            </a:r>
            <a:r>
              <a:rPr lang="en-US" altLang="ko-KR" sz="700" dirty="0">
                <a:sym typeface="Wingdings" panose="05000000000000000000" pitchFamily="2" charset="2"/>
              </a:rPr>
              <a:t>3</a:t>
            </a:r>
            <a:r>
              <a:rPr lang="ko-KR" altLang="en-US" sz="700" dirty="0">
                <a:sym typeface="Wingdings" panose="05000000000000000000" pitchFamily="2" charset="2"/>
              </a:rPr>
              <a:t>일을 기준으로 표시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데이터는 현재시간기준으로 </a:t>
            </a:r>
            <a:r>
              <a:rPr lang="ko-KR" altLang="en-US" sz="700" dirty="0" err="1">
                <a:sym typeface="Wingdings" panose="05000000000000000000" pitchFamily="2" charset="2"/>
              </a:rPr>
              <a:t>부터</a:t>
            </a:r>
            <a:r>
              <a:rPr lang="ko-KR" altLang="en-US" sz="700" dirty="0">
                <a:sym typeface="Wingdings" panose="05000000000000000000" pitchFamily="2" charset="2"/>
              </a:rPr>
              <a:t> 최대 </a:t>
            </a:r>
            <a:r>
              <a:rPr lang="en-US" altLang="ko-KR" sz="700" dirty="0">
                <a:sym typeface="Wingdings" panose="05000000000000000000" pitchFamily="2" charset="2"/>
              </a:rPr>
              <a:t>1</a:t>
            </a:r>
            <a:r>
              <a:rPr lang="ko-KR" altLang="en-US" sz="700" dirty="0">
                <a:sym typeface="Wingdings" panose="05000000000000000000" pitchFamily="2" charset="2"/>
              </a:rPr>
              <a:t>개월 </a:t>
            </a:r>
            <a:r>
              <a:rPr lang="ko-KR" altLang="en-US" sz="700" dirty="0" err="1">
                <a:sym typeface="Wingdings" panose="05000000000000000000" pitchFamily="2" charset="2"/>
              </a:rPr>
              <a:t>배팅역까지만</a:t>
            </a:r>
            <a:r>
              <a:rPr lang="ko-KR" altLang="en-US" sz="700" dirty="0">
                <a:sym typeface="Wingdings" panose="05000000000000000000" pitchFamily="2" charset="2"/>
              </a:rPr>
              <a:t> 보여줌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xmlns="" id="{D46416BF-9DAE-48BB-8D9F-441FC812F08D}"/>
              </a:ext>
            </a:extLst>
          </p:cNvPr>
          <p:cNvSpPr/>
          <p:nvPr/>
        </p:nvSpPr>
        <p:spPr>
          <a:xfrm>
            <a:off x="9908519" y="223516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790543-02DA-4AE5-A1A6-A85F9141CBC5}"/>
              </a:ext>
            </a:extLst>
          </p:cNvPr>
          <p:cNvSpPr txBox="1"/>
          <p:nvPr/>
        </p:nvSpPr>
        <p:spPr>
          <a:xfrm>
            <a:off x="10092085" y="2217258"/>
            <a:ext cx="22478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>
                <a:sym typeface="Wingdings" panose="05000000000000000000" pitchFamily="2" charset="2"/>
              </a:rPr>
              <a:t>클릭시</a:t>
            </a:r>
            <a:r>
              <a:rPr lang="ko-KR" altLang="en-US" sz="700" dirty="0">
                <a:sym typeface="Wingdings" panose="05000000000000000000" pitchFamily="2" charset="2"/>
              </a:rPr>
              <a:t> 상세 보기 기능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01814E7A-4DA8-4433-81B1-3A052CB422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3024" y="1184391"/>
            <a:ext cx="6769100" cy="276225"/>
          </a:xfrm>
          <a:prstGeom prst="rect">
            <a:avLst/>
          </a:prstGeom>
        </p:spPr>
      </p:pic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xmlns="" id="{E625EE9D-57AD-4DDE-957E-4DD484B3695E}"/>
              </a:ext>
            </a:extLst>
          </p:cNvPr>
          <p:cNvSpPr/>
          <p:nvPr/>
        </p:nvSpPr>
        <p:spPr>
          <a:xfrm>
            <a:off x="4101098" y="1417932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xmlns="" id="{DEBF6043-AE86-4EAD-85AE-CB938F855DE3}"/>
              </a:ext>
            </a:extLst>
          </p:cNvPr>
          <p:cNvSpPr/>
          <p:nvPr/>
        </p:nvSpPr>
        <p:spPr>
          <a:xfrm>
            <a:off x="3164935" y="2133283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승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xmlns="" id="{2DFD8A29-E93C-4930-B8F5-F5A0D9342611}"/>
              </a:ext>
            </a:extLst>
          </p:cNvPr>
          <p:cNvSpPr/>
          <p:nvPr/>
        </p:nvSpPr>
        <p:spPr>
          <a:xfrm>
            <a:off x="3123279" y="2753980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err="1">
                <a:solidFill>
                  <a:schemeClr val="tx1"/>
                </a:solidFill>
              </a:rPr>
              <a:t>언더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xmlns="" id="{15C83495-15F9-4F3A-8F27-B821F84387FC}"/>
              </a:ext>
            </a:extLst>
          </p:cNvPr>
          <p:cNvSpPr/>
          <p:nvPr/>
        </p:nvSpPr>
        <p:spPr>
          <a:xfrm>
            <a:off x="3016996" y="295216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>
                <a:solidFill>
                  <a:schemeClr val="tx1"/>
                </a:solidFill>
              </a:rPr>
              <a:t>오버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xmlns="" id="{A09A04FE-7A48-4808-A42C-E5B44CAF2AF8}"/>
              </a:ext>
            </a:extLst>
          </p:cNvPr>
          <p:cNvSpPr/>
          <p:nvPr/>
        </p:nvSpPr>
        <p:spPr>
          <a:xfrm>
            <a:off x="3256717" y="295216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무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xmlns="" id="{1EEB9028-E5BB-4BEB-A0BF-49EF54B9B227}"/>
              </a:ext>
            </a:extLst>
          </p:cNvPr>
          <p:cNvSpPr/>
          <p:nvPr/>
        </p:nvSpPr>
        <p:spPr>
          <a:xfrm>
            <a:off x="3123279" y="3166827"/>
            <a:ext cx="183565" cy="167950"/>
          </a:xfrm>
          <a:prstGeom prst="roundRect">
            <a:avLst>
              <a:gd name="adj" fmla="val 87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tx1"/>
                </a:solidFill>
              </a:rPr>
              <a:t>패</a:t>
            </a: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xmlns="" id="{74AB646B-F632-4C9D-935F-45590CF158EF}"/>
              </a:ext>
            </a:extLst>
          </p:cNvPr>
          <p:cNvSpPr/>
          <p:nvPr/>
        </p:nvSpPr>
        <p:spPr>
          <a:xfrm>
            <a:off x="1288910" y="1823137"/>
            <a:ext cx="6902590" cy="906801"/>
          </a:xfrm>
          <a:prstGeom prst="roundRect">
            <a:avLst>
              <a:gd name="adj" fmla="val 8775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xmlns="" id="{DB2B20CE-E89C-44E1-A795-7398146A501F}"/>
              </a:ext>
            </a:extLst>
          </p:cNvPr>
          <p:cNvSpPr/>
          <p:nvPr/>
        </p:nvSpPr>
        <p:spPr>
          <a:xfrm>
            <a:off x="1159460" y="1823137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3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xmlns="" id="{59AB2EDD-62B1-4E32-B431-07EBFC75013B}"/>
              </a:ext>
            </a:extLst>
          </p:cNvPr>
          <p:cNvSpPr/>
          <p:nvPr/>
        </p:nvSpPr>
        <p:spPr>
          <a:xfrm>
            <a:off x="9904727" y="2695730"/>
            <a:ext cx="183565" cy="167950"/>
          </a:xfrm>
          <a:prstGeom prst="roundRect">
            <a:avLst>
              <a:gd name="adj" fmla="val 877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4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4D0C79B-7EF3-4B61-AFD9-1C0EE3D02778}"/>
              </a:ext>
            </a:extLst>
          </p:cNvPr>
          <p:cNvSpPr txBox="1"/>
          <p:nvPr/>
        </p:nvSpPr>
        <p:spPr>
          <a:xfrm>
            <a:off x="10088293" y="2677828"/>
            <a:ext cx="2247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>
                <a:sym typeface="Wingdings" panose="05000000000000000000" pitchFamily="2" charset="2"/>
              </a:rPr>
              <a:t>적중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파란색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낙첨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빨간색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 err="1">
                <a:sym typeface="Wingdings" panose="05000000000000000000" pitchFamily="2" charset="2"/>
              </a:rPr>
              <a:t>적특</a:t>
            </a:r>
            <a:r>
              <a:rPr lang="ko-KR" altLang="en-US" sz="700" dirty="0">
                <a:sym typeface="Wingdings" panose="05000000000000000000" pitchFamily="2" charset="2"/>
              </a:rPr>
              <a:t>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노란색 </a:t>
            </a:r>
            <a:endParaRPr lang="en-US" altLang="ko-KR" sz="700" dirty="0">
              <a:sym typeface="Wingdings" panose="05000000000000000000" pitchFamily="2" charset="2"/>
            </a:endParaRPr>
          </a:p>
          <a:p>
            <a:r>
              <a:rPr lang="ko-KR" altLang="en-US" sz="700" dirty="0">
                <a:sym typeface="Wingdings" panose="05000000000000000000" pitchFamily="2" charset="2"/>
              </a:rPr>
              <a:t>취소 </a:t>
            </a:r>
            <a:r>
              <a:rPr lang="en-US" altLang="ko-KR" sz="700" dirty="0">
                <a:sym typeface="Wingdings" panose="05000000000000000000" pitchFamily="2" charset="2"/>
              </a:rPr>
              <a:t>: </a:t>
            </a:r>
            <a:r>
              <a:rPr lang="ko-KR" altLang="en-US" sz="700" dirty="0">
                <a:sym typeface="Wingdings" panose="05000000000000000000" pitchFamily="2" charset="2"/>
              </a:rPr>
              <a:t>회색</a:t>
            </a:r>
            <a:endParaRPr lang="en-US" altLang="ko-KR" sz="700" dirty="0">
              <a:sym typeface="Wingdings" panose="05000000000000000000" pitchFamily="2" charset="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648A9CBD-A795-4929-ACAC-8AFE4D79E317}"/>
              </a:ext>
            </a:extLst>
          </p:cNvPr>
          <p:cNvSpPr txBox="1"/>
          <p:nvPr/>
        </p:nvSpPr>
        <p:spPr>
          <a:xfrm>
            <a:off x="108284" y="89690"/>
            <a:ext cx="43049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err="1">
                <a:sym typeface="Wingdings" panose="05000000000000000000" pitchFamily="2" charset="2"/>
              </a:rPr>
              <a:t>회원배팅내역</a:t>
            </a:r>
            <a:r>
              <a:rPr lang="en-US" altLang="ko-KR" sz="1000" b="1" dirty="0">
                <a:sym typeface="Wingdings" panose="05000000000000000000" pitchFamily="2" charset="2"/>
              </a:rPr>
              <a:t> &gt;</a:t>
            </a:r>
            <a:r>
              <a:rPr lang="ko-KR" altLang="en-US" sz="1000" b="1" dirty="0">
                <a:sym typeface="Wingdings" panose="05000000000000000000" pitchFamily="2" charset="2"/>
              </a:rPr>
              <a:t> </a:t>
            </a:r>
            <a:r>
              <a:rPr lang="ko-KR" altLang="en-US" sz="1000" b="1" dirty="0" err="1">
                <a:sym typeface="Wingdings" panose="05000000000000000000" pitchFamily="2" charset="2"/>
              </a:rPr>
              <a:t>스포츠배팅내역</a:t>
            </a:r>
            <a:r>
              <a:rPr lang="ko-KR" altLang="en-US" sz="1000" b="1" dirty="0">
                <a:sym typeface="Wingdings" panose="05000000000000000000" pitchFamily="2" charset="2"/>
              </a:rPr>
              <a:t> 탭 </a:t>
            </a:r>
            <a:r>
              <a:rPr lang="en-US" altLang="ko-KR" sz="1000" b="1" dirty="0">
                <a:sym typeface="Wingdings" panose="05000000000000000000" pitchFamily="2" charset="2"/>
              </a:rPr>
              <a:t>/ </a:t>
            </a:r>
            <a:r>
              <a:rPr lang="ko-KR" altLang="en-US" sz="1000" b="1" dirty="0">
                <a:sym typeface="Wingdings" panose="05000000000000000000" pitchFamily="2" charset="2"/>
              </a:rPr>
              <a:t>배팅내역 </a:t>
            </a:r>
            <a:r>
              <a:rPr lang="ko-KR" altLang="en-US" sz="1000" b="1" dirty="0" err="1">
                <a:sym typeface="Wingdings" panose="05000000000000000000" pitchFamily="2" charset="2"/>
              </a:rPr>
              <a:t>클릭시</a:t>
            </a:r>
            <a:r>
              <a:rPr lang="ko-KR" altLang="en-US" sz="1000" b="1" dirty="0">
                <a:sym typeface="Wingdings" panose="05000000000000000000" pitchFamily="2" charset="2"/>
              </a:rPr>
              <a:t> 상세 보기 기능</a:t>
            </a:r>
            <a:endParaRPr lang="en-US" altLang="ko-KR" sz="1000" b="1" dirty="0">
              <a:sym typeface="Wingdings" panose="05000000000000000000" pitchFamily="2" charset="2"/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xmlns="" id="{BDA1992E-3C0D-4A4E-BBC5-5780C807B2B2}"/>
              </a:ext>
            </a:extLst>
          </p:cNvPr>
          <p:cNvSpPr/>
          <p:nvPr/>
        </p:nvSpPr>
        <p:spPr>
          <a:xfrm>
            <a:off x="8992017" y="656606"/>
            <a:ext cx="422694" cy="167950"/>
          </a:xfrm>
          <a:prstGeom prst="roundRect">
            <a:avLst>
              <a:gd name="adj" fmla="val 8775"/>
            </a:avLst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b="1" dirty="0" err="1">
                <a:solidFill>
                  <a:schemeClr val="tx1"/>
                </a:solidFill>
              </a:rPr>
              <a:t>회원배팅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91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1454</Words>
  <Application>Microsoft Office PowerPoint</Application>
  <PresentationFormat>와이드스크린</PresentationFormat>
  <Paragraphs>810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돋움</vt:lpstr>
      <vt:lpstr>맑은 고딕</vt:lpstr>
      <vt:lpstr>Arial</vt:lpstr>
      <vt:lpstr>Wingdings</vt:lpstr>
      <vt:lpstr>Office 테마</vt:lpstr>
      <vt:lpstr>1_디자인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 삼열</dc:creator>
  <cp:lastModifiedBy>jdj20200812</cp:lastModifiedBy>
  <cp:revision>14</cp:revision>
  <dcterms:created xsi:type="dcterms:W3CDTF">2021-08-05T02:23:27Z</dcterms:created>
  <dcterms:modified xsi:type="dcterms:W3CDTF">2021-08-05T08:31:52Z</dcterms:modified>
</cp:coreProperties>
</file>