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8" r:id="rId2"/>
    <p:sldId id="846" r:id="rId3"/>
    <p:sldId id="787" r:id="rId4"/>
    <p:sldId id="849" r:id="rId5"/>
    <p:sldId id="827" r:id="rId6"/>
    <p:sldId id="847" r:id="rId7"/>
    <p:sldId id="850" r:id="rId8"/>
    <p:sldId id="848" r:id="rId9"/>
    <p:sldId id="721" r:id="rId10"/>
  </p:sldIdLst>
  <p:sldSz cx="9144000" cy="6858000" type="screen4x3"/>
  <p:notesSz cx="6864350" cy="999648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4830" userDrawn="1">
          <p15:clr>
            <a:srgbClr val="A4A3A4"/>
          </p15:clr>
        </p15:guide>
        <p15:guide id="3" orient="horz" pos="640" userDrawn="1">
          <p15:clr>
            <a:srgbClr val="A4A3A4"/>
          </p15:clr>
        </p15:guide>
        <p15:guide id="4" pos="1202" userDrawn="1">
          <p15:clr>
            <a:srgbClr val="A4A3A4"/>
          </p15:clr>
        </p15:guide>
        <p15:guide id="5" orient="horz" pos="958">
          <p15:clr>
            <a:srgbClr val="A4A3A4"/>
          </p15:clr>
        </p15:guide>
        <p15:guide id="6" orient="horz" pos="618">
          <p15:clr>
            <a:srgbClr val="A4A3A4"/>
          </p15:clr>
        </p15:guide>
        <p15:guide id="7" pos="5397">
          <p15:clr>
            <a:srgbClr val="A4A3A4"/>
          </p15:clr>
        </p15:guide>
        <p15:guide id="8" pos="11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000000"/>
    <a:srgbClr val="1E1C11"/>
    <a:srgbClr val="BFBFBF"/>
    <a:srgbClr val="7F7F7F"/>
    <a:srgbClr val="A45200"/>
    <a:srgbClr val="FFCC00"/>
    <a:srgbClr val="FF9900"/>
    <a:srgbClr val="DD3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테마 스타일 2 - 강조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87541" autoAdjust="0"/>
  </p:normalViewPr>
  <p:slideViewPr>
    <p:cSldViewPr showGuides="1">
      <p:cViewPr>
        <p:scale>
          <a:sx n="125" d="100"/>
          <a:sy n="125" d="100"/>
        </p:scale>
        <p:origin x="1176" y="-234"/>
      </p:cViewPr>
      <p:guideLst>
        <p:guide orient="horz" pos="1071"/>
        <p:guide pos="4830"/>
        <p:guide orient="horz" pos="640"/>
        <p:guide pos="1202"/>
        <p:guide orient="horz" pos="958"/>
        <p:guide orient="horz" pos="618"/>
        <p:guide pos="5397"/>
        <p:guide pos="11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978" y="96"/>
      </p:cViewPr>
      <p:guideLst>
        <p:guide orient="horz" pos="314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963" cy="499105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8783" y="0"/>
            <a:ext cx="2973962" cy="499105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83F9F06A-5CB2-466A-9D67-A741BB63B2EF}" type="datetimeFigureOut">
              <a:rPr lang="ko-KR" altLang="en-US" smtClean="0"/>
              <a:pPr/>
              <a:t>2020-12-16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184"/>
            <a:ext cx="2973963" cy="500704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8783" y="9494184"/>
            <a:ext cx="2973962" cy="500704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026D3E0F-E74A-4D12-ACE6-4C3A3CD69E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837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568" cy="50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177" y="0"/>
            <a:ext cx="2975568" cy="50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50888"/>
            <a:ext cx="4995862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917" y="4747892"/>
            <a:ext cx="5490517" cy="44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4184"/>
            <a:ext cx="2975568" cy="50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177" y="9494184"/>
            <a:ext cx="2975568" cy="50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AAB5FB9-52FF-4862-8C97-081CFB2B11B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8107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ChangeArrowheads="1"/>
          </p:cNvSpPr>
          <p:nvPr userDrawn="1"/>
        </p:nvSpPr>
        <p:spPr bwMode="auto">
          <a:xfrm>
            <a:off x="157163" y="338138"/>
            <a:ext cx="820737" cy="250825"/>
          </a:xfrm>
          <a:prstGeom prst="rect">
            <a:avLst/>
          </a:prstGeom>
          <a:solidFill>
            <a:srgbClr val="EAEAEA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>
                <a:latin typeface="돋움" pitchFamily="50" charset="-127"/>
                <a:ea typeface="돋움" pitchFamily="50" charset="-127"/>
              </a:rPr>
              <a:t>문서 명</a:t>
            </a:r>
          </a:p>
        </p:txBody>
      </p:sp>
      <p:sp>
        <p:nvSpPr>
          <p:cNvPr id="3" name="Rectangle 26"/>
          <p:cNvSpPr>
            <a:spLocks noChangeArrowheads="1"/>
          </p:cNvSpPr>
          <p:nvPr userDrawn="1"/>
        </p:nvSpPr>
        <p:spPr bwMode="auto">
          <a:xfrm>
            <a:off x="977900" y="338138"/>
            <a:ext cx="2801938" cy="250825"/>
          </a:xfrm>
          <a:prstGeom prst="rect">
            <a:avLst/>
          </a:prstGeom>
          <a:solidFill>
            <a:srgbClr val="FFFFFF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초월 강화 시스템</a:t>
            </a:r>
            <a:endParaRPr lang="ko-KR" altLang="en-US" sz="80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" name="Rectangle 27"/>
          <p:cNvSpPr>
            <a:spLocks noChangeArrowheads="1"/>
          </p:cNvSpPr>
          <p:nvPr userDrawn="1"/>
        </p:nvSpPr>
        <p:spPr bwMode="auto">
          <a:xfrm>
            <a:off x="3779838" y="338138"/>
            <a:ext cx="576262" cy="250825"/>
          </a:xfrm>
          <a:prstGeom prst="rect">
            <a:avLst/>
          </a:prstGeom>
          <a:solidFill>
            <a:srgbClr val="EAEAEA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>
                <a:latin typeface="돋움" pitchFamily="50" charset="-127"/>
                <a:ea typeface="돋움" pitchFamily="50" charset="-127"/>
              </a:rPr>
              <a:t>작성부서</a:t>
            </a:r>
          </a:p>
        </p:txBody>
      </p:sp>
      <p:sp>
        <p:nvSpPr>
          <p:cNvPr id="5" name="Rectangle 28"/>
          <p:cNvSpPr>
            <a:spLocks noChangeArrowheads="1"/>
          </p:cNvSpPr>
          <p:nvPr userDrawn="1"/>
        </p:nvSpPr>
        <p:spPr bwMode="auto">
          <a:xfrm>
            <a:off x="4357688" y="338138"/>
            <a:ext cx="1944687" cy="250825"/>
          </a:xfrm>
          <a:prstGeom prst="rect">
            <a:avLst/>
          </a:prstGeom>
          <a:solidFill>
            <a:srgbClr val="FFFFFF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기획팀</a:t>
            </a:r>
            <a:endParaRPr lang="ko-KR" altLang="en-US" sz="80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Rectangle 29"/>
          <p:cNvSpPr>
            <a:spLocks noChangeArrowheads="1"/>
          </p:cNvSpPr>
          <p:nvPr userDrawn="1"/>
        </p:nvSpPr>
        <p:spPr bwMode="auto">
          <a:xfrm>
            <a:off x="7704138" y="333375"/>
            <a:ext cx="1214437" cy="250825"/>
          </a:xfrm>
          <a:prstGeom prst="rect">
            <a:avLst/>
          </a:prstGeom>
          <a:solidFill>
            <a:srgbClr val="FFFFFF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 dirty="0">
                <a:latin typeface="돋움" pitchFamily="50" charset="-127"/>
                <a:ea typeface="돋움" pitchFamily="50" charset="-127"/>
              </a:rPr>
              <a:t>    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2020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>
                <a:latin typeface="돋움" pitchFamily="50" charset="-127"/>
                <a:ea typeface="돋움" pitchFamily="50" charset="-127"/>
              </a:rPr>
              <a:t>년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12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월 </a:t>
            </a:r>
            <a:endParaRPr lang="en-US" altLang="ko-KR" sz="80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" name="Rectangle 30"/>
          <p:cNvSpPr>
            <a:spLocks noChangeArrowheads="1"/>
          </p:cNvSpPr>
          <p:nvPr userDrawn="1"/>
        </p:nvSpPr>
        <p:spPr bwMode="auto">
          <a:xfrm>
            <a:off x="7308850" y="338138"/>
            <a:ext cx="441325" cy="250825"/>
          </a:xfrm>
          <a:prstGeom prst="rect">
            <a:avLst/>
          </a:prstGeom>
          <a:solidFill>
            <a:srgbClr val="EAEAEA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>
                <a:latin typeface="돋움" pitchFamily="50" charset="-127"/>
                <a:ea typeface="돋움" pitchFamily="50" charset="-127"/>
              </a:rPr>
              <a:t>작성일</a:t>
            </a:r>
          </a:p>
        </p:txBody>
      </p:sp>
      <p:sp>
        <p:nvSpPr>
          <p:cNvPr id="8" name="Rectangle 31"/>
          <p:cNvSpPr>
            <a:spLocks noChangeArrowheads="1"/>
          </p:cNvSpPr>
          <p:nvPr userDrawn="1"/>
        </p:nvSpPr>
        <p:spPr bwMode="auto">
          <a:xfrm>
            <a:off x="6300788" y="338138"/>
            <a:ext cx="441325" cy="250825"/>
          </a:xfrm>
          <a:prstGeom prst="rect">
            <a:avLst/>
          </a:prstGeom>
          <a:solidFill>
            <a:srgbClr val="EAEAEA"/>
          </a:solidFill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>
                <a:latin typeface="돋움" pitchFamily="50" charset="-127"/>
                <a:ea typeface="돋움" pitchFamily="50" charset="-127"/>
              </a:rPr>
              <a:t>작성자</a:t>
            </a:r>
          </a:p>
        </p:txBody>
      </p:sp>
      <p:sp>
        <p:nvSpPr>
          <p:cNvPr id="9" name="Rectangle 32"/>
          <p:cNvSpPr>
            <a:spLocks noChangeArrowheads="1"/>
          </p:cNvSpPr>
          <p:nvPr userDrawn="1"/>
        </p:nvSpPr>
        <p:spPr bwMode="auto">
          <a:xfrm>
            <a:off x="6742113" y="338138"/>
            <a:ext cx="568325" cy="250825"/>
          </a:xfrm>
          <a:prstGeom prst="rect">
            <a:avLst/>
          </a:prstGeom>
          <a:noFill/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800" dirty="0">
                <a:latin typeface="돋움" pitchFamily="50" charset="-127"/>
                <a:ea typeface="돋움" pitchFamily="50" charset="-127"/>
              </a:rPr>
              <a:t>안화영</a:t>
            </a:r>
          </a:p>
        </p:txBody>
      </p:sp>
      <p:sp>
        <p:nvSpPr>
          <p:cNvPr id="10" name="Rectangle 33"/>
          <p:cNvSpPr>
            <a:spLocks noChangeArrowheads="1"/>
          </p:cNvSpPr>
          <p:nvPr userDrawn="1"/>
        </p:nvSpPr>
        <p:spPr bwMode="auto">
          <a:xfrm>
            <a:off x="1908000" y="690563"/>
            <a:ext cx="7005638" cy="5940425"/>
          </a:xfrm>
          <a:prstGeom prst="rect">
            <a:avLst/>
          </a:prstGeom>
          <a:noFill/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Rectangle 34"/>
          <p:cNvSpPr>
            <a:spLocks noChangeArrowheads="1"/>
          </p:cNvSpPr>
          <p:nvPr userDrawn="1"/>
        </p:nvSpPr>
        <p:spPr bwMode="auto">
          <a:xfrm>
            <a:off x="158400" y="692695"/>
            <a:ext cx="1692000" cy="5940000"/>
          </a:xfrm>
          <a:prstGeom prst="rect">
            <a:avLst/>
          </a:prstGeom>
          <a:noFill/>
          <a:ln w="317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제목 1"/>
          <p:cNvSpPr>
            <a:spLocks noGrp="1"/>
          </p:cNvSpPr>
          <p:nvPr userDrawn="1">
            <p:ph type="title"/>
          </p:nvPr>
        </p:nvSpPr>
        <p:spPr>
          <a:xfrm>
            <a:off x="457200" y="-19260"/>
            <a:ext cx="3333751" cy="315912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563938" y="119063"/>
            <a:ext cx="4897437" cy="8731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ko-KR" altLang="en-US"/>
          </a:p>
        </p:txBody>
      </p:sp>
      <p:sp>
        <p:nvSpPr>
          <p:cNvPr id="10267" name="AutoShape 27"/>
          <p:cNvSpPr>
            <a:spLocks noChangeArrowheads="1"/>
          </p:cNvSpPr>
          <p:nvPr/>
        </p:nvSpPr>
        <p:spPr bwMode="auto">
          <a:xfrm rot="5400000" flipH="1">
            <a:off x="8666163" y="-88900"/>
            <a:ext cx="87312" cy="503238"/>
          </a:xfrm>
          <a:prstGeom prst="flowChartManualInpu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ko-KR" alt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0" y="119063"/>
            <a:ext cx="827088" cy="8731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ko-KR" sz="1800"/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431213" y="38100"/>
            <a:ext cx="576262" cy="25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fld id="{639A0C6E-E57E-47DD-8191-6403785ADA0B}" type="slidenum">
              <a:rPr lang="en-US" altLang="ko-KR" sz="1200" i="1">
                <a:solidFill>
                  <a:schemeClr val="bg2"/>
                </a:solidFill>
                <a:latin typeface="Arial Black" pitchFamily="34" charset="0"/>
              </a:rPr>
              <a:pPr>
                <a:defRPr/>
              </a:pPr>
              <a:t>‹#›</a:t>
            </a:fld>
            <a:endParaRPr lang="en-US" altLang="ko-KR" sz="1200" i="1">
              <a:solidFill>
                <a:schemeClr val="bg2"/>
              </a:solidFill>
              <a:latin typeface="Arial Black" pitchFamily="34" charset="0"/>
            </a:endParaRPr>
          </a:p>
        </p:txBody>
      </p:sp>
      <p:pic>
        <p:nvPicPr>
          <p:cNvPr id="1030" name="Picture 34" descr="ddddddd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3175" y="6761163"/>
            <a:ext cx="91471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80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2200">
          <a:solidFill>
            <a:schemeClr val="tx2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9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8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8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8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8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9" descr="ddddddd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6742113"/>
            <a:ext cx="91471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1"/>
          <p:cNvSpPr>
            <a:spLocks noChangeArrowheads="1"/>
          </p:cNvSpPr>
          <p:nvPr/>
        </p:nvSpPr>
        <p:spPr bwMode="auto">
          <a:xfrm>
            <a:off x="2041525" y="-3175"/>
            <a:ext cx="7102475" cy="119063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3076" name="Rectangle 33"/>
          <p:cNvSpPr>
            <a:spLocks noChangeArrowheads="1"/>
          </p:cNvSpPr>
          <p:nvPr/>
        </p:nvSpPr>
        <p:spPr bwMode="auto">
          <a:xfrm rot="10800000">
            <a:off x="1116013" y="115888"/>
            <a:ext cx="863600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7" name="Rectangle 34"/>
          <p:cNvSpPr>
            <a:spLocks noChangeArrowheads="1"/>
          </p:cNvSpPr>
          <p:nvPr/>
        </p:nvSpPr>
        <p:spPr bwMode="auto">
          <a:xfrm rot="10800000">
            <a:off x="971550" y="115888"/>
            <a:ext cx="73025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8" name="Rectangle 35"/>
          <p:cNvSpPr>
            <a:spLocks noChangeArrowheads="1"/>
          </p:cNvSpPr>
          <p:nvPr/>
        </p:nvSpPr>
        <p:spPr bwMode="auto">
          <a:xfrm rot="10800000">
            <a:off x="855663" y="115888"/>
            <a:ext cx="36512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9" name="Rectangle 36"/>
          <p:cNvSpPr>
            <a:spLocks noChangeArrowheads="1"/>
          </p:cNvSpPr>
          <p:nvPr/>
        </p:nvSpPr>
        <p:spPr bwMode="auto">
          <a:xfrm rot="10800000">
            <a:off x="637960" y="115888"/>
            <a:ext cx="142875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0" name="Rectangle 37"/>
          <p:cNvSpPr>
            <a:spLocks noChangeArrowheads="1"/>
          </p:cNvSpPr>
          <p:nvPr/>
        </p:nvSpPr>
        <p:spPr bwMode="auto">
          <a:xfrm rot="10800000">
            <a:off x="179388" y="115888"/>
            <a:ext cx="36512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Rectangle 38"/>
          <p:cNvSpPr>
            <a:spLocks noChangeArrowheads="1"/>
          </p:cNvSpPr>
          <p:nvPr/>
        </p:nvSpPr>
        <p:spPr bwMode="auto">
          <a:xfrm rot="10800000">
            <a:off x="252413" y="115888"/>
            <a:ext cx="287337" cy="6626225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2051050" y="2024063"/>
            <a:ext cx="6877050" cy="103505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2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2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6350" algn="ctr">
            <a:noFill/>
            <a:miter lim="800000"/>
            <a:headEnd/>
            <a:tailEnd/>
          </a:ln>
        </p:spPr>
        <p:txBody>
          <a:bodyPr wrap="none" lIns="108000" tIns="0" rIns="108000" bIns="0" anchor="ctr"/>
          <a:lstStyle/>
          <a:p>
            <a:pPr>
              <a:lnSpc>
                <a:spcPct val="105000"/>
              </a:lnSpc>
              <a:defRPr/>
            </a:pPr>
            <a:endParaRPr lang="ko-KR" alt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  <a:cs typeface="Tahoma" pitchFamily="34" charset="0"/>
            </a:endParaRPr>
          </a:p>
        </p:txBody>
      </p:sp>
      <p:sp>
        <p:nvSpPr>
          <p:cNvPr id="3085" name="Line 39"/>
          <p:cNvSpPr>
            <a:spLocks noChangeShapeType="1"/>
          </p:cNvSpPr>
          <p:nvPr/>
        </p:nvSpPr>
        <p:spPr bwMode="auto">
          <a:xfrm>
            <a:off x="2098675" y="3113088"/>
            <a:ext cx="6794500" cy="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>
            <a:off x="2060575" y="3136900"/>
            <a:ext cx="1150938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087" name="Line 39"/>
          <p:cNvSpPr>
            <a:spLocks noChangeShapeType="1"/>
          </p:cNvSpPr>
          <p:nvPr/>
        </p:nvSpPr>
        <p:spPr bwMode="auto">
          <a:xfrm>
            <a:off x="2081213" y="1957388"/>
            <a:ext cx="6794500" cy="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7769225" y="1938338"/>
            <a:ext cx="1150938" cy="0"/>
          </a:xfrm>
          <a:prstGeom prst="line">
            <a:avLst/>
          </a:prstGeom>
          <a:noFill/>
          <a:ln w="57150">
            <a:solidFill>
              <a:schemeClr val="accent3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>
            <a:off x="7769225" y="1933575"/>
            <a:ext cx="179388" cy="0"/>
          </a:xfrm>
          <a:prstGeom prst="line">
            <a:avLst/>
          </a:prstGeom>
          <a:noFill/>
          <a:ln w="5715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n>
                <a:solidFill>
                  <a:srgbClr val="FFC000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035300" y="3133725"/>
            <a:ext cx="179388" cy="0"/>
          </a:xfrm>
          <a:prstGeom prst="line">
            <a:avLst/>
          </a:prstGeom>
          <a:noFill/>
          <a:ln w="571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n>
                <a:solidFill>
                  <a:srgbClr val="FFC000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1" name="Rectangle 37"/>
          <p:cNvSpPr>
            <a:spLocks noChangeArrowheads="1"/>
          </p:cNvSpPr>
          <p:nvPr/>
        </p:nvSpPr>
        <p:spPr bwMode="auto">
          <a:xfrm rot="10800000">
            <a:off x="1901825" y="114300"/>
            <a:ext cx="36513" cy="66262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092" name="Text Box 41"/>
          <p:cNvSpPr txBox="1">
            <a:spLocks noChangeArrowheads="1"/>
          </p:cNvSpPr>
          <p:nvPr/>
        </p:nvSpPr>
        <p:spPr bwMode="auto">
          <a:xfrm>
            <a:off x="3260725" y="3143250"/>
            <a:ext cx="22493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rgbClr val="4D4D4D"/>
                </a:solidFill>
                <a:latin typeface="Verdana" pitchFamily="34" charset="0"/>
              </a:rPr>
              <a:t>2020</a:t>
            </a:r>
            <a:r>
              <a:rPr lang="ko-KR" altLang="en-US" dirty="0" smtClean="0">
                <a:solidFill>
                  <a:srgbClr val="4D4D4D"/>
                </a:solidFill>
                <a:latin typeface="Verdana" pitchFamily="34" charset="0"/>
              </a:rPr>
              <a:t>년 </a:t>
            </a:r>
            <a:r>
              <a:rPr lang="en-US" altLang="ko-KR" dirty="0" smtClean="0">
                <a:solidFill>
                  <a:srgbClr val="4D4D4D"/>
                </a:solidFill>
                <a:latin typeface="Verdana" pitchFamily="34" charset="0"/>
              </a:rPr>
              <a:t>12</a:t>
            </a:r>
            <a:r>
              <a:rPr lang="ko-KR" altLang="en-US" dirty="0" smtClean="0">
                <a:solidFill>
                  <a:srgbClr val="4D4D4D"/>
                </a:solidFill>
                <a:latin typeface="Verdana" pitchFamily="34" charset="0"/>
              </a:rPr>
              <a:t>월 </a:t>
            </a:r>
            <a:r>
              <a:rPr lang="en-US" altLang="ko-KR" dirty="0" smtClean="0">
                <a:solidFill>
                  <a:srgbClr val="4D4D4D"/>
                </a:solidFill>
                <a:latin typeface="Verdana" pitchFamily="34" charset="0"/>
              </a:rPr>
              <a:t>16</a:t>
            </a:r>
            <a:r>
              <a:rPr lang="ko-KR" altLang="en-US" dirty="0" smtClean="0">
                <a:solidFill>
                  <a:srgbClr val="4D4D4D"/>
                </a:solidFill>
                <a:latin typeface="Verdana" pitchFamily="34" charset="0"/>
              </a:rPr>
              <a:t>일 </a:t>
            </a:r>
            <a:r>
              <a:rPr lang="en-US" altLang="ko-KR" dirty="0">
                <a:solidFill>
                  <a:srgbClr val="4D4D4D"/>
                </a:solidFill>
                <a:latin typeface="Verdana" pitchFamily="34" charset="0"/>
              </a:rPr>
              <a:t>/ </a:t>
            </a:r>
            <a:r>
              <a:rPr lang="ko-KR" altLang="en-US" dirty="0">
                <a:solidFill>
                  <a:srgbClr val="4D4D4D"/>
                </a:solidFill>
                <a:latin typeface="Verdana" pitchFamily="34" charset="0"/>
              </a:rPr>
              <a:t>작성 </a:t>
            </a:r>
            <a:r>
              <a:rPr lang="en-US" altLang="ko-KR" dirty="0">
                <a:solidFill>
                  <a:srgbClr val="4D4D4D"/>
                </a:solidFill>
                <a:latin typeface="Verdana" pitchFamily="34" charset="0"/>
              </a:rPr>
              <a:t>: </a:t>
            </a:r>
            <a:r>
              <a:rPr lang="ko-KR" altLang="en-US" dirty="0">
                <a:solidFill>
                  <a:srgbClr val="4D4D4D"/>
                </a:solidFill>
                <a:latin typeface="Verdana" pitchFamily="34" charset="0"/>
              </a:rPr>
              <a:t>안화영</a:t>
            </a:r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>
            <a:off x="8750300" y="6596063"/>
            <a:ext cx="179388" cy="0"/>
          </a:xfrm>
          <a:prstGeom prst="line">
            <a:avLst/>
          </a:prstGeom>
          <a:noFill/>
          <a:ln w="7620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n>
                <a:solidFill>
                  <a:srgbClr val="FFC000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5233988" y="6634163"/>
            <a:ext cx="377983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n w="19050">
                <a:solidFill>
                  <a:schemeClr val="tx1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 bwMode="auto">
          <a:xfrm rot="16200000" flipH="1">
            <a:off x="8218487" y="5961063"/>
            <a:ext cx="1439863" cy="1588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Line 40"/>
          <p:cNvSpPr>
            <a:spLocks noChangeShapeType="1"/>
          </p:cNvSpPr>
          <p:nvPr/>
        </p:nvSpPr>
        <p:spPr bwMode="auto">
          <a:xfrm rot="10800000">
            <a:off x="2076450" y="279400"/>
            <a:ext cx="179388" cy="0"/>
          </a:xfrm>
          <a:prstGeom prst="line">
            <a:avLst/>
          </a:prstGeom>
          <a:noFill/>
          <a:ln w="7620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ko-KR" altLang="en-US">
              <a:ln>
                <a:solidFill>
                  <a:srgbClr val="FFC000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rot="10800000">
            <a:off x="2020888" y="241300"/>
            <a:ext cx="377983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n w="19050">
                <a:solidFill>
                  <a:schemeClr val="tx1"/>
                </a:solidFill>
              </a:ln>
              <a:latin typeface="굴림" pitchFamily="50" charset="-127"/>
              <a:ea typeface="굴림" pitchFamily="50" charset="-127"/>
            </a:endParaRPr>
          </a:p>
        </p:txBody>
      </p:sp>
      <p:cxnSp>
        <p:nvCxnSpPr>
          <p:cNvPr id="39" name="직선 연결선 38"/>
          <p:cNvCxnSpPr/>
          <p:nvPr/>
        </p:nvCxnSpPr>
        <p:spPr bwMode="auto">
          <a:xfrm rot="5400000" flipH="1">
            <a:off x="1352550" y="884238"/>
            <a:ext cx="1439863" cy="1587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99" name="Rectangle 30"/>
          <p:cNvSpPr>
            <a:spLocks noChangeArrowheads="1"/>
          </p:cNvSpPr>
          <p:nvPr/>
        </p:nvSpPr>
        <p:spPr bwMode="auto">
          <a:xfrm>
            <a:off x="1588" y="1588"/>
            <a:ext cx="2041525" cy="115887"/>
          </a:xfrm>
          <a:prstGeom prst="rect">
            <a:avLst/>
          </a:prstGeom>
          <a:solidFill>
            <a:srgbClr val="0099C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71600" y="1796335"/>
            <a:ext cx="7772400" cy="1470025"/>
          </a:xfrm>
        </p:spPr>
        <p:txBody>
          <a:bodyPr anchor="ctr"/>
          <a:lstStyle/>
          <a:p>
            <a:r>
              <a:rPr lang="ko-KR" altLang="en-US" sz="3200" i="1" dirty="0" smtClean="0">
                <a:solidFill>
                  <a:schemeClr val="bg1"/>
                </a:solidFill>
                <a:latin typeface="+mj-ea"/>
              </a:rPr>
              <a:t>초월 강화 시스템 기획</a:t>
            </a:r>
            <a:endParaRPr lang="ko-KR" altLang="en-US" sz="3200" i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0046" y="5919083"/>
            <a:ext cx="11083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Ver.0.2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907704" y="692696"/>
            <a:ext cx="70207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문서 수정내역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문서 개요</a:t>
            </a:r>
            <a:endParaRPr lang="ko-KR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72463" y="692696"/>
            <a:ext cx="166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457313"/>
              </p:ext>
            </p:extLst>
          </p:nvPr>
        </p:nvGraphicFramePr>
        <p:xfrm>
          <a:off x="1979712" y="1556792"/>
          <a:ext cx="676875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/>
                <a:gridCol w="4068452"/>
                <a:gridCol w="108012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수정일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   명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2020.12.14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강화 시스템 기획 초안</a:t>
                      </a:r>
                      <a:endParaRPr lang="en-US" altLang="ko-KR" sz="8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charset="0"/>
                        <a:buNone/>
                      </a:pP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V.0.1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2020.12.16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강화 시스템 기획 </a:t>
                      </a:r>
                      <a:endParaRPr lang="en-US" altLang="ko-KR" sz="8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charset="0"/>
                        <a:buNone/>
                      </a:pP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V.0.2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charset="0"/>
                        <a:buChar char="•"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56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1-1. GOD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장비 초월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05726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초월이란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979712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15716" y="1182234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장비 초월은 게임 내의 장비 강화가 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20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까지 제한 되어 있는 상황을 초월을 통하여 강화 단계를 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45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강 까지 늘릴 수 있는 시스템을 말한다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장비 초월의 대상은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장비 불멸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(7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강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을 대상으로 강화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20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을 달성한 아이템을 대상으로 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장비 초월은 총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번을 할 수 있으며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단계 마다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+5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강 씩 강화 단계가 늘어 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800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장비 초월의 방식은 아래와 같다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8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2463" y="692696"/>
            <a:ext cx="1663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월 테이블 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방법 및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05726" y="3759714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1979712" y="3828223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3336" y="4026550"/>
            <a:ext cx="6768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조건 은  </a:t>
            </a:r>
            <a:r>
              <a:rPr lang="en-US" altLang="ko-KR" sz="800" b="1" dirty="0" err="1">
                <a:latin typeface="맑은 고딕" pitchFamily="50" charset="-127"/>
                <a:ea typeface="맑은 고딕" pitchFamily="50" charset="-127"/>
              </a:rPr>
              <a:t>ItemTranscend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테이블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DATA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값 참고</a:t>
            </a:r>
            <a:endParaRPr lang="en-US" altLang="ko-KR" sz="8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3068960"/>
            <a:ext cx="9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메인 아이템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909" y="1988960"/>
            <a:ext cx="829485" cy="1080000"/>
          </a:xfrm>
          <a:prstGeom prst="rect">
            <a:avLst/>
          </a:prstGeom>
        </p:spPr>
      </p:pic>
      <p:sp>
        <p:nvSpPr>
          <p:cNvPr id="8" name="십자형 7"/>
          <p:cNvSpPr/>
          <p:nvPr/>
        </p:nvSpPr>
        <p:spPr bwMode="auto">
          <a:xfrm>
            <a:off x="3372857" y="2340169"/>
            <a:ext cx="274049" cy="278413"/>
          </a:xfrm>
          <a:prstGeom prst="plu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586" y="1988960"/>
            <a:ext cx="829485" cy="10800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8856" y="1987241"/>
            <a:ext cx="846947" cy="10800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9588" y="1987241"/>
            <a:ext cx="844974" cy="10800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8347" y="1970294"/>
            <a:ext cx="828187" cy="10800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004047" y="3068960"/>
            <a:ext cx="2160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조건에 맞는 재료 아이템 중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개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328241"/>
              </p:ext>
            </p:extLst>
          </p:nvPr>
        </p:nvGraphicFramePr>
        <p:xfrm>
          <a:off x="1979712" y="4401583"/>
          <a:ext cx="6732748" cy="1583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972108"/>
                <a:gridCol w="1116124"/>
                <a:gridCol w="1872208"/>
                <a:gridCol w="1728192"/>
              </a:tblGrid>
              <a:tr h="228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등급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다음 단계 강화 조건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재료 아이템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수량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기         타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2407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0 (</a:t>
                      </a: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기본값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07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34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30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1170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35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40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불멸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45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같은 부위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 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성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058712" y="3270466"/>
            <a:ext cx="174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endParaRPr lang="en-US" altLang="ko-KR" sz="8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장비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7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성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불멸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 + 20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강</a:t>
            </a:r>
            <a:endParaRPr lang="en-US" altLang="ko-KR" sz="8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초월 단계별 강화 레벨이 틀림</a:t>
            </a:r>
            <a:endParaRPr lang="ko-KR" altLang="en-US" sz="8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51000" y="3284984"/>
            <a:ext cx="3089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조건 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메인 아이템의 같은 부위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장비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7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성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불멸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중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개</a:t>
            </a:r>
            <a:endParaRPr lang="en-US" altLang="ko-KR" sz="8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sz="8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ko-KR" altLang="en-US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재료 아이템의 강화단계 및 초월 단계는  체크 하지 않음</a:t>
            </a:r>
            <a:r>
              <a:rPr lang="en-US" altLang="ko-KR" sz="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  </a:t>
            </a:r>
            <a:endParaRPr lang="ko-KR" altLang="en-US" sz="8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1-2.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초월 관련 테이블 설명</a:t>
            </a:r>
            <a:endParaRPr lang="ko-KR" altLang="en-US" sz="12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5726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초월로 인한 </a:t>
            </a:r>
            <a:r>
              <a:rPr lang="en-US" altLang="ko-KR" b="1" dirty="0" err="1">
                <a:latin typeface="맑은 고딕" pitchFamily="50" charset="-127"/>
                <a:ea typeface="맑은 고딕" pitchFamily="50" charset="-127"/>
              </a:rPr>
              <a:t>ItemTranscend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테이블 추가</a:t>
            </a:r>
          </a:p>
        </p:txBody>
      </p:sp>
      <p:sp>
        <p:nvSpPr>
          <p:cNvPr id="23" name="직사각형 22"/>
          <p:cNvSpPr/>
          <p:nvPr/>
        </p:nvSpPr>
        <p:spPr bwMode="auto">
          <a:xfrm>
            <a:off x="1979712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15716" y="1182234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초월에 대한 조건을 관리 하기 위하여 해당 테이블을 추가 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테이블의 내용은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단계 및 초월 비용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다음 단계 까지의 아이템 강화 조건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시 늘어 나는 능력치의 데이터를 관리 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05726" y="4005064"/>
            <a:ext cx="41584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 강화 제어를 위한  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ItemUpgrade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테이블 신규 칼럼 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추가</a:t>
            </a:r>
          </a:p>
        </p:txBody>
      </p:sp>
      <p:sp>
        <p:nvSpPr>
          <p:cNvPr id="27" name="직사각형 26"/>
          <p:cNvSpPr/>
          <p:nvPr/>
        </p:nvSpPr>
        <p:spPr bwMode="auto">
          <a:xfrm>
            <a:off x="1979712" y="4073573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3336" y="427190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아이템의 강화 의 최대 한계 수치는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Item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테이블의 </a:t>
            </a:r>
            <a:r>
              <a:rPr lang="en-US" altLang="ko-KR" sz="800" dirty="0" err="1" smtClean="0">
                <a:latin typeface="맑은 고딕" pitchFamily="50" charset="-127"/>
                <a:ea typeface="맑은 고딕" pitchFamily="50" charset="-127"/>
              </a:rPr>
              <a:t>UpgradeLimit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에서 제어 되며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초월 강화를 위하여 값을 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45</a:t>
            </a: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로 조정  한다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>
                <a:latin typeface="맑은 고딕" pitchFamily="50" charset="-127"/>
                <a:ea typeface="맑은 고딕" pitchFamily="50" charset="-127"/>
              </a:rPr>
              <a:t>아이템 </a:t>
            </a:r>
            <a:r>
              <a:rPr lang="ko-KR" altLang="en-US" sz="800" dirty="0" err="1" smtClean="0">
                <a:latin typeface="맑은 고딕" pitchFamily="50" charset="-127"/>
                <a:ea typeface="맑은 고딕" pitchFamily="50" charset="-127"/>
              </a:rPr>
              <a:t>강화시</a:t>
            </a:r>
            <a:r>
              <a:rPr lang="en-US" altLang="ko-KR" sz="8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800" b="1" dirty="0" err="1" smtClean="0">
                <a:latin typeface="맑은 고딕" pitchFamily="50" charset="-127"/>
                <a:ea typeface="맑은 고딕" pitchFamily="50" charset="-127"/>
              </a:rPr>
              <a:t>ItemUpgrade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에서 강화에 필요한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를 가지고 있으며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초월에 따라 강화의 한계 레벨을 정의 하기 위하여 아래와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같은 칼럼을 추가 </a:t>
            </a:r>
            <a:endParaRPr lang="en-US" altLang="ko-KR" sz="800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92204"/>
              </p:ext>
            </p:extLst>
          </p:nvPr>
        </p:nvGraphicFramePr>
        <p:xfrm>
          <a:off x="1943708" y="1713533"/>
          <a:ext cx="6948772" cy="2223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4212468"/>
              </a:tblGrid>
              <a:tr h="228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       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24078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Read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툴 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툴에서 해당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DATA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를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적용 할 지 말지 여부를 관리해 주는 칼럼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( TRUE , FALSE)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078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Description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초월단계 설명 </a:t>
                      </a:r>
                      <a:r>
                        <a:rPr lang="en-US" altLang="ko-KR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(TEXT)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기획에서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DATA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관리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칼럼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(DATA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사용 안 함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34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TranscendRank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해당 아이템 초월 단계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0 ~ 5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까지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디폴트는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: 0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: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하지 않은 상태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1 ~ 5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~ 5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117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NeedEchantLevel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 강화 조건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다음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단계로 초월 강화 조건  예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: 20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이면 강화 단계가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강 일 때 다음 초월 할 수 있음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TranscendCost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비용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시 들어 가는 비용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게임 재화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: GOLD )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Ib_AttkPow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_ </a:t>
                      </a:r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Constant_up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무기 공격력 증가 값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무기 초월 시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item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테이블의 </a:t>
                      </a: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Ib_AttkPow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_ Constant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값 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입력 값으로 증가 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160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Ib_DfsPow_Constant_up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ko-KR" altLang="en-US" sz="700" b="1" i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방어구</a:t>
                      </a:r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 방어력 증가 값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방어구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초월 시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item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테이블의 </a:t>
                      </a: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Ib_DfsPow_Constant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값 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입력 값으로 증가 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Ib_HP_Constant_up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목걸이 </a:t>
                      </a:r>
                      <a:r>
                        <a:rPr lang="en-US" altLang="ko-KR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HP </a:t>
                      </a:r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증가 값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방어구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초월 시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item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테이블의</a:t>
                      </a: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Ib_HP_Constant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값 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입력 값으로 증가 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Ib_StReg_up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반지 저항력 증가 값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방어구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초월 시 </a:t>
                      </a:r>
                      <a:r>
                        <a:rPr lang="en-US" altLang="ko-KR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item </a:t>
                      </a:r>
                      <a:r>
                        <a:rPr lang="ko-KR" altLang="en-US" sz="7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테이블의 </a:t>
                      </a: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Ib_StReg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값  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입력 값으로 증가 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85757"/>
              </p:ext>
            </p:extLst>
          </p:nvPr>
        </p:nvGraphicFramePr>
        <p:xfrm>
          <a:off x="1952733" y="4804296"/>
          <a:ext cx="6732748" cy="138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127"/>
                <a:gridCol w="1404156"/>
                <a:gridCol w="3969465"/>
              </a:tblGrid>
              <a:tr h="228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칼럼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       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5209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Transcend_type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 에 따른 </a:t>
                      </a:r>
                      <a:endParaRPr lang="en-US" altLang="ko-KR" sz="800" b="1" i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강화 조건 타입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초월강화 조건 값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    0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기본 값</a:t>
                      </a:r>
                      <a:endParaRPr lang="en-US" altLang="ko-KR" sz="10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    1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강화 한계 레벨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    2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강화 한계 레벨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    3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강화 한계 레벨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10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4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강화 한계 레벨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    5 :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단계 강화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한계 레벨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2463" y="692696"/>
            <a:ext cx="1663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월 테이블 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방법 및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54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1-3.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초월 방법</a:t>
            </a:r>
            <a:endParaRPr lang="ko-KR" altLang="en-US" sz="12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4804" y="1218977"/>
            <a:ext cx="6739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초월은 </a:t>
            </a:r>
            <a:r>
              <a:rPr lang="ko-KR" altLang="en-US" sz="800" b="1" dirty="0" err="1" smtClean="0">
                <a:latin typeface="맑은 고딕" pitchFamily="50" charset="-127"/>
                <a:ea typeface="맑은 고딕" pitchFamily="50" charset="-127"/>
              </a:rPr>
              <a:t>인벤토리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및 캐릭터 장비 착용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에서 초월하고자 할 아이템을 터치 하면 아래와 같이 아이템 정보 창이 뜬다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중 초월 조건을 만족 한 아이템은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“   ”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같이 초월 버튼이 활성화 된다</a:t>
            </a:r>
            <a:r>
              <a:rPr lang="en-US" altLang="ko-KR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해당 버튼을 터치 하면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다음 단계인 초월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를 호출 한다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9722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 접근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1943708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937490"/>
              </p:ext>
            </p:extLst>
          </p:nvPr>
        </p:nvGraphicFramePr>
        <p:xfrm>
          <a:off x="1952733" y="4804296"/>
          <a:ext cx="6732748" cy="12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"/>
                <a:gridCol w="1152128"/>
                <a:gridCol w="5184576"/>
              </a:tblGrid>
              <a:tr h="228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번호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       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1060975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버튼</a:t>
                      </a:r>
                      <a:endParaRPr lang="ko-KR" altLang="en-US" sz="10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버튼은 </a:t>
                      </a:r>
                      <a:r>
                        <a:rPr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GOD </a:t>
                      </a:r>
                      <a:r>
                        <a:rPr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에 만 디폴트로 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“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비활성화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“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로 표시</a:t>
                      </a:r>
                      <a:endParaRPr lang="en-US" altLang="ko-KR" sz="10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조건 만족 시 아이템 정보 창을 열 경우 버튼 활성화</a:t>
                      </a:r>
                      <a:endParaRPr lang="en-US" altLang="ko-KR" sz="10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조건은 조건 표 참고 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     </a:t>
                      </a:r>
                      <a:endParaRPr lang="en-US" altLang="ko-KR" sz="10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버튼 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는 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 </a:t>
                      </a:r>
                      <a:r>
                        <a:rPr lang="ko-KR" altLang="en-US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10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ID 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5128</a:t>
                      </a:r>
                      <a:r>
                        <a:rPr lang="en-US" altLang="ko-KR" sz="1000" baseline="0" dirty="0" smtClean="0">
                          <a:solidFill>
                            <a:schemeClr val="dk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solidFill>
                            <a:schemeClr val="dk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값 참고</a:t>
                      </a:r>
                      <a:endParaRPr lang="ko-KR" altLang="en-US" sz="10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5" name="타원 34"/>
          <p:cNvSpPr/>
          <p:nvPr/>
        </p:nvSpPr>
        <p:spPr bwMode="auto">
          <a:xfrm>
            <a:off x="2052067" y="548122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0808"/>
            <a:ext cx="5112595" cy="2880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08004" y="2921370"/>
            <a:ext cx="3960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80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초월</a:t>
            </a:r>
            <a:endParaRPr lang="ko-KR" altLang="en-US" sz="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4499992" y="2831682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18" name="타원 17"/>
          <p:cNvSpPr/>
          <p:nvPr/>
        </p:nvSpPr>
        <p:spPr bwMode="auto">
          <a:xfrm>
            <a:off x="4312777" y="1380271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2463" y="692696"/>
            <a:ext cx="1663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월 테이블 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방법 및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10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1-4.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초월 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endParaRPr lang="ko-KR" altLang="en-US" sz="12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97714" y="1232756"/>
            <a:ext cx="714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초월은 초월할 메인 아이템 과 재료 아이템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개를 필요로 한다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좌측 </a:t>
            </a:r>
            <a:r>
              <a:rPr lang="en-US" altLang="ko-KR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ko-KR" altLang="en-US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영역은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현재 초월할 아이템과 재료 아이템이 들어갈 슬롯이 있으며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우측 </a:t>
            </a:r>
            <a:r>
              <a:rPr lang="en-US" altLang="ko-KR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ko-KR" altLang="en-US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영역 </a:t>
            </a:r>
            <a:r>
              <a:rPr lang="ko-KR" altLang="en-US" sz="800" b="1" dirty="0" err="1" smtClean="0">
                <a:latin typeface="맑은 고딕" pitchFamily="50" charset="-127"/>
                <a:ea typeface="맑은 고딕" pitchFamily="50" charset="-127"/>
              </a:rPr>
              <a:t>인베토리에서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조건에 맞는 재료 아이템을 </a:t>
            </a:r>
            <a:r>
              <a:rPr lang="ko-KR" altLang="en-US" sz="800" b="1" dirty="0" err="1" smtClean="0">
                <a:latin typeface="맑은 고딕" pitchFamily="50" charset="-127"/>
                <a:ea typeface="맑은 고딕" pitchFamily="50" charset="-127"/>
              </a:rPr>
              <a:t>소팅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표시 한다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영역 초월에 들어가는 재료 아이템을 우측의 리스트에서 아이템을 선택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등록 하고 아래의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“     “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버튼을 터치 하면 초월 확인 팝업 창이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뜬다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9722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설정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초월</a:t>
            </a:r>
            <a:r>
              <a:rPr lang="en-US" altLang="ko-KR" sz="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는 아이템 합성 </a:t>
            </a:r>
            <a:r>
              <a:rPr lang="en-US" altLang="ko-KR" sz="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참고</a:t>
            </a:r>
            <a:r>
              <a:rPr lang="en-US" altLang="ko-KR" sz="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1943708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700228"/>
            <a:ext cx="5113663" cy="28800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588805"/>
            <a:ext cx="535345" cy="540000"/>
          </a:xfrm>
          <a:prstGeom prst="rect">
            <a:avLst/>
          </a:prstGeom>
        </p:spPr>
      </p:pic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26250"/>
              </p:ext>
            </p:extLst>
          </p:nvPr>
        </p:nvGraphicFramePr>
        <p:xfrm>
          <a:off x="1979712" y="4915650"/>
          <a:ext cx="6732748" cy="1573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"/>
                <a:gridCol w="1152128"/>
                <a:gridCol w="5184576"/>
              </a:tblGrid>
              <a:tr h="2618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번호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    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276516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UI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타이틀 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TextInven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5130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76516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슬롯 </a:t>
                      </a: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TextInven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5131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68754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</a:t>
                      </a: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TIP TEXT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TextInven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5132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5021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설명 </a:t>
                      </a: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TextPopup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차례대로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494, 495, 496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5021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버튼 </a:t>
                      </a:r>
                      <a:r>
                        <a:rPr lang="en-US" altLang="ko-KR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TextInven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5130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5" name="타원 34"/>
          <p:cNvSpPr/>
          <p:nvPr/>
        </p:nvSpPr>
        <p:spPr bwMode="auto">
          <a:xfrm>
            <a:off x="2612002" y="1999990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6" name="타원 35"/>
          <p:cNvSpPr/>
          <p:nvPr/>
        </p:nvSpPr>
        <p:spPr bwMode="auto">
          <a:xfrm>
            <a:off x="2139657" y="2167773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2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735796" y="1958643"/>
            <a:ext cx="8707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ko-KR" altLang="en-US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 초월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538922" y="4292083"/>
            <a:ext cx="7344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ko-KR" altLang="en-US" sz="8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 초월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195736" y="2205444"/>
            <a:ext cx="9765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ko-KR" altLang="en-US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초월 아이템 선택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039426" y="3241069"/>
            <a:ext cx="9989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ko-KR" altLang="en-US" sz="9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 초월 </a:t>
            </a:r>
            <a:r>
              <a:rPr lang="en-US" altLang="ko-KR" sz="9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TIP</a:t>
            </a:r>
          </a:p>
        </p:txBody>
      </p:sp>
      <p:sp>
        <p:nvSpPr>
          <p:cNvPr id="23" name="타원 22"/>
          <p:cNvSpPr/>
          <p:nvPr/>
        </p:nvSpPr>
        <p:spPr bwMode="auto">
          <a:xfrm>
            <a:off x="1967418" y="3248980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3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4" name="타원 23"/>
          <p:cNvSpPr/>
          <p:nvPr/>
        </p:nvSpPr>
        <p:spPr bwMode="auto">
          <a:xfrm>
            <a:off x="2411760" y="4327797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5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2195736" y="350100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4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2098813" y="5236149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2098813" y="5501690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2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8" name="타원 27"/>
          <p:cNvSpPr/>
          <p:nvPr/>
        </p:nvSpPr>
        <p:spPr bwMode="auto">
          <a:xfrm>
            <a:off x="2098813" y="5787260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3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9" name="타원 28"/>
          <p:cNvSpPr/>
          <p:nvPr/>
        </p:nvSpPr>
        <p:spPr bwMode="auto">
          <a:xfrm>
            <a:off x="2105333" y="6032141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4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 rotWithShape="1">
          <a:blip r:embed="rId4"/>
          <a:srcRect b="23387"/>
          <a:stretch/>
        </p:blipFill>
        <p:spPr>
          <a:xfrm>
            <a:off x="4688216" y="2250974"/>
            <a:ext cx="541344" cy="540000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 rotWithShape="1">
          <a:blip r:embed="rId5"/>
          <a:srcRect b="23227"/>
          <a:stretch/>
        </p:blipFill>
        <p:spPr>
          <a:xfrm>
            <a:off x="5238646" y="2248979"/>
            <a:ext cx="551594" cy="540000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6"/>
          <a:srcRect b="23227"/>
          <a:stretch/>
        </p:blipFill>
        <p:spPr>
          <a:xfrm>
            <a:off x="5806336" y="2248979"/>
            <a:ext cx="550309" cy="540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 rotWithShape="1">
          <a:blip r:embed="rId7"/>
          <a:srcRect b="21658"/>
          <a:stretch/>
        </p:blipFill>
        <p:spPr>
          <a:xfrm>
            <a:off x="6372669" y="2248979"/>
            <a:ext cx="528573" cy="540000"/>
          </a:xfrm>
          <a:prstGeom prst="rect">
            <a:avLst/>
          </a:prstGeom>
        </p:spPr>
      </p:pic>
      <p:sp>
        <p:nvSpPr>
          <p:cNvPr id="38" name="직사각형 37"/>
          <p:cNvSpPr/>
          <p:nvPr/>
        </p:nvSpPr>
        <p:spPr>
          <a:xfrm>
            <a:off x="2231740" y="3446420"/>
            <a:ext cx="21962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ctr">
              <a:buFont typeface="Wingdings" panose="05000000000000000000" pitchFamily="2" charset="2"/>
              <a:buChar char="v"/>
            </a:pP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 </a:t>
            </a: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초월은 동일 부위의 </a:t>
            </a:r>
            <a:r>
              <a:rPr lang="en-US" altLang="ko-KR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GOD 7</a:t>
            </a: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 아이템이 필요합니다</a:t>
            </a:r>
            <a:r>
              <a:rPr lang="en-US" altLang="ko-KR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 fontAlgn="ctr">
              <a:buFont typeface="Wingdings" panose="05000000000000000000" pitchFamily="2" charset="2"/>
              <a:buChar char="v"/>
            </a:pPr>
            <a:endParaRPr lang="en-US" altLang="ko-KR" sz="600" dirty="0" smtClean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 fontAlgn="ctr">
              <a:buFont typeface="Wingdings" panose="05000000000000000000" pitchFamily="2" charset="2"/>
              <a:buChar char="v"/>
            </a:pP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아이템을 초월 할 경우 아이템의 기본 </a:t>
            </a:r>
            <a:r>
              <a:rPr lang="ko-KR" altLang="en-US" sz="600" dirty="0" err="1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능력치가</a:t>
            </a: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증가 합니다</a:t>
            </a:r>
            <a:r>
              <a:rPr lang="en-US" altLang="ko-KR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 fontAlgn="ctr">
              <a:buFont typeface="Wingdings" panose="05000000000000000000" pitchFamily="2" charset="2"/>
              <a:buChar char="v"/>
            </a:pPr>
            <a:endParaRPr lang="en-US" altLang="ko-KR" sz="600" dirty="0" smtClean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 fontAlgn="ctr">
              <a:buFont typeface="Wingdings" panose="05000000000000000000" pitchFamily="2" charset="2"/>
              <a:buChar char="v"/>
            </a:pP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아이템을 초월할 경우 </a:t>
            </a:r>
            <a:r>
              <a:rPr lang="en-US" altLang="ko-KR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+5 </a:t>
            </a:r>
            <a:r>
              <a:rPr lang="ko-KR" altLang="en-US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강화 할 수 있습니다</a:t>
            </a:r>
            <a:r>
              <a:rPr lang="en-US" altLang="ko-KR" sz="6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타원 38"/>
          <p:cNvSpPr/>
          <p:nvPr/>
        </p:nvSpPr>
        <p:spPr bwMode="auto">
          <a:xfrm>
            <a:off x="2105333" y="6282752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5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1942086" y="1958644"/>
            <a:ext cx="2625534" cy="1366252"/>
          </a:xfrm>
          <a:prstGeom prst="rect">
            <a:avLst/>
          </a:prstGeom>
          <a:solidFill>
            <a:srgbClr val="FF0000">
              <a:alpha val="14902"/>
            </a:srgbClr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굴림" charset="-127"/>
              </a:rPr>
              <a:t>A </a:t>
            </a:r>
            <a:r>
              <a:rPr kumimoji="1" lang="ko-KR" alt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굴림" charset="-127"/>
              </a:rPr>
              <a:t>영역</a:t>
            </a:r>
            <a:endParaRPr kumimoji="1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charset="-127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639628" y="1953203"/>
            <a:ext cx="2261614" cy="2268289"/>
          </a:xfrm>
          <a:prstGeom prst="rect">
            <a:avLst/>
          </a:prstGeom>
          <a:solidFill>
            <a:srgbClr val="00B0F0">
              <a:alpha val="14902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B </a:t>
            </a:r>
            <a:r>
              <a:rPr lang="ko-KR" altLang="en-US" sz="1100" b="1" dirty="0" smtClean="0">
                <a:solidFill>
                  <a:schemeClr val="bg1"/>
                </a:solidFill>
                <a:latin typeface="+mj-lt"/>
              </a:rPr>
              <a:t>영역</a:t>
            </a:r>
            <a:endParaRPr kumimoji="1" lang="ko-KR" alt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87724" y="4658943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UI TEXT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표시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참고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1961710" y="4727452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43" name="타원 42"/>
          <p:cNvSpPr/>
          <p:nvPr/>
        </p:nvSpPr>
        <p:spPr bwMode="auto">
          <a:xfrm>
            <a:off x="6492939" y="1517755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5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2463" y="692696"/>
            <a:ext cx="1663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월 테이블 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방법 및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101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1-5.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초월 팝업 및 연출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2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97714" y="1232756"/>
            <a:ext cx="673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버튼을 클릭 하면 아래와 같이 확인을 묻는 </a:t>
            </a:r>
            <a:r>
              <a:rPr lang="ko-KR" altLang="en-US" sz="800" b="1" dirty="0" err="1" smtClean="0">
                <a:latin typeface="맑은 고딕" pitchFamily="50" charset="-127"/>
                <a:ea typeface="맑은 고딕" pitchFamily="50" charset="-127"/>
              </a:rPr>
              <a:t>팝업창이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뜬다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확인을 할 경우 연출 단계로 넘어 간다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연출은 아이템 합성 연출 과 동일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참고 할 것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연출이 끝난 이후 초월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ko-KR" altLang="en-US" sz="800" b="1" dirty="0" err="1" smtClean="0">
                <a:latin typeface="맑은 고딕" pitchFamily="50" charset="-127"/>
                <a:ea typeface="맑은 고딕" pitchFamily="50" charset="-127"/>
              </a:rPr>
              <a:t>닫히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 면서 화면 중앙에 결과 창을 호출 한다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69722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확인 팝업 창 및 연출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1943708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2463" y="692696"/>
            <a:ext cx="16632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Shop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테이블 수정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상품 정보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수정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 강화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66548"/>
              </p:ext>
            </p:extLst>
          </p:nvPr>
        </p:nvGraphicFramePr>
        <p:xfrm>
          <a:off x="1979712" y="4113076"/>
          <a:ext cx="6732748" cy="733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"/>
                <a:gridCol w="1152128"/>
                <a:gridCol w="5184576"/>
              </a:tblGrid>
              <a:tr h="1250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번호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       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520619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확인 팝업 </a:t>
                      </a:r>
                      <a:r>
                        <a:rPr lang="ko-KR" altLang="en-US" sz="700" b="1" i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메세지</a:t>
                      </a:r>
                      <a:endParaRPr lang="ko-KR" altLang="en-US" sz="7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TextPopup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7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 493 </a:t>
                      </a:r>
                      <a:r>
                        <a:rPr lang="ko-KR" altLang="en-US" sz="70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 </a:t>
                      </a:r>
                      <a:endParaRPr lang="ko-KR" altLang="en-US" sz="7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타원 25"/>
          <p:cNvSpPr/>
          <p:nvPr/>
        </p:nvSpPr>
        <p:spPr bwMode="auto">
          <a:xfrm>
            <a:off x="2105689" y="4471523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grpSp>
        <p:nvGrpSpPr>
          <p:cNvPr id="21" name="그룹 20"/>
          <p:cNvGrpSpPr>
            <a:grpSpLocks noChangeAspect="1"/>
          </p:cNvGrpSpPr>
          <p:nvPr/>
        </p:nvGrpSpPr>
        <p:grpSpPr>
          <a:xfrm>
            <a:off x="1908175" y="1808820"/>
            <a:ext cx="3196022" cy="1800000"/>
            <a:chOff x="1908175" y="1700213"/>
            <a:chExt cx="5113663" cy="2880015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8175" y="1700228"/>
              <a:ext cx="5113663" cy="2880000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55776" y="2588805"/>
              <a:ext cx="535345" cy="540000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2638714" y="1958643"/>
              <a:ext cx="1064913" cy="3200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700" b="1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</a:t>
              </a: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484000" y="4292082"/>
              <a:ext cx="844339" cy="270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5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141294" y="2205444"/>
              <a:ext cx="1085431" cy="270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500" b="1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초월 아이템 선택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955166" y="3241069"/>
              <a:ext cx="1167505" cy="2954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6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 </a:t>
              </a:r>
              <a:r>
                <a:rPr lang="en-US" altLang="ko-KR" sz="6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TIP</a:t>
              </a:r>
            </a:p>
          </p:txBody>
        </p:sp>
        <p:pic>
          <p:nvPicPr>
            <p:cNvPr id="32" name="그림 31"/>
            <p:cNvPicPr>
              <a:picLocks noChangeAspect="1"/>
            </p:cNvPicPr>
            <p:nvPr/>
          </p:nvPicPr>
          <p:blipFill rotWithShape="1">
            <a:blip r:embed="rId4"/>
            <a:srcRect b="23387"/>
            <a:stretch/>
          </p:blipFill>
          <p:spPr>
            <a:xfrm>
              <a:off x="4688216" y="2250974"/>
              <a:ext cx="541344" cy="540000"/>
            </a:xfrm>
            <a:prstGeom prst="rect">
              <a:avLst/>
            </a:prstGeom>
          </p:spPr>
        </p:pic>
        <p:pic>
          <p:nvPicPr>
            <p:cNvPr id="33" name="그림 32"/>
            <p:cNvPicPr>
              <a:picLocks noChangeAspect="1"/>
            </p:cNvPicPr>
            <p:nvPr/>
          </p:nvPicPr>
          <p:blipFill rotWithShape="1">
            <a:blip r:embed="rId5"/>
            <a:srcRect b="23227"/>
            <a:stretch/>
          </p:blipFill>
          <p:spPr>
            <a:xfrm>
              <a:off x="5238646" y="2248979"/>
              <a:ext cx="551594" cy="540000"/>
            </a:xfrm>
            <a:prstGeom prst="rect">
              <a:avLst/>
            </a:prstGeom>
          </p:spPr>
        </p:pic>
        <p:pic>
          <p:nvPicPr>
            <p:cNvPr id="34" name="그림 33"/>
            <p:cNvPicPr>
              <a:picLocks noChangeAspect="1"/>
            </p:cNvPicPr>
            <p:nvPr/>
          </p:nvPicPr>
          <p:blipFill rotWithShape="1">
            <a:blip r:embed="rId6"/>
            <a:srcRect b="23227"/>
            <a:stretch/>
          </p:blipFill>
          <p:spPr>
            <a:xfrm>
              <a:off x="5806336" y="2248979"/>
              <a:ext cx="550309" cy="540000"/>
            </a:xfrm>
            <a:prstGeom prst="rect">
              <a:avLst/>
            </a:prstGeom>
          </p:spPr>
        </p:pic>
        <p:pic>
          <p:nvPicPr>
            <p:cNvPr id="37" name="그림 36"/>
            <p:cNvPicPr>
              <a:picLocks noChangeAspect="1"/>
            </p:cNvPicPr>
            <p:nvPr/>
          </p:nvPicPr>
          <p:blipFill rotWithShape="1">
            <a:blip r:embed="rId7"/>
            <a:srcRect b="21658"/>
            <a:stretch/>
          </p:blipFill>
          <p:spPr>
            <a:xfrm>
              <a:off x="6372669" y="2248979"/>
              <a:ext cx="528573" cy="540000"/>
            </a:xfrm>
            <a:prstGeom prst="rect">
              <a:avLst/>
            </a:prstGeom>
          </p:spPr>
        </p:pic>
        <p:pic>
          <p:nvPicPr>
            <p:cNvPr id="38" name="그림 37"/>
            <p:cNvPicPr>
              <a:picLocks noChangeAspect="1"/>
            </p:cNvPicPr>
            <p:nvPr/>
          </p:nvPicPr>
          <p:blipFill rotWithShape="1">
            <a:blip r:embed="rId4"/>
            <a:srcRect b="23387"/>
            <a:stretch/>
          </p:blipFill>
          <p:spPr>
            <a:xfrm>
              <a:off x="3445916" y="2588805"/>
              <a:ext cx="514016" cy="540000"/>
            </a:xfrm>
            <a:prstGeom prst="rect">
              <a:avLst/>
            </a:prstGeom>
          </p:spPr>
        </p:pic>
        <p:sp>
          <p:nvSpPr>
            <p:cNvPr id="14" name="직사각형 13"/>
            <p:cNvSpPr/>
            <p:nvPr/>
          </p:nvSpPr>
          <p:spPr bwMode="auto">
            <a:xfrm>
              <a:off x="1908175" y="1700213"/>
              <a:ext cx="5113663" cy="2880015"/>
            </a:xfrm>
            <a:prstGeom prst="rect">
              <a:avLst/>
            </a:prstGeom>
            <a:solidFill>
              <a:srgbClr val="000000">
                <a:alpha val="30196"/>
              </a:srgbClr>
            </a:solidFill>
            <a:ln w="95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charset="-127"/>
                <a:ea typeface="굴림" charset="-127"/>
              </a:endParaRPr>
            </a:p>
          </p:txBody>
        </p:sp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195736" y="2700197"/>
              <a:ext cx="4484982" cy="894158"/>
            </a:xfrm>
            <a:prstGeom prst="rect">
              <a:avLst/>
            </a:prstGeom>
          </p:spPr>
        </p:pic>
        <p:sp>
          <p:nvSpPr>
            <p:cNvPr id="20" name="직사각형 19"/>
            <p:cNvSpPr/>
            <p:nvPr/>
          </p:nvSpPr>
          <p:spPr>
            <a:xfrm>
              <a:off x="2993237" y="2816932"/>
              <a:ext cx="2880804" cy="443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6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초월하게 되면 재료 아이템은 사라지게 됩니다</a:t>
              </a:r>
              <a:r>
                <a:rPr lang="en-US" altLang="ko-KR" sz="600" dirty="0" smtClean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</a:t>
              </a:r>
            </a:p>
            <a:p>
              <a:pPr algn="ctr"/>
              <a:r>
                <a:rPr lang="ko-KR" altLang="en-US" sz="600" dirty="0" smtClean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정말로 </a:t>
              </a:r>
              <a:r>
                <a:rPr lang="ko-KR" altLang="en-US" sz="6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초월 하시겠습니까</a:t>
              </a:r>
              <a:r>
                <a:rPr lang="en-US" altLang="ko-KR" sz="6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?</a:t>
              </a:r>
              <a:r>
                <a:rPr lang="ko-KR" altLang="en-US" sz="600" dirty="0">
                  <a:solidFill>
                    <a:schemeClr val="bg1"/>
                  </a:solidFill>
                </a:rPr>
                <a:t> </a:t>
              </a:r>
              <a:endParaRPr lang="ko-KR" altLang="en-US" sz="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그룹 39"/>
          <p:cNvGrpSpPr>
            <a:grpSpLocks noChangeAspect="1"/>
          </p:cNvGrpSpPr>
          <p:nvPr/>
        </p:nvGrpSpPr>
        <p:grpSpPr>
          <a:xfrm>
            <a:off x="5611818" y="1808829"/>
            <a:ext cx="3196022" cy="1799991"/>
            <a:chOff x="1908175" y="1700228"/>
            <a:chExt cx="5113663" cy="2880000"/>
          </a:xfrm>
        </p:grpSpPr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8175" y="1700228"/>
              <a:ext cx="5113663" cy="2880000"/>
            </a:xfrm>
            <a:prstGeom prst="rect">
              <a:avLst/>
            </a:prstGeom>
          </p:spPr>
        </p:pic>
        <p:pic>
          <p:nvPicPr>
            <p:cNvPr id="42" name="그림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73539" y="2926397"/>
              <a:ext cx="535345" cy="539999"/>
            </a:xfrm>
            <a:prstGeom prst="rect">
              <a:avLst/>
            </a:prstGeom>
          </p:spPr>
        </p:pic>
        <p:sp>
          <p:nvSpPr>
            <p:cNvPr id="43" name="직사각형 42"/>
            <p:cNvSpPr/>
            <p:nvPr/>
          </p:nvSpPr>
          <p:spPr>
            <a:xfrm>
              <a:off x="2638714" y="1958643"/>
              <a:ext cx="1064913" cy="3200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700" b="1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</a:t>
              </a: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484001" y="4234906"/>
              <a:ext cx="844339" cy="270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5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</a:t>
              </a: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2141294" y="2205444"/>
              <a:ext cx="1085431" cy="270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500" b="1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초월 아이템 선택</a:t>
              </a: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101358" y="3241069"/>
              <a:ext cx="875117" cy="2462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ctr"/>
              <a:r>
                <a:rPr lang="ko-KR" altLang="en-US" sz="4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아이템 초월 </a:t>
              </a:r>
              <a:r>
                <a:rPr lang="en-US" altLang="ko-KR" sz="400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TIP</a:t>
              </a:r>
            </a:p>
          </p:txBody>
        </p:sp>
        <p:pic>
          <p:nvPicPr>
            <p:cNvPr id="49" name="그림 48"/>
            <p:cNvPicPr>
              <a:picLocks noChangeAspect="1"/>
            </p:cNvPicPr>
            <p:nvPr/>
          </p:nvPicPr>
          <p:blipFill rotWithShape="1">
            <a:blip r:embed="rId4"/>
            <a:srcRect b="23387"/>
            <a:stretch/>
          </p:blipFill>
          <p:spPr>
            <a:xfrm>
              <a:off x="4688216" y="2250974"/>
              <a:ext cx="541344" cy="540000"/>
            </a:xfrm>
            <a:prstGeom prst="rect">
              <a:avLst/>
            </a:prstGeom>
          </p:spPr>
        </p:pic>
        <p:pic>
          <p:nvPicPr>
            <p:cNvPr id="50" name="그림 49"/>
            <p:cNvPicPr>
              <a:picLocks noChangeAspect="1"/>
            </p:cNvPicPr>
            <p:nvPr/>
          </p:nvPicPr>
          <p:blipFill rotWithShape="1">
            <a:blip r:embed="rId5"/>
            <a:srcRect b="23227"/>
            <a:stretch/>
          </p:blipFill>
          <p:spPr>
            <a:xfrm>
              <a:off x="5238646" y="2248979"/>
              <a:ext cx="551594" cy="540000"/>
            </a:xfrm>
            <a:prstGeom prst="rect">
              <a:avLst/>
            </a:prstGeom>
          </p:spPr>
        </p:pic>
        <p:pic>
          <p:nvPicPr>
            <p:cNvPr id="51" name="그림 50"/>
            <p:cNvPicPr>
              <a:picLocks noChangeAspect="1"/>
            </p:cNvPicPr>
            <p:nvPr/>
          </p:nvPicPr>
          <p:blipFill rotWithShape="1">
            <a:blip r:embed="rId6"/>
            <a:srcRect b="23227"/>
            <a:stretch/>
          </p:blipFill>
          <p:spPr>
            <a:xfrm>
              <a:off x="5806336" y="2248979"/>
              <a:ext cx="550309" cy="540000"/>
            </a:xfrm>
            <a:prstGeom prst="rect">
              <a:avLst/>
            </a:prstGeom>
          </p:spPr>
        </p:pic>
        <p:pic>
          <p:nvPicPr>
            <p:cNvPr id="52" name="그림 51"/>
            <p:cNvPicPr>
              <a:picLocks noChangeAspect="1"/>
            </p:cNvPicPr>
            <p:nvPr/>
          </p:nvPicPr>
          <p:blipFill rotWithShape="1">
            <a:blip r:embed="rId7"/>
            <a:srcRect b="21658"/>
            <a:stretch/>
          </p:blipFill>
          <p:spPr>
            <a:xfrm>
              <a:off x="6372669" y="2248979"/>
              <a:ext cx="528573" cy="540000"/>
            </a:xfrm>
            <a:prstGeom prst="rect">
              <a:avLst/>
            </a:prstGeom>
          </p:spPr>
        </p:pic>
        <p:pic>
          <p:nvPicPr>
            <p:cNvPr id="53" name="그림 52"/>
            <p:cNvPicPr>
              <a:picLocks noChangeAspect="1"/>
            </p:cNvPicPr>
            <p:nvPr/>
          </p:nvPicPr>
          <p:blipFill rotWithShape="1">
            <a:blip r:embed="rId4"/>
            <a:srcRect b="23387"/>
            <a:stretch/>
          </p:blipFill>
          <p:spPr>
            <a:xfrm>
              <a:off x="4973908" y="2947292"/>
              <a:ext cx="514016" cy="539999"/>
            </a:xfrm>
            <a:prstGeom prst="rect">
              <a:avLst/>
            </a:prstGeom>
          </p:spPr>
        </p:pic>
      </p:grpSp>
      <p:sp>
        <p:nvSpPr>
          <p:cNvPr id="22" name="오른쪽 화살표 21"/>
          <p:cNvSpPr/>
          <p:nvPr/>
        </p:nvSpPr>
        <p:spPr bwMode="auto">
          <a:xfrm>
            <a:off x="6912260" y="2674682"/>
            <a:ext cx="200842" cy="189501"/>
          </a:xfrm>
          <a:prstGeom prst="rightArrow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57" name="오른쪽 화살표 56"/>
          <p:cNvSpPr/>
          <p:nvPr/>
        </p:nvSpPr>
        <p:spPr bwMode="auto">
          <a:xfrm flipH="1">
            <a:off x="7272300" y="2674682"/>
            <a:ext cx="200842" cy="189501"/>
          </a:xfrm>
          <a:prstGeom prst="rightArrow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43808" y="3645024"/>
            <a:ext cx="1465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초월 확인 팝업 창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00192" y="3645024"/>
            <a:ext cx="2093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초월 연출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합성 연출과 동일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오른쪽 화살표 58"/>
          <p:cNvSpPr/>
          <p:nvPr/>
        </p:nvSpPr>
        <p:spPr bwMode="auto">
          <a:xfrm>
            <a:off x="5242284" y="2562731"/>
            <a:ext cx="216024" cy="25202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60" name="타원 59"/>
          <p:cNvSpPr/>
          <p:nvPr/>
        </p:nvSpPr>
        <p:spPr bwMode="auto">
          <a:xfrm>
            <a:off x="2337475" y="2530666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7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초월 강화 시스템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703729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1-6.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초월 결과 창 </a:t>
            </a:r>
            <a:endParaRPr lang="ko-KR" altLang="en-US" sz="12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97714" y="1232756"/>
            <a:ext cx="67397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초기화는 패키지 상품에만 적용 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9722" y="98072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초월 결과 창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1943708" y="1049237"/>
            <a:ext cx="108012" cy="1080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716438"/>
            <a:ext cx="5125263" cy="28800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956" y="2816932"/>
            <a:ext cx="642485" cy="648072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718" y="4725144"/>
            <a:ext cx="1606034" cy="1620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166847" y="2275405"/>
            <a:ext cx="6319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ko-KR" altLang="en-US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초월 성공</a:t>
            </a:r>
            <a:endParaRPr lang="ko-KR" altLang="en-US" sz="800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2565484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800" b="1" dirty="0" smtClean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  <a:endParaRPr lang="ko-KR" altLang="en-US" sz="800" b="1" dirty="0" smtClean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이등변 삼각형 8"/>
          <p:cNvSpPr/>
          <p:nvPr/>
        </p:nvSpPr>
        <p:spPr bwMode="auto">
          <a:xfrm>
            <a:off x="4175956" y="3537012"/>
            <a:ext cx="144016" cy="108012"/>
          </a:xfrm>
          <a:prstGeom prst="triangle">
            <a:avLst/>
          </a:prstGeom>
          <a:solidFill>
            <a:srgbClr val="00FF00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5966" y="3485222"/>
            <a:ext cx="594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999.999</a:t>
            </a:r>
            <a:endParaRPr lang="ko-KR" altLang="en-US" sz="800" dirty="0" smtClean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2088089" y="5221880"/>
            <a:ext cx="250620" cy="2506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15716" y="5216385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100" b="1" dirty="0" smtClean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  <a:endParaRPr lang="ko-KR" altLang="en-US" sz="1100" b="1" dirty="0" smtClean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타원 23"/>
          <p:cNvSpPr/>
          <p:nvPr/>
        </p:nvSpPr>
        <p:spPr bwMode="auto">
          <a:xfrm>
            <a:off x="4121950" y="223200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4921364" y="260119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2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4094839" y="2786607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3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4057033" y="3502399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4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28" name="타원 27"/>
          <p:cNvSpPr/>
          <p:nvPr/>
        </p:nvSpPr>
        <p:spPr bwMode="auto">
          <a:xfrm>
            <a:off x="2194693" y="5419379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5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406407"/>
              </p:ext>
            </p:extLst>
          </p:nvPr>
        </p:nvGraphicFramePr>
        <p:xfrm>
          <a:off x="3790951" y="4689140"/>
          <a:ext cx="4777493" cy="1812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"/>
                <a:gridCol w="1285105"/>
                <a:gridCol w="3096344"/>
              </a:tblGrid>
              <a:tr h="2618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번호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항     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     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설                                    명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276516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결과</a:t>
                      </a:r>
                      <a:r>
                        <a:rPr lang="en-US" altLang="ko-KR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타이틀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ID 5129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76516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 표시 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성공한 초월 단계 표시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+1 </a:t>
                      </a: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TextCommon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테이블 </a:t>
                      </a:r>
                      <a:r>
                        <a:rPr lang="en-US" altLang="ko-KR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TextKey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값</a:t>
                      </a: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21547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출력 형식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+{0}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68754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한 아이템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초월한 아이템 아이콘 표시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5021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</a:t>
                      </a:r>
                      <a:r>
                        <a:rPr lang="ko-KR" altLang="en-US" sz="800" b="1" i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증가 </a:t>
                      </a:r>
                      <a:r>
                        <a:rPr lang="ko-KR" altLang="en-US" sz="800" b="1" i="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능력치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증가 </a:t>
                      </a:r>
                      <a:r>
                        <a:rPr lang="ko-KR" altLang="en-US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능력치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 표시</a:t>
                      </a:r>
                      <a:endParaRPr lang="en-US" altLang="ko-KR" sz="8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기존 아이템 기본 </a:t>
                      </a:r>
                      <a:r>
                        <a:rPr lang="ko-KR" altLang="en-US" sz="8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능력치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 에서 증가 한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차이값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계산</a:t>
                      </a:r>
                      <a:endParaRPr lang="en-US" altLang="ko-KR" sz="8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245021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 smtClean="0">
                          <a:latin typeface="맑은 고딕" pitchFamily="50" charset="-127"/>
                          <a:ea typeface="맑은 고딕" pitchFamily="50" charset="-127"/>
                        </a:rPr>
                        <a:t>초월 단계 표시</a:t>
                      </a:r>
                      <a:endParaRPr lang="ko-KR" altLang="en-US" sz="800" b="1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GOD</a:t>
                      </a:r>
                      <a:r>
                        <a:rPr lang="ko-KR" altLang="en-US" sz="800" dirty="0" smtClean="0">
                          <a:latin typeface="맑은 고딕" pitchFamily="50" charset="-127"/>
                          <a:ea typeface="맑은 고딕" pitchFamily="50" charset="-127"/>
                        </a:rPr>
                        <a:t>장비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 불멸 부터는 해당 아이콘 표시 및 </a:t>
                      </a: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 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표시</a:t>
                      </a:r>
                      <a:endParaRPr lang="en-US" altLang="ko-KR" sz="800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TEXT</a:t>
                      </a:r>
                      <a:r>
                        <a:rPr lang="ko-KR" altLang="en-US" sz="8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는 위의 초월 단계 표시 랑 같이 사용</a:t>
                      </a:r>
                      <a:endParaRPr lang="ko-KR" altLang="en-US" sz="8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0" name="타원 29"/>
          <p:cNvSpPr/>
          <p:nvPr/>
        </p:nvSpPr>
        <p:spPr bwMode="auto">
          <a:xfrm>
            <a:off x="3923928" y="5013176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1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3923928" y="530120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2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3923928" y="5599181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3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4" name="타원 33"/>
          <p:cNvSpPr/>
          <p:nvPr/>
        </p:nvSpPr>
        <p:spPr bwMode="auto">
          <a:xfrm>
            <a:off x="3923928" y="5936248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4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37" name="타원 36"/>
          <p:cNvSpPr/>
          <p:nvPr/>
        </p:nvSpPr>
        <p:spPr bwMode="auto">
          <a:xfrm>
            <a:off x="3923928" y="6273316"/>
            <a:ext cx="144016" cy="1440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굴림" charset="-127"/>
                <a:ea typeface="굴림" charset="-127"/>
              </a:rPr>
              <a:t>5</a:t>
            </a:r>
            <a:endParaRPr kumimoji="1" lang="ko-KR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6381328"/>
            <a:ext cx="19082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en-US" altLang="ko-KR" sz="7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7</a:t>
            </a:r>
            <a:r>
              <a:rPr lang="ko-KR" altLang="en-US" sz="7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성 장비 초월 단계 아이콘 표시 추가</a:t>
            </a:r>
            <a:endParaRPr lang="ko-KR" altLang="en-US" sz="700" b="1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2463" y="692696"/>
            <a:ext cx="1663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u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문서개요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GDD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장비 초월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GOD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장비 초월 조건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월 테이블 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52425" indent="-171450">
              <a:buFont typeface="Arial" pitchFamily="34" charset="0"/>
              <a:buChar char="•"/>
            </a:pP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초월 방법 및 </a:t>
            </a:r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800" b="1" dirty="0" smtClean="0">
                <a:latin typeface="맑은 고딕" pitchFamily="50" charset="-127"/>
                <a:ea typeface="맑은 고딕" pitchFamily="50" charset="-127"/>
              </a:rPr>
              <a:t>설명</a:t>
            </a:r>
            <a:endParaRPr lang="en-US" altLang="ko-KR" sz="80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41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ko-KR" altLang="en-US" sz="4800" dirty="0" smtClean="0"/>
              <a:t>감사 합니다</a:t>
            </a:r>
            <a:r>
              <a:rPr lang="en-US" altLang="ko-KR" sz="4800" dirty="0"/>
              <a:t>!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875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ln>
          <a:headEnd type="none" w="med" len="med"/>
          <a:tailEnd type="none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82768</TotalTime>
  <Words>1327</Words>
  <Application>Microsoft Office PowerPoint</Application>
  <PresentationFormat>화면 슬라이드 쇼(4:3)</PresentationFormat>
  <Paragraphs>263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HY견고딕</vt:lpstr>
      <vt:lpstr>굴림</vt:lpstr>
      <vt:lpstr>돋움</vt:lpstr>
      <vt:lpstr>맑은 고딕</vt:lpstr>
      <vt:lpstr>휴먼모음T</vt:lpstr>
      <vt:lpstr>Arial</vt:lpstr>
      <vt:lpstr>Arial Black</vt:lpstr>
      <vt:lpstr>Tahoma</vt:lpstr>
      <vt:lpstr>Verdana</vt:lpstr>
      <vt:lpstr>Wingdings</vt:lpstr>
      <vt:lpstr>1_기본 디자인</vt:lpstr>
      <vt:lpstr>초월 강화 시스템 기획</vt:lpstr>
      <vt:lpstr>문서 개요</vt:lpstr>
      <vt:lpstr>초월 강화 시스템</vt:lpstr>
      <vt:lpstr>초월 강화 시스템</vt:lpstr>
      <vt:lpstr>초월 강화 시스템</vt:lpstr>
      <vt:lpstr>초월 강화 시스템</vt:lpstr>
      <vt:lpstr>초월 강화 시스템</vt:lpstr>
      <vt:lpstr>초월 강화 시스템</vt:lpstr>
      <vt:lpstr>감사 합니다!</vt:lpstr>
    </vt:vector>
  </TitlesOfParts>
  <Company>Gretech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스토리보드용 문서폼</dc:title>
  <dc:subject>기획팀</dc:subject>
  <dc:creator>안화영</dc:creator>
  <cp:lastModifiedBy>이준호</cp:lastModifiedBy>
  <cp:revision>4810</cp:revision>
  <cp:lastPrinted>2015-04-21T01:36:35Z</cp:lastPrinted>
  <dcterms:created xsi:type="dcterms:W3CDTF">2006-06-01T04:54:58Z</dcterms:created>
  <dcterms:modified xsi:type="dcterms:W3CDTF">2020-12-16T08:18:38Z</dcterms:modified>
</cp:coreProperties>
</file>