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9" r:id="rId1"/>
  </p:sldMasterIdLst>
  <p:notesMasterIdLst>
    <p:notesMasterId r:id="rId11"/>
  </p:notesMasterIdLst>
  <p:handoutMasterIdLst>
    <p:handoutMasterId r:id="rId12"/>
  </p:handoutMasterIdLst>
  <p:sldIdLst>
    <p:sldId id="258" r:id="rId2"/>
    <p:sldId id="846" r:id="rId3"/>
    <p:sldId id="787" r:id="rId4"/>
    <p:sldId id="849" r:id="rId5"/>
    <p:sldId id="827" r:id="rId6"/>
    <p:sldId id="847" r:id="rId7"/>
    <p:sldId id="850" r:id="rId8"/>
    <p:sldId id="848" r:id="rId9"/>
    <p:sldId id="721" r:id="rId10"/>
  </p:sldIdLst>
  <p:sldSz cx="9144000" cy="6858000" type="screen4x3"/>
  <p:notesSz cx="6864350" cy="999648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sz="1000" kern="1200">
        <a:solidFill>
          <a:schemeClr val="tx1"/>
        </a:solidFill>
        <a:latin typeface="굴림" charset="-127"/>
        <a:ea typeface="굴림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sz="1000" kern="1200">
        <a:solidFill>
          <a:schemeClr val="tx1"/>
        </a:solidFill>
        <a:latin typeface="굴림" charset="-127"/>
        <a:ea typeface="굴림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sz="1000" kern="1200">
        <a:solidFill>
          <a:schemeClr val="tx1"/>
        </a:solidFill>
        <a:latin typeface="굴림" charset="-127"/>
        <a:ea typeface="굴림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sz="1000" kern="1200">
        <a:solidFill>
          <a:schemeClr val="tx1"/>
        </a:solidFill>
        <a:latin typeface="굴림" charset="-127"/>
        <a:ea typeface="굴림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sz="1000" kern="1200">
        <a:solidFill>
          <a:schemeClr val="tx1"/>
        </a:solidFill>
        <a:latin typeface="굴림" charset="-127"/>
        <a:ea typeface="굴림" charset="-127"/>
        <a:cs typeface="+mn-cs"/>
      </a:defRPr>
    </a:lvl5pPr>
    <a:lvl6pPr marL="2286000" algn="l" defTabSz="914400" rtl="0" eaLnBrk="1" latinLnBrk="1" hangingPunct="1">
      <a:defRPr kumimoji="1" sz="1000" kern="1200">
        <a:solidFill>
          <a:schemeClr val="tx1"/>
        </a:solidFill>
        <a:latin typeface="굴림" charset="-127"/>
        <a:ea typeface="굴림" charset="-127"/>
        <a:cs typeface="+mn-cs"/>
      </a:defRPr>
    </a:lvl6pPr>
    <a:lvl7pPr marL="2743200" algn="l" defTabSz="914400" rtl="0" eaLnBrk="1" latinLnBrk="1" hangingPunct="1">
      <a:defRPr kumimoji="1" sz="1000" kern="1200">
        <a:solidFill>
          <a:schemeClr val="tx1"/>
        </a:solidFill>
        <a:latin typeface="굴림" charset="-127"/>
        <a:ea typeface="굴림" charset="-127"/>
        <a:cs typeface="+mn-cs"/>
      </a:defRPr>
    </a:lvl7pPr>
    <a:lvl8pPr marL="3200400" algn="l" defTabSz="914400" rtl="0" eaLnBrk="1" latinLnBrk="1" hangingPunct="1">
      <a:defRPr kumimoji="1" sz="1000" kern="1200">
        <a:solidFill>
          <a:schemeClr val="tx1"/>
        </a:solidFill>
        <a:latin typeface="굴림" charset="-127"/>
        <a:ea typeface="굴림" charset="-127"/>
        <a:cs typeface="+mn-cs"/>
      </a:defRPr>
    </a:lvl8pPr>
    <a:lvl9pPr marL="3657600" algn="l" defTabSz="914400" rtl="0" eaLnBrk="1" latinLnBrk="1" hangingPunct="1">
      <a:defRPr kumimoji="1" sz="1000" kern="1200">
        <a:solidFill>
          <a:schemeClr val="tx1"/>
        </a:solidFill>
        <a:latin typeface="굴림" charset="-127"/>
        <a:ea typeface="굴림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71" userDrawn="1">
          <p15:clr>
            <a:srgbClr val="A4A3A4"/>
          </p15:clr>
        </p15:guide>
        <p15:guide id="2" pos="4830" userDrawn="1">
          <p15:clr>
            <a:srgbClr val="A4A3A4"/>
          </p15:clr>
        </p15:guide>
        <p15:guide id="3" orient="horz" pos="640" userDrawn="1">
          <p15:clr>
            <a:srgbClr val="A4A3A4"/>
          </p15:clr>
        </p15:guide>
        <p15:guide id="4" pos="1202" userDrawn="1">
          <p15:clr>
            <a:srgbClr val="A4A3A4"/>
          </p15:clr>
        </p15:guide>
        <p15:guide id="5" orient="horz" pos="958">
          <p15:clr>
            <a:srgbClr val="A4A3A4"/>
          </p15:clr>
        </p15:guide>
        <p15:guide id="6" orient="horz" pos="618">
          <p15:clr>
            <a:srgbClr val="A4A3A4"/>
          </p15:clr>
        </p15:guide>
        <p15:guide id="7" pos="5397">
          <p15:clr>
            <a:srgbClr val="A4A3A4"/>
          </p15:clr>
        </p15:guide>
        <p15:guide id="8" pos="117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48" userDrawn="1">
          <p15:clr>
            <a:srgbClr val="A4A3A4"/>
          </p15:clr>
        </p15:guide>
        <p15:guide id="2" pos="216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FF0000"/>
    <a:srgbClr val="000000"/>
    <a:srgbClr val="1E1C11"/>
    <a:srgbClr val="BFBFBF"/>
    <a:srgbClr val="7F7F7F"/>
    <a:srgbClr val="A45200"/>
    <a:srgbClr val="FFCC00"/>
    <a:srgbClr val="FF9900"/>
    <a:srgbClr val="DD3D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8603FDC-E32A-4AB5-989C-0864C3EAD2B8}" styleName="테마 스타일 2 - 강조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35" autoAdjust="0"/>
    <p:restoredTop sz="87541" autoAdjust="0"/>
  </p:normalViewPr>
  <p:slideViewPr>
    <p:cSldViewPr showGuides="1">
      <p:cViewPr>
        <p:scale>
          <a:sx n="125" d="100"/>
          <a:sy n="125" d="100"/>
        </p:scale>
        <p:origin x="1176" y="-234"/>
      </p:cViewPr>
      <p:guideLst>
        <p:guide orient="horz" pos="1071"/>
        <p:guide pos="4830"/>
        <p:guide orient="horz" pos="640"/>
        <p:guide pos="1202"/>
        <p:guide orient="horz" pos="958"/>
        <p:guide orient="horz" pos="618"/>
        <p:guide pos="5397"/>
        <p:guide pos="117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81" d="100"/>
          <a:sy n="81" d="100"/>
        </p:scale>
        <p:origin x="3978" y="96"/>
      </p:cViewPr>
      <p:guideLst>
        <p:guide orient="horz" pos="3148"/>
        <p:guide pos="2161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3963" cy="499105"/>
          </a:xfrm>
          <a:prstGeom prst="rect">
            <a:avLst/>
          </a:prstGeom>
        </p:spPr>
        <p:txBody>
          <a:bodyPr vert="horz" lIns="92263" tIns="46131" rIns="92263" bIns="46131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88783" y="0"/>
            <a:ext cx="2973962" cy="499105"/>
          </a:xfrm>
          <a:prstGeom prst="rect">
            <a:avLst/>
          </a:prstGeom>
        </p:spPr>
        <p:txBody>
          <a:bodyPr vert="horz" lIns="92263" tIns="46131" rIns="92263" bIns="46131" rtlCol="0"/>
          <a:lstStyle>
            <a:lvl1pPr algn="r">
              <a:defRPr sz="1200"/>
            </a:lvl1pPr>
          </a:lstStyle>
          <a:p>
            <a:fld id="{83F9F06A-5CB2-466A-9D67-A741BB63B2EF}" type="datetimeFigureOut">
              <a:rPr lang="ko-KR" altLang="en-US" smtClean="0"/>
              <a:pPr/>
              <a:t>2020-12-16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94184"/>
            <a:ext cx="2973963" cy="500704"/>
          </a:xfrm>
          <a:prstGeom prst="rect">
            <a:avLst/>
          </a:prstGeom>
        </p:spPr>
        <p:txBody>
          <a:bodyPr vert="horz" lIns="92263" tIns="46131" rIns="92263" bIns="46131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88783" y="9494184"/>
            <a:ext cx="2973962" cy="500704"/>
          </a:xfrm>
          <a:prstGeom prst="rect">
            <a:avLst/>
          </a:prstGeom>
        </p:spPr>
        <p:txBody>
          <a:bodyPr vert="horz" lIns="92263" tIns="46131" rIns="92263" bIns="46131" rtlCol="0" anchor="b"/>
          <a:lstStyle>
            <a:lvl1pPr algn="r">
              <a:defRPr sz="1200"/>
            </a:lvl1pPr>
          </a:lstStyle>
          <a:p>
            <a:fld id="{026D3E0F-E74A-4D12-ACE6-4C3A3CD69ED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248370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5568" cy="500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63" tIns="46131" rIns="92263" bIns="46131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굴림" charset="-127"/>
                <a:ea typeface="굴림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7177" y="0"/>
            <a:ext cx="2975568" cy="500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63" tIns="46131" rIns="92263" bIns="46131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굴림" charset="-127"/>
                <a:ea typeface="굴림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5038" y="750888"/>
            <a:ext cx="4995862" cy="37465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6917" y="4747892"/>
            <a:ext cx="5490517" cy="4498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63" tIns="46131" rIns="92263" bIns="461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94184"/>
            <a:ext cx="2975568" cy="500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63" tIns="46131" rIns="92263" bIns="46131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굴림" charset="-127"/>
                <a:ea typeface="굴림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7177" y="9494184"/>
            <a:ext cx="2975568" cy="500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63" tIns="46131" rIns="92263" bIns="46131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굴림" charset="-127"/>
                <a:ea typeface="굴림" charset="-127"/>
              </a:defRPr>
            </a:lvl1pPr>
          </a:lstStyle>
          <a:p>
            <a:pPr>
              <a:defRPr/>
            </a:pPr>
            <a:fld id="{EAAB5FB9-52FF-4862-8C97-081CFB2B11B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8781070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charset="-127"/>
        <a:ea typeface="굴림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charset="-127"/>
        <a:ea typeface="굴림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charset="-127"/>
        <a:ea typeface="굴림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charset="-127"/>
        <a:ea typeface="굴림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charset="-127"/>
        <a:ea typeface="굴림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5"/>
          <p:cNvSpPr>
            <a:spLocks noChangeArrowheads="1"/>
          </p:cNvSpPr>
          <p:nvPr userDrawn="1"/>
        </p:nvSpPr>
        <p:spPr bwMode="auto">
          <a:xfrm>
            <a:off x="157163" y="338138"/>
            <a:ext cx="820737" cy="250825"/>
          </a:xfrm>
          <a:prstGeom prst="rect">
            <a:avLst/>
          </a:prstGeom>
          <a:solidFill>
            <a:srgbClr val="EAEAEA"/>
          </a:solidFill>
          <a:ln w="3175" algn="ctr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ko-KR" altLang="en-US" sz="800">
                <a:latin typeface="돋움" pitchFamily="50" charset="-127"/>
                <a:ea typeface="돋움" pitchFamily="50" charset="-127"/>
              </a:rPr>
              <a:t>문서 명</a:t>
            </a:r>
          </a:p>
        </p:txBody>
      </p:sp>
      <p:sp>
        <p:nvSpPr>
          <p:cNvPr id="3" name="Rectangle 26"/>
          <p:cNvSpPr>
            <a:spLocks noChangeArrowheads="1"/>
          </p:cNvSpPr>
          <p:nvPr userDrawn="1"/>
        </p:nvSpPr>
        <p:spPr bwMode="auto">
          <a:xfrm>
            <a:off x="977900" y="338138"/>
            <a:ext cx="2801938" cy="250825"/>
          </a:xfrm>
          <a:prstGeom prst="rect">
            <a:avLst/>
          </a:prstGeom>
          <a:solidFill>
            <a:srgbClr val="FFFFFF"/>
          </a:solidFill>
          <a:ln w="3175" algn="ctr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ko-KR" altLang="en-US" sz="800" dirty="0" smtClean="0">
                <a:latin typeface="돋움" pitchFamily="50" charset="-127"/>
                <a:ea typeface="돋움" pitchFamily="50" charset="-127"/>
              </a:rPr>
              <a:t>초월 강화 시스템</a:t>
            </a:r>
            <a:endParaRPr lang="ko-KR" altLang="en-US" sz="800" dirty="0"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4" name="Rectangle 27"/>
          <p:cNvSpPr>
            <a:spLocks noChangeArrowheads="1"/>
          </p:cNvSpPr>
          <p:nvPr userDrawn="1"/>
        </p:nvSpPr>
        <p:spPr bwMode="auto">
          <a:xfrm>
            <a:off x="3779838" y="338138"/>
            <a:ext cx="576262" cy="250825"/>
          </a:xfrm>
          <a:prstGeom prst="rect">
            <a:avLst/>
          </a:prstGeom>
          <a:solidFill>
            <a:srgbClr val="EAEAEA"/>
          </a:solidFill>
          <a:ln w="3175" algn="ctr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ko-KR" altLang="en-US" sz="800">
                <a:latin typeface="돋움" pitchFamily="50" charset="-127"/>
                <a:ea typeface="돋움" pitchFamily="50" charset="-127"/>
              </a:rPr>
              <a:t>작성부서</a:t>
            </a:r>
          </a:p>
        </p:txBody>
      </p:sp>
      <p:sp>
        <p:nvSpPr>
          <p:cNvPr id="5" name="Rectangle 28"/>
          <p:cNvSpPr>
            <a:spLocks noChangeArrowheads="1"/>
          </p:cNvSpPr>
          <p:nvPr userDrawn="1"/>
        </p:nvSpPr>
        <p:spPr bwMode="auto">
          <a:xfrm>
            <a:off x="4357688" y="338138"/>
            <a:ext cx="1944687" cy="250825"/>
          </a:xfrm>
          <a:prstGeom prst="rect">
            <a:avLst/>
          </a:prstGeom>
          <a:solidFill>
            <a:srgbClr val="FFFFFF"/>
          </a:solidFill>
          <a:ln w="3175" algn="ctr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ko-KR" altLang="en-US" sz="800" dirty="0" smtClean="0">
                <a:latin typeface="돋움" pitchFamily="50" charset="-127"/>
                <a:ea typeface="돋움" pitchFamily="50" charset="-127"/>
              </a:rPr>
              <a:t>기획팀</a:t>
            </a:r>
            <a:endParaRPr lang="ko-KR" altLang="en-US" sz="800" dirty="0"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6" name="Rectangle 29"/>
          <p:cNvSpPr>
            <a:spLocks noChangeArrowheads="1"/>
          </p:cNvSpPr>
          <p:nvPr userDrawn="1"/>
        </p:nvSpPr>
        <p:spPr bwMode="auto">
          <a:xfrm>
            <a:off x="7704138" y="333375"/>
            <a:ext cx="1214437" cy="250825"/>
          </a:xfrm>
          <a:prstGeom prst="rect">
            <a:avLst/>
          </a:prstGeom>
          <a:solidFill>
            <a:srgbClr val="FFFFFF"/>
          </a:solidFill>
          <a:ln w="3175" algn="ctr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ko-KR" altLang="en-US" sz="800" dirty="0">
                <a:latin typeface="돋움" pitchFamily="50" charset="-127"/>
                <a:ea typeface="돋움" pitchFamily="50" charset="-127"/>
              </a:rPr>
              <a:t>     </a:t>
            </a:r>
            <a:r>
              <a:rPr lang="en-US" altLang="ko-KR" sz="800" dirty="0" smtClean="0">
                <a:latin typeface="돋움" pitchFamily="50" charset="-127"/>
                <a:ea typeface="돋움" pitchFamily="50" charset="-127"/>
              </a:rPr>
              <a:t>2020</a:t>
            </a:r>
            <a:r>
              <a:rPr lang="ko-KR" altLang="en-US" sz="800" dirty="0" smtClean="0"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800" dirty="0">
                <a:latin typeface="돋움" pitchFamily="50" charset="-127"/>
                <a:ea typeface="돋움" pitchFamily="50" charset="-127"/>
              </a:rPr>
              <a:t>년 </a:t>
            </a:r>
            <a:r>
              <a:rPr lang="en-US" altLang="ko-KR" sz="800" dirty="0" smtClean="0">
                <a:latin typeface="돋움" pitchFamily="50" charset="-127"/>
                <a:ea typeface="돋움" pitchFamily="50" charset="-127"/>
              </a:rPr>
              <a:t>12</a:t>
            </a:r>
            <a:r>
              <a:rPr lang="ko-KR" altLang="en-US" sz="800" dirty="0" smtClean="0">
                <a:latin typeface="돋움" pitchFamily="50" charset="-127"/>
                <a:ea typeface="돋움" pitchFamily="50" charset="-127"/>
              </a:rPr>
              <a:t>월 </a:t>
            </a:r>
            <a:endParaRPr lang="en-US" altLang="ko-KR" sz="800" dirty="0"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7" name="Rectangle 30"/>
          <p:cNvSpPr>
            <a:spLocks noChangeArrowheads="1"/>
          </p:cNvSpPr>
          <p:nvPr userDrawn="1"/>
        </p:nvSpPr>
        <p:spPr bwMode="auto">
          <a:xfrm>
            <a:off x="7308850" y="338138"/>
            <a:ext cx="441325" cy="250825"/>
          </a:xfrm>
          <a:prstGeom prst="rect">
            <a:avLst/>
          </a:prstGeom>
          <a:solidFill>
            <a:srgbClr val="EAEAEA"/>
          </a:solidFill>
          <a:ln w="3175" algn="ctr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ko-KR" altLang="en-US" sz="800">
                <a:latin typeface="돋움" pitchFamily="50" charset="-127"/>
                <a:ea typeface="돋움" pitchFamily="50" charset="-127"/>
              </a:rPr>
              <a:t>작성일</a:t>
            </a:r>
          </a:p>
        </p:txBody>
      </p:sp>
      <p:sp>
        <p:nvSpPr>
          <p:cNvPr id="8" name="Rectangle 31"/>
          <p:cNvSpPr>
            <a:spLocks noChangeArrowheads="1"/>
          </p:cNvSpPr>
          <p:nvPr userDrawn="1"/>
        </p:nvSpPr>
        <p:spPr bwMode="auto">
          <a:xfrm>
            <a:off x="6300788" y="338138"/>
            <a:ext cx="441325" cy="250825"/>
          </a:xfrm>
          <a:prstGeom prst="rect">
            <a:avLst/>
          </a:prstGeom>
          <a:solidFill>
            <a:srgbClr val="EAEAEA"/>
          </a:solidFill>
          <a:ln w="3175" algn="ctr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ko-KR" altLang="en-US" sz="800">
                <a:latin typeface="돋움" pitchFamily="50" charset="-127"/>
                <a:ea typeface="돋움" pitchFamily="50" charset="-127"/>
              </a:rPr>
              <a:t>작성자</a:t>
            </a:r>
          </a:p>
        </p:txBody>
      </p:sp>
      <p:sp>
        <p:nvSpPr>
          <p:cNvPr id="9" name="Rectangle 32"/>
          <p:cNvSpPr>
            <a:spLocks noChangeArrowheads="1"/>
          </p:cNvSpPr>
          <p:nvPr userDrawn="1"/>
        </p:nvSpPr>
        <p:spPr bwMode="auto">
          <a:xfrm>
            <a:off x="6742113" y="338138"/>
            <a:ext cx="568325" cy="250825"/>
          </a:xfrm>
          <a:prstGeom prst="rect">
            <a:avLst/>
          </a:prstGeom>
          <a:noFill/>
          <a:ln w="3175" algn="ctr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ko-KR" altLang="en-US" sz="800" dirty="0">
                <a:latin typeface="돋움" pitchFamily="50" charset="-127"/>
                <a:ea typeface="돋움" pitchFamily="50" charset="-127"/>
              </a:rPr>
              <a:t>안화영</a:t>
            </a:r>
          </a:p>
        </p:txBody>
      </p:sp>
      <p:sp>
        <p:nvSpPr>
          <p:cNvPr id="10" name="Rectangle 33"/>
          <p:cNvSpPr>
            <a:spLocks noChangeArrowheads="1"/>
          </p:cNvSpPr>
          <p:nvPr userDrawn="1"/>
        </p:nvSpPr>
        <p:spPr bwMode="auto">
          <a:xfrm>
            <a:off x="1908000" y="690563"/>
            <a:ext cx="7005638" cy="5940425"/>
          </a:xfrm>
          <a:prstGeom prst="rect">
            <a:avLst/>
          </a:prstGeom>
          <a:noFill/>
          <a:ln w="3175" algn="ctr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>
              <a:defRPr/>
            </a:pPr>
            <a:endParaRPr lang="ko-KR" altLang="en-US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1" name="Rectangle 34"/>
          <p:cNvSpPr>
            <a:spLocks noChangeArrowheads="1"/>
          </p:cNvSpPr>
          <p:nvPr userDrawn="1"/>
        </p:nvSpPr>
        <p:spPr bwMode="auto">
          <a:xfrm>
            <a:off x="158400" y="692695"/>
            <a:ext cx="1692000" cy="5940000"/>
          </a:xfrm>
          <a:prstGeom prst="rect">
            <a:avLst/>
          </a:prstGeom>
          <a:noFill/>
          <a:ln w="3175" algn="ctr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>
              <a:defRPr/>
            </a:pPr>
            <a:endParaRPr lang="ko-KR" altLang="en-US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3" name="제목 1"/>
          <p:cNvSpPr>
            <a:spLocks noGrp="1"/>
          </p:cNvSpPr>
          <p:nvPr userDrawn="1">
            <p:ph type="title"/>
          </p:nvPr>
        </p:nvSpPr>
        <p:spPr>
          <a:xfrm>
            <a:off x="457200" y="-19260"/>
            <a:ext cx="3333751" cy="315912"/>
          </a:xfrm>
          <a:prstGeom prst="rect">
            <a:avLst/>
          </a:prstGeom>
        </p:spPr>
        <p:txBody>
          <a:bodyPr anchor="ctr"/>
          <a:lstStyle>
            <a:lvl1pPr>
              <a:defRPr sz="1200"/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6" name="Rectangle 26"/>
          <p:cNvSpPr>
            <a:spLocks noChangeArrowheads="1"/>
          </p:cNvSpPr>
          <p:nvPr/>
        </p:nvSpPr>
        <p:spPr bwMode="auto">
          <a:xfrm>
            <a:off x="3563938" y="119063"/>
            <a:ext cx="4897437" cy="87312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defRPr/>
            </a:pPr>
            <a:endParaRPr lang="ko-KR" altLang="en-US"/>
          </a:p>
        </p:txBody>
      </p:sp>
      <p:sp>
        <p:nvSpPr>
          <p:cNvPr id="10267" name="AutoShape 27"/>
          <p:cNvSpPr>
            <a:spLocks noChangeArrowheads="1"/>
          </p:cNvSpPr>
          <p:nvPr/>
        </p:nvSpPr>
        <p:spPr bwMode="auto">
          <a:xfrm rot="5400000" flipH="1">
            <a:off x="8666163" y="-88900"/>
            <a:ext cx="87312" cy="503238"/>
          </a:xfrm>
          <a:prstGeom prst="flowChartManualInpu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defRPr/>
            </a:pPr>
            <a:endParaRPr lang="ko-KR" altLang="en-US"/>
          </a:p>
        </p:txBody>
      </p:sp>
      <p:sp>
        <p:nvSpPr>
          <p:cNvPr id="10268" name="Rectangle 28"/>
          <p:cNvSpPr>
            <a:spLocks noChangeArrowheads="1"/>
          </p:cNvSpPr>
          <p:nvPr/>
        </p:nvSpPr>
        <p:spPr bwMode="auto">
          <a:xfrm>
            <a:off x="0" y="119063"/>
            <a:ext cx="827088" cy="87312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altLang="ko-KR" sz="1800"/>
              <a:t> </a:t>
            </a: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8431213" y="38100"/>
            <a:ext cx="576262" cy="2508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fld id="{639A0C6E-E57E-47DD-8191-6403785ADA0B}" type="slidenum">
              <a:rPr lang="en-US" altLang="ko-KR" sz="1200" i="1">
                <a:solidFill>
                  <a:schemeClr val="bg2"/>
                </a:solidFill>
                <a:latin typeface="Arial Black" pitchFamily="34" charset="0"/>
              </a:rPr>
              <a:pPr>
                <a:defRPr/>
              </a:pPr>
              <a:t>‹#›</a:t>
            </a:fld>
            <a:endParaRPr lang="en-US" altLang="ko-KR" sz="1200" i="1">
              <a:solidFill>
                <a:schemeClr val="bg2"/>
              </a:solidFill>
              <a:latin typeface="Arial Black" pitchFamily="34" charset="0"/>
            </a:endParaRPr>
          </a:p>
        </p:txBody>
      </p:sp>
      <p:pic>
        <p:nvPicPr>
          <p:cNvPr id="1030" name="Picture 34" descr="dddddddd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-3175" y="6761163"/>
            <a:ext cx="9147175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70" r:id="rId1"/>
    <p:sldLayoutId id="2147484071" r:id="rId2"/>
    <p:sldLayoutId id="2147484072" r:id="rId3"/>
    <p:sldLayoutId id="2147484080" r:id="rId4"/>
    <p:sldLayoutId id="2147484073" r:id="rId5"/>
    <p:sldLayoutId id="2147484074" r:id="rId6"/>
    <p:sldLayoutId id="2147484075" r:id="rId7"/>
    <p:sldLayoutId id="2147484076" r:id="rId8"/>
    <p:sldLayoutId id="2147484077" r:id="rId9"/>
    <p:sldLayoutId id="2147484078" r:id="rId10"/>
    <p:sldLayoutId id="214748407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2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2200">
          <a:solidFill>
            <a:schemeClr val="tx2"/>
          </a:solidFill>
          <a:latin typeface="HY견고딕" pitchFamily="18" charset="-127"/>
          <a:ea typeface="HY견고딕" pitchFamily="18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2200">
          <a:solidFill>
            <a:schemeClr val="tx2"/>
          </a:solidFill>
          <a:latin typeface="HY견고딕" pitchFamily="18" charset="-127"/>
          <a:ea typeface="HY견고딕" pitchFamily="18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2200">
          <a:solidFill>
            <a:schemeClr val="tx2"/>
          </a:solidFill>
          <a:latin typeface="HY견고딕" pitchFamily="18" charset="-127"/>
          <a:ea typeface="HY견고딕" pitchFamily="18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2200">
          <a:solidFill>
            <a:schemeClr val="tx2"/>
          </a:solidFill>
          <a:latin typeface="HY견고딕" pitchFamily="18" charset="-127"/>
          <a:ea typeface="HY견고딕" pitchFamily="18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2200">
          <a:solidFill>
            <a:schemeClr val="tx2"/>
          </a:solidFill>
          <a:latin typeface="HY견고딕" pitchFamily="18" charset="-127"/>
          <a:ea typeface="HY견고딕" pitchFamily="18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2200">
          <a:solidFill>
            <a:schemeClr val="tx2"/>
          </a:solidFill>
          <a:latin typeface="HY견고딕" pitchFamily="18" charset="-127"/>
          <a:ea typeface="HY견고딕" pitchFamily="18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2200">
          <a:solidFill>
            <a:schemeClr val="tx2"/>
          </a:solidFill>
          <a:latin typeface="HY견고딕" pitchFamily="18" charset="-127"/>
          <a:ea typeface="HY견고딕" pitchFamily="18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2200">
          <a:solidFill>
            <a:schemeClr val="tx2"/>
          </a:solidFill>
          <a:latin typeface="HY견고딕" pitchFamily="18" charset="-127"/>
          <a:ea typeface="HY견고딕" pitchFamily="18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10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9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8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8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8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8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8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8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6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9.png"/><Relationship Id="rId7" Type="http://schemas.openxmlformats.org/officeDocument/2006/relationships/image" Target="../media/image6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9" descr="ddddddd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175" y="6742113"/>
            <a:ext cx="9147175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Rectangle 31"/>
          <p:cNvSpPr>
            <a:spLocks noChangeArrowheads="1"/>
          </p:cNvSpPr>
          <p:nvPr/>
        </p:nvSpPr>
        <p:spPr bwMode="auto">
          <a:xfrm>
            <a:off x="2041525" y="-3175"/>
            <a:ext cx="7102475" cy="119063"/>
          </a:xfrm>
          <a:prstGeom prst="rect">
            <a:avLst/>
          </a:prstGeom>
          <a:solidFill>
            <a:srgbClr val="336699"/>
          </a:solidFill>
          <a:ln w="9525" algn="ctr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ko-KR" altLang="en-US"/>
          </a:p>
        </p:txBody>
      </p:sp>
      <p:sp>
        <p:nvSpPr>
          <p:cNvPr id="3076" name="Rectangle 33"/>
          <p:cNvSpPr>
            <a:spLocks noChangeArrowheads="1"/>
          </p:cNvSpPr>
          <p:nvPr/>
        </p:nvSpPr>
        <p:spPr bwMode="auto">
          <a:xfrm rot="10800000">
            <a:off x="1116013" y="115888"/>
            <a:ext cx="863600" cy="6626225"/>
          </a:xfrm>
          <a:prstGeom prst="rect">
            <a:avLst/>
          </a:prstGeom>
          <a:solidFill>
            <a:srgbClr val="F9F9F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3077" name="Rectangle 34"/>
          <p:cNvSpPr>
            <a:spLocks noChangeArrowheads="1"/>
          </p:cNvSpPr>
          <p:nvPr/>
        </p:nvSpPr>
        <p:spPr bwMode="auto">
          <a:xfrm rot="10800000">
            <a:off x="971550" y="115888"/>
            <a:ext cx="73025" cy="6626225"/>
          </a:xfrm>
          <a:prstGeom prst="rect">
            <a:avLst/>
          </a:prstGeom>
          <a:solidFill>
            <a:srgbClr val="F9F9F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3078" name="Rectangle 35"/>
          <p:cNvSpPr>
            <a:spLocks noChangeArrowheads="1"/>
          </p:cNvSpPr>
          <p:nvPr/>
        </p:nvSpPr>
        <p:spPr bwMode="auto">
          <a:xfrm rot="10800000">
            <a:off x="855663" y="115888"/>
            <a:ext cx="36512" cy="6626225"/>
          </a:xfrm>
          <a:prstGeom prst="rect">
            <a:avLst/>
          </a:prstGeom>
          <a:solidFill>
            <a:srgbClr val="F9F9F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3079" name="Rectangle 36"/>
          <p:cNvSpPr>
            <a:spLocks noChangeArrowheads="1"/>
          </p:cNvSpPr>
          <p:nvPr/>
        </p:nvSpPr>
        <p:spPr bwMode="auto">
          <a:xfrm rot="10800000">
            <a:off x="637960" y="115888"/>
            <a:ext cx="142875" cy="6626225"/>
          </a:xfrm>
          <a:prstGeom prst="rect">
            <a:avLst/>
          </a:prstGeom>
          <a:solidFill>
            <a:srgbClr val="F9F9F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3080" name="Rectangle 37"/>
          <p:cNvSpPr>
            <a:spLocks noChangeArrowheads="1"/>
          </p:cNvSpPr>
          <p:nvPr/>
        </p:nvSpPr>
        <p:spPr bwMode="auto">
          <a:xfrm rot="10800000">
            <a:off x="179388" y="115888"/>
            <a:ext cx="36512" cy="6626225"/>
          </a:xfrm>
          <a:prstGeom prst="rect">
            <a:avLst/>
          </a:prstGeom>
          <a:solidFill>
            <a:srgbClr val="F9F9F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3081" name="Rectangle 38"/>
          <p:cNvSpPr>
            <a:spLocks noChangeArrowheads="1"/>
          </p:cNvSpPr>
          <p:nvPr/>
        </p:nvSpPr>
        <p:spPr bwMode="auto">
          <a:xfrm rot="10800000">
            <a:off x="252413" y="115888"/>
            <a:ext cx="287337" cy="6626225"/>
          </a:xfrm>
          <a:prstGeom prst="rect">
            <a:avLst/>
          </a:prstGeom>
          <a:solidFill>
            <a:srgbClr val="F9F9F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4" name="Rectangle 28"/>
          <p:cNvSpPr>
            <a:spLocks noChangeArrowheads="1"/>
          </p:cNvSpPr>
          <p:nvPr/>
        </p:nvSpPr>
        <p:spPr bwMode="auto">
          <a:xfrm>
            <a:off x="2051050" y="2024063"/>
            <a:ext cx="6877050" cy="103505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50000"/>
                  <a:lumOff val="50000"/>
                  <a:shade val="30000"/>
                  <a:satMod val="115000"/>
                </a:schemeClr>
              </a:gs>
              <a:gs pos="50000">
                <a:schemeClr val="tx2">
                  <a:lumMod val="50000"/>
                  <a:lumOff val="50000"/>
                  <a:shade val="67500"/>
                  <a:satMod val="115000"/>
                </a:schemeClr>
              </a:gs>
              <a:gs pos="100000">
                <a:schemeClr val="tx2">
                  <a:lumMod val="50000"/>
                  <a:lumOff val="50000"/>
                  <a:shade val="100000"/>
                  <a:satMod val="115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6350" algn="ctr">
            <a:noFill/>
            <a:miter lim="800000"/>
            <a:headEnd/>
            <a:tailEnd/>
          </a:ln>
        </p:spPr>
        <p:txBody>
          <a:bodyPr wrap="none" lIns="108000" tIns="0" rIns="108000" bIns="0" anchor="ctr"/>
          <a:lstStyle/>
          <a:p>
            <a:pPr>
              <a:lnSpc>
                <a:spcPct val="105000"/>
              </a:lnSpc>
              <a:defRPr/>
            </a:pPr>
            <a:endParaRPr lang="ko-KR" altLang="en-US" sz="36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휴먼모음T" pitchFamily="18" charset="-127"/>
              <a:ea typeface="휴먼모음T" pitchFamily="18" charset="-127"/>
              <a:cs typeface="Tahoma" pitchFamily="34" charset="0"/>
            </a:endParaRPr>
          </a:p>
        </p:txBody>
      </p:sp>
      <p:sp>
        <p:nvSpPr>
          <p:cNvPr id="3085" name="Line 39"/>
          <p:cNvSpPr>
            <a:spLocks noChangeShapeType="1"/>
          </p:cNvSpPr>
          <p:nvPr/>
        </p:nvSpPr>
        <p:spPr bwMode="auto">
          <a:xfrm>
            <a:off x="2098675" y="3113088"/>
            <a:ext cx="6794500" cy="0"/>
          </a:xfrm>
          <a:prstGeom prst="line">
            <a:avLst/>
          </a:prstGeom>
          <a:noFill/>
          <a:ln w="9525">
            <a:solidFill>
              <a:srgbClr val="C0C0C0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6" name="Line 40"/>
          <p:cNvSpPr>
            <a:spLocks noChangeShapeType="1"/>
          </p:cNvSpPr>
          <p:nvPr/>
        </p:nvSpPr>
        <p:spPr bwMode="auto">
          <a:xfrm>
            <a:off x="2060575" y="3136900"/>
            <a:ext cx="1150938" cy="0"/>
          </a:xfrm>
          <a:prstGeom prst="line">
            <a:avLst/>
          </a:prstGeom>
          <a:noFill/>
          <a:ln w="57150">
            <a:solidFill>
              <a:schemeClr val="bg1">
                <a:lumMod val="65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ko-KR" altLang="en-US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3087" name="Line 39"/>
          <p:cNvSpPr>
            <a:spLocks noChangeShapeType="1"/>
          </p:cNvSpPr>
          <p:nvPr/>
        </p:nvSpPr>
        <p:spPr bwMode="auto">
          <a:xfrm>
            <a:off x="2081213" y="1957388"/>
            <a:ext cx="6794500" cy="0"/>
          </a:xfrm>
          <a:prstGeom prst="line">
            <a:avLst/>
          </a:prstGeom>
          <a:noFill/>
          <a:ln w="9525">
            <a:solidFill>
              <a:srgbClr val="C0C0C0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8" name="Line 40"/>
          <p:cNvSpPr>
            <a:spLocks noChangeShapeType="1"/>
          </p:cNvSpPr>
          <p:nvPr/>
        </p:nvSpPr>
        <p:spPr bwMode="auto">
          <a:xfrm>
            <a:off x="7769225" y="1938338"/>
            <a:ext cx="1150938" cy="0"/>
          </a:xfrm>
          <a:prstGeom prst="line">
            <a:avLst/>
          </a:prstGeom>
          <a:noFill/>
          <a:ln w="57150">
            <a:solidFill>
              <a:schemeClr val="accent3">
                <a:lumMod val="85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ko-KR" altLang="en-US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29" name="Line 40"/>
          <p:cNvSpPr>
            <a:spLocks noChangeShapeType="1"/>
          </p:cNvSpPr>
          <p:nvPr/>
        </p:nvSpPr>
        <p:spPr bwMode="auto">
          <a:xfrm>
            <a:off x="7769225" y="1933575"/>
            <a:ext cx="179388" cy="0"/>
          </a:xfrm>
          <a:prstGeom prst="line">
            <a:avLst/>
          </a:prstGeom>
          <a:noFill/>
          <a:ln w="57150">
            <a:solidFill>
              <a:schemeClr val="bg1">
                <a:lumMod val="95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ko-KR" altLang="en-US">
              <a:ln>
                <a:solidFill>
                  <a:srgbClr val="FFC000"/>
                </a:solidFill>
              </a:ln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30" name="Line 40"/>
          <p:cNvSpPr>
            <a:spLocks noChangeShapeType="1"/>
          </p:cNvSpPr>
          <p:nvPr/>
        </p:nvSpPr>
        <p:spPr bwMode="auto">
          <a:xfrm>
            <a:off x="3035300" y="3133725"/>
            <a:ext cx="179388" cy="0"/>
          </a:xfrm>
          <a:prstGeom prst="line">
            <a:avLst/>
          </a:prstGeom>
          <a:noFill/>
          <a:ln w="57150">
            <a:solidFill>
              <a:schemeClr val="bg1">
                <a:lumMod val="75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ko-KR" altLang="en-US">
              <a:ln>
                <a:solidFill>
                  <a:srgbClr val="FFC000"/>
                </a:solidFill>
              </a:ln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31" name="Rectangle 37"/>
          <p:cNvSpPr>
            <a:spLocks noChangeArrowheads="1"/>
          </p:cNvSpPr>
          <p:nvPr/>
        </p:nvSpPr>
        <p:spPr bwMode="auto">
          <a:xfrm rot="10800000">
            <a:off x="1901825" y="114300"/>
            <a:ext cx="36513" cy="6626225"/>
          </a:xfrm>
          <a:prstGeom prst="rect">
            <a:avLst/>
          </a:prstGeom>
          <a:solidFill>
            <a:schemeClr val="accent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ko-KR" altLang="en-US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3092" name="Text Box 41"/>
          <p:cNvSpPr txBox="1">
            <a:spLocks noChangeArrowheads="1"/>
          </p:cNvSpPr>
          <p:nvPr/>
        </p:nvSpPr>
        <p:spPr bwMode="auto">
          <a:xfrm>
            <a:off x="3260725" y="3143250"/>
            <a:ext cx="224933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 dirty="0" smtClean="0">
                <a:solidFill>
                  <a:srgbClr val="4D4D4D"/>
                </a:solidFill>
                <a:latin typeface="Verdana" pitchFamily="34" charset="0"/>
              </a:rPr>
              <a:t>2020</a:t>
            </a:r>
            <a:r>
              <a:rPr lang="ko-KR" altLang="en-US" dirty="0" smtClean="0">
                <a:solidFill>
                  <a:srgbClr val="4D4D4D"/>
                </a:solidFill>
                <a:latin typeface="Verdana" pitchFamily="34" charset="0"/>
              </a:rPr>
              <a:t>년 </a:t>
            </a:r>
            <a:r>
              <a:rPr lang="en-US" altLang="ko-KR" dirty="0" smtClean="0">
                <a:solidFill>
                  <a:srgbClr val="4D4D4D"/>
                </a:solidFill>
                <a:latin typeface="Verdana" pitchFamily="34" charset="0"/>
              </a:rPr>
              <a:t>12</a:t>
            </a:r>
            <a:r>
              <a:rPr lang="ko-KR" altLang="en-US" dirty="0" smtClean="0">
                <a:solidFill>
                  <a:srgbClr val="4D4D4D"/>
                </a:solidFill>
                <a:latin typeface="Verdana" pitchFamily="34" charset="0"/>
              </a:rPr>
              <a:t>월 </a:t>
            </a:r>
            <a:r>
              <a:rPr lang="en-US" altLang="ko-KR" dirty="0" smtClean="0">
                <a:solidFill>
                  <a:srgbClr val="4D4D4D"/>
                </a:solidFill>
                <a:latin typeface="Verdana" pitchFamily="34" charset="0"/>
              </a:rPr>
              <a:t>16</a:t>
            </a:r>
            <a:r>
              <a:rPr lang="ko-KR" altLang="en-US" dirty="0" smtClean="0">
                <a:solidFill>
                  <a:srgbClr val="4D4D4D"/>
                </a:solidFill>
                <a:latin typeface="Verdana" pitchFamily="34" charset="0"/>
              </a:rPr>
              <a:t>일 </a:t>
            </a:r>
            <a:r>
              <a:rPr lang="en-US" altLang="ko-KR" dirty="0">
                <a:solidFill>
                  <a:srgbClr val="4D4D4D"/>
                </a:solidFill>
                <a:latin typeface="Verdana" pitchFamily="34" charset="0"/>
              </a:rPr>
              <a:t>/ </a:t>
            </a:r>
            <a:r>
              <a:rPr lang="ko-KR" altLang="en-US" dirty="0">
                <a:solidFill>
                  <a:srgbClr val="4D4D4D"/>
                </a:solidFill>
                <a:latin typeface="Verdana" pitchFamily="34" charset="0"/>
              </a:rPr>
              <a:t>작성 </a:t>
            </a:r>
            <a:r>
              <a:rPr lang="en-US" altLang="ko-KR" dirty="0">
                <a:solidFill>
                  <a:srgbClr val="4D4D4D"/>
                </a:solidFill>
                <a:latin typeface="Verdana" pitchFamily="34" charset="0"/>
              </a:rPr>
              <a:t>: </a:t>
            </a:r>
            <a:r>
              <a:rPr lang="ko-KR" altLang="en-US" dirty="0">
                <a:solidFill>
                  <a:srgbClr val="4D4D4D"/>
                </a:solidFill>
                <a:latin typeface="Verdana" pitchFamily="34" charset="0"/>
              </a:rPr>
              <a:t>안화영</a:t>
            </a:r>
          </a:p>
        </p:txBody>
      </p:sp>
      <p:sp>
        <p:nvSpPr>
          <p:cNvPr id="34" name="Line 40"/>
          <p:cNvSpPr>
            <a:spLocks noChangeShapeType="1"/>
          </p:cNvSpPr>
          <p:nvPr/>
        </p:nvSpPr>
        <p:spPr bwMode="auto">
          <a:xfrm>
            <a:off x="8750300" y="6596063"/>
            <a:ext cx="179388" cy="0"/>
          </a:xfrm>
          <a:prstGeom prst="line">
            <a:avLst/>
          </a:prstGeom>
          <a:noFill/>
          <a:ln w="76200">
            <a:solidFill>
              <a:schemeClr val="bg1">
                <a:lumMod val="95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ko-KR" altLang="en-US">
              <a:ln>
                <a:solidFill>
                  <a:srgbClr val="FFC000"/>
                </a:solidFill>
              </a:ln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35" name="Line 40"/>
          <p:cNvSpPr>
            <a:spLocks noChangeShapeType="1"/>
          </p:cNvSpPr>
          <p:nvPr/>
        </p:nvSpPr>
        <p:spPr bwMode="auto">
          <a:xfrm>
            <a:off x="5233988" y="6634163"/>
            <a:ext cx="3779837" cy="0"/>
          </a:xfrm>
          <a:prstGeom prst="line">
            <a:avLst/>
          </a:prstGeom>
          <a:noFill/>
          <a:ln w="9525">
            <a:solidFill>
              <a:schemeClr val="bg1">
                <a:lumMod val="8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>
              <a:ln w="19050">
                <a:solidFill>
                  <a:schemeClr val="tx1"/>
                </a:solidFill>
              </a:ln>
              <a:latin typeface="굴림" pitchFamily="50" charset="-127"/>
              <a:ea typeface="굴림" pitchFamily="50" charset="-127"/>
            </a:endParaRPr>
          </a:p>
        </p:txBody>
      </p:sp>
      <p:cxnSp>
        <p:nvCxnSpPr>
          <p:cNvPr id="36" name="직선 연결선 35"/>
          <p:cNvCxnSpPr/>
          <p:nvPr/>
        </p:nvCxnSpPr>
        <p:spPr bwMode="auto">
          <a:xfrm rot="16200000" flipH="1">
            <a:off x="8218487" y="5961063"/>
            <a:ext cx="1439863" cy="1588"/>
          </a:xfrm>
          <a:prstGeom prst="line">
            <a:avLst/>
          </a:prstGeom>
          <a:noFill/>
          <a:ln w="9525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7" name="Line 40"/>
          <p:cNvSpPr>
            <a:spLocks noChangeShapeType="1"/>
          </p:cNvSpPr>
          <p:nvPr/>
        </p:nvSpPr>
        <p:spPr bwMode="auto">
          <a:xfrm rot="10800000">
            <a:off x="2076450" y="279400"/>
            <a:ext cx="179388" cy="0"/>
          </a:xfrm>
          <a:prstGeom prst="line">
            <a:avLst/>
          </a:prstGeom>
          <a:noFill/>
          <a:ln w="76200">
            <a:solidFill>
              <a:schemeClr val="bg1">
                <a:lumMod val="95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ko-KR" altLang="en-US">
              <a:ln>
                <a:solidFill>
                  <a:srgbClr val="FFC000"/>
                </a:solidFill>
              </a:ln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38" name="Line 40"/>
          <p:cNvSpPr>
            <a:spLocks noChangeShapeType="1"/>
          </p:cNvSpPr>
          <p:nvPr/>
        </p:nvSpPr>
        <p:spPr bwMode="auto">
          <a:xfrm rot="10800000">
            <a:off x="2020888" y="241300"/>
            <a:ext cx="3779837" cy="0"/>
          </a:xfrm>
          <a:prstGeom prst="line">
            <a:avLst/>
          </a:prstGeom>
          <a:noFill/>
          <a:ln w="9525">
            <a:solidFill>
              <a:schemeClr val="bg1">
                <a:lumMod val="8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>
              <a:ln w="19050">
                <a:solidFill>
                  <a:schemeClr val="tx1"/>
                </a:solidFill>
              </a:ln>
              <a:latin typeface="굴림" pitchFamily="50" charset="-127"/>
              <a:ea typeface="굴림" pitchFamily="50" charset="-127"/>
            </a:endParaRPr>
          </a:p>
        </p:txBody>
      </p:sp>
      <p:cxnSp>
        <p:nvCxnSpPr>
          <p:cNvPr id="39" name="직선 연결선 38"/>
          <p:cNvCxnSpPr/>
          <p:nvPr/>
        </p:nvCxnSpPr>
        <p:spPr bwMode="auto">
          <a:xfrm rot="5400000" flipH="1">
            <a:off x="1352550" y="884238"/>
            <a:ext cx="1439863" cy="1587"/>
          </a:xfrm>
          <a:prstGeom prst="line">
            <a:avLst/>
          </a:prstGeom>
          <a:noFill/>
          <a:ln w="9525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099" name="Rectangle 30"/>
          <p:cNvSpPr>
            <a:spLocks noChangeArrowheads="1"/>
          </p:cNvSpPr>
          <p:nvPr/>
        </p:nvSpPr>
        <p:spPr bwMode="auto">
          <a:xfrm>
            <a:off x="1588" y="1588"/>
            <a:ext cx="2041525" cy="115887"/>
          </a:xfrm>
          <a:prstGeom prst="rect">
            <a:avLst/>
          </a:prstGeom>
          <a:solidFill>
            <a:srgbClr val="0099CC"/>
          </a:solidFill>
          <a:ln w="9525" algn="ctr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371600" y="1796335"/>
            <a:ext cx="7772400" cy="1470025"/>
          </a:xfrm>
        </p:spPr>
        <p:txBody>
          <a:bodyPr anchor="ctr"/>
          <a:lstStyle/>
          <a:p>
            <a:r>
              <a:rPr lang="ko-KR" altLang="en-US" sz="3200" i="1" dirty="0" smtClean="0">
                <a:solidFill>
                  <a:schemeClr val="bg1"/>
                </a:solidFill>
                <a:latin typeface="+mj-ea"/>
              </a:rPr>
              <a:t>초월 강화 시스템 기획</a:t>
            </a:r>
            <a:endParaRPr lang="ko-KR" altLang="en-US" sz="3200" i="1" dirty="0">
              <a:solidFill>
                <a:schemeClr val="bg1"/>
              </a:solidFill>
              <a:latin typeface="+mj-ea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460046" y="5919083"/>
            <a:ext cx="110839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Ver.0.2</a:t>
            </a:r>
            <a:endParaRPr lang="ko-KR" altLang="en-US" dirty="0" smtClean="0"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직사각형 20"/>
          <p:cNvSpPr/>
          <p:nvPr/>
        </p:nvSpPr>
        <p:spPr>
          <a:xfrm>
            <a:off x="1907704" y="692696"/>
            <a:ext cx="702078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200" b="1" dirty="0" smtClean="0">
                <a:latin typeface="맑은 고딕" pitchFamily="50" charset="-127"/>
                <a:ea typeface="맑은 고딕" pitchFamily="50" charset="-127"/>
              </a:rPr>
              <a:t>1. </a:t>
            </a:r>
            <a:r>
              <a:rPr lang="ko-KR" altLang="en-US" sz="1200" b="1" dirty="0" smtClean="0">
                <a:latin typeface="맑은 고딕" pitchFamily="50" charset="-127"/>
                <a:ea typeface="맑은 고딕" pitchFamily="50" charset="-127"/>
              </a:rPr>
              <a:t>문서 수정내역</a:t>
            </a:r>
            <a:endParaRPr lang="ko-KR" altLang="en-US" dirty="0" smtClean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문서 개요</a:t>
            </a:r>
            <a:endParaRPr lang="ko-KR" altLang="en-US" dirty="0"/>
          </a:p>
        </p:txBody>
      </p:sp>
      <p:sp>
        <p:nvSpPr>
          <p:cNvPr id="68" name="TextBox 67"/>
          <p:cNvSpPr txBox="1"/>
          <p:nvPr/>
        </p:nvSpPr>
        <p:spPr>
          <a:xfrm>
            <a:off x="172463" y="692696"/>
            <a:ext cx="16632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l">
              <a:buFont typeface="Wingdings" panose="05000000000000000000" pitchFamily="2" charset="2"/>
              <a:buChar char="Ø"/>
            </a:pPr>
            <a:r>
              <a:rPr lang="ko-KR" altLang="en-US" b="1" dirty="0" smtClean="0">
                <a:latin typeface="맑은 고딕" pitchFamily="50" charset="-127"/>
                <a:ea typeface="맑은 고딕" pitchFamily="50" charset="-127"/>
              </a:rPr>
              <a:t>문서개</a:t>
            </a:r>
            <a:r>
              <a:rPr lang="ko-KR" altLang="en-US" b="1" dirty="0">
                <a:latin typeface="맑은 고딕" pitchFamily="50" charset="-127"/>
                <a:ea typeface="맑은 고딕" pitchFamily="50" charset="-127"/>
              </a:rPr>
              <a:t>요</a:t>
            </a:r>
            <a:endParaRPr lang="en-US" altLang="ko-KR" b="1" dirty="0" smtClean="0">
              <a:latin typeface="맑은 고딕" pitchFamily="50" charset="-127"/>
              <a:ea typeface="맑은 고딕" pitchFamily="50" charset="-127"/>
            </a:endParaRPr>
          </a:p>
          <a:p>
            <a:pPr marL="171450" indent="-171450" algn="l">
              <a:buFont typeface="Wingdings" panose="05000000000000000000" pitchFamily="2" charset="2"/>
              <a:buChar char="u"/>
            </a:pPr>
            <a:r>
              <a:rPr lang="en-US" altLang="ko-KR" b="1" dirty="0" smtClean="0">
                <a:latin typeface="맑은 고딕" pitchFamily="50" charset="-127"/>
                <a:ea typeface="맑은 고딕" pitchFamily="50" charset="-127"/>
              </a:rPr>
              <a:t>GOD </a:t>
            </a:r>
            <a:r>
              <a:rPr lang="ko-KR" altLang="en-US" b="1" dirty="0" smtClean="0">
                <a:latin typeface="맑은 고딕" pitchFamily="50" charset="-127"/>
                <a:ea typeface="맑은 고딕" pitchFamily="50" charset="-127"/>
              </a:rPr>
              <a:t>장비 </a:t>
            </a:r>
            <a:r>
              <a:rPr lang="ko-KR" altLang="en-US" b="1" dirty="0" smtClean="0">
                <a:latin typeface="맑은 고딕" pitchFamily="50" charset="-127"/>
                <a:ea typeface="맑은 고딕" pitchFamily="50" charset="-127"/>
              </a:rPr>
              <a:t>초월</a:t>
            </a:r>
            <a:endParaRPr lang="en-US" altLang="ko-KR" b="1" dirty="0" smtClean="0">
              <a:latin typeface="맑은 고딕" pitchFamily="50" charset="-127"/>
              <a:ea typeface="맑은 고딕" pitchFamily="50" charset="-127"/>
            </a:endParaRPr>
          </a:p>
        </p:txBody>
      </p:sp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1457313"/>
              </p:ext>
            </p:extLst>
          </p:nvPr>
        </p:nvGraphicFramePr>
        <p:xfrm>
          <a:off x="1979712" y="1556792"/>
          <a:ext cx="6768753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0180"/>
                <a:gridCol w="4068452"/>
                <a:gridCol w="1080121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>
                          <a:latin typeface="맑은 고딕" pitchFamily="50" charset="-127"/>
                          <a:ea typeface="맑은 고딕" pitchFamily="50" charset="-127"/>
                        </a:rPr>
                        <a:t>수정일</a:t>
                      </a:r>
                      <a:endParaRPr lang="ko-KR" altLang="en-US" sz="10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>
                          <a:latin typeface="맑은 고딕" pitchFamily="50" charset="-127"/>
                          <a:ea typeface="맑은 고딕" pitchFamily="50" charset="-127"/>
                        </a:rPr>
                        <a:t>설                                       명</a:t>
                      </a:r>
                      <a:endParaRPr lang="ko-KR" altLang="en-US" sz="10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>
                          <a:latin typeface="맑은 고딕" pitchFamily="50" charset="-127"/>
                          <a:ea typeface="맑은 고딕" pitchFamily="50" charset="-127"/>
                        </a:rPr>
                        <a:t>버전</a:t>
                      </a:r>
                      <a:endParaRPr lang="ko-KR" altLang="en-US" sz="10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>
                          <a:latin typeface="맑은 고딕" pitchFamily="50" charset="-127"/>
                          <a:ea typeface="맑은 고딕" pitchFamily="50" charset="-127"/>
                        </a:rPr>
                        <a:t>2020.12.14</a:t>
                      </a:r>
                      <a:endParaRPr lang="ko-KR" altLang="en-US" sz="10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 latinLnBrk="1">
                        <a:buFont typeface="Arial" charset="0"/>
                        <a:buChar char="•"/>
                      </a:pPr>
                      <a:r>
                        <a:rPr lang="ko-KR" altLang="en-US" sz="1000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초월 강화 시스템 기획 초안</a:t>
                      </a:r>
                      <a:endParaRPr lang="en-US" altLang="ko-KR" sz="800" baseline="0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latinLnBrk="1">
                        <a:buFont typeface="Arial" charset="0"/>
                        <a:buNone/>
                      </a:pPr>
                      <a:r>
                        <a:rPr lang="en-US" altLang="ko-KR" sz="800" dirty="0" smtClean="0">
                          <a:latin typeface="맑은 고딕" pitchFamily="50" charset="-127"/>
                          <a:ea typeface="맑은 고딕" pitchFamily="50" charset="-127"/>
                        </a:rPr>
                        <a:t>V.0.1</a:t>
                      </a:r>
                      <a:endParaRPr lang="ko-KR" altLang="en-US" sz="8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>
                          <a:latin typeface="맑은 고딕" pitchFamily="50" charset="-127"/>
                          <a:ea typeface="맑은 고딕" pitchFamily="50" charset="-127"/>
                        </a:rPr>
                        <a:t>2020.12.16</a:t>
                      </a:r>
                      <a:endParaRPr lang="ko-KR" altLang="en-US" sz="10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 latinLnBrk="1">
                        <a:buFont typeface="Arial" charset="0"/>
                        <a:buChar char="•"/>
                      </a:pPr>
                      <a:r>
                        <a:rPr lang="ko-KR" altLang="en-US" sz="1000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초월 강화 시스템 기획 </a:t>
                      </a:r>
                      <a:endParaRPr lang="en-US" altLang="ko-KR" sz="800" baseline="0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latinLnBrk="1">
                        <a:buFont typeface="Arial" charset="0"/>
                        <a:buNone/>
                      </a:pPr>
                      <a:r>
                        <a:rPr lang="en-US" altLang="ko-KR" sz="800" dirty="0" smtClean="0">
                          <a:latin typeface="맑은 고딕" pitchFamily="50" charset="-127"/>
                          <a:ea typeface="맑은 고딕" pitchFamily="50" charset="-127"/>
                        </a:rPr>
                        <a:t>V.0.2</a:t>
                      </a:r>
                      <a:endParaRPr lang="ko-KR" altLang="en-US" sz="8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 latinLnBrk="1">
                        <a:buFont typeface="Arial" charset="0"/>
                        <a:buChar char="•"/>
                      </a:pPr>
                      <a:endParaRPr lang="ko-KR" altLang="en-US" sz="800" dirty="0">
                        <a:solidFill>
                          <a:srgbClr val="FF000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8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9567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초월 강화 시스템</a:t>
            </a:r>
            <a:endParaRPr lang="ko-KR" alt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1907704" y="703729"/>
            <a:ext cx="64807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ko-KR" sz="1200" b="1" dirty="0" smtClean="0">
                <a:latin typeface="맑은 고딕" pitchFamily="50" charset="-127"/>
                <a:ea typeface="맑은 고딕" pitchFamily="50" charset="-127"/>
              </a:rPr>
              <a:t>1-1. GOD </a:t>
            </a:r>
            <a:r>
              <a:rPr lang="ko-KR" altLang="en-US" sz="1200" b="1" dirty="0" smtClean="0">
                <a:latin typeface="맑은 고딕" pitchFamily="50" charset="-127"/>
                <a:ea typeface="맑은 고딕" pitchFamily="50" charset="-127"/>
              </a:rPr>
              <a:t>장비 초월 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105726" y="980728"/>
            <a:ext cx="280831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latin typeface="맑은 고딕" pitchFamily="50" charset="-127"/>
                <a:ea typeface="맑은 고딕" pitchFamily="50" charset="-127"/>
              </a:rPr>
              <a:t>GOD </a:t>
            </a:r>
            <a:r>
              <a:rPr lang="ko-KR" altLang="en-US" b="1" dirty="0" smtClean="0">
                <a:latin typeface="맑은 고딕" pitchFamily="50" charset="-127"/>
                <a:ea typeface="맑은 고딕" pitchFamily="50" charset="-127"/>
              </a:rPr>
              <a:t>장비 초월이란</a:t>
            </a:r>
            <a:r>
              <a:rPr lang="en-US" altLang="ko-KR" b="1" dirty="0" smtClean="0">
                <a:latin typeface="맑은 고딕" pitchFamily="50" charset="-127"/>
                <a:ea typeface="맑은 고딕" pitchFamily="50" charset="-127"/>
              </a:rPr>
              <a:t>?</a:t>
            </a:r>
            <a:endParaRPr lang="ko-KR" altLang="en-US" b="1" dirty="0" smtClean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3" name="직사각형 22"/>
          <p:cNvSpPr/>
          <p:nvPr/>
        </p:nvSpPr>
        <p:spPr bwMode="auto">
          <a:xfrm>
            <a:off x="1979712" y="1049237"/>
            <a:ext cx="108012" cy="10801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charset="-127"/>
              <a:ea typeface="굴림" charset="-127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015716" y="1182234"/>
            <a:ext cx="67687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charset="0"/>
              <a:buChar char="•"/>
            </a:pPr>
            <a:r>
              <a:rPr lang="ko-KR" altLang="en-US" sz="800" dirty="0" smtClean="0">
                <a:latin typeface="맑은 고딕" pitchFamily="50" charset="-127"/>
                <a:ea typeface="맑은 고딕" pitchFamily="50" charset="-127"/>
              </a:rPr>
              <a:t>장비 초월은 게임 내의 장비 강화가  </a:t>
            </a:r>
            <a:r>
              <a:rPr lang="en-US" altLang="ko-KR" sz="800" dirty="0" smtClean="0">
                <a:latin typeface="맑은 고딕" pitchFamily="50" charset="-127"/>
                <a:ea typeface="맑은 고딕" pitchFamily="50" charset="-127"/>
              </a:rPr>
              <a:t>20 </a:t>
            </a:r>
            <a:r>
              <a:rPr lang="ko-KR" altLang="en-US" sz="800" dirty="0" smtClean="0">
                <a:latin typeface="맑은 고딕" pitchFamily="50" charset="-127"/>
                <a:ea typeface="맑은 고딕" pitchFamily="50" charset="-127"/>
              </a:rPr>
              <a:t>까지 제한 되어 있는 상황을 초월을 통하여 강화 단계를  </a:t>
            </a:r>
            <a:r>
              <a:rPr lang="en-US" altLang="ko-KR" sz="800" dirty="0" smtClean="0">
                <a:latin typeface="맑은 고딕" pitchFamily="50" charset="-127"/>
                <a:ea typeface="맑은 고딕" pitchFamily="50" charset="-127"/>
              </a:rPr>
              <a:t>45</a:t>
            </a:r>
            <a:r>
              <a:rPr lang="ko-KR" altLang="en-US" sz="800" dirty="0" smtClean="0">
                <a:latin typeface="맑은 고딕" pitchFamily="50" charset="-127"/>
                <a:ea typeface="맑은 고딕" pitchFamily="50" charset="-127"/>
              </a:rPr>
              <a:t>강 까지 늘릴 수 있는 시스템을 말한다</a:t>
            </a:r>
            <a:r>
              <a:rPr lang="en-US" altLang="ko-KR" sz="800" dirty="0" smtClean="0">
                <a:latin typeface="맑은 고딕" pitchFamily="50" charset="-127"/>
                <a:ea typeface="맑은 고딕" pitchFamily="50" charset="-127"/>
              </a:rPr>
              <a:t>.</a:t>
            </a:r>
          </a:p>
          <a:p>
            <a:pPr marL="171450" indent="-171450">
              <a:buFont typeface="Arial" charset="0"/>
              <a:buChar char="•"/>
            </a:pPr>
            <a:r>
              <a:rPr lang="ko-KR" altLang="en-US" sz="800" dirty="0" smtClean="0">
                <a:latin typeface="맑은 고딕" pitchFamily="50" charset="-127"/>
                <a:ea typeface="맑은 고딕" pitchFamily="50" charset="-127"/>
              </a:rPr>
              <a:t>장비 초월의 대상은 </a:t>
            </a:r>
            <a:r>
              <a:rPr lang="en-US" altLang="ko-KR" sz="800" dirty="0" smtClean="0">
                <a:latin typeface="맑은 고딕" pitchFamily="50" charset="-127"/>
                <a:ea typeface="맑은 고딕" pitchFamily="50" charset="-127"/>
              </a:rPr>
              <a:t>GOD </a:t>
            </a:r>
            <a:r>
              <a:rPr lang="ko-KR" altLang="en-US" sz="800" dirty="0" smtClean="0">
                <a:latin typeface="맑은 고딕" pitchFamily="50" charset="-127"/>
                <a:ea typeface="맑은 고딕" pitchFamily="50" charset="-127"/>
              </a:rPr>
              <a:t>장비 불멸</a:t>
            </a:r>
            <a:r>
              <a:rPr lang="en-US" altLang="ko-KR" sz="800" dirty="0" smtClean="0">
                <a:latin typeface="맑은 고딕" pitchFamily="50" charset="-127"/>
                <a:ea typeface="맑은 고딕" pitchFamily="50" charset="-127"/>
              </a:rPr>
              <a:t>(7</a:t>
            </a:r>
            <a:r>
              <a:rPr lang="ko-KR" altLang="en-US" sz="800" dirty="0" smtClean="0">
                <a:latin typeface="맑은 고딕" pitchFamily="50" charset="-127"/>
                <a:ea typeface="맑은 고딕" pitchFamily="50" charset="-127"/>
              </a:rPr>
              <a:t>강</a:t>
            </a:r>
            <a:r>
              <a:rPr lang="en-US" altLang="ko-KR" sz="800" dirty="0" smtClean="0">
                <a:latin typeface="맑은 고딕" pitchFamily="50" charset="-127"/>
                <a:ea typeface="맑은 고딕" pitchFamily="50" charset="-127"/>
              </a:rPr>
              <a:t>) </a:t>
            </a:r>
            <a:r>
              <a:rPr lang="ko-KR" altLang="en-US" sz="800" dirty="0" smtClean="0">
                <a:latin typeface="맑은 고딕" pitchFamily="50" charset="-127"/>
                <a:ea typeface="맑은 고딕" pitchFamily="50" charset="-127"/>
              </a:rPr>
              <a:t>을 대상으로 강화 </a:t>
            </a:r>
            <a:r>
              <a:rPr lang="en-US" altLang="ko-KR" sz="800" dirty="0" smtClean="0">
                <a:latin typeface="맑은 고딕" pitchFamily="50" charset="-127"/>
                <a:ea typeface="맑은 고딕" pitchFamily="50" charset="-127"/>
              </a:rPr>
              <a:t>20</a:t>
            </a:r>
            <a:r>
              <a:rPr lang="ko-KR" altLang="en-US" sz="800" dirty="0" smtClean="0">
                <a:latin typeface="맑은 고딕" pitchFamily="50" charset="-127"/>
                <a:ea typeface="맑은 고딕" pitchFamily="50" charset="-127"/>
              </a:rPr>
              <a:t>을 달성한 아이템을 대상으로 한다</a:t>
            </a:r>
            <a:r>
              <a:rPr lang="en-US" altLang="ko-KR" sz="800" dirty="0" smtClean="0">
                <a:latin typeface="맑은 고딕" pitchFamily="50" charset="-127"/>
                <a:ea typeface="맑은 고딕" pitchFamily="50" charset="-127"/>
              </a:rPr>
              <a:t>. </a:t>
            </a:r>
          </a:p>
          <a:p>
            <a:pPr marL="171450" indent="-171450">
              <a:buFont typeface="Arial" charset="0"/>
              <a:buChar char="•"/>
            </a:pPr>
            <a:r>
              <a:rPr lang="ko-KR" altLang="en-US" sz="800" dirty="0" smtClean="0">
                <a:latin typeface="맑은 고딕" pitchFamily="50" charset="-127"/>
                <a:ea typeface="맑은 고딕" pitchFamily="50" charset="-127"/>
              </a:rPr>
              <a:t>장비 초월은 총 </a:t>
            </a:r>
            <a:r>
              <a:rPr lang="en-US" altLang="ko-KR" sz="800" dirty="0" smtClean="0">
                <a:latin typeface="맑은 고딕" pitchFamily="50" charset="-127"/>
                <a:ea typeface="맑은 고딕" pitchFamily="50" charset="-127"/>
              </a:rPr>
              <a:t>5</a:t>
            </a:r>
            <a:r>
              <a:rPr lang="ko-KR" altLang="en-US" sz="800" dirty="0" smtClean="0">
                <a:latin typeface="맑은 고딕" pitchFamily="50" charset="-127"/>
                <a:ea typeface="맑은 고딕" pitchFamily="50" charset="-127"/>
              </a:rPr>
              <a:t>번을 할 수 있으며</a:t>
            </a:r>
            <a:r>
              <a:rPr lang="en-US" altLang="ko-KR" sz="800" dirty="0" smtClean="0"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800" dirty="0" smtClean="0">
                <a:latin typeface="맑은 고딕" pitchFamily="50" charset="-127"/>
                <a:ea typeface="맑은 고딕" pitchFamily="50" charset="-127"/>
              </a:rPr>
              <a:t>초월 단계 마다</a:t>
            </a:r>
            <a:r>
              <a:rPr lang="en-US" altLang="ko-KR" sz="800" dirty="0" smtClean="0">
                <a:latin typeface="맑은 고딕" pitchFamily="50" charset="-127"/>
                <a:ea typeface="맑은 고딕" pitchFamily="50" charset="-127"/>
              </a:rPr>
              <a:t>. +5</a:t>
            </a:r>
            <a:r>
              <a:rPr lang="ko-KR" altLang="en-US" sz="800" dirty="0" smtClean="0">
                <a:latin typeface="맑은 고딕" pitchFamily="50" charset="-127"/>
                <a:ea typeface="맑은 고딕" pitchFamily="50" charset="-127"/>
              </a:rPr>
              <a:t>강 씩 강화 단계가 늘어 난다</a:t>
            </a:r>
            <a:r>
              <a:rPr lang="en-US" altLang="ko-KR" sz="800" dirty="0" smtClean="0">
                <a:latin typeface="맑은 고딕" pitchFamily="50" charset="-127"/>
                <a:ea typeface="맑은 고딕" pitchFamily="50" charset="-127"/>
              </a:rPr>
              <a:t>. </a:t>
            </a:r>
            <a:endParaRPr lang="en-US" altLang="ko-KR" sz="800" dirty="0" smtClean="0">
              <a:latin typeface="맑은 고딕" pitchFamily="50" charset="-127"/>
              <a:ea typeface="맑은 고딕" pitchFamily="50" charset="-127"/>
            </a:endParaRPr>
          </a:p>
          <a:p>
            <a:pPr marL="171450" indent="-171450">
              <a:buFont typeface="Arial" charset="0"/>
              <a:buChar char="•"/>
            </a:pPr>
            <a:r>
              <a:rPr lang="ko-KR" altLang="en-US" sz="800" dirty="0" smtClean="0">
                <a:latin typeface="맑은 고딕" pitchFamily="50" charset="-127"/>
                <a:ea typeface="맑은 고딕" pitchFamily="50" charset="-127"/>
              </a:rPr>
              <a:t>장비 초월의 방식은 아래와 같다</a:t>
            </a:r>
            <a:r>
              <a:rPr lang="en-US" altLang="ko-KR" sz="800" dirty="0" smtClean="0">
                <a:latin typeface="맑은 고딕" pitchFamily="50" charset="-127"/>
                <a:ea typeface="맑은 고딕" pitchFamily="50" charset="-127"/>
              </a:rPr>
              <a:t>. </a:t>
            </a:r>
            <a:endParaRPr lang="en-US" altLang="ko-KR" sz="800" dirty="0" smtClean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72463" y="692696"/>
            <a:ext cx="166323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l">
              <a:buFont typeface="Wingdings" panose="05000000000000000000" pitchFamily="2" charset="2"/>
              <a:buChar char="u"/>
            </a:pPr>
            <a:r>
              <a:rPr lang="ko-KR" altLang="en-US" b="1" dirty="0" smtClean="0">
                <a:latin typeface="맑은 고딕" pitchFamily="50" charset="-127"/>
                <a:ea typeface="맑은 고딕" pitchFamily="50" charset="-127"/>
              </a:rPr>
              <a:t>문서개요</a:t>
            </a:r>
            <a:endParaRPr lang="en-US" altLang="ko-KR" b="1" dirty="0" smtClean="0">
              <a:latin typeface="맑은 고딕" pitchFamily="50" charset="-127"/>
              <a:ea typeface="맑은 고딕" pitchFamily="50" charset="-127"/>
            </a:endParaRPr>
          </a:p>
          <a:p>
            <a:pPr marL="171450" indent="-171450" algn="l">
              <a:buFont typeface="Wingdings" panose="05000000000000000000" pitchFamily="2" charset="2"/>
              <a:buChar char="Ø"/>
            </a:pPr>
            <a:r>
              <a:rPr lang="en-US" altLang="ko-KR" b="1" dirty="0" smtClean="0">
                <a:latin typeface="맑은 고딕" pitchFamily="50" charset="-127"/>
                <a:ea typeface="맑은 고딕" pitchFamily="50" charset="-127"/>
              </a:rPr>
              <a:t>GDD </a:t>
            </a:r>
            <a:r>
              <a:rPr lang="ko-KR" altLang="en-US" b="1" dirty="0" smtClean="0">
                <a:latin typeface="맑은 고딕" pitchFamily="50" charset="-127"/>
                <a:ea typeface="맑은 고딕" pitchFamily="50" charset="-127"/>
              </a:rPr>
              <a:t>장비 초월</a:t>
            </a:r>
            <a:endParaRPr lang="en-US" altLang="ko-KR" b="1" dirty="0" smtClean="0">
              <a:latin typeface="맑은 고딕" pitchFamily="50" charset="-127"/>
              <a:ea typeface="맑은 고딕" pitchFamily="50" charset="-127"/>
            </a:endParaRPr>
          </a:p>
          <a:p>
            <a:pPr marL="352425" indent="-171450">
              <a:buFont typeface="Arial" pitchFamily="34" charset="0"/>
              <a:buChar char="•"/>
            </a:pPr>
            <a:r>
              <a:rPr lang="en-US" altLang="ko-KR" sz="800" b="1" dirty="0" smtClean="0">
                <a:latin typeface="맑은 고딕" pitchFamily="50" charset="-127"/>
                <a:ea typeface="맑은 고딕" pitchFamily="50" charset="-127"/>
              </a:rPr>
              <a:t>GOD </a:t>
            </a:r>
            <a:r>
              <a:rPr lang="ko-KR" altLang="en-US" sz="800" b="1" dirty="0" smtClean="0">
                <a:latin typeface="맑은 고딕" pitchFamily="50" charset="-127"/>
                <a:ea typeface="맑은 고딕" pitchFamily="50" charset="-127"/>
              </a:rPr>
              <a:t>장비 초월 조건</a:t>
            </a:r>
            <a:endParaRPr lang="en-US" altLang="ko-KR" sz="800" b="1" dirty="0" smtClean="0">
              <a:latin typeface="맑은 고딕" pitchFamily="50" charset="-127"/>
              <a:ea typeface="맑은 고딕" pitchFamily="50" charset="-127"/>
            </a:endParaRPr>
          </a:p>
          <a:p>
            <a:pPr marL="352425" indent="-171450">
              <a:buFont typeface="Arial" pitchFamily="34" charset="0"/>
              <a:buChar char="•"/>
            </a:pPr>
            <a:r>
              <a:rPr lang="ko-KR" altLang="en-US" sz="800" b="1" dirty="0" smtClean="0">
                <a:latin typeface="맑은 고딕" pitchFamily="50" charset="-127"/>
                <a:ea typeface="맑은 고딕" pitchFamily="50" charset="-127"/>
              </a:rPr>
              <a:t>초</a:t>
            </a:r>
            <a:r>
              <a:rPr lang="ko-KR" altLang="en-US" sz="800" b="1" dirty="0" smtClean="0">
                <a:latin typeface="맑은 고딕" pitchFamily="50" charset="-127"/>
                <a:ea typeface="맑은 고딕" pitchFamily="50" charset="-127"/>
              </a:rPr>
              <a:t>월 테이블 설명</a:t>
            </a:r>
            <a:endParaRPr lang="en-US" altLang="ko-KR" sz="800" b="1" dirty="0" smtClean="0">
              <a:latin typeface="맑은 고딕" pitchFamily="50" charset="-127"/>
              <a:ea typeface="맑은 고딕" pitchFamily="50" charset="-127"/>
            </a:endParaRPr>
          </a:p>
          <a:p>
            <a:pPr marL="352425" indent="-171450">
              <a:buFont typeface="Arial" pitchFamily="34" charset="0"/>
              <a:buChar char="•"/>
            </a:pPr>
            <a:r>
              <a:rPr lang="ko-KR" altLang="en-US" sz="800" b="1" dirty="0" smtClean="0">
                <a:latin typeface="맑은 고딕" pitchFamily="50" charset="-127"/>
                <a:ea typeface="맑은 고딕" pitchFamily="50" charset="-127"/>
              </a:rPr>
              <a:t>초월 방법 및 </a:t>
            </a:r>
            <a:r>
              <a:rPr lang="en-US" altLang="ko-KR" sz="800" b="1" dirty="0" smtClean="0">
                <a:latin typeface="맑은 고딕" pitchFamily="50" charset="-127"/>
                <a:ea typeface="맑은 고딕" pitchFamily="50" charset="-127"/>
              </a:rPr>
              <a:t>UI </a:t>
            </a:r>
            <a:r>
              <a:rPr lang="ko-KR" altLang="en-US" sz="800" b="1" dirty="0" smtClean="0">
                <a:latin typeface="맑은 고딕" pitchFamily="50" charset="-127"/>
                <a:ea typeface="맑은 고딕" pitchFamily="50" charset="-127"/>
              </a:rPr>
              <a:t>설명</a:t>
            </a:r>
            <a:endParaRPr lang="en-US" altLang="ko-KR" sz="800" b="1" dirty="0" smtClean="0">
              <a:latin typeface="맑은 고딕" pitchFamily="50" charset="-127"/>
              <a:ea typeface="맑은 고딕" pitchFamily="50" charset="-127"/>
            </a:endParaRPr>
          </a:p>
          <a:p>
            <a:pPr algn="l"/>
            <a:endParaRPr lang="en-US" altLang="ko-KR" b="1" dirty="0" smtClean="0">
              <a:latin typeface="맑은 고딕" pitchFamily="50" charset="-127"/>
              <a:ea typeface="맑은 고딕" pitchFamily="50" charset="-127"/>
            </a:endParaRPr>
          </a:p>
          <a:p>
            <a:pPr marL="171450" indent="-171450" algn="l">
              <a:buFont typeface="Wingdings" panose="05000000000000000000" pitchFamily="2" charset="2"/>
              <a:buChar char="§"/>
            </a:pPr>
            <a:endParaRPr lang="ko-KR" altLang="en-US" dirty="0" smtClean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105726" y="3759714"/>
            <a:ext cx="280831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b="1" dirty="0" smtClean="0">
                <a:latin typeface="맑은 고딕" pitchFamily="50" charset="-127"/>
                <a:ea typeface="맑은 고딕" pitchFamily="50" charset="-127"/>
              </a:rPr>
              <a:t>장비 초월 조건</a:t>
            </a:r>
            <a:endParaRPr lang="ko-KR" altLang="en-US" b="1" dirty="0" smtClean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7" name="직사각형 26"/>
          <p:cNvSpPr/>
          <p:nvPr/>
        </p:nvSpPr>
        <p:spPr bwMode="auto">
          <a:xfrm>
            <a:off x="1979712" y="3828223"/>
            <a:ext cx="108012" cy="10801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charset="-127"/>
              <a:ea typeface="굴림" charset="-127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983336" y="4026550"/>
            <a:ext cx="67687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charset="0"/>
              <a:buChar char="•"/>
            </a:pPr>
            <a:r>
              <a:rPr lang="ko-KR" altLang="en-US" sz="800" dirty="0" smtClean="0">
                <a:latin typeface="맑은 고딕" pitchFamily="50" charset="-127"/>
                <a:ea typeface="맑은 고딕" pitchFamily="50" charset="-127"/>
              </a:rPr>
              <a:t>초월 조건 은  </a:t>
            </a:r>
            <a:r>
              <a:rPr lang="en-US" altLang="ko-KR" sz="800" b="1" dirty="0" err="1">
                <a:latin typeface="맑은 고딕" pitchFamily="50" charset="-127"/>
                <a:ea typeface="맑은 고딕" pitchFamily="50" charset="-127"/>
              </a:rPr>
              <a:t>ItemTranscend</a:t>
            </a:r>
            <a:r>
              <a:rPr lang="en-US" altLang="ko-KR" sz="800" dirty="0" smtClean="0">
                <a:latin typeface="맑은 고딕" pitchFamily="50" charset="-127"/>
                <a:ea typeface="맑은 고딕" pitchFamily="50" charset="-127"/>
              </a:rPr>
              <a:t>.</a:t>
            </a:r>
            <a:r>
              <a:rPr lang="ko-KR" altLang="en-US" sz="800" dirty="0" smtClean="0">
                <a:latin typeface="맑은 고딕" pitchFamily="50" charset="-127"/>
                <a:ea typeface="맑은 고딕" pitchFamily="50" charset="-127"/>
              </a:rPr>
              <a:t>테이블 </a:t>
            </a:r>
            <a:r>
              <a:rPr lang="en-US" altLang="ko-KR" sz="800" dirty="0" smtClean="0">
                <a:latin typeface="맑은 고딕" pitchFamily="50" charset="-127"/>
                <a:ea typeface="맑은 고딕" pitchFamily="50" charset="-127"/>
              </a:rPr>
              <a:t>DATA </a:t>
            </a:r>
            <a:r>
              <a:rPr lang="ko-KR" altLang="en-US" sz="800" dirty="0" smtClean="0">
                <a:latin typeface="맑은 고딕" pitchFamily="50" charset="-127"/>
                <a:ea typeface="맑은 고딕" pitchFamily="50" charset="-127"/>
              </a:rPr>
              <a:t>값 참고</a:t>
            </a:r>
            <a:endParaRPr lang="en-US" altLang="ko-KR" sz="800" dirty="0" smtClean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267744" y="3068960"/>
            <a:ext cx="9001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메인 아이템</a:t>
            </a:r>
            <a:endParaRPr lang="ko-KR" altLang="en-US" dirty="0" smtClean="0">
              <a:latin typeface="맑은 고딕" pitchFamily="50" charset="-127"/>
              <a:ea typeface="맑은 고딕" pitchFamily="50" charset="-127"/>
            </a:endParaRPr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17909" y="1988960"/>
            <a:ext cx="829485" cy="1080000"/>
          </a:xfrm>
          <a:prstGeom prst="rect">
            <a:avLst/>
          </a:prstGeom>
        </p:spPr>
      </p:pic>
      <p:sp>
        <p:nvSpPr>
          <p:cNvPr id="8" name="십자형 7"/>
          <p:cNvSpPr/>
          <p:nvPr/>
        </p:nvSpPr>
        <p:spPr bwMode="auto">
          <a:xfrm>
            <a:off x="3372857" y="2340169"/>
            <a:ext cx="274049" cy="278413"/>
          </a:xfrm>
          <a:prstGeom prst="plus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charset="-127"/>
              <a:ea typeface="굴림" charset="-127"/>
            </a:endParaRPr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05586" y="1988960"/>
            <a:ext cx="829485" cy="1080000"/>
          </a:xfrm>
          <a:prstGeom prst="rect">
            <a:avLst/>
          </a:prstGeom>
        </p:spPr>
      </p:pic>
      <p:pic>
        <p:nvPicPr>
          <p:cNvPr id="10" name="그림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58856" y="1987241"/>
            <a:ext cx="846947" cy="1080000"/>
          </a:xfrm>
          <a:prstGeom prst="rect">
            <a:avLst/>
          </a:prstGeom>
        </p:spPr>
      </p:pic>
      <p:pic>
        <p:nvPicPr>
          <p:cNvPr id="11" name="그림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29588" y="1987241"/>
            <a:ext cx="844974" cy="1080000"/>
          </a:xfrm>
          <a:prstGeom prst="rect">
            <a:avLst/>
          </a:prstGeom>
        </p:spPr>
      </p:pic>
      <p:pic>
        <p:nvPicPr>
          <p:cNvPr id="17" name="그림 1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698347" y="1970294"/>
            <a:ext cx="828187" cy="1080000"/>
          </a:xfrm>
          <a:prstGeom prst="rect">
            <a:avLst/>
          </a:prstGeom>
        </p:spPr>
      </p:pic>
      <p:sp>
        <p:nvSpPr>
          <p:cNvPr id="29" name="TextBox 28"/>
          <p:cNvSpPr txBox="1"/>
          <p:nvPr/>
        </p:nvSpPr>
        <p:spPr>
          <a:xfrm>
            <a:off x="5004047" y="3068960"/>
            <a:ext cx="216024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조건에 맞는 재료 아이템 중 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1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개</a:t>
            </a:r>
            <a:endParaRPr lang="ko-KR" altLang="en-US" dirty="0" smtClean="0">
              <a:latin typeface="맑은 고딕" pitchFamily="50" charset="-127"/>
              <a:ea typeface="맑은 고딕" pitchFamily="50" charset="-127"/>
            </a:endParaRPr>
          </a:p>
        </p:txBody>
      </p:sp>
      <p:graphicFrame>
        <p:nvGraphicFramePr>
          <p:cNvPr id="30" name="표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0328241"/>
              </p:ext>
            </p:extLst>
          </p:nvPr>
        </p:nvGraphicFramePr>
        <p:xfrm>
          <a:off x="1979712" y="4401583"/>
          <a:ext cx="6732748" cy="15837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4116"/>
                <a:gridCol w="972108"/>
                <a:gridCol w="1116124"/>
                <a:gridCol w="1872208"/>
                <a:gridCol w="1728192"/>
              </a:tblGrid>
              <a:tr h="22802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dirty="0" smtClean="0">
                          <a:latin typeface="맑은 고딕" pitchFamily="50" charset="-127"/>
                          <a:ea typeface="맑은 고딕" pitchFamily="50" charset="-127"/>
                        </a:rPr>
                        <a:t>초월 단계</a:t>
                      </a:r>
                      <a:endParaRPr lang="ko-KR" altLang="en-US" sz="8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dirty="0" smtClean="0">
                          <a:latin typeface="맑은 고딕" pitchFamily="50" charset="-127"/>
                          <a:ea typeface="맑은 고딕" pitchFamily="50" charset="-127"/>
                        </a:rPr>
                        <a:t>장비 등급</a:t>
                      </a:r>
                      <a:endParaRPr lang="ko-KR" altLang="en-US" sz="8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dirty="0" smtClean="0">
                          <a:latin typeface="맑은 고딕" pitchFamily="50" charset="-127"/>
                          <a:ea typeface="맑은 고딕" pitchFamily="50" charset="-127"/>
                        </a:rPr>
                        <a:t>다음 단계 강화 조건</a:t>
                      </a:r>
                      <a:endParaRPr lang="ko-KR" altLang="en-US" sz="8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dirty="0" smtClean="0">
                          <a:latin typeface="맑은 고딕" pitchFamily="50" charset="-127"/>
                          <a:ea typeface="맑은 고딕" pitchFamily="50" charset="-127"/>
                        </a:rPr>
                        <a:t>재료 아이템 </a:t>
                      </a:r>
                      <a:r>
                        <a:rPr lang="en-US" altLang="ko-KR" sz="800" dirty="0" smtClean="0">
                          <a:latin typeface="맑은 고딕" pitchFamily="50" charset="-127"/>
                          <a:ea typeface="맑은 고딕" pitchFamily="50" charset="-127"/>
                        </a:rPr>
                        <a:t>(</a:t>
                      </a:r>
                      <a:r>
                        <a:rPr lang="ko-KR" altLang="en-US" sz="800" dirty="0" smtClean="0">
                          <a:latin typeface="맑은 고딕" pitchFamily="50" charset="-127"/>
                          <a:ea typeface="맑은 고딕" pitchFamily="50" charset="-127"/>
                        </a:rPr>
                        <a:t>수량</a:t>
                      </a:r>
                      <a:r>
                        <a:rPr lang="en-US" altLang="ko-KR" sz="800" dirty="0" smtClean="0">
                          <a:latin typeface="맑은 고딕" pitchFamily="50" charset="-127"/>
                          <a:ea typeface="맑은 고딕" pitchFamily="50" charset="-127"/>
                        </a:rPr>
                        <a:t>)</a:t>
                      </a:r>
                      <a:endParaRPr lang="ko-KR" altLang="en-US" sz="8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dirty="0" smtClean="0">
                          <a:latin typeface="맑은 고딕" pitchFamily="50" charset="-127"/>
                          <a:ea typeface="맑은 고딕" pitchFamily="50" charset="-127"/>
                        </a:rPr>
                        <a:t>기         타</a:t>
                      </a:r>
                      <a:endParaRPr lang="ko-KR" altLang="en-US" sz="8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/>
                </a:tc>
              </a:tr>
              <a:tr h="24078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0 (</a:t>
                      </a:r>
                      <a:r>
                        <a:rPr lang="ko-KR" altLang="en-US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기본값</a:t>
                      </a: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)</a:t>
                      </a:r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i="0" dirty="0" smtClean="0">
                          <a:latin typeface="맑은 고딕" pitchFamily="50" charset="-127"/>
                          <a:ea typeface="맑은 고딕" pitchFamily="50" charset="-127"/>
                        </a:rPr>
                        <a:t>GOD</a:t>
                      </a:r>
                      <a:r>
                        <a:rPr lang="en-US" altLang="ko-KR" sz="800" b="1" i="0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 7</a:t>
                      </a:r>
                      <a:r>
                        <a:rPr lang="ko-KR" altLang="en-US" sz="800" b="1" i="0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성</a:t>
                      </a:r>
                      <a:r>
                        <a:rPr lang="en-US" altLang="ko-KR" sz="800" b="1" i="0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(</a:t>
                      </a:r>
                      <a:r>
                        <a:rPr lang="ko-KR" altLang="en-US" sz="800" b="1" i="0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불멸</a:t>
                      </a:r>
                      <a:r>
                        <a:rPr lang="en-US" altLang="ko-KR" sz="800" b="1" i="0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)</a:t>
                      </a:r>
                      <a:endParaRPr lang="ko-KR" altLang="en-US" sz="800" b="1" i="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 latinLnBrk="1">
                        <a:buFont typeface="Arial" panose="020B0604020202020204" pitchFamily="34" charset="0"/>
                        <a:buNone/>
                      </a:pP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20</a:t>
                      </a:r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 latinLnBrk="1">
                        <a:buFont typeface="Arial" panose="020B0604020202020204" pitchFamily="34" charset="0"/>
                        <a:buNone/>
                      </a:pPr>
                      <a:r>
                        <a:rPr lang="ko-KR" altLang="en-US" sz="800" dirty="0" smtClean="0">
                          <a:latin typeface="맑은 고딕" pitchFamily="50" charset="-127"/>
                          <a:ea typeface="맑은 고딕" pitchFamily="50" charset="-127"/>
                        </a:rPr>
                        <a:t>같은 부위 </a:t>
                      </a:r>
                      <a:r>
                        <a:rPr lang="en-US" altLang="ko-KR" sz="800" dirty="0" smtClean="0">
                          <a:latin typeface="맑은 고딕" pitchFamily="50" charset="-127"/>
                          <a:ea typeface="맑은 고딕" pitchFamily="50" charset="-127"/>
                        </a:rPr>
                        <a:t>GOD </a:t>
                      </a:r>
                      <a:r>
                        <a:rPr lang="ko-KR" altLang="en-US" sz="800" dirty="0" smtClean="0">
                          <a:latin typeface="맑은 고딕" pitchFamily="50" charset="-127"/>
                          <a:ea typeface="맑은 고딕" pitchFamily="50" charset="-127"/>
                        </a:rPr>
                        <a:t>장비 </a:t>
                      </a:r>
                      <a:r>
                        <a:rPr lang="en-US" altLang="ko-KR" sz="800" dirty="0" smtClean="0">
                          <a:latin typeface="맑은 고딕" pitchFamily="50" charset="-127"/>
                          <a:ea typeface="맑은 고딕" pitchFamily="50" charset="-127"/>
                        </a:rPr>
                        <a:t>7</a:t>
                      </a:r>
                      <a:r>
                        <a:rPr lang="ko-KR" altLang="en-US" sz="800" dirty="0" smtClean="0">
                          <a:latin typeface="맑은 고딕" pitchFamily="50" charset="-127"/>
                          <a:ea typeface="맑은 고딕" pitchFamily="50" charset="-127"/>
                        </a:rPr>
                        <a:t>성</a:t>
                      </a:r>
                      <a:r>
                        <a:rPr lang="en-US" altLang="ko-KR" sz="800" dirty="0" smtClean="0">
                          <a:latin typeface="맑은 고딕" pitchFamily="50" charset="-127"/>
                          <a:ea typeface="맑은 고딕" pitchFamily="50" charset="-127"/>
                        </a:rPr>
                        <a:t>(1</a:t>
                      </a:r>
                      <a:r>
                        <a:rPr lang="ko-KR" altLang="en-US" sz="800" dirty="0" smtClean="0">
                          <a:latin typeface="맑은 고딕" pitchFamily="50" charset="-127"/>
                          <a:ea typeface="맑은 고딕" pitchFamily="50" charset="-127"/>
                        </a:rPr>
                        <a:t>개</a:t>
                      </a:r>
                      <a:r>
                        <a:rPr lang="en-US" altLang="ko-KR" sz="800" dirty="0" smtClean="0">
                          <a:latin typeface="맑은 고딕" pitchFamily="50" charset="-127"/>
                          <a:ea typeface="맑은 고딕" pitchFamily="50" charset="-127"/>
                        </a:rPr>
                        <a:t>)</a:t>
                      </a:r>
                      <a:endParaRPr lang="ko-KR" altLang="en-US" sz="8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 latinLnBrk="1">
                        <a:buFont typeface="Arial" panose="020B0604020202020204" pitchFamily="34" charset="0"/>
                        <a:buNone/>
                      </a:pPr>
                      <a:endParaRPr lang="ko-KR" altLang="en-US" sz="8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</a:tr>
              <a:tr h="24078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1</a:t>
                      </a:r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i="0" dirty="0" smtClean="0">
                          <a:latin typeface="맑은 고딕" pitchFamily="50" charset="-127"/>
                          <a:ea typeface="맑은 고딕" pitchFamily="50" charset="-127"/>
                        </a:rPr>
                        <a:t>GOD</a:t>
                      </a:r>
                      <a:r>
                        <a:rPr lang="en-US" altLang="ko-KR" sz="800" b="1" i="0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 7</a:t>
                      </a:r>
                      <a:r>
                        <a:rPr lang="ko-KR" altLang="en-US" sz="800" b="1" i="0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성</a:t>
                      </a:r>
                      <a:r>
                        <a:rPr lang="en-US" altLang="ko-KR" sz="800" b="1" i="0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(</a:t>
                      </a:r>
                      <a:r>
                        <a:rPr lang="ko-KR" altLang="en-US" sz="800" b="1" i="0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불멸</a:t>
                      </a:r>
                      <a:r>
                        <a:rPr lang="en-US" altLang="ko-KR" sz="800" b="1" i="0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)</a:t>
                      </a:r>
                      <a:endParaRPr lang="ko-KR" altLang="en-US" sz="800" b="1" i="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 latinLnBrk="1">
                        <a:buFont typeface="Arial" panose="020B0604020202020204" pitchFamily="34" charset="0"/>
                        <a:buNone/>
                      </a:pP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25</a:t>
                      </a:r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ko-KR" altLang="en-US" sz="800" dirty="0" smtClean="0">
                          <a:latin typeface="맑은 고딕" pitchFamily="50" charset="-127"/>
                          <a:ea typeface="맑은 고딕" pitchFamily="50" charset="-127"/>
                        </a:rPr>
                        <a:t>같은 부위 </a:t>
                      </a:r>
                      <a:r>
                        <a:rPr lang="en-US" altLang="ko-KR" sz="800" dirty="0" smtClean="0">
                          <a:latin typeface="맑은 고딕" pitchFamily="50" charset="-127"/>
                          <a:ea typeface="맑은 고딕" pitchFamily="50" charset="-127"/>
                        </a:rPr>
                        <a:t>GOD </a:t>
                      </a:r>
                      <a:r>
                        <a:rPr lang="ko-KR" altLang="en-US" sz="800" dirty="0" smtClean="0">
                          <a:latin typeface="맑은 고딕" pitchFamily="50" charset="-127"/>
                          <a:ea typeface="맑은 고딕" pitchFamily="50" charset="-127"/>
                        </a:rPr>
                        <a:t>장비 </a:t>
                      </a:r>
                      <a:r>
                        <a:rPr lang="en-US" altLang="ko-KR" sz="800" dirty="0" smtClean="0">
                          <a:latin typeface="맑은 고딕" pitchFamily="50" charset="-127"/>
                          <a:ea typeface="맑은 고딕" pitchFamily="50" charset="-127"/>
                        </a:rPr>
                        <a:t>7</a:t>
                      </a:r>
                      <a:r>
                        <a:rPr lang="ko-KR" altLang="en-US" sz="800" dirty="0" smtClean="0">
                          <a:latin typeface="맑은 고딕" pitchFamily="50" charset="-127"/>
                          <a:ea typeface="맑은 고딕" pitchFamily="50" charset="-127"/>
                        </a:rPr>
                        <a:t>성</a:t>
                      </a:r>
                      <a:r>
                        <a:rPr lang="en-US" altLang="ko-KR" sz="800" dirty="0" smtClean="0">
                          <a:latin typeface="맑은 고딕" pitchFamily="50" charset="-127"/>
                          <a:ea typeface="맑은 고딕" pitchFamily="50" charset="-127"/>
                        </a:rPr>
                        <a:t>(1</a:t>
                      </a:r>
                      <a:r>
                        <a:rPr lang="ko-KR" altLang="en-US" sz="800" dirty="0" smtClean="0">
                          <a:latin typeface="맑은 고딕" pitchFamily="50" charset="-127"/>
                          <a:ea typeface="맑은 고딕" pitchFamily="50" charset="-127"/>
                        </a:rPr>
                        <a:t>개</a:t>
                      </a:r>
                      <a:r>
                        <a:rPr lang="en-US" altLang="ko-KR" sz="800" dirty="0" smtClean="0">
                          <a:latin typeface="맑은 고딕" pitchFamily="50" charset="-127"/>
                          <a:ea typeface="맑은 고딕" pitchFamily="50" charset="-127"/>
                        </a:rPr>
                        <a:t>)</a:t>
                      </a:r>
                      <a:endParaRPr lang="ko-KR" altLang="en-US" sz="8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latinLnBrk="1">
                        <a:buFont typeface="Arial" panose="020B0604020202020204" pitchFamily="34" charset="0"/>
                        <a:buNone/>
                      </a:pPr>
                      <a:endParaRPr lang="ko-KR" altLang="en-US" sz="7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</a:tr>
              <a:tr h="23402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2</a:t>
                      </a:r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i="0" dirty="0" smtClean="0">
                          <a:latin typeface="맑은 고딕" pitchFamily="50" charset="-127"/>
                          <a:ea typeface="맑은 고딕" pitchFamily="50" charset="-127"/>
                        </a:rPr>
                        <a:t>GOD</a:t>
                      </a:r>
                      <a:r>
                        <a:rPr lang="en-US" altLang="ko-KR" sz="800" b="1" i="0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 7</a:t>
                      </a:r>
                      <a:r>
                        <a:rPr lang="ko-KR" altLang="en-US" sz="800" b="1" i="0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성</a:t>
                      </a:r>
                      <a:r>
                        <a:rPr lang="en-US" altLang="ko-KR" sz="800" b="1" i="0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(</a:t>
                      </a:r>
                      <a:r>
                        <a:rPr lang="ko-KR" altLang="en-US" sz="800" b="1" i="0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불멸</a:t>
                      </a:r>
                      <a:r>
                        <a:rPr lang="en-US" altLang="ko-KR" sz="800" b="1" i="0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)</a:t>
                      </a:r>
                      <a:endParaRPr lang="ko-KR" altLang="en-US" sz="800" b="1" i="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 latinLnBrk="1">
                        <a:buFont typeface="Arial" panose="020B0604020202020204" pitchFamily="34" charset="0"/>
                        <a:buNone/>
                      </a:pP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30</a:t>
                      </a:r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ko-KR" altLang="en-US" sz="800" dirty="0" smtClean="0">
                          <a:latin typeface="맑은 고딕" pitchFamily="50" charset="-127"/>
                          <a:ea typeface="맑은 고딕" pitchFamily="50" charset="-127"/>
                        </a:rPr>
                        <a:t>같은 부위 </a:t>
                      </a:r>
                      <a:r>
                        <a:rPr lang="en-US" altLang="ko-KR" sz="800" dirty="0" smtClean="0">
                          <a:latin typeface="맑은 고딕" pitchFamily="50" charset="-127"/>
                          <a:ea typeface="맑은 고딕" pitchFamily="50" charset="-127"/>
                        </a:rPr>
                        <a:t>GOD </a:t>
                      </a:r>
                      <a:r>
                        <a:rPr lang="ko-KR" altLang="en-US" sz="800" dirty="0" smtClean="0">
                          <a:latin typeface="맑은 고딕" pitchFamily="50" charset="-127"/>
                          <a:ea typeface="맑은 고딕" pitchFamily="50" charset="-127"/>
                        </a:rPr>
                        <a:t>장비 </a:t>
                      </a:r>
                      <a:r>
                        <a:rPr lang="en-US" altLang="ko-KR" sz="800" dirty="0" smtClean="0">
                          <a:latin typeface="맑은 고딕" pitchFamily="50" charset="-127"/>
                          <a:ea typeface="맑은 고딕" pitchFamily="50" charset="-127"/>
                        </a:rPr>
                        <a:t>7</a:t>
                      </a:r>
                      <a:r>
                        <a:rPr lang="ko-KR" altLang="en-US" sz="800" dirty="0" smtClean="0">
                          <a:latin typeface="맑은 고딕" pitchFamily="50" charset="-127"/>
                          <a:ea typeface="맑은 고딕" pitchFamily="50" charset="-127"/>
                        </a:rPr>
                        <a:t>성</a:t>
                      </a:r>
                      <a:r>
                        <a:rPr lang="en-US" altLang="ko-KR" sz="800" dirty="0" smtClean="0">
                          <a:latin typeface="맑은 고딕" pitchFamily="50" charset="-127"/>
                          <a:ea typeface="맑은 고딕" pitchFamily="50" charset="-127"/>
                        </a:rPr>
                        <a:t>(1</a:t>
                      </a:r>
                      <a:r>
                        <a:rPr lang="ko-KR" altLang="en-US" sz="800" dirty="0" smtClean="0">
                          <a:latin typeface="맑은 고딕" pitchFamily="50" charset="-127"/>
                          <a:ea typeface="맑은 고딕" pitchFamily="50" charset="-127"/>
                        </a:rPr>
                        <a:t>개</a:t>
                      </a:r>
                      <a:r>
                        <a:rPr lang="en-US" altLang="ko-KR" sz="800" dirty="0" smtClean="0">
                          <a:latin typeface="맑은 고딕" pitchFamily="50" charset="-127"/>
                          <a:ea typeface="맑은 고딕" pitchFamily="50" charset="-127"/>
                        </a:rPr>
                        <a:t>)</a:t>
                      </a:r>
                      <a:endParaRPr lang="ko-KR" altLang="en-US" sz="8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latinLnBrk="1">
                        <a:buFont typeface="Arial" panose="020B0604020202020204" pitchFamily="34" charset="0"/>
                        <a:buNone/>
                      </a:pPr>
                      <a:endParaRPr lang="ko-KR" altLang="en-US" sz="7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</a:tr>
              <a:tr h="11701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3</a:t>
                      </a:r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i="0" dirty="0" smtClean="0">
                          <a:latin typeface="맑은 고딕" pitchFamily="50" charset="-127"/>
                          <a:ea typeface="맑은 고딕" pitchFamily="50" charset="-127"/>
                        </a:rPr>
                        <a:t>GOD</a:t>
                      </a:r>
                      <a:r>
                        <a:rPr lang="en-US" altLang="ko-KR" sz="800" b="1" i="0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 7</a:t>
                      </a:r>
                      <a:r>
                        <a:rPr lang="ko-KR" altLang="en-US" sz="800" b="1" i="0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성</a:t>
                      </a:r>
                      <a:r>
                        <a:rPr lang="en-US" altLang="ko-KR" sz="800" b="1" i="0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(</a:t>
                      </a:r>
                      <a:r>
                        <a:rPr lang="ko-KR" altLang="en-US" sz="800" b="1" i="0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불멸</a:t>
                      </a:r>
                      <a:r>
                        <a:rPr lang="en-US" altLang="ko-KR" sz="800" b="1" i="0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)</a:t>
                      </a:r>
                      <a:endParaRPr lang="ko-KR" altLang="en-US" sz="800" b="1" i="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 latinLnBrk="1">
                        <a:buFont typeface="Arial" panose="020B0604020202020204" pitchFamily="34" charset="0"/>
                        <a:buNone/>
                      </a:pP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35</a:t>
                      </a:r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ko-KR" altLang="en-US" sz="800" dirty="0" smtClean="0">
                          <a:latin typeface="맑은 고딕" pitchFamily="50" charset="-127"/>
                          <a:ea typeface="맑은 고딕" pitchFamily="50" charset="-127"/>
                        </a:rPr>
                        <a:t>같은 부위 </a:t>
                      </a:r>
                      <a:r>
                        <a:rPr lang="en-US" altLang="ko-KR" sz="800" dirty="0" smtClean="0">
                          <a:latin typeface="맑은 고딕" pitchFamily="50" charset="-127"/>
                          <a:ea typeface="맑은 고딕" pitchFamily="50" charset="-127"/>
                        </a:rPr>
                        <a:t>GOD </a:t>
                      </a:r>
                      <a:r>
                        <a:rPr lang="ko-KR" altLang="en-US" sz="800" dirty="0" smtClean="0">
                          <a:latin typeface="맑은 고딕" pitchFamily="50" charset="-127"/>
                          <a:ea typeface="맑은 고딕" pitchFamily="50" charset="-127"/>
                        </a:rPr>
                        <a:t>장비 </a:t>
                      </a:r>
                      <a:r>
                        <a:rPr lang="en-US" altLang="ko-KR" sz="800" dirty="0" smtClean="0">
                          <a:latin typeface="맑은 고딕" pitchFamily="50" charset="-127"/>
                          <a:ea typeface="맑은 고딕" pitchFamily="50" charset="-127"/>
                        </a:rPr>
                        <a:t>7</a:t>
                      </a:r>
                      <a:r>
                        <a:rPr lang="ko-KR" altLang="en-US" sz="800" dirty="0" smtClean="0">
                          <a:latin typeface="맑은 고딕" pitchFamily="50" charset="-127"/>
                          <a:ea typeface="맑은 고딕" pitchFamily="50" charset="-127"/>
                        </a:rPr>
                        <a:t>성</a:t>
                      </a:r>
                      <a:r>
                        <a:rPr lang="en-US" altLang="ko-KR" sz="800" dirty="0" smtClean="0">
                          <a:latin typeface="맑은 고딕" pitchFamily="50" charset="-127"/>
                          <a:ea typeface="맑은 고딕" pitchFamily="50" charset="-127"/>
                        </a:rPr>
                        <a:t>(1</a:t>
                      </a:r>
                      <a:r>
                        <a:rPr lang="ko-KR" altLang="en-US" sz="800" dirty="0" smtClean="0">
                          <a:latin typeface="맑은 고딕" pitchFamily="50" charset="-127"/>
                          <a:ea typeface="맑은 고딕" pitchFamily="50" charset="-127"/>
                        </a:rPr>
                        <a:t>개</a:t>
                      </a:r>
                      <a:r>
                        <a:rPr lang="en-US" altLang="ko-KR" sz="800" dirty="0" smtClean="0">
                          <a:latin typeface="맑은 고딕" pitchFamily="50" charset="-127"/>
                          <a:ea typeface="맑은 고딕" pitchFamily="50" charset="-127"/>
                        </a:rPr>
                        <a:t>)</a:t>
                      </a:r>
                      <a:endParaRPr lang="ko-KR" altLang="en-US" sz="8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latinLnBrk="1">
                        <a:buFont typeface="Arial" panose="020B0604020202020204" pitchFamily="34" charset="0"/>
                        <a:buNone/>
                      </a:pPr>
                      <a:endParaRPr lang="ko-KR" altLang="en-US" sz="7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4</a:t>
                      </a:r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i="0" dirty="0" smtClean="0">
                          <a:latin typeface="맑은 고딕" pitchFamily="50" charset="-127"/>
                          <a:ea typeface="맑은 고딕" pitchFamily="50" charset="-127"/>
                        </a:rPr>
                        <a:t>GOD</a:t>
                      </a:r>
                      <a:r>
                        <a:rPr lang="en-US" altLang="ko-KR" sz="800" b="1" i="0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 7</a:t>
                      </a:r>
                      <a:r>
                        <a:rPr lang="ko-KR" altLang="en-US" sz="800" b="1" i="0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성</a:t>
                      </a:r>
                      <a:r>
                        <a:rPr lang="en-US" altLang="ko-KR" sz="800" b="1" i="0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(</a:t>
                      </a:r>
                      <a:r>
                        <a:rPr lang="ko-KR" altLang="en-US" sz="800" b="1" i="0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불멸</a:t>
                      </a:r>
                      <a:r>
                        <a:rPr lang="en-US" altLang="ko-KR" sz="800" b="1" i="0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)</a:t>
                      </a:r>
                      <a:endParaRPr lang="ko-KR" altLang="en-US" sz="800" b="1" i="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 latinLnBrk="1">
                        <a:buFont typeface="Arial" panose="020B0604020202020204" pitchFamily="34" charset="0"/>
                        <a:buNone/>
                      </a:pP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40</a:t>
                      </a:r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ko-KR" altLang="en-US" sz="800" dirty="0" smtClean="0">
                          <a:latin typeface="맑은 고딕" pitchFamily="50" charset="-127"/>
                          <a:ea typeface="맑은 고딕" pitchFamily="50" charset="-127"/>
                        </a:rPr>
                        <a:t>같은 부위 </a:t>
                      </a:r>
                      <a:r>
                        <a:rPr lang="en-US" altLang="ko-KR" sz="800" dirty="0" smtClean="0">
                          <a:latin typeface="맑은 고딕" pitchFamily="50" charset="-127"/>
                          <a:ea typeface="맑은 고딕" pitchFamily="50" charset="-127"/>
                        </a:rPr>
                        <a:t>GOD </a:t>
                      </a:r>
                      <a:r>
                        <a:rPr lang="ko-KR" altLang="en-US" sz="800" dirty="0" smtClean="0">
                          <a:latin typeface="맑은 고딕" pitchFamily="50" charset="-127"/>
                          <a:ea typeface="맑은 고딕" pitchFamily="50" charset="-127"/>
                        </a:rPr>
                        <a:t>장비 </a:t>
                      </a:r>
                      <a:r>
                        <a:rPr lang="en-US" altLang="ko-KR" sz="800" dirty="0" smtClean="0">
                          <a:latin typeface="맑은 고딕" pitchFamily="50" charset="-127"/>
                          <a:ea typeface="맑은 고딕" pitchFamily="50" charset="-127"/>
                        </a:rPr>
                        <a:t>7</a:t>
                      </a:r>
                      <a:r>
                        <a:rPr lang="ko-KR" altLang="en-US" sz="800" dirty="0" smtClean="0">
                          <a:latin typeface="맑은 고딕" pitchFamily="50" charset="-127"/>
                          <a:ea typeface="맑은 고딕" pitchFamily="50" charset="-127"/>
                        </a:rPr>
                        <a:t>성</a:t>
                      </a:r>
                      <a:r>
                        <a:rPr lang="en-US" altLang="ko-KR" sz="800" dirty="0" smtClean="0">
                          <a:latin typeface="맑은 고딕" pitchFamily="50" charset="-127"/>
                          <a:ea typeface="맑은 고딕" pitchFamily="50" charset="-127"/>
                        </a:rPr>
                        <a:t>(1</a:t>
                      </a:r>
                      <a:r>
                        <a:rPr lang="ko-KR" altLang="en-US" sz="800" dirty="0" smtClean="0">
                          <a:latin typeface="맑은 고딕" pitchFamily="50" charset="-127"/>
                          <a:ea typeface="맑은 고딕" pitchFamily="50" charset="-127"/>
                        </a:rPr>
                        <a:t>개</a:t>
                      </a:r>
                      <a:r>
                        <a:rPr lang="en-US" altLang="ko-KR" sz="800" dirty="0" smtClean="0">
                          <a:latin typeface="맑은 고딕" pitchFamily="50" charset="-127"/>
                          <a:ea typeface="맑은 고딕" pitchFamily="50" charset="-127"/>
                        </a:rPr>
                        <a:t>)</a:t>
                      </a:r>
                      <a:endParaRPr lang="ko-KR" altLang="en-US" sz="8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latinLnBrk="1">
                        <a:buFont typeface="Arial" panose="020B0604020202020204" pitchFamily="34" charset="0"/>
                        <a:buNone/>
                      </a:pPr>
                      <a:endParaRPr lang="ko-KR" altLang="en-US" sz="7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5</a:t>
                      </a:r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i="0" dirty="0" smtClean="0">
                          <a:latin typeface="맑은 고딕" pitchFamily="50" charset="-127"/>
                          <a:ea typeface="맑은 고딕" pitchFamily="50" charset="-127"/>
                        </a:rPr>
                        <a:t>GOD</a:t>
                      </a:r>
                      <a:r>
                        <a:rPr lang="en-US" altLang="ko-KR" sz="800" b="1" i="0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 7</a:t>
                      </a:r>
                      <a:r>
                        <a:rPr lang="ko-KR" altLang="en-US" sz="800" b="1" i="0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성</a:t>
                      </a:r>
                      <a:r>
                        <a:rPr lang="en-US" altLang="ko-KR" sz="800" b="1" i="0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(</a:t>
                      </a:r>
                      <a:r>
                        <a:rPr lang="ko-KR" altLang="en-US" sz="800" b="1" i="0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불멸</a:t>
                      </a:r>
                      <a:r>
                        <a:rPr lang="en-US" altLang="ko-KR" sz="800" b="1" i="0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)</a:t>
                      </a:r>
                      <a:endParaRPr lang="ko-KR" altLang="en-US" sz="800" b="1" i="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 latinLnBrk="1">
                        <a:buFont typeface="Arial" panose="020B0604020202020204" pitchFamily="34" charset="0"/>
                        <a:buNone/>
                      </a:pP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45</a:t>
                      </a:r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ko-KR" altLang="en-US" sz="800" dirty="0" smtClean="0">
                          <a:latin typeface="맑은 고딕" pitchFamily="50" charset="-127"/>
                          <a:ea typeface="맑은 고딕" pitchFamily="50" charset="-127"/>
                        </a:rPr>
                        <a:t>같은 부위 </a:t>
                      </a:r>
                      <a:r>
                        <a:rPr lang="en-US" altLang="ko-KR" sz="800" dirty="0" smtClean="0">
                          <a:latin typeface="맑은 고딕" pitchFamily="50" charset="-127"/>
                          <a:ea typeface="맑은 고딕" pitchFamily="50" charset="-127"/>
                        </a:rPr>
                        <a:t>GOD </a:t>
                      </a:r>
                      <a:r>
                        <a:rPr lang="ko-KR" altLang="en-US" sz="800" dirty="0" smtClean="0">
                          <a:latin typeface="맑은 고딕" pitchFamily="50" charset="-127"/>
                          <a:ea typeface="맑은 고딕" pitchFamily="50" charset="-127"/>
                        </a:rPr>
                        <a:t>장비 </a:t>
                      </a:r>
                      <a:r>
                        <a:rPr lang="en-US" altLang="ko-KR" sz="800" dirty="0" smtClean="0">
                          <a:latin typeface="맑은 고딕" pitchFamily="50" charset="-127"/>
                          <a:ea typeface="맑은 고딕" pitchFamily="50" charset="-127"/>
                        </a:rPr>
                        <a:t>7</a:t>
                      </a:r>
                      <a:r>
                        <a:rPr lang="ko-KR" altLang="en-US" sz="800" dirty="0" smtClean="0">
                          <a:latin typeface="맑은 고딕" pitchFamily="50" charset="-127"/>
                          <a:ea typeface="맑은 고딕" pitchFamily="50" charset="-127"/>
                        </a:rPr>
                        <a:t>성</a:t>
                      </a:r>
                      <a:r>
                        <a:rPr lang="en-US" altLang="ko-KR" sz="800" dirty="0" smtClean="0">
                          <a:latin typeface="맑은 고딕" pitchFamily="50" charset="-127"/>
                          <a:ea typeface="맑은 고딕" pitchFamily="50" charset="-127"/>
                        </a:rPr>
                        <a:t>(1</a:t>
                      </a:r>
                      <a:r>
                        <a:rPr lang="ko-KR" altLang="en-US" sz="800" dirty="0" smtClean="0">
                          <a:latin typeface="맑은 고딕" pitchFamily="50" charset="-127"/>
                          <a:ea typeface="맑은 고딕" pitchFamily="50" charset="-127"/>
                        </a:rPr>
                        <a:t>개</a:t>
                      </a:r>
                      <a:r>
                        <a:rPr lang="en-US" altLang="ko-KR" sz="800" dirty="0" smtClean="0">
                          <a:latin typeface="맑은 고딕" pitchFamily="50" charset="-127"/>
                          <a:ea typeface="맑은 고딕" pitchFamily="50" charset="-127"/>
                        </a:rPr>
                        <a:t>)</a:t>
                      </a:r>
                      <a:endParaRPr lang="ko-KR" altLang="en-US" sz="8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latinLnBrk="1">
                        <a:buFont typeface="Arial" panose="020B0604020202020204" pitchFamily="34" charset="0"/>
                        <a:buNone/>
                      </a:pPr>
                      <a:endParaRPr lang="ko-KR" altLang="en-US" sz="7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2058712" y="3270466"/>
            <a:ext cx="17468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ko-KR" altLang="en-US" sz="8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조건 </a:t>
            </a:r>
            <a:endParaRPr lang="en-US" altLang="ko-KR" sz="800" dirty="0">
              <a:solidFill>
                <a:srgbClr val="FF0000"/>
              </a:solidFill>
              <a:latin typeface="맑은 고딕" pitchFamily="50" charset="-127"/>
              <a:ea typeface="맑은 고딕" pitchFamily="50" charset="-127"/>
            </a:endParaRPr>
          </a:p>
          <a:p>
            <a:pPr algn="l"/>
            <a:r>
              <a:rPr lang="en-US" altLang="ko-KR" sz="8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GOD </a:t>
            </a:r>
            <a:r>
              <a:rPr lang="ko-KR" altLang="en-US" sz="8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장비 </a:t>
            </a:r>
            <a:r>
              <a:rPr lang="en-US" altLang="ko-KR" sz="8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7</a:t>
            </a:r>
            <a:r>
              <a:rPr lang="ko-KR" altLang="en-US" sz="8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성 </a:t>
            </a:r>
            <a:r>
              <a:rPr lang="en-US" altLang="ko-KR" sz="8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8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불멸</a:t>
            </a:r>
            <a:r>
              <a:rPr lang="en-US" altLang="ko-KR" sz="8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) + 20 </a:t>
            </a:r>
            <a:r>
              <a:rPr lang="ko-KR" altLang="en-US" sz="8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강</a:t>
            </a:r>
            <a:endParaRPr lang="en-US" altLang="ko-KR" sz="800" dirty="0" smtClean="0">
              <a:solidFill>
                <a:srgbClr val="FF0000"/>
              </a:solidFill>
              <a:latin typeface="맑은 고딕" pitchFamily="50" charset="-127"/>
              <a:ea typeface="맑은 고딕" pitchFamily="50" charset="-127"/>
            </a:endParaRPr>
          </a:p>
          <a:p>
            <a:pPr algn="l"/>
            <a:r>
              <a:rPr lang="ko-KR" altLang="en-US" sz="8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초월 단계별 강화 레벨이 틀림</a:t>
            </a:r>
            <a:endParaRPr lang="ko-KR" altLang="en-US" sz="800" dirty="0" smtClean="0">
              <a:solidFill>
                <a:srgbClr val="FF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651000" y="3284984"/>
            <a:ext cx="30893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ko-KR" altLang="en-US" sz="8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조건  </a:t>
            </a:r>
            <a:r>
              <a:rPr lang="en-US" altLang="ko-KR" sz="8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: </a:t>
            </a:r>
            <a:r>
              <a:rPr lang="ko-KR" altLang="en-US" sz="8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메인 아이템의 같은 부위 </a:t>
            </a:r>
            <a:r>
              <a:rPr lang="en-US" altLang="ko-KR" sz="8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GOD </a:t>
            </a:r>
            <a:r>
              <a:rPr lang="ko-KR" altLang="en-US" sz="8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장비 </a:t>
            </a:r>
            <a:r>
              <a:rPr lang="en-US" altLang="ko-KR" sz="8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7</a:t>
            </a:r>
            <a:r>
              <a:rPr lang="ko-KR" altLang="en-US" sz="8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성 </a:t>
            </a:r>
            <a:r>
              <a:rPr lang="en-US" altLang="ko-KR" sz="8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8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불멸</a:t>
            </a:r>
            <a:r>
              <a:rPr lang="en-US" altLang="ko-KR" sz="8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) </a:t>
            </a:r>
            <a:r>
              <a:rPr lang="ko-KR" altLang="en-US" sz="8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중 </a:t>
            </a:r>
            <a:r>
              <a:rPr lang="en-US" altLang="ko-KR" sz="8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1</a:t>
            </a:r>
            <a:r>
              <a:rPr lang="ko-KR" altLang="en-US" sz="8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개</a:t>
            </a:r>
            <a:endParaRPr lang="en-US" altLang="ko-KR" sz="800" dirty="0" smtClean="0">
              <a:solidFill>
                <a:srgbClr val="FF0000"/>
              </a:solidFill>
              <a:latin typeface="맑은 고딕" pitchFamily="50" charset="-127"/>
              <a:ea typeface="맑은 고딕" pitchFamily="50" charset="-127"/>
            </a:endParaRPr>
          </a:p>
          <a:p>
            <a:pPr algn="l"/>
            <a:r>
              <a:rPr lang="en-US" altLang="ko-KR" sz="80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8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        </a:t>
            </a:r>
            <a:r>
              <a:rPr lang="ko-KR" altLang="en-US" sz="8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재료 아이템의 강화단계 및 초월 단계는  체크 하지 않음</a:t>
            </a:r>
            <a:r>
              <a:rPr lang="en-US" altLang="ko-KR" sz="8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          </a:t>
            </a:r>
            <a:endParaRPr lang="ko-KR" altLang="en-US" sz="800" dirty="0" smtClean="0">
              <a:solidFill>
                <a:srgbClr val="FF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1073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초월 강화 시스템</a:t>
            </a:r>
            <a:endParaRPr lang="ko-KR" alt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1907704" y="703729"/>
            <a:ext cx="64807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ko-KR" sz="1200" b="1" dirty="0" smtClean="0">
                <a:latin typeface="맑은 고딕" pitchFamily="50" charset="-127"/>
                <a:ea typeface="맑은 고딕" pitchFamily="50" charset="-127"/>
              </a:rPr>
              <a:t>1-2. </a:t>
            </a:r>
            <a:r>
              <a:rPr lang="ko-KR" altLang="en-US" sz="1200" b="1" dirty="0" smtClean="0">
                <a:latin typeface="맑은 고딕" pitchFamily="50" charset="-127"/>
                <a:ea typeface="맑은 고딕" pitchFamily="50" charset="-127"/>
              </a:rPr>
              <a:t>초월 관련 테이블 설명</a:t>
            </a:r>
            <a:endParaRPr lang="ko-KR" altLang="en-US" sz="1200" b="1" dirty="0" smtClean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105726" y="980728"/>
            <a:ext cx="280831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>
                <a:latin typeface="맑은 고딕" pitchFamily="50" charset="-127"/>
                <a:ea typeface="맑은 고딕" pitchFamily="50" charset="-127"/>
              </a:rPr>
              <a:t>초월로 인한 </a:t>
            </a:r>
            <a:r>
              <a:rPr lang="en-US" altLang="ko-KR" b="1" dirty="0" err="1">
                <a:latin typeface="맑은 고딕" pitchFamily="50" charset="-127"/>
                <a:ea typeface="맑은 고딕" pitchFamily="50" charset="-127"/>
              </a:rPr>
              <a:t>ItemTranscend</a:t>
            </a:r>
            <a:r>
              <a:rPr lang="en-US" altLang="ko-KR" b="1" dirty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b="1" dirty="0">
                <a:latin typeface="맑은 고딕" pitchFamily="50" charset="-127"/>
                <a:ea typeface="맑은 고딕" pitchFamily="50" charset="-127"/>
              </a:rPr>
              <a:t>테이블 추가</a:t>
            </a:r>
          </a:p>
        </p:txBody>
      </p:sp>
      <p:sp>
        <p:nvSpPr>
          <p:cNvPr id="23" name="직사각형 22"/>
          <p:cNvSpPr/>
          <p:nvPr/>
        </p:nvSpPr>
        <p:spPr bwMode="auto">
          <a:xfrm>
            <a:off x="1979712" y="1049237"/>
            <a:ext cx="108012" cy="10801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charset="-127"/>
              <a:ea typeface="굴림" charset="-127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015716" y="1182234"/>
            <a:ext cx="6768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charset="0"/>
              <a:buChar char="•"/>
            </a:pPr>
            <a:r>
              <a:rPr lang="ko-KR" altLang="en-US" sz="800" dirty="0" smtClean="0">
                <a:latin typeface="맑은 고딕" pitchFamily="50" charset="-127"/>
                <a:ea typeface="맑은 고딕" pitchFamily="50" charset="-127"/>
              </a:rPr>
              <a:t>초월에 대한 조건을 관리 하기 위하여 해당 테이블을 추가 한다</a:t>
            </a:r>
            <a:r>
              <a:rPr lang="en-US" altLang="ko-KR" sz="800" dirty="0" smtClean="0">
                <a:latin typeface="맑은 고딕" pitchFamily="50" charset="-127"/>
                <a:ea typeface="맑은 고딕" pitchFamily="50" charset="-127"/>
              </a:rPr>
              <a:t>. </a:t>
            </a:r>
          </a:p>
          <a:p>
            <a:pPr marL="171450" indent="-171450">
              <a:buFont typeface="Arial" charset="0"/>
              <a:buChar char="•"/>
            </a:pPr>
            <a:r>
              <a:rPr lang="ko-KR" altLang="en-US" sz="800" dirty="0" smtClean="0">
                <a:latin typeface="맑은 고딕" pitchFamily="50" charset="-127"/>
                <a:ea typeface="맑은 고딕" pitchFamily="50" charset="-127"/>
              </a:rPr>
              <a:t>초월 테이블의 내용은</a:t>
            </a:r>
            <a:r>
              <a:rPr lang="en-US" altLang="ko-KR" sz="800" dirty="0" smtClean="0"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800" dirty="0" smtClean="0">
                <a:latin typeface="맑은 고딕" pitchFamily="50" charset="-127"/>
                <a:ea typeface="맑은 고딕" pitchFamily="50" charset="-127"/>
              </a:rPr>
              <a:t>초월 단계 및 초월 비용</a:t>
            </a:r>
            <a:r>
              <a:rPr lang="en-US" altLang="ko-KR" sz="800" dirty="0" smtClean="0"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800" dirty="0" smtClean="0">
                <a:latin typeface="맑은 고딕" pitchFamily="50" charset="-127"/>
                <a:ea typeface="맑은 고딕" pitchFamily="50" charset="-127"/>
              </a:rPr>
              <a:t>다음 단계 까지의 아이템 강화 조건</a:t>
            </a:r>
            <a:r>
              <a:rPr lang="en-US" altLang="ko-KR" sz="800" dirty="0" smtClean="0"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800" dirty="0" smtClean="0">
                <a:latin typeface="맑은 고딕" pitchFamily="50" charset="-127"/>
                <a:ea typeface="맑은 고딕" pitchFamily="50" charset="-127"/>
              </a:rPr>
              <a:t>초월 시 늘어 나는 능력치의 데이터를 관리 한다</a:t>
            </a:r>
            <a:r>
              <a:rPr lang="en-US" altLang="ko-KR" sz="800" dirty="0" smtClean="0">
                <a:latin typeface="맑은 고딕" pitchFamily="50" charset="-127"/>
                <a:ea typeface="맑은 고딕" pitchFamily="50" charset="-127"/>
              </a:rPr>
              <a:t>. 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105726" y="4005064"/>
            <a:ext cx="415846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b="1" dirty="0" smtClean="0">
                <a:latin typeface="맑은 고딕" pitchFamily="50" charset="-127"/>
                <a:ea typeface="맑은 고딕" pitchFamily="50" charset="-127"/>
              </a:rPr>
              <a:t>초월 강화 제어를 위한  </a:t>
            </a:r>
            <a:r>
              <a:rPr lang="en-US" altLang="ko-KR" b="1" dirty="0" err="1" smtClean="0">
                <a:latin typeface="맑은 고딕" pitchFamily="50" charset="-127"/>
                <a:ea typeface="맑은 고딕" pitchFamily="50" charset="-127"/>
              </a:rPr>
              <a:t>ItemUpgrade</a:t>
            </a:r>
            <a:r>
              <a:rPr lang="en-US" altLang="ko-KR" b="1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b="1" dirty="0" smtClean="0">
                <a:latin typeface="맑은 고딕" pitchFamily="50" charset="-127"/>
                <a:ea typeface="맑은 고딕" pitchFamily="50" charset="-127"/>
              </a:rPr>
              <a:t>테이블 신규 칼럼  </a:t>
            </a:r>
            <a:r>
              <a:rPr lang="ko-KR" altLang="en-US" b="1" dirty="0" smtClean="0">
                <a:latin typeface="맑은 고딕" pitchFamily="50" charset="-127"/>
                <a:ea typeface="맑은 고딕" pitchFamily="50" charset="-127"/>
              </a:rPr>
              <a:t>추가</a:t>
            </a:r>
          </a:p>
        </p:txBody>
      </p:sp>
      <p:sp>
        <p:nvSpPr>
          <p:cNvPr id="27" name="직사각형 26"/>
          <p:cNvSpPr/>
          <p:nvPr/>
        </p:nvSpPr>
        <p:spPr bwMode="auto">
          <a:xfrm>
            <a:off x="1979712" y="4073573"/>
            <a:ext cx="108012" cy="10801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charset="-127"/>
              <a:ea typeface="굴림" charset="-127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983336" y="4271900"/>
            <a:ext cx="6768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charset="0"/>
              <a:buChar char="•"/>
            </a:pPr>
            <a:r>
              <a:rPr lang="ko-KR" altLang="en-US" sz="800" dirty="0" smtClean="0">
                <a:latin typeface="맑은 고딕" pitchFamily="50" charset="-127"/>
                <a:ea typeface="맑은 고딕" pitchFamily="50" charset="-127"/>
              </a:rPr>
              <a:t>아이템의 강화 의 최대 한계 수치는 </a:t>
            </a:r>
            <a:r>
              <a:rPr lang="en-US" altLang="ko-KR" sz="800" dirty="0" smtClean="0">
                <a:latin typeface="맑은 고딕" pitchFamily="50" charset="-127"/>
                <a:ea typeface="맑은 고딕" pitchFamily="50" charset="-127"/>
              </a:rPr>
              <a:t>Item</a:t>
            </a:r>
            <a:r>
              <a:rPr lang="ko-KR" altLang="en-US" sz="800" dirty="0" smtClean="0">
                <a:latin typeface="맑은 고딕" pitchFamily="50" charset="-127"/>
                <a:ea typeface="맑은 고딕" pitchFamily="50" charset="-127"/>
              </a:rPr>
              <a:t>테이블의 </a:t>
            </a:r>
            <a:r>
              <a:rPr lang="en-US" altLang="ko-KR" sz="800" dirty="0" err="1" smtClean="0">
                <a:latin typeface="맑은 고딕" pitchFamily="50" charset="-127"/>
                <a:ea typeface="맑은 고딕" pitchFamily="50" charset="-127"/>
              </a:rPr>
              <a:t>UpgradeLimit</a:t>
            </a:r>
            <a:r>
              <a:rPr lang="ko-KR" altLang="en-US" sz="800" dirty="0" smtClean="0">
                <a:latin typeface="맑은 고딕" pitchFamily="50" charset="-127"/>
                <a:ea typeface="맑은 고딕" pitchFamily="50" charset="-127"/>
              </a:rPr>
              <a:t>에서 제어 되며</a:t>
            </a:r>
            <a:r>
              <a:rPr lang="en-US" altLang="ko-KR" sz="800" dirty="0" smtClean="0"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800" dirty="0" smtClean="0">
                <a:latin typeface="맑은 고딕" pitchFamily="50" charset="-127"/>
                <a:ea typeface="맑은 고딕" pitchFamily="50" charset="-127"/>
              </a:rPr>
              <a:t>초월 강화를 위하여 값을 </a:t>
            </a:r>
            <a:r>
              <a:rPr lang="en-US" altLang="ko-KR" sz="800" dirty="0" smtClean="0">
                <a:latin typeface="맑은 고딕" pitchFamily="50" charset="-127"/>
                <a:ea typeface="맑은 고딕" pitchFamily="50" charset="-127"/>
              </a:rPr>
              <a:t>45</a:t>
            </a:r>
            <a:r>
              <a:rPr lang="ko-KR" altLang="en-US" sz="800" dirty="0" smtClean="0">
                <a:latin typeface="맑은 고딕" pitchFamily="50" charset="-127"/>
                <a:ea typeface="맑은 고딕" pitchFamily="50" charset="-127"/>
              </a:rPr>
              <a:t>로 조정  한다</a:t>
            </a:r>
            <a:r>
              <a:rPr lang="en-US" altLang="ko-KR" sz="800" dirty="0" smtClean="0">
                <a:latin typeface="맑은 고딕" pitchFamily="50" charset="-127"/>
                <a:ea typeface="맑은 고딕" pitchFamily="50" charset="-127"/>
              </a:rPr>
              <a:t>.</a:t>
            </a:r>
          </a:p>
          <a:p>
            <a:pPr marL="171450" indent="-171450">
              <a:buFont typeface="Arial" charset="0"/>
              <a:buChar char="•"/>
            </a:pPr>
            <a:r>
              <a:rPr lang="ko-KR" altLang="en-US" sz="800" dirty="0" smtClean="0">
                <a:latin typeface="맑은 고딕" pitchFamily="50" charset="-127"/>
                <a:ea typeface="맑은 고딕" pitchFamily="50" charset="-127"/>
              </a:rPr>
              <a:t>아이템 </a:t>
            </a:r>
            <a:r>
              <a:rPr lang="ko-KR" altLang="en-US" sz="800" dirty="0" err="1" smtClean="0">
                <a:latin typeface="맑은 고딕" pitchFamily="50" charset="-127"/>
                <a:ea typeface="맑은 고딕" pitchFamily="50" charset="-127"/>
              </a:rPr>
              <a:t>강화시</a:t>
            </a:r>
            <a:r>
              <a:rPr lang="en-US" altLang="ko-KR" sz="800" dirty="0" smtClean="0">
                <a:latin typeface="맑은 고딕" pitchFamily="50" charset="-127"/>
                <a:ea typeface="맑은 고딕" pitchFamily="50" charset="-127"/>
              </a:rPr>
              <a:t>.</a:t>
            </a:r>
            <a:r>
              <a:rPr lang="en-US" altLang="ko-KR" sz="800" b="1" dirty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800" b="1" dirty="0" err="1" smtClean="0">
                <a:latin typeface="맑은 고딕" pitchFamily="50" charset="-127"/>
                <a:ea typeface="맑은 고딕" pitchFamily="50" charset="-127"/>
              </a:rPr>
              <a:t>ItemUpgrade</a:t>
            </a:r>
            <a:r>
              <a:rPr lang="en-US" altLang="ko-KR" sz="800" b="1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800" b="1" dirty="0" smtClean="0">
                <a:latin typeface="맑은 고딕" pitchFamily="50" charset="-127"/>
                <a:ea typeface="맑은 고딕" pitchFamily="50" charset="-127"/>
              </a:rPr>
              <a:t>에서 강화에 필요한 </a:t>
            </a:r>
            <a:r>
              <a:rPr lang="en-US" altLang="ko-KR" sz="800" b="1" dirty="0" smtClean="0">
                <a:latin typeface="맑은 고딕" pitchFamily="50" charset="-127"/>
                <a:ea typeface="맑은 고딕" pitchFamily="50" charset="-127"/>
              </a:rPr>
              <a:t>DATA</a:t>
            </a:r>
            <a:r>
              <a:rPr lang="ko-KR" altLang="en-US" sz="800" b="1" dirty="0" smtClean="0">
                <a:latin typeface="맑은 고딕" pitchFamily="50" charset="-127"/>
                <a:ea typeface="맑은 고딕" pitchFamily="50" charset="-127"/>
              </a:rPr>
              <a:t>를 가지고 있으며</a:t>
            </a:r>
            <a:r>
              <a:rPr lang="en-US" altLang="ko-KR" sz="800" b="1" dirty="0" smtClean="0"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800" b="1" dirty="0" smtClean="0">
                <a:latin typeface="맑은 고딕" pitchFamily="50" charset="-127"/>
                <a:ea typeface="맑은 고딕" pitchFamily="50" charset="-127"/>
              </a:rPr>
              <a:t>초월에 따라 강화의 한계 레벨을 정의 하기 위하여 아래와</a:t>
            </a:r>
            <a:endParaRPr lang="en-US" altLang="ko-KR" sz="800" b="1" dirty="0" smtClean="0">
              <a:latin typeface="맑은 고딕" pitchFamily="50" charset="-127"/>
              <a:ea typeface="맑은 고딕" pitchFamily="50" charset="-127"/>
            </a:endParaRPr>
          </a:p>
          <a:p>
            <a:r>
              <a:rPr lang="en-US" altLang="ko-KR" sz="800" b="1" dirty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800" b="1" dirty="0" smtClean="0">
                <a:latin typeface="맑은 고딕" pitchFamily="50" charset="-127"/>
                <a:ea typeface="맑은 고딕" pitchFamily="50" charset="-127"/>
              </a:rPr>
              <a:t>    </a:t>
            </a:r>
            <a:r>
              <a:rPr lang="ko-KR" altLang="en-US" sz="800" b="1" dirty="0" smtClean="0">
                <a:latin typeface="맑은 고딕" pitchFamily="50" charset="-127"/>
                <a:ea typeface="맑은 고딕" pitchFamily="50" charset="-127"/>
              </a:rPr>
              <a:t>같은 칼럼을 추가 </a:t>
            </a:r>
            <a:endParaRPr lang="en-US" altLang="ko-KR" sz="800" dirty="0" smtClean="0">
              <a:latin typeface="맑은 고딕" pitchFamily="50" charset="-127"/>
              <a:ea typeface="맑은 고딕" pitchFamily="50" charset="-127"/>
            </a:endParaRPr>
          </a:p>
        </p:txBody>
      </p:sp>
      <p:graphicFrame>
        <p:nvGraphicFramePr>
          <p:cNvPr id="30" name="표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4692204"/>
              </p:ext>
            </p:extLst>
          </p:nvPr>
        </p:nvGraphicFramePr>
        <p:xfrm>
          <a:off x="1943708" y="1713533"/>
          <a:ext cx="6948772" cy="22237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2"/>
                <a:gridCol w="1368152"/>
                <a:gridCol w="4212468"/>
              </a:tblGrid>
              <a:tr h="22802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dirty="0" smtClean="0">
                          <a:latin typeface="맑은 고딕" pitchFamily="50" charset="-127"/>
                          <a:ea typeface="맑은 고딕" pitchFamily="50" charset="-127"/>
                        </a:rPr>
                        <a:t>칼럼 명</a:t>
                      </a:r>
                      <a:endParaRPr lang="ko-KR" altLang="en-US" sz="8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dirty="0" smtClean="0">
                          <a:latin typeface="맑은 고딕" pitchFamily="50" charset="-127"/>
                          <a:ea typeface="맑은 고딕" pitchFamily="50" charset="-127"/>
                        </a:rPr>
                        <a:t>항             목</a:t>
                      </a:r>
                      <a:endParaRPr lang="ko-KR" altLang="en-US" sz="8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dirty="0" smtClean="0">
                          <a:latin typeface="맑은 고딕" pitchFamily="50" charset="-127"/>
                          <a:ea typeface="맑은 고딕" pitchFamily="50" charset="-127"/>
                        </a:rPr>
                        <a:t>설                                    명</a:t>
                      </a:r>
                      <a:endParaRPr lang="ko-KR" altLang="en-US" sz="8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/>
                </a:tc>
              </a:tr>
              <a:tr h="240785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 dirty="0" smtClean="0">
                          <a:latin typeface="맑은 고딕" pitchFamily="50" charset="-127"/>
                          <a:ea typeface="맑은 고딕" pitchFamily="50" charset="-127"/>
                        </a:rPr>
                        <a:t>Read</a:t>
                      </a:r>
                      <a:endParaRPr lang="ko-KR" altLang="en-US" sz="8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1" i="0" dirty="0" smtClean="0">
                          <a:latin typeface="맑은 고딕" pitchFamily="50" charset="-127"/>
                          <a:ea typeface="맑은 고딕" pitchFamily="50" charset="-127"/>
                        </a:rPr>
                        <a:t>툴 </a:t>
                      </a:r>
                      <a:endParaRPr lang="ko-KR" altLang="en-US" sz="700" b="1" i="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latinLnBrk="1">
                        <a:buFont typeface="Arial" panose="020B0604020202020204" pitchFamily="34" charset="0"/>
                        <a:buNone/>
                      </a:pPr>
                      <a:r>
                        <a:rPr lang="ko-KR" altLang="en-US" sz="700" dirty="0" smtClean="0">
                          <a:latin typeface="맑은 고딕" pitchFamily="50" charset="-127"/>
                          <a:ea typeface="맑은 고딕" pitchFamily="50" charset="-127"/>
                        </a:rPr>
                        <a:t>툴에서 해당 </a:t>
                      </a:r>
                      <a:r>
                        <a:rPr lang="en-US" altLang="ko-KR" sz="700" dirty="0" smtClean="0">
                          <a:latin typeface="맑은 고딕" pitchFamily="50" charset="-127"/>
                          <a:ea typeface="맑은 고딕" pitchFamily="50" charset="-127"/>
                        </a:rPr>
                        <a:t>DATA </a:t>
                      </a:r>
                      <a:r>
                        <a:rPr lang="ko-KR" altLang="en-US" sz="700" dirty="0" smtClean="0">
                          <a:latin typeface="맑은 고딕" pitchFamily="50" charset="-127"/>
                          <a:ea typeface="맑은 고딕" pitchFamily="50" charset="-127"/>
                        </a:rPr>
                        <a:t>를</a:t>
                      </a:r>
                      <a:r>
                        <a:rPr lang="en-US" altLang="ko-KR" sz="700" dirty="0" smtClean="0"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r>
                        <a:rPr lang="ko-KR" altLang="en-US" sz="700" dirty="0" smtClean="0">
                          <a:latin typeface="맑은 고딕" pitchFamily="50" charset="-127"/>
                          <a:ea typeface="맑은 고딕" pitchFamily="50" charset="-127"/>
                        </a:rPr>
                        <a:t>적용 할 지 말지 여부를 관리해 주는 칼럼 </a:t>
                      </a:r>
                      <a:r>
                        <a:rPr lang="en-US" altLang="ko-KR" sz="700" dirty="0" smtClean="0">
                          <a:latin typeface="맑은 고딕" pitchFamily="50" charset="-127"/>
                          <a:ea typeface="맑은 고딕" pitchFamily="50" charset="-127"/>
                        </a:rPr>
                        <a:t>( TRUE , FALSE)</a:t>
                      </a:r>
                      <a:endParaRPr lang="ko-KR" altLang="en-US" sz="7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</a:tr>
              <a:tr h="240785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 dirty="0" smtClean="0">
                          <a:latin typeface="맑은 고딕" pitchFamily="50" charset="-127"/>
                          <a:ea typeface="맑은 고딕" pitchFamily="50" charset="-127"/>
                        </a:rPr>
                        <a:t>Description</a:t>
                      </a:r>
                      <a:endParaRPr lang="ko-KR" altLang="en-US" sz="8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1" i="0" dirty="0" smtClean="0">
                          <a:latin typeface="맑은 고딕" pitchFamily="50" charset="-127"/>
                          <a:ea typeface="맑은 고딕" pitchFamily="50" charset="-127"/>
                        </a:rPr>
                        <a:t>초월단계 설명 </a:t>
                      </a:r>
                      <a:r>
                        <a:rPr lang="en-US" altLang="ko-KR" sz="700" b="1" i="0" dirty="0" smtClean="0">
                          <a:latin typeface="맑은 고딕" pitchFamily="50" charset="-127"/>
                          <a:ea typeface="맑은 고딕" pitchFamily="50" charset="-127"/>
                        </a:rPr>
                        <a:t>(TEXT)</a:t>
                      </a:r>
                      <a:endParaRPr lang="ko-KR" altLang="en-US" sz="700" b="1" i="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latinLnBrk="1">
                        <a:buFont typeface="Arial" panose="020B0604020202020204" pitchFamily="34" charset="0"/>
                        <a:buNone/>
                      </a:pPr>
                      <a:r>
                        <a:rPr lang="ko-KR" altLang="en-US" sz="700" dirty="0" smtClean="0">
                          <a:latin typeface="맑은 고딕" pitchFamily="50" charset="-127"/>
                          <a:ea typeface="맑은 고딕" pitchFamily="50" charset="-127"/>
                        </a:rPr>
                        <a:t>기획에서 </a:t>
                      </a:r>
                      <a:r>
                        <a:rPr lang="en-US" altLang="ko-KR" sz="700" dirty="0" smtClean="0">
                          <a:latin typeface="맑은 고딕" pitchFamily="50" charset="-127"/>
                          <a:ea typeface="맑은 고딕" pitchFamily="50" charset="-127"/>
                        </a:rPr>
                        <a:t>DATA </a:t>
                      </a:r>
                      <a:r>
                        <a:rPr lang="ko-KR" altLang="en-US" sz="700" dirty="0" smtClean="0">
                          <a:latin typeface="맑은 고딕" pitchFamily="50" charset="-127"/>
                          <a:ea typeface="맑은 고딕" pitchFamily="50" charset="-127"/>
                        </a:rPr>
                        <a:t>관리</a:t>
                      </a:r>
                      <a:r>
                        <a:rPr lang="ko-KR" altLang="en-US" sz="700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 칼럼 </a:t>
                      </a:r>
                      <a:r>
                        <a:rPr lang="en-US" altLang="ko-KR" sz="700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(DATA </a:t>
                      </a:r>
                      <a:r>
                        <a:rPr lang="ko-KR" altLang="en-US" sz="700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사용 안 함</a:t>
                      </a:r>
                      <a:r>
                        <a:rPr lang="en-US" altLang="ko-KR" sz="700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)</a:t>
                      </a:r>
                      <a:endParaRPr lang="ko-KR" altLang="en-US" sz="7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</a:tr>
              <a:tr h="234026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 dirty="0" err="1" smtClean="0">
                          <a:latin typeface="맑은 고딕" pitchFamily="50" charset="-127"/>
                          <a:ea typeface="맑은 고딕" pitchFamily="50" charset="-127"/>
                        </a:rPr>
                        <a:t>TranscendRank</a:t>
                      </a:r>
                      <a:endParaRPr lang="ko-KR" altLang="en-US" sz="8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1" i="0" dirty="0" smtClean="0">
                          <a:latin typeface="맑은 고딕" pitchFamily="50" charset="-127"/>
                          <a:ea typeface="맑은 고딕" pitchFamily="50" charset="-127"/>
                        </a:rPr>
                        <a:t>초월 단계</a:t>
                      </a:r>
                      <a:endParaRPr lang="ko-KR" altLang="en-US" sz="700" b="1" i="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latinLnBrk="1">
                        <a:buFont typeface="Arial" panose="020B0604020202020204" pitchFamily="34" charset="0"/>
                        <a:buNone/>
                      </a:pPr>
                      <a:r>
                        <a:rPr lang="ko-KR" altLang="en-US" sz="700" dirty="0" smtClean="0">
                          <a:latin typeface="맑은 고딕" pitchFamily="50" charset="-127"/>
                          <a:ea typeface="맑은 고딕" pitchFamily="50" charset="-127"/>
                        </a:rPr>
                        <a:t>해당 아이템 초월 단계 </a:t>
                      </a:r>
                      <a:r>
                        <a:rPr lang="en-US" altLang="ko-KR" sz="700" dirty="0" smtClean="0">
                          <a:latin typeface="맑은 고딕" pitchFamily="50" charset="-127"/>
                          <a:ea typeface="맑은 고딕" pitchFamily="50" charset="-127"/>
                        </a:rPr>
                        <a:t>0 ~ 5 </a:t>
                      </a:r>
                      <a:r>
                        <a:rPr lang="ko-KR" altLang="en-US" sz="700" dirty="0" smtClean="0">
                          <a:latin typeface="맑은 고딕" pitchFamily="50" charset="-127"/>
                          <a:ea typeface="맑은 고딕" pitchFamily="50" charset="-127"/>
                        </a:rPr>
                        <a:t>까지 </a:t>
                      </a:r>
                      <a:r>
                        <a:rPr lang="en-US" altLang="ko-KR" sz="700" dirty="0" smtClean="0">
                          <a:latin typeface="맑은 고딕" pitchFamily="50" charset="-127"/>
                          <a:ea typeface="맑은 고딕" pitchFamily="50" charset="-127"/>
                        </a:rPr>
                        <a:t>(</a:t>
                      </a:r>
                      <a:r>
                        <a:rPr lang="ko-KR" altLang="en-US" sz="700" dirty="0" smtClean="0">
                          <a:latin typeface="맑은 고딕" pitchFamily="50" charset="-127"/>
                          <a:ea typeface="맑은 고딕" pitchFamily="50" charset="-127"/>
                        </a:rPr>
                        <a:t>디폴트는 </a:t>
                      </a:r>
                      <a:r>
                        <a:rPr lang="en-US" altLang="ko-KR" sz="700" dirty="0" smtClean="0">
                          <a:latin typeface="맑은 고딕" pitchFamily="50" charset="-127"/>
                          <a:ea typeface="맑은 고딕" pitchFamily="50" charset="-127"/>
                        </a:rPr>
                        <a:t>: 0</a:t>
                      </a:r>
                      <a:r>
                        <a:rPr lang="en-US" altLang="ko-KR" sz="700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 : </a:t>
                      </a:r>
                      <a:r>
                        <a:rPr lang="ko-KR" altLang="en-US" sz="700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초월 하지 않은 상태 </a:t>
                      </a:r>
                      <a:r>
                        <a:rPr lang="en-US" altLang="ko-KR" sz="700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, 1 ~ 5 </a:t>
                      </a:r>
                      <a:r>
                        <a:rPr lang="ko-KR" altLang="en-US" sz="700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초월 </a:t>
                      </a:r>
                      <a:r>
                        <a:rPr lang="en-US" altLang="ko-KR" sz="700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1</a:t>
                      </a:r>
                      <a:r>
                        <a:rPr lang="ko-KR" altLang="en-US" sz="700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단계 </a:t>
                      </a:r>
                      <a:r>
                        <a:rPr lang="en-US" altLang="ko-KR" sz="700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~ 5</a:t>
                      </a:r>
                      <a:r>
                        <a:rPr lang="ko-KR" altLang="en-US" sz="700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단계</a:t>
                      </a:r>
                      <a:r>
                        <a:rPr lang="en-US" altLang="ko-KR" sz="700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)</a:t>
                      </a:r>
                      <a:endParaRPr lang="ko-KR" altLang="en-US" sz="7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</a:tr>
              <a:tr h="117013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 dirty="0" err="1" smtClean="0">
                          <a:latin typeface="맑은 고딕" pitchFamily="50" charset="-127"/>
                          <a:ea typeface="맑은 고딕" pitchFamily="50" charset="-127"/>
                        </a:rPr>
                        <a:t>NeedEchantLevel</a:t>
                      </a:r>
                      <a:endParaRPr lang="ko-KR" altLang="en-US" sz="8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1" i="0" dirty="0" smtClean="0">
                          <a:latin typeface="맑은 고딕" pitchFamily="50" charset="-127"/>
                          <a:ea typeface="맑은 고딕" pitchFamily="50" charset="-127"/>
                        </a:rPr>
                        <a:t>초월 단계 강화 조건</a:t>
                      </a:r>
                      <a:endParaRPr lang="ko-KR" altLang="en-US" sz="700" b="1" i="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latinLnBrk="1">
                        <a:buFont typeface="Arial" panose="020B0604020202020204" pitchFamily="34" charset="0"/>
                        <a:buNone/>
                      </a:pPr>
                      <a:r>
                        <a:rPr lang="ko-KR" altLang="en-US" sz="700" dirty="0" smtClean="0">
                          <a:latin typeface="맑은 고딕" pitchFamily="50" charset="-127"/>
                          <a:ea typeface="맑은 고딕" pitchFamily="50" charset="-127"/>
                        </a:rPr>
                        <a:t>다음</a:t>
                      </a:r>
                      <a:r>
                        <a:rPr lang="ko-KR" altLang="en-US" sz="700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 단계로 초월 강화 조건  예</a:t>
                      </a:r>
                      <a:r>
                        <a:rPr lang="en-US" altLang="ko-KR" sz="700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: 20 </a:t>
                      </a:r>
                      <a:r>
                        <a:rPr lang="ko-KR" altLang="en-US" sz="700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이면 강화 단계가 </a:t>
                      </a:r>
                      <a:r>
                        <a:rPr lang="en-US" altLang="ko-KR" sz="700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20</a:t>
                      </a:r>
                      <a:r>
                        <a:rPr lang="ko-KR" altLang="en-US" sz="700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강 일 때 다음 초월 할 수 있음</a:t>
                      </a:r>
                      <a:r>
                        <a:rPr lang="en-US" altLang="ko-KR" sz="700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)</a:t>
                      </a:r>
                      <a:endParaRPr lang="ko-KR" altLang="en-US" sz="7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 dirty="0" err="1" smtClean="0">
                          <a:latin typeface="맑은 고딕" pitchFamily="50" charset="-127"/>
                          <a:ea typeface="맑은 고딕" pitchFamily="50" charset="-127"/>
                        </a:rPr>
                        <a:t>TranscendCost</a:t>
                      </a:r>
                      <a:endParaRPr lang="ko-KR" altLang="en-US" sz="8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1" i="0" dirty="0" smtClean="0">
                          <a:latin typeface="맑은 고딕" pitchFamily="50" charset="-127"/>
                          <a:ea typeface="맑은 고딕" pitchFamily="50" charset="-127"/>
                        </a:rPr>
                        <a:t>초월 비용</a:t>
                      </a:r>
                      <a:endParaRPr lang="ko-KR" altLang="en-US" sz="700" b="1" i="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latinLnBrk="1">
                        <a:buFont typeface="Arial" panose="020B0604020202020204" pitchFamily="34" charset="0"/>
                        <a:buNone/>
                      </a:pPr>
                      <a:r>
                        <a:rPr lang="ko-KR" altLang="en-US" sz="700" dirty="0" smtClean="0">
                          <a:latin typeface="맑은 고딕" pitchFamily="50" charset="-127"/>
                          <a:ea typeface="맑은 고딕" pitchFamily="50" charset="-127"/>
                        </a:rPr>
                        <a:t>초월 시 들어 가는 비용 </a:t>
                      </a:r>
                      <a:r>
                        <a:rPr lang="en-US" altLang="ko-KR" sz="700" dirty="0" smtClean="0">
                          <a:latin typeface="맑은 고딕" pitchFamily="50" charset="-127"/>
                          <a:ea typeface="맑은 고딕" pitchFamily="50" charset="-127"/>
                        </a:rPr>
                        <a:t>(</a:t>
                      </a:r>
                      <a:r>
                        <a:rPr lang="ko-KR" altLang="en-US" sz="700" dirty="0" smtClean="0">
                          <a:latin typeface="맑은 고딕" pitchFamily="50" charset="-127"/>
                          <a:ea typeface="맑은 고딕" pitchFamily="50" charset="-127"/>
                        </a:rPr>
                        <a:t>게임 재화 </a:t>
                      </a:r>
                      <a:r>
                        <a:rPr lang="en-US" altLang="ko-KR" sz="700" dirty="0" smtClean="0">
                          <a:latin typeface="맑은 고딕" pitchFamily="50" charset="-127"/>
                          <a:ea typeface="맑은 고딕" pitchFamily="50" charset="-127"/>
                        </a:rPr>
                        <a:t>: GOLD )</a:t>
                      </a:r>
                      <a:endParaRPr lang="ko-KR" altLang="en-US" sz="7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 dirty="0" err="1" smtClean="0">
                          <a:latin typeface="맑은 고딕" pitchFamily="50" charset="-127"/>
                          <a:ea typeface="맑은 고딕" pitchFamily="50" charset="-127"/>
                        </a:rPr>
                        <a:t>Ib_AttkPow</a:t>
                      </a:r>
                      <a:r>
                        <a:rPr lang="en-US" altLang="ko-KR" sz="800" dirty="0" smtClean="0">
                          <a:latin typeface="맑은 고딕" pitchFamily="50" charset="-127"/>
                          <a:ea typeface="맑은 고딕" pitchFamily="50" charset="-127"/>
                        </a:rPr>
                        <a:t>_ </a:t>
                      </a:r>
                      <a:r>
                        <a:rPr lang="en-US" altLang="ko-KR" sz="800" dirty="0" err="1" smtClean="0">
                          <a:latin typeface="맑은 고딕" pitchFamily="50" charset="-127"/>
                          <a:ea typeface="맑은 고딕" pitchFamily="50" charset="-127"/>
                        </a:rPr>
                        <a:t>Constant_up</a:t>
                      </a:r>
                      <a:endParaRPr lang="ko-KR" altLang="en-US" sz="8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1" i="0" dirty="0" smtClean="0">
                          <a:latin typeface="맑은 고딕" pitchFamily="50" charset="-127"/>
                          <a:ea typeface="맑은 고딕" pitchFamily="50" charset="-127"/>
                        </a:rPr>
                        <a:t>초월 무기 공격력 증가 값</a:t>
                      </a:r>
                      <a:endParaRPr lang="ko-KR" altLang="en-US" sz="700" b="1" i="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latinLnBrk="1">
                        <a:buFont typeface="Arial" panose="020B0604020202020204" pitchFamily="34" charset="0"/>
                        <a:buNone/>
                      </a:pPr>
                      <a:r>
                        <a:rPr lang="en-US" altLang="ko-KR" sz="700" dirty="0" smtClean="0">
                          <a:latin typeface="맑은 고딕" pitchFamily="50" charset="-127"/>
                          <a:ea typeface="맑은 고딕" pitchFamily="50" charset="-127"/>
                        </a:rPr>
                        <a:t>GOD</a:t>
                      </a:r>
                      <a:r>
                        <a:rPr lang="en-US" altLang="ko-KR" sz="700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r>
                        <a:rPr lang="ko-KR" altLang="en-US" sz="700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무기 초월 시 </a:t>
                      </a:r>
                      <a:r>
                        <a:rPr lang="en-US" altLang="ko-KR" sz="700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item </a:t>
                      </a:r>
                      <a:r>
                        <a:rPr lang="ko-KR" altLang="en-US" sz="700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테이블의 </a:t>
                      </a:r>
                      <a:r>
                        <a:rPr lang="en-US" altLang="ko-KR" sz="700" dirty="0" err="1" smtClean="0">
                          <a:latin typeface="맑은 고딕" pitchFamily="50" charset="-127"/>
                          <a:ea typeface="맑은 고딕" pitchFamily="50" charset="-127"/>
                        </a:rPr>
                        <a:t>Ib_AttkPow</a:t>
                      </a:r>
                      <a:r>
                        <a:rPr lang="en-US" altLang="ko-KR" sz="700" dirty="0" smtClean="0">
                          <a:latin typeface="맑은 고딕" pitchFamily="50" charset="-127"/>
                          <a:ea typeface="맑은 고딕" pitchFamily="50" charset="-127"/>
                        </a:rPr>
                        <a:t>_ Constant </a:t>
                      </a:r>
                      <a:r>
                        <a:rPr lang="ko-KR" altLang="en-US" sz="700" dirty="0" smtClean="0">
                          <a:latin typeface="맑은 고딕" pitchFamily="50" charset="-127"/>
                          <a:ea typeface="맑은 고딕" pitchFamily="50" charset="-127"/>
                        </a:rPr>
                        <a:t>칼럼 값  </a:t>
                      </a:r>
                      <a:r>
                        <a:rPr lang="en-US" altLang="ko-KR" sz="700" dirty="0" smtClean="0">
                          <a:latin typeface="맑은 고딕" pitchFamily="50" charset="-127"/>
                          <a:ea typeface="맑은 고딕" pitchFamily="50" charset="-127"/>
                        </a:rPr>
                        <a:t>* </a:t>
                      </a:r>
                      <a:r>
                        <a:rPr lang="ko-KR" altLang="en-US" sz="700" dirty="0" smtClean="0">
                          <a:latin typeface="맑은 고딕" pitchFamily="50" charset="-127"/>
                          <a:ea typeface="맑은 고딕" pitchFamily="50" charset="-127"/>
                        </a:rPr>
                        <a:t>입력 값으로 증가 </a:t>
                      </a:r>
                      <a:endParaRPr lang="ko-KR" altLang="en-US" sz="7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</a:tr>
              <a:tr h="16002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 dirty="0" err="1" smtClean="0">
                          <a:latin typeface="맑은 고딕" pitchFamily="50" charset="-127"/>
                          <a:ea typeface="맑은 고딕" pitchFamily="50" charset="-127"/>
                        </a:rPr>
                        <a:t>Ib_DfsPow_Constant_up</a:t>
                      </a:r>
                      <a:endParaRPr lang="ko-KR" altLang="en-US" sz="8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1" i="0" dirty="0" smtClean="0">
                          <a:latin typeface="맑은 고딕" pitchFamily="50" charset="-127"/>
                          <a:ea typeface="맑은 고딕" pitchFamily="50" charset="-127"/>
                        </a:rPr>
                        <a:t>초월 </a:t>
                      </a:r>
                      <a:r>
                        <a:rPr lang="ko-KR" altLang="en-US" sz="700" b="1" i="0" dirty="0" err="1" smtClean="0">
                          <a:latin typeface="맑은 고딕" pitchFamily="50" charset="-127"/>
                          <a:ea typeface="맑은 고딕" pitchFamily="50" charset="-127"/>
                        </a:rPr>
                        <a:t>방어구</a:t>
                      </a:r>
                      <a:r>
                        <a:rPr lang="ko-KR" altLang="en-US" sz="700" b="1" i="0" dirty="0" smtClean="0">
                          <a:latin typeface="맑은 고딕" pitchFamily="50" charset="-127"/>
                          <a:ea typeface="맑은 고딕" pitchFamily="50" charset="-127"/>
                        </a:rPr>
                        <a:t> 방어력 증가 값</a:t>
                      </a:r>
                      <a:endParaRPr lang="ko-KR" altLang="en-US" sz="700" b="1" i="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ko-KR" sz="700" dirty="0" smtClean="0">
                          <a:latin typeface="맑은 고딕" pitchFamily="50" charset="-127"/>
                          <a:ea typeface="맑은 고딕" pitchFamily="50" charset="-127"/>
                        </a:rPr>
                        <a:t>GOD</a:t>
                      </a:r>
                      <a:r>
                        <a:rPr lang="en-US" altLang="ko-KR" sz="700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r>
                        <a:rPr lang="ko-KR" altLang="en-US" sz="700" baseline="0" dirty="0" err="1" smtClean="0">
                          <a:latin typeface="맑은 고딕" pitchFamily="50" charset="-127"/>
                          <a:ea typeface="맑은 고딕" pitchFamily="50" charset="-127"/>
                        </a:rPr>
                        <a:t>방어구</a:t>
                      </a:r>
                      <a:r>
                        <a:rPr lang="ko-KR" altLang="en-US" sz="700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 초월 시 </a:t>
                      </a:r>
                      <a:r>
                        <a:rPr lang="en-US" altLang="ko-KR" sz="700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item </a:t>
                      </a:r>
                      <a:r>
                        <a:rPr lang="ko-KR" altLang="en-US" sz="700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테이블의 </a:t>
                      </a:r>
                      <a:r>
                        <a:rPr lang="en-US" altLang="ko-KR" sz="700" dirty="0" err="1" smtClean="0">
                          <a:latin typeface="맑은 고딕" pitchFamily="50" charset="-127"/>
                          <a:ea typeface="맑은 고딕" pitchFamily="50" charset="-127"/>
                        </a:rPr>
                        <a:t>Ib_DfsPow_Constant</a:t>
                      </a:r>
                      <a:r>
                        <a:rPr lang="en-US" altLang="ko-KR" sz="700" dirty="0" smtClean="0"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r>
                        <a:rPr lang="ko-KR" altLang="en-US" sz="700" dirty="0" smtClean="0">
                          <a:latin typeface="맑은 고딕" pitchFamily="50" charset="-127"/>
                          <a:ea typeface="맑은 고딕" pitchFamily="50" charset="-127"/>
                        </a:rPr>
                        <a:t>칼럼 값  </a:t>
                      </a:r>
                      <a:r>
                        <a:rPr lang="en-US" altLang="ko-KR" sz="700" dirty="0" smtClean="0">
                          <a:latin typeface="맑은 고딕" pitchFamily="50" charset="-127"/>
                          <a:ea typeface="맑은 고딕" pitchFamily="50" charset="-127"/>
                        </a:rPr>
                        <a:t>* </a:t>
                      </a:r>
                      <a:r>
                        <a:rPr lang="ko-KR" altLang="en-US" sz="700" dirty="0" smtClean="0">
                          <a:latin typeface="맑은 고딕" pitchFamily="50" charset="-127"/>
                          <a:ea typeface="맑은 고딕" pitchFamily="50" charset="-127"/>
                        </a:rPr>
                        <a:t>입력 값으로 증가 </a:t>
                      </a:r>
                      <a:endParaRPr lang="ko-KR" altLang="en-US" sz="7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 dirty="0" err="1" smtClean="0">
                          <a:latin typeface="맑은 고딕" pitchFamily="50" charset="-127"/>
                          <a:ea typeface="맑은 고딕" pitchFamily="50" charset="-127"/>
                        </a:rPr>
                        <a:t>Ib_HP_Constant_up</a:t>
                      </a:r>
                      <a:endParaRPr lang="ko-KR" altLang="en-US" sz="8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1" i="0" dirty="0" smtClean="0">
                          <a:latin typeface="맑은 고딕" pitchFamily="50" charset="-127"/>
                          <a:ea typeface="맑은 고딕" pitchFamily="50" charset="-127"/>
                        </a:rPr>
                        <a:t>초월 목걸이 </a:t>
                      </a:r>
                      <a:r>
                        <a:rPr lang="en-US" altLang="ko-KR" sz="700" b="1" i="0" dirty="0" smtClean="0">
                          <a:latin typeface="맑은 고딕" pitchFamily="50" charset="-127"/>
                          <a:ea typeface="맑은 고딕" pitchFamily="50" charset="-127"/>
                        </a:rPr>
                        <a:t>HP </a:t>
                      </a:r>
                      <a:r>
                        <a:rPr lang="ko-KR" altLang="en-US" sz="700" b="1" i="0" dirty="0" smtClean="0">
                          <a:latin typeface="맑은 고딕" pitchFamily="50" charset="-127"/>
                          <a:ea typeface="맑은 고딕" pitchFamily="50" charset="-127"/>
                        </a:rPr>
                        <a:t>증가 값</a:t>
                      </a:r>
                      <a:endParaRPr lang="ko-KR" altLang="en-US" sz="700" b="1" i="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ko-KR" sz="700" dirty="0" smtClean="0">
                          <a:latin typeface="맑은 고딕" pitchFamily="50" charset="-127"/>
                          <a:ea typeface="맑은 고딕" pitchFamily="50" charset="-127"/>
                        </a:rPr>
                        <a:t>GOD</a:t>
                      </a:r>
                      <a:r>
                        <a:rPr lang="en-US" altLang="ko-KR" sz="700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r>
                        <a:rPr lang="ko-KR" altLang="en-US" sz="700" baseline="0" dirty="0" err="1" smtClean="0">
                          <a:latin typeface="맑은 고딕" pitchFamily="50" charset="-127"/>
                          <a:ea typeface="맑은 고딕" pitchFamily="50" charset="-127"/>
                        </a:rPr>
                        <a:t>방어구</a:t>
                      </a:r>
                      <a:r>
                        <a:rPr lang="ko-KR" altLang="en-US" sz="700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 초월 시 </a:t>
                      </a:r>
                      <a:r>
                        <a:rPr lang="en-US" altLang="ko-KR" sz="700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item </a:t>
                      </a:r>
                      <a:r>
                        <a:rPr lang="ko-KR" altLang="en-US" sz="700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테이블의</a:t>
                      </a:r>
                      <a:r>
                        <a:rPr lang="en-US" altLang="ko-KR" sz="700" dirty="0" err="1" smtClean="0">
                          <a:latin typeface="맑은 고딕" pitchFamily="50" charset="-127"/>
                          <a:ea typeface="맑은 고딕" pitchFamily="50" charset="-127"/>
                        </a:rPr>
                        <a:t>Ib_HP_Constant</a:t>
                      </a:r>
                      <a:r>
                        <a:rPr lang="en-US" altLang="ko-KR" sz="700" dirty="0" smtClean="0"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r>
                        <a:rPr lang="ko-KR" altLang="en-US" sz="700" dirty="0" smtClean="0">
                          <a:latin typeface="맑은 고딕" pitchFamily="50" charset="-127"/>
                          <a:ea typeface="맑은 고딕" pitchFamily="50" charset="-127"/>
                        </a:rPr>
                        <a:t>칼럼 값  </a:t>
                      </a:r>
                      <a:r>
                        <a:rPr lang="en-US" altLang="ko-KR" sz="700" dirty="0" smtClean="0">
                          <a:latin typeface="맑은 고딕" pitchFamily="50" charset="-127"/>
                          <a:ea typeface="맑은 고딕" pitchFamily="50" charset="-127"/>
                        </a:rPr>
                        <a:t>* </a:t>
                      </a:r>
                      <a:r>
                        <a:rPr lang="ko-KR" altLang="en-US" sz="700" dirty="0" smtClean="0">
                          <a:latin typeface="맑은 고딕" pitchFamily="50" charset="-127"/>
                          <a:ea typeface="맑은 고딕" pitchFamily="50" charset="-127"/>
                        </a:rPr>
                        <a:t>입력 값으로 증가 </a:t>
                      </a:r>
                      <a:endParaRPr lang="ko-KR" altLang="en-US" sz="7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 dirty="0" err="1" smtClean="0">
                          <a:latin typeface="맑은 고딕" pitchFamily="50" charset="-127"/>
                          <a:ea typeface="맑은 고딕" pitchFamily="50" charset="-127"/>
                        </a:rPr>
                        <a:t>Ib_StReg_up</a:t>
                      </a:r>
                      <a:endParaRPr lang="ko-KR" altLang="en-US" sz="8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1" i="0" dirty="0" smtClean="0">
                          <a:latin typeface="맑은 고딕" pitchFamily="50" charset="-127"/>
                          <a:ea typeface="맑은 고딕" pitchFamily="50" charset="-127"/>
                        </a:rPr>
                        <a:t>초월 반지 저항력 증가 값</a:t>
                      </a:r>
                      <a:endParaRPr lang="ko-KR" altLang="en-US" sz="700" b="1" i="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ko-KR" sz="700" dirty="0" smtClean="0">
                          <a:latin typeface="맑은 고딕" pitchFamily="50" charset="-127"/>
                          <a:ea typeface="맑은 고딕" pitchFamily="50" charset="-127"/>
                        </a:rPr>
                        <a:t>GOD</a:t>
                      </a:r>
                      <a:r>
                        <a:rPr lang="en-US" altLang="ko-KR" sz="700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r>
                        <a:rPr lang="ko-KR" altLang="en-US" sz="700" baseline="0" dirty="0" err="1" smtClean="0">
                          <a:latin typeface="맑은 고딕" pitchFamily="50" charset="-127"/>
                          <a:ea typeface="맑은 고딕" pitchFamily="50" charset="-127"/>
                        </a:rPr>
                        <a:t>방어구</a:t>
                      </a:r>
                      <a:r>
                        <a:rPr lang="ko-KR" altLang="en-US" sz="700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 초월 시 </a:t>
                      </a:r>
                      <a:r>
                        <a:rPr lang="en-US" altLang="ko-KR" sz="700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item </a:t>
                      </a:r>
                      <a:r>
                        <a:rPr lang="ko-KR" altLang="en-US" sz="700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테이블의 </a:t>
                      </a:r>
                      <a:r>
                        <a:rPr lang="en-US" altLang="ko-KR" sz="700" dirty="0" err="1" smtClean="0">
                          <a:latin typeface="맑은 고딕" pitchFamily="50" charset="-127"/>
                          <a:ea typeface="맑은 고딕" pitchFamily="50" charset="-127"/>
                        </a:rPr>
                        <a:t>Ib_StReg</a:t>
                      </a:r>
                      <a:r>
                        <a:rPr lang="en-US" altLang="ko-KR" sz="700" dirty="0" smtClean="0"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r>
                        <a:rPr lang="ko-KR" altLang="en-US" sz="700" dirty="0" smtClean="0">
                          <a:latin typeface="맑은 고딕" pitchFamily="50" charset="-127"/>
                          <a:ea typeface="맑은 고딕" pitchFamily="50" charset="-127"/>
                        </a:rPr>
                        <a:t>칼럼 값  </a:t>
                      </a:r>
                      <a:r>
                        <a:rPr lang="en-US" altLang="ko-KR" sz="700" dirty="0" smtClean="0">
                          <a:latin typeface="맑은 고딕" pitchFamily="50" charset="-127"/>
                          <a:ea typeface="맑은 고딕" pitchFamily="50" charset="-127"/>
                        </a:rPr>
                        <a:t>* </a:t>
                      </a:r>
                      <a:r>
                        <a:rPr lang="ko-KR" altLang="en-US" sz="700" dirty="0" smtClean="0">
                          <a:latin typeface="맑은 고딕" pitchFamily="50" charset="-127"/>
                          <a:ea typeface="맑은 고딕" pitchFamily="50" charset="-127"/>
                        </a:rPr>
                        <a:t>입력 값으로 증가 </a:t>
                      </a:r>
                      <a:endParaRPr lang="ko-KR" altLang="en-US" sz="7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24" name="표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9185757"/>
              </p:ext>
            </p:extLst>
          </p:nvPr>
        </p:nvGraphicFramePr>
        <p:xfrm>
          <a:off x="1952733" y="4804296"/>
          <a:ext cx="6732748" cy="13862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9127"/>
                <a:gridCol w="1404156"/>
                <a:gridCol w="3969465"/>
              </a:tblGrid>
              <a:tr h="22802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dirty="0" smtClean="0">
                          <a:latin typeface="맑은 고딕" pitchFamily="50" charset="-127"/>
                          <a:ea typeface="맑은 고딕" pitchFamily="50" charset="-127"/>
                        </a:rPr>
                        <a:t>칼럼 명</a:t>
                      </a:r>
                      <a:endParaRPr lang="ko-KR" altLang="en-US" sz="8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dirty="0" smtClean="0">
                          <a:latin typeface="맑은 고딕" pitchFamily="50" charset="-127"/>
                          <a:ea typeface="맑은 고딕" pitchFamily="50" charset="-127"/>
                        </a:rPr>
                        <a:t>항             목</a:t>
                      </a:r>
                      <a:endParaRPr lang="ko-KR" altLang="en-US" sz="8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dirty="0" smtClean="0">
                          <a:latin typeface="맑은 고딕" pitchFamily="50" charset="-127"/>
                          <a:ea typeface="맑은 고딕" pitchFamily="50" charset="-127"/>
                        </a:rPr>
                        <a:t>설                                    명</a:t>
                      </a:r>
                      <a:endParaRPr lang="ko-KR" altLang="en-US" sz="8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/>
                </a:tc>
              </a:tr>
              <a:tr h="52091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 err="1" smtClean="0">
                          <a:latin typeface="맑은 고딕" pitchFamily="50" charset="-127"/>
                          <a:ea typeface="맑은 고딕" pitchFamily="50" charset="-127"/>
                        </a:rPr>
                        <a:t>Transcend_type</a:t>
                      </a:r>
                      <a:endParaRPr lang="ko-KR" altLang="en-US" sz="8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1" i="0" dirty="0" smtClean="0">
                          <a:latin typeface="맑은 고딕" pitchFamily="50" charset="-127"/>
                          <a:ea typeface="맑은 고딕" pitchFamily="50" charset="-127"/>
                        </a:rPr>
                        <a:t>초월 단계 에 따른 </a:t>
                      </a:r>
                      <a:endParaRPr lang="en-US" altLang="ko-KR" sz="800" b="1" i="0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algn="ctr" latinLnBrk="1"/>
                      <a:r>
                        <a:rPr lang="ko-KR" altLang="en-US" sz="800" b="1" i="0" dirty="0" smtClean="0">
                          <a:latin typeface="맑은 고딕" pitchFamily="50" charset="-127"/>
                          <a:ea typeface="맑은 고딕" pitchFamily="50" charset="-127"/>
                        </a:rPr>
                        <a:t>강화 조건 타입</a:t>
                      </a:r>
                      <a:endParaRPr lang="ko-KR" altLang="en-US" sz="800" b="1" i="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latinLnBrk="1">
                        <a:buFont typeface="Arial" panose="020B0604020202020204" pitchFamily="34" charset="0"/>
                        <a:buNone/>
                      </a:pPr>
                      <a:r>
                        <a:rPr lang="ko-KR" altLang="en-US" sz="1000" dirty="0" smtClean="0">
                          <a:latin typeface="맑은 고딕" pitchFamily="50" charset="-127"/>
                          <a:ea typeface="맑은 고딕" pitchFamily="50" charset="-127"/>
                        </a:rPr>
                        <a:t>초월강화 조건 값</a:t>
                      </a:r>
                    </a:p>
                    <a:p>
                      <a:pPr marL="0" indent="0" latinLnBrk="1">
                        <a:buFont typeface="Arial" panose="020B0604020202020204" pitchFamily="34" charset="0"/>
                        <a:buNone/>
                      </a:pPr>
                      <a:r>
                        <a:rPr lang="en-US" altLang="ko-KR" sz="1000" dirty="0" smtClean="0">
                          <a:latin typeface="맑은 고딕" pitchFamily="50" charset="-127"/>
                          <a:ea typeface="맑은 고딕" pitchFamily="50" charset="-127"/>
                        </a:rPr>
                        <a:t>    0 : </a:t>
                      </a:r>
                      <a:r>
                        <a:rPr lang="ko-KR" altLang="en-US" sz="1000" dirty="0" smtClean="0">
                          <a:latin typeface="맑은 고딕" pitchFamily="50" charset="-127"/>
                          <a:ea typeface="맑은 고딕" pitchFamily="50" charset="-127"/>
                        </a:rPr>
                        <a:t>기본 값</a:t>
                      </a:r>
                      <a:endParaRPr lang="en-US" altLang="ko-KR" sz="1000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indent="0" latinLnBrk="1">
                        <a:buFont typeface="Arial" panose="020B0604020202020204" pitchFamily="34" charset="0"/>
                        <a:buNone/>
                      </a:pPr>
                      <a:r>
                        <a:rPr lang="en-US" altLang="ko-KR" sz="1000" dirty="0" smtClean="0">
                          <a:latin typeface="맑은 고딕" pitchFamily="50" charset="-127"/>
                          <a:ea typeface="맑은 고딕" pitchFamily="50" charset="-127"/>
                        </a:rPr>
                        <a:t>    1 : </a:t>
                      </a:r>
                      <a:r>
                        <a:rPr lang="ko-KR" altLang="en-US" sz="1000" dirty="0" smtClean="0">
                          <a:latin typeface="맑은 고딕" pitchFamily="50" charset="-127"/>
                          <a:ea typeface="맑은 고딕" pitchFamily="50" charset="-127"/>
                        </a:rPr>
                        <a:t>초월 </a:t>
                      </a:r>
                      <a:r>
                        <a:rPr lang="en-US" altLang="ko-KR" sz="1000" dirty="0" smtClean="0">
                          <a:latin typeface="맑은 고딕" pitchFamily="50" charset="-127"/>
                          <a:ea typeface="맑은 고딕" pitchFamily="50" charset="-127"/>
                        </a:rPr>
                        <a:t>1</a:t>
                      </a:r>
                      <a:r>
                        <a:rPr lang="ko-KR" altLang="en-US" sz="1000" dirty="0" smtClean="0">
                          <a:latin typeface="맑은 고딕" pitchFamily="50" charset="-127"/>
                          <a:ea typeface="맑은 고딕" pitchFamily="50" charset="-127"/>
                        </a:rPr>
                        <a:t>단계 강화 한계 레벨</a:t>
                      </a:r>
                    </a:p>
                    <a:p>
                      <a:pPr marL="0" indent="0" latinLnBrk="1">
                        <a:buFont typeface="Arial" panose="020B0604020202020204" pitchFamily="34" charset="0"/>
                        <a:buNone/>
                      </a:pPr>
                      <a:r>
                        <a:rPr lang="en-US" altLang="ko-KR" sz="1000" dirty="0" smtClean="0">
                          <a:latin typeface="맑은 고딕" pitchFamily="50" charset="-127"/>
                          <a:ea typeface="맑은 고딕" pitchFamily="50" charset="-127"/>
                        </a:rPr>
                        <a:t>    2 : </a:t>
                      </a:r>
                      <a:r>
                        <a:rPr lang="ko-KR" altLang="en-US" sz="1000" dirty="0" smtClean="0">
                          <a:latin typeface="맑은 고딕" pitchFamily="50" charset="-127"/>
                          <a:ea typeface="맑은 고딕" pitchFamily="50" charset="-127"/>
                        </a:rPr>
                        <a:t>초월 </a:t>
                      </a:r>
                      <a:r>
                        <a:rPr lang="en-US" altLang="ko-KR" sz="1000" dirty="0" smtClean="0">
                          <a:latin typeface="맑은 고딕" pitchFamily="50" charset="-127"/>
                          <a:ea typeface="맑은 고딕" pitchFamily="50" charset="-127"/>
                        </a:rPr>
                        <a:t>2</a:t>
                      </a:r>
                      <a:r>
                        <a:rPr lang="ko-KR" altLang="en-US" sz="1000" dirty="0" smtClean="0">
                          <a:latin typeface="맑은 고딕" pitchFamily="50" charset="-127"/>
                          <a:ea typeface="맑은 고딕" pitchFamily="50" charset="-127"/>
                        </a:rPr>
                        <a:t>단계 강화 한계 레벨</a:t>
                      </a:r>
                    </a:p>
                    <a:p>
                      <a:pPr marL="0" indent="0" latinLnBrk="1">
                        <a:buFont typeface="Arial" panose="020B0604020202020204" pitchFamily="34" charset="0"/>
                        <a:buNone/>
                      </a:pPr>
                      <a:r>
                        <a:rPr lang="en-US" altLang="ko-KR" sz="1000" dirty="0" smtClean="0">
                          <a:latin typeface="맑은 고딕" pitchFamily="50" charset="-127"/>
                          <a:ea typeface="맑은 고딕" pitchFamily="50" charset="-127"/>
                        </a:rPr>
                        <a:t>    3 : </a:t>
                      </a:r>
                      <a:r>
                        <a:rPr lang="ko-KR" altLang="en-US" sz="1000" dirty="0" smtClean="0">
                          <a:latin typeface="맑은 고딕" pitchFamily="50" charset="-127"/>
                          <a:ea typeface="맑은 고딕" pitchFamily="50" charset="-127"/>
                        </a:rPr>
                        <a:t>초월 </a:t>
                      </a:r>
                      <a:r>
                        <a:rPr lang="en-US" altLang="ko-KR" sz="1000" dirty="0" smtClean="0">
                          <a:latin typeface="맑은 고딕" pitchFamily="50" charset="-127"/>
                          <a:ea typeface="맑은 고딕" pitchFamily="50" charset="-127"/>
                        </a:rPr>
                        <a:t>3</a:t>
                      </a:r>
                      <a:r>
                        <a:rPr lang="ko-KR" altLang="en-US" sz="1000" dirty="0" smtClean="0">
                          <a:latin typeface="맑은 고딕" pitchFamily="50" charset="-127"/>
                          <a:ea typeface="맑은 고딕" pitchFamily="50" charset="-127"/>
                        </a:rPr>
                        <a:t>단계 강화 한계 레벨</a:t>
                      </a:r>
                      <a:r>
                        <a:rPr lang="ko-KR" altLang="en-US" sz="1000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endParaRPr lang="en-US" altLang="ko-KR" sz="1000" baseline="0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indent="0" latinLnBrk="1">
                        <a:buFont typeface="Arial" panose="020B0604020202020204" pitchFamily="34" charset="0"/>
                        <a:buNone/>
                      </a:pPr>
                      <a:r>
                        <a:rPr lang="en-US" altLang="ko-KR" sz="1000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    </a:t>
                      </a:r>
                      <a:r>
                        <a:rPr lang="en-US" altLang="ko-KR" sz="1000" dirty="0" smtClean="0">
                          <a:latin typeface="맑은 고딕" pitchFamily="50" charset="-127"/>
                          <a:ea typeface="맑은 고딕" pitchFamily="50" charset="-127"/>
                        </a:rPr>
                        <a:t>4 : </a:t>
                      </a:r>
                      <a:r>
                        <a:rPr lang="ko-KR" altLang="en-US" sz="1000" dirty="0" smtClean="0">
                          <a:latin typeface="맑은 고딕" pitchFamily="50" charset="-127"/>
                          <a:ea typeface="맑은 고딕" pitchFamily="50" charset="-127"/>
                        </a:rPr>
                        <a:t>초월 </a:t>
                      </a:r>
                      <a:r>
                        <a:rPr lang="en-US" altLang="ko-KR" sz="1000" dirty="0" smtClean="0">
                          <a:latin typeface="맑은 고딕" pitchFamily="50" charset="-127"/>
                          <a:ea typeface="맑은 고딕" pitchFamily="50" charset="-127"/>
                        </a:rPr>
                        <a:t>4</a:t>
                      </a:r>
                      <a:r>
                        <a:rPr lang="ko-KR" altLang="en-US" sz="1000" dirty="0" smtClean="0">
                          <a:latin typeface="맑은 고딕" pitchFamily="50" charset="-127"/>
                          <a:ea typeface="맑은 고딕" pitchFamily="50" charset="-127"/>
                        </a:rPr>
                        <a:t>단계 강화 한계 레벨</a:t>
                      </a:r>
                    </a:p>
                    <a:p>
                      <a:pPr marL="0" indent="0" latinLnBrk="1">
                        <a:buFont typeface="Arial" panose="020B0604020202020204" pitchFamily="34" charset="0"/>
                        <a:buNone/>
                      </a:pPr>
                      <a:r>
                        <a:rPr lang="en-US" altLang="ko-KR" sz="1000" dirty="0" smtClean="0">
                          <a:latin typeface="맑은 고딕" pitchFamily="50" charset="-127"/>
                          <a:ea typeface="맑은 고딕" pitchFamily="50" charset="-127"/>
                        </a:rPr>
                        <a:t>    5 : </a:t>
                      </a:r>
                      <a:r>
                        <a:rPr lang="ko-KR" altLang="en-US" sz="1000" dirty="0" smtClean="0">
                          <a:latin typeface="맑은 고딕" pitchFamily="50" charset="-127"/>
                          <a:ea typeface="맑은 고딕" pitchFamily="50" charset="-127"/>
                        </a:rPr>
                        <a:t>초월 </a:t>
                      </a:r>
                      <a:r>
                        <a:rPr lang="en-US" altLang="ko-KR" sz="1000" dirty="0" smtClean="0">
                          <a:latin typeface="맑은 고딕" pitchFamily="50" charset="-127"/>
                          <a:ea typeface="맑은 고딕" pitchFamily="50" charset="-127"/>
                        </a:rPr>
                        <a:t>5</a:t>
                      </a:r>
                      <a:r>
                        <a:rPr lang="ko-KR" altLang="en-US" sz="1000" dirty="0" smtClean="0">
                          <a:latin typeface="맑은 고딕" pitchFamily="50" charset="-127"/>
                          <a:ea typeface="맑은 고딕" pitchFamily="50" charset="-127"/>
                        </a:rPr>
                        <a:t>단계 강화</a:t>
                      </a:r>
                      <a:r>
                        <a:rPr lang="en-US" altLang="ko-KR" sz="1000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r>
                        <a:rPr lang="ko-KR" altLang="en-US" sz="1000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한계 레벨</a:t>
                      </a:r>
                      <a:endParaRPr lang="ko-KR" altLang="en-US" sz="10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3" name="TextBox 32"/>
          <p:cNvSpPr txBox="1"/>
          <p:nvPr/>
        </p:nvSpPr>
        <p:spPr>
          <a:xfrm>
            <a:off x="172463" y="692696"/>
            <a:ext cx="166323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l">
              <a:buFont typeface="Wingdings" panose="05000000000000000000" pitchFamily="2" charset="2"/>
              <a:buChar char="u"/>
            </a:pPr>
            <a:r>
              <a:rPr lang="ko-KR" altLang="en-US" b="1" dirty="0" smtClean="0">
                <a:latin typeface="맑은 고딕" pitchFamily="50" charset="-127"/>
                <a:ea typeface="맑은 고딕" pitchFamily="50" charset="-127"/>
              </a:rPr>
              <a:t>문서개요</a:t>
            </a:r>
            <a:endParaRPr lang="en-US" altLang="ko-KR" b="1" dirty="0" smtClean="0">
              <a:latin typeface="맑은 고딕" pitchFamily="50" charset="-127"/>
              <a:ea typeface="맑은 고딕" pitchFamily="50" charset="-127"/>
            </a:endParaRPr>
          </a:p>
          <a:p>
            <a:pPr marL="171450" indent="-171450" algn="l">
              <a:buFont typeface="Wingdings" panose="05000000000000000000" pitchFamily="2" charset="2"/>
              <a:buChar char="Ø"/>
            </a:pPr>
            <a:r>
              <a:rPr lang="en-US" altLang="ko-KR" b="1" dirty="0" smtClean="0">
                <a:latin typeface="맑은 고딕" pitchFamily="50" charset="-127"/>
                <a:ea typeface="맑은 고딕" pitchFamily="50" charset="-127"/>
              </a:rPr>
              <a:t>GDD </a:t>
            </a:r>
            <a:r>
              <a:rPr lang="ko-KR" altLang="en-US" b="1" dirty="0" smtClean="0">
                <a:latin typeface="맑은 고딕" pitchFamily="50" charset="-127"/>
                <a:ea typeface="맑은 고딕" pitchFamily="50" charset="-127"/>
              </a:rPr>
              <a:t>장비 초월</a:t>
            </a:r>
            <a:endParaRPr lang="en-US" altLang="ko-KR" b="1" dirty="0" smtClean="0">
              <a:latin typeface="맑은 고딕" pitchFamily="50" charset="-127"/>
              <a:ea typeface="맑은 고딕" pitchFamily="50" charset="-127"/>
            </a:endParaRPr>
          </a:p>
          <a:p>
            <a:pPr marL="352425" indent="-171450">
              <a:buFont typeface="Arial" pitchFamily="34" charset="0"/>
              <a:buChar char="•"/>
            </a:pPr>
            <a:r>
              <a:rPr lang="en-US" altLang="ko-KR" sz="800" b="1" dirty="0" smtClean="0">
                <a:latin typeface="맑은 고딕" pitchFamily="50" charset="-127"/>
                <a:ea typeface="맑은 고딕" pitchFamily="50" charset="-127"/>
              </a:rPr>
              <a:t>GOD </a:t>
            </a:r>
            <a:r>
              <a:rPr lang="ko-KR" altLang="en-US" sz="800" b="1" dirty="0" smtClean="0">
                <a:latin typeface="맑은 고딕" pitchFamily="50" charset="-127"/>
                <a:ea typeface="맑은 고딕" pitchFamily="50" charset="-127"/>
              </a:rPr>
              <a:t>장비 초월 조건</a:t>
            </a:r>
            <a:endParaRPr lang="en-US" altLang="ko-KR" sz="800" b="1" dirty="0" smtClean="0">
              <a:latin typeface="맑은 고딕" pitchFamily="50" charset="-127"/>
              <a:ea typeface="맑은 고딕" pitchFamily="50" charset="-127"/>
            </a:endParaRPr>
          </a:p>
          <a:p>
            <a:pPr marL="352425" indent="-171450">
              <a:buFont typeface="Arial" pitchFamily="34" charset="0"/>
              <a:buChar char="•"/>
            </a:pPr>
            <a:r>
              <a:rPr lang="ko-KR" altLang="en-US" sz="800" b="1" dirty="0" smtClean="0">
                <a:latin typeface="맑은 고딕" pitchFamily="50" charset="-127"/>
                <a:ea typeface="맑은 고딕" pitchFamily="50" charset="-127"/>
              </a:rPr>
              <a:t>초</a:t>
            </a:r>
            <a:r>
              <a:rPr lang="ko-KR" altLang="en-US" sz="800" b="1" dirty="0" smtClean="0">
                <a:latin typeface="맑은 고딕" pitchFamily="50" charset="-127"/>
                <a:ea typeface="맑은 고딕" pitchFamily="50" charset="-127"/>
              </a:rPr>
              <a:t>월 테이블 설명</a:t>
            </a:r>
            <a:endParaRPr lang="en-US" altLang="ko-KR" sz="800" b="1" dirty="0" smtClean="0">
              <a:latin typeface="맑은 고딕" pitchFamily="50" charset="-127"/>
              <a:ea typeface="맑은 고딕" pitchFamily="50" charset="-127"/>
            </a:endParaRPr>
          </a:p>
          <a:p>
            <a:pPr marL="352425" indent="-171450">
              <a:buFont typeface="Arial" pitchFamily="34" charset="0"/>
              <a:buChar char="•"/>
            </a:pPr>
            <a:r>
              <a:rPr lang="ko-KR" altLang="en-US" sz="800" b="1" dirty="0" smtClean="0">
                <a:latin typeface="맑은 고딕" pitchFamily="50" charset="-127"/>
                <a:ea typeface="맑은 고딕" pitchFamily="50" charset="-127"/>
              </a:rPr>
              <a:t>초월 방법 및 </a:t>
            </a:r>
            <a:r>
              <a:rPr lang="en-US" altLang="ko-KR" sz="800" b="1" dirty="0" smtClean="0">
                <a:latin typeface="맑은 고딕" pitchFamily="50" charset="-127"/>
                <a:ea typeface="맑은 고딕" pitchFamily="50" charset="-127"/>
              </a:rPr>
              <a:t>UI </a:t>
            </a:r>
            <a:r>
              <a:rPr lang="ko-KR" altLang="en-US" sz="800" b="1" dirty="0" smtClean="0">
                <a:latin typeface="맑은 고딕" pitchFamily="50" charset="-127"/>
                <a:ea typeface="맑은 고딕" pitchFamily="50" charset="-127"/>
              </a:rPr>
              <a:t>설명</a:t>
            </a:r>
            <a:endParaRPr lang="en-US" altLang="ko-KR" sz="800" b="1" dirty="0" smtClean="0">
              <a:latin typeface="맑은 고딕" pitchFamily="50" charset="-127"/>
              <a:ea typeface="맑은 고딕" pitchFamily="50" charset="-127"/>
            </a:endParaRPr>
          </a:p>
          <a:p>
            <a:pPr algn="l"/>
            <a:endParaRPr lang="en-US" altLang="ko-KR" b="1" dirty="0" smtClean="0">
              <a:latin typeface="맑은 고딕" pitchFamily="50" charset="-127"/>
              <a:ea typeface="맑은 고딕" pitchFamily="50" charset="-127"/>
            </a:endParaRPr>
          </a:p>
          <a:p>
            <a:pPr marL="171450" indent="-171450" algn="l">
              <a:buFont typeface="Wingdings" panose="05000000000000000000" pitchFamily="2" charset="2"/>
              <a:buChar char="§"/>
            </a:pPr>
            <a:endParaRPr lang="ko-KR" altLang="en-US" dirty="0" smtClean="0"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5549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초월 강화 시스템</a:t>
            </a:r>
            <a:endParaRPr lang="ko-KR" alt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1907704" y="703729"/>
            <a:ext cx="64807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ko-KR" sz="1200" b="1" dirty="0" smtClean="0">
                <a:latin typeface="맑은 고딕" pitchFamily="50" charset="-127"/>
                <a:ea typeface="맑은 고딕" pitchFamily="50" charset="-127"/>
              </a:rPr>
              <a:t>1-3. </a:t>
            </a:r>
            <a:r>
              <a:rPr lang="ko-KR" altLang="en-US" sz="1200" b="1" dirty="0" smtClean="0">
                <a:latin typeface="맑은 고딕" pitchFamily="50" charset="-127"/>
                <a:ea typeface="맑은 고딕" pitchFamily="50" charset="-127"/>
              </a:rPr>
              <a:t>초월 방법</a:t>
            </a:r>
            <a:endParaRPr lang="ko-KR" altLang="en-US" sz="1200" b="1" dirty="0" smtClean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944804" y="1218977"/>
            <a:ext cx="6739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l">
              <a:buFont typeface="Arial" charset="0"/>
              <a:buChar char="•"/>
            </a:pPr>
            <a:r>
              <a:rPr lang="ko-KR" altLang="en-US" sz="800" b="1" dirty="0" smtClean="0">
                <a:latin typeface="맑은 고딕" pitchFamily="50" charset="-127"/>
                <a:ea typeface="맑은 고딕" pitchFamily="50" charset="-127"/>
              </a:rPr>
              <a:t>장비 초월은 </a:t>
            </a:r>
            <a:r>
              <a:rPr lang="ko-KR" altLang="en-US" sz="800" b="1" dirty="0" err="1" smtClean="0">
                <a:latin typeface="맑은 고딕" pitchFamily="50" charset="-127"/>
                <a:ea typeface="맑은 고딕" pitchFamily="50" charset="-127"/>
              </a:rPr>
              <a:t>인벤토리</a:t>
            </a:r>
            <a:r>
              <a:rPr lang="ko-KR" altLang="en-US" sz="800" b="1" dirty="0" smtClean="0">
                <a:latin typeface="맑은 고딕" pitchFamily="50" charset="-127"/>
                <a:ea typeface="맑은 고딕" pitchFamily="50" charset="-127"/>
              </a:rPr>
              <a:t> 및 캐릭터 장비 착용 </a:t>
            </a:r>
            <a:r>
              <a:rPr lang="en-US" altLang="ko-KR" sz="800" b="1" dirty="0" smtClean="0">
                <a:latin typeface="맑은 고딕" pitchFamily="50" charset="-127"/>
                <a:ea typeface="맑은 고딕" pitchFamily="50" charset="-127"/>
              </a:rPr>
              <a:t>UI</a:t>
            </a:r>
            <a:r>
              <a:rPr lang="ko-KR" altLang="en-US" sz="800" b="1" dirty="0" smtClean="0">
                <a:latin typeface="맑은 고딕" pitchFamily="50" charset="-127"/>
                <a:ea typeface="맑은 고딕" pitchFamily="50" charset="-127"/>
              </a:rPr>
              <a:t>에서 초월하고자 할 아이템을 터치 하면 아래와 같이 아이템 정보 창이 뜬다</a:t>
            </a:r>
            <a:r>
              <a:rPr lang="en-US" altLang="ko-KR" sz="800" b="1" dirty="0" smtClean="0">
                <a:latin typeface="맑은 고딕" pitchFamily="50" charset="-127"/>
                <a:ea typeface="맑은 고딕" pitchFamily="50" charset="-127"/>
              </a:rPr>
              <a:t>. </a:t>
            </a:r>
          </a:p>
          <a:p>
            <a:pPr marL="171450" indent="-171450" algn="l">
              <a:buFont typeface="Arial" charset="0"/>
              <a:buChar char="•"/>
            </a:pPr>
            <a:r>
              <a:rPr lang="en-US" altLang="ko-KR" sz="800" b="1" dirty="0" smtClean="0">
                <a:latin typeface="맑은 고딕" pitchFamily="50" charset="-127"/>
                <a:ea typeface="맑은 고딕" pitchFamily="50" charset="-127"/>
              </a:rPr>
              <a:t>GOD </a:t>
            </a:r>
            <a:r>
              <a:rPr lang="ko-KR" altLang="en-US" sz="800" b="1" dirty="0" smtClean="0">
                <a:latin typeface="맑은 고딕" pitchFamily="50" charset="-127"/>
                <a:ea typeface="맑은 고딕" pitchFamily="50" charset="-127"/>
              </a:rPr>
              <a:t>장비 중 초월 조건을 만족 한 아이템은 </a:t>
            </a:r>
            <a:r>
              <a:rPr lang="en-US" altLang="ko-KR" sz="800" b="1" dirty="0" smtClean="0">
                <a:latin typeface="맑은 고딕" pitchFamily="50" charset="-127"/>
                <a:ea typeface="맑은 고딕" pitchFamily="50" charset="-127"/>
              </a:rPr>
              <a:t>“   ” </a:t>
            </a:r>
            <a:r>
              <a:rPr lang="ko-KR" altLang="en-US" sz="800" b="1" dirty="0" smtClean="0">
                <a:latin typeface="맑은 고딕" pitchFamily="50" charset="-127"/>
                <a:ea typeface="맑은 고딕" pitchFamily="50" charset="-127"/>
              </a:rPr>
              <a:t>같이 초월 버튼이 활성화 된다</a:t>
            </a:r>
            <a:r>
              <a:rPr lang="en-US" altLang="ko-KR" sz="800" b="1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. </a:t>
            </a:r>
            <a:r>
              <a:rPr lang="ko-KR" altLang="en-US" sz="800" b="1" dirty="0" smtClean="0">
                <a:latin typeface="맑은 고딕" pitchFamily="50" charset="-127"/>
                <a:ea typeface="맑은 고딕" pitchFamily="50" charset="-127"/>
              </a:rPr>
              <a:t>해당 버튼을 터치 하면</a:t>
            </a:r>
            <a:r>
              <a:rPr lang="en-US" altLang="ko-KR" sz="800" b="1" dirty="0" smtClean="0"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800" b="1" dirty="0" smtClean="0">
                <a:latin typeface="맑은 고딕" pitchFamily="50" charset="-127"/>
                <a:ea typeface="맑은 고딕" pitchFamily="50" charset="-127"/>
              </a:rPr>
              <a:t>다음 단계인 초월 </a:t>
            </a:r>
            <a:r>
              <a:rPr lang="en-US" altLang="ko-KR" sz="800" b="1" dirty="0" smtClean="0">
                <a:latin typeface="맑은 고딕" pitchFamily="50" charset="-127"/>
                <a:ea typeface="맑은 고딕" pitchFamily="50" charset="-127"/>
              </a:rPr>
              <a:t>UI</a:t>
            </a:r>
            <a:r>
              <a:rPr lang="ko-KR" altLang="en-US" sz="800" b="1" dirty="0" smtClean="0">
                <a:latin typeface="맑은 고딕" pitchFamily="50" charset="-127"/>
                <a:ea typeface="맑은 고딕" pitchFamily="50" charset="-127"/>
              </a:rPr>
              <a:t>를 호출 한다</a:t>
            </a:r>
            <a:r>
              <a:rPr lang="en-US" altLang="ko-KR" sz="800" b="1" dirty="0" smtClean="0">
                <a:latin typeface="맑은 고딕" pitchFamily="50" charset="-127"/>
                <a:ea typeface="맑은 고딕" pitchFamily="50" charset="-127"/>
              </a:rPr>
              <a:t>. </a:t>
            </a:r>
            <a:r>
              <a:rPr lang="ko-KR" altLang="en-US" sz="800" b="1" dirty="0" smtClean="0">
                <a:latin typeface="맑은 고딕" pitchFamily="50" charset="-127"/>
                <a:ea typeface="맑은 고딕" pitchFamily="50" charset="-127"/>
              </a:rPr>
              <a:t> </a:t>
            </a:r>
            <a:endParaRPr lang="en-US" altLang="ko-KR" sz="800" b="1" dirty="0" smtClean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069722" y="980728"/>
            <a:ext cx="280831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 smtClean="0">
                <a:latin typeface="맑은 고딕" pitchFamily="50" charset="-127"/>
                <a:ea typeface="맑은 고딕" pitchFamily="50" charset="-127"/>
              </a:rPr>
              <a:t>장비 초월 접근</a:t>
            </a:r>
            <a:endParaRPr lang="ko-KR" altLang="en-US" b="1" dirty="0" smtClean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5" name="직사각형 44"/>
          <p:cNvSpPr/>
          <p:nvPr/>
        </p:nvSpPr>
        <p:spPr bwMode="auto">
          <a:xfrm>
            <a:off x="1943708" y="1049237"/>
            <a:ext cx="108012" cy="10801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charset="-127"/>
              <a:ea typeface="굴림" charset="-127"/>
            </a:endParaRPr>
          </a:p>
        </p:txBody>
      </p:sp>
      <p:graphicFrame>
        <p:nvGraphicFramePr>
          <p:cNvPr id="30" name="표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6937490"/>
              </p:ext>
            </p:extLst>
          </p:nvPr>
        </p:nvGraphicFramePr>
        <p:xfrm>
          <a:off x="1952733" y="4804296"/>
          <a:ext cx="6732748" cy="1289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44"/>
                <a:gridCol w="1152128"/>
                <a:gridCol w="5184576"/>
              </a:tblGrid>
              <a:tr h="22802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dirty="0" smtClean="0">
                          <a:latin typeface="맑은 고딕" pitchFamily="50" charset="-127"/>
                          <a:ea typeface="맑은 고딕" pitchFamily="50" charset="-127"/>
                        </a:rPr>
                        <a:t>번호</a:t>
                      </a:r>
                      <a:endParaRPr lang="ko-KR" altLang="en-US" sz="8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dirty="0" smtClean="0">
                          <a:latin typeface="맑은 고딕" pitchFamily="50" charset="-127"/>
                          <a:ea typeface="맑은 고딕" pitchFamily="50" charset="-127"/>
                        </a:rPr>
                        <a:t>항             목</a:t>
                      </a:r>
                      <a:endParaRPr lang="ko-KR" altLang="en-US" sz="8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dirty="0" smtClean="0">
                          <a:latin typeface="맑은 고딕" pitchFamily="50" charset="-127"/>
                          <a:ea typeface="맑은 고딕" pitchFamily="50" charset="-127"/>
                        </a:rPr>
                        <a:t>설                                    명</a:t>
                      </a:r>
                      <a:endParaRPr lang="ko-KR" altLang="en-US" sz="8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/>
                </a:tc>
              </a:tr>
              <a:tr h="1060975">
                <a:tc>
                  <a:txBody>
                    <a:bodyPr/>
                    <a:lstStyle/>
                    <a:p>
                      <a:pPr latinLnBrk="1"/>
                      <a:endParaRPr lang="ko-KR" altLang="en-US" sz="8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i="0" dirty="0" smtClean="0">
                          <a:latin typeface="맑은 고딕" pitchFamily="50" charset="-127"/>
                          <a:ea typeface="맑은 고딕" pitchFamily="50" charset="-127"/>
                        </a:rPr>
                        <a:t>초월 버튼</a:t>
                      </a:r>
                      <a:endParaRPr lang="ko-KR" altLang="en-US" sz="1000" b="1" i="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 latinLnBrk="1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000" dirty="0" smtClean="0">
                          <a:latin typeface="맑은 고딕" pitchFamily="50" charset="-127"/>
                          <a:ea typeface="맑은 고딕" pitchFamily="50" charset="-127"/>
                        </a:rPr>
                        <a:t>초월 버튼은 </a:t>
                      </a:r>
                      <a:r>
                        <a:rPr lang="en-US" altLang="ko-KR" sz="1000" dirty="0" smtClean="0">
                          <a:latin typeface="맑은 고딕" pitchFamily="50" charset="-127"/>
                          <a:ea typeface="맑은 고딕" pitchFamily="50" charset="-127"/>
                        </a:rPr>
                        <a:t>GOD </a:t>
                      </a:r>
                      <a:r>
                        <a:rPr lang="ko-KR" altLang="en-US" sz="1000" dirty="0" smtClean="0">
                          <a:latin typeface="맑은 고딕" pitchFamily="50" charset="-127"/>
                          <a:ea typeface="맑은 고딕" pitchFamily="50" charset="-127"/>
                        </a:rPr>
                        <a:t>장비</a:t>
                      </a:r>
                      <a:r>
                        <a:rPr lang="ko-KR" altLang="en-US" sz="1000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에 만 디폴트로 </a:t>
                      </a:r>
                      <a:r>
                        <a:rPr lang="en-US" altLang="ko-KR" sz="1000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“</a:t>
                      </a:r>
                      <a:r>
                        <a:rPr lang="ko-KR" altLang="en-US" sz="1000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비활성화</a:t>
                      </a:r>
                      <a:r>
                        <a:rPr lang="en-US" altLang="ko-KR" sz="1000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“</a:t>
                      </a:r>
                      <a:r>
                        <a:rPr lang="ko-KR" altLang="en-US" sz="1000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로 표시</a:t>
                      </a:r>
                      <a:endParaRPr lang="en-US" altLang="ko-KR" sz="1000" baseline="0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171450" indent="-171450" latinLnBrk="1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000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초월 조건 만족 시 아이템 정보 창을 열 경우 버튼 활성화</a:t>
                      </a:r>
                      <a:endParaRPr lang="en-US" altLang="ko-KR" sz="1000" baseline="0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171450" indent="-171450" latinLnBrk="1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000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초월 조건은 조건 표 참고 </a:t>
                      </a:r>
                      <a:r>
                        <a:rPr lang="en-US" altLang="ko-KR" sz="1000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        </a:t>
                      </a:r>
                      <a:endParaRPr lang="en-US" altLang="ko-KR" sz="1000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171450" indent="-171450" latinLnBrk="1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000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버튼 </a:t>
                      </a:r>
                      <a:r>
                        <a:rPr lang="en-US" altLang="ko-KR" sz="1000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TEXT</a:t>
                      </a:r>
                      <a:r>
                        <a:rPr lang="ko-KR" altLang="en-US" sz="1000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는 </a:t>
                      </a:r>
                      <a:r>
                        <a:rPr lang="en-US" altLang="ko-KR" sz="1000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TEXT </a:t>
                      </a:r>
                      <a:r>
                        <a:rPr lang="ko-KR" altLang="en-US" sz="1000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테이블 </a:t>
                      </a:r>
                      <a:r>
                        <a:rPr lang="en-US" altLang="ko-KR" sz="1000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ID </a:t>
                      </a:r>
                      <a:r>
                        <a:rPr lang="en-US" altLang="ko-KR" sz="1000" baseline="0" dirty="0" smtClean="0">
                          <a:solidFill>
                            <a:srgbClr val="FF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5128</a:t>
                      </a:r>
                      <a:r>
                        <a:rPr lang="en-US" altLang="ko-KR" sz="1000" baseline="0" dirty="0" smtClean="0">
                          <a:solidFill>
                            <a:schemeClr val="dk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r>
                        <a:rPr lang="ko-KR" altLang="en-US" sz="1000" baseline="0" dirty="0" smtClean="0">
                          <a:solidFill>
                            <a:schemeClr val="dk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값 참고</a:t>
                      </a:r>
                      <a:endParaRPr lang="ko-KR" altLang="en-US" sz="10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5" name="타원 34"/>
          <p:cNvSpPr/>
          <p:nvPr/>
        </p:nvSpPr>
        <p:spPr bwMode="auto">
          <a:xfrm>
            <a:off x="2052067" y="5481228"/>
            <a:ext cx="144016" cy="144016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1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굴림" charset="-127"/>
                <a:ea typeface="굴림" charset="-127"/>
              </a:rPr>
              <a:t>1</a:t>
            </a:r>
            <a:endParaRPr kumimoji="1" lang="ko-KR" altLang="en-US" sz="1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굴림" charset="-127"/>
              <a:ea typeface="굴림" charset="-127"/>
            </a:endParaRPr>
          </a:p>
        </p:txBody>
      </p:sp>
      <p:pic>
        <p:nvPicPr>
          <p:cNvPr id="10" name="그림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1700808"/>
            <a:ext cx="5112595" cy="28800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608004" y="2921370"/>
            <a:ext cx="3960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ko-KR" altLang="en-US" sz="80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초월</a:t>
            </a:r>
            <a:endParaRPr lang="ko-KR" altLang="en-US" sz="800" dirty="0" smtClean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7" name="타원 16"/>
          <p:cNvSpPr/>
          <p:nvPr/>
        </p:nvSpPr>
        <p:spPr bwMode="auto">
          <a:xfrm>
            <a:off x="4499992" y="2831682"/>
            <a:ext cx="144016" cy="144016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1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굴림" charset="-127"/>
                <a:ea typeface="굴림" charset="-127"/>
              </a:rPr>
              <a:t>1</a:t>
            </a:r>
            <a:endParaRPr kumimoji="1" lang="ko-KR" altLang="en-US" sz="1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굴림" charset="-127"/>
              <a:ea typeface="굴림" charset="-127"/>
            </a:endParaRPr>
          </a:p>
        </p:txBody>
      </p:sp>
      <p:sp>
        <p:nvSpPr>
          <p:cNvPr id="18" name="타원 17"/>
          <p:cNvSpPr/>
          <p:nvPr/>
        </p:nvSpPr>
        <p:spPr bwMode="auto">
          <a:xfrm>
            <a:off x="4312777" y="1380271"/>
            <a:ext cx="144016" cy="144016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1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굴림" charset="-127"/>
                <a:ea typeface="굴림" charset="-127"/>
              </a:rPr>
              <a:t>1</a:t>
            </a:r>
            <a:endParaRPr kumimoji="1" lang="ko-KR" altLang="en-US" sz="1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굴림" charset="-127"/>
              <a:ea typeface="굴림" charset="-127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72463" y="692696"/>
            <a:ext cx="166323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l">
              <a:buFont typeface="Wingdings" panose="05000000000000000000" pitchFamily="2" charset="2"/>
              <a:buChar char="u"/>
            </a:pPr>
            <a:r>
              <a:rPr lang="ko-KR" altLang="en-US" b="1" dirty="0" smtClean="0">
                <a:latin typeface="맑은 고딕" pitchFamily="50" charset="-127"/>
                <a:ea typeface="맑은 고딕" pitchFamily="50" charset="-127"/>
              </a:rPr>
              <a:t>문서개요</a:t>
            </a:r>
            <a:endParaRPr lang="en-US" altLang="ko-KR" b="1" dirty="0" smtClean="0">
              <a:latin typeface="맑은 고딕" pitchFamily="50" charset="-127"/>
              <a:ea typeface="맑은 고딕" pitchFamily="50" charset="-127"/>
            </a:endParaRPr>
          </a:p>
          <a:p>
            <a:pPr marL="171450" indent="-171450" algn="l">
              <a:buFont typeface="Wingdings" panose="05000000000000000000" pitchFamily="2" charset="2"/>
              <a:buChar char="Ø"/>
            </a:pPr>
            <a:r>
              <a:rPr lang="en-US" altLang="ko-KR" b="1" dirty="0" smtClean="0">
                <a:latin typeface="맑은 고딕" pitchFamily="50" charset="-127"/>
                <a:ea typeface="맑은 고딕" pitchFamily="50" charset="-127"/>
              </a:rPr>
              <a:t>GDD </a:t>
            </a:r>
            <a:r>
              <a:rPr lang="ko-KR" altLang="en-US" b="1" dirty="0" smtClean="0">
                <a:latin typeface="맑은 고딕" pitchFamily="50" charset="-127"/>
                <a:ea typeface="맑은 고딕" pitchFamily="50" charset="-127"/>
              </a:rPr>
              <a:t>장비 초월</a:t>
            </a:r>
            <a:endParaRPr lang="en-US" altLang="ko-KR" b="1" dirty="0" smtClean="0">
              <a:latin typeface="맑은 고딕" pitchFamily="50" charset="-127"/>
              <a:ea typeface="맑은 고딕" pitchFamily="50" charset="-127"/>
            </a:endParaRPr>
          </a:p>
          <a:p>
            <a:pPr marL="352425" indent="-171450">
              <a:buFont typeface="Arial" pitchFamily="34" charset="0"/>
              <a:buChar char="•"/>
            </a:pPr>
            <a:r>
              <a:rPr lang="en-US" altLang="ko-KR" sz="800" b="1" dirty="0" smtClean="0">
                <a:latin typeface="맑은 고딕" pitchFamily="50" charset="-127"/>
                <a:ea typeface="맑은 고딕" pitchFamily="50" charset="-127"/>
              </a:rPr>
              <a:t>GOD </a:t>
            </a:r>
            <a:r>
              <a:rPr lang="ko-KR" altLang="en-US" sz="800" b="1" dirty="0" smtClean="0">
                <a:latin typeface="맑은 고딕" pitchFamily="50" charset="-127"/>
                <a:ea typeface="맑은 고딕" pitchFamily="50" charset="-127"/>
              </a:rPr>
              <a:t>장비 초월 조건</a:t>
            </a:r>
            <a:endParaRPr lang="en-US" altLang="ko-KR" sz="800" b="1" dirty="0" smtClean="0">
              <a:latin typeface="맑은 고딕" pitchFamily="50" charset="-127"/>
              <a:ea typeface="맑은 고딕" pitchFamily="50" charset="-127"/>
            </a:endParaRPr>
          </a:p>
          <a:p>
            <a:pPr marL="352425" indent="-171450">
              <a:buFont typeface="Arial" pitchFamily="34" charset="0"/>
              <a:buChar char="•"/>
            </a:pPr>
            <a:r>
              <a:rPr lang="ko-KR" altLang="en-US" sz="800" b="1" dirty="0" smtClean="0">
                <a:latin typeface="맑은 고딕" pitchFamily="50" charset="-127"/>
                <a:ea typeface="맑은 고딕" pitchFamily="50" charset="-127"/>
              </a:rPr>
              <a:t>초</a:t>
            </a:r>
            <a:r>
              <a:rPr lang="ko-KR" altLang="en-US" sz="800" b="1" dirty="0" smtClean="0">
                <a:latin typeface="맑은 고딕" pitchFamily="50" charset="-127"/>
                <a:ea typeface="맑은 고딕" pitchFamily="50" charset="-127"/>
              </a:rPr>
              <a:t>월 테이블 설명</a:t>
            </a:r>
            <a:endParaRPr lang="en-US" altLang="ko-KR" sz="800" b="1" dirty="0" smtClean="0">
              <a:latin typeface="맑은 고딕" pitchFamily="50" charset="-127"/>
              <a:ea typeface="맑은 고딕" pitchFamily="50" charset="-127"/>
            </a:endParaRPr>
          </a:p>
          <a:p>
            <a:pPr marL="352425" indent="-171450">
              <a:buFont typeface="Arial" pitchFamily="34" charset="0"/>
              <a:buChar char="•"/>
            </a:pPr>
            <a:r>
              <a:rPr lang="ko-KR" altLang="en-US" sz="800" b="1" dirty="0" smtClean="0">
                <a:latin typeface="맑은 고딕" pitchFamily="50" charset="-127"/>
                <a:ea typeface="맑은 고딕" pitchFamily="50" charset="-127"/>
              </a:rPr>
              <a:t>초월 방법 및 </a:t>
            </a:r>
            <a:r>
              <a:rPr lang="en-US" altLang="ko-KR" sz="800" b="1" dirty="0" smtClean="0">
                <a:latin typeface="맑은 고딕" pitchFamily="50" charset="-127"/>
                <a:ea typeface="맑은 고딕" pitchFamily="50" charset="-127"/>
              </a:rPr>
              <a:t>UI </a:t>
            </a:r>
            <a:r>
              <a:rPr lang="ko-KR" altLang="en-US" sz="800" b="1" dirty="0" smtClean="0">
                <a:latin typeface="맑은 고딕" pitchFamily="50" charset="-127"/>
                <a:ea typeface="맑은 고딕" pitchFamily="50" charset="-127"/>
              </a:rPr>
              <a:t>설명</a:t>
            </a:r>
            <a:endParaRPr lang="en-US" altLang="ko-KR" sz="800" b="1" dirty="0" smtClean="0">
              <a:latin typeface="맑은 고딕" pitchFamily="50" charset="-127"/>
              <a:ea typeface="맑은 고딕" pitchFamily="50" charset="-127"/>
            </a:endParaRPr>
          </a:p>
          <a:p>
            <a:pPr algn="l"/>
            <a:endParaRPr lang="en-US" altLang="ko-KR" b="1" dirty="0" smtClean="0">
              <a:latin typeface="맑은 고딕" pitchFamily="50" charset="-127"/>
              <a:ea typeface="맑은 고딕" pitchFamily="50" charset="-127"/>
            </a:endParaRPr>
          </a:p>
          <a:p>
            <a:pPr marL="171450" indent="-171450" algn="l">
              <a:buFont typeface="Wingdings" panose="05000000000000000000" pitchFamily="2" charset="2"/>
              <a:buChar char="§"/>
            </a:pPr>
            <a:endParaRPr lang="ko-KR" altLang="en-US" dirty="0" smtClean="0"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23103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초월 강화 시스템</a:t>
            </a:r>
            <a:endParaRPr lang="ko-KR" alt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1907704" y="703729"/>
            <a:ext cx="64807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ko-KR" sz="1200" b="1" dirty="0" smtClean="0">
                <a:latin typeface="맑은 고딕" pitchFamily="50" charset="-127"/>
                <a:ea typeface="맑은 고딕" pitchFamily="50" charset="-127"/>
              </a:rPr>
              <a:t>1-4. </a:t>
            </a:r>
            <a:r>
              <a:rPr lang="ko-KR" altLang="en-US" sz="1200" b="1" dirty="0" smtClean="0">
                <a:latin typeface="맑은 고딕" pitchFamily="50" charset="-127"/>
                <a:ea typeface="맑은 고딕" pitchFamily="50" charset="-127"/>
              </a:rPr>
              <a:t>초월 </a:t>
            </a:r>
            <a:r>
              <a:rPr lang="en-US" altLang="ko-KR" sz="1200" b="1" dirty="0" smtClean="0">
                <a:latin typeface="맑은 고딕" pitchFamily="50" charset="-127"/>
                <a:ea typeface="맑은 고딕" pitchFamily="50" charset="-127"/>
              </a:rPr>
              <a:t>UI </a:t>
            </a:r>
            <a:endParaRPr lang="ko-KR" altLang="en-US" sz="1200" b="1" dirty="0" smtClean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997714" y="1232756"/>
            <a:ext cx="71462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l">
              <a:buFont typeface="Arial" charset="0"/>
              <a:buChar char="•"/>
            </a:pPr>
            <a:r>
              <a:rPr lang="ko-KR" altLang="en-US" sz="800" b="1" dirty="0" smtClean="0">
                <a:latin typeface="맑은 고딕" pitchFamily="50" charset="-127"/>
                <a:ea typeface="맑은 고딕" pitchFamily="50" charset="-127"/>
              </a:rPr>
              <a:t>초월은 초월할 메인 아이템 과 재료 아이템 </a:t>
            </a:r>
            <a:r>
              <a:rPr lang="en-US" altLang="ko-KR" sz="800" b="1" dirty="0" smtClean="0">
                <a:latin typeface="맑은 고딕" pitchFamily="50" charset="-127"/>
                <a:ea typeface="맑은 고딕" pitchFamily="50" charset="-127"/>
              </a:rPr>
              <a:t>1</a:t>
            </a:r>
            <a:r>
              <a:rPr lang="ko-KR" altLang="en-US" sz="800" b="1" dirty="0" smtClean="0">
                <a:latin typeface="맑은 고딕" pitchFamily="50" charset="-127"/>
                <a:ea typeface="맑은 고딕" pitchFamily="50" charset="-127"/>
              </a:rPr>
              <a:t>개를 필요로 한다</a:t>
            </a:r>
            <a:r>
              <a:rPr lang="en-US" altLang="ko-KR" sz="800" b="1" dirty="0" smtClean="0">
                <a:latin typeface="맑은 고딕" pitchFamily="50" charset="-127"/>
                <a:ea typeface="맑은 고딕" pitchFamily="50" charset="-127"/>
              </a:rPr>
              <a:t>. </a:t>
            </a:r>
            <a:endParaRPr lang="en-US" altLang="ko-KR" sz="800" b="1" dirty="0" smtClean="0">
              <a:latin typeface="맑은 고딕" pitchFamily="50" charset="-127"/>
              <a:ea typeface="맑은 고딕" pitchFamily="50" charset="-127"/>
            </a:endParaRPr>
          </a:p>
          <a:p>
            <a:pPr marL="171450" indent="-171450" algn="l">
              <a:buFont typeface="Arial" charset="0"/>
              <a:buChar char="•"/>
            </a:pPr>
            <a:r>
              <a:rPr lang="ko-KR" altLang="en-US" sz="800" b="1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좌측 </a:t>
            </a:r>
            <a:r>
              <a:rPr lang="en-US" altLang="ko-KR" sz="800" b="1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A </a:t>
            </a:r>
            <a:r>
              <a:rPr lang="ko-KR" altLang="en-US" sz="800" b="1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영역은 </a:t>
            </a:r>
            <a:r>
              <a:rPr lang="ko-KR" altLang="en-US" sz="800" b="1" dirty="0" smtClean="0">
                <a:latin typeface="맑은 고딕" pitchFamily="50" charset="-127"/>
                <a:ea typeface="맑은 고딕" pitchFamily="50" charset="-127"/>
              </a:rPr>
              <a:t>현재 초월할 아이템과 재료 아이템이 들어갈 슬롯이 있으며</a:t>
            </a:r>
            <a:r>
              <a:rPr lang="en-US" altLang="ko-KR" sz="800" b="1" dirty="0" smtClean="0"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800" b="1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우측 </a:t>
            </a:r>
            <a:r>
              <a:rPr lang="en-US" altLang="ko-KR" sz="800" b="1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B </a:t>
            </a:r>
            <a:r>
              <a:rPr lang="ko-KR" altLang="en-US" sz="800" b="1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영역 </a:t>
            </a:r>
            <a:r>
              <a:rPr lang="ko-KR" altLang="en-US" sz="800" b="1" dirty="0" err="1" smtClean="0">
                <a:latin typeface="맑은 고딕" pitchFamily="50" charset="-127"/>
                <a:ea typeface="맑은 고딕" pitchFamily="50" charset="-127"/>
              </a:rPr>
              <a:t>인베토리에서</a:t>
            </a:r>
            <a:r>
              <a:rPr lang="ko-KR" altLang="en-US" sz="800" b="1" dirty="0" smtClean="0">
                <a:latin typeface="맑은 고딕" pitchFamily="50" charset="-127"/>
                <a:ea typeface="맑은 고딕" pitchFamily="50" charset="-127"/>
              </a:rPr>
              <a:t> 조건에 맞는 재료 아이템을 </a:t>
            </a:r>
            <a:r>
              <a:rPr lang="ko-KR" altLang="en-US" sz="800" b="1" dirty="0" err="1" smtClean="0">
                <a:latin typeface="맑은 고딕" pitchFamily="50" charset="-127"/>
                <a:ea typeface="맑은 고딕" pitchFamily="50" charset="-127"/>
              </a:rPr>
              <a:t>소팅</a:t>
            </a:r>
            <a:r>
              <a:rPr lang="ko-KR" altLang="en-US" sz="800" b="1" dirty="0" smtClean="0">
                <a:latin typeface="맑은 고딕" pitchFamily="50" charset="-127"/>
                <a:ea typeface="맑은 고딕" pitchFamily="50" charset="-127"/>
              </a:rPr>
              <a:t> 표시 한다</a:t>
            </a:r>
            <a:r>
              <a:rPr lang="en-US" altLang="ko-KR" sz="800" b="1" dirty="0" smtClean="0">
                <a:latin typeface="맑은 고딕" pitchFamily="50" charset="-127"/>
                <a:ea typeface="맑은 고딕" pitchFamily="50" charset="-127"/>
              </a:rPr>
              <a:t>. </a:t>
            </a:r>
          </a:p>
          <a:p>
            <a:pPr marL="171450" indent="-171450" algn="l">
              <a:buFont typeface="Arial" charset="0"/>
              <a:buChar char="•"/>
            </a:pPr>
            <a:r>
              <a:rPr lang="en-US" altLang="ko-KR" sz="800" b="1" dirty="0" smtClean="0">
                <a:latin typeface="맑은 고딕" pitchFamily="50" charset="-127"/>
                <a:ea typeface="맑은 고딕" pitchFamily="50" charset="-127"/>
              </a:rPr>
              <a:t>A</a:t>
            </a:r>
            <a:r>
              <a:rPr lang="ko-KR" altLang="en-US" sz="800" b="1" dirty="0" smtClean="0">
                <a:latin typeface="맑은 고딕" pitchFamily="50" charset="-127"/>
                <a:ea typeface="맑은 고딕" pitchFamily="50" charset="-127"/>
              </a:rPr>
              <a:t>영역 초월에 들어가는 재료 아이템을 우측의 리스트에서 아이템을 선택 </a:t>
            </a:r>
            <a:r>
              <a:rPr lang="en-US" altLang="ko-KR" sz="800" b="1" dirty="0" smtClean="0">
                <a:latin typeface="맑은 고딕" pitchFamily="50" charset="-127"/>
                <a:ea typeface="맑은 고딕" pitchFamily="50" charset="-127"/>
              </a:rPr>
              <a:t>,</a:t>
            </a:r>
            <a:r>
              <a:rPr lang="ko-KR" altLang="en-US" sz="800" b="1" dirty="0" smtClean="0">
                <a:latin typeface="맑은 고딕" pitchFamily="50" charset="-127"/>
                <a:ea typeface="맑은 고딕" pitchFamily="50" charset="-127"/>
              </a:rPr>
              <a:t>등록 하고 아래의 </a:t>
            </a:r>
            <a:r>
              <a:rPr lang="en-US" altLang="ko-KR" sz="800" b="1" dirty="0" smtClean="0">
                <a:latin typeface="맑은 고딕" pitchFamily="50" charset="-127"/>
                <a:ea typeface="맑은 고딕" pitchFamily="50" charset="-127"/>
              </a:rPr>
              <a:t>“     “ </a:t>
            </a:r>
            <a:r>
              <a:rPr lang="ko-KR" altLang="en-US" sz="800" b="1" dirty="0" smtClean="0">
                <a:latin typeface="맑은 고딕" pitchFamily="50" charset="-127"/>
                <a:ea typeface="맑은 고딕" pitchFamily="50" charset="-127"/>
              </a:rPr>
              <a:t>버튼을 터치 하면 초월 확인 팝업 창이 </a:t>
            </a:r>
            <a:r>
              <a:rPr lang="ko-KR" altLang="en-US" sz="800" b="1" dirty="0" smtClean="0">
                <a:latin typeface="맑은 고딕" pitchFamily="50" charset="-127"/>
                <a:ea typeface="맑은 고딕" pitchFamily="50" charset="-127"/>
              </a:rPr>
              <a:t>뜬다</a:t>
            </a:r>
            <a:r>
              <a:rPr lang="en-US" altLang="ko-KR" sz="800" b="1" dirty="0" smtClean="0">
                <a:latin typeface="맑은 고딕" pitchFamily="50" charset="-127"/>
                <a:ea typeface="맑은 고딕" pitchFamily="50" charset="-127"/>
              </a:rPr>
              <a:t> </a:t>
            </a:r>
            <a:endParaRPr lang="en-US" altLang="ko-KR" sz="800" b="1" dirty="0" smtClean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069722" y="980728"/>
            <a:ext cx="280831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 smtClean="0">
                <a:latin typeface="맑은 고딕" pitchFamily="50" charset="-127"/>
                <a:ea typeface="맑은 고딕" pitchFamily="50" charset="-127"/>
              </a:rPr>
              <a:t>초월 </a:t>
            </a:r>
            <a:r>
              <a:rPr lang="en-US" altLang="ko-KR" b="1" dirty="0" smtClean="0">
                <a:latin typeface="맑은 고딕" pitchFamily="50" charset="-127"/>
                <a:ea typeface="맑은 고딕" pitchFamily="50" charset="-127"/>
              </a:rPr>
              <a:t>UI</a:t>
            </a:r>
            <a:r>
              <a:rPr lang="ko-KR" altLang="en-US" b="1" dirty="0" smtClean="0">
                <a:latin typeface="맑은 고딕" pitchFamily="50" charset="-127"/>
                <a:ea typeface="맑은 고딕" pitchFamily="50" charset="-127"/>
              </a:rPr>
              <a:t> 설정</a:t>
            </a:r>
            <a:r>
              <a:rPr lang="en-US" altLang="ko-KR" sz="800" b="1" dirty="0"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800" b="1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초월</a:t>
            </a:r>
            <a:r>
              <a:rPr lang="en-US" altLang="ko-KR" sz="800" b="1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UI </a:t>
            </a:r>
            <a:r>
              <a:rPr lang="ko-KR" altLang="en-US" sz="800" b="1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는 아이템 합성 </a:t>
            </a:r>
            <a:r>
              <a:rPr lang="en-US" altLang="ko-KR" sz="800" b="1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UI </a:t>
            </a:r>
            <a:r>
              <a:rPr lang="ko-KR" altLang="en-US" sz="800" b="1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참고</a:t>
            </a:r>
            <a:r>
              <a:rPr lang="en-US" altLang="ko-KR" sz="800" b="1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)</a:t>
            </a:r>
            <a:endParaRPr lang="ko-KR" altLang="en-US" b="1" dirty="0" smtClean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5" name="직사각형 44"/>
          <p:cNvSpPr/>
          <p:nvPr/>
        </p:nvSpPr>
        <p:spPr bwMode="auto">
          <a:xfrm>
            <a:off x="1943708" y="1049237"/>
            <a:ext cx="108012" cy="10801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charset="-127"/>
              <a:ea typeface="굴림" charset="-127"/>
            </a:endParaRP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8175" y="1700228"/>
            <a:ext cx="5113663" cy="2880000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55776" y="2588805"/>
            <a:ext cx="535345" cy="540000"/>
          </a:xfrm>
          <a:prstGeom prst="rect">
            <a:avLst/>
          </a:prstGeom>
        </p:spPr>
      </p:pic>
      <p:graphicFrame>
        <p:nvGraphicFramePr>
          <p:cNvPr id="18" name="표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1126250"/>
              </p:ext>
            </p:extLst>
          </p:nvPr>
        </p:nvGraphicFramePr>
        <p:xfrm>
          <a:off x="1979712" y="4915650"/>
          <a:ext cx="6732748" cy="15736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44"/>
                <a:gridCol w="1152128"/>
                <a:gridCol w="5184576"/>
              </a:tblGrid>
              <a:tr h="26186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dirty="0" smtClean="0">
                          <a:latin typeface="맑은 고딕" pitchFamily="50" charset="-127"/>
                          <a:ea typeface="맑은 고딕" pitchFamily="50" charset="-127"/>
                        </a:rPr>
                        <a:t>번호</a:t>
                      </a:r>
                      <a:endParaRPr lang="ko-KR" altLang="en-US" sz="8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dirty="0" smtClean="0">
                          <a:latin typeface="맑은 고딕" pitchFamily="50" charset="-127"/>
                          <a:ea typeface="맑은 고딕" pitchFamily="50" charset="-127"/>
                        </a:rPr>
                        <a:t>항      </a:t>
                      </a:r>
                      <a:r>
                        <a:rPr lang="ko-KR" altLang="en-US" sz="800" dirty="0" smtClean="0">
                          <a:latin typeface="맑은 고딕" pitchFamily="50" charset="-127"/>
                          <a:ea typeface="맑은 고딕" pitchFamily="50" charset="-127"/>
                        </a:rPr>
                        <a:t>     </a:t>
                      </a:r>
                      <a:r>
                        <a:rPr lang="ko-KR" altLang="en-US" sz="800" dirty="0" smtClean="0">
                          <a:latin typeface="맑은 고딕" pitchFamily="50" charset="-127"/>
                          <a:ea typeface="맑은 고딕" pitchFamily="50" charset="-127"/>
                        </a:rPr>
                        <a:t>목</a:t>
                      </a:r>
                      <a:endParaRPr lang="ko-KR" altLang="en-US" sz="8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dirty="0" smtClean="0">
                          <a:latin typeface="맑은 고딕" pitchFamily="50" charset="-127"/>
                          <a:ea typeface="맑은 고딕" pitchFamily="50" charset="-127"/>
                        </a:rPr>
                        <a:t>설                                    명</a:t>
                      </a:r>
                      <a:endParaRPr lang="ko-KR" altLang="en-US" sz="8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/>
                </a:tc>
              </a:tr>
              <a:tr h="276516">
                <a:tc>
                  <a:txBody>
                    <a:bodyPr/>
                    <a:lstStyle/>
                    <a:p>
                      <a:pPr latinLnBrk="1"/>
                      <a:endParaRPr lang="ko-KR" altLang="en-US" sz="8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1" i="0" dirty="0" smtClean="0">
                          <a:latin typeface="맑은 고딕" pitchFamily="50" charset="-127"/>
                          <a:ea typeface="맑은 고딕" pitchFamily="50" charset="-127"/>
                        </a:rPr>
                        <a:t>초월 </a:t>
                      </a:r>
                      <a:r>
                        <a:rPr lang="en-US" altLang="ko-KR" sz="800" b="1" i="0" dirty="0" smtClean="0">
                          <a:latin typeface="맑은 고딕" pitchFamily="50" charset="-127"/>
                          <a:ea typeface="맑은 고딕" pitchFamily="50" charset="-127"/>
                        </a:rPr>
                        <a:t>UI</a:t>
                      </a:r>
                      <a:r>
                        <a:rPr lang="en-US" altLang="ko-KR" sz="800" b="1" i="0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r>
                        <a:rPr lang="ko-KR" altLang="en-US" sz="800" b="1" i="0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타이틀 </a:t>
                      </a:r>
                      <a:r>
                        <a:rPr lang="en-US" altLang="ko-KR" sz="800" b="1" i="0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TEXT</a:t>
                      </a:r>
                      <a:endParaRPr lang="ko-KR" altLang="en-US" sz="800" b="1" i="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 latinLnBrk="1">
                        <a:buFont typeface="Arial" panose="020B0604020202020204" pitchFamily="34" charset="0"/>
                        <a:buChar char="•"/>
                      </a:pPr>
                      <a:r>
                        <a:rPr lang="en-US" altLang="ko-KR" sz="800" baseline="0" dirty="0" err="1" smtClean="0">
                          <a:latin typeface="맑은 고딕" pitchFamily="50" charset="-127"/>
                          <a:ea typeface="맑은 고딕" pitchFamily="50" charset="-127"/>
                        </a:rPr>
                        <a:t>TextInven</a:t>
                      </a:r>
                      <a:r>
                        <a:rPr lang="en-US" altLang="ko-KR" sz="800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r>
                        <a:rPr lang="ko-KR" altLang="en-US" sz="800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테이블 </a:t>
                      </a:r>
                      <a:r>
                        <a:rPr lang="en-US" altLang="ko-KR" sz="800" baseline="0" dirty="0" err="1" smtClean="0">
                          <a:latin typeface="맑은 고딕" pitchFamily="50" charset="-127"/>
                          <a:ea typeface="맑은 고딕" pitchFamily="50" charset="-127"/>
                        </a:rPr>
                        <a:t>TextKey</a:t>
                      </a:r>
                      <a:r>
                        <a:rPr lang="ko-KR" altLang="en-US" sz="800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값</a:t>
                      </a:r>
                      <a:r>
                        <a:rPr lang="en-US" altLang="ko-KR" sz="800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 5130 </a:t>
                      </a:r>
                      <a:r>
                        <a:rPr lang="ko-KR" altLang="en-US" sz="800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출력</a:t>
                      </a:r>
                      <a:endParaRPr lang="ko-KR" altLang="en-US" sz="8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</a:tr>
              <a:tr h="276516">
                <a:tc>
                  <a:txBody>
                    <a:bodyPr/>
                    <a:lstStyle/>
                    <a:p>
                      <a:pPr latinLnBrk="1"/>
                      <a:endParaRPr lang="ko-KR" altLang="en-US" sz="8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1" i="0" dirty="0" smtClean="0">
                          <a:latin typeface="맑은 고딕" pitchFamily="50" charset="-127"/>
                          <a:ea typeface="맑은 고딕" pitchFamily="50" charset="-127"/>
                        </a:rPr>
                        <a:t>초월 슬롯 </a:t>
                      </a:r>
                      <a:r>
                        <a:rPr lang="en-US" altLang="ko-KR" sz="800" b="1" i="0" dirty="0" smtClean="0">
                          <a:latin typeface="맑은 고딕" pitchFamily="50" charset="-127"/>
                          <a:ea typeface="맑은 고딕" pitchFamily="50" charset="-127"/>
                        </a:rPr>
                        <a:t>TEXT</a:t>
                      </a:r>
                      <a:endParaRPr lang="ko-KR" altLang="en-US" sz="800" b="1" i="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 latinLnBrk="1">
                        <a:buFont typeface="Arial" panose="020B0604020202020204" pitchFamily="34" charset="0"/>
                        <a:buChar char="•"/>
                      </a:pPr>
                      <a:r>
                        <a:rPr lang="en-US" altLang="ko-KR" sz="800" baseline="0" dirty="0" err="1" smtClean="0">
                          <a:latin typeface="맑은 고딕" pitchFamily="50" charset="-127"/>
                          <a:ea typeface="맑은 고딕" pitchFamily="50" charset="-127"/>
                        </a:rPr>
                        <a:t>TextInven</a:t>
                      </a:r>
                      <a:r>
                        <a:rPr lang="en-US" altLang="ko-KR" sz="800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r>
                        <a:rPr lang="ko-KR" altLang="en-US" sz="800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테이블 </a:t>
                      </a:r>
                      <a:r>
                        <a:rPr lang="en-US" altLang="ko-KR" sz="800" baseline="0" dirty="0" err="1" smtClean="0">
                          <a:latin typeface="맑은 고딕" pitchFamily="50" charset="-127"/>
                          <a:ea typeface="맑은 고딕" pitchFamily="50" charset="-127"/>
                        </a:rPr>
                        <a:t>TextKey</a:t>
                      </a:r>
                      <a:r>
                        <a:rPr lang="ko-KR" altLang="en-US" sz="800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값</a:t>
                      </a:r>
                      <a:r>
                        <a:rPr lang="en-US" altLang="ko-KR" sz="800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 5131 </a:t>
                      </a:r>
                      <a:r>
                        <a:rPr lang="ko-KR" altLang="en-US" sz="800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출력</a:t>
                      </a:r>
                      <a:endParaRPr lang="ko-KR" altLang="en-US" sz="8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</a:tr>
              <a:tr h="268754">
                <a:tc>
                  <a:txBody>
                    <a:bodyPr/>
                    <a:lstStyle/>
                    <a:p>
                      <a:pPr latinLnBrk="1"/>
                      <a:endParaRPr lang="ko-KR" altLang="en-US" sz="8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1" i="0" dirty="0" smtClean="0">
                          <a:latin typeface="맑은 고딕" pitchFamily="50" charset="-127"/>
                          <a:ea typeface="맑은 고딕" pitchFamily="50" charset="-127"/>
                        </a:rPr>
                        <a:t>초월 </a:t>
                      </a:r>
                      <a:r>
                        <a:rPr lang="en-US" altLang="ko-KR" sz="800" b="1" i="0" dirty="0" smtClean="0">
                          <a:latin typeface="맑은 고딕" pitchFamily="50" charset="-127"/>
                          <a:ea typeface="맑은 고딕" pitchFamily="50" charset="-127"/>
                        </a:rPr>
                        <a:t>TIP TEXT</a:t>
                      </a:r>
                      <a:endParaRPr lang="ko-KR" altLang="en-US" sz="800" b="1" i="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 latinLnBrk="1">
                        <a:buFont typeface="Arial" panose="020B0604020202020204" pitchFamily="34" charset="0"/>
                        <a:buChar char="•"/>
                      </a:pPr>
                      <a:r>
                        <a:rPr lang="en-US" altLang="ko-KR" sz="800" dirty="0" err="1" smtClean="0">
                          <a:latin typeface="맑은 고딕" pitchFamily="50" charset="-127"/>
                          <a:ea typeface="맑은 고딕" pitchFamily="50" charset="-127"/>
                        </a:rPr>
                        <a:t>TextInven</a:t>
                      </a:r>
                      <a:r>
                        <a:rPr lang="en-US" altLang="ko-KR" sz="800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r>
                        <a:rPr lang="ko-KR" altLang="en-US" sz="800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테이블 </a:t>
                      </a:r>
                      <a:r>
                        <a:rPr lang="en-US" altLang="ko-KR" sz="800" baseline="0" dirty="0" err="1" smtClean="0">
                          <a:latin typeface="맑은 고딕" pitchFamily="50" charset="-127"/>
                          <a:ea typeface="맑은 고딕" pitchFamily="50" charset="-127"/>
                        </a:rPr>
                        <a:t>TextKey</a:t>
                      </a:r>
                      <a:r>
                        <a:rPr lang="ko-KR" altLang="en-US" sz="800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값</a:t>
                      </a:r>
                      <a:r>
                        <a:rPr lang="en-US" altLang="ko-KR" sz="800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 5132 </a:t>
                      </a:r>
                      <a:r>
                        <a:rPr lang="ko-KR" altLang="en-US" sz="800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출력</a:t>
                      </a:r>
                      <a:endParaRPr lang="ko-KR" altLang="en-US" sz="8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</a:tr>
              <a:tr h="245021">
                <a:tc>
                  <a:txBody>
                    <a:bodyPr/>
                    <a:lstStyle/>
                    <a:p>
                      <a:pPr latinLnBrk="1"/>
                      <a:endParaRPr lang="ko-KR" altLang="en-US" sz="8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1" i="0" dirty="0" smtClean="0">
                          <a:latin typeface="맑은 고딕" pitchFamily="50" charset="-127"/>
                          <a:ea typeface="맑은 고딕" pitchFamily="50" charset="-127"/>
                        </a:rPr>
                        <a:t>초월 설명 </a:t>
                      </a:r>
                      <a:r>
                        <a:rPr lang="en-US" altLang="ko-KR" sz="800" b="1" i="0" dirty="0" smtClean="0">
                          <a:latin typeface="맑은 고딕" pitchFamily="50" charset="-127"/>
                          <a:ea typeface="맑은 고딕" pitchFamily="50" charset="-127"/>
                        </a:rPr>
                        <a:t>TEXT</a:t>
                      </a:r>
                      <a:endParaRPr lang="ko-KR" altLang="en-US" sz="800" b="1" i="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 latinLnBrk="1">
                        <a:buFont typeface="Arial" panose="020B0604020202020204" pitchFamily="34" charset="0"/>
                        <a:buChar char="•"/>
                      </a:pPr>
                      <a:r>
                        <a:rPr lang="en-US" altLang="ko-KR" sz="800" dirty="0" err="1" smtClean="0">
                          <a:latin typeface="맑은 고딕" pitchFamily="50" charset="-127"/>
                          <a:ea typeface="맑은 고딕" pitchFamily="50" charset="-127"/>
                        </a:rPr>
                        <a:t>TextPopup</a:t>
                      </a:r>
                      <a:r>
                        <a:rPr lang="en-US" altLang="ko-KR" sz="800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r>
                        <a:rPr lang="ko-KR" altLang="en-US" sz="800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테이블 </a:t>
                      </a:r>
                      <a:r>
                        <a:rPr lang="en-US" altLang="ko-KR" sz="800" baseline="0" dirty="0" err="1" smtClean="0">
                          <a:latin typeface="맑은 고딕" pitchFamily="50" charset="-127"/>
                          <a:ea typeface="맑은 고딕" pitchFamily="50" charset="-127"/>
                        </a:rPr>
                        <a:t>TextKey</a:t>
                      </a:r>
                      <a:r>
                        <a:rPr lang="ko-KR" altLang="en-US" sz="800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값</a:t>
                      </a:r>
                      <a:r>
                        <a:rPr lang="en-US" altLang="ko-KR" sz="800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r>
                        <a:rPr lang="ko-KR" altLang="en-US" sz="800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차례대로</a:t>
                      </a:r>
                      <a:r>
                        <a:rPr lang="en-US" altLang="ko-KR" sz="800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494, 495, 496 </a:t>
                      </a:r>
                      <a:r>
                        <a:rPr lang="ko-KR" altLang="en-US" sz="800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출력</a:t>
                      </a:r>
                      <a:endParaRPr lang="ko-KR" altLang="en-US" sz="8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</a:tr>
              <a:tr h="245021">
                <a:tc>
                  <a:txBody>
                    <a:bodyPr/>
                    <a:lstStyle/>
                    <a:p>
                      <a:pPr latinLnBrk="1"/>
                      <a:endParaRPr lang="ko-KR" altLang="en-US" sz="8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1" i="0" dirty="0" smtClean="0">
                          <a:latin typeface="맑은 고딕" pitchFamily="50" charset="-127"/>
                          <a:ea typeface="맑은 고딕" pitchFamily="50" charset="-127"/>
                        </a:rPr>
                        <a:t>초월 버튼 </a:t>
                      </a:r>
                      <a:r>
                        <a:rPr lang="en-US" altLang="ko-KR" sz="800" b="1" i="0" dirty="0" smtClean="0">
                          <a:latin typeface="맑은 고딕" pitchFamily="50" charset="-127"/>
                          <a:ea typeface="맑은 고딕" pitchFamily="50" charset="-127"/>
                        </a:rPr>
                        <a:t>TEXT</a:t>
                      </a:r>
                      <a:endParaRPr lang="ko-KR" altLang="en-US" sz="800" b="1" i="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 latinLnBrk="1">
                        <a:buFont typeface="Arial" panose="020B0604020202020204" pitchFamily="34" charset="0"/>
                        <a:buChar char="•"/>
                      </a:pPr>
                      <a:r>
                        <a:rPr lang="en-US" altLang="ko-KR" sz="800" dirty="0" err="1" smtClean="0">
                          <a:latin typeface="맑은 고딕" pitchFamily="50" charset="-127"/>
                          <a:ea typeface="맑은 고딕" pitchFamily="50" charset="-127"/>
                        </a:rPr>
                        <a:t>TextInven</a:t>
                      </a:r>
                      <a:r>
                        <a:rPr lang="en-US" altLang="ko-KR" sz="800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r>
                        <a:rPr lang="ko-KR" altLang="en-US" sz="800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테이블 </a:t>
                      </a:r>
                      <a:r>
                        <a:rPr lang="en-US" altLang="ko-KR" sz="800" baseline="0" dirty="0" err="1" smtClean="0">
                          <a:latin typeface="맑은 고딕" pitchFamily="50" charset="-127"/>
                          <a:ea typeface="맑은 고딕" pitchFamily="50" charset="-127"/>
                        </a:rPr>
                        <a:t>TextKey</a:t>
                      </a:r>
                      <a:r>
                        <a:rPr lang="ko-KR" altLang="en-US" sz="800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값</a:t>
                      </a:r>
                      <a:r>
                        <a:rPr lang="en-US" altLang="ko-KR" sz="800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 5130 </a:t>
                      </a:r>
                      <a:r>
                        <a:rPr lang="ko-KR" altLang="en-US" sz="800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출력</a:t>
                      </a:r>
                      <a:endParaRPr lang="ko-KR" altLang="en-US" sz="8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5" name="타원 34"/>
          <p:cNvSpPr/>
          <p:nvPr/>
        </p:nvSpPr>
        <p:spPr bwMode="auto">
          <a:xfrm>
            <a:off x="2612002" y="1999990"/>
            <a:ext cx="144016" cy="144016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1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굴림" charset="-127"/>
                <a:ea typeface="굴림" charset="-127"/>
              </a:rPr>
              <a:t>1</a:t>
            </a:r>
            <a:endParaRPr kumimoji="1" lang="ko-KR" altLang="en-US" sz="1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굴림" charset="-127"/>
              <a:ea typeface="굴림" charset="-127"/>
            </a:endParaRPr>
          </a:p>
        </p:txBody>
      </p:sp>
      <p:sp>
        <p:nvSpPr>
          <p:cNvPr id="36" name="타원 35"/>
          <p:cNvSpPr/>
          <p:nvPr/>
        </p:nvSpPr>
        <p:spPr bwMode="auto">
          <a:xfrm>
            <a:off x="2139657" y="2167773"/>
            <a:ext cx="144016" cy="144016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1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굴림" charset="-127"/>
                <a:ea typeface="굴림" charset="-127"/>
              </a:rPr>
              <a:t>2</a:t>
            </a:r>
            <a:endParaRPr kumimoji="1" lang="ko-KR" altLang="en-US" sz="1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굴림" charset="-127"/>
              <a:ea typeface="굴림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2735796" y="1958643"/>
            <a:ext cx="870751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ctr"/>
            <a:r>
              <a:rPr lang="ko-KR" altLang="en-US" b="1" dirty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아이템 초월</a:t>
            </a:r>
          </a:p>
        </p:txBody>
      </p:sp>
      <p:sp>
        <p:nvSpPr>
          <p:cNvPr id="11" name="직사각형 10"/>
          <p:cNvSpPr/>
          <p:nvPr/>
        </p:nvSpPr>
        <p:spPr>
          <a:xfrm>
            <a:off x="2538922" y="4292083"/>
            <a:ext cx="734495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ctr"/>
            <a:r>
              <a:rPr lang="ko-KR" altLang="en-US" sz="800" dirty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아이템 초월</a:t>
            </a:r>
          </a:p>
        </p:txBody>
      </p:sp>
      <p:sp>
        <p:nvSpPr>
          <p:cNvPr id="12" name="직사각형 11"/>
          <p:cNvSpPr/>
          <p:nvPr/>
        </p:nvSpPr>
        <p:spPr>
          <a:xfrm>
            <a:off x="2195736" y="2205444"/>
            <a:ext cx="976549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ctr"/>
            <a:r>
              <a:rPr lang="ko-KR" altLang="en-US" sz="800" b="1" dirty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초월 아이템 선택</a:t>
            </a:r>
          </a:p>
        </p:txBody>
      </p:sp>
      <p:sp>
        <p:nvSpPr>
          <p:cNvPr id="13" name="직사각형 12"/>
          <p:cNvSpPr/>
          <p:nvPr/>
        </p:nvSpPr>
        <p:spPr>
          <a:xfrm>
            <a:off x="2039426" y="3241069"/>
            <a:ext cx="998991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ctr"/>
            <a:r>
              <a:rPr lang="ko-KR" altLang="en-US" sz="900" dirty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아이템 초월 </a:t>
            </a:r>
            <a:r>
              <a:rPr lang="en-US" altLang="ko-KR" sz="900" dirty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TIP</a:t>
            </a:r>
          </a:p>
        </p:txBody>
      </p:sp>
      <p:sp>
        <p:nvSpPr>
          <p:cNvPr id="23" name="타원 22"/>
          <p:cNvSpPr/>
          <p:nvPr/>
        </p:nvSpPr>
        <p:spPr bwMode="auto">
          <a:xfrm>
            <a:off x="1967418" y="3248980"/>
            <a:ext cx="144016" cy="144016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1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굴림" charset="-127"/>
                <a:ea typeface="굴림" charset="-127"/>
              </a:rPr>
              <a:t>3</a:t>
            </a:r>
            <a:endParaRPr kumimoji="1" lang="ko-KR" altLang="en-US" sz="1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굴림" charset="-127"/>
              <a:ea typeface="굴림" charset="-127"/>
            </a:endParaRPr>
          </a:p>
        </p:txBody>
      </p:sp>
      <p:sp>
        <p:nvSpPr>
          <p:cNvPr id="24" name="타원 23"/>
          <p:cNvSpPr/>
          <p:nvPr/>
        </p:nvSpPr>
        <p:spPr bwMode="auto">
          <a:xfrm>
            <a:off x="2411760" y="4327797"/>
            <a:ext cx="144016" cy="144016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1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굴림" charset="-127"/>
                <a:ea typeface="굴림" charset="-127"/>
              </a:rPr>
              <a:t>5</a:t>
            </a:r>
            <a:endParaRPr kumimoji="1" lang="ko-KR" altLang="en-US" sz="1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굴림" charset="-127"/>
              <a:ea typeface="굴림" charset="-127"/>
            </a:endParaRPr>
          </a:p>
        </p:txBody>
      </p:sp>
      <p:sp>
        <p:nvSpPr>
          <p:cNvPr id="25" name="타원 24"/>
          <p:cNvSpPr/>
          <p:nvPr/>
        </p:nvSpPr>
        <p:spPr bwMode="auto">
          <a:xfrm>
            <a:off x="2195736" y="3501008"/>
            <a:ext cx="144016" cy="144016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1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굴림" charset="-127"/>
                <a:ea typeface="굴림" charset="-127"/>
              </a:rPr>
              <a:t>4</a:t>
            </a:r>
            <a:endParaRPr kumimoji="1" lang="ko-KR" altLang="en-US" sz="1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굴림" charset="-127"/>
              <a:ea typeface="굴림" charset="-127"/>
            </a:endParaRPr>
          </a:p>
        </p:txBody>
      </p:sp>
      <p:sp>
        <p:nvSpPr>
          <p:cNvPr id="26" name="타원 25"/>
          <p:cNvSpPr/>
          <p:nvPr/>
        </p:nvSpPr>
        <p:spPr bwMode="auto">
          <a:xfrm>
            <a:off x="2098813" y="5236149"/>
            <a:ext cx="144016" cy="144016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1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굴림" charset="-127"/>
                <a:ea typeface="굴림" charset="-127"/>
              </a:rPr>
              <a:t>1</a:t>
            </a:r>
            <a:endParaRPr kumimoji="1" lang="ko-KR" altLang="en-US" sz="1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굴림" charset="-127"/>
              <a:ea typeface="굴림" charset="-127"/>
            </a:endParaRPr>
          </a:p>
        </p:txBody>
      </p:sp>
      <p:sp>
        <p:nvSpPr>
          <p:cNvPr id="27" name="타원 26"/>
          <p:cNvSpPr/>
          <p:nvPr/>
        </p:nvSpPr>
        <p:spPr bwMode="auto">
          <a:xfrm>
            <a:off x="2098813" y="5501690"/>
            <a:ext cx="144016" cy="144016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1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굴림" charset="-127"/>
                <a:ea typeface="굴림" charset="-127"/>
              </a:rPr>
              <a:t>2</a:t>
            </a:r>
            <a:endParaRPr kumimoji="1" lang="ko-KR" altLang="en-US" sz="1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굴림" charset="-127"/>
              <a:ea typeface="굴림" charset="-127"/>
            </a:endParaRPr>
          </a:p>
        </p:txBody>
      </p:sp>
      <p:sp>
        <p:nvSpPr>
          <p:cNvPr id="28" name="타원 27"/>
          <p:cNvSpPr/>
          <p:nvPr/>
        </p:nvSpPr>
        <p:spPr bwMode="auto">
          <a:xfrm>
            <a:off x="2098813" y="5787260"/>
            <a:ext cx="144016" cy="144016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1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굴림" charset="-127"/>
                <a:ea typeface="굴림" charset="-127"/>
              </a:rPr>
              <a:t>3</a:t>
            </a:r>
            <a:endParaRPr kumimoji="1" lang="ko-KR" altLang="en-US" sz="1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굴림" charset="-127"/>
              <a:ea typeface="굴림" charset="-127"/>
            </a:endParaRPr>
          </a:p>
        </p:txBody>
      </p:sp>
      <p:sp>
        <p:nvSpPr>
          <p:cNvPr id="29" name="타원 28"/>
          <p:cNvSpPr/>
          <p:nvPr/>
        </p:nvSpPr>
        <p:spPr bwMode="auto">
          <a:xfrm>
            <a:off x="2105333" y="6032141"/>
            <a:ext cx="144016" cy="144016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1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굴림" charset="-127"/>
                <a:ea typeface="굴림" charset="-127"/>
              </a:rPr>
              <a:t>4</a:t>
            </a:r>
            <a:endParaRPr kumimoji="1" lang="ko-KR" altLang="en-US" sz="1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굴림" charset="-127"/>
              <a:ea typeface="굴림" charset="-127"/>
            </a:endParaRPr>
          </a:p>
        </p:txBody>
      </p:sp>
      <p:pic>
        <p:nvPicPr>
          <p:cNvPr id="32" name="그림 31"/>
          <p:cNvPicPr>
            <a:picLocks noChangeAspect="1"/>
          </p:cNvPicPr>
          <p:nvPr/>
        </p:nvPicPr>
        <p:blipFill rotWithShape="1">
          <a:blip r:embed="rId4"/>
          <a:srcRect b="23387"/>
          <a:stretch/>
        </p:blipFill>
        <p:spPr>
          <a:xfrm>
            <a:off x="4688216" y="2250974"/>
            <a:ext cx="541344" cy="540000"/>
          </a:xfrm>
          <a:prstGeom prst="rect">
            <a:avLst/>
          </a:prstGeom>
        </p:spPr>
      </p:pic>
      <p:pic>
        <p:nvPicPr>
          <p:cNvPr id="33" name="그림 32"/>
          <p:cNvPicPr>
            <a:picLocks noChangeAspect="1"/>
          </p:cNvPicPr>
          <p:nvPr/>
        </p:nvPicPr>
        <p:blipFill rotWithShape="1">
          <a:blip r:embed="rId5"/>
          <a:srcRect b="23227"/>
          <a:stretch/>
        </p:blipFill>
        <p:spPr>
          <a:xfrm>
            <a:off x="5238646" y="2248979"/>
            <a:ext cx="551594" cy="540000"/>
          </a:xfrm>
          <a:prstGeom prst="rect">
            <a:avLst/>
          </a:prstGeom>
        </p:spPr>
      </p:pic>
      <p:pic>
        <p:nvPicPr>
          <p:cNvPr id="34" name="그림 33"/>
          <p:cNvPicPr>
            <a:picLocks noChangeAspect="1"/>
          </p:cNvPicPr>
          <p:nvPr/>
        </p:nvPicPr>
        <p:blipFill rotWithShape="1">
          <a:blip r:embed="rId6"/>
          <a:srcRect b="23227"/>
          <a:stretch/>
        </p:blipFill>
        <p:spPr>
          <a:xfrm>
            <a:off x="5806336" y="2248979"/>
            <a:ext cx="550309" cy="540000"/>
          </a:xfrm>
          <a:prstGeom prst="rect">
            <a:avLst/>
          </a:prstGeom>
        </p:spPr>
      </p:pic>
      <p:pic>
        <p:nvPicPr>
          <p:cNvPr id="37" name="그림 36"/>
          <p:cNvPicPr>
            <a:picLocks noChangeAspect="1"/>
          </p:cNvPicPr>
          <p:nvPr/>
        </p:nvPicPr>
        <p:blipFill rotWithShape="1">
          <a:blip r:embed="rId7"/>
          <a:srcRect b="21658"/>
          <a:stretch/>
        </p:blipFill>
        <p:spPr>
          <a:xfrm>
            <a:off x="6372669" y="2248979"/>
            <a:ext cx="528573" cy="540000"/>
          </a:xfrm>
          <a:prstGeom prst="rect">
            <a:avLst/>
          </a:prstGeom>
        </p:spPr>
      </p:pic>
      <p:sp>
        <p:nvSpPr>
          <p:cNvPr id="38" name="직사각형 37"/>
          <p:cNvSpPr/>
          <p:nvPr/>
        </p:nvSpPr>
        <p:spPr>
          <a:xfrm>
            <a:off x="2231740" y="3446420"/>
            <a:ext cx="219624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fontAlgn="ctr">
              <a:buFont typeface="Wingdings" panose="05000000000000000000" pitchFamily="2" charset="2"/>
              <a:buChar char="v"/>
            </a:pPr>
            <a:r>
              <a:rPr lang="ko-KR" altLang="en-US" sz="600" dirty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아이템 </a:t>
            </a:r>
            <a:r>
              <a:rPr lang="ko-KR" altLang="en-US" sz="600" dirty="0" smtClean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초월은 동일 부위의 </a:t>
            </a:r>
            <a:r>
              <a:rPr lang="en-US" altLang="ko-KR" sz="600" dirty="0" smtClean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GOD 7</a:t>
            </a:r>
            <a:r>
              <a:rPr lang="ko-KR" altLang="en-US" sz="600" dirty="0" smtClean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성 아이템이 필요합니다</a:t>
            </a:r>
            <a:r>
              <a:rPr lang="en-US" altLang="ko-KR" sz="600" dirty="0" smtClean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</a:p>
          <a:p>
            <a:pPr marL="171450" indent="-171450" fontAlgn="ctr">
              <a:buFont typeface="Wingdings" panose="05000000000000000000" pitchFamily="2" charset="2"/>
              <a:buChar char="v"/>
            </a:pPr>
            <a:endParaRPr lang="en-US" altLang="ko-KR" sz="600" dirty="0" smtClean="0">
              <a:solidFill>
                <a:schemeClr val="bg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171450" indent="-171450" fontAlgn="ctr">
              <a:buFont typeface="Wingdings" panose="05000000000000000000" pitchFamily="2" charset="2"/>
              <a:buChar char="v"/>
            </a:pPr>
            <a:r>
              <a:rPr lang="ko-KR" altLang="en-US" sz="600" dirty="0" smtClean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아이템을 초월 할 경우 아이템의 기본 </a:t>
            </a:r>
            <a:r>
              <a:rPr lang="ko-KR" altLang="en-US" sz="600" dirty="0" err="1" smtClean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능력치가</a:t>
            </a:r>
            <a:r>
              <a:rPr lang="ko-KR" altLang="en-US" sz="600" dirty="0" smtClean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증가 합니다</a:t>
            </a:r>
            <a:r>
              <a:rPr lang="en-US" altLang="ko-KR" sz="600" dirty="0" smtClean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. </a:t>
            </a:r>
          </a:p>
          <a:p>
            <a:pPr marL="171450" indent="-171450" fontAlgn="ctr">
              <a:buFont typeface="Wingdings" panose="05000000000000000000" pitchFamily="2" charset="2"/>
              <a:buChar char="v"/>
            </a:pPr>
            <a:endParaRPr lang="en-US" altLang="ko-KR" sz="600" dirty="0" smtClean="0">
              <a:solidFill>
                <a:schemeClr val="bg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171450" indent="-171450" fontAlgn="ctr">
              <a:buFont typeface="Wingdings" panose="05000000000000000000" pitchFamily="2" charset="2"/>
              <a:buChar char="v"/>
            </a:pPr>
            <a:r>
              <a:rPr lang="ko-KR" altLang="en-US" sz="600" dirty="0" smtClean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아이템을 초월할 경우 </a:t>
            </a:r>
            <a:r>
              <a:rPr lang="en-US" altLang="ko-KR" sz="600" dirty="0" smtClean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+5 </a:t>
            </a:r>
            <a:r>
              <a:rPr lang="ko-KR" altLang="en-US" sz="600" dirty="0" smtClean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강화 할 수 있습니다</a:t>
            </a:r>
            <a:r>
              <a:rPr lang="en-US" altLang="ko-KR" sz="600" dirty="0" smtClean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  <a:endParaRPr lang="en-US" altLang="ko-KR" sz="600" dirty="0">
              <a:solidFill>
                <a:schemeClr val="bg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9" name="타원 38"/>
          <p:cNvSpPr/>
          <p:nvPr/>
        </p:nvSpPr>
        <p:spPr bwMode="auto">
          <a:xfrm>
            <a:off x="2105333" y="6282752"/>
            <a:ext cx="144016" cy="144016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1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굴림" charset="-127"/>
                <a:ea typeface="굴림" charset="-127"/>
              </a:rPr>
              <a:t>5</a:t>
            </a:r>
            <a:endParaRPr kumimoji="1" lang="ko-KR" altLang="en-US" sz="1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굴림" charset="-127"/>
              <a:ea typeface="굴림" charset="-127"/>
            </a:endParaRPr>
          </a:p>
        </p:txBody>
      </p:sp>
      <p:sp>
        <p:nvSpPr>
          <p:cNvPr id="14" name="직사각형 13"/>
          <p:cNvSpPr/>
          <p:nvPr/>
        </p:nvSpPr>
        <p:spPr bwMode="auto">
          <a:xfrm>
            <a:off x="1942086" y="1958644"/>
            <a:ext cx="2625534" cy="1366252"/>
          </a:xfrm>
          <a:prstGeom prst="rect">
            <a:avLst/>
          </a:prstGeom>
          <a:solidFill>
            <a:srgbClr val="FF0000">
              <a:alpha val="14902"/>
            </a:srgbClr>
          </a:solidFill>
          <a:ln w="9525" cap="flat" cmpd="sng" algn="ctr">
            <a:solidFill>
              <a:srgbClr val="FF3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굴림" charset="-127"/>
              </a:rPr>
              <a:t>A </a:t>
            </a:r>
            <a:r>
              <a:rPr kumimoji="1" lang="ko-KR" altLang="en-US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굴림" charset="-127"/>
              </a:rPr>
              <a:t>영역</a:t>
            </a:r>
            <a:endParaRPr kumimoji="1" lang="ko-KR" altLang="en-US" sz="1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j-lt"/>
              <a:ea typeface="굴림" charset="-127"/>
            </a:endParaRPr>
          </a:p>
        </p:txBody>
      </p:sp>
      <p:sp>
        <p:nvSpPr>
          <p:cNvPr id="40" name="직사각형 39"/>
          <p:cNvSpPr/>
          <p:nvPr/>
        </p:nvSpPr>
        <p:spPr bwMode="auto">
          <a:xfrm>
            <a:off x="4639628" y="1953203"/>
            <a:ext cx="2261614" cy="2268289"/>
          </a:xfrm>
          <a:prstGeom prst="rect">
            <a:avLst/>
          </a:prstGeom>
          <a:solidFill>
            <a:srgbClr val="00B0F0">
              <a:alpha val="14902"/>
            </a:srgbClr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11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</a:rPr>
              <a:t>B </a:t>
            </a:r>
            <a:r>
              <a:rPr lang="ko-KR" altLang="en-US" sz="1100" b="1" dirty="0" smtClean="0">
                <a:solidFill>
                  <a:schemeClr val="bg1"/>
                </a:solidFill>
                <a:latin typeface="+mj-lt"/>
              </a:rPr>
              <a:t>영역</a:t>
            </a:r>
            <a:endParaRPr kumimoji="1" lang="ko-KR" altLang="en-US" sz="11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j-lt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087724" y="4658943"/>
            <a:ext cx="280831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latin typeface="맑은 고딕" pitchFamily="50" charset="-127"/>
                <a:ea typeface="맑은 고딕" pitchFamily="50" charset="-127"/>
              </a:rPr>
              <a:t>UI TEXT</a:t>
            </a:r>
            <a:r>
              <a:rPr lang="ko-KR" altLang="en-US" b="1" dirty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b="1" dirty="0" smtClean="0">
                <a:latin typeface="맑은 고딕" pitchFamily="50" charset="-127"/>
                <a:ea typeface="맑은 고딕" pitchFamily="50" charset="-127"/>
              </a:rPr>
              <a:t>표시 </a:t>
            </a:r>
            <a:r>
              <a:rPr lang="en-US" altLang="ko-KR" b="1" dirty="0" smtClean="0"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b="1" dirty="0" smtClean="0">
                <a:latin typeface="맑은 고딕" pitchFamily="50" charset="-127"/>
                <a:ea typeface="맑은 고딕" pitchFamily="50" charset="-127"/>
              </a:rPr>
              <a:t>참고</a:t>
            </a:r>
            <a:r>
              <a:rPr lang="en-US" altLang="ko-KR" b="1" dirty="0" smtClean="0">
                <a:latin typeface="맑은 고딕" pitchFamily="50" charset="-127"/>
                <a:ea typeface="맑은 고딕" pitchFamily="50" charset="-127"/>
              </a:rPr>
              <a:t>)</a:t>
            </a:r>
            <a:endParaRPr lang="ko-KR" altLang="en-US" b="1" dirty="0" smtClean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2" name="직사각형 41"/>
          <p:cNvSpPr/>
          <p:nvPr/>
        </p:nvSpPr>
        <p:spPr bwMode="auto">
          <a:xfrm>
            <a:off x="1961710" y="4727452"/>
            <a:ext cx="108012" cy="10801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charset="-127"/>
              <a:ea typeface="굴림" charset="-127"/>
            </a:endParaRPr>
          </a:p>
        </p:txBody>
      </p:sp>
      <p:sp>
        <p:nvSpPr>
          <p:cNvPr id="43" name="타원 42"/>
          <p:cNvSpPr/>
          <p:nvPr/>
        </p:nvSpPr>
        <p:spPr bwMode="auto">
          <a:xfrm>
            <a:off x="6492939" y="1517755"/>
            <a:ext cx="144016" cy="144016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1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굴림" charset="-127"/>
                <a:ea typeface="굴림" charset="-127"/>
              </a:rPr>
              <a:t>5</a:t>
            </a:r>
            <a:endParaRPr kumimoji="1" lang="ko-KR" altLang="en-US" sz="1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굴림" charset="-127"/>
              <a:ea typeface="굴림" charset="-127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72463" y="692696"/>
            <a:ext cx="166323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l">
              <a:buFont typeface="Wingdings" panose="05000000000000000000" pitchFamily="2" charset="2"/>
              <a:buChar char="u"/>
            </a:pPr>
            <a:r>
              <a:rPr lang="ko-KR" altLang="en-US" b="1" dirty="0" smtClean="0">
                <a:latin typeface="맑은 고딕" pitchFamily="50" charset="-127"/>
                <a:ea typeface="맑은 고딕" pitchFamily="50" charset="-127"/>
              </a:rPr>
              <a:t>문서개요</a:t>
            </a:r>
            <a:endParaRPr lang="en-US" altLang="ko-KR" b="1" dirty="0" smtClean="0">
              <a:latin typeface="맑은 고딕" pitchFamily="50" charset="-127"/>
              <a:ea typeface="맑은 고딕" pitchFamily="50" charset="-127"/>
            </a:endParaRPr>
          </a:p>
          <a:p>
            <a:pPr marL="171450" indent="-171450" algn="l">
              <a:buFont typeface="Wingdings" panose="05000000000000000000" pitchFamily="2" charset="2"/>
              <a:buChar char="Ø"/>
            </a:pPr>
            <a:r>
              <a:rPr lang="en-US" altLang="ko-KR" b="1" dirty="0" smtClean="0">
                <a:latin typeface="맑은 고딕" pitchFamily="50" charset="-127"/>
                <a:ea typeface="맑은 고딕" pitchFamily="50" charset="-127"/>
              </a:rPr>
              <a:t>GDD </a:t>
            </a:r>
            <a:r>
              <a:rPr lang="ko-KR" altLang="en-US" b="1" dirty="0" smtClean="0">
                <a:latin typeface="맑은 고딕" pitchFamily="50" charset="-127"/>
                <a:ea typeface="맑은 고딕" pitchFamily="50" charset="-127"/>
              </a:rPr>
              <a:t>장비 초월</a:t>
            </a:r>
            <a:endParaRPr lang="en-US" altLang="ko-KR" b="1" dirty="0" smtClean="0">
              <a:latin typeface="맑은 고딕" pitchFamily="50" charset="-127"/>
              <a:ea typeface="맑은 고딕" pitchFamily="50" charset="-127"/>
            </a:endParaRPr>
          </a:p>
          <a:p>
            <a:pPr marL="352425" indent="-171450">
              <a:buFont typeface="Arial" pitchFamily="34" charset="0"/>
              <a:buChar char="•"/>
            </a:pPr>
            <a:r>
              <a:rPr lang="en-US" altLang="ko-KR" sz="800" b="1" dirty="0" smtClean="0">
                <a:latin typeface="맑은 고딕" pitchFamily="50" charset="-127"/>
                <a:ea typeface="맑은 고딕" pitchFamily="50" charset="-127"/>
              </a:rPr>
              <a:t>GOD </a:t>
            </a:r>
            <a:r>
              <a:rPr lang="ko-KR" altLang="en-US" sz="800" b="1" dirty="0" smtClean="0">
                <a:latin typeface="맑은 고딕" pitchFamily="50" charset="-127"/>
                <a:ea typeface="맑은 고딕" pitchFamily="50" charset="-127"/>
              </a:rPr>
              <a:t>장비 초월 조건</a:t>
            </a:r>
            <a:endParaRPr lang="en-US" altLang="ko-KR" sz="800" b="1" dirty="0" smtClean="0">
              <a:latin typeface="맑은 고딕" pitchFamily="50" charset="-127"/>
              <a:ea typeface="맑은 고딕" pitchFamily="50" charset="-127"/>
            </a:endParaRPr>
          </a:p>
          <a:p>
            <a:pPr marL="352425" indent="-171450">
              <a:buFont typeface="Arial" pitchFamily="34" charset="0"/>
              <a:buChar char="•"/>
            </a:pPr>
            <a:r>
              <a:rPr lang="ko-KR" altLang="en-US" sz="800" b="1" dirty="0" smtClean="0">
                <a:latin typeface="맑은 고딕" pitchFamily="50" charset="-127"/>
                <a:ea typeface="맑은 고딕" pitchFamily="50" charset="-127"/>
              </a:rPr>
              <a:t>초</a:t>
            </a:r>
            <a:r>
              <a:rPr lang="ko-KR" altLang="en-US" sz="800" b="1" dirty="0" smtClean="0">
                <a:latin typeface="맑은 고딕" pitchFamily="50" charset="-127"/>
                <a:ea typeface="맑은 고딕" pitchFamily="50" charset="-127"/>
              </a:rPr>
              <a:t>월 테이블 설명</a:t>
            </a:r>
            <a:endParaRPr lang="en-US" altLang="ko-KR" sz="800" b="1" dirty="0" smtClean="0">
              <a:latin typeface="맑은 고딕" pitchFamily="50" charset="-127"/>
              <a:ea typeface="맑은 고딕" pitchFamily="50" charset="-127"/>
            </a:endParaRPr>
          </a:p>
          <a:p>
            <a:pPr marL="352425" indent="-171450">
              <a:buFont typeface="Arial" pitchFamily="34" charset="0"/>
              <a:buChar char="•"/>
            </a:pPr>
            <a:r>
              <a:rPr lang="ko-KR" altLang="en-US" sz="800" b="1" dirty="0" smtClean="0">
                <a:latin typeface="맑은 고딕" pitchFamily="50" charset="-127"/>
                <a:ea typeface="맑은 고딕" pitchFamily="50" charset="-127"/>
              </a:rPr>
              <a:t>초월 방법 및 </a:t>
            </a:r>
            <a:r>
              <a:rPr lang="en-US" altLang="ko-KR" sz="800" b="1" dirty="0" smtClean="0">
                <a:latin typeface="맑은 고딕" pitchFamily="50" charset="-127"/>
                <a:ea typeface="맑은 고딕" pitchFamily="50" charset="-127"/>
              </a:rPr>
              <a:t>UI </a:t>
            </a:r>
            <a:r>
              <a:rPr lang="ko-KR" altLang="en-US" sz="800" b="1" dirty="0" smtClean="0">
                <a:latin typeface="맑은 고딕" pitchFamily="50" charset="-127"/>
                <a:ea typeface="맑은 고딕" pitchFamily="50" charset="-127"/>
              </a:rPr>
              <a:t>설명</a:t>
            </a:r>
            <a:endParaRPr lang="en-US" altLang="ko-KR" sz="800" b="1" dirty="0" smtClean="0">
              <a:latin typeface="맑은 고딕" pitchFamily="50" charset="-127"/>
              <a:ea typeface="맑은 고딕" pitchFamily="50" charset="-127"/>
            </a:endParaRPr>
          </a:p>
          <a:p>
            <a:pPr algn="l"/>
            <a:endParaRPr lang="en-US" altLang="ko-KR" b="1" dirty="0" smtClean="0">
              <a:latin typeface="맑은 고딕" pitchFamily="50" charset="-127"/>
              <a:ea typeface="맑은 고딕" pitchFamily="50" charset="-127"/>
            </a:endParaRPr>
          </a:p>
          <a:p>
            <a:pPr marL="171450" indent="-171450" algn="l">
              <a:buFont typeface="Wingdings" panose="05000000000000000000" pitchFamily="2" charset="2"/>
              <a:buChar char="§"/>
            </a:pPr>
            <a:endParaRPr lang="ko-KR" altLang="en-US" dirty="0" smtClean="0"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91013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초월 강화 시스템</a:t>
            </a:r>
            <a:endParaRPr lang="ko-KR" alt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1907704" y="703729"/>
            <a:ext cx="64807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ko-KR" sz="1200" b="1" dirty="0" smtClean="0">
                <a:latin typeface="맑은 고딕" pitchFamily="50" charset="-127"/>
                <a:ea typeface="맑은 고딕" pitchFamily="50" charset="-127"/>
              </a:rPr>
              <a:t>1-5. </a:t>
            </a:r>
            <a:r>
              <a:rPr lang="ko-KR" altLang="en-US" sz="1200" b="1" dirty="0" smtClean="0">
                <a:latin typeface="맑은 고딕" pitchFamily="50" charset="-127"/>
                <a:ea typeface="맑은 고딕" pitchFamily="50" charset="-127"/>
              </a:rPr>
              <a:t>초월 팝업 및 연출</a:t>
            </a:r>
            <a:r>
              <a:rPr lang="en-US" altLang="ko-KR" sz="1200" b="1" dirty="0" smtClean="0">
                <a:latin typeface="맑은 고딕" pitchFamily="50" charset="-127"/>
                <a:ea typeface="맑은 고딕" pitchFamily="50" charset="-127"/>
              </a:rPr>
              <a:t> </a:t>
            </a:r>
            <a:endParaRPr lang="ko-KR" altLang="en-US" sz="1200" b="1" dirty="0" smtClean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997714" y="1232756"/>
            <a:ext cx="67397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l">
              <a:buFont typeface="Arial" charset="0"/>
              <a:buChar char="•"/>
            </a:pPr>
            <a:r>
              <a:rPr lang="ko-KR" altLang="en-US" sz="800" b="1" dirty="0" smtClean="0">
                <a:latin typeface="맑은 고딕" pitchFamily="50" charset="-127"/>
                <a:ea typeface="맑은 고딕" pitchFamily="50" charset="-127"/>
              </a:rPr>
              <a:t>초월 버튼을 클릭 하면 아래와 같이 확인을 묻는 </a:t>
            </a:r>
            <a:r>
              <a:rPr lang="ko-KR" altLang="en-US" sz="800" b="1" dirty="0" err="1" smtClean="0">
                <a:latin typeface="맑은 고딕" pitchFamily="50" charset="-127"/>
                <a:ea typeface="맑은 고딕" pitchFamily="50" charset="-127"/>
              </a:rPr>
              <a:t>팝업창이</a:t>
            </a:r>
            <a:r>
              <a:rPr lang="ko-KR" altLang="en-US" sz="800" b="1" dirty="0" smtClean="0">
                <a:latin typeface="맑은 고딕" pitchFamily="50" charset="-127"/>
                <a:ea typeface="맑은 고딕" pitchFamily="50" charset="-127"/>
              </a:rPr>
              <a:t> 뜬다</a:t>
            </a:r>
            <a:r>
              <a:rPr lang="en-US" altLang="ko-KR" sz="800" b="1" dirty="0" smtClean="0">
                <a:latin typeface="맑은 고딕" pitchFamily="50" charset="-127"/>
                <a:ea typeface="맑은 고딕" pitchFamily="50" charset="-127"/>
              </a:rPr>
              <a:t>. </a:t>
            </a:r>
            <a:r>
              <a:rPr lang="ko-KR" altLang="en-US" sz="800" b="1" dirty="0" smtClean="0">
                <a:latin typeface="맑은 고딕" pitchFamily="50" charset="-127"/>
                <a:ea typeface="맑은 고딕" pitchFamily="50" charset="-127"/>
              </a:rPr>
              <a:t>확인을 할 경우 연출 단계로 넘어 간다</a:t>
            </a:r>
            <a:r>
              <a:rPr lang="en-US" altLang="ko-KR" sz="800" b="1" dirty="0" smtClean="0">
                <a:latin typeface="맑은 고딕" pitchFamily="50" charset="-127"/>
                <a:ea typeface="맑은 고딕" pitchFamily="50" charset="-127"/>
              </a:rPr>
              <a:t>. </a:t>
            </a:r>
            <a:endParaRPr lang="en-US" altLang="ko-KR" sz="800" b="1" dirty="0" smtClean="0">
              <a:latin typeface="맑은 고딕" pitchFamily="50" charset="-127"/>
              <a:ea typeface="맑은 고딕" pitchFamily="50" charset="-127"/>
            </a:endParaRPr>
          </a:p>
          <a:p>
            <a:pPr marL="171450" indent="-171450" algn="l">
              <a:buFont typeface="Arial" charset="0"/>
              <a:buChar char="•"/>
            </a:pPr>
            <a:r>
              <a:rPr lang="ko-KR" altLang="en-US" sz="800" b="1" dirty="0" smtClean="0">
                <a:latin typeface="맑은 고딕" pitchFamily="50" charset="-127"/>
                <a:ea typeface="맑은 고딕" pitchFamily="50" charset="-127"/>
              </a:rPr>
              <a:t>초월 연출은 아이템 합성 연출 과 동일 </a:t>
            </a:r>
            <a:r>
              <a:rPr lang="en-US" altLang="ko-KR" sz="800" b="1" dirty="0" smtClean="0"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800" b="1" dirty="0" smtClean="0">
                <a:latin typeface="맑은 고딕" pitchFamily="50" charset="-127"/>
                <a:ea typeface="맑은 고딕" pitchFamily="50" charset="-127"/>
              </a:rPr>
              <a:t>참고 할 것</a:t>
            </a:r>
            <a:r>
              <a:rPr lang="en-US" altLang="ko-KR" sz="800" b="1" dirty="0" smtClean="0">
                <a:latin typeface="맑은 고딕" pitchFamily="50" charset="-127"/>
                <a:ea typeface="맑은 고딕" pitchFamily="50" charset="-127"/>
              </a:rPr>
              <a:t>)</a:t>
            </a:r>
          </a:p>
          <a:p>
            <a:pPr marL="171450" indent="-171450" algn="l">
              <a:buFont typeface="Arial" charset="0"/>
              <a:buChar char="•"/>
            </a:pPr>
            <a:r>
              <a:rPr lang="ko-KR" altLang="en-US" sz="800" b="1" dirty="0" smtClean="0">
                <a:latin typeface="맑은 고딕" pitchFamily="50" charset="-127"/>
                <a:ea typeface="맑은 고딕" pitchFamily="50" charset="-127"/>
              </a:rPr>
              <a:t>연출이 끝난 이후 초월 </a:t>
            </a:r>
            <a:r>
              <a:rPr lang="en-US" altLang="ko-KR" sz="800" b="1" dirty="0" smtClean="0">
                <a:latin typeface="맑은 고딕" pitchFamily="50" charset="-127"/>
                <a:ea typeface="맑은 고딕" pitchFamily="50" charset="-127"/>
              </a:rPr>
              <a:t>UI</a:t>
            </a:r>
            <a:r>
              <a:rPr lang="ko-KR" altLang="en-US" sz="800" b="1" dirty="0" smtClean="0">
                <a:latin typeface="맑은 고딕" pitchFamily="50" charset="-127"/>
                <a:ea typeface="맑은 고딕" pitchFamily="50" charset="-127"/>
              </a:rPr>
              <a:t>가 </a:t>
            </a:r>
            <a:r>
              <a:rPr lang="ko-KR" altLang="en-US" sz="800" b="1" dirty="0" err="1" smtClean="0">
                <a:latin typeface="맑은 고딕" pitchFamily="50" charset="-127"/>
                <a:ea typeface="맑은 고딕" pitchFamily="50" charset="-127"/>
              </a:rPr>
              <a:t>닫히</a:t>
            </a:r>
            <a:r>
              <a:rPr lang="ko-KR" altLang="en-US" sz="800" b="1" dirty="0" smtClean="0">
                <a:latin typeface="맑은 고딕" pitchFamily="50" charset="-127"/>
                <a:ea typeface="맑은 고딕" pitchFamily="50" charset="-127"/>
              </a:rPr>
              <a:t> 면서 화면 중앙에 결과 창을 호출 한다</a:t>
            </a:r>
            <a:r>
              <a:rPr lang="en-US" altLang="ko-KR" sz="800" b="1" dirty="0" smtClean="0">
                <a:latin typeface="맑은 고딕" pitchFamily="50" charset="-127"/>
                <a:ea typeface="맑은 고딕" pitchFamily="50" charset="-127"/>
              </a:rPr>
              <a:t>. 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2069722" y="980728"/>
            <a:ext cx="280831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 smtClean="0">
                <a:latin typeface="맑은 고딕" pitchFamily="50" charset="-127"/>
                <a:ea typeface="맑은 고딕" pitchFamily="50" charset="-127"/>
              </a:rPr>
              <a:t>초월 </a:t>
            </a:r>
            <a:r>
              <a:rPr lang="ko-KR" altLang="en-US" b="1" dirty="0" smtClean="0">
                <a:latin typeface="맑은 고딕" pitchFamily="50" charset="-127"/>
                <a:ea typeface="맑은 고딕" pitchFamily="50" charset="-127"/>
              </a:rPr>
              <a:t>확인 팝업 창 및 연출</a:t>
            </a:r>
            <a:endParaRPr lang="ko-KR" altLang="en-US" b="1" dirty="0" smtClean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5" name="직사각형 44"/>
          <p:cNvSpPr/>
          <p:nvPr/>
        </p:nvSpPr>
        <p:spPr bwMode="auto">
          <a:xfrm>
            <a:off x="1943708" y="1049237"/>
            <a:ext cx="108012" cy="10801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charset="-127"/>
              <a:ea typeface="굴림" charset="-127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72463" y="692696"/>
            <a:ext cx="166323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l">
              <a:buFont typeface="Wingdings" panose="05000000000000000000" pitchFamily="2" charset="2"/>
              <a:buChar char="u"/>
            </a:pPr>
            <a:r>
              <a:rPr lang="ko-KR" altLang="en-US" b="1" dirty="0" smtClean="0">
                <a:latin typeface="맑은 고딕" pitchFamily="50" charset="-127"/>
                <a:ea typeface="맑은 고딕" pitchFamily="50" charset="-127"/>
              </a:rPr>
              <a:t>문서개요</a:t>
            </a:r>
            <a:endParaRPr lang="en-US" altLang="ko-KR" b="1" dirty="0" smtClean="0">
              <a:latin typeface="맑은 고딕" pitchFamily="50" charset="-127"/>
              <a:ea typeface="맑은 고딕" pitchFamily="50" charset="-127"/>
            </a:endParaRPr>
          </a:p>
          <a:p>
            <a:pPr marL="171450" indent="-171450" algn="l">
              <a:buFont typeface="Wingdings" panose="05000000000000000000" pitchFamily="2" charset="2"/>
              <a:buChar char="Ø"/>
            </a:pPr>
            <a:r>
              <a:rPr lang="en-US" altLang="ko-KR" b="1" dirty="0" smtClean="0">
                <a:latin typeface="맑은 고딕" pitchFamily="50" charset="-127"/>
                <a:ea typeface="맑은 고딕" pitchFamily="50" charset="-127"/>
              </a:rPr>
              <a:t>GDD </a:t>
            </a:r>
            <a:r>
              <a:rPr lang="ko-KR" altLang="en-US" b="1" dirty="0" smtClean="0">
                <a:latin typeface="맑은 고딕" pitchFamily="50" charset="-127"/>
                <a:ea typeface="맑은 고딕" pitchFamily="50" charset="-127"/>
              </a:rPr>
              <a:t>장비 초월</a:t>
            </a:r>
            <a:endParaRPr lang="en-US" altLang="ko-KR" b="1" dirty="0" smtClean="0">
              <a:latin typeface="맑은 고딕" pitchFamily="50" charset="-127"/>
              <a:ea typeface="맑은 고딕" pitchFamily="50" charset="-127"/>
            </a:endParaRPr>
          </a:p>
          <a:p>
            <a:pPr marL="352425" indent="-171450">
              <a:buFont typeface="Arial" pitchFamily="34" charset="0"/>
              <a:buChar char="•"/>
            </a:pPr>
            <a:r>
              <a:rPr lang="en-US" altLang="ko-KR" sz="800" b="1" dirty="0" smtClean="0">
                <a:latin typeface="맑은 고딕" pitchFamily="50" charset="-127"/>
                <a:ea typeface="맑은 고딕" pitchFamily="50" charset="-127"/>
              </a:rPr>
              <a:t>Shop </a:t>
            </a:r>
            <a:r>
              <a:rPr lang="ko-KR" altLang="en-US" sz="800" b="1" dirty="0" smtClean="0">
                <a:latin typeface="맑은 고딕" pitchFamily="50" charset="-127"/>
                <a:ea typeface="맑은 고딕" pitchFamily="50" charset="-127"/>
              </a:rPr>
              <a:t>테이블 수정</a:t>
            </a:r>
            <a:endParaRPr lang="en-US" altLang="ko-KR" sz="800" b="1" dirty="0" smtClean="0">
              <a:latin typeface="맑은 고딕" pitchFamily="50" charset="-127"/>
              <a:ea typeface="맑은 고딕" pitchFamily="50" charset="-127"/>
            </a:endParaRPr>
          </a:p>
          <a:p>
            <a:pPr marL="352425" indent="-171450">
              <a:buFont typeface="Arial" pitchFamily="34" charset="0"/>
              <a:buChar char="•"/>
            </a:pPr>
            <a:r>
              <a:rPr lang="ko-KR" altLang="en-US" sz="800" b="1" dirty="0" smtClean="0">
                <a:latin typeface="맑은 고딕" pitchFamily="50" charset="-127"/>
                <a:ea typeface="맑은 고딕" pitchFamily="50" charset="-127"/>
              </a:rPr>
              <a:t>상품 정보 </a:t>
            </a:r>
            <a:r>
              <a:rPr lang="en-US" altLang="ko-KR" sz="800" b="1" dirty="0" smtClean="0">
                <a:latin typeface="맑은 고딕" pitchFamily="50" charset="-127"/>
                <a:ea typeface="맑은 고딕" pitchFamily="50" charset="-127"/>
              </a:rPr>
              <a:t>UI </a:t>
            </a:r>
            <a:r>
              <a:rPr lang="ko-KR" altLang="en-US" sz="800" b="1" dirty="0" smtClean="0">
                <a:latin typeface="맑은 고딕" pitchFamily="50" charset="-127"/>
                <a:ea typeface="맑은 고딕" pitchFamily="50" charset="-127"/>
              </a:rPr>
              <a:t>수정</a:t>
            </a:r>
            <a:endParaRPr lang="en-US" altLang="ko-KR" sz="800" b="1" dirty="0" smtClean="0">
              <a:latin typeface="맑은 고딕" pitchFamily="50" charset="-127"/>
              <a:ea typeface="맑은 고딕" pitchFamily="50" charset="-127"/>
            </a:endParaRPr>
          </a:p>
          <a:p>
            <a:pPr marL="171450" indent="-171450">
              <a:buFont typeface="Wingdings" panose="05000000000000000000" pitchFamily="2" charset="2"/>
              <a:buChar char="u"/>
            </a:pPr>
            <a:r>
              <a:rPr lang="ko-KR" altLang="en-US" b="1" dirty="0" smtClean="0">
                <a:latin typeface="맑은 고딕" pitchFamily="50" charset="-127"/>
                <a:ea typeface="맑은 고딕" pitchFamily="50" charset="-127"/>
              </a:rPr>
              <a:t>초월 강화</a:t>
            </a:r>
            <a:endParaRPr lang="en-US" altLang="ko-KR" b="1" dirty="0">
              <a:latin typeface="맑은 고딕" pitchFamily="50" charset="-127"/>
              <a:ea typeface="맑은 고딕" pitchFamily="50" charset="-127"/>
            </a:endParaRPr>
          </a:p>
          <a:p>
            <a:pPr algn="l"/>
            <a:endParaRPr lang="en-US" altLang="ko-KR" b="1" dirty="0" smtClean="0">
              <a:latin typeface="맑은 고딕" pitchFamily="50" charset="-127"/>
              <a:ea typeface="맑은 고딕" pitchFamily="50" charset="-127"/>
            </a:endParaRPr>
          </a:p>
          <a:p>
            <a:pPr marL="171450" indent="-171450" algn="l">
              <a:buFont typeface="Wingdings" panose="05000000000000000000" pitchFamily="2" charset="2"/>
              <a:buChar char="§"/>
            </a:pPr>
            <a:endParaRPr lang="ko-KR" altLang="en-US" dirty="0" smtClean="0">
              <a:latin typeface="맑은 고딕" pitchFamily="50" charset="-127"/>
              <a:ea typeface="맑은 고딕" pitchFamily="50" charset="-127"/>
            </a:endParaRPr>
          </a:p>
        </p:txBody>
      </p:sp>
      <p:graphicFrame>
        <p:nvGraphicFramePr>
          <p:cNvPr id="18" name="표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8966548"/>
              </p:ext>
            </p:extLst>
          </p:nvPr>
        </p:nvGraphicFramePr>
        <p:xfrm>
          <a:off x="1979712" y="4113076"/>
          <a:ext cx="6732748" cy="7339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44"/>
                <a:gridCol w="1152128"/>
                <a:gridCol w="5184576"/>
              </a:tblGrid>
              <a:tr h="12501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dirty="0" smtClean="0">
                          <a:latin typeface="맑은 고딕" pitchFamily="50" charset="-127"/>
                          <a:ea typeface="맑은 고딕" pitchFamily="50" charset="-127"/>
                        </a:rPr>
                        <a:t>번호</a:t>
                      </a:r>
                      <a:endParaRPr lang="ko-KR" altLang="en-US" sz="8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dirty="0" smtClean="0">
                          <a:latin typeface="맑은 고딕" pitchFamily="50" charset="-127"/>
                          <a:ea typeface="맑은 고딕" pitchFamily="50" charset="-127"/>
                        </a:rPr>
                        <a:t>항             목</a:t>
                      </a:r>
                      <a:endParaRPr lang="ko-KR" altLang="en-US" sz="8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dirty="0" smtClean="0">
                          <a:latin typeface="맑은 고딕" pitchFamily="50" charset="-127"/>
                          <a:ea typeface="맑은 고딕" pitchFamily="50" charset="-127"/>
                        </a:rPr>
                        <a:t>설                                    명</a:t>
                      </a:r>
                      <a:endParaRPr lang="ko-KR" altLang="en-US" sz="8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/>
                </a:tc>
              </a:tr>
              <a:tr h="520619">
                <a:tc>
                  <a:txBody>
                    <a:bodyPr/>
                    <a:lstStyle/>
                    <a:p>
                      <a:pPr latinLnBrk="1"/>
                      <a:endParaRPr lang="ko-KR" altLang="en-US" sz="8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1" i="0" dirty="0" smtClean="0">
                          <a:latin typeface="맑은 고딕" pitchFamily="50" charset="-127"/>
                          <a:ea typeface="맑은 고딕" pitchFamily="50" charset="-127"/>
                        </a:rPr>
                        <a:t>초월 확인 팝업 </a:t>
                      </a:r>
                      <a:r>
                        <a:rPr lang="ko-KR" altLang="en-US" sz="700" b="1" i="0" dirty="0" err="1" smtClean="0">
                          <a:latin typeface="맑은 고딕" pitchFamily="50" charset="-127"/>
                          <a:ea typeface="맑은 고딕" pitchFamily="50" charset="-127"/>
                        </a:rPr>
                        <a:t>메세지</a:t>
                      </a:r>
                      <a:endParaRPr lang="ko-KR" altLang="en-US" sz="700" b="1" i="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 latinLnBrk="1">
                        <a:buFont typeface="Arial" panose="020B0604020202020204" pitchFamily="34" charset="0"/>
                        <a:buChar char="•"/>
                      </a:pPr>
                      <a:r>
                        <a:rPr lang="en-US" altLang="ko-KR" sz="700" dirty="0" err="1" smtClean="0">
                          <a:latin typeface="맑은 고딕" pitchFamily="50" charset="-127"/>
                          <a:ea typeface="맑은 고딕" pitchFamily="50" charset="-127"/>
                        </a:rPr>
                        <a:t>TextPopup</a:t>
                      </a:r>
                      <a:r>
                        <a:rPr lang="en-US" altLang="ko-KR" sz="700" dirty="0" smtClean="0"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r>
                        <a:rPr lang="ko-KR" altLang="en-US" sz="700" dirty="0" smtClean="0">
                          <a:latin typeface="맑은 고딕" pitchFamily="50" charset="-127"/>
                          <a:ea typeface="맑은 고딕" pitchFamily="50" charset="-127"/>
                        </a:rPr>
                        <a:t>테이블 </a:t>
                      </a:r>
                      <a:r>
                        <a:rPr lang="en-US" altLang="ko-KR" sz="700" dirty="0" err="1" smtClean="0">
                          <a:latin typeface="맑은 고딕" pitchFamily="50" charset="-127"/>
                          <a:ea typeface="맑은 고딕" pitchFamily="50" charset="-127"/>
                        </a:rPr>
                        <a:t>TextKey</a:t>
                      </a:r>
                      <a:r>
                        <a:rPr lang="ko-KR" altLang="en-US" sz="700" dirty="0" smtClean="0">
                          <a:latin typeface="맑은 고딕" pitchFamily="50" charset="-127"/>
                          <a:ea typeface="맑은 고딕" pitchFamily="50" charset="-127"/>
                        </a:rPr>
                        <a:t>값</a:t>
                      </a:r>
                      <a:r>
                        <a:rPr lang="en-US" altLang="ko-KR" sz="700" dirty="0" smtClean="0">
                          <a:latin typeface="맑은 고딕" pitchFamily="50" charset="-127"/>
                          <a:ea typeface="맑은 고딕" pitchFamily="50" charset="-127"/>
                        </a:rPr>
                        <a:t> 493 </a:t>
                      </a:r>
                      <a:r>
                        <a:rPr lang="ko-KR" altLang="en-US" sz="700" dirty="0" smtClean="0">
                          <a:latin typeface="맑은 고딕" pitchFamily="50" charset="-127"/>
                          <a:ea typeface="맑은 고딕" pitchFamily="50" charset="-127"/>
                        </a:rPr>
                        <a:t>출력 </a:t>
                      </a:r>
                      <a:endParaRPr lang="ko-KR" altLang="en-US" sz="7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6" name="타원 25"/>
          <p:cNvSpPr/>
          <p:nvPr/>
        </p:nvSpPr>
        <p:spPr bwMode="auto">
          <a:xfrm>
            <a:off x="2105689" y="4471523"/>
            <a:ext cx="144016" cy="144016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1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굴림" charset="-127"/>
                <a:ea typeface="굴림" charset="-127"/>
              </a:rPr>
              <a:t>1</a:t>
            </a:r>
            <a:endParaRPr kumimoji="1" lang="ko-KR" altLang="en-US" sz="1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굴림" charset="-127"/>
              <a:ea typeface="굴림" charset="-127"/>
            </a:endParaRPr>
          </a:p>
        </p:txBody>
      </p:sp>
      <p:grpSp>
        <p:nvGrpSpPr>
          <p:cNvPr id="21" name="그룹 20"/>
          <p:cNvGrpSpPr>
            <a:grpSpLocks noChangeAspect="1"/>
          </p:cNvGrpSpPr>
          <p:nvPr/>
        </p:nvGrpSpPr>
        <p:grpSpPr>
          <a:xfrm>
            <a:off x="1908175" y="1808820"/>
            <a:ext cx="3196022" cy="1800000"/>
            <a:chOff x="1908175" y="1700213"/>
            <a:chExt cx="5113663" cy="2880015"/>
          </a:xfrm>
        </p:grpSpPr>
        <p:pic>
          <p:nvPicPr>
            <p:cNvPr id="2" name="그림 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08175" y="1700228"/>
              <a:ext cx="5113663" cy="2880000"/>
            </a:xfrm>
            <a:prstGeom prst="rect">
              <a:avLst/>
            </a:prstGeom>
          </p:spPr>
        </p:pic>
        <p:pic>
          <p:nvPicPr>
            <p:cNvPr id="5" name="그림 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555776" y="2588805"/>
              <a:ext cx="535345" cy="540000"/>
            </a:xfrm>
            <a:prstGeom prst="rect">
              <a:avLst/>
            </a:prstGeom>
          </p:spPr>
        </p:pic>
        <p:sp>
          <p:nvSpPr>
            <p:cNvPr id="4" name="직사각형 3"/>
            <p:cNvSpPr/>
            <p:nvPr/>
          </p:nvSpPr>
          <p:spPr>
            <a:xfrm>
              <a:off x="2638714" y="1958643"/>
              <a:ext cx="1064913" cy="32009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fontAlgn="ctr"/>
              <a:r>
                <a:rPr lang="ko-KR" altLang="en-US" sz="700" b="1" dirty="0">
                  <a:solidFill>
                    <a:schemeClr val="bg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아이템 초월</a:t>
              </a:r>
            </a:p>
          </p:txBody>
        </p:sp>
        <p:sp>
          <p:nvSpPr>
            <p:cNvPr id="11" name="직사각형 10"/>
            <p:cNvSpPr/>
            <p:nvPr/>
          </p:nvSpPr>
          <p:spPr>
            <a:xfrm>
              <a:off x="2484000" y="4292082"/>
              <a:ext cx="844339" cy="27084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fontAlgn="ctr"/>
              <a:r>
                <a:rPr lang="ko-KR" altLang="en-US" sz="500" dirty="0">
                  <a:solidFill>
                    <a:schemeClr val="bg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아이템 초월</a:t>
              </a:r>
            </a:p>
          </p:txBody>
        </p:sp>
        <p:sp>
          <p:nvSpPr>
            <p:cNvPr id="12" name="직사각형 11"/>
            <p:cNvSpPr/>
            <p:nvPr/>
          </p:nvSpPr>
          <p:spPr>
            <a:xfrm>
              <a:off x="2141294" y="2205444"/>
              <a:ext cx="1085431" cy="27084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fontAlgn="ctr"/>
              <a:r>
                <a:rPr lang="ko-KR" altLang="en-US" sz="500" b="1" dirty="0">
                  <a:solidFill>
                    <a:schemeClr val="bg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초월 아이템 선택</a:t>
              </a:r>
            </a:p>
          </p:txBody>
        </p:sp>
        <p:sp>
          <p:nvSpPr>
            <p:cNvPr id="13" name="직사각형 12"/>
            <p:cNvSpPr/>
            <p:nvPr/>
          </p:nvSpPr>
          <p:spPr>
            <a:xfrm>
              <a:off x="1955166" y="3241069"/>
              <a:ext cx="1167505" cy="29546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fontAlgn="ctr"/>
              <a:r>
                <a:rPr lang="ko-KR" altLang="en-US" sz="600" dirty="0">
                  <a:solidFill>
                    <a:schemeClr val="bg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아이템 초월 </a:t>
              </a:r>
              <a:r>
                <a:rPr lang="en-US" altLang="ko-KR" sz="600" dirty="0">
                  <a:solidFill>
                    <a:schemeClr val="bg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TIP</a:t>
              </a:r>
            </a:p>
          </p:txBody>
        </p:sp>
        <p:pic>
          <p:nvPicPr>
            <p:cNvPr id="32" name="그림 31"/>
            <p:cNvPicPr>
              <a:picLocks noChangeAspect="1"/>
            </p:cNvPicPr>
            <p:nvPr/>
          </p:nvPicPr>
          <p:blipFill rotWithShape="1">
            <a:blip r:embed="rId4"/>
            <a:srcRect b="23387"/>
            <a:stretch/>
          </p:blipFill>
          <p:spPr>
            <a:xfrm>
              <a:off x="4688216" y="2250974"/>
              <a:ext cx="541344" cy="540000"/>
            </a:xfrm>
            <a:prstGeom prst="rect">
              <a:avLst/>
            </a:prstGeom>
          </p:spPr>
        </p:pic>
        <p:pic>
          <p:nvPicPr>
            <p:cNvPr id="33" name="그림 32"/>
            <p:cNvPicPr>
              <a:picLocks noChangeAspect="1"/>
            </p:cNvPicPr>
            <p:nvPr/>
          </p:nvPicPr>
          <p:blipFill rotWithShape="1">
            <a:blip r:embed="rId5"/>
            <a:srcRect b="23227"/>
            <a:stretch/>
          </p:blipFill>
          <p:spPr>
            <a:xfrm>
              <a:off x="5238646" y="2248979"/>
              <a:ext cx="551594" cy="540000"/>
            </a:xfrm>
            <a:prstGeom prst="rect">
              <a:avLst/>
            </a:prstGeom>
          </p:spPr>
        </p:pic>
        <p:pic>
          <p:nvPicPr>
            <p:cNvPr id="34" name="그림 33"/>
            <p:cNvPicPr>
              <a:picLocks noChangeAspect="1"/>
            </p:cNvPicPr>
            <p:nvPr/>
          </p:nvPicPr>
          <p:blipFill rotWithShape="1">
            <a:blip r:embed="rId6"/>
            <a:srcRect b="23227"/>
            <a:stretch/>
          </p:blipFill>
          <p:spPr>
            <a:xfrm>
              <a:off x="5806336" y="2248979"/>
              <a:ext cx="550309" cy="540000"/>
            </a:xfrm>
            <a:prstGeom prst="rect">
              <a:avLst/>
            </a:prstGeom>
          </p:spPr>
        </p:pic>
        <p:pic>
          <p:nvPicPr>
            <p:cNvPr id="37" name="그림 36"/>
            <p:cNvPicPr>
              <a:picLocks noChangeAspect="1"/>
            </p:cNvPicPr>
            <p:nvPr/>
          </p:nvPicPr>
          <p:blipFill rotWithShape="1">
            <a:blip r:embed="rId7"/>
            <a:srcRect b="21658"/>
            <a:stretch/>
          </p:blipFill>
          <p:spPr>
            <a:xfrm>
              <a:off x="6372669" y="2248979"/>
              <a:ext cx="528573" cy="540000"/>
            </a:xfrm>
            <a:prstGeom prst="rect">
              <a:avLst/>
            </a:prstGeom>
          </p:spPr>
        </p:pic>
        <p:pic>
          <p:nvPicPr>
            <p:cNvPr id="38" name="그림 37"/>
            <p:cNvPicPr>
              <a:picLocks noChangeAspect="1"/>
            </p:cNvPicPr>
            <p:nvPr/>
          </p:nvPicPr>
          <p:blipFill rotWithShape="1">
            <a:blip r:embed="rId4"/>
            <a:srcRect b="23387"/>
            <a:stretch/>
          </p:blipFill>
          <p:spPr>
            <a:xfrm>
              <a:off x="3445916" y="2588805"/>
              <a:ext cx="514016" cy="540000"/>
            </a:xfrm>
            <a:prstGeom prst="rect">
              <a:avLst/>
            </a:prstGeom>
          </p:spPr>
        </p:pic>
        <p:sp>
          <p:nvSpPr>
            <p:cNvPr id="14" name="직사각형 13"/>
            <p:cNvSpPr/>
            <p:nvPr/>
          </p:nvSpPr>
          <p:spPr bwMode="auto">
            <a:xfrm>
              <a:off x="1908175" y="1700213"/>
              <a:ext cx="5113663" cy="2880015"/>
            </a:xfrm>
            <a:prstGeom prst="rect">
              <a:avLst/>
            </a:prstGeom>
            <a:solidFill>
              <a:srgbClr val="000000">
                <a:alpha val="30196"/>
              </a:srgbClr>
            </a:solidFill>
            <a:ln w="9525" cap="flat" cmpd="sng" algn="ctr">
              <a:solidFill>
                <a:srgbClr val="FF33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ko-KR" altLang="en-US" sz="7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굴림" charset="-127"/>
                <a:ea typeface="굴림" charset="-127"/>
              </a:endParaRPr>
            </a:p>
          </p:txBody>
        </p:sp>
        <p:pic>
          <p:nvPicPr>
            <p:cNvPr id="15" name="그림 14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2195736" y="2700197"/>
              <a:ext cx="4484982" cy="894158"/>
            </a:xfrm>
            <a:prstGeom prst="rect">
              <a:avLst/>
            </a:prstGeom>
          </p:spPr>
        </p:pic>
        <p:sp>
          <p:nvSpPr>
            <p:cNvPr id="20" name="직사각형 19"/>
            <p:cNvSpPr/>
            <p:nvPr/>
          </p:nvSpPr>
          <p:spPr>
            <a:xfrm>
              <a:off x="2993237" y="2816932"/>
              <a:ext cx="2880804" cy="44320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ko-KR" altLang="en-US" sz="600" dirty="0">
                  <a:solidFill>
                    <a:schemeClr val="bg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초월하게 되면 재료 아이템은 사라지게 됩니다</a:t>
              </a:r>
              <a:r>
                <a:rPr lang="en-US" altLang="ko-KR" sz="600" dirty="0" smtClean="0">
                  <a:solidFill>
                    <a:schemeClr val="bg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.</a:t>
              </a:r>
            </a:p>
            <a:p>
              <a:pPr algn="ctr"/>
              <a:r>
                <a:rPr lang="ko-KR" altLang="en-US" sz="600" dirty="0" smtClean="0">
                  <a:solidFill>
                    <a:schemeClr val="bg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정말로 </a:t>
              </a:r>
              <a:r>
                <a:rPr lang="ko-KR" altLang="en-US" sz="600" dirty="0">
                  <a:solidFill>
                    <a:schemeClr val="bg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초월 하시겠습니까</a:t>
              </a:r>
              <a:r>
                <a:rPr lang="en-US" altLang="ko-KR" sz="600" dirty="0">
                  <a:solidFill>
                    <a:schemeClr val="bg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?</a:t>
              </a:r>
              <a:r>
                <a:rPr lang="ko-KR" altLang="en-US" sz="600" dirty="0">
                  <a:solidFill>
                    <a:schemeClr val="bg1"/>
                  </a:solidFill>
                </a:rPr>
                <a:t> </a:t>
              </a:r>
              <a:endParaRPr lang="ko-KR" altLang="en-US" sz="6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0" name="그룹 39"/>
          <p:cNvGrpSpPr>
            <a:grpSpLocks noChangeAspect="1"/>
          </p:cNvGrpSpPr>
          <p:nvPr/>
        </p:nvGrpSpPr>
        <p:grpSpPr>
          <a:xfrm>
            <a:off x="5611818" y="1808829"/>
            <a:ext cx="3196022" cy="1799991"/>
            <a:chOff x="1908175" y="1700228"/>
            <a:chExt cx="5113663" cy="2880000"/>
          </a:xfrm>
        </p:grpSpPr>
        <p:pic>
          <p:nvPicPr>
            <p:cNvPr id="41" name="그림 40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08175" y="1700228"/>
              <a:ext cx="5113663" cy="2880000"/>
            </a:xfrm>
            <a:prstGeom prst="rect">
              <a:avLst/>
            </a:prstGeom>
          </p:spPr>
        </p:pic>
        <p:pic>
          <p:nvPicPr>
            <p:cNvPr id="42" name="그림 4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273539" y="2926397"/>
              <a:ext cx="535345" cy="539999"/>
            </a:xfrm>
            <a:prstGeom prst="rect">
              <a:avLst/>
            </a:prstGeom>
          </p:spPr>
        </p:pic>
        <p:sp>
          <p:nvSpPr>
            <p:cNvPr id="43" name="직사각형 42"/>
            <p:cNvSpPr/>
            <p:nvPr/>
          </p:nvSpPr>
          <p:spPr>
            <a:xfrm>
              <a:off x="2638714" y="1958643"/>
              <a:ext cx="1064913" cy="32009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fontAlgn="ctr"/>
              <a:r>
                <a:rPr lang="ko-KR" altLang="en-US" sz="700" b="1" dirty="0">
                  <a:solidFill>
                    <a:schemeClr val="bg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아이템 초월</a:t>
              </a:r>
            </a:p>
          </p:txBody>
        </p:sp>
        <p:sp>
          <p:nvSpPr>
            <p:cNvPr id="46" name="직사각형 45"/>
            <p:cNvSpPr/>
            <p:nvPr/>
          </p:nvSpPr>
          <p:spPr>
            <a:xfrm>
              <a:off x="2484001" y="4234906"/>
              <a:ext cx="844339" cy="27084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fontAlgn="ctr"/>
              <a:r>
                <a:rPr lang="ko-KR" altLang="en-US" sz="500" dirty="0">
                  <a:solidFill>
                    <a:schemeClr val="bg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아이템 초월</a:t>
              </a:r>
            </a:p>
          </p:txBody>
        </p:sp>
        <p:sp>
          <p:nvSpPr>
            <p:cNvPr id="47" name="직사각형 46"/>
            <p:cNvSpPr/>
            <p:nvPr/>
          </p:nvSpPr>
          <p:spPr>
            <a:xfrm>
              <a:off x="2141294" y="2205444"/>
              <a:ext cx="1085431" cy="27084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fontAlgn="ctr"/>
              <a:r>
                <a:rPr lang="ko-KR" altLang="en-US" sz="500" b="1" dirty="0">
                  <a:solidFill>
                    <a:schemeClr val="bg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초월 아이템 선택</a:t>
              </a:r>
            </a:p>
          </p:txBody>
        </p:sp>
        <p:sp>
          <p:nvSpPr>
            <p:cNvPr id="48" name="직사각형 47"/>
            <p:cNvSpPr/>
            <p:nvPr/>
          </p:nvSpPr>
          <p:spPr>
            <a:xfrm>
              <a:off x="2101358" y="3241069"/>
              <a:ext cx="875117" cy="24622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fontAlgn="ctr"/>
              <a:r>
                <a:rPr lang="ko-KR" altLang="en-US" sz="400" dirty="0">
                  <a:solidFill>
                    <a:schemeClr val="bg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아이템 초월 </a:t>
              </a:r>
              <a:r>
                <a:rPr lang="en-US" altLang="ko-KR" sz="400" dirty="0">
                  <a:solidFill>
                    <a:schemeClr val="bg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TIP</a:t>
              </a:r>
            </a:p>
          </p:txBody>
        </p:sp>
        <p:pic>
          <p:nvPicPr>
            <p:cNvPr id="49" name="그림 48"/>
            <p:cNvPicPr>
              <a:picLocks noChangeAspect="1"/>
            </p:cNvPicPr>
            <p:nvPr/>
          </p:nvPicPr>
          <p:blipFill rotWithShape="1">
            <a:blip r:embed="rId4"/>
            <a:srcRect b="23387"/>
            <a:stretch/>
          </p:blipFill>
          <p:spPr>
            <a:xfrm>
              <a:off x="4688216" y="2250974"/>
              <a:ext cx="541344" cy="540000"/>
            </a:xfrm>
            <a:prstGeom prst="rect">
              <a:avLst/>
            </a:prstGeom>
          </p:spPr>
        </p:pic>
        <p:pic>
          <p:nvPicPr>
            <p:cNvPr id="50" name="그림 49"/>
            <p:cNvPicPr>
              <a:picLocks noChangeAspect="1"/>
            </p:cNvPicPr>
            <p:nvPr/>
          </p:nvPicPr>
          <p:blipFill rotWithShape="1">
            <a:blip r:embed="rId5"/>
            <a:srcRect b="23227"/>
            <a:stretch/>
          </p:blipFill>
          <p:spPr>
            <a:xfrm>
              <a:off x="5238646" y="2248979"/>
              <a:ext cx="551594" cy="540000"/>
            </a:xfrm>
            <a:prstGeom prst="rect">
              <a:avLst/>
            </a:prstGeom>
          </p:spPr>
        </p:pic>
        <p:pic>
          <p:nvPicPr>
            <p:cNvPr id="51" name="그림 50"/>
            <p:cNvPicPr>
              <a:picLocks noChangeAspect="1"/>
            </p:cNvPicPr>
            <p:nvPr/>
          </p:nvPicPr>
          <p:blipFill rotWithShape="1">
            <a:blip r:embed="rId6"/>
            <a:srcRect b="23227"/>
            <a:stretch/>
          </p:blipFill>
          <p:spPr>
            <a:xfrm>
              <a:off x="5806336" y="2248979"/>
              <a:ext cx="550309" cy="540000"/>
            </a:xfrm>
            <a:prstGeom prst="rect">
              <a:avLst/>
            </a:prstGeom>
          </p:spPr>
        </p:pic>
        <p:pic>
          <p:nvPicPr>
            <p:cNvPr id="52" name="그림 51"/>
            <p:cNvPicPr>
              <a:picLocks noChangeAspect="1"/>
            </p:cNvPicPr>
            <p:nvPr/>
          </p:nvPicPr>
          <p:blipFill rotWithShape="1">
            <a:blip r:embed="rId7"/>
            <a:srcRect b="21658"/>
            <a:stretch/>
          </p:blipFill>
          <p:spPr>
            <a:xfrm>
              <a:off x="6372669" y="2248979"/>
              <a:ext cx="528573" cy="540000"/>
            </a:xfrm>
            <a:prstGeom prst="rect">
              <a:avLst/>
            </a:prstGeom>
          </p:spPr>
        </p:pic>
        <p:pic>
          <p:nvPicPr>
            <p:cNvPr id="53" name="그림 52"/>
            <p:cNvPicPr>
              <a:picLocks noChangeAspect="1"/>
            </p:cNvPicPr>
            <p:nvPr/>
          </p:nvPicPr>
          <p:blipFill rotWithShape="1">
            <a:blip r:embed="rId4"/>
            <a:srcRect b="23387"/>
            <a:stretch/>
          </p:blipFill>
          <p:spPr>
            <a:xfrm>
              <a:off x="4973908" y="2947292"/>
              <a:ext cx="514016" cy="539999"/>
            </a:xfrm>
            <a:prstGeom prst="rect">
              <a:avLst/>
            </a:prstGeom>
          </p:spPr>
        </p:pic>
      </p:grpSp>
      <p:sp>
        <p:nvSpPr>
          <p:cNvPr id="22" name="오른쪽 화살표 21"/>
          <p:cNvSpPr/>
          <p:nvPr/>
        </p:nvSpPr>
        <p:spPr bwMode="auto">
          <a:xfrm>
            <a:off x="6912260" y="2674682"/>
            <a:ext cx="200842" cy="189501"/>
          </a:xfrm>
          <a:prstGeom prst="rightArrow">
            <a:avLst/>
          </a:prstGeom>
          <a:noFill/>
          <a:ln w="9525" cap="flat" cmpd="sng" algn="ctr">
            <a:solidFill>
              <a:srgbClr val="FF3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charset="-127"/>
              <a:ea typeface="굴림" charset="-127"/>
            </a:endParaRPr>
          </a:p>
        </p:txBody>
      </p:sp>
      <p:sp>
        <p:nvSpPr>
          <p:cNvPr id="57" name="오른쪽 화살표 56"/>
          <p:cNvSpPr/>
          <p:nvPr/>
        </p:nvSpPr>
        <p:spPr bwMode="auto">
          <a:xfrm flipH="1">
            <a:off x="7272300" y="2674682"/>
            <a:ext cx="200842" cy="189501"/>
          </a:xfrm>
          <a:prstGeom prst="rightArrow">
            <a:avLst/>
          </a:prstGeom>
          <a:noFill/>
          <a:ln w="9525" cap="flat" cmpd="sng" algn="ctr">
            <a:solidFill>
              <a:srgbClr val="FF3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charset="-127"/>
              <a:ea typeface="굴림" charset="-127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843808" y="3645024"/>
            <a:ext cx="146519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&lt;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초월 확인 팝업 창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&gt;</a:t>
            </a:r>
            <a:endParaRPr lang="ko-KR" altLang="en-US" dirty="0" smtClean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6300192" y="3645024"/>
            <a:ext cx="209349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&lt;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초월 연출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합성 연출과 동일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&gt;</a:t>
            </a:r>
            <a:endParaRPr lang="ko-KR" altLang="en-US" dirty="0" smtClean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59" name="오른쪽 화살표 58"/>
          <p:cNvSpPr/>
          <p:nvPr/>
        </p:nvSpPr>
        <p:spPr bwMode="auto">
          <a:xfrm>
            <a:off x="5242284" y="2562731"/>
            <a:ext cx="216024" cy="252028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charset="-127"/>
              <a:ea typeface="굴림" charset="-127"/>
            </a:endParaRPr>
          </a:p>
        </p:txBody>
      </p:sp>
      <p:sp>
        <p:nvSpPr>
          <p:cNvPr id="60" name="타원 59"/>
          <p:cNvSpPr/>
          <p:nvPr/>
        </p:nvSpPr>
        <p:spPr bwMode="auto">
          <a:xfrm>
            <a:off x="2337475" y="2530666"/>
            <a:ext cx="144016" cy="144016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1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굴림" charset="-127"/>
                <a:ea typeface="굴림" charset="-127"/>
              </a:rPr>
              <a:t>1</a:t>
            </a:r>
            <a:endParaRPr kumimoji="1" lang="ko-KR" altLang="en-US" sz="1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굴림" charset="-127"/>
              <a:ea typeface="굴림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61753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초월 강화 시스템</a:t>
            </a:r>
            <a:endParaRPr lang="ko-KR" alt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1907704" y="703729"/>
            <a:ext cx="64807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ko-KR" sz="1200" b="1" dirty="0" smtClean="0">
                <a:latin typeface="맑은 고딕" pitchFamily="50" charset="-127"/>
                <a:ea typeface="맑은 고딕" pitchFamily="50" charset="-127"/>
              </a:rPr>
              <a:t>1-6. </a:t>
            </a:r>
            <a:r>
              <a:rPr lang="ko-KR" altLang="en-US" sz="1200" b="1" dirty="0" smtClean="0">
                <a:latin typeface="맑은 고딕" pitchFamily="50" charset="-127"/>
                <a:ea typeface="맑은 고딕" pitchFamily="50" charset="-127"/>
              </a:rPr>
              <a:t>초월 결과 창 </a:t>
            </a:r>
            <a:endParaRPr lang="ko-KR" altLang="en-US" sz="1200" b="1" dirty="0" smtClean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997714" y="1232756"/>
            <a:ext cx="673971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l">
              <a:buFont typeface="Arial" charset="0"/>
              <a:buChar char="•"/>
            </a:pPr>
            <a:r>
              <a:rPr lang="ko-KR" altLang="en-US" sz="800" b="1" dirty="0" smtClean="0">
                <a:latin typeface="맑은 고딕" pitchFamily="50" charset="-127"/>
                <a:ea typeface="맑은 고딕" pitchFamily="50" charset="-127"/>
              </a:rPr>
              <a:t>초기화는 패키지 상품에만 적용 </a:t>
            </a:r>
            <a:endParaRPr lang="en-US" altLang="ko-KR" sz="800" b="1" dirty="0" smtClean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069722" y="980728"/>
            <a:ext cx="280831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 smtClean="0">
                <a:latin typeface="맑은 고딕" pitchFamily="50" charset="-127"/>
                <a:ea typeface="맑은 고딕" pitchFamily="50" charset="-127"/>
              </a:rPr>
              <a:t>초월 결과 창</a:t>
            </a:r>
            <a:endParaRPr lang="ko-KR" altLang="en-US" b="1" dirty="0" smtClean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5" name="직사각형 44"/>
          <p:cNvSpPr/>
          <p:nvPr/>
        </p:nvSpPr>
        <p:spPr bwMode="auto">
          <a:xfrm>
            <a:off x="1943708" y="1049237"/>
            <a:ext cx="108012" cy="10801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charset="-127"/>
              <a:ea typeface="굴림" charset="-127"/>
            </a:endParaRPr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8175" y="1716438"/>
            <a:ext cx="5125263" cy="2880000"/>
          </a:xfrm>
          <a:prstGeom prst="rect">
            <a:avLst/>
          </a:prstGeom>
        </p:spPr>
      </p:pic>
      <p:pic>
        <p:nvPicPr>
          <p:cNvPr id="14" name="그림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75956" y="2816932"/>
            <a:ext cx="642485" cy="648072"/>
          </a:xfrm>
          <a:prstGeom prst="rect">
            <a:avLst/>
          </a:prstGeom>
        </p:spPr>
      </p:pic>
      <p:pic>
        <p:nvPicPr>
          <p:cNvPr id="13" name="그림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33718" y="4725144"/>
            <a:ext cx="1606034" cy="1620000"/>
          </a:xfrm>
          <a:prstGeom prst="rect">
            <a:avLst/>
          </a:prstGeom>
        </p:spPr>
      </p:pic>
      <p:sp>
        <p:nvSpPr>
          <p:cNvPr id="5" name="직사각형 4"/>
          <p:cNvSpPr/>
          <p:nvPr/>
        </p:nvSpPr>
        <p:spPr>
          <a:xfrm>
            <a:off x="4166847" y="2275405"/>
            <a:ext cx="631903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ctr"/>
            <a:r>
              <a:rPr lang="ko-KR" altLang="en-US" sz="800" b="1" dirty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초월 성공</a:t>
            </a:r>
            <a:endParaRPr lang="ko-KR" altLang="en-US" sz="800" b="1" dirty="0">
              <a:solidFill>
                <a:schemeClr val="bg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44008" y="2565484"/>
            <a:ext cx="43204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ko-KR" sz="800" b="1" dirty="0" smtClean="0">
                <a:solidFill>
                  <a:srgbClr val="00FF00"/>
                </a:solidFill>
                <a:latin typeface="맑은 고딕" pitchFamily="50" charset="-127"/>
                <a:ea typeface="맑은 고딕" pitchFamily="50" charset="-127"/>
              </a:rPr>
              <a:t>+1</a:t>
            </a:r>
            <a:endParaRPr lang="ko-KR" altLang="en-US" sz="800" b="1" dirty="0" smtClean="0">
              <a:solidFill>
                <a:srgbClr val="00FF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9" name="이등변 삼각형 8"/>
          <p:cNvSpPr/>
          <p:nvPr/>
        </p:nvSpPr>
        <p:spPr bwMode="auto">
          <a:xfrm>
            <a:off x="4175956" y="3537012"/>
            <a:ext cx="144016" cy="108012"/>
          </a:xfrm>
          <a:prstGeom prst="triangle">
            <a:avLst/>
          </a:prstGeom>
          <a:solidFill>
            <a:srgbClr val="00FF00"/>
          </a:solidFill>
          <a:ln w="9525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charset="-127"/>
              <a:ea typeface="굴림" charset="-127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65966" y="3485222"/>
            <a:ext cx="59406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rgbClr val="00FF00"/>
                </a:solidFill>
                <a:latin typeface="맑은 고딕" pitchFamily="50" charset="-127"/>
                <a:ea typeface="맑은 고딕" pitchFamily="50" charset="-127"/>
              </a:rPr>
              <a:t>999.999</a:t>
            </a:r>
            <a:endParaRPr lang="ko-KR" altLang="en-US" sz="800" dirty="0" smtClean="0">
              <a:solidFill>
                <a:srgbClr val="00FF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1" name="타원 10"/>
          <p:cNvSpPr/>
          <p:nvPr/>
        </p:nvSpPr>
        <p:spPr bwMode="auto">
          <a:xfrm>
            <a:off x="2088089" y="5221880"/>
            <a:ext cx="250620" cy="25062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charset="-127"/>
              <a:ea typeface="굴림" charset="-127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015716" y="5216385"/>
            <a:ext cx="4320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ko-KR" sz="1100" b="1" dirty="0" smtClean="0">
                <a:solidFill>
                  <a:srgbClr val="00FF00"/>
                </a:solidFill>
                <a:latin typeface="맑은 고딕" pitchFamily="50" charset="-127"/>
                <a:ea typeface="맑은 고딕" pitchFamily="50" charset="-127"/>
              </a:rPr>
              <a:t>+1</a:t>
            </a:r>
            <a:endParaRPr lang="ko-KR" altLang="en-US" sz="1100" b="1" dirty="0" smtClean="0">
              <a:solidFill>
                <a:srgbClr val="00FF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4" name="타원 23"/>
          <p:cNvSpPr/>
          <p:nvPr/>
        </p:nvSpPr>
        <p:spPr bwMode="auto">
          <a:xfrm>
            <a:off x="4121950" y="2232008"/>
            <a:ext cx="144016" cy="144016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1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굴림" charset="-127"/>
                <a:ea typeface="굴림" charset="-127"/>
              </a:rPr>
              <a:t>1</a:t>
            </a:r>
            <a:endParaRPr kumimoji="1" lang="ko-KR" altLang="en-US" sz="1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굴림" charset="-127"/>
              <a:ea typeface="굴림" charset="-127"/>
            </a:endParaRPr>
          </a:p>
        </p:txBody>
      </p:sp>
      <p:sp>
        <p:nvSpPr>
          <p:cNvPr id="25" name="타원 24"/>
          <p:cNvSpPr/>
          <p:nvPr/>
        </p:nvSpPr>
        <p:spPr bwMode="auto">
          <a:xfrm>
            <a:off x="4921364" y="2601198"/>
            <a:ext cx="144016" cy="144016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1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굴림" charset="-127"/>
                <a:ea typeface="굴림" charset="-127"/>
              </a:rPr>
              <a:t>2</a:t>
            </a:r>
            <a:endParaRPr kumimoji="1" lang="ko-KR" altLang="en-US" sz="1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굴림" charset="-127"/>
              <a:ea typeface="굴림" charset="-127"/>
            </a:endParaRPr>
          </a:p>
        </p:txBody>
      </p:sp>
      <p:sp>
        <p:nvSpPr>
          <p:cNvPr id="26" name="타원 25"/>
          <p:cNvSpPr/>
          <p:nvPr/>
        </p:nvSpPr>
        <p:spPr bwMode="auto">
          <a:xfrm>
            <a:off x="4094839" y="2786607"/>
            <a:ext cx="144016" cy="144016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1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굴림" charset="-127"/>
                <a:ea typeface="굴림" charset="-127"/>
              </a:rPr>
              <a:t>3</a:t>
            </a:r>
            <a:endParaRPr kumimoji="1" lang="ko-KR" altLang="en-US" sz="1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굴림" charset="-127"/>
              <a:ea typeface="굴림" charset="-127"/>
            </a:endParaRPr>
          </a:p>
        </p:txBody>
      </p:sp>
      <p:sp>
        <p:nvSpPr>
          <p:cNvPr id="27" name="타원 26"/>
          <p:cNvSpPr/>
          <p:nvPr/>
        </p:nvSpPr>
        <p:spPr bwMode="auto">
          <a:xfrm>
            <a:off x="4057033" y="3502399"/>
            <a:ext cx="144016" cy="144016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1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굴림" charset="-127"/>
                <a:ea typeface="굴림" charset="-127"/>
              </a:rPr>
              <a:t>4</a:t>
            </a:r>
            <a:endParaRPr kumimoji="1" lang="ko-KR" altLang="en-US" sz="1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굴림" charset="-127"/>
              <a:ea typeface="굴림" charset="-127"/>
            </a:endParaRPr>
          </a:p>
        </p:txBody>
      </p:sp>
      <p:sp>
        <p:nvSpPr>
          <p:cNvPr id="28" name="타원 27"/>
          <p:cNvSpPr/>
          <p:nvPr/>
        </p:nvSpPr>
        <p:spPr bwMode="auto">
          <a:xfrm>
            <a:off x="2194693" y="5419379"/>
            <a:ext cx="144016" cy="144016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1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굴림" charset="-127"/>
                <a:ea typeface="굴림" charset="-127"/>
              </a:rPr>
              <a:t>5</a:t>
            </a:r>
            <a:endParaRPr kumimoji="1" lang="ko-KR" altLang="en-US" sz="1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굴림" charset="-127"/>
              <a:ea typeface="굴림" charset="-127"/>
            </a:endParaRPr>
          </a:p>
        </p:txBody>
      </p:sp>
      <p:graphicFrame>
        <p:nvGraphicFramePr>
          <p:cNvPr id="29" name="표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2406407"/>
              </p:ext>
            </p:extLst>
          </p:nvPr>
        </p:nvGraphicFramePr>
        <p:xfrm>
          <a:off x="3790951" y="4689140"/>
          <a:ext cx="4777493" cy="18129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44"/>
                <a:gridCol w="1285105"/>
                <a:gridCol w="3096344"/>
              </a:tblGrid>
              <a:tr h="26186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dirty="0" smtClean="0">
                          <a:latin typeface="맑은 고딕" pitchFamily="50" charset="-127"/>
                          <a:ea typeface="맑은 고딕" pitchFamily="50" charset="-127"/>
                        </a:rPr>
                        <a:t>번호</a:t>
                      </a:r>
                      <a:endParaRPr lang="ko-KR" altLang="en-US" sz="8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dirty="0" smtClean="0">
                          <a:latin typeface="맑은 고딕" pitchFamily="50" charset="-127"/>
                          <a:ea typeface="맑은 고딕" pitchFamily="50" charset="-127"/>
                        </a:rPr>
                        <a:t>항      </a:t>
                      </a:r>
                      <a:r>
                        <a:rPr lang="ko-KR" altLang="en-US" sz="800" dirty="0" smtClean="0">
                          <a:latin typeface="맑은 고딕" pitchFamily="50" charset="-127"/>
                          <a:ea typeface="맑은 고딕" pitchFamily="50" charset="-127"/>
                        </a:rPr>
                        <a:t>     </a:t>
                      </a:r>
                      <a:r>
                        <a:rPr lang="ko-KR" altLang="en-US" sz="800" dirty="0" smtClean="0">
                          <a:latin typeface="맑은 고딕" pitchFamily="50" charset="-127"/>
                          <a:ea typeface="맑은 고딕" pitchFamily="50" charset="-127"/>
                        </a:rPr>
                        <a:t>목</a:t>
                      </a:r>
                      <a:endParaRPr lang="ko-KR" altLang="en-US" sz="8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dirty="0" smtClean="0">
                          <a:latin typeface="맑은 고딕" pitchFamily="50" charset="-127"/>
                          <a:ea typeface="맑은 고딕" pitchFamily="50" charset="-127"/>
                        </a:rPr>
                        <a:t>설                                    명</a:t>
                      </a:r>
                      <a:endParaRPr lang="ko-KR" altLang="en-US" sz="8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/>
                </a:tc>
              </a:tr>
              <a:tr h="276516">
                <a:tc>
                  <a:txBody>
                    <a:bodyPr/>
                    <a:lstStyle/>
                    <a:p>
                      <a:pPr latinLnBrk="1"/>
                      <a:endParaRPr lang="ko-KR" altLang="en-US" sz="8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1" i="0" dirty="0" smtClean="0">
                          <a:latin typeface="맑은 고딕" pitchFamily="50" charset="-127"/>
                          <a:ea typeface="맑은 고딕" pitchFamily="50" charset="-127"/>
                        </a:rPr>
                        <a:t>초월 결과</a:t>
                      </a:r>
                      <a:r>
                        <a:rPr lang="en-US" altLang="ko-KR" sz="800" b="1" i="0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r>
                        <a:rPr lang="ko-KR" altLang="en-US" sz="800" b="1" i="0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타이틀</a:t>
                      </a:r>
                      <a:endParaRPr lang="ko-KR" altLang="en-US" sz="800" b="1" i="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 latinLnBrk="1">
                        <a:buFont typeface="Arial" panose="020B0604020202020204" pitchFamily="34" charset="0"/>
                        <a:buChar char="•"/>
                      </a:pPr>
                      <a:r>
                        <a:rPr lang="en-US" altLang="ko-KR" sz="800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Text </a:t>
                      </a:r>
                      <a:r>
                        <a:rPr lang="ko-KR" altLang="en-US" sz="800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테이블 </a:t>
                      </a:r>
                      <a:r>
                        <a:rPr lang="en-US" altLang="ko-KR" sz="800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ID 5129 </a:t>
                      </a:r>
                      <a:r>
                        <a:rPr lang="ko-KR" altLang="en-US" sz="800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출력</a:t>
                      </a:r>
                      <a:endParaRPr lang="ko-KR" altLang="en-US" sz="8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</a:tr>
              <a:tr h="276516">
                <a:tc>
                  <a:txBody>
                    <a:bodyPr/>
                    <a:lstStyle/>
                    <a:p>
                      <a:pPr latinLnBrk="1"/>
                      <a:endParaRPr lang="ko-KR" altLang="en-US" sz="8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1" i="0" dirty="0" smtClean="0">
                          <a:latin typeface="맑은 고딕" pitchFamily="50" charset="-127"/>
                          <a:ea typeface="맑은 고딕" pitchFamily="50" charset="-127"/>
                        </a:rPr>
                        <a:t>초월 단계 표시 </a:t>
                      </a:r>
                      <a:endParaRPr lang="ko-KR" altLang="en-US" sz="800" b="1" i="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 latinLnBrk="1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800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초월 성공한 초월 단계 표시 </a:t>
                      </a:r>
                      <a:r>
                        <a:rPr lang="en-US" altLang="ko-KR" sz="800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+1 </a:t>
                      </a:r>
                    </a:p>
                    <a:p>
                      <a:pPr marL="171450" indent="-171450" latinLnBrk="1">
                        <a:buFont typeface="Arial" panose="020B0604020202020204" pitchFamily="34" charset="0"/>
                        <a:buChar char="•"/>
                      </a:pPr>
                      <a:r>
                        <a:rPr lang="en-US" altLang="ko-KR" sz="800" baseline="0" dirty="0" err="1" smtClean="0">
                          <a:latin typeface="맑은 고딕" pitchFamily="50" charset="-127"/>
                          <a:ea typeface="맑은 고딕" pitchFamily="50" charset="-127"/>
                        </a:rPr>
                        <a:t>TextCommon</a:t>
                      </a:r>
                      <a:r>
                        <a:rPr lang="en-US" altLang="ko-KR" sz="800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r>
                        <a:rPr lang="ko-KR" altLang="en-US" sz="800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테이블 </a:t>
                      </a:r>
                      <a:r>
                        <a:rPr lang="en-US" altLang="ko-KR" sz="800" dirty="0" err="1" smtClean="0">
                          <a:latin typeface="맑은 고딕" pitchFamily="50" charset="-127"/>
                          <a:ea typeface="맑은 고딕" pitchFamily="50" charset="-127"/>
                        </a:rPr>
                        <a:t>TextKey</a:t>
                      </a:r>
                      <a:r>
                        <a:rPr lang="ko-KR" altLang="en-US" sz="800" dirty="0" smtClean="0">
                          <a:latin typeface="맑은 고딕" pitchFamily="50" charset="-127"/>
                          <a:ea typeface="맑은 고딕" pitchFamily="50" charset="-127"/>
                        </a:rPr>
                        <a:t>값</a:t>
                      </a:r>
                      <a:r>
                        <a:rPr lang="en-US" altLang="ko-KR" sz="800" dirty="0" smtClean="0"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r>
                        <a:rPr lang="en-US" altLang="ko-KR" sz="800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 21547 </a:t>
                      </a:r>
                      <a:r>
                        <a:rPr lang="ko-KR" altLang="en-US" sz="800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출력 형식 </a:t>
                      </a:r>
                      <a:r>
                        <a:rPr lang="en-US" altLang="ko-KR" sz="800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+{0}</a:t>
                      </a:r>
                      <a:endParaRPr lang="ko-KR" altLang="en-US" sz="8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</a:tr>
              <a:tr h="268754">
                <a:tc>
                  <a:txBody>
                    <a:bodyPr/>
                    <a:lstStyle/>
                    <a:p>
                      <a:pPr latinLnBrk="1"/>
                      <a:endParaRPr lang="ko-KR" altLang="en-US" sz="8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1" i="0" dirty="0" smtClean="0">
                          <a:latin typeface="맑은 고딕" pitchFamily="50" charset="-127"/>
                          <a:ea typeface="맑은 고딕" pitchFamily="50" charset="-127"/>
                        </a:rPr>
                        <a:t>초월 한 아이템</a:t>
                      </a:r>
                      <a:endParaRPr lang="ko-KR" altLang="en-US" sz="800" b="1" i="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 latinLnBrk="1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800" dirty="0" smtClean="0">
                          <a:latin typeface="맑은 고딕" pitchFamily="50" charset="-127"/>
                          <a:ea typeface="맑은 고딕" pitchFamily="50" charset="-127"/>
                        </a:rPr>
                        <a:t>초월한 아이템 아이콘 표시</a:t>
                      </a:r>
                      <a:endParaRPr lang="ko-KR" altLang="en-US" sz="8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</a:tr>
              <a:tr h="245021">
                <a:tc>
                  <a:txBody>
                    <a:bodyPr/>
                    <a:lstStyle/>
                    <a:p>
                      <a:pPr latinLnBrk="1"/>
                      <a:endParaRPr lang="ko-KR" altLang="en-US" sz="8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1" i="0" dirty="0" smtClean="0">
                          <a:latin typeface="맑은 고딕" pitchFamily="50" charset="-127"/>
                          <a:ea typeface="맑은 고딕" pitchFamily="50" charset="-127"/>
                        </a:rPr>
                        <a:t>초월</a:t>
                      </a:r>
                      <a:r>
                        <a:rPr lang="ko-KR" altLang="en-US" sz="800" b="1" i="0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 증가 </a:t>
                      </a:r>
                      <a:r>
                        <a:rPr lang="ko-KR" altLang="en-US" sz="800" b="1" i="0" baseline="0" dirty="0" err="1" smtClean="0">
                          <a:latin typeface="맑은 고딕" pitchFamily="50" charset="-127"/>
                          <a:ea typeface="맑은 고딕" pitchFamily="50" charset="-127"/>
                        </a:rPr>
                        <a:t>능력치</a:t>
                      </a:r>
                      <a:endParaRPr lang="ko-KR" altLang="en-US" sz="800" b="1" i="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 latinLnBrk="1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800" dirty="0" smtClean="0">
                          <a:latin typeface="맑은 고딕" pitchFamily="50" charset="-127"/>
                          <a:ea typeface="맑은 고딕" pitchFamily="50" charset="-127"/>
                        </a:rPr>
                        <a:t>초월 증가 </a:t>
                      </a:r>
                      <a:r>
                        <a:rPr lang="ko-KR" altLang="en-US" sz="800" dirty="0" err="1" smtClean="0">
                          <a:latin typeface="맑은 고딕" pitchFamily="50" charset="-127"/>
                          <a:ea typeface="맑은 고딕" pitchFamily="50" charset="-127"/>
                        </a:rPr>
                        <a:t>능력치</a:t>
                      </a:r>
                      <a:r>
                        <a:rPr lang="ko-KR" altLang="en-US" sz="800" dirty="0" smtClean="0">
                          <a:latin typeface="맑은 고딕" pitchFamily="50" charset="-127"/>
                          <a:ea typeface="맑은 고딕" pitchFamily="50" charset="-127"/>
                        </a:rPr>
                        <a:t> 표시</a:t>
                      </a:r>
                      <a:endParaRPr lang="en-US" altLang="ko-KR" sz="800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171450" indent="-171450" latinLnBrk="1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800" dirty="0" smtClean="0">
                          <a:latin typeface="맑은 고딕" pitchFamily="50" charset="-127"/>
                          <a:ea typeface="맑은 고딕" pitchFamily="50" charset="-127"/>
                        </a:rPr>
                        <a:t>기존 아이템 기본 </a:t>
                      </a:r>
                      <a:r>
                        <a:rPr lang="ko-KR" altLang="en-US" sz="800" dirty="0" err="1" smtClean="0">
                          <a:latin typeface="맑은 고딕" pitchFamily="50" charset="-127"/>
                          <a:ea typeface="맑은 고딕" pitchFamily="50" charset="-127"/>
                        </a:rPr>
                        <a:t>능력치</a:t>
                      </a:r>
                      <a:r>
                        <a:rPr lang="ko-KR" altLang="en-US" sz="800" dirty="0" smtClean="0">
                          <a:latin typeface="맑은 고딕" pitchFamily="50" charset="-127"/>
                          <a:ea typeface="맑은 고딕" pitchFamily="50" charset="-127"/>
                        </a:rPr>
                        <a:t> 에서 증가 한</a:t>
                      </a:r>
                      <a:r>
                        <a:rPr lang="ko-KR" altLang="en-US" sz="800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r>
                        <a:rPr lang="ko-KR" altLang="en-US" sz="800" baseline="0" dirty="0" err="1" smtClean="0">
                          <a:latin typeface="맑은 고딕" pitchFamily="50" charset="-127"/>
                          <a:ea typeface="맑은 고딕" pitchFamily="50" charset="-127"/>
                        </a:rPr>
                        <a:t>차이값</a:t>
                      </a:r>
                      <a:r>
                        <a:rPr lang="ko-KR" altLang="en-US" sz="800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 계산</a:t>
                      </a:r>
                      <a:endParaRPr lang="en-US" altLang="ko-KR" sz="800" baseline="0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</a:tr>
              <a:tr h="245021">
                <a:tc>
                  <a:txBody>
                    <a:bodyPr/>
                    <a:lstStyle/>
                    <a:p>
                      <a:pPr latinLnBrk="1"/>
                      <a:endParaRPr lang="ko-KR" altLang="en-US" sz="8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1" i="0" dirty="0" smtClean="0">
                          <a:latin typeface="맑은 고딕" pitchFamily="50" charset="-127"/>
                          <a:ea typeface="맑은 고딕" pitchFamily="50" charset="-127"/>
                        </a:rPr>
                        <a:t>초월 단계 표시</a:t>
                      </a:r>
                      <a:endParaRPr lang="ko-KR" altLang="en-US" sz="800" b="1" i="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 latinLnBrk="1">
                        <a:buFont typeface="Arial" panose="020B0604020202020204" pitchFamily="34" charset="0"/>
                        <a:buChar char="•"/>
                      </a:pPr>
                      <a:r>
                        <a:rPr lang="en-US" altLang="ko-KR" sz="800" dirty="0" smtClean="0">
                          <a:latin typeface="맑은 고딕" pitchFamily="50" charset="-127"/>
                          <a:ea typeface="맑은 고딕" pitchFamily="50" charset="-127"/>
                        </a:rPr>
                        <a:t>GOD</a:t>
                      </a:r>
                      <a:r>
                        <a:rPr lang="ko-KR" altLang="en-US" sz="800" dirty="0" smtClean="0">
                          <a:latin typeface="맑은 고딕" pitchFamily="50" charset="-127"/>
                          <a:ea typeface="맑은 고딕" pitchFamily="50" charset="-127"/>
                        </a:rPr>
                        <a:t>장비</a:t>
                      </a:r>
                      <a:r>
                        <a:rPr lang="ko-KR" altLang="en-US" sz="800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r>
                        <a:rPr lang="en-US" altLang="ko-KR" sz="800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7</a:t>
                      </a:r>
                      <a:r>
                        <a:rPr lang="ko-KR" altLang="en-US" sz="800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성 불멸 부터는 해당 아이콘 표시 및 </a:t>
                      </a:r>
                      <a:r>
                        <a:rPr lang="en-US" altLang="ko-KR" sz="800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TEXT </a:t>
                      </a:r>
                      <a:r>
                        <a:rPr lang="ko-KR" altLang="en-US" sz="800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표시</a:t>
                      </a:r>
                      <a:endParaRPr lang="en-US" altLang="ko-KR" sz="800" baseline="0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171450" indent="-171450" latinLnBrk="1">
                        <a:buFont typeface="Arial" panose="020B0604020202020204" pitchFamily="34" charset="0"/>
                        <a:buChar char="•"/>
                      </a:pPr>
                      <a:r>
                        <a:rPr lang="en-US" altLang="ko-KR" sz="800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TEXT</a:t>
                      </a:r>
                      <a:r>
                        <a:rPr lang="ko-KR" altLang="en-US" sz="800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는 위의 초월 단계 표시 랑 같이 사용</a:t>
                      </a:r>
                      <a:endParaRPr lang="ko-KR" altLang="en-US" sz="8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0" name="타원 29"/>
          <p:cNvSpPr/>
          <p:nvPr/>
        </p:nvSpPr>
        <p:spPr bwMode="auto">
          <a:xfrm>
            <a:off x="3923928" y="5013176"/>
            <a:ext cx="144016" cy="144016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1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굴림" charset="-127"/>
                <a:ea typeface="굴림" charset="-127"/>
              </a:rPr>
              <a:t>1</a:t>
            </a:r>
            <a:endParaRPr kumimoji="1" lang="ko-KR" altLang="en-US" sz="1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굴림" charset="-127"/>
              <a:ea typeface="굴림" charset="-127"/>
            </a:endParaRPr>
          </a:p>
        </p:txBody>
      </p:sp>
      <p:sp>
        <p:nvSpPr>
          <p:cNvPr id="32" name="타원 31"/>
          <p:cNvSpPr/>
          <p:nvPr/>
        </p:nvSpPr>
        <p:spPr bwMode="auto">
          <a:xfrm>
            <a:off x="3923928" y="5301208"/>
            <a:ext cx="144016" cy="144016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1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굴림" charset="-127"/>
                <a:ea typeface="굴림" charset="-127"/>
              </a:rPr>
              <a:t>2</a:t>
            </a:r>
            <a:endParaRPr kumimoji="1" lang="ko-KR" altLang="en-US" sz="1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굴림" charset="-127"/>
              <a:ea typeface="굴림" charset="-127"/>
            </a:endParaRPr>
          </a:p>
        </p:txBody>
      </p:sp>
      <p:sp>
        <p:nvSpPr>
          <p:cNvPr id="33" name="타원 32"/>
          <p:cNvSpPr/>
          <p:nvPr/>
        </p:nvSpPr>
        <p:spPr bwMode="auto">
          <a:xfrm>
            <a:off x="3923928" y="5599181"/>
            <a:ext cx="144016" cy="144016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1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굴림" charset="-127"/>
                <a:ea typeface="굴림" charset="-127"/>
              </a:rPr>
              <a:t>3</a:t>
            </a:r>
            <a:endParaRPr kumimoji="1" lang="ko-KR" altLang="en-US" sz="1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굴림" charset="-127"/>
              <a:ea typeface="굴림" charset="-127"/>
            </a:endParaRPr>
          </a:p>
        </p:txBody>
      </p:sp>
      <p:sp>
        <p:nvSpPr>
          <p:cNvPr id="34" name="타원 33"/>
          <p:cNvSpPr/>
          <p:nvPr/>
        </p:nvSpPr>
        <p:spPr bwMode="auto">
          <a:xfrm>
            <a:off x="3923928" y="5936248"/>
            <a:ext cx="144016" cy="144016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1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굴림" charset="-127"/>
                <a:ea typeface="굴림" charset="-127"/>
              </a:rPr>
              <a:t>4</a:t>
            </a:r>
            <a:endParaRPr kumimoji="1" lang="ko-KR" altLang="en-US" sz="1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굴림" charset="-127"/>
              <a:ea typeface="굴림" charset="-127"/>
            </a:endParaRPr>
          </a:p>
        </p:txBody>
      </p:sp>
      <p:sp>
        <p:nvSpPr>
          <p:cNvPr id="37" name="타원 36"/>
          <p:cNvSpPr/>
          <p:nvPr/>
        </p:nvSpPr>
        <p:spPr bwMode="auto">
          <a:xfrm>
            <a:off x="3923928" y="6273316"/>
            <a:ext cx="144016" cy="144016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1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굴림" charset="-127"/>
                <a:ea typeface="굴림" charset="-127"/>
              </a:rPr>
              <a:t>5</a:t>
            </a:r>
            <a:endParaRPr kumimoji="1" lang="ko-KR" altLang="en-US" sz="1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굴림" charset="-127"/>
              <a:ea typeface="굴림" charset="-127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907704" y="6381328"/>
            <a:ext cx="190821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700" b="1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GOD </a:t>
            </a:r>
            <a:r>
              <a:rPr lang="en-US" altLang="ko-KR" sz="700" b="1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7</a:t>
            </a:r>
            <a:r>
              <a:rPr lang="ko-KR" altLang="en-US" sz="700" b="1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성 장비 초월 단계 아이콘 표시 추가</a:t>
            </a:r>
            <a:endParaRPr lang="ko-KR" altLang="en-US" sz="700" b="1" dirty="0" smtClean="0">
              <a:solidFill>
                <a:srgbClr val="FF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72463" y="692696"/>
            <a:ext cx="166323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l">
              <a:buFont typeface="Wingdings" panose="05000000000000000000" pitchFamily="2" charset="2"/>
              <a:buChar char="u"/>
            </a:pPr>
            <a:r>
              <a:rPr lang="ko-KR" altLang="en-US" b="1" dirty="0" smtClean="0">
                <a:latin typeface="맑은 고딕" pitchFamily="50" charset="-127"/>
                <a:ea typeface="맑은 고딕" pitchFamily="50" charset="-127"/>
              </a:rPr>
              <a:t>문서개요</a:t>
            </a:r>
            <a:endParaRPr lang="en-US" altLang="ko-KR" b="1" dirty="0" smtClean="0">
              <a:latin typeface="맑은 고딕" pitchFamily="50" charset="-127"/>
              <a:ea typeface="맑은 고딕" pitchFamily="50" charset="-127"/>
            </a:endParaRPr>
          </a:p>
          <a:p>
            <a:pPr marL="171450" indent="-171450" algn="l">
              <a:buFont typeface="Wingdings" panose="05000000000000000000" pitchFamily="2" charset="2"/>
              <a:buChar char="Ø"/>
            </a:pPr>
            <a:r>
              <a:rPr lang="en-US" altLang="ko-KR" b="1" dirty="0" smtClean="0">
                <a:latin typeface="맑은 고딕" pitchFamily="50" charset="-127"/>
                <a:ea typeface="맑은 고딕" pitchFamily="50" charset="-127"/>
              </a:rPr>
              <a:t>GDD </a:t>
            </a:r>
            <a:r>
              <a:rPr lang="ko-KR" altLang="en-US" b="1" dirty="0" smtClean="0">
                <a:latin typeface="맑은 고딕" pitchFamily="50" charset="-127"/>
                <a:ea typeface="맑은 고딕" pitchFamily="50" charset="-127"/>
              </a:rPr>
              <a:t>장비 초월</a:t>
            </a:r>
            <a:endParaRPr lang="en-US" altLang="ko-KR" b="1" dirty="0" smtClean="0">
              <a:latin typeface="맑은 고딕" pitchFamily="50" charset="-127"/>
              <a:ea typeface="맑은 고딕" pitchFamily="50" charset="-127"/>
            </a:endParaRPr>
          </a:p>
          <a:p>
            <a:pPr marL="352425" indent="-171450">
              <a:buFont typeface="Arial" pitchFamily="34" charset="0"/>
              <a:buChar char="•"/>
            </a:pPr>
            <a:r>
              <a:rPr lang="en-US" altLang="ko-KR" sz="800" b="1" dirty="0" smtClean="0">
                <a:latin typeface="맑은 고딕" pitchFamily="50" charset="-127"/>
                <a:ea typeface="맑은 고딕" pitchFamily="50" charset="-127"/>
              </a:rPr>
              <a:t>GOD </a:t>
            </a:r>
            <a:r>
              <a:rPr lang="ko-KR" altLang="en-US" sz="800" b="1" dirty="0" smtClean="0">
                <a:latin typeface="맑은 고딕" pitchFamily="50" charset="-127"/>
                <a:ea typeface="맑은 고딕" pitchFamily="50" charset="-127"/>
              </a:rPr>
              <a:t>장비 초월 조건</a:t>
            </a:r>
            <a:endParaRPr lang="en-US" altLang="ko-KR" sz="800" b="1" dirty="0" smtClean="0">
              <a:latin typeface="맑은 고딕" pitchFamily="50" charset="-127"/>
              <a:ea typeface="맑은 고딕" pitchFamily="50" charset="-127"/>
            </a:endParaRPr>
          </a:p>
          <a:p>
            <a:pPr marL="352425" indent="-171450">
              <a:buFont typeface="Arial" pitchFamily="34" charset="0"/>
              <a:buChar char="•"/>
            </a:pPr>
            <a:r>
              <a:rPr lang="ko-KR" altLang="en-US" sz="800" b="1" dirty="0" smtClean="0">
                <a:latin typeface="맑은 고딕" pitchFamily="50" charset="-127"/>
                <a:ea typeface="맑은 고딕" pitchFamily="50" charset="-127"/>
              </a:rPr>
              <a:t>초</a:t>
            </a:r>
            <a:r>
              <a:rPr lang="ko-KR" altLang="en-US" sz="800" b="1" dirty="0" smtClean="0">
                <a:latin typeface="맑은 고딕" pitchFamily="50" charset="-127"/>
                <a:ea typeface="맑은 고딕" pitchFamily="50" charset="-127"/>
              </a:rPr>
              <a:t>월 테이블 설명</a:t>
            </a:r>
            <a:endParaRPr lang="en-US" altLang="ko-KR" sz="800" b="1" dirty="0" smtClean="0">
              <a:latin typeface="맑은 고딕" pitchFamily="50" charset="-127"/>
              <a:ea typeface="맑은 고딕" pitchFamily="50" charset="-127"/>
            </a:endParaRPr>
          </a:p>
          <a:p>
            <a:pPr marL="352425" indent="-171450">
              <a:buFont typeface="Arial" pitchFamily="34" charset="0"/>
              <a:buChar char="•"/>
            </a:pPr>
            <a:r>
              <a:rPr lang="ko-KR" altLang="en-US" sz="800" b="1" dirty="0" smtClean="0">
                <a:latin typeface="맑은 고딕" pitchFamily="50" charset="-127"/>
                <a:ea typeface="맑은 고딕" pitchFamily="50" charset="-127"/>
              </a:rPr>
              <a:t>초월 방법 및 </a:t>
            </a:r>
            <a:r>
              <a:rPr lang="en-US" altLang="ko-KR" sz="800" b="1" dirty="0" smtClean="0">
                <a:latin typeface="맑은 고딕" pitchFamily="50" charset="-127"/>
                <a:ea typeface="맑은 고딕" pitchFamily="50" charset="-127"/>
              </a:rPr>
              <a:t>UI </a:t>
            </a:r>
            <a:r>
              <a:rPr lang="ko-KR" altLang="en-US" sz="800" b="1" dirty="0" smtClean="0">
                <a:latin typeface="맑은 고딕" pitchFamily="50" charset="-127"/>
                <a:ea typeface="맑은 고딕" pitchFamily="50" charset="-127"/>
              </a:rPr>
              <a:t>설명</a:t>
            </a:r>
            <a:endParaRPr lang="en-US" altLang="ko-KR" sz="800" b="1" dirty="0" smtClean="0">
              <a:latin typeface="맑은 고딕" pitchFamily="50" charset="-127"/>
              <a:ea typeface="맑은 고딕" pitchFamily="50" charset="-127"/>
            </a:endParaRPr>
          </a:p>
          <a:p>
            <a:pPr algn="l"/>
            <a:endParaRPr lang="en-US" altLang="ko-KR" b="1" dirty="0" smtClean="0">
              <a:latin typeface="맑은 고딕" pitchFamily="50" charset="-127"/>
              <a:ea typeface="맑은 고딕" pitchFamily="50" charset="-127"/>
            </a:endParaRPr>
          </a:p>
          <a:p>
            <a:pPr marL="171450" indent="-171450" algn="l">
              <a:buFont typeface="Wingdings" panose="05000000000000000000" pitchFamily="2" charset="2"/>
              <a:buChar char="§"/>
            </a:pPr>
            <a:endParaRPr lang="ko-KR" altLang="en-US" dirty="0" smtClean="0"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094139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276872"/>
            <a:ext cx="8229600" cy="1143000"/>
          </a:xfrm>
        </p:spPr>
        <p:txBody>
          <a:bodyPr/>
          <a:lstStyle/>
          <a:p>
            <a:r>
              <a:rPr lang="ko-KR" altLang="en-US" sz="4800" dirty="0" smtClean="0"/>
              <a:t>감사 합니다</a:t>
            </a:r>
            <a:r>
              <a:rPr lang="en-US" altLang="ko-KR" sz="4800" dirty="0"/>
              <a:t>!</a:t>
            </a:r>
            <a:endParaRPr lang="ko-KR" altLang="en-US" sz="4800" dirty="0"/>
          </a:p>
        </p:txBody>
      </p:sp>
    </p:spTree>
    <p:extLst>
      <p:ext uri="{BB962C8B-B14F-4D97-AF65-F5344CB8AC3E}">
        <p14:creationId xmlns:p14="http://schemas.microsoft.com/office/powerpoint/2010/main" val="1087583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기본 디자인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_기본 디자인">
      <a:majorFont>
        <a:latin typeface="HY견고딕"/>
        <a:ea typeface="HY견고딕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rtlCol="0" anchor="ctr" anchorCtr="0" compatLnSpc="1">
        <a:prstTxWarp prst="textNoShape">
          <a:avLst/>
        </a:prstTxWarp>
      </a:bodyPr>
      <a:lstStyle>
        <a:defPPr marL="0" marR="0" indent="0" algn="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charset="-127"/>
            <a:ea typeface="굴림" charset="-127"/>
          </a:defRPr>
        </a:defPPr>
      </a:lstStyle>
    </a:spDef>
    <a:lnDef>
      <a:spPr bwMode="auto">
        <a:ln>
          <a:headEnd type="none" w="med" len="med"/>
          <a:tailEnd type="none" w="med" len="med"/>
        </a:ln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l">
          <a:defRPr dirty="0" smtClean="0">
            <a:latin typeface="맑은 고딕" pitchFamily="50" charset="-127"/>
            <a:ea typeface="맑은 고딕" pitchFamily="50" charset="-127"/>
          </a:defRPr>
        </a:defPPr>
      </a:lstStyle>
    </a:txDef>
  </a:objectDefaults>
  <a:extraClrSchemeLst>
    <a:extraClrScheme>
      <a:clrScheme name="1_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82768</TotalTime>
  <Words>1327</Words>
  <Application>Microsoft Office PowerPoint</Application>
  <PresentationFormat>화면 슬라이드 쇼(4:3)</PresentationFormat>
  <Paragraphs>263</Paragraphs>
  <Slides>9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20" baseType="lpstr">
      <vt:lpstr>HY견고딕</vt:lpstr>
      <vt:lpstr>굴림</vt:lpstr>
      <vt:lpstr>돋움</vt:lpstr>
      <vt:lpstr>맑은 고딕</vt:lpstr>
      <vt:lpstr>휴먼모음T</vt:lpstr>
      <vt:lpstr>Arial</vt:lpstr>
      <vt:lpstr>Arial Black</vt:lpstr>
      <vt:lpstr>Tahoma</vt:lpstr>
      <vt:lpstr>Verdana</vt:lpstr>
      <vt:lpstr>Wingdings</vt:lpstr>
      <vt:lpstr>1_기본 디자인</vt:lpstr>
      <vt:lpstr>초월 강화 시스템 기획</vt:lpstr>
      <vt:lpstr>문서 개요</vt:lpstr>
      <vt:lpstr>초월 강화 시스템</vt:lpstr>
      <vt:lpstr>초월 강화 시스템</vt:lpstr>
      <vt:lpstr>초월 강화 시스템</vt:lpstr>
      <vt:lpstr>초월 강화 시스템</vt:lpstr>
      <vt:lpstr>초월 강화 시스템</vt:lpstr>
      <vt:lpstr>초월 강화 시스템</vt:lpstr>
      <vt:lpstr>감사 합니다!</vt:lpstr>
    </vt:vector>
  </TitlesOfParts>
  <Company>Gretech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스토리보드용 문서폼</dc:title>
  <dc:subject>기획팀</dc:subject>
  <dc:creator>안화영</dc:creator>
  <cp:lastModifiedBy>이준호</cp:lastModifiedBy>
  <cp:revision>4810</cp:revision>
  <cp:lastPrinted>2015-04-21T01:36:35Z</cp:lastPrinted>
  <dcterms:created xsi:type="dcterms:W3CDTF">2006-06-01T04:54:58Z</dcterms:created>
  <dcterms:modified xsi:type="dcterms:W3CDTF">2020-12-16T08:18:38Z</dcterms:modified>
</cp:coreProperties>
</file>