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77" r:id="rId5"/>
    <p:sldId id="266" r:id="rId6"/>
    <p:sldId id="267" r:id="rId7"/>
    <p:sldId id="268" r:id="rId8"/>
    <p:sldId id="269" r:id="rId9"/>
    <p:sldId id="278" r:id="rId10"/>
    <p:sldId id="261" r:id="rId11"/>
    <p:sldId id="270" r:id="rId12"/>
    <p:sldId id="272" r:id="rId13"/>
    <p:sldId id="273" r:id="rId14"/>
    <p:sldId id="274" r:id="rId15"/>
    <p:sldId id="271" r:id="rId1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27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35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07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60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57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49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5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80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91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2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01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5DB7-46AF-4FF8-A9AD-C72A6607A1B1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4BBC4-69C3-44FC-A7B3-29D3A597E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79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2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5.wdp"/><Relationship Id="rId7" Type="http://schemas.openxmlformats.org/officeDocument/2006/relationships/image" Target="../media/image19.png"/><Relationship Id="rId12" Type="http://schemas.microsoft.com/office/2007/relationships/hdphoto" Target="../media/hdphoto8.wdp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microsoft.com/office/2007/relationships/hdphoto" Target="../media/hdphoto10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5" Type="http://schemas.openxmlformats.org/officeDocument/2006/relationships/image" Target="../media/image23.png"/><Relationship Id="rId23" Type="http://schemas.openxmlformats.org/officeDocument/2006/relationships/image" Target="../media/image18.png"/><Relationship Id="rId10" Type="http://schemas.microsoft.com/office/2007/relationships/hdphoto" Target="../media/hdphoto7.wdp"/><Relationship Id="rId19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microsoft.com/office/2007/relationships/hdphoto" Target="../media/hdphoto9.wdp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18" Type="http://schemas.microsoft.com/office/2007/relationships/hdphoto" Target="../media/hdphoto10.wdp"/><Relationship Id="rId3" Type="http://schemas.openxmlformats.org/officeDocument/2006/relationships/image" Target="../media/image5.png"/><Relationship Id="rId21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microsoft.com/office/2007/relationships/hdphoto" Target="../media/hdphoto7.wdp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microsoft.com/office/2007/relationships/hdphoto" Target="../media/hdphoto9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microsoft.com/office/2007/relationships/hdphoto" Target="../media/hdphoto3.wdp"/><Relationship Id="rId15" Type="http://schemas.openxmlformats.org/officeDocument/2006/relationships/image" Target="../media/image22.png"/><Relationship Id="rId10" Type="http://schemas.microsoft.com/office/2007/relationships/hdphoto" Target="../media/hdphoto6.wdp"/><Relationship Id="rId19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18" Type="http://schemas.microsoft.com/office/2007/relationships/hdphoto" Target="../media/hdphoto10.wdp"/><Relationship Id="rId3" Type="http://schemas.openxmlformats.org/officeDocument/2006/relationships/image" Target="../media/image5.png"/><Relationship Id="rId21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microsoft.com/office/2007/relationships/hdphoto" Target="../media/hdphoto7.wdp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microsoft.com/office/2007/relationships/hdphoto" Target="../media/hdphoto9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microsoft.com/office/2007/relationships/hdphoto" Target="../media/hdphoto3.wdp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10" Type="http://schemas.microsoft.com/office/2007/relationships/hdphoto" Target="../media/hdphoto6.wdp"/><Relationship Id="rId19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4" Type="http://schemas.microsoft.com/office/2007/relationships/hdphoto" Target="../media/hdphoto8.wdp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11.wdp"/><Relationship Id="rId17" Type="http://schemas.microsoft.com/office/2007/relationships/hdphoto" Target="../media/hdphoto13.wdp"/><Relationship Id="rId2" Type="http://schemas.openxmlformats.org/officeDocument/2006/relationships/image" Target="../media/image4.png"/><Relationship Id="rId16" Type="http://schemas.openxmlformats.org/officeDocument/2006/relationships/image" Target="../media/image35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3.wdp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266825" y="704850"/>
            <a:ext cx="9658350" cy="5448300"/>
            <a:chOff x="1266825" y="704850"/>
            <a:chExt cx="9658350" cy="54483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6825" y="704850"/>
              <a:ext cx="9658350" cy="54483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79864" y="3152775"/>
              <a:ext cx="721231" cy="7212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694257" y="3914775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>
                  <a:solidFill>
                    <a:schemeClr val="bg1"/>
                  </a:solidFill>
                </a:rPr>
                <a:t>연금술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9375495" y="3067291"/>
              <a:ext cx="1099594" cy="1157468"/>
            </a:xfrm>
            <a:prstGeom prst="roundRect">
              <a:avLst>
                <a:gd name="adj" fmla="val 6141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666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3" y="95077"/>
            <a:ext cx="4057650" cy="37433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21" y="97831"/>
            <a:ext cx="4038600" cy="3743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571" y="3927570"/>
            <a:ext cx="4286250" cy="40100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3" y="3927570"/>
            <a:ext cx="4267200" cy="40386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889" y="95077"/>
            <a:ext cx="55626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6" y="810541"/>
            <a:ext cx="9327688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1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6" y="810541"/>
            <a:ext cx="9327688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9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림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6" y="810541"/>
            <a:ext cx="9327688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1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그림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6" y="810541"/>
            <a:ext cx="9327688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8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6" y="810541"/>
            <a:ext cx="9327688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38275" y="823912"/>
            <a:ext cx="9315450" cy="5210175"/>
            <a:chOff x="1438275" y="823912"/>
            <a:chExt cx="9315450" cy="521017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8275" y="823912"/>
              <a:ext cx="9315450" cy="5210175"/>
            </a:xfrm>
            <a:prstGeom prst="rect">
              <a:avLst/>
            </a:prstGeom>
          </p:spPr>
        </p:pic>
        <p:sp>
          <p:nvSpPr>
            <p:cNvPr id="5" name="모서리가 둥근 직사각형 4"/>
            <p:cNvSpPr/>
            <p:nvPr/>
          </p:nvSpPr>
          <p:spPr>
            <a:xfrm>
              <a:off x="8634714" y="3113590"/>
              <a:ext cx="2119011" cy="2141315"/>
            </a:xfrm>
            <a:prstGeom prst="roundRect">
              <a:avLst>
                <a:gd name="adj" fmla="val 6141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03639" y="3745990"/>
              <a:ext cx="937641" cy="937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078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그룹 158"/>
          <p:cNvGrpSpPr/>
          <p:nvPr/>
        </p:nvGrpSpPr>
        <p:grpSpPr>
          <a:xfrm>
            <a:off x="1433512" y="809625"/>
            <a:ext cx="9324975" cy="5238750"/>
            <a:chOff x="1433512" y="809625"/>
            <a:chExt cx="9324975" cy="523875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3512" y="809625"/>
              <a:ext cx="9324975" cy="5238750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551837" y="1248096"/>
              <a:ext cx="1532886" cy="41545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</a:rPr>
                <a:t>연성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588390" y="2209287"/>
              <a:ext cx="4948250" cy="19000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099728" y="1248096"/>
              <a:ext cx="1532886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</a:rPr>
                <a:t>변성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647619" y="1248096"/>
              <a:ext cx="1532886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</a:rPr>
                <a:t>변환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588086" y="2203372"/>
              <a:ext cx="3994805" cy="3701669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602570" y="1764053"/>
              <a:ext cx="810000" cy="41545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무기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95150" y="1764053"/>
              <a:ext cx="810000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 smtClean="0">
                  <a:solidFill>
                    <a:schemeClr val="bg1"/>
                  </a:solidFill>
                </a:rPr>
                <a:t>방어구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187730" y="1764053"/>
              <a:ext cx="810000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장신구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980310" y="1773717"/>
              <a:ext cx="810000" cy="4057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 smtClean="0">
                  <a:solidFill>
                    <a:schemeClr val="bg2">
                      <a:lumMod val="10000"/>
                    </a:schemeClr>
                  </a:solidFill>
                </a:rPr>
                <a:t>수호석</a:t>
              </a:r>
              <a:endParaRPr lang="ko-KR" altLang="en-US" sz="10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772891" y="1773717"/>
              <a:ext cx="810000" cy="4057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2">
                      <a:lumMod val="10000"/>
                    </a:schemeClr>
                  </a:solidFill>
                </a:rPr>
                <a:t>룬 스톤</a:t>
              </a:r>
              <a:endParaRPr lang="ko-KR" altLang="en-US" sz="10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오른쪽 화살표 18"/>
            <p:cNvSpPr/>
            <p:nvPr/>
          </p:nvSpPr>
          <p:spPr>
            <a:xfrm>
              <a:off x="3777640" y="3186203"/>
              <a:ext cx="540000" cy="36000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640" y="1771761"/>
              <a:ext cx="4975414" cy="4476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832411" y="180855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</a:rPr>
                <a:t>연성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54512" y="2263072"/>
              <a:ext cx="12234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연성 아이템 선택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1743291" y="2588963"/>
              <a:ext cx="4644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50000"/>
                      <a:alpha val="25000"/>
                    </a:schemeClr>
                  </a:gs>
                  <a:gs pos="25000">
                    <a:schemeClr val="accent4">
                      <a:lumMod val="50000"/>
                      <a:alpha val="50000"/>
                    </a:schemeClr>
                  </a:gs>
                  <a:gs pos="5000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alpha val="50000"/>
                    </a:schemeClr>
                  </a:gs>
                  <a:gs pos="100000">
                    <a:schemeClr val="accent4">
                      <a:lumMod val="50000"/>
                      <a:alpha val="25000"/>
                    </a:schemeClr>
                  </a:gs>
                </a:gsLst>
                <a:lin ang="0" scaled="1"/>
                <a:tileRect/>
              </a:gradFill>
            </a:ln>
            <a:effectLst>
              <a:glow rad="12700">
                <a:schemeClr val="accent4">
                  <a:lumMod val="20000"/>
                  <a:lumOff val="80000"/>
                  <a:alpha val="9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765325" y="3944038"/>
              <a:ext cx="4644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50000"/>
                      <a:alpha val="25000"/>
                    </a:schemeClr>
                  </a:gs>
                  <a:gs pos="25000">
                    <a:schemeClr val="accent4">
                      <a:lumMod val="50000"/>
                      <a:alpha val="50000"/>
                    </a:schemeClr>
                  </a:gs>
                  <a:gs pos="5000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alpha val="50000"/>
                    </a:schemeClr>
                  </a:gs>
                  <a:gs pos="100000">
                    <a:schemeClr val="accent4">
                      <a:lumMod val="50000"/>
                      <a:alpha val="25000"/>
                    </a:schemeClr>
                  </a:gs>
                </a:gsLst>
                <a:lin ang="0" scaled="1"/>
                <a:tileRect/>
              </a:gradFill>
            </a:ln>
            <a:effectLst>
              <a:glow rad="12700">
                <a:schemeClr val="accent4">
                  <a:lumMod val="20000"/>
                  <a:lumOff val="80000"/>
                  <a:alpha val="9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그룹 59"/>
            <p:cNvGrpSpPr/>
            <p:nvPr/>
          </p:nvGrpSpPr>
          <p:grpSpPr>
            <a:xfrm>
              <a:off x="2240221" y="2636092"/>
              <a:ext cx="900000" cy="1180111"/>
              <a:chOff x="2240221" y="2636092"/>
              <a:chExt cx="900000" cy="1180111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2240221" y="2916203"/>
                <a:ext cx="900000" cy="900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01822" y="2636092"/>
                <a:ext cx="63671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50" b="1" dirty="0" smtClean="0">
                    <a:solidFill>
                      <a:schemeClr val="bg1"/>
                    </a:solidFill>
                  </a:rPr>
                  <a:t>주 재료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4955058" y="2636092"/>
              <a:ext cx="912013" cy="1180111"/>
              <a:chOff x="4910990" y="2636092"/>
              <a:chExt cx="912013" cy="1180111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4910990" y="2916203"/>
                <a:ext cx="900000" cy="900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916986" y="2636092"/>
                <a:ext cx="90601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50" b="1" dirty="0" smtClean="0">
                    <a:solidFill>
                      <a:schemeClr val="bg1"/>
                    </a:solidFill>
                  </a:rPr>
                  <a:t>연성 결과물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직사각형 30"/>
            <p:cNvSpPr/>
            <p:nvPr/>
          </p:nvSpPr>
          <p:spPr>
            <a:xfrm>
              <a:off x="1588390" y="4126223"/>
              <a:ext cx="4948250" cy="1238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54512" y="4214037"/>
              <a:ext cx="1088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연성 비용 정보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1743291" y="4521192"/>
              <a:ext cx="4644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50000"/>
                      <a:alpha val="25000"/>
                    </a:schemeClr>
                  </a:gs>
                  <a:gs pos="25000">
                    <a:schemeClr val="accent4">
                      <a:lumMod val="50000"/>
                      <a:alpha val="50000"/>
                    </a:schemeClr>
                  </a:gs>
                  <a:gs pos="5000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alpha val="50000"/>
                    </a:schemeClr>
                  </a:gs>
                  <a:gs pos="100000">
                    <a:schemeClr val="accent4">
                      <a:lumMod val="50000"/>
                      <a:alpha val="25000"/>
                    </a:schemeClr>
                  </a:gs>
                </a:gsLst>
                <a:lin ang="0" scaled="1"/>
                <a:tileRect/>
              </a:gradFill>
            </a:ln>
            <a:effectLst>
              <a:glow rad="12700">
                <a:schemeClr val="accent4">
                  <a:lumMod val="20000"/>
                  <a:lumOff val="80000"/>
                  <a:alpha val="9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345" r="100000"/>
                      </a14:imgEffect>
                    </a14:imgLayer>
                  </a14:imgProps>
                </a:ext>
              </a:extLst>
            </a:blip>
            <a:srcRect l="22531" t="5705" r="11661" b="780"/>
            <a:stretch/>
          </p:blipFill>
          <p:spPr>
            <a:xfrm>
              <a:off x="1806768" y="4619366"/>
              <a:ext cx="250107" cy="288000"/>
            </a:xfrm>
            <a:prstGeom prst="rect">
              <a:avLst/>
            </a:prstGeom>
          </p:spPr>
        </p:pic>
        <p:grpSp>
          <p:nvGrpSpPr>
            <p:cNvPr id="43" name="그룹 42"/>
            <p:cNvGrpSpPr/>
            <p:nvPr/>
          </p:nvGrpSpPr>
          <p:grpSpPr>
            <a:xfrm>
              <a:off x="2602999" y="4561125"/>
              <a:ext cx="686405" cy="404483"/>
              <a:chOff x="2602999" y="4528074"/>
              <a:chExt cx="686405" cy="40448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602999" y="4528074"/>
                <a:ext cx="6864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/>
                    </a:solidFill>
                  </a:rPr>
                  <a:t>보유 정수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636662" y="4701725"/>
                <a:ext cx="61908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</a:rPr>
                  <a:t>213,456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474" l="6977" r="100000"/>
                      </a14:imgEffect>
                    </a14:imgLayer>
                  </a14:imgProps>
                </a:ext>
              </a:extLst>
            </a:blip>
            <a:srcRect l="9615" t="-1205" r="4311" b="6848"/>
            <a:stretch/>
          </p:blipFill>
          <p:spPr>
            <a:xfrm>
              <a:off x="1806768" y="4995686"/>
              <a:ext cx="260130" cy="252000"/>
            </a:xfrm>
            <a:prstGeom prst="rect">
              <a:avLst/>
            </a:prstGeom>
          </p:spPr>
        </p:pic>
        <p:grpSp>
          <p:nvGrpSpPr>
            <p:cNvPr id="42" name="그룹 41"/>
            <p:cNvGrpSpPr/>
            <p:nvPr/>
          </p:nvGrpSpPr>
          <p:grpSpPr>
            <a:xfrm>
              <a:off x="2602998" y="4919444"/>
              <a:ext cx="686406" cy="404484"/>
              <a:chOff x="2602998" y="4875376"/>
              <a:chExt cx="686406" cy="40448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602998" y="4875376"/>
                <a:ext cx="6864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/>
                    </a:solidFill>
                  </a:rPr>
                  <a:t>보유 증표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52880" y="5049028"/>
                <a:ext cx="3866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</a:rPr>
                  <a:t>500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7" name="직선 연결선 46"/>
            <p:cNvCxnSpPr/>
            <p:nvPr/>
          </p:nvCxnSpPr>
          <p:spPr>
            <a:xfrm flipH="1">
              <a:off x="4194843" y="4649957"/>
              <a:ext cx="68377" cy="22681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 flipH="1">
              <a:off x="4194843" y="5008277"/>
              <a:ext cx="68377" cy="22681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그룹 49"/>
            <p:cNvGrpSpPr/>
            <p:nvPr/>
          </p:nvGrpSpPr>
          <p:grpSpPr>
            <a:xfrm>
              <a:off x="4930919" y="4561125"/>
              <a:ext cx="686406" cy="404483"/>
              <a:chOff x="2602999" y="4528074"/>
              <a:chExt cx="686406" cy="404483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602999" y="4528074"/>
                <a:ext cx="6864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/>
                    </a:solidFill>
                  </a:rPr>
                  <a:t>필요 정수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70325" y="4701725"/>
                <a:ext cx="55175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</a:rPr>
                  <a:t>50,000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4930918" y="4919444"/>
              <a:ext cx="686406" cy="404484"/>
              <a:chOff x="2602998" y="4875376"/>
              <a:chExt cx="686406" cy="404484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602998" y="4875376"/>
                <a:ext cx="6864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/>
                    </a:solidFill>
                  </a:rPr>
                  <a:t>필요 증표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52881" y="5049028"/>
                <a:ext cx="3866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</a:rPr>
                  <a:t>250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직사각형 55"/>
            <p:cNvSpPr/>
            <p:nvPr/>
          </p:nvSpPr>
          <p:spPr>
            <a:xfrm>
              <a:off x="1606124" y="5409281"/>
              <a:ext cx="1889430" cy="49348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100" b="1" dirty="0" smtClean="0">
                  <a:solidFill>
                    <a:schemeClr val="bg1"/>
                  </a:solidFill>
                </a:rPr>
                <a:t>아이템 </a:t>
              </a:r>
              <a:r>
                <a:rPr lang="ko-KR" altLang="en-US" sz="1100" b="1" dirty="0" smtClean="0">
                  <a:solidFill>
                    <a:schemeClr val="bg1"/>
                  </a:solidFill>
                </a:rPr>
                <a:t>연성       </a:t>
              </a:r>
              <a:r>
                <a:rPr lang="en-US" altLang="ko-KR" sz="1100" b="1" dirty="0" smtClean="0">
                  <a:solidFill>
                    <a:schemeClr val="bg1"/>
                  </a:solidFill>
                </a:rPr>
                <a:t>500,000</a:t>
              </a:r>
              <a:endParaRPr lang="ko-KR" altLang="en-US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474" l="6977" r="100000"/>
                      </a14:imgEffect>
                    </a14:imgLayer>
                  </a14:imgProps>
                </a:ext>
              </a:extLst>
            </a:blip>
            <a:srcRect l="9615" t="-1205" r="4311" b="6848"/>
            <a:stretch/>
          </p:blipFill>
          <p:spPr>
            <a:xfrm>
              <a:off x="2578943" y="5554216"/>
              <a:ext cx="224561" cy="217543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31933" y="2246638"/>
              <a:ext cx="3899512" cy="3623603"/>
            </a:xfrm>
            <a:prstGeom prst="rect">
              <a:avLst/>
            </a:prstGeom>
          </p:spPr>
        </p:pic>
        <p:sp>
          <p:nvSpPr>
            <p:cNvPr id="100" name="모서리가 둥근 직사각형 99"/>
            <p:cNvSpPr/>
            <p:nvPr/>
          </p:nvSpPr>
          <p:spPr>
            <a:xfrm>
              <a:off x="4920581" y="4561729"/>
              <a:ext cx="723187" cy="776751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8917" y="3490776"/>
              <a:ext cx="720000" cy="846317"/>
            </a:xfrm>
            <a:prstGeom prst="rect">
              <a:avLst/>
            </a:prstGeom>
            <a:ln w="25400">
              <a:solidFill>
                <a:schemeClr val="accent4"/>
              </a:solidFill>
              <a:prstDash val="sysDash"/>
            </a:ln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8917" y="4435266"/>
              <a:ext cx="720000" cy="883019"/>
            </a:xfrm>
            <a:prstGeom prst="rect">
              <a:avLst/>
            </a:prstGeom>
            <a:ln w="25400">
              <a:solidFill>
                <a:schemeClr val="accent4"/>
              </a:solidFill>
              <a:prstDash val="sysDash"/>
            </a:ln>
          </p:spPr>
        </p:pic>
        <p:cxnSp>
          <p:nvCxnSpPr>
            <p:cNvPr id="46" name="직선 화살표 연결선 45"/>
            <p:cNvCxnSpPr>
              <a:stCxn id="39" idx="1"/>
              <a:endCxn id="100" idx="3"/>
            </p:cNvCxnSpPr>
            <p:nvPr/>
          </p:nvCxnSpPr>
          <p:spPr>
            <a:xfrm flipH="1">
              <a:off x="5643768" y="3913935"/>
              <a:ext cx="615149" cy="1036170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prstDash val="sysDash"/>
              <a:headEnd type="stealth" w="lg" len="lg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직선 화살표 연결선 101"/>
            <p:cNvCxnSpPr>
              <a:stCxn id="44" idx="1"/>
              <a:endCxn id="100" idx="3"/>
            </p:cNvCxnSpPr>
            <p:nvPr/>
          </p:nvCxnSpPr>
          <p:spPr>
            <a:xfrm flipH="1">
              <a:off x="5643768" y="4876776"/>
              <a:ext cx="615149" cy="73329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prstDash val="sysDash"/>
              <a:headEnd type="stealth" w="lg" len="lg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직사각형 106"/>
            <p:cNvSpPr/>
            <p:nvPr/>
          </p:nvSpPr>
          <p:spPr>
            <a:xfrm>
              <a:off x="6883436" y="3081315"/>
              <a:ext cx="2588778" cy="5647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tx1"/>
                  </a:solidFill>
                </a:rPr>
                <a:t>보유한 부 재료가 부족할 경우 적색 출력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tx1"/>
                  </a:solidFill>
                </a:rPr>
                <a:t>보유한 부 재료가 충족할 경우 녹색 출력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.</a:t>
              </a:r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78429" y="5394692"/>
              <a:ext cx="1042364" cy="468000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123" name="그림 1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79914" y="5394692"/>
              <a:ext cx="1044837" cy="468000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124" name="그림 1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83872" y="5394692"/>
              <a:ext cx="990419" cy="468000"/>
            </a:xfrm>
            <a:prstGeom prst="rect">
              <a:avLst/>
            </a:prstGeom>
            <a:ln w="25400">
              <a:noFill/>
              <a:prstDash val="sysDash"/>
            </a:ln>
          </p:spPr>
        </p:pic>
        <p:grpSp>
          <p:nvGrpSpPr>
            <p:cNvPr id="133" name="그룹 132"/>
            <p:cNvGrpSpPr/>
            <p:nvPr/>
          </p:nvGrpSpPr>
          <p:grpSpPr>
            <a:xfrm>
              <a:off x="4525980" y="5385461"/>
              <a:ext cx="1034693" cy="555682"/>
              <a:chOff x="4135100" y="6195163"/>
              <a:chExt cx="1034693" cy="555682"/>
            </a:xfrm>
          </p:grpSpPr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402984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 rotWithShape="1">
              <a:blip r:embed="rId14"/>
              <a:srcRect l="-1" r="51012"/>
              <a:stretch/>
            </p:blipFill>
            <p:spPr>
              <a:xfrm>
                <a:off x="4135100" y="6195163"/>
                <a:ext cx="272218" cy="555682"/>
              </a:xfrm>
              <a:prstGeom prst="rect">
                <a:avLst/>
              </a:prstGeom>
            </p:spPr>
          </p:pic>
          <p:pic>
            <p:nvPicPr>
              <p:cNvPr id="81" name="그림 80"/>
              <p:cNvPicPr>
                <a:picLocks noChangeAspect="1"/>
              </p:cNvPicPr>
              <p:nvPr/>
            </p:nvPicPr>
            <p:blipFill rotWithShape="1">
              <a:blip r:embed="rId14"/>
              <a:srcRect l="51014" r="-3"/>
              <a:stretch/>
            </p:blipFill>
            <p:spPr>
              <a:xfrm>
                <a:off x="4897576" y="6195163"/>
                <a:ext cx="272217" cy="555682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526632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650280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773928" y="6195163"/>
                <a:ext cx="127982" cy="555682"/>
              </a:xfrm>
              <a:prstGeom prst="rect">
                <a:avLst/>
              </a:prstGeom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58698" y="6235699"/>
                <a:ext cx="1002197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50" b="1" dirty="0" smtClean="0">
                    <a:solidFill>
                      <a:schemeClr val="bg1"/>
                    </a:solidFill>
                  </a:rPr>
                  <a:t>장착 부위 유지</a:t>
                </a:r>
                <a:endParaRPr lang="ko-KR" altLang="en-US" sz="95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6" name="그룹 75"/>
              <p:cNvGrpSpPr/>
              <p:nvPr/>
            </p:nvGrpSpPr>
            <p:grpSpPr>
              <a:xfrm>
                <a:off x="4287682" y="6471782"/>
                <a:ext cx="744228" cy="238527"/>
                <a:chOff x="4502073" y="5654452"/>
                <a:chExt cx="744228" cy="238527"/>
              </a:xfrm>
            </p:grpSpPr>
            <p:pic>
              <p:nvPicPr>
                <p:cNvPr id="77" name="그림 76"/>
                <p:cNvPicPr>
                  <a:picLocks noChangeAspect="1"/>
                </p:cNvPicPr>
                <p:nvPr/>
              </p:nvPicPr>
              <p:blipFill rotWithShape="1"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2381" b="98810" l="8871" r="96774"/>
                          </a14:imgEffect>
                        </a14:imgLayer>
                      </a14:imgProps>
                    </a:ext>
                  </a:extLst>
                </a:blip>
                <a:srcRect l="11846" t="12871" r="10734" b="8643"/>
                <a:stretch/>
              </p:blipFill>
              <p:spPr>
                <a:xfrm>
                  <a:off x="4502073" y="5709657"/>
                  <a:ext cx="209684" cy="144000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4747446" y="5654452"/>
                  <a:ext cx="498855" cy="238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950" b="1" dirty="0" smtClean="0">
                      <a:solidFill>
                        <a:schemeClr val="bg1"/>
                      </a:solidFill>
                    </a:rPr>
                    <a:t>1,000</a:t>
                  </a:r>
                  <a:endParaRPr lang="ko-KR" altLang="en-US" sz="9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29" name="모서리가 둥근 직사각형 128"/>
            <p:cNvSpPr/>
            <p:nvPr/>
          </p:nvSpPr>
          <p:spPr>
            <a:xfrm>
              <a:off x="7250951" y="5375815"/>
              <a:ext cx="3235712" cy="515699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7692892" y="5120734"/>
              <a:ext cx="1330198" cy="2883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tx1"/>
                  </a:solidFill>
                </a:rPr>
                <a:t>체크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/</a:t>
              </a:r>
              <a:r>
                <a:rPr lang="ko-KR" altLang="en-US" sz="1000" b="1" dirty="0" smtClean="0">
                  <a:solidFill>
                    <a:schemeClr val="tx1"/>
                  </a:solidFill>
                </a:rPr>
                <a:t>체크해제 상태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.</a:t>
              </a:r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9641252" y="5120734"/>
              <a:ext cx="1029437" cy="2883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tx1"/>
                  </a:solidFill>
                </a:rPr>
                <a:t>비활성화 상태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.</a:t>
              </a:r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4" name="그룹 133"/>
            <p:cNvGrpSpPr/>
            <p:nvPr/>
          </p:nvGrpSpPr>
          <p:grpSpPr>
            <a:xfrm>
              <a:off x="5547909" y="5385461"/>
              <a:ext cx="1034693" cy="555682"/>
              <a:chOff x="4135100" y="6195163"/>
              <a:chExt cx="1034693" cy="555682"/>
            </a:xfrm>
          </p:grpSpPr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402984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14"/>
              <a:srcRect l="-1" r="51012"/>
              <a:stretch/>
            </p:blipFill>
            <p:spPr>
              <a:xfrm>
                <a:off x="4135100" y="6195163"/>
                <a:ext cx="272218" cy="555682"/>
              </a:xfrm>
              <a:prstGeom prst="rect">
                <a:avLst/>
              </a:prstGeom>
            </p:spPr>
          </p:pic>
          <p:pic>
            <p:nvPicPr>
              <p:cNvPr id="137" name="그림 136"/>
              <p:cNvPicPr>
                <a:picLocks noChangeAspect="1"/>
              </p:cNvPicPr>
              <p:nvPr/>
            </p:nvPicPr>
            <p:blipFill rotWithShape="1">
              <a:blip r:embed="rId14"/>
              <a:srcRect l="51014" r="-3"/>
              <a:stretch/>
            </p:blipFill>
            <p:spPr>
              <a:xfrm>
                <a:off x="4897576" y="6195163"/>
                <a:ext cx="272217" cy="555682"/>
              </a:xfrm>
              <a:prstGeom prst="rect">
                <a:avLst/>
              </a:prstGeom>
            </p:spPr>
          </p:pic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526632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650280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40" name="그림 139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773928" y="6195163"/>
                <a:ext cx="127982" cy="555682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4204998" y="6235699"/>
                <a:ext cx="880369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50" b="1" smtClean="0">
                    <a:solidFill>
                      <a:schemeClr val="bg1"/>
                    </a:solidFill>
                  </a:rPr>
                  <a:t>룬 스톤 반환</a:t>
                </a:r>
                <a:endParaRPr lang="ko-KR" altLang="en-US" sz="95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2" name="그룹 141"/>
              <p:cNvGrpSpPr/>
              <p:nvPr/>
            </p:nvGrpSpPr>
            <p:grpSpPr>
              <a:xfrm>
                <a:off x="4287682" y="6471782"/>
                <a:ext cx="744228" cy="238527"/>
                <a:chOff x="4502073" y="5654452"/>
                <a:chExt cx="744228" cy="238527"/>
              </a:xfrm>
            </p:grpSpPr>
            <p:pic>
              <p:nvPicPr>
                <p:cNvPr id="143" name="그림 142"/>
                <p:cNvPicPr>
                  <a:picLocks noChangeAspect="1"/>
                </p:cNvPicPr>
                <p:nvPr/>
              </p:nvPicPr>
              <p:blipFill rotWithShape="1"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2381" b="98810" l="8871" r="96774"/>
                          </a14:imgEffect>
                        </a14:imgLayer>
                      </a14:imgProps>
                    </a:ext>
                  </a:extLst>
                </a:blip>
                <a:srcRect l="11846" t="12871" r="10734" b="8643"/>
                <a:stretch/>
              </p:blipFill>
              <p:spPr>
                <a:xfrm>
                  <a:off x="4502073" y="5709657"/>
                  <a:ext cx="209684" cy="144000"/>
                </a:xfrm>
                <a:prstGeom prst="rect">
                  <a:avLst/>
                </a:prstGeom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4747446" y="5654452"/>
                  <a:ext cx="498855" cy="238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950" b="1" dirty="0" smtClean="0">
                      <a:solidFill>
                        <a:schemeClr val="bg1"/>
                      </a:solidFill>
                    </a:rPr>
                    <a:t>1,000</a:t>
                  </a:r>
                  <a:endParaRPr lang="ko-KR" altLang="en-US" sz="9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45" name="그룹 144"/>
            <p:cNvGrpSpPr/>
            <p:nvPr/>
          </p:nvGrpSpPr>
          <p:grpSpPr>
            <a:xfrm>
              <a:off x="3504051" y="5385461"/>
              <a:ext cx="1034693" cy="555682"/>
              <a:chOff x="4135100" y="6195163"/>
              <a:chExt cx="1034693" cy="555682"/>
            </a:xfrm>
          </p:grpSpPr>
          <p:pic>
            <p:nvPicPr>
              <p:cNvPr id="146" name="그림 145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402984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47" name="그림 146"/>
              <p:cNvPicPr>
                <a:picLocks noChangeAspect="1"/>
              </p:cNvPicPr>
              <p:nvPr/>
            </p:nvPicPr>
            <p:blipFill rotWithShape="1">
              <a:blip r:embed="rId14"/>
              <a:srcRect l="-1" r="51012"/>
              <a:stretch/>
            </p:blipFill>
            <p:spPr>
              <a:xfrm>
                <a:off x="4135100" y="6195163"/>
                <a:ext cx="272218" cy="555682"/>
              </a:xfrm>
              <a:prstGeom prst="rect">
                <a:avLst/>
              </a:prstGeom>
            </p:spPr>
          </p:pic>
          <p:pic>
            <p:nvPicPr>
              <p:cNvPr id="148" name="그림 147"/>
              <p:cNvPicPr>
                <a:picLocks noChangeAspect="1"/>
              </p:cNvPicPr>
              <p:nvPr/>
            </p:nvPicPr>
            <p:blipFill rotWithShape="1">
              <a:blip r:embed="rId14"/>
              <a:srcRect l="51014" r="-3"/>
              <a:stretch/>
            </p:blipFill>
            <p:spPr>
              <a:xfrm>
                <a:off x="4897576" y="6195163"/>
                <a:ext cx="272217" cy="555682"/>
              </a:xfrm>
              <a:prstGeom prst="rect">
                <a:avLst/>
              </a:prstGeom>
            </p:spPr>
          </p:pic>
          <p:pic>
            <p:nvPicPr>
              <p:cNvPr id="149" name="그림 148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526632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50" name="그림 149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650280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51" name="그림 150"/>
              <p:cNvPicPr>
                <a:picLocks noChangeAspect="1"/>
              </p:cNvPicPr>
              <p:nvPr/>
            </p:nvPicPr>
            <p:blipFill rotWithShape="1">
              <a:blip r:embed="rId14"/>
              <a:srcRect l="39337" r="37630"/>
              <a:stretch/>
            </p:blipFill>
            <p:spPr>
              <a:xfrm>
                <a:off x="4773928" y="6195163"/>
                <a:ext cx="127982" cy="555682"/>
              </a:xfrm>
              <a:prstGeom prst="rect">
                <a:avLst/>
              </a:prstGeom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4158698" y="6235699"/>
                <a:ext cx="1002197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50" b="1" dirty="0" smtClean="0">
                    <a:solidFill>
                      <a:schemeClr val="bg1"/>
                    </a:solidFill>
                  </a:rPr>
                  <a:t>세트 종류 유지</a:t>
                </a:r>
                <a:endParaRPr lang="ko-KR" altLang="en-US" sz="95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3" name="그룹 152"/>
              <p:cNvGrpSpPr/>
              <p:nvPr/>
            </p:nvGrpSpPr>
            <p:grpSpPr>
              <a:xfrm>
                <a:off x="4287682" y="6471782"/>
                <a:ext cx="744228" cy="238527"/>
                <a:chOff x="4502073" y="5654452"/>
                <a:chExt cx="744228" cy="238527"/>
              </a:xfrm>
            </p:grpSpPr>
            <p:pic>
              <p:nvPicPr>
                <p:cNvPr id="154" name="그림 153"/>
                <p:cNvPicPr>
                  <a:picLocks noChangeAspect="1"/>
                </p:cNvPicPr>
                <p:nvPr/>
              </p:nvPicPr>
              <p:blipFill rotWithShape="1"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2381" b="98810" l="8871" r="96774"/>
                          </a14:imgEffect>
                        </a14:imgLayer>
                      </a14:imgProps>
                    </a:ext>
                  </a:extLst>
                </a:blip>
                <a:srcRect l="11846" t="12871" r="10734" b="8643"/>
                <a:stretch/>
              </p:blipFill>
              <p:spPr>
                <a:xfrm>
                  <a:off x="4502073" y="5709657"/>
                  <a:ext cx="209684" cy="144000"/>
                </a:xfrm>
                <a:prstGeom prst="rect">
                  <a:avLst/>
                </a:prstGeom>
              </p:spPr>
            </p:pic>
            <p:sp>
              <p:nvSpPr>
                <p:cNvPr id="155" name="TextBox 154"/>
                <p:cNvSpPr txBox="1"/>
                <p:nvPr/>
              </p:nvSpPr>
              <p:spPr>
                <a:xfrm>
                  <a:off x="4747446" y="5654452"/>
                  <a:ext cx="498855" cy="238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950" b="1" dirty="0" smtClean="0">
                      <a:solidFill>
                        <a:schemeClr val="bg1"/>
                      </a:solidFill>
                    </a:rPr>
                    <a:t>1,000</a:t>
                  </a:r>
                  <a:endParaRPr lang="ko-KR" altLang="en-US" sz="9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25" name="모서리가 둥근 직사각형 124"/>
            <p:cNvSpPr/>
            <p:nvPr/>
          </p:nvSpPr>
          <p:spPr>
            <a:xfrm>
              <a:off x="3509608" y="5387673"/>
              <a:ext cx="3092961" cy="557089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6" name="직선 화살표 연결선 125"/>
            <p:cNvCxnSpPr>
              <a:stCxn id="129" idx="1"/>
              <a:endCxn id="125" idx="3"/>
            </p:cNvCxnSpPr>
            <p:nvPr/>
          </p:nvCxnSpPr>
          <p:spPr>
            <a:xfrm flipH="1">
              <a:off x="6602569" y="5633665"/>
              <a:ext cx="648382" cy="325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prstDash val="sysDash"/>
              <a:headEnd type="stealth" w="lg" len="lg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43697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809625"/>
            <a:ext cx="9324975" cy="52387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551837" y="1248096"/>
            <a:ext cx="1532886" cy="4154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</a:rPr>
              <a:t>연성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588390" y="2209287"/>
            <a:ext cx="4948250" cy="190000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99728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</a:rPr>
              <a:t>변성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47619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</a:rPr>
              <a:t>변환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88086" y="2203372"/>
            <a:ext cx="3994805" cy="3701669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602570" y="1764053"/>
            <a:ext cx="810000" cy="4154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무기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95150" y="1764053"/>
            <a:ext cx="810000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 smtClean="0">
                <a:solidFill>
                  <a:schemeClr val="bg1"/>
                </a:solidFill>
              </a:rPr>
              <a:t>방어구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3777640" y="3186203"/>
            <a:ext cx="540000" cy="3600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40" y="1771761"/>
            <a:ext cx="4975414" cy="4476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32411" y="18085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연성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4512" y="2263072"/>
            <a:ext cx="1223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연성 아이템 선택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743291" y="2588963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1765325" y="3944038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그룹 59"/>
          <p:cNvGrpSpPr/>
          <p:nvPr/>
        </p:nvGrpSpPr>
        <p:grpSpPr>
          <a:xfrm>
            <a:off x="2240221" y="2636092"/>
            <a:ext cx="900000" cy="1180111"/>
            <a:chOff x="2240221" y="2636092"/>
            <a:chExt cx="900000" cy="1180111"/>
          </a:xfrm>
        </p:grpSpPr>
        <p:sp>
          <p:nvSpPr>
            <p:cNvPr id="17" name="직사각형 16"/>
            <p:cNvSpPr/>
            <p:nvPr/>
          </p:nvSpPr>
          <p:spPr>
            <a:xfrm>
              <a:off x="2240221" y="2916203"/>
              <a:ext cx="900000" cy="900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01822" y="2636092"/>
              <a:ext cx="6367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주 재료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4955058" y="2636092"/>
            <a:ext cx="912013" cy="1180111"/>
            <a:chOff x="4910990" y="2636092"/>
            <a:chExt cx="912013" cy="1180111"/>
          </a:xfrm>
        </p:grpSpPr>
        <p:sp>
          <p:nvSpPr>
            <p:cNvPr id="18" name="직사각형 17"/>
            <p:cNvSpPr/>
            <p:nvPr/>
          </p:nvSpPr>
          <p:spPr>
            <a:xfrm>
              <a:off x="4910990" y="2916203"/>
              <a:ext cx="900000" cy="900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16986" y="2636092"/>
              <a:ext cx="90601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연성 결과물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1588390" y="4126223"/>
            <a:ext cx="4948250" cy="1238992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4512" y="4214037"/>
            <a:ext cx="1088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연성 비용 정보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cxnSp>
        <p:nvCxnSpPr>
          <p:cNvPr id="34" name="직선 연결선 33"/>
          <p:cNvCxnSpPr/>
          <p:nvPr/>
        </p:nvCxnSpPr>
        <p:spPr>
          <a:xfrm>
            <a:off x="1743291" y="4521192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345" r="100000"/>
                    </a14:imgEffect>
                  </a14:imgLayer>
                </a14:imgProps>
              </a:ext>
            </a:extLst>
          </a:blip>
          <a:srcRect l="22531" t="5705" r="11661" b="780"/>
          <a:stretch/>
        </p:blipFill>
        <p:spPr>
          <a:xfrm>
            <a:off x="1806768" y="4619366"/>
            <a:ext cx="250107" cy="288000"/>
          </a:xfrm>
          <a:prstGeom prst="rect">
            <a:avLst/>
          </a:prstGeom>
        </p:spPr>
      </p:pic>
      <p:grpSp>
        <p:nvGrpSpPr>
          <p:cNvPr id="43" name="그룹 42"/>
          <p:cNvGrpSpPr/>
          <p:nvPr/>
        </p:nvGrpSpPr>
        <p:grpSpPr>
          <a:xfrm>
            <a:off x="2602999" y="4561125"/>
            <a:ext cx="686405" cy="404483"/>
            <a:chOff x="2602999" y="4528074"/>
            <a:chExt cx="686405" cy="404483"/>
          </a:xfrm>
        </p:grpSpPr>
        <p:sp>
          <p:nvSpPr>
            <p:cNvPr id="37" name="TextBox 36"/>
            <p:cNvSpPr txBox="1"/>
            <p:nvPr/>
          </p:nvSpPr>
          <p:spPr>
            <a:xfrm>
              <a:off x="2602999" y="4528074"/>
              <a:ext cx="6864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</a:rPr>
                <a:t>보유 정수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36662" y="4701725"/>
              <a:ext cx="6190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</a:rPr>
                <a:t>213,456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74" l="6977" r="100000"/>
                    </a14:imgEffect>
                  </a14:imgLayer>
                </a14:imgProps>
              </a:ext>
            </a:extLst>
          </a:blip>
          <a:srcRect l="9615" t="-1205" r="4311" b="6848"/>
          <a:stretch/>
        </p:blipFill>
        <p:spPr>
          <a:xfrm>
            <a:off x="1806768" y="4995686"/>
            <a:ext cx="260130" cy="252000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>
            <a:off x="2602998" y="4919444"/>
            <a:ext cx="686406" cy="404484"/>
            <a:chOff x="2602998" y="4875376"/>
            <a:chExt cx="686406" cy="404484"/>
          </a:xfrm>
        </p:grpSpPr>
        <p:sp>
          <p:nvSpPr>
            <p:cNvPr id="40" name="TextBox 39"/>
            <p:cNvSpPr txBox="1"/>
            <p:nvPr/>
          </p:nvSpPr>
          <p:spPr>
            <a:xfrm>
              <a:off x="2602998" y="4875376"/>
              <a:ext cx="6864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</a:rPr>
                <a:t>보유 증표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52880" y="5049028"/>
              <a:ext cx="3866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</a:rPr>
                <a:t>500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7" name="직선 연결선 46"/>
          <p:cNvCxnSpPr/>
          <p:nvPr/>
        </p:nvCxnSpPr>
        <p:spPr>
          <a:xfrm flipH="1">
            <a:off x="4194843" y="4649957"/>
            <a:ext cx="68377" cy="22681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H="1">
            <a:off x="4194843" y="5008277"/>
            <a:ext cx="68377" cy="22681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/>
          <p:cNvGrpSpPr/>
          <p:nvPr/>
        </p:nvGrpSpPr>
        <p:grpSpPr>
          <a:xfrm>
            <a:off x="4930919" y="4561125"/>
            <a:ext cx="686406" cy="404483"/>
            <a:chOff x="2602999" y="4528074"/>
            <a:chExt cx="686406" cy="404483"/>
          </a:xfrm>
        </p:grpSpPr>
        <p:sp>
          <p:nvSpPr>
            <p:cNvPr id="51" name="TextBox 50"/>
            <p:cNvSpPr txBox="1"/>
            <p:nvPr/>
          </p:nvSpPr>
          <p:spPr>
            <a:xfrm>
              <a:off x="2602999" y="4528074"/>
              <a:ext cx="6864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</a:rPr>
                <a:t>필요 정수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70325" y="4701725"/>
              <a:ext cx="5517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</a:rPr>
                <a:t>50,000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4930918" y="4919444"/>
            <a:ext cx="686406" cy="404484"/>
            <a:chOff x="2602998" y="4875376"/>
            <a:chExt cx="686406" cy="404484"/>
          </a:xfrm>
        </p:grpSpPr>
        <p:sp>
          <p:nvSpPr>
            <p:cNvPr id="54" name="TextBox 53"/>
            <p:cNvSpPr txBox="1"/>
            <p:nvPr/>
          </p:nvSpPr>
          <p:spPr>
            <a:xfrm>
              <a:off x="2602998" y="4875376"/>
              <a:ext cx="6864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</a:rPr>
                <a:t>필요 증표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52881" y="5049028"/>
              <a:ext cx="3866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</a:rPr>
                <a:t>250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8" name="그림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933" y="2246638"/>
            <a:ext cx="3899512" cy="3623603"/>
          </a:xfrm>
          <a:prstGeom prst="rect">
            <a:avLst/>
          </a:prstGeom>
        </p:spPr>
      </p:pic>
      <p:sp>
        <p:nvSpPr>
          <p:cNvPr id="70" name="모서리가 둥근 직사각형 69"/>
          <p:cNvSpPr/>
          <p:nvPr/>
        </p:nvSpPr>
        <p:spPr>
          <a:xfrm>
            <a:off x="6602570" y="2210765"/>
            <a:ext cx="1342664" cy="1713053"/>
          </a:xfrm>
          <a:prstGeom prst="roundRect">
            <a:avLst>
              <a:gd name="adj" fmla="val 999"/>
            </a:avLst>
          </a:prstGeom>
          <a:noFill/>
          <a:ln w="25400">
            <a:solidFill>
              <a:schemeClr val="accent2"/>
            </a:solidFill>
            <a:prstDash val="sysDash"/>
          </a:ln>
          <a:effectLst>
            <a:glow rad="25400">
              <a:schemeClr val="accent4">
                <a:satMod val="17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8" b="93548" l="1399" r="96853">
                        <a14:foregroundMark x1="25874" y1="44355" x2="25874" y2="26882"/>
                        <a14:foregroundMark x1="6993" y1="41667" x2="17483" y2="42204"/>
                        <a14:foregroundMark x1="10490" y1="53763" x2="10490" y2="53763"/>
                        <a14:foregroundMark x1="16434" y1="58871" x2="16434" y2="58871"/>
                        <a14:foregroundMark x1="20280" y1="66398" x2="20280" y2="66398"/>
                        <a14:foregroundMark x1="27622" y1="75538" x2="27622" y2="75538"/>
                        <a14:foregroundMark x1="44406" y1="25806" x2="44406" y2="25806"/>
                        <a14:foregroundMark x1="37413" y1="3763" x2="37413" y2="3763"/>
                        <a14:foregroundMark x1="60839" y1="29839" x2="60839" y2="29839"/>
                        <a14:foregroundMark x1="77622" y1="34140" x2="77622" y2="34140"/>
                        <a14:foregroundMark x1="85315" y1="37366" x2="85315" y2="37366"/>
                        <a14:foregroundMark x1="92657" y1="45968" x2="92657" y2="45968"/>
                        <a14:foregroundMark x1="86014" y1="74731" x2="86014" y2="74731"/>
                        <a14:foregroundMark x1="35664" y1="59140" x2="35664" y2="59140"/>
                        <a14:foregroundMark x1="46154" y1="79301" x2="69930" y2="54032"/>
                        <a14:foregroundMark x1="32517" y1="32527" x2="83217" y2="43280"/>
                        <a14:foregroundMark x1="36364" y1="49462" x2="33217" y2="8602"/>
                        <a14:foregroundMark x1="43007" y1="14516" x2="43007" y2="14516"/>
                        <a14:foregroundMark x1="65734" y1="29839" x2="65734" y2="29839"/>
                        <a14:foregroundMark x1="70629" y1="29301" x2="70629" y2="29301"/>
                        <a14:foregroundMark x1="33566" y1="4570" x2="33566" y2="4570"/>
                        <a14:foregroundMark x1="16084" y1="49194" x2="42308" y2="72043"/>
                        <a14:foregroundMark x1="56294" y1="82527" x2="80070" y2="49194"/>
                        <a14:foregroundMark x1="52098" y1="25000" x2="52098" y2="25000"/>
                        <a14:foregroundMark x1="44056" y1="10215" x2="44056" y2="10215"/>
                        <a14:foregroundMark x1="26573" y1="11828" x2="26573" y2="11828"/>
                        <a14:foregroundMark x1="80769" y1="32796" x2="80769" y2="32796"/>
                        <a14:foregroundMark x1="90909" y1="42473" x2="90909" y2="42473"/>
                        <a14:foregroundMark x1="85664" y1="47849" x2="83217" y2="63710"/>
                      </a14:backgroundRemoval>
                    </a14:imgEffect>
                  </a14:imgLayer>
                </a14:imgProps>
              </a:ext>
            </a:extLst>
          </a:blip>
          <a:srcRect l="3020" t="1114" r="4303" b="6577"/>
          <a:stretch/>
        </p:blipFill>
        <p:spPr>
          <a:xfrm rot="19935112">
            <a:off x="7755123" y="3669399"/>
            <a:ext cx="364537" cy="4722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5783" y="2907054"/>
            <a:ext cx="924106" cy="912408"/>
          </a:xfrm>
          <a:prstGeom prst="rect">
            <a:avLst/>
          </a:prstGeom>
        </p:spPr>
      </p:pic>
      <p:cxnSp>
        <p:nvCxnSpPr>
          <p:cNvPr id="32" name="구부러진 연결선 31"/>
          <p:cNvCxnSpPr>
            <a:stCxn id="9" idx="2"/>
            <a:endCxn id="70" idx="2"/>
          </p:cNvCxnSpPr>
          <p:nvPr/>
        </p:nvCxnSpPr>
        <p:spPr>
          <a:xfrm rot="16200000" flipH="1">
            <a:off x="4933691" y="1583607"/>
            <a:ext cx="104356" cy="4576066"/>
          </a:xfrm>
          <a:prstGeom prst="curvedConnector3">
            <a:avLst>
              <a:gd name="adj1" fmla="val 319058"/>
            </a:avLst>
          </a:prstGeom>
          <a:noFill/>
          <a:ln w="25400">
            <a:solidFill>
              <a:schemeClr val="accent2"/>
            </a:solidFill>
            <a:prstDash val="sysDash"/>
            <a:headEnd type="stealth" w="lg" len="lg"/>
            <a:tailEnd type="diamond"/>
          </a:ln>
          <a:effectLst>
            <a:glow rad="25400">
              <a:schemeClr val="accent4">
                <a:satMod val="17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TextBox 47"/>
          <p:cNvSpPr txBox="1"/>
          <p:nvPr/>
        </p:nvSpPr>
        <p:spPr>
          <a:xfrm>
            <a:off x="4949880" y="2905857"/>
            <a:ext cx="915635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ko-KR" altLang="en-US" sz="1000" b="1" dirty="0" smtClean="0">
                <a:solidFill>
                  <a:schemeClr val="bg1"/>
                </a:solidFill>
              </a:rPr>
              <a:t>터치하여</a:t>
            </a:r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ko-KR" altLang="en-US" sz="1000" b="1" dirty="0" smtClean="0">
                <a:solidFill>
                  <a:schemeClr val="bg1"/>
                </a:solidFill>
              </a:rPr>
              <a:t>나올 수 있는</a:t>
            </a:r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ko-KR" altLang="en-US" sz="1000" b="1" dirty="0" smtClean="0">
                <a:solidFill>
                  <a:schemeClr val="bg1"/>
                </a:solidFill>
              </a:rPr>
              <a:t>아이템들을</a:t>
            </a:r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ko-KR" altLang="en-US" sz="1000" b="1" dirty="0" smtClean="0">
                <a:solidFill>
                  <a:schemeClr val="bg1"/>
                </a:solidFill>
              </a:rPr>
              <a:t>확인하세요</a:t>
            </a:r>
            <a:r>
              <a:rPr lang="en-US" altLang="ko-KR" sz="1000" b="1" dirty="0">
                <a:solidFill>
                  <a:schemeClr val="bg1"/>
                </a:solidFill>
              </a:rPr>
              <a:t>.</a:t>
            </a:r>
            <a:endParaRPr lang="ko-KR" altLang="en-US" sz="400" b="1" dirty="0">
              <a:solidFill>
                <a:schemeClr val="bg1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4914596" y="2860876"/>
            <a:ext cx="953769" cy="981919"/>
          </a:xfrm>
          <a:prstGeom prst="roundRect">
            <a:avLst>
              <a:gd name="adj" fmla="val 999"/>
            </a:avLst>
          </a:prstGeom>
          <a:noFill/>
          <a:ln w="25400">
            <a:solidFill>
              <a:schemeClr val="accent2"/>
            </a:solidFill>
            <a:prstDash val="sysDash"/>
          </a:ln>
          <a:effectLst>
            <a:glow rad="25400">
              <a:schemeClr val="accent4">
                <a:satMod val="17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8" b="93548" l="1399" r="96853">
                        <a14:foregroundMark x1="25874" y1="44355" x2="25874" y2="26882"/>
                        <a14:foregroundMark x1="6993" y1="41667" x2="17483" y2="42204"/>
                        <a14:foregroundMark x1="10490" y1="53763" x2="10490" y2="53763"/>
                        <a14:foregroundMark x1="16434" y1="58871" x2="16434" y2="58871"/>
                        <a14:foregroundMark x1="20280" y1="66398" x2="20280" y2="66398"/>
                        <a14:foregroundMark x1="27622" y1="75538" x2="27622" y2="75538"/>
                        <a14:foregroundMark x1="44406" y1="25806" x2="44406" y2="25806"/>
                        <a14:foregroundMark x1="37413" y1="3763" x2="37413" y2="3763"/>
                        <a14:foregroundMark x1="60839" y1="29839" x2="60839" y2="29839"/>
                        <a14:foregroundMark x1="77622" y1="34140" x2="77622" y2="34140"/>
                        <a14:foregroundMark x1="85315" y1="37366" x2="85315" y2="37366"/>
                        <a14:foregroundMark x1="92657" y1="45968" x2="92657" y2="45968"/>
                        <a14:foregroundMark x1="86014" y1="74731" x2="86014" y2="74731"/>
                        <a14:foregroundMark x1="35664" y1="59140" x2="35664" y2="59140"/>
                        <a14:foregroundMark x1="46154" y1="79301" x2="69930" y2="54032"/>
                        <a14:foregroundMark x1="32517" y1="32527" x2="83217" y2="43280"/>
                        <a14:foregroundMark x1="36364" y1="49462" x2="33217" y2="8602"/>
                        <a14:foregroundMark x1="43007" y1="14516" x2="43007" y2="14516"/>
                        <a14:foregroundMark x1="65734" y1="29839" x2="65734" y2="29839"/>
                        <a14:foregroundMark x1="70629" y1="29301" x2="70629" y2="29301"/>
                        <a14:foregroundMark x1="33566" y1="4570" x2="33566" y2="4570"/>
                        <a14:foregroundMark x1="16084" y1="49194" x2="42308" y2="72043"/>
                        <a14:foregroundMark x1="56294" y1="82527" x2="80070" y2="49194"/>
                        <a14:foregroundMark x1="52098" y1="25000" x2="52098" y2="25000"/>
                        <a14:foregroundMark x1="44056" y1="10215" x2="44056" y2="10215"/>
                        <a14:foregroundMark x1="26573" y1="11828" x2="26573" y2="11828"/>
                        <a14:foregroundMark x1="80769" y1="32796" x2="80769" y2="32796"/>
                        <a14:foregroundMark x1="90909" y1="42473" x2="90909" y2="42473"/>
                        <a14:foregroundMark x1="85664" y1="47849" x2="83217" y2="63710"/>
                      </a14:backgroundRemoval>
                    </a14:imgEffect>
                  </a14:imgLayer>
                </a14:imgProps>
              </a:ext>
            </a:extLst>
          </a:blip>
          <a:srcRect l="3020" t="1114" r="4303" b="6577"/>
          <a:stretch/>
        </p:blipFill>
        <p:spPr>
          <a:xfrm rot="19935112">
            <a:off x="5740183" y="3482720"/>
            <a:ext cx="364537" cy="472270"/>
          </a:xfrm>
          <a:prstGeom prst="rect">
            <a:avLst/>
          </a:prstGeom>
        </p:spPr>
      </p:pic>
      <p:cxnSp>
        <p:nvCxnSpPr>
          <p:cNvPr id="75" name="구부러진 연결선 74"/>
          <p:cNvCxnSpPr>
            <a:stCxn id="74" idx="1"/>
            <a:endCxn id="81" idx="0"/>
          </p:cNvCxnSpPr>
          <p:nvPr/>
        </p:nvCxnSpPr>
        <p:spPr>
          <a:xfrm rot="10800000" flipV="1">
            <a:off x="5391482" y="1665254"/>
            <a:ext cx="3576183" cy="1195621"/>
          </a:xfrm>
          <a:prstGeom prst="curvedConnector2">
            <a:avLst/>
          </a:prstGeom>
          <a:noFill/>
          <a:ln w="25400">
            <a:solidFill>
              <a:schemeClr val="accent2"/>
            </a:solidFill>
            <a:prstDash val="sysDash"/>
            <a:headEnd type="stealth" w="lg" len="lg"/>
            <a:tailEnd type="diamond"/>
          </a:ln>
          <a:effectLst>
            <a:glow rad="25400">
              <a:schemeClr val="accent4">
                <a:satMod val="17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모서리가 둥근 직사각형 75"/>
          <p:cNvSpPr/>
          <p:nvPr/>
        </p:nvSpPr>
        <p:spPr>
          <a:xfrm>
            <a:off x="1571442" y="4213185"/>
            <a:ext cx="4956680" cy="1145893"/>
          </a:xfrm>
          <a:prstGeom prst="roundRect">
            <a:avLst>
              <a:gd name="adj" fmla="val 999"/>
            </a:avLst>
          </a:prstGeom>
          <a:noFill/>
          <a:ln w="25400">
            <a:solidFill>
              <a:schemeClr val="accent2"/>
            </a:solidFill>
            <a:prstDash val="sysDash"/>
          </a:ln>
          <a:effectLst>
            <a:glow rad="25400">
              <a:schemeClr val="accent4">
                <a:satMod val="17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6460867" y="2071276"/>
            <a:ext cx="275599" cy="275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1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2110715" y="2790836"/>
            <a:ext cx="275599" cy="275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2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4763247" y="2734892"/>
            <a:ext cx="275599" cy="275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3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1433597" y="4069839"/>
            <a:ext cx="275599" cy="275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5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8187730" y="1764053"/>
            <a:ext cx="810000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장신구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8980310" y="1773717"/>
            <a:ext cx="810000" cy="405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 smtClean="0">
                <a:solidFill>
                  <a:schemeClr val="bg2">
                    <a:lumMod val="10000"/>
                  </a:schemeClr>
                </a:solidFill>
              </a:rPr>
              <a:t>수호석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772891" y="1773717"/>
            <a:ext cx="810000" cy="405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2">
                    <a:lumMod val="10000"/>
                  </a:schemeClr>
                </a:solidFill>
              </a:rPr>
              <a:t>룬 스톤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8979443" y="-317372"/>
            <a:ext cx="2796076" cy="3961838"/>
            <a:chOff x="8187730" y="-1367642"/>
            <a:chExt cx="2796076" cy="3961838"/>
          </a:xfrm>
        </p:grpSpPr>
        <p:sp>
          <p:nvSpPr>
            <p:cNvPr id="65" name="직사각형 64"/>
            <p:cNvSpPr/>
            <p:nvPr/>
          </p:nvSpPr>
          <p:spPr>
            <a:xfrm>
              <a:off x="8187730" y="1764053"/>
              <a:ext cx="810000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장신구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8980310" y="1773717"/>
              <a:ext cx="810000" cy="4057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 smtClean="0">
                  <a:solidFill>
                    <a:schemeClr val="bg2">
                      <a:lumMod val="10000"/>
                    </a:schemeClr>
                  </a:solidFill>
                </a:rPr>
                <a:t>수호석</a:t>
              </a:r>
              <a:endParaRPr lang="ko-KR" altLang="en-US" sz="10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9772891" y="1773717"/>
              <a:ext cx="810000" cy="4057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2">
                      <a:lumMod val="10000"/>
                    </a:schemeClr>
                  </a:solidFill>
                </a:rPr>
                <a:t>룬 스톤</a:t>
              </a:r>
              <a:endParaRPr lang="ko-KR" altLang="en-US" sz="10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05150" y="-1367642"/>
              <a:ext cx="2778656" cy="2615738"/>
            </a:xfrm>
            <a:prstGeom prst="rect">
              <a:avLst/>
            </a:prstGeom>
          </p:spPr>
        </p:pic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12"/>
            <a:srcRect t="29018"/>
            <a:stretch/>
          </p:blipFill>
          <p:spPr>
            <a:xfrm>
              <a:off x="8205150" y="737494"/>
              <a:ext cx="2778656" cy="1856702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8"/>
            <a:srcRect l="33184" t="1" b="17241"/>
            <a:stretch/>
          </p:blipFill>
          <p:spPr>
            <a:xfrm>
              <a:off x="8291728" y="-857503"/>
              <a:ext cx="2605500" cy="2998819"/>
            </a:xfrm>
            <a:prstGeom prst="rect">
              <a:avLst/>
            </a:prstGeom>
          </p:spPr>
        </p:pic>
      </p:grpSp>
      <p:sp>
        <p:nvSpPr>
          <p:cNvPr id="74" name="모서리가 둥근 직사각형 73"/>
          <p:cNvSpPr/>
          <p:nvPr/>
        </p:nvSpPr>
        <p:spPr>
          <a:xfrm>
            <a:off x="8967664" y="-341024"/>
            <a:ext cx="2826939" cy="4012557"/>
          </a:xfrm>
          <a:prstGeom prst="roundRect">
            <a:avLst>
              <a:gd name="adj" fmla="val 999"/>
            </a:avLst>
          </a:prstGeom>
          <a:noFill/>
          <a:ln w="25400">
            <a:solidFill>
              <a:schemeClr val="accent2"/>
            </a:solidFill>
            <a:prstDash val="sysDash"/>
          </a:ln>
          <a:effectLst>
            <a:glow rad="25400">
              <a:schemeClr val="accent4">
                <a:satMod val="17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위쪽/아래쪽 화살표 19"/>
          <p:cNvSpPr/>
          <p:nvPr/>
        </p:nvSpPr>
        <p:spPr>
          <a:xfrm>
            <a:off x="11025816" y="330458"/>
            <a:ext cx="529303" cy="2723436"/>
          </a:xfrm>
          <a:prstGeom prst="upDownArrow">
            <a:avLst/>
          </a:prstGeom>
          <a:solidFill>
            <a:schemeClr val="accent4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드래그하여</a:t>
            </a:r>
            <a:endParaRPr lang="en-US" altLang="ko-KR" sz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확인가능</a:t>
            </a:r>
            <a:endParaRPr lang="ko-KR" altLang="en-US" sz="1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9001510" y="-295745"/>
            <a:ext cx="275599" cy="275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4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1606124" y="5409281"/>
            <a:ext cx="1889430" cy="4934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100" b="1" dirty="0" smtClean="0">
                <a:solidFill>
                  <a:schemeClr val="bg1"/>
                </a:solidFill>
              </a:rPr>
              <a:t>아이템 </a:t>
            </a:r>
            <a:r>
              <a:rPr lang="ko-KR" altLang="en-US" sz="1100" b="1" dirty="0" smtClean="0">
                <a:solidFill>
                  <a:schemeClr val="bg1"/>
                </a:solidFill>
              </a:rPr>
              <a:t>연성       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500,000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pic>
        <p:nvPicPr>
          <p:cNvPr id="125" name="그림 1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74" l="6977" r="100000"/>
                    </a14:imgEffect>
                  </a14:imgLayer>
                </a14:imgProps>
              </a:ext>
            </a:extLst>
          </a:blip>
          <a:srcRect l="9615" t="-1205" r="4311" b="6848"/>
          <a:stretch/>
        </p:blipFill>
        <p:spPr>
          <a:xfrm>
            <a:off x="2578943" y="5554216"/>
            <a:ext cx="224561" cy="217543"/>
          </a:xfrm>
          <a:prstGeom prst="rect">
            <a:avLst/>
          </a:prstGeom>
        </p:spPr>
      </p:pic>
      <p:grpSp>
        <p:nvGrpSpPr>
          <p:cNvPr id="126" name="그룹 125"/>
          <p:cNvGrpSpPr/>
          <p:nvPr/>
        </p:nvGrpSpPr>
        <p:grpSpPr>
          <a:xfrm>
            <a:off x="4525980" y="5385461"/>
            <a:ext cx="1034693" cy="555682"/>
            <a:chOff x="4135100" y="6195163"/>
            <a:chExt cx="1034693" cy="555682"/>
          </a:xfrm>
        </p:grpSpPr>
        <p:pic>
          <p:nvPicPr>
            <p:cNvPr id="127" name="그림 126"/>
            <p:cNvPicPr>
              <a:picLocks noChangeAspect="1"/>
            </p:cNvPicPr>
            <p:nvPr/>
          </p:nvPicPr>
          <p:blipFill rotWithShape="1">
            <a:blip r:embed="rId13"/>
            <a:srcRect l="39337" r="37630"/>
            <a:stretch/>
          </p:blipFill>
          <p:spPr>
            <a:xfrm>
              <a:off x="4402984" y="6195163"/>
              <a:ext cx="127982" cy="555682"/>
            </a:xfrm>
            <a:prstGeom prst="rect">
              <a:avLst/>
            </a:prstGeom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 rotWithShape="1">
            <a:blip r:embed="rId13"/>
            <a:srcRect l="-1" r="51012"/>
            <a:stretch/>
          </p:blipFill>
          <p:spPr>
            <a:xfrm>
              <a:off x="4135100" y="6195163"/>
              <a:ext cx="272218" cy="555682"/>
            </a:xfrm>
            <a:prstGeom prst="rect">
              <a:avLst/>
            </a:prstGeom>
          </p:spPr>
        </p:pic>
        <p:pic>
          <p:nvPicPr>
            <p:cNvPr id="129" name="그림 128"/>
            <p:cNvPicPr>
              <a:picLocks noChangeAspect="1"/>
            </p:cNvPicPr>
            <p:nvPr/>
          </p:nvPicPr>
          <p:blipFill rotWithShape="1">
            <a:blip r:embed="rId13"/>
            <a:srcRect l="51014" r="-3"/>
            <a:stretch/>
          </p:blipFill>
          <p:spPr>
            <a:xfrm>
              <a:off x="4897576" y="6195163"/>
              <a:ext cx="272217" cy="555682"/>
            </a:xfrm>
            <a:prstGeom prst="rect">
              <a:avLst/>
            </a:prstGeom>
          </p:spPr>
        </p:pic>
        <p:pic>
          <p:nvPicPr>
            <p:cNvPr id="130" name="그림 129"/>
            <p:cNvPicPr>
              <a:picLocks noChangeAspect="1"/>
            </p:cNvPicPr>
            <p:nvPr/>
          </p:nvPicPr>
          <p:blipFill rotWithShape="1">
            <a:blip r:embed="rId13"/>
            <a:srcRect l="39337" r="37630"/>
            <a:stretch/>
          </p:blipFill>
          <p:spPr>
            <a:xfrm>
              <a:off x="4526632" y="6195163"/>
              <a:ext cx="127982" cy="555682"/>
            </a:xfrm>
            <a:prstGeom prst="rect">
              <a:avLst/>
            </a:prstGeom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 rotWithShape="1">
            <a:blip r:embed="rId13"/>
            <a:srcRect l="39337" r="37630"/>
            <a:stretch/>
          </p:blipFill>
          <p:spPr>
            <a:xfrm>
              <a:off x="4650280" y="6195163"/>
              <a:ext cx="127982" cy="555682"/>
            </a:xfrm>
            <a:prstGeom prst="rect">
              <a:avLst/>
            </a:prstGeom>
          </p:spPr>
        </p:pic>
        <p:pic>
          <p:nvPicPr>
            <p:cNvPr id="132" name="그림 131"/>
            <p:cNvPicPr>
              <a:picLocks noChangeAspect="1"/>
            </p:cNvPicPr>
            <p:nvPr/>
          </p:nvPicPr>
          <p:blipFill rotWithShape="1">
            <a:blip r:embed="rId13"/>
            <a:srcRect l="39337" r="37630"/>
            <a:stretch/>
          </p:blipFill>
          <p:spPr>
            <a:xfrm>
              <a:off x="4773928" y="6195163"/>
              <a:ext cx="127982" cy="555682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4158698" y="6235699"/>
              <a:ext cx="1002197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50" b="1" dirty="0" smtClean="0">
                  <a:solidFill>
                    <a:schemeClr val="bg1"/>
                  </a:solidFill>
                </a:rPr>
                <a:t>장착 부위 유지</a:t>
              </a:r>
              <a:endParaRPr lang="ko-KR" altLang="en-US" sz="95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4" name="그룹 133"/>
            <p:cNvGrpSpPr/>
            <p:nvPr/>
          </p:nvGrpSpPr>
          <p:grpSpPr>
            <a:xfrm>
              <a:off x="4287682" y="6471782"/>
              <a:ext cx="744228" cy="238527"/>
              <a:chOff x="4502073" y="5654452"/>
              <a:chExt cx="744228" cy="238527"/>
            </a:xfrm>
          </p:grpSpPr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2381" b="98810" l="8871" r="96774"/>
                        </a14:imgEffect>
                      </a14:imgLayer>
                    </a14:imgProps>
                  </a:ext>
                </a:extLst>
              </a:blip>
              <a:srcRect l="11846" t="12871" r="10734" b="8643"/>
              <a:stretch/>
            </p:blipFill>
            <p:spPr>
              <a:xfrm>
                <a:off x="4502073" y="5709657"/>
                <a:ext cx="209684" cy="144000"/>
              </a:xfrm>
              <a:prstGeom prst="rect">
                <a:avLst/>
              </a:prstGeom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4747446" y="5654452"/>
                <a:ext cx="498855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50" b="1" dirty="0" smtClean="0">
                    <a:solidFill>
                      <a:schemeClr val="bg1"/>
                    </a:solidFill>
                  </a:rPr>
                  <a:t>1,000</a:t>
                </a:r>
                <a:endParaRPr lang="ko-KR" altLang="en-US" sz="95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7" name="그룹 136"/>
          <p:cNvGrpSpPr/>
          <p:nvPr/>
        </p:nvGrpSpPr>
        <p:grpSpPr>
          <a:xfrm>
            <a:off x="5547909" y="5385461"/>
            <a:ext cx="1034693" cy="555682"/>
            <a:chOff x="4135100" y="6195163"/>
            <a:chExt cx="1034693" cy="555682"/>
          </a:xfrm>
        </p:grpSpPr>
        <p:pic>
          <p:nvPicPr>
            <p:cNvPr id="138" name="그림 137"/>
            <p:cNvPicPr>
              <a:picLocks noChangeAspect="1"/>
            </p:cNvPicPr>
            <p:nvPr/>
          </p:nvPicPr>
          <p:blipFill rotWithShape="1">
            <a:blip r:embed="rId13"/>
            <a:srcRect l="39337" r="37630"/>
            <a:stretch/>
          </p:blipFill>
          <p:spPr>
            <a:xfrm>
              <a:off x="4402984" y="6195163"/>
              <a:ext cx="127982" cy="555682"/>
            </a:xfrm>
            <a:prstGeom prst="rect">
              <a:avLst/>
            </a:prstGeom>
          </p:spPr>
        </p:pic>
        <p:pic>
          <p:nvPicPr>
            <p:cNvPr id="139" name="그림 138"/>
            <p:cNvPicPr>
              <a:picLocks noChangeAspect="1"/>
            </p:cNvPicPr>
            <p:nvPr/>
          </p:nvPicPr>
          <p:blipFill rotWithShape="1">
            <a:blip r:embed="rId13"/>
            <a:srcRect l="-1" r="51012"/>
            <a:stretch/>
          </p:blipFill>
          <p:spPr>
            <a:xfrm>
              <a:off x="4135100" y="6195163"/>
              <a:ext cx="272218" cy="555682"/>
            </a:xfrm>
            <a:prstGeom prst="rect">
              <a:avLst/>
            </a:prstGeom>
          </p:spPr>
        </p:pic>
        <p:pic>
          <p:nvPicPr>
            <p:cNvPr id="140" name="그림 139"/>
            <p:cNvPicPr>
              <a:picLocks noChangeAspect="1"/>
            </p:cNvPicPr>
            <p:nvPr/>
          </p:nvPicPr>
          <p:blipFill rotWithShape="1">
            <a:blip r:embed="rId13"/>
            <a:srcRect l="51014" r="-3"/>
            <a:stretch/>
          </p:blipFill>
          <p:spPr>
            <a:xfrm>
              <a:off x="4897576" y="6195163"/>
              <a:ext cx="272217" cy="555682"/>
            </a:xfrm>
            <a:prstGeom prst="rect">
              <a:avLst/>
            </a:prstGeom>
          </p:spPr>
        </p:pic>
        <p:pic>
          <p:nvPicPr>
            <p:cNvPr id="141" name="그림 140"/>
            <p:cNvPicPr>
              <a:picLocks noChangeAspect="1"/>
            </p:cNvPicPr>
            <p:nvPr/>
          </p:nvPicPr>
          <p:blipFill rotWithShape="1">
            <a:blip r:embed="rId13"/>
            <a:srcRect l="39337" r="37630"/>
            <a:stretch/>
          </p:blipFill>
          <p:spPr>
            <a:xfrm>
              <a:off x="4526632" y="6195163"/>
              <a:ext cx="127982" cy="555682"/>
            </a:xfrm>
            <a:prstGeom prst="rect">
              <a:avLst/>
            </a:prstGeom>
          </p:spPr>
        </p:pic>
        <p:pic>
          <p:nvPicPr>
            <p:cNvPr id="142" name="그림 141"/>
            <p:cNvPicPr>
              <a:picLocks noChangeAspect="1"/>
            </p:cNvPicPr>
            <p:nvPr/>
          </p:nvPicPr>
          <p:blipFill rotWithShape="1">
            <a:blip r:embed="rId13"/>
            <a:srcRect l="39337" r="37630"/>
            <a:stretch/>
          </p:blipFill>
          <p:spPr>
            <a:xfrm>
              <a:off x="4650280" y="6195163"/>
              <a:ext cx="127982" cy="555682"/>
            </a:xfrm>
            <a:prstGeom prst="rect">
              <a:avLst/>
            </a:prstGeom>
          </p:spPr>
        </p:pic>
        <p:pic>
          <p:nvPicPr>
            <p:cNvPr id="143" name="그림 142"/>
            <p:cNvPicPr>
              <a:picLocks noChangeAspect="1"/>
            </p:cNvPicPr>
            <p:nvPr/>
          </p:nvPicPr>
          <p:blipFill rotWithShape="1">
            <a:blip r:embed="rId13"/>
            <a:srcRect l="39337" r="37630"/>
            <a:stretch/>
          </p:blipFill>
          <p:spPr>
            <a:xfrm>
              <a:off x="4773928" y="6195163"/>
              <a:ext cx="127982" cy="555682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4204998" y="6235699"/>
              <a:ext cx="880369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50" b="1" smtClean="0">
                  <a:solidFill>
                    <a:schemeClr val="bg1"/>
                  </a:solidFill>
                </a:rPr>
                <a:t>룬 스톤 반환</a:t>
              </a:r>
              <a:endParaRPr lang="ko-KR" altLang="en-US" sz="950" b="1" dirty="0">
                <a:solidFill>
                  <a:schemeClr val="bg1"/>
                </a:solidFill>
              </a:endParaRPr>
            </a:p>
          </p:txBody>
        </p:sp>
        <p:grpSp>
          <p:nvGrpSpPr>
            <p:cNvPr id="145" name="그룹 144"/>
            <p:cNvGrpSpPr/>
            <p:nvPr/>
          </p:nvGrpSpPr>
          <p:grpSpPr>
            <a:xfrm>
              <a:off x="4287682" y="6471782"/>
              <a:ext cx="744228" cy="238527"/>
              <a:chOff x="4502073" y="5654452"/>
              <a:chExt cx="744228" cy="238527"/>
            </a:xfrm>
          </p:grpSpPr>
          <p:pic>
            <p:nvPicPr>
              <p:cNvPr id="146" name="그림 145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2381" b="98810" l="8871" r="96774"/>
                        </a14:imgEffect>
                      </a14:imgLayer>
                    </a14:imgProps>
                  </a:ext>
                </a:extLst>
              </a:blip>
              <a:srcRect l="11846" t="12871" r="10734" b="8643"/>
              <a:stretch/>
            </p:blipFill>
            <p:spPr>
              <a:xfrm>
                <a:off x="4502073" y="5709657"/>
                <a:ext cx="209684" cy="144000"/>
              </a:xfrm>
              <a:prstGeom prst="rect">
                <a:avLst/>
              </a:prstGeom>
            </p:spPr>
          </p:pic>
          <p:sp>
            <p:nvSpPr>
              <p:cNvPr id="147" name="TextBox 146"/>
              <p:cNvSpPr txBox="1"/>
              <p:nvPr/>
            </p:nvSpPr>
            <p:spPr>
              <a:xfrm>
                <a:off x="4747446" y="5654452"/>
                <a:ext cx="498855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50" b="1" dirty="0" smtClean="0">
                    <a:solidFill>
                      <a:schemeClr val="bg1"/>
                    </a:solidFill>
                  </a:rPr>
                  <a:t>1,000</a:t>
                </a:r>
                <a:endParaRPr lang="ko-KR" altLang="en-US" sz="95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7" name="모서리가 둥근 직사각형 76"/>
          <p:cNvSpPr/>
          <p:nvPr/>
        </p:nvSpPr>
        <p:spPr>
          <a:xfrm>
            <a:off x="1572325" y="5410877"/>
            <a:ext cx="1932282" cy="517975"/>
          </a:xfrm>
          <a:prstGeom prst="roundRect">
            <a:avLst>
              <a:gd name="adj" fmla="val 999"/>
            </a:avLst>
          </a:prstGeom>
          <a:noFill/>
          <a:ln w="25400">
            <a:solidFill>
              <a:schemeClr val="accent2"/>
            </a:solidFill>
            <a:prstDash val="sysDash"/>
          </a:ln>
          <a:effectLst>
            <a:glow rad="25400">
              <a:schemeClr val="accent4">
                <a:satMod val="17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91"/>
          <p:cNvSpPr/>
          <p:nvPr/>
        </p:nvSpPr>
        <p:spPr>
          <a:xfrm>
            <a:off x="1435790" y="5255000"/>
            <a:ext cx="275599" cy="275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7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4549578" y="5412854"/>
            <a:ext cx="1978544" cy="517975"/>
          </a:xfrm>
          <a:prstGeom prst="roundRect">
            <a:avLst>
              <a:gd name="adj" fmla="val 999"/>
            </a:avLst>
          </a:prstGeom>
          <a:noFill/>
          <a:ln w="25400">
            <a:solidFill>
              <a:schemeClr val="accent2"/>
            </a:solidFill>
            <a:prstDash val="sysDash"/>
          </a:ln>
          <a:effectLst>
            <a:glow rad="25400">
              <a:schemeClr val="accent4">
                <a:satMod val="175000"/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4365391" y="5256977"/>
            <a:ext cx="275599" cy="275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6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0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433512" y="-317372"/>
            <a:ext cx="10342007" cy="6365747"/>
            <a:chOff x="1433512" y="-317372"/>
            <a:chExt cx="10342007" cy="636574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3512" y="809625"/>
              <a:ext cx="9324975" cy="5238750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551837" y="1248096"/>
              <a:ext cx="1532886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</a:rPr>
                <a:t>연성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588390" y="2209287"/>
              <a:ext cx="4948250" cy="19000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099086" y="1248096"/>
              <a:ext cx="1532886" cy="41545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</a:rPr>
                <a:t>변성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647619" y="1248096"/>
              <a:ext cx="1532886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</a:rPr>
                <a:t>변환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588086" y="2203372"/>
              <a:ext cx="3994805" cy="3701669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602570" y="1764053"/>
              <a:ext cx="810000" cy="41545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무기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95150" y="1764053"/>
              <a:ext cx="810000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 smtClean="0">
                  <a:solidFill>
                    <a:schemeClr val="bg1"/>
                  </a:solidFill>
                </a:rPr>
                <a:t>방어구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187730" y="1764053"/>
              <a:ext cx="810000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장신구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980310" y="1773717"/>
              <a:ext cx="810000" cy="405788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>
                  <a:solidFill>
                    <a:schemeClr val="bg1"/>
                  </a:solidFill>
                </a:rPr>
                <a:t>수호석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772891" y="1773717"/>
              <a:ext cx="810000" cy="4057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2">
                      <a:lumMod val="10000"/>
                    </a:schemeClr>
                  </a:solidFill>
                </a:rPr>
                <a:t>룬 스톤</a:t>
              </a:r>
              <a:endParaRPr lang="ko-KR" altLang="en-US" sz="10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오른쪽 화살표 18"/>
            <p:cNvSpPr/>
            <p:nvPr/>
          </p:nvSpPr>
          <p:spPr>
            <a:xfrm>
              <a:off x="3777640" y="3186203"/>
              <a:ext cx="540000" cy="36000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640" y="1771761"/>
              <a:ext cx="4975414" cy="4476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832411" y="180855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>
                  <a:solidFill>
                    <a:schemeClr val="bg1"/>
                  </a:solidFill>
                </a:rPr>
                <a:t>변</a:t>
              </a:r>
              <a:r>
                <a:rPr lang="ko-KR" altLang="en-US" sz="1600" b="1" dirty="0" smtClean="0">
                  <a:solidFill>
                    <a:schemeClr val="bg1"/>
                  </a:solidFill>
                </a:rPr>
                <a:t>성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54512" y="2263072"/>
              <a:ext cx="12234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>
                  <a:solidFill>
                    <a:schemeClr val="bg1"/>
                  </a:solidFill>
                </a:rPr>
                <a:t>변</a:t>
              </a:r>
              <a:r>
                <a:rPr lang="ko-KR" altLang="en-US" sz="1050" b="1" dirty="0" smtClean="0">
                  <a:solidFill>
                    <a:schemeClr val="bg1"/>
                  </a:solidFill>
                </a:rPr>
                <a:t>성 아이템 선택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1743291" y="2588963"/>
              <a:ext cx="4644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50000"/>
                      <a:alpha val="25000"/>
                    </a:schemeClr>
                  </a:gs>
                  <a:gs pos="25000">
                    <a:schemeClr val="accent4">
                      <a:lumMod val="50000"/>
                      <a:alpha val="50000"/>
                    </a:schemeClr>
                  </a:gs>
                  <a:gs pos="5000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alpha val="50000"/>
                    </a:schemeClr>
                  </a:gs>
                  <a:gs pos="100000">
                    <a:schemeClr val="accent4">
                      <a:lumMod val="50000"/>
                      <a:alpha val="25000"/>
                    </a:schemeClr>
                  </a:gs>
                </a:gsLst>
                <a:lin ang="0" scaled="1"/>
                <a:tileRect/>
              </a:gradFill>
            </a:ln>
            <a:effectLst>
              <a:glow rad="12700">
                <a:schemeClr val="accent4">
                  <a:lumMod val="20000"/>
                  <a:lumOff val="80000"/>
                  <a:alpha val="9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765325" y="3944038"/>
              <a:ext cx="4644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50000"/>
                      <a:alpha val="25000"/>
                    </a:schemeClr>
                  </a:gs>
                  <a:gs pos="25000">
                    <a:schemeClr val="accent4">
                      <a:lumMod val="50000"/>
                      <a:alpha val="50000"/>
                    </a:schemeClr>
                  </a:gs>
                  <a:gs pos="5000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alpha val="50000"/>
                    </a:schemeClr>
                  </a:gs>
                  <a:gs pos="100000">
                    <a:schemeClr val="accent4">
                      <a:lumMod val="50000"/>
                      <a:alpha val="25000"/>
                    </a:schemeClr>
                  </a:gs>
                </a:gsLst>
                <a:lin ang="0" scaled="1"/>
                <a:tileRect/>
              </a:gradFill>
            </a:ln>
            <a:effectLst>
              <a:glow rad="12700">
                <a:schemeClr val="accent4">
                  <a:lumMod val="20000"/>
                  <a:lumOff val="80000"/>
                  <a:alpha val="9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그룹 59"/>
            <p:cNvGrpSpPr/>
            <p:nvPr/>
          </p:nvGrpSpPr>
          <p:grpSpPr>
            <a:xfrm>
              <a:off x="2240221" y="2636092"/>
              <a:ext cx="900000" cy="1180111"/>
              <a:chOff x="2240221" y="2636092"/>
              <a:chExt cx="900000" cy="1180111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2240221" y="2916203"/>
                <a:ext cx="900000" cy="900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01822" y="2636092"/>
                <a:ext cx="63671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50" b="1" dirty="0" smtClean="0">
                    <a:solidFill>
                      <a:schemeClr val="bg1"/>
                    </a:solidFill>
                  </a:rPr>
                  <a:t>주 재료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4955058" y="2636092"/>
              <a:ext cx="912013" cy="1180111"/>
              <a:chOff x="4910990" y="2636092"/>
              <a:chExt cx="912013" cy="1180111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4910990" y="2916203"/>
                <a:ext cx="900000" cy="900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916986" y="2636092"/>
                <a:ext cx="90601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50" b="1" dirty="0">
                    <a:solidFill>
                      <a:schemeClr val="bg1"/>
                    </a:solidFill>
                  </a:rPr>
                  <a:t>변</a:t>
                </a:r>
                <a:r>
                  <a:rPr lang="ko-KR" altLang="en-US" sz="1050" b="1" dirty="0" smtClean="0">
                    <a:solidFill>
                      <a:schemeClr val="bg1"/>
                    </a:solidFill>
                  </a:rPr>
                  <a:t>성 결과물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직사각형 30"/>
            <p:cNvSpPr/>
            <p:nvPr/>
          </p:nvSpPr>
          <p:spPr>
            <a:xfrm>
              <a:off x="1588390" y="4126223"/>
              <a:ext cx="4948250" cy="1238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54512" y="4214037"/>
              <a:ext cx="1088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>
                  <a:solidFill>
                    <a:schemeClr val="bg1"/>
                  </a:solidFill>
                </a:rPr>
                <a:t>변</a:t>
              </a:r>
              <a:r>
                <a:rPr lang="ko-KR" altLang="en-US" sz="1050" b="1" dirty="0" smtClean="0">
                  <a:solidFill>
                    <a:schemeClr val="bg1"/>
                  </a:solidFill>
                </a:rPr>
                <a:t>성 비용 정보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1743291" y="4521192"/>
              <a:ext cx="4644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50000"/>
                      <a:alpha val="25000"/>
                    </a:schemeClr>
                  </a:gs>
                  <a:gs pos="25000">
                    <a:schemeClr val="accent4">
                      <a:lumMod val="50000"/>
                      <a:alpha val="50000"/>
                    </a:schemeClr>
                  </a:gs>
                  <a:gs pos="5000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alpha val="50000"/>
                    </a:schemeClr>
                  </a:gs>
                  <a:gs pos="100000">
                    <a:schemeClr val="accent4">
                      <a:lumMod val="50000"/>
                      <a:alpha val="25000"/>
                    </a:schemeClr>
                  </a:gs>
                </a:gsLst>
                <a:lin ang="0" scaled="1"/>
                <a:tileRect/>
              </a:gradFill>
            </a:ln>
            <a:effectLst>
              <a:glow rad="12700">
                <a:schemeClr val="accent4">
                  <a:lumMod val="20000"/>
                  <a:lumOff val="80000"/>
                  <a:alpha val="9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42"/>
            <p:cNvGrpSpPr/>
            <p:nvPr/>
          </p:nvGrpSpPr>
          <p:grpSpPr>
            <a:xfrm>
              <a:off x="2602998" y="4561125"/>
              <a:ext cx="686406" cy="404483"/>
              <a:chOff x="2602998" y="4528074"/>
              <a:chExt cx="686406" cy="40448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602998" y="4528074"/>
                <a:ext cx="6864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/>
                    </a:solidFill>
                  </a:rPr>
                  <a:t>보유 증표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03987" y="4701725"/>
                <a:ext cx="4844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</a:rPr>
                  <a:t>3,456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474" l="6977" r="100000"/>
                      </a14:imgEffect>
                    </a14:imgLayer>
                  </a14:imgProps>
                </a:ext>
              </a:extLst>
            </a:blip>
            <a:srcRect l="9615" t="-1205" r="4311" b="6848"/>
            <a:stretch/>
          </p:blipFill>
          <p:spPr>
            <a:xfrm>
              <a:off x="1806768" y="4637366"/>
              <a:ext cx="260130" cy="252000"/>
            </a:xfrm>
            <a:prstGeom prst="rect">
              <a:avLst/>
            </a:prstGeom>
          </p:spPr>
        </p:pic>
        <p:cxnSp>
          <p:nvCxnSpPr>
            <p:cNvPr id="47" name="직선 연결선 46"/>
            <p:cNvCxnSpPr/>
            <p:nvPr/>
          </p:nvCxnSpPr>
          <p:spPr>
            <a:xfrm flipH="1">
              <a:off x="4194843" y="4649957"/>
              <a:ext cx="68377" cy="22681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그룹 49"/>
            <p:cNvGrpSpPr/>
            <p:nvPr/>
          </p:nvGrpSpPr>
          <p:grpSpPr>
            <a:xfrm>
              <a:off x="4930919" y="4561125"/>
              <a:ext cx="686406" cy="404483"/>
              <a:chOff x="2602999" y="4528074"/>
              <a:chExt cx="686406" cy="404483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602999" y="4528074"/>
                <a:ext cx="6864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/>
                    </a:solidFill>
                  </a:rPr>
                  <a:t>필요 증표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03988" y="4701725"/>
                <a:ext cx="4844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>
                    <a:solidFill>
                      <a:schemeClr val="bg1"/>
                    </a:solidFill>
                  </a:rPr>
                  <a:t>1</a:t>
                </a:r>
                <a:r>
                  <a:rPr lang="en-US" altLang="ko-KR" sz="900" b="1" dirty="0" smtClean="0">
                    <a:solidFill>
                      <a:schemeClr val="bg1"/>
                    </a:solidFill>
                  </a:rPr>
                  <a:t>,000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1933" y="2246638"/>
              <a:ext cx="3899512" cy="3623603"/>
            </a:xfrm>
            <a:prstGeom prst="rect">
              <a:avLst/>
            </a:prstGeom>
          </p:spPr>
        </p:pic>
        <p:grpSp>
          <p:nvGrpSpPr>
            <p:cNvPr id="112" name="그룹 111"/>
            <p:cNvGrpSpPr/>
            <p:nvPr/>
          </p:nvGrpSpPr>
          <p:grpSpPr>
            <a:xfrm>
              <a:off x="1780402" y="4998069"/>
              <a:ext cx="312861" cy="279704"/>
              <a:chOff x="11230305" y="951265"/>
              <a:chExt cx="402809" cy="360119"/>
            </a:xfrm>
          </p:grpSpPr>
          <p:pic>
            <p:nvPicPr>
              <p:cNvPr id="110" name="그림 10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493" b="97015" l="5556" r="96296"/>
                        </a14:imgEffect>
                      </a14:imgLayer>
                    </a14:imgProps>
                  </a:ext>
                </a:extLst>
              </a:blip>
              <a:srcRect l="6448" t="8569" r="10018" b="6842"/>
              <a:stretch/>
            </p:blipFill>
            <p:spPr>
              <a:xfrm>
                <a:off x="11230305" y="951265"/>
                <a:ext cx="257878" cy="324000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896" b="100000" l="5263" r="100000"/>
                        </a14:imgEffect>
                      </a14:imgLayer>
                    </a14:imgProps>
                  </a:ext>
                </a:extLst>
              </a:blip>
              <a:srcRect l="6462" t="9672" r="15524" b="11846"/>
              <a:stretch/>
            </p:blipFill>
            <p:spPr>
              <a:xfrm rot="17891162">
                <a:off x="11271050" y="987384"/>
                <a:ext cx="280030" cy="288000"/>
              </a:xfrm>
              <a:prstGeom prst="rect">
                <a:avLst/>
              </a:prstGeom>
            </p:spPr>
          </p:pic>
          <p:pic>
            <p:nvPicPr>
              <p:cNvPr id="111" name="그림 110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389" b="97222" l="8475" r="89831"/>
                        </a14:imgEffect>
                      </a14:imgLayer>
                    </a14:imgProps>
                  </a:ext>
                </a:extLst>
              </a:blip>
              <a:srcRect l="15924" t="10889" r="13502" b="10395"/>
              <a:stretch/>
            </p:blipFill>
            <p:spPr>
              <a:xfrm rot="1829924">
                <a:off x="11368625" y="951384"/>
                <a:ext cx="264489" cy="360000"/>
              </a:xfrm>
              <a:prstGeom prst="rect">
                <a:avLst/>
              </a:prstGeom>
            </p:spPr>
          </p:pic>
        </p:grpSp>
        <p:sp>
          <p:nvSpPr>
            <p:cNvPr id="113" name="TextBox 112"/>
            <p:cNvSpPr txBox="1"/>
            <p:nvPr/>
          </p:nvSpPr>
          <p:spPr>
            <a:xfrm>
              <a:off x="2541644" y="5008478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</a:rPr>
                <a:t>필요 </a:t>
              </a:r>
              <a:r>
                <a:rPr lang="ko-KR" altLang="en-US" sz="900" b="1" dirty="0" err="1" smtClean="0">
                  <a:solidFill>
                    <a:schemeClr val="bg1"/>
                  </a:solidFill>
                </a:rPr>
                <a:t>수호석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114" name="그림 113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750" b="90000" l="9375" r="89583"/>
                      </a14:imgEffect>
                    </a14:imgLayer>
                  </a14:imgProps>
                </a:ext>
              </a:extLst>
            </a:blip>
            <a:srcRect l="16844" t="9157" r="20505" b="15663"/>
            <a:stretch/>
          </p:blipFill>
          <p:spPr>
            <a:xfrm>
              <a:off x="4060667" y="5002608"/>
              <a:ext cx="272662" cy="272662"/>
            </a:xfrm>
            <a:prstGeom prst="rect">
              <a:avLst/>
            </a:prstGeom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4667" l="9524" r="98413"/>
                      </a14:imgEffect>
                    </a14:imgLayer>
                  </a14:imgProps>
                </a:ext>
              </a:extLst>
            </a:blip>
            <a:srcRect l="20135" t="10185" r="13772" b="12707"/>
            <a:stretch/>
          </p:blipFill>
          <p:spPr>
            <a:xfrm>
              <a:off x="5372066" y="5006946"/>
              <a:ext cx="190070" cy="263987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4406270" y="5019495"/>
              <a:ext cx="6655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</a:rPr>
                <a:t>80</a:t>
              </a:r>
              <a:r>
                <a:rPr lang="ko-KR" altLang="en-US" sz="900" b="1" dirty="0" smtClean="0">
                  <a:solidFill>
                    <a:schemeClr val="bg1"/>
                  </a:solidFill>
                </a:rPr>
                <a:t>강화↑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628380" y="5019495"/>
              <a:ext cx="6655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</a:rPr>
                <a:t>80</a:t>
              </a:r>
              <a:r>
                <a:rPr lang="ko-KR" altLang="en-US" sz="900" b="1" dirty="0" smtClean="0">
                  <a:solidFill>
                    <a:schemeClr val="bg1"/>
                  </a:solidFill>
                </a:rPr>
                <a:t>강화↑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1606124" y="5409281"/>
              <a:ext cx="1889430" cy="49348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100" b="1" dirty="0" smtClean="0">
                  <a:solidFill>
                    <a:schemeClr val="bg1"/>
                  </a:solidFill>
                </a:rPr>
                <a:t>아이템 </a:t>
              </a:r>
              <a:r>
                <a:rPr lang="ko-KR" altLang="en-US" sz="1100" b="1" dirty="0">
                  <a:solidFill>
                    <a:schemeClr val="bg1"/>
                  </a:solidFill>
                </a:rPr>
                <a:t>변</a:t>
              </a:r>
              <a:r>
                <a:rPr lang="ko-KR" altLang="en-US" sz="1100" b="1" dirty="0" smtClean="0">
                  <a:solidFill>
                    <a:schemeClr val="bg1"/>
                  </a:solidFill>
                </a:rPr>
                <a:t>성       </a:t>
              </a:r>
              <a:r>
                <a:rPr lang="en-US" altLang="ko-KR" sz="1100" b="1" dirty="0" smtClean="0">
                  <a:solidFill>
                    <a:schemeClr val="bg1"/>
                  </a:solidFill>
                </a:rPr>
                <a:t>500,000</a:t>
              </a:r>
              <a:endParaRPr lang="ko-KR" altLang="en-US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91" name="그림 9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474" l="6977" r="100000"/>
                      </a14:imgEffect>
                    </a14:imgLayer>
                  </a14:imgProps>
                </a:ext>
              </a:extLst>
            </a:blip>
            <a:srcRect l="9615" t="-1205" r="4311" b="6848"/>
            <a:stretch/>
          </p:blipFill>
          <p:spPr>
            <a:xfrm>
              <a:off x="2578943" y="5554216"/>
              <a:ext cx="224561" cy="217543"/>
            </a:xfrm>
            <a:prstGeom prst="rect">
              <a:avLst/>
            </a:prstGeom>
          </p:spPr>
        </p:pic>
        <p:grpSp>
          <p:nvGrpSpPr>
            <p:cNvPr id="92" name="그룹 91"/>
            <p:cNvGrpSpPr/>
            <p:nvPr/>
          </p:nvGrpSpPr>
          <p:grpSpPr>
            <a:xfrm>
              <a:off x="4525980" y="5385461"/>
              <a:ext cx="1034693" cy="555682"/>
              <a:chOff x="4135100" y="6195163"/>
              <a:chExt cx="1034693" cy="555682"/>
            </a:xfrm>
          </p:grpSpPr>
          <p:pic>
            <p:nvPicPr>
              <p:cNvPr id="93" name="그림 92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402984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00" name="그림 99"/>
              <p:cNvPicPr>
                <a:picLocks noChangeAspect="1"/>
              </p:cNvPicPr>
              <p:nvPr/>
            </p:nvPicPr>
            <p:blipFill rotWithShape="1">
              <a:blip r:embed="rId17"/>
              <a:srcRect l="-1" r="51012"/>
              <a:stretch/>
            </p:blipFill>
            <p:spPr>
              <a:xfrm>
                <a:off x="4135100" y="6195163"/>
                <a:ext cx="272218" cy="555682"/>
              </a:xfrm>
              <a:prstGeom prst="rect">
                <a:avLst/>
              </a:prstGeom>
            </p:spPr>
          </p:pic>
          <p:pic>
            <p:nvPicPr>
              <p:cNvPr id="101" name="그림 100"/>
              <p:cNvPicPr>
                <a:picLocks noChangeAspect="1"/>
              </p:cNvPicPr>
              <p:nvPr/>
            </p:nvPicPr>
            <p:blipFill rotWithShape="1">
              <a:blip r:embed="rId17"/>
              <a:srcRect l="51014" r="-3"/>
              <a:stretch/>
            </p:blipFill>
            <p:spPr>
              <a:xfrm>
                <a:off x="4897576" y="6195163"/>
                <a:ext cx="272217" cy="555682"/>
              </a:xfrm>
              <a:prstGeom prst="rect">
                <a:avLst/>
              </a:prstGeom>
            </p:spPr>
          </p:pic>
          <p:pic>
            <p:nvPicPr>
              <p:cNvPr id="102" name="그림 101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526632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03" name="그림 102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650280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05" name="그림 104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773928" y="6195163"/>
                <a:ext cx="127982" cy="555682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4158698" y="6235699"/>
                <a:ext cx="1002197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50" b="1" dirty="0" smtClean="0">
                    <a:solidFill>
                      <a:schemeClr val="bg1"/>
                    </a:solidFill>
                  </a:rPr>
                  <a:t>세트 종류</a:t>
                </a:r>
                <a:r>
                  <a:rPr lang="ko-KR" altLang="en-US" sz="95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sz="950" b="1" dirty="0" smtClean="0">
                    <a:solidFill>
                      <a:schemeClr val="bg1"/>
                    </a:solidFill>
                  </a:rPr>
                  <a:t>유지</a:t>
                </a:r>
                <a:endParaRPr lang="ko-KR" altLang="en-US" sz="95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8" name="그룹 107"/>
              <p:cNvGrpSpPr/>
              <p:nvPr/>
            </p:nvGrpSpPr>
            <p:grpSpPr>
              <a:xfrm>
                <a:off x="4287682" y="6471782"/>
                <a:ext cx="744228" cy="238527"/>
                <a:chOff x="4502073" y="5654452"/>
                <a:chExt cx="744228" cy="238527"/>
              </a:xfrm>
            </p:grpSpPr>
            <p:pic>
              <p:nvPicPr>
                <p:cNvPr id="124" name="그림 123"/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2381" b="98810" l="8871" r="96774"/>
                          </a14:imgEffect>
                        </a14:imgLayer>
                      </a14:imgProps>
                    </a:ext>
                  </a:extLst>
                </a:blip>
                <a:srcRect l="11846" t="12871" r="10734" b="8643"/>
                <a:stretch/>
              </p:blipFill>
              <p:spPr>
                <a:xfrm>
                  <a:off x="4502073" y="5709657"/>
                  <a:ext cx="209684" cy="144000"/>
                </a:xfrm>
                <a:prstGeom prst="rect">
                  <a:avLst/>
                </a:prstGeom>
              </p:spPr>
            </p:pic>
            <p:sp>
              <p:nvSpPr>
                <p:cNvPr id="125" name="TextBox 124"/>
                <p:cNvSpPr txBox="1"/>
                <p:nvPr/>
              </p:nvSpPr>
              <p:spPr>
                <a:xfrm>
                  <a:off x="4747446" y="5654452"/>
                  <a:ext cx="498855" cy="238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950" b="1" dirty="0" smtClean="0">
                      <a:solidFill>
                        <a:schemeClr val="bg1"/>
                      </a:solidFill>
                    </a:rPr>
                    <a:t>1,000</a:t>
                  </a:r>
                  <a:endParaRPr lang="ko-KR" altLang="en-US" sz="9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26" name="그룹 125"/>
            <p:cNvGrpSpPr/>
            <p:nvPr/>
          </p:nvGrpSpPr>
          <p:grpSpPr>
            <a:xfrm>
              <a:off x="5547909" y="5385461"/>
              <a:ext cx="1034693" cy="555682"/>
              <a:chOff x="4135100" y="6195163"/>
              <a:chExt cx="1034693" cy="555682"/>
            </a:xfrm>
          </p:grpSpPr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402984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28" name="그림 127"/>
              <p:cNvPicPr>
                <a:picLocks noChangeAspect="1"/>
              </p:cNvPicPr>
              <p:nvPr/>
            </p:nvPicPr>
            <p:blipFill rotWithShape="1">
              <a:blip r:embed="rId17"/>
              <a:srcRect l="-1" r="51012"/>
              <a:stretch/>
            </p:blipFill>
            <p:spPr>
              <a:xfrm>
                <a:off x="4135100" y="6195163"/>
                <a:ext cx="272218" cy="555682"/>
              </a:xfrm>
              <a:prstGeom prst="rect">
                <a:avLst/>
              </a:prstGeom>
            </p:spPr>
          </p:pic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17"/>
              <a:srcRect l="51014" r="-3"/>
              <a:stretch/>
            </p:blipFill>
            <p:spPr>
              <a:xfrm>
                <a:off x="4897576" y="6195163"/>
                <a:ext cx="272217" cy="555682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526632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31" name="그림 130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650280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773928" y="6195163"/>
                <a:ext cx="127982" cy="555682"/>
              </a:xfrm>
              <a:prstGeom prst="rect">
                <a:avLst/>
              </a:prstGeom>
            </p:spPr>
          </p:pic>
          <p:sp>
            <p:nvSpPr>
              <p:cNvPr id="133" name="TextBox 132"/>
              <p:cNvSpPr txBox="1"/>
              <p:nvPr/>
            </p:nvSpPr>
            <p:spPr>
              <a:xfrm>
                <a:off x="4204998" y="6235699"/>
                <a:ext cx="880369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50" b="1" smtClean="0">
                    <a:solidFill>
                      <a:schemeClr val="bg1"/>
                    </a:solidFill>
                  </a:rPr>
                  <a:t>룬 스톤 반환</a:t>
                </a:r>
                <a:endParaRPr lang="ko-KR" altLang="en-US" sz="95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4" name="그룹 133"/>
              <p:cNvGrpSpPr/>
              <p:nvPr/>
            </p:nvGrpSpPr>
            <p:grpSpPr>
              <a:xfrm>
                <a:off x="4287682" y="6471782"/>
                <a:ext cx="744228" cy="238527"/>
                <a:chOff x="4502073" y="5654452"/>
                <a:chExt cx="744228" cy="238527"/>
              </a:xfrm>
            </p:grpSpPr>
            <p:pic>
              <p:nvPicPr>
                <p:cNvPr id="135" name="그림 134"/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2381" b="98810" l="8871" r="96774"/>
                          </a14:imgEffect>
                        </a14:imgLayer>
                      </a14:imgProps>
                    </a:ext>
                  </a:extLst>
                </a:blip>
                <a:srcRect l="11846" t="12871" r="10734" b="8643"/>
                <a:stretch/>
              </p:blipFill>
              <p:spPr>
                <a:xfrm>
                  <a:off x="4502073" y="5709657"/>
                  <a:ext cx="209684" cy="144000"/>
                </a:xfrm>
                <a:prstGeom prst="rect">
                  <a:avLst/>
                </a:prstGeom>
              </p:spPr>
            </p:pic>
            <p:sp>
              <p:nvSpPr>
                <p:cNvPr id="136" name="TextBox 135"/>
                <p:cNvSpPr txBox="1"/>
                <p:nvPr/>
              </p:nvSpPr>
              <p:spPr>
                <a:xfrm>
                  <a:off x="4747446" y="5654452"/>
                  <a:ext cx="498855" cy="238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950" b="1" dirty="0" smtClean="0">
                      <a:solidFill>
                        <a:schemeClr val="bg1"/>
                      </a:solidFill>
                    </a:rPr>
                    <a:t>1,000</a:t>
                  </a:r>
                  <a:endParaRPr lang="ko-KR" altLang="en-US" sz="9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7" name="그룹 136"/>
            <p:cNvGrpSpPr/>
            <p:nvPr/>
          </p:nvGrpSpPr>
          <p:grpSpPr>
            <a:xfrm>
              <a:off x="3504051" y="5385461"/>
              <a:ext cx="1034693" cy="555682"/>
              <a:chOff x="4135100" y="6195163"/>
              <a:chExt cx="1034693" cy="555682"/>
            </a:xfrm>
          </p:grpSpPr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402984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17"/>
              <a:srcRect l="-1" r="51012"/>
              <a:stretch/>
            </p:blipFill>
            <p:spPr>
              <a:xfrm>
                <a:off x="4135100" y="6195163"/>
                <a:ext cx="272218" cy="555682"/>
              </a:xfrm>
              <a:prstGeom prst="rect">
                <a:avLst/>
              </a:prstGeom>
            </p:spPr>
          </p:pic>
          <p:pic>
            <p:nvPicPr>
              <p:cNvPr id="140" name="그림 139"/>
              <p:cNvPicPr>
                <a:picLocks noChangeAspect="1"/>
              </p:cNvPicPr>
              <p:nvPr/>
            </p:nvPicPr>
            <p:blipFill rotWithShape="1">
              <a:blip r:embed="rId17"/>
              <a:srcRect l="51014" r="-3"/>
              <a:stretch/>
            </p:blipFill>
            <p:spPr>
              <a:xfrm>
                <a:off x="4897576" y="6195163"/>
                <a:ext cx="272217" cy="555682"/>
              </a:xfrm>
              <a:prstGeom prst="rect">
                <a:avLst/>
              </a:prstGeom>
            </p:spPr>
          </p:pic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526632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650280" y="6195163"/>
                <a:ext cx="127982" cy="555682"/>
              </a:xfrm>
              <a:prstGeom prst="rect">
                <a:avLst/>
              </a:prstGeom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17"/>
              <a:srcRect l="39337" r="37630"/>
              <a:stretch/>
            </p:blipFill>
            <p:spPr>
              <a:xfrm>
                <a:off x="4773928" y="6195163"/>
                <a:ext cx="127982" cy="555682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4158698" y="6235699"/>
                <a:ext cx="1002197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50" b="1" dirty="0" smtClean="0">
                    <a:solidFill>
                      <a:schemeClr val="bg1"/>
                    </a:solidFill>
                  </a:rPr>
                  <a:t>장착 부위</a:t>
                </a:r>
                <a:r>
                  <a:rPr lang="ko-KR" altLang="en-US" sz="950" b="1" dirty="0" smtClean="0">
                    <a:solidFill>
                      <a:schemeClr val="bg1"/>
                    </a:solidFill>
                  </a:rPr>
                  <a:t> 유지</a:t>
                </a:r>
                <a:endParaRPr lang="ko-KR" altLang="en-US" sz="95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5" name="그룹 144"/>
              <p:cNvGrpSpPr/>
              <p:nvPr/>
            </p:nvGrpSpPr>
            <p:grpSpPr>
              <a:xfrm>
                <a:off x="4287682" y="6471782"/>
                <a:ext cx="744228" cy="238527"/>
                <a:chOff x="4502073" y="5654452"/>
                <a:chExt cx="744228" cy="238527"/>
              </a:xfrm>
            </p:grpSpPr>
            <p:pic>
              <p:nvPicPr>
                <p:cNvPr id="146" name="그림 145"/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2381" b="98810" l="8871" r="96774"/>
                          </a14:imgEffect>
                        </a14:imgLayer>
                      </a14:imgProps>
                    </a:ext>
                  </a:extLst>
                </a:blip>
                <a:srcRect l="11846" t="12871" r="10734" b="8643"/>
                <a:stretch/>
              </p:blipFill>
              <p:spPr>
                <a:xfrm>
                  <a:off x="4502073" y="5709657"/>
                  <a:ext cx="209684" cy="144000"/>
                </a:xfrm>
                <a:prstGeom prst="rect">
                  <a:avLst/>
                </a:prstGeom>
              </p:spPr>
            </p:pic>
            <p:sp>
              <p:nvSpPr>
                <p:cNvPr id="147" name="TextBox 146"/>
                <p:cNvSpPr txBox="1"/>
                <p:nvPr/>
              </p:nvSpPr>
              <p:spPr>
                <a:xfrm>
                  <a:off x="4747446" y="5654452"/>
                  <a:ext cx="498855" cy="238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950" b="1" dirty="0" smtClean="0">
                      <a:solidFill>
                        <a:schemeClr val="bg1"/>
                      </a:solidFill>
                    </a:rPr>
                    <a:t>1,000</a:t>
                  </a:r>
                  <a:endParaRPr lang="ko-KR" altLang="en-US" sz="9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48" name="모서리가 둥근 직사각형 147"/>
            <p:cNvSpPr/>
            <p:nvPr/>
          </p:nvSpPr>
          <p:spPr>
            <a:xfrm>
              <a:off x="6602570" y="2210765"/>
              <a:ext cx="1342664" cy="1713053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9" name="그림 148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538" b="93548" l="1399" r="96853">
                          <a14:foregroundMark x1="25874" y1="44355" x2="25874" y2="26882"/>
                          <a14:foregroundMark x1="6993" y1="41667" x2="17483" y2="42204"/>
                          <a14:foregroundMark x1="10490" y1="53763" x2="10490" y2="53763"/>
                          <a14:foregroundMark x1="16434" y1="58871" x2="16434" y2="58871"/>
                          <a14:foregroundMark x1="20280" y1="66398" x2="20280" y2="66398"/>
                          <a14:foregroundMark x1="27622" y1="75538" x2="27622" y2="75538"/>
                          <a14:foregroundMark x1="44406" y1="25806" x2="44406" y2="25806"/>
                          <a14:foregroundMark x1="37413" y1="3763" x2="37413" y2="3763"/>
                          <a14:foregroundMark x1="60839" y1="29839" x2="60839" y2="29839"/>
                          <a14:foregroundMark x1="77622" y1="34140" x2="77622" y2="34140"/>
                          <a14:foregroundMark x1="85315" y1="37366" x2="85315" y2="37366"/>
                          <a14:foregroundMark x1="92657" y1="45968" x2="92657" y2="45968"/>
                          <a14:foregroundMark x1="86014" y1="74731" x2="86014" y2="74731"/>
                          <a14:foregroundMark x1="35664" y1="59140" x2="35664" y2="59140"/>
                          <a14:foregroundMark x1="46154" y1="79301" x2="69930" y2="54032"/>
                          <a14:foregroundMark x1="32517" y1="32527" x2="83217" y2="43280"/>
                          <a14:foregroundMark x1="36364" y1="49462" x2="33217" y2="8602"/>
                          <a14:foregroundMark x1="43007" y1="14516" x2="43007" y2="14516"/>
                          <a14:foregroundMark x1="65734" y1="29839" x2="65734" y2="29839"/>
                          <a14:foregroundMark x1="70629" y1="29301" x2="70629" y2="29301"/>
                          <a14:foregroundMark x1="33566" y1="4570" x2="33566" y2="4570"/>
                          <a14:foregroundMark x1="16084" y1="49194" x2="42308" y2="72043"/>
                          <a14:foregroundMark x1="56294" y1="82527" x2="80070" y2="49194"/>
                          <a14:foregroundMark x1="52098" y1="25000" x2="52098" y2="25000"/>
                          <a14:foregroundMark x1="44056" y1="10215" x2="44056" y2="10215"/>
                          <a14:foregroundMark x1="26573" y1="11828" x2="26573" y2="11828"/>
                          <a14:foregroundMark x1="80769" y1="32796" x2="80769" y2="32796"/>
                          <a14:foregroundMark x1="90909" y1="42473" x2="90909" y2="42473"/>
                          <a14:foregroundMark x1="85664" y1="47849" x2="83217" y2="63710"/>
                        </a14:backgroundRemoval>
                      </a14:imgEffect>
                    </a14:imgLayer>
                  </a14:imgProps>
                </a:ext>
              </a:extLst>
            </a:blip>
            <a:srcRect l="3020" t="1114" r="4303" b="6577"/>
            <a:stretch/>
          </p:blipFill>
          <p:spPr>
            <a:xfrm rot="19935112">
              <a:off x="7755123" y="3669399"/>
              <a:ext cx="364537" cy="472270"/>
            </a:xfrm>
            <a:prstGeom prst="rect">
              <a:avLst/>
            </a:prstGeom>
          </p:spPr>
        </p:pic>
        <p:pic>
          <p:nvPicPr>
            <p:cNvPr id="150" name="그림 14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235783" y="2907054"/>
              <a:ext cx="924106" cy="912408"/>
            </a:xfrm>
            <a:prstGeom prst="rect">
              <a:avLst/>
            </a:prstGeom>
          </p:spPr>
        </p:pic>
        <p:cxnSp>
          <p:nvCxnSpPr>
            <p:cNvPr id="151" name="구부러진 연결선 150"/>
            <p:cNvCxnSpPr>
              <a:stCxn id="150" idx="2"/>
              <a:endCxn id="148" idx="2"/>
            </p:cNvCxnSpPr>
            <p:nvPr/>
          </p:nvCxnSpPr>
          <p:spPr>
            <a:xfrm rot="16200000" flipH="1">
              <a:off x="4933691" y="1583607"/>
              <a:ext cx="104356" cy="4576066"/>
            </a:xfrm>
            <a:prstGeom prst="curvedConnector3">
              <a:avLst>
                <a:gd name="adj1" fmla="val 319058"/>
              </a:avLst>
            </a:prstGeom>
            <a:noFill/>
            <a:ln w="25400">
              <a:solidFill>
                <a:schemeClr val="accent2"/>
              </a:solidFill>
              <a:prstDash val="sysDash"/>
              <a:headEnd type="stealth" w="lg" len="lg"/>
              <a:tailEnd type="diamond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949880" y="2905857"/>
              <a:ext cx="915635" cy="9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ko-KR" altLang="en-US" sz="1000" b="1" dirty="0" smtClean="0">
                  <a:solidFill>
                    <a:schemeClr val="bg1"/>
                  </a:solidFill>
                </a:rPr>
                <a:t>터치하여</a:t>
              </a:r>
              <a:endParaRPr lang="en-US" altLang="ko-KR" sz="10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ts val="1600"/>
                </a:lnSpc>
              </a:pPr>
              <a:r>
                <a:rPr lang="ko-KR" altLang="en-US" sz="1000" b="1" dirty="0" smtClean="0">
                  <a:solidFill>
                    <a:schemeClr val="bg1"/>
                  </a:solidFill>
                </a:rPr>
                <a:t>나올 수 있는</a:t>
              </a:r>
              <a:endParaRPr lang="en-US" altLang="ko-KR" sz="10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ts val="1600"/>
                </a:lnSpc>
              </a:pPr>
              <a:r>
                <a:rPr lang="ko-KR" altLang="en-US" sz="1000" b="1" dirty="0" smtClean="0">
                  <a:solidFill>
                    <a:schemeClr val="bg1"/>
                  </a:solidFill>
                </a:rPr>
                <a:t>아이템들을</a:t>
              </a:r>
              <a:endParaRPr lang="en-US" altLang="ko-KR" sz="10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ts val="1600"/>
                </a:lnSpc>
              </a:pPr>
              <a:r>
                <a:rPr lang="ko-KR" altLang="en-US" sz="1000" b="1" dirty="0" smtClean="0">
                  <a:solidFill>
                    <a:schemeClr val="bg1"/>
                  </a:solidFill>
                </a:rPr>
                <a:t>확인하세요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.</a:t>
              </a:r>
              <a:endParaRPr lang="ko-KR" alt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53" name="모서리가 둥근 직사각형 152"/>
            <p:cNvSpPr/>
            <p:nvPr/>
          </p:nvSpPr>
          <p:spPr>
            <a:xfrm>
              <a:off x="4914596" y="2860876"/>
              <a:ext cx="953769" cy="981919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4" name="그림 153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538" b="93548" l="1399" r="96853">
                          <a14:foregroundMark x1="25874" y1="44355" x2="25874" y2="26882"/>
                          <a14:foregroundMark x1="6993" y1="41667" x2="17483" y2="42204"/>
                          <a14:foregroundMark x1="10490" y1="53763" x2="10490" y2="53763"/>
                          <a14:foregroundMark x1="16434" y1="58871" x2="16434" y2="58871"/>
                          <a14:foregroundMark x1="20280" y1="66398" x2="20280" y2="66398"/>
                          <a14:foregroundMark x1="27622" y1="75538" x2="27622" y2="75538"/>
                          <a14:foregroundMark x1="44406" y1="25806" x2="44406" y2="25806"/>
                          <a14:foregroundMark x1="37413" y1="3763" x2="37413" y2="3763"/>
                          <a14:foregroundMark x1="60839" y1="29839" x2="60839" y2="29839"/>
                          <a14:foregroundMark x1="77622" y1="34140" x2="77622" y2="34140"/>
                          <a14:foregroundMark x1="85315" y1="37366" x2="85315" y2="37366"/>
                          <a14:foregroundMark x1="92657" y1="45968" x2="92657" y2="45968"/>
                          <a14:foregroundMark x1="86014" y1="74731" x2="86014" y2="74731"/>
                          <a14:foregroundMark x1="35664" y1="59140" x2="35664" y2="59140"/>
                          <a14:foregroundMark x1="46154" y1="79301" x2="69930" y2="54032"/>
                          <a14:foregroundMark x1="32517" y1="32527" x2="83217" y2="43280"/>
                          <a14:foregroundMark x1="36364" y1="49462" x2="33217" y2="8602"/>
                          <a14:foregroundMark x1="43007" y1="14516" x2="43007" y2="14516"/>
                          <a14:foregroundMark x1="65734" y1="29839" x2="65734" y2="29839"/>
                          <a14:foregroundMark x1="70629" y1="29301" x2="70629" y2="29301"/>
                          <a14:foregroundMark x1="33566" y1="4570" x2="33566" y2="4570"/>
                          <a14:foregroundMark x1="16084" y1="49194" x2="42308" y2="72043"/>
                          <a14:foregroundMark x1="56294" y1="82527" x2="80070" y2="49194"/>
                          <a14:foregroundMark x1="52098" y1="25000" x2="52098" y2="25000"/>
                          <a14:foregroundMark x1="44056" y1="10215" x2="44056" y2="10215"/>
                          <a14:foregroundMark x1="26573" y1="11828" x2="26573" y2="11828"/>
                          <a14:foregroundMark x1="80769" y1="32796" x2="80769" y2="32796"/>
                          <a14:foregroundMark x1="90909" y1="42473" x2="90909" y2="42473"/>
                          <a14:foregroundMark x1="85664" y1="47849" x2="83217" y2="63710"/>
                        </a14:backgroundRemoval>
                      </a14:imgEffect>
                    </a14:imgLayer>
                  </a14:imgProps>
                </a:ext>
              </a:extLst>
            </a:blip>
            <a:srcRect l="3020" t="1114" r="4303" b="6577"/>
            <a:stretch/>
          </p:blipFill>
          <p:spPr>
            <a:xfrm rot="19935112">
              <a:off x="5740183" y="3482720"/>
              <a:ext cx="364537" cy="472270"/>
            </a:xfrm>
            <a:prstGeom prst="rect">
              <a:avLst/>
            </a:prstGeom>
          </p:spPr>
        </p:pic>
        <p:cxnSp>
          <p:nvCxnSpPr>
            <p:cNvPr id="155" name="구부러진 연결선 154"/>
            <p:cNvCxnSpPr>
              <a:endCxn id="153" idx="0"/>
            </p:cNvCxnSpPr>
            <p:nvPr/>
          </p:nvCxnSpPr>
          <p:spPr>
            <a:xfrm rot="10800000" flipV="1">
              <a:off x="5391482" y="1665254"/>
              <a:ext cx="3576183" cy="1195621"/>
            </a:xfrm>
            <a:prstGeom prst="curvedConnector2">
              <a:avLst/>
            </a:prstGeom>
            <a:noFill/>
            <a:ln w="25400">
              <a:solidFill>
                <a:schemeClr val="accent2"/>
              </a:solidFill>
              <a:prstDash val="sysDash"/>
              <a:headEnd type="stealth" w="lg" len="lg"/>
              <a:tailEnd type="diamond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6" name="모서리가 둥근 직사각형 155"/>
            <p:cNvSpPr/>
            <p:nvPr/>
          </p:nvSpPr>
          <p:spPr>
            <a:xfrm>
              <a:off x="1571442" y="4213185"/>
              <a:ext cx="4956680" cy="1145893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타원 156"/>
            <p:cNvSpPr/>
            <p:nvPr/>
          </p:nvSpPr>
          <p:spPr>
            <a:xfrm>
              <a:off x="6460867" y="2071276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8" name="타원 157"/>
            <p:cNvSpPr/>
            <p:nvPr/>
          </p:nvSpPr>
          <p:spPr>
            <a:xfrm>
              <a:off x="2110715" y="2790836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2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9" name="타원 158"/>
            <p:cNvSpPr/>
            <p:nvPr/>
          </p:nvSpPr>
          <p:spPr>
            <a:xfrm>
              <a:off x="4763247" y="2734892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3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0" name="타원 159"/>
            <p:cNvSpPr/>
            <p:nvPr/>
          </p:nvSpPr>
          <p:spPr>
            <a:xfrm>
              <a:off x="1433597" y="4069839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5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1" name="그룹 160"/>
            <p:cNvGrpSpPr/>
            <p:nvPr/>
          </p:nvGrpSpPr>
          <p:grpSpPr>
            <a:xfrm>
              <a:off x="8979443" y="-317372"/>
              <a:ext cx="2796076" cy="3961838"/>
              <a:chOff x="8187730" y="-1367642"/>
              <a:chExt cx="2796076" cy="3961838"/>
            </a:xfrm>
          </p:grpSpPr>
          <p:sp>
            <p:nvSpPr>
              <p:cNvPr id="162" name="직사각형 161"/>
              <p:cNvSpPr/>
              <p:nvPr/>
            </p:nvSpPr>
            <p:spPr>
              <a:xfrm>
                <a:off x="8187730" y="1764053"/>
                <a:ext cx="810000" cy="415451"/>
              </a:xfrm>
              <a:prstGeom prst="rect">
                <a:avLst/>
              </a:prstGeom>
              <a:solidFill>
                <a:srgbClr val="24242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50" b="1" dirty="0" smtClean="0">
                    <a:solidFill>
                      <a:schemeClr val="bg1"/>
                    </a:solidFill>
                  </a:rPr>
                  <a:t>장신구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직사각형 162"/>
              <p:cNvSpPr/>
              <p:nvPr/>
            </p:nvSpPr>
            <p:spPr>
              <a:xfrm>
                <a:off x="8980310" y="1773717"/>
                <a:ext cx="810000" cy="40578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50" b="1" dirty="0" err="1" smtClean="0">
                    <a:solidFill>
                      <a:schemeClr val="bg2">
                        <a:lumMod val="10000"/>
                      </a:schemeClr>
                    </a:solidFill>
                  </a:rPr>
                  <a:t>수호석</a:t>
                </a:r>
                <a:endParaRPr lang="ko-KR" altLang="en-US" sz="105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64" name="직사각형 163"/>
              <p:cNvSpPr/>
              <p:nvPr/>
            </p:nvSpPr>
            <p:spPr>
              <a:xfrm>
                <a:off x="9772891" y="1773717"/>
                <a:ext cx="810000" cy="40578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5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룬 스톤</a:t>
                </a:r>
                <a:endParaRPr lang="ko-KR" altLang="en-US" sz="105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pic>
            <p:nvPicPr>
              <p:cNvPr id="165" name="그림 164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05150" y="-1367642"/>
                <a:ext cx="2778656" cy="2615738"/>
              </a:xfrm>
              <a:prstGeom prst="rect">
                <a:avLst/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23"/>
              <a:srcRect t="29018"/>
              <a:stretch/>
            </p:blipFill>
            <p:spPr>
              <a:xfrm>
                <a:off x="8205150" y="737494"/>
                <a:ext cx="2778656" cy="1856702"/>
              </a:xfrm>
              <a:prstGeom prst="rect">
                <a:avLst/>
              </a:prstGeom>
            </p:spPr>
          </p:pic>
          <p:pic>
            <p:nvPicPr>
              <p:cNvPr id="167" name="그림 166"/>
              <p:cNvPicPr>
                <a:picLocks noChangeAspect="1"/>
              </p:cNvPicPr>
              <p:nvPr/>
            </p:nvPicPr>
            <p:blipFill rotWithShape="1">
              <a:blip r:embed="rId6"/>
              <a:srcRect l="33184" t="1" b="17241"/>
              <a:stretch/>
            </p:blipFill>
            <p:spPr>
              <a:xfrm>
                <a:off x="8291728" y="-857503"/>
                <a:ext cx="2605500" cy="2998819"/>
              </a:xfrm>
              <a:prstGeom prst="rect">
                <a:avLst/>
              </a:prstGeom>
            </p:spPr>
          </p:pic>
        </p:grpSp>
        <p:sp>
          <p:nvSpPr>
            <p:cNvPr id="168" name="위쪽/아래쪽 화살표 167"/>
            <p:cNvSpPr/>
            <p:nvPr/>
          </p:nvSpPr>
          <p:spPr>
            <a:xfrm>
              <a:off x="11025816" y="330458"/>
              <a:ext cx="529303" cy="2723436"/>
            </a:xfrm>
            <a:prstGeom prst="upDownArrow">
              <a:avLst/>
            </a:prstGeom>
            <a:solidFill>
              <a:schemeClr val="accent4">
                <a:lumMod val="60000"/>
                <a:lumOff val="4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tx1"/>
                  </a:solidFill>
                </a:rPr>
                <a:t>드래그하여</a:t>
              </a:r>
              <a:endParaRPr lang="en-US" altLang="ko-KR" sz="1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tx1"/>
                  </a:solidFill>
                </a:rPr>
                <a:t> 확인가능</a:t>
              </a:r>
              <a:endParaRPr lang="ko-KR" altLang="en-US" sz="1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9" name="타원 168"/>
            <p:cNvSpPr/>
            <p:nvPr/>
          </p:nvSpPr>
          <p:spPr>
            <a:xfrm>
              <a:off x="9001510" y="-295745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4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0" name="모서리가 둥근 직사각형 169"/>
            <p:cNvSpPr/>
            <p:nvPr/>
          </p:nvSpPr>
          <p:spPr>
            <a:xfrm>
              <a:off x="1572325" y="5410877"/>
              <a:ext cx="1932282" cy="517975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타원 170"/>
            <p:cNvSpPr/>
            <p:nvPr/>
          </p:nvSpPr>
          <p:spPr>
            <a:xfrm>
              <a:off x="1435790" y="5255000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7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2" name="모서리가 둥근 직사각형 171"/>
            <p:cNvSpPr/>
            <p:nvPr/>
          </p:nvSpPr>
          <p:spPr>
            <a:xfrm>
              <a:off x="3547000" y="5412854"/>
              <a:ext cx="2981122" cy="517975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타원 172"/>
            <p:cNvSpPr/>
            <p:nvPr/>
          </p:nvSpPr>
          <p:spPr>
            <a:xfrm>
              <a:off x="3403602" y="5256977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6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99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809625"/>
            <a:ext cx="9324975" cy="52387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551837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연성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588390" y="2209287"/>
            <a:ext cx="4948250" cy="190000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99086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</a:rPr>
              <a:t>변성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46335" y="1248096"/>
            <a:ext cx="1532886" cy="4154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재련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193584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</a:rPr>
              <a:t>변환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40834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</a:rPr>
              <a:t>승단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88086" y="2203372"/>
            <a:ext cx="3994805" cy="3701669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602570" y="1764053"/>
            <a:ext cx="810000" cy="4154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무기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95150" y="1764053"/>
            <a:ext cx="810000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 smtClean="0">
                <a:solidFill>
                  <a:schemeClr val="bg1"/>
                </a:solidFill>
              </a:rPr>
              <a:t>방어구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187730" y="1764053"/>
            <a:ext cx="810000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장신구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980310" y="1773717"/>
            <a:ext cx="810000" cy="405788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>
                <a:solidFill>
                  <a:schemeClr val="bg1"/>
                </a:solidFill>
              </a:rPr>
              <a:t>수호석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772891" y="1773717"/>
            <a:ext cx="810000" cy="405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2">
                    <a:lumMod val="10000"/>
                  </a:schemeClr>
                </a:solidFill>
              </a:rPr>
              <a:t>룬 스톤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40" y="1771761"/>
            <a:ext cx="4975414" cy="4476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32411" y="18085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재련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4512" y="2263072"/>
            <a:ext cx="1223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재련 아이템 선택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743291" y="2588963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1765325" y="3944038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588390" y="4126223"/>
            <a:ext cx="4948250" cy="1238992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4512" y="4214037"/>
            <a:ext cx="1088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재련 비용 정보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cxnSp>
        <p:nvCxnSpPr>
          <p:cNvPr id="34" name="직선 연결선 33"/>
          <p:cNvCxnSpPr/>
          <p:nvPr/>
        </p:nvCxnSpPr>
        <p:spPr>
          <a:xfrm>
            <a:off x="1743291" y="4521192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1606124" y="5409281"/>
            <a:ext cx="4930516" cy="4934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   아이템 재련            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500,000        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옵션 유지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{0}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개         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500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74" l="6977" r="100000"/>
                    </a14:imgEffect>
                  </a14:imgLayer>
                </a14:imgProps>
              </a:ext>
            </a:extLst>
          </a:blip>
          <a:srcRect l="9615" t="-1205" r="4311" b="6848"/>
          <a:stretch/>
        </p:blipFill>
        <p:spPr>
          <a:xfrm>
            <a:off x="2983554" y="5542641"/>
            <a:ext cx="260130" cy="252000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933" y="2246638"/>
            <a:ext cx="3899512" cy="3623603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81" b="98810" l="8871" r="96774"/>
                    </a14:imgEffect>
                  </a14:imgLayer>
                </a14:imgProps>
              </a:ext>
            </a:extLst>
          </a:blip>
          <a:srcRect l="11846" t="12871" r="10734" b="8643"/>
          <a:stretch/>
        </p:blipFill>
        <p:spPr>
          <a:xfrm>
            <a:off x="5729013" y="5565251"/>
            <a:ext cx="289007" cy="198475"/>
          </a:xfrm>
          <a:prstGeom prst="rect">
            <a:avLst/>
          </a:prstGeom>
        </p:spPr>
      </p:pic>
      <p:cxnSp>
        <p:nvCxnSpPr>
          <p:cNvPr id="70" name="직선 연결선 69"/>
          <p:cNvCxnSpPr/>
          <p:nvPr/>
        </p:nvCxnSpPr>
        <p:spPr>
          <a:xfrm flipH="1">
            <a:off x="4194843" y="5542641"/>
            <a:ext cx="68377" cy="22681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1743291" y="4521192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그룹 71"/>
          <p:cNvGrpSpPr/>
          <p:nvPr/>
        </p:nvGrpSpPr>
        <p:grpSpPr>
          <a:xfrm>
            <a:off x="2602998" y="4561125"/>
            <a:ext cx="686406" cy="404483"/>
            <a:chOff x="2602998" y="4528074"/>
            <a:chExt cx="686406" cy="404483"/>
          </a:xfrm>
        </p:grpSpPr>
        <p:sp>
          <p:nvSpPr>
            <p:cNvPr id="73" name="TextBox 72"/>
            <p:cNvSpPr txBox="1"/>
            <p:nvPr/>
          </p:nvSpPr>
          <p:spPr>
            <a:xfrm>
              <a:off x="2602998" y="4528074"/>
              <a:ext cx="6864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</a:rPr>
                <a:t>보유 증표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03987" y="4701725"/>
              <a:ext cx="4844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</a:rPr>
                <a:t>3,456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74" l="6977" r="100000"/>
                    </a14:imgEffect>
                  </a14:imgLayer>
                </a14:imgProps>
              </a:ext>
            </a:extLst>
          </a:blip>
          <a:srcRect l="9615" t="-1205" r="4311" b="6848"/>
          <a:stretch/>
        </p:blipFill>
        <p:spPr>
          <a:xfrm>
            <a:off x="1806768" y="4637366"/>
            <a:ext cx="260130" cy="252000"/>
          </a:xfrm>
          <a:prstGeom prst="rect">
            <a:avLst/>
          </a:prstGeom>
        </p:spPr>
      </p:pic>
      <p:cxnSp>
        <p:nvCxnSpPr>
          <p:cNvPr id="76" name="직선 연결선 75"/>
          <p:cNvCxnSpPr/>
          <p:nvPr/>
        </p:nvCxnSpPr>
        <p:spPr>
          <a:xfrm flipH="1">
            <a:off x="4194843" y="4649957"/>
            <a:ext cx="68377" cy="22681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/>
          <p:cNvGrpSpPr/>
          <p:nvPr/>
        </p:nvGrpSpPr>
        <p:grpSpPr>
          <a:xfrm>
            <a:off x="4930919" y="4561125"/>
            <a:ext cx="686406" cy="404483"/>
            <a:chOff x="2602999" y="4528074"/>
            <a:chExt cx="686406" cy="404483"/>
          </a:xfrm>
        </p:grpSpPr>
        <p:sp>
          <p:nvSpPr>
            <p:cNvPr id="78" name="TextBox 77"/>
            <p:cNvSpPr txBox="1"/>
            <p:nvPr/>
          </p:nvSpPr>
          <p:spPr>
            <a:xfrm>
              <a:off x="2602999" y="4528074"/>
              <a:ext cx="6864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</a:rPr>
                <a:t>필요 증표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03988" y="4701725"/>
              <a:ext cx="4844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</a:rPr>
                <a:t>1</a:t>
              </a:r>
              <a:r>
                <a:rPr lang="en-US" altLang="ko-KR" sz="900" b="1" dirty="0" smtClean="0">
                  <a:solidFill>
                    <a:schemeClr val="bg1"/>
                  </a:solidFill>
                </a:rPr>
                <a:t>,000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1780402" y="4998069"/>
            <a:ext cx="312861" cy="279704"/>
            <a:chOff x="11230305" y="951265"/>
            <a:chExt cx="402809" cy="360119"/>
          </a:xfrm>
        </p:grpSpPr>
        <p:pic>
          <p:nvPicPr>
            <p:cNvPr id="81" name="그림 8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93" b="97015" l="5556" r="96296"/>
                      </a14:imgEffect>
                    </a14:imgLayer>
                  </a14:imgProps>
                </a:ext>
              </a:extLst>
            </a:blip>
            <a:srcRect l="6448" t="8569" r="10018" b="6842"/>
            <a:stretch/>
          </p:blipFill>
          <p:spPr>
            <a:xfrm>
              <a:off x="11230305" y="951265"/>
              <a:ext cx="257878" cy="324000"/>
            </a:xfrm>
            <a:prstGeom prst="rect">
              <a:avLst/>
            </a:prstGeom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6" b="100000" l="5263" r="100000"/>
                      </a14:imgEffect>
                    </a14:imgLayer>
                  </a14:imgProps>
                </a:ext>
              </a:extLst>
            </a:blip>
            <a:srcRect l="6462" t="9672" r="15524" b="11846"/>
            <a:stretch/>
          </p:blipFill>
          <p:spPr>
            <a:xfrm rot="17891162">
              <a:off x="11271050" y="987384"/>
              <a:ext cx="280030" cy="288000"/>
            </a:xfrm>
            <a:prstGeom prst="rect">
              <a:avLst/>
            </a:prstGeom>
          </p:spPr>
        </p:pic>
        <p:pic>
          <p:nvPicPr>
            <p:cNvPr id="83" name="그림 8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89" b="97222" l="8475" r="89831"/>
                      </a14:imgEffect>
                    </a14:imgLayer>
                  </a14:imgProps>
                </a:ext>
              </a:extLst>
            </a:blip>
            <a:srcRect l="15924" t="10889" r="13502" b="10395"/>
            <a:stretch/>
          </p:blipFill>
          <p:spPr>
            <a:xfrm rot="1829924">
              <a:off x="11368625" y="951384"/>
              <a:ext cx="264489" cy="360000"/>
            </a:xfrm>
            <a:prstGeom prst="rect">
              <a:avLst/>
            </a:prstGeom>
          </p:spPr>
        </p:pic>
      </p:grpSp>
      <p:sp>
        <p:nvSpPr>
          <p:cNvPr id="84" name="TextBox 83"/>
          <p:cNvSpPr txBox="1"/>
          <p:nvPr/>
        </p:nvSpPr>
        <p:spPr>
          <a:xfrm>
            <a:off x="2541644" y="5008478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bg1"/>
                </a:solidFill>
              </a:rPr>
              <a:t>필요 </a:t>
            </a:r>
            <a:r>
              <a:rPr lang="ko-KR" altLang="en-US" sz="900" b="1" dirty="0" err="1" smtClean="0">
                <a:solidFill>
                  <a:schemeClr val="bg1"/>
                </a:solidFill>
              </a:rPr>
              <a:t>수호석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750" b="90000" l="9375" r="89583"/>
                    </a14:imgEffect>
                  </a14:imgLayer>
                </a14:imgProps>
              </a:ext>
            </a:extLst>
          </a:blip>
          <a:srcRect l="16844" t="9157" r="20505" b="15663"/>
          <a:stretch/>
        </p:blipFill>
        <p:spPr>
          <a:xfrm>
            <a:off x="4060667" y="5002608"/>
            <a:ext cx="272662" cy="272662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4667" l="9524" r="98413"/>
                    </a14:imgEffect>
                  </a14:imgLayer>
                </a14:imgProps>
              </a:ext>
            </a:extLst>
          </a:blip>
          <a:srcRect l="20135" t="10185" r="13772" b="12707"/>
          <a:stretch/>
        </p:blipFill>
        <p:spPr>
          <a:xfrm>
            <a:off x="5372066" y="5006946"/>
            <a:ext cx="190070" cy="263987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4406270" y="5019495"/>
            <a:ext cx="665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80</a:t>
            </a:r>
            <a:r>
              <a:rPr lang="ko-KR" altLang="en-US" sz="900" b="1" dirty="0" smtClean="0">
                <a:solidFill>
                  <a:schemeClr val="bg1"/>
                </a:solidFill>
              </a:rPr>
              <a:t>강화↑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28380" y="5019495"/>
            <a:ext cx="665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80</a:t>
            </a:r>
            <a:r>
              <a:rPr lang="ko-KR" altLang="en-US" sz="900" b="1" dirty="0" smtClean="0">
                <a:solidFill>
                  <a:schemeClr val="bg1"/>
                </a:solidFill>
              </a:rPr>
              <a:t>강화↑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64267" y="2627453"/>
            <a:ext cx="4429680" cy="1294830"/>
          </a:xfrm>
          <a:prstGeom prst="rect">
            <a:avLst/>
          </a:prstGeom>
        </p:spPr>
      </p:pic>
      <p:sp>
        <p:nvSpPr>
          <p:cNvPr id="89" name="오른쪽 화살표 88"/>
          <p:cNvSpPr/>
          <p:nvPr/>
        </p:nvSpPr>
        <p:spPr>
          <a:xfrm>
            <a:off x="4534286" y="3289308"/>
            <a:ext cx="215596" cy="16812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8255" y="2968686"/>
            <a:ext cx="216000" cy="216000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88255" y="3574510"/>
            <a:ext cx="216000" cy="216000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8255" y="327159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9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809625"/>
            <a:ext cx="9324975" cy="52387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551837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연성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588390" y="2209287"/>
            <a:ext cx="4948250" cy="190000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99086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</a:rPr>
              <a:t>변성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46335" y="1248096"/>
            <a:ext cx="1532886" cy="4154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재련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193584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</a:rPr>
              <a:t>변환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40834" y="1248096"/>
            <a:ext cx="1532886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</a:rPr>
              <a:t>승단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88086" y="2203372"/>
            <a:ext cx="3994805" cy="3701669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602570" y="1764053"/>
            <a:ext cx="810000" cy="4154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무기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95150" y="1764053"/>
            <a:ext cx="810000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 smtClean="0">
                <a:solidFill>
                  <a:schemeClr val="bg1"/>
                </a:solidFill>
              </a:rPr>
              <a:t>방어구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187730" y="1764053"/>
            <a:ext cx="810000" cy="415451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장신구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980310" y="1773717"/>
            <a:ext cx="810000" cy="405788"/>
          </a:xfrm>
          <a:prstGeom prst="rect">
            <a:avLst/>
          </a:prstGeom>
          <a:solidFill>
            <a:srgbClr val="24242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>
                <a:solidFill>
                  <a:schemeClr val="bg1"/>
                </a:solidFill>
              </a:rPr>
              <a:t>수호석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772891" y="1773717"/>
            <a:ext cx="810000" cy="405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2">
                    <a:lumMod val="10000"/>
                  </a:schemeClr>
                </a:solidFill>
              </a:rPr>
              <a:t>룬 스톤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40" y="1771761"/>
            <a:ext cx="4975414" cy="4476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32411" y="18085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재련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4512" y="2263072"/>
            <a:ext cx="1223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재련 아이템 선택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743291" y="2588963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1765325" y="3944038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588390" y="4126223"/>
            <a:ext cx="4948250" cy="1238992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4512" y="4214037"/>
            <a:ext cx="1088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bg1"/>
                </a:solidFill>
              </a:rPr>
              <a:t>재련 비용 정보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cxnSp>
        <p:nvCxnSpPr>
          <p:cNvPr id="34" name="직선 연결선 33"/>
          <p:cNvCxnSpPr/>
          <p:nvPr/>
        </p:nvCxnSpPr>
        <p:spPr>
          <a:xfrm>
            <a:off x="1743291" y="4521192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1606124" y="5409281"/>
            <a:ext cx="4930516" cy="4934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   아이템 재련            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500,000        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옵션 유지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{0}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개         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500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74" l="6977" r="100000"/>
                    </a14:imgEffect>
                  </a14:imgLayer>
                </a14:imgProps>
              </a:ext>
            </a:extLst>
          </a:blip>
          <a:srcRect l="9615" t="-1205" r="4311" b="6848"/>
          <a:stretch/>
        </p:blipFill>
        <p:spPr>
          <a:xfrm>
            <a:off x="2983554" y="5542641"/>
            <a:ext cx="260130" cy="252000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933" y="2246638"/>
            <a:ext cx="3899512" cy="3623603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81" b="98810" l="8871" r="96774"/>
                    </a14:imgEffect>
                  </a14:imgLayer>
                </a14:imgProps>
              </a:ext>
            </a:extLst>
          </a:blip>
          <a:srcRect l="11846" t="12871" r="10734" b="8643"/>
          <a:stretch/>
        </p:blipFill>
        <p:spPr>
          <a:xfrm>
            <a:off x="5729013" y="5565251"/>
            <a:ext cx="289007" cy="198475"/>
          </a:xfrm>
          <a:prstGeom prst="rect">
            <a:avLst/>
          </a:prstGeom>
        </p:spPr>
      </p:pic>
      <p:cxnSp>
        <p:nvCxnSpPr>
          <p:cNvPr id="70" name="직선 연결선 69"/>
          <p:cNvCxnSpPr/>
          <p:nvPr/>
        </p:nvCxnSpPr>
        <p:spPr>
          <a:xfrm flipH="1">
            <a:off x="4194843" y="5542641"/>
            <a:ext cx="68377" cy="22681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1743291" y="4521192"/>
            <a:ext cx="46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50000"/>
                    <a:alpha val="25000"/>
                  </a:schemeClr>
                </a:gs>
                <a:gs pos="25000">
                  <a:schemeClr val="accent4">
                    <a:lumMod val="50000"/>
                    <a:alpha val="50000"/>
                  </a:schemeClr>
                </a:gs>
                <a:gs pos="50000">
                  <a:schemeClr val="accent4">
                    <a:lumMod val="50000"/>
                  </a:schemeClr>
                </a:gs>
                <a:gs pos="75000">
                  <a:schemeClr val="accent4">
                    <a:lumMod val="50000"/>
                    <a:alpha val="50000"/>
                  </a:schemeClr>
                </a:gs>
                <a:gs pos="100000">
                  <a:schemeClr val="accent4">
                    <a:lumMod val="50000"/>
                    <a:alpha val="25000"/>
                  </a:schemeClr>
                </a:gs>
              </a:gsLst>
              <a:lin ang="0" scaled="1"/>
              <a:tileRect/>
            </a:gradFill>
          </a:ln>
          <a:effectLst>
            <a:glow rad="12700">
              <a:schemeClr val="accent4">
                <a:lumMod val="20000"/>
                <a:lumOff val="80000"/>
                <a:alpha val="9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그룹 71"/>
          <p:cNvGrpSpPr/>
          <p:nvPr/>
        </p:nvGrpSpPr>
        <p:grpSpPr>
          <a:xfrm>
            <a:off x="2602998" y="4561125"/>
            <a:ext cx="686406" cy="404483"/>
            <a:chOff x="2602998" y="4528074"/>
            <a:chExt cx="686406" cy="404483"/>
          </a:xfrm>
        </p:grpSpPr>
        <p:sp>
          <p:nvSpPr>
            <p:cNvPr id="73" name="TextBox 72"/>
            <p:cNvSpPr txBox="1"/>
            <p:nvPr/>
          </p:nvSpPr>
          <p:spPr>
            <a:xfrm>
              <a:off x="2602998" y="4528074"/>
              <a:ext cx="6864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</a:rPr>
                <a:t>보유 증표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03987" y="4701725"/>
              <a:ext cx="4844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</a:rPr>
                <a:t>3,456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74" l="6977" r="100000"/>
                    </a14:imgEffect>
                  </a14:imgLayer>
                </a14:imgProps>
              </a:ext>
            </a:extLst>
          </a:blip>
          <a:srcRect l="9615" t="-1205" r="4311" b="6848"/>
          <a:stretch/>
        </p:blipFill>
        <p:spPr>
          <a:xfrm>
            <a:off x="1806768" y="4637366"/>
            <a:ext cx="260130" cy="252000"/>
          </a:xfrm>
          <a:prstGeom prst="rect">
            <a:avLst/>
          </a:prstGeom>
        </p:spPr>
      </p:pic>
      <p:cxnSp>
        <p:nvCxnSpPr>
          <p:cNvPr id="76" name="직선 연결선 75"/>
          <p:cNvCxnSpPr/>
          <p:nvPr/>
        </p:nvCxnSpPr>
        <p:spPr>
          <a:xfrm flipH="1">
            <a:off x="4194843" y="4649957"/>
            <a:ext cx="68377" cy="22681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/>
          <p:cNvGrpSpPr/>
          <p:nvPr/>
        </p:nvGrpSpPr>
        <p:grpSpPr>
          <a:xfrm>
            <a:off x="4930919" y="4561125"/>
            <a:ext cx="686406" cy="404483"/>
            <a:chOff x="2602999" y="4528074"/>
            <a:chExt cx="686406" cy="404483"/>
          </a:xfrm>
        </p:grpSpPr>
        <p:sp>
          <p:nvSpPr>
            <p:cNvPr id="78" name="TextBox 77"/>
            <p:cNvSpPr txBox="1"/>
            <p:nvPr/>
          </p:nvSpPr>
          <p:spPr>
            <a:xfrm>
              <a:off x="2602999" y="4528074"/>
              <a:ext cx="6864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</a:rPr>
                <a:t>필요 증표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03988" y="4701725"/>
              <a:ext cx="4844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</a:rPr>
                <a:t>1</a:t>
              </a:r>
              <a:r>
                <a:rPr lang="en-US" altLang="ko-KR" sz="900" b="1" dirty="0" smtClean="0">
                  <a:solidFill>
                    <a:schemeClr val="bg1"/>
                  </a:solidFill>
                </a:rPr>
                <a:t>,000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1780402" y="4998069"/>
            <a:ext cx="312861" cy="279704"/>
            <a:chOff x="11230305" y="951265"/>
            <a:chExt cx="402809" cy="360119"/>
          </a:xfrm>
        </p:grpSpPr>
        <p:pic>
          <p:nvPicPr>
            <p:cNvPr id="81" name="그림 8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93" b="97015" l="5556" r="96296"/>
                      </a14:imgEffect>
                    </a14:imgLayer>
                  </a14:imgProps>
                </a:ext>
              </a:extLst>
            </a:blip>
            <a:srcRect l="6448" t="8569" r="10018" b="6842"/>
            <a:stretch/>
          </p:blipFill>
          <p:spPr>
            <a:xfrm>
              <a:off x="11230305" y="951265"/>
              <a:ext cx="257878" cy="324000"/>
            </a:xfrm>
            <a:prstGeom prst="rect">
              <a:avLst/>
            </a:prstGeom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6" b="100000" l="5263" r="100000"/>
                      </a14:imgEffect>
                    </a14:imgLayer>
                  </a14:imgProps>
                </a:ext>
              </a:extLst>
            </a:blip>
            <a:srcRect l="6462" t="9672" r="15524" b="11846"/>
            <a:stretch/>
          </p:blipFill>
          <p:spPr>
            <a:xfrm rot="17891162">
              <a:off x="11271050" y="987384"/>
              <a:ext cx="280030" cy="288000"/>
            </a:xfrm>
            <a:prstGeom prst="rect">
              <a:avLst/>
            </a:prstGeom>
          </p:spPr>
        </p:pic>
        <p:pic>
          <p:nvPicPr>
            <p:cNvPr id="83" name="그림 8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89" b="97222" l="8475" r="89831"/>
                      </a14:imgEffect>
                    </a14:imgLayer>
                  </a14:imgProps>
                </a:ext>
              </a:extLst>
            </a:blip>
            <a:srcRect l="15924" t="10889" r="13502" b="10395"/>
            <a:stretch/>
          </p:blipFill>
          <p:spPr>
            <a:xfrm rot="1829924">
              <a:off x="11368625" y="951384"/>
              <a:ext cx="264489" cy="360000"/>
            </a:xfrm>
            <a:prstGeom prst="rect">
              <a:avLst/>
            </a:prstGeom>
          </p:spPr>
        </p:pic>
      </p:grpSp>
      <p:sp>
        <p:nvSpPr>
          <p:cNvPr id="84" name="TextBox 83"/>
          <p:cNvSpPr txBox="1"/>
          <p:nvPr/>
        </p:nvSpPr>
        <p:spPr>
          <a:xfrm>
            <a:off x="2541644" y="5008478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bg1"/>
                </a:solidFill>
              </a:rPr>
              <a:t>필요 </a:t>
            </a:r>
            <a:r>
              <a:rPr lang="ko-KR" altLang="en-US" sz="900" b="1" dirty="0" err="1" smtClean="0">
                <a:solidFill>
                  <a:schemeClr val="bg1"/>
                </a:solidFill>
              </a:rPr>
              <a:t>수호석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750" b="90000" l="9375" r="89583"/>
                    </a14:imgEffect>
                  </a14:imgLayer>
                </a14:imgProps>
              </a:ext>
            </a:extLst>
          </a:blip>
          <a:srcRect l="16844" t="9157" r="20505" b="15663"/>
          <a:stretch/>
        </p:blipFill>
        <p:spPr>
          <a:xfrm>
            <a:off x="4060667" y="5002608"/>
            <a:ext cx="272662" cy="272662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4667" l="9524" r="98413"/>
                    </a14:imgEffect>
                  </a14:imgLayer>
                </a14:imgProps>
              </a:ext>
            </a:extLst>
          </a:blip>
          <a:srcRect l="20135" t="10185" r="13772" b="12707"/>
          <a:stretch/>
        </p:blipFill>
        <p:spPr>
          <a:xfrm>
            <a:off x="5372066" y="5006946"/>
            <a:ext cx="190070" cy="263987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4406270" y="5019495"/>
            <a:ext cx="665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80</a:t>
            </a:r>
            <a:r>
              <a:rPr lang="ko-KR" altLang="en-US" sz="900" b="1" dirty="0" smtClean="0">
                <a:solidFill>
                  <a:schemeClr val="bg1"/>
                </a:solidFill>
              </a:rPr>
              <a:t>강화↑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28380" y="5019495"/>
            <a:ext cx="665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80</a:t>
            </a:r>
            <a:r>
              <a:rPr lang="ko-KR" altLang="en-US" sz="900" b="1" dirty="0" smtClean="0">
                <a:solidFill>
                  <a:schemeClr val="bg1"/>
                </a:solidFill>
              </a:rPr>
              <a:t>강화↑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64267" y="2627453"/>
            <a:ext cx="4429680" cy="1294830"/>
          </a:xfrm>
          <a:prstGeom prst="rect">
            <a:avLst/>
          </a:prstGeom>
        </p:spPr>
      </p:pic>
      <p:sp>
        <p:nvSpPr>
          <p:cNvPr id="89" name="오른쪽 화살표 88"/>
          <p:cNvSpPr/>
          <p:nvPr/>
        </p:nvSpPr>
        <p:spPr>
          <a:xfrm>
            <a:off x="4534286" y="3289308"/>
            <a:ext cx="215596" cy="16812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8255" y="2968686"/>
            <a:ext cx="216000" cy="216000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88255" y="3574510"/>
            <a:ext cx="216000" cy="216000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8255" y="3271598"/>
            <a:ext cx="216000" cy="216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4940671" y="2260774"/>
            <a:ext cx="2310657" cy="2786673"/>
            <a:chOff x="4971492" y="2532020"/>
            <a:chExt cx="2310657" cy="2786673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971492" y="2532020"/>
              <a:ext cx="2310657" cy="2786673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01"/>
            <a:stretch/>
          </p:blipFill>
          <p:spPr>
            <a:xfrm>
              <a:off x="5034708" y="3069549"/>
              <a:ext cx="2195554" cy="1744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03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/>
          <p:cNvGrpSpPr/>
          <p:nvPr/>
        </p:nvGrpSpPr>
        <p:grpSpPr>
          <a:xfrm>
            <a:off x="1409938" y="809625"/>
            <a:ext cx="9348549" cy="5238750"/>
            <a:chOff x="1409938" y="809625"/>
            <a:chExt cx="9348549" cy="523875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3512" y="809625"/>
              <a:ext cx="9324975" cy="5238750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551837" y="1248096"/>
              <a:ext cx="1532886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</a:rPr>
                <a:t>연성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588390" y="2209287"/>
              <a:ext cx="4948250" cy="22855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099086" y="1248096"/>
              <a:ext cx="1532886" cy="415451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</a:rPr>
                <a:t>변성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646335" y="1248096"/>
              <a:ext cx="1532886" cy="41545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</a:rPr>
                <a:t>변환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588086" y="2203372"/>
              <a:ext cx="3994805" cy="3701669"/>
            </a:xfrm>
            <a:prstGeom prst="rect">
              <a:avLst/>
            </a:prstGeom>
            <a:solidFill>
              <a:srgbClr val="2424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602570" y="1764053"/>
              <a:ext cx="810000" cy="4154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solidFill>
                    <a:schemeClr val="bg2">
                      <a:lumMod val="10000"/>
                    </a:schemeClr>
                  </a:solidFill>
                </a:rPr>
                <a:t>무기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95150" y="1764053"/>
              <a:ext cx="810000" cy="4154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>
                  <a:solidFill>
                    <a:schemeClr val="bg2">
                      <a:lumMod val="10000"/>
                    </a:schemeClr>
                  </a:solidFill>
                </a:rPr>
                <a:t>방어구</a:t>
              </a:r>
              <a:endParaRPr lang="ko-KR" altLang="en-US" sz="10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187730" y="1764053"/>
              <a:ext cx="810000" cy="4154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solidFill>
                    <a:schemeClr val="bg2">
                      <a:lumMod val="10000"/>
                    </a:schemeClr>
                  </a:solidFill>
                </a:rPr>
                <a:t>장신구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980310" y="1773717"/>
              <a:ext cx="810000" cy="4057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err="1" smtClean="0">
                  <a:solidFill>
                    <a:schemeClr val="bg2">
                      <a:lumMod val="10000"/>
                    </a:schemeClr>
                  </a:solidFill>
                </a:rPr>
                <a:t>수호석</a:t>
              </a:r>
              <a:endParaRPr lang="ko-KR" altLang="en-US" sz="10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772891" y="1773717"/>
              <a:ext cx="810000" cy="40578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>
                  <a:solidFill>
                    <a:schemeClr val="bg1"/>
                  </a:solidFill>
                </a:rPr>
                <a:t>룬 스톤</a:t>
              </a:r>
            </a:p>
          </p:txBody>
        </p:sp>
        <p:sp>
          <p:nvSpPr>
            <p:cNvPr id="19" name="오른쪽 화살표 18"/>
            <p:cNvSpPr/>
            <p:nvPr/>
          </p:nvSpPr>
          <p:spPr>
            <a:xfrm>
              <a:off x="3333557" y="2990354"/>
              <a:ext cx="406244" cy="27082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640" y="1771761"/>
              <a:ext cx="4975414" cy="4476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832411" y="180855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</a:rPr>
                <a:t>변</a:t>
              </a:r>
              <a:r>
                <a:rPr lang="ko-KR" altLang="en-US" sz="1600" b="1" dirty="0">
                  <a:solidFill>
                    <a:schemeClr val="bg1"/>
                  </a:solidFill>
                </a:rPr>
                <a:t>환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54512" y="2263072"/>
              <a:ext cx="14061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변환할 룬 스톤 선택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1743291" y="2588963"/>
              <a:ext cx="4644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50000"/>
                      <a:alpha val="25000"/>
                    </a:schemeClr>
                  </a:gs>
                  <a:gs pos="25000">
                    <a:schemeClr val="accent4">
                      <a:lumMod val="50000"/>
                      <a:alpha val="50000"/>
                    </a:schemeClr>
                  </a:gs>
                  <a:gs pos="5000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alpha val="50000"/>
                    </a:schemeClr>
                  </a:gs>
                  <a:gs pos="100000">
                    <a:schemeClr val="accent4">
                      <a:lumMod val="50000"/>
                      <a:alpha val="25000"/>
                    </a:schemeClr>
                  </a:gs>
                </a:gsLst>
                <a:lin ang="0" scaled="1"/>
                <a:tileRect/>
              </a:gradFill>
            </a:ln>
            <a:effectLst>
              <a:glow rad="12700">
                <a:schemeClr val="accent4">
                  <a:lumMod val="20000"/>
                  <a:lumOff val="80000"/>
                  <a:alpha val="9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721257" y="4363795"/>
              <a:ext cx="4644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50000"/>
                      <a:alpha val="25000"/>
                    </a:schemeClr>
                  </a:gs>
                  <a:gs pos="25000">
                    <a:schemeClr val="accent4">
                      <a:lumMod val="50000"/>
                      <a:alpha val="50000"/>
                    </a:schemeClr>
                  </a:gs>
                  <a:gs pos="5000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alpha val="50000"/>
                    </a:schemeClr>
                  </a:gs>
                  <a:gs pos="100000">
                    <a:schemeClr val="accent4">
                      <a:lumMod val="50000"/>
                      <a:alpha val="25000"/>
                    </a:schemeClr>
                  </a:gs>
                </a:gsLst>
                <a:lin ang="0" scaled="1"/>
                <a:tileRect/>
              </a:gradFill>
            </a:ln>
            <a:effectLst>
              <a:glow rad="12700">
                <a:schemeClr val="accent4">
                  <a:lumMod val="20000"/>
                  <a:lumOff val="80000"/>
                  <a:alpha val="9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>
            <a:xfrm>
              <a:off x="2428144" y="2910759"/>
              <a:ext cx="432000" cy="432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21913" y="2636092"/>
              <a:ext cx="6367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룬 스톤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213215" y="2910759"/>
              <a:ext cx="432000" cy="432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156" y="2636092"/>
              <a:ext cx="1088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변환될 룬 스톤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588390" y="4516917"/>
              <a:ext cx="4948250" cy="8482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54512" y="4588805"/>
              <a:ext cx="1088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변환 비용 정보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1743291" y="4895960"/>
              <a:ext cx="4644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50000"/>
                      <a:alpha val="25000"/>
                    </a:schemeClr>
                  </a:gs>
                  <a:gs pos="25000">
                    <a:schemeClr val="accent4">
                      <a:lumMod val="50000"/>
                      <a:alpha val="50000"/>
                    </a:schemeClr>
                  </a:gs>
                  <a:gs pos="5000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alpha val="50000"/>
                    </a:schemeClr>
                  </a:gs>
                  <a:gs pos="100000">
                    <a:schemeClr val="accent4">
                      <a:lumMod val="50000"/>
                      <a:alpha val="25000"/>
                    </a:schemeClr>
                  </a:gs>
                </a:gsLst>
                <a:lin ang="0" scaled="1"/>
                <a:tileRect/>
              </a:gradFill>
            </a:ln>
            <a:effectLst>
              <a:glow rad="12700">
                <a:schemeClr val="accent4">
                  <a:lumMod val="20000"/>
                  <a:lumOff val="80000"/>
                  <a:alpha val="9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직사각형 55"/>
            <p:cNvSpPr/>
            <p:nvPr/>
          </p:nvSpPr>
          <p:spPr>
            <a:xfrm>
              <a:off x="1606124" y="5409281"/>
              <a:ext cx="4930516" cy="49348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 smtClean="0">
                  <a:solidFill>
                    <a:schemeClr val="bg1"/>
                  </a:solidFill>
                </a:rPr>
                <a:t>               룬 스톤 변환                              </a:t>
              </a:r>
              <a:r>
                <a:rPr lang="en-US" altLang="ko-KR" sz="1200" b="1" dirty="0" smtClean="0">
                  <a:solidFill>
                    <a:schemeClr val="bg1"/>
                  </a:solidFill>
                </a:rPr>
                <a:t>500,000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474" l="6977" r="100000"/>
                      </a14:imgEffect>
                    </a14:imgLayer>
                  </a14:imgProps>
                </a:ext>
              </a:extLst>
            </a:blip>
            <a:srcRect l="9615" t="-1205" r="4311" b="6848"/>
            <a:stretch/>
          </p:blipFill>
          <p:spPr>
            <a:xfrm>
              <a:off x="4601771" y="5542641"/>
              <a:ext cx="260130" cy="252000"/>
            </a:xfrm>
            <a:prstGeom prst="rect">
              <a:avLst/>
            </a:prstGeom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 rotWithShape="1">
            <a:blip r:embed="rId6"/>
            <a:srcRect b="13257"/>
            <a:stretch/>
          </p:blipFill>
          <p:spPr>
            <a:xfrm>
              <a:off x="6656138" y="2253007"/>
              <a:ext cx="3853953" cy="3163945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345" r="100000"/>
                      </a14:imgEffect>
                    </a14:imgLayer>
                  </a14:imgProps>
                </a:ext>
              </a:extLst>
            </a:blip>
            <a:srcRect l="22531" t="5705" r="11661" b="780"/>
            <a:stretch/>
          </p:blipFill>
          <p:spPr>
            <a:xfrm>
              <a:off x="1806768" y="4982096"/>
              <a:ext cx="250107" cy="288000"/>
            </a:xfrm>
            <a:prstGeom prst="rect">
              <a:avLst/>
            </a:prstGeom>
          </p:spPr>
        </p:pic>
        <p:grpSp>
          <p:nvGrpSpPr>
            <p:cNvPr id="72" name="그룹 71"/>
            <p:cNvGrpSpPr/>
            <p:nvPr/>
          </p:nvGrpSpPr>
          <p:grpSpPr>
            <a:xfrm>
              <a:off x="2602999" y="4923855"/>
              <a:ext cx="686405" cy="404483"/>
              <a:chOff x="2602999" y="4528074"/>
              <a:chExt cx="686405" cy="40448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602999" y="4528074"/>
                <a:ext cx="6864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/>
                    </a:solidFill>
                  </a:rPr>
                  <a:t>보유 정수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636662" y="4701725"/>
                <a:ext cx="61908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</a:rPr>
                  <a:t>213,456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5" name="직선 연결선 74"/>
            <p:cNvCxnSpPr/>
            <p:nvPr/>
          </p:nvCxnSpPr>
          <p:spPr>
            <a:xfrm flipH="1">
              <a:off x="4194843" y="5012687"/>
              <a:ext cx="68377" cy="22681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그룹 75"/>
            <p:cNvGrpSpPr/>
            <p:nvPr/>
          </p:nvGrpSpPr>
          <p:grpSpPr>
            <a:xfrm>
              <a:off x="4930919" y="4923855"/>
              <a:ext cx="686406" cy="404483"/>
              <a:chOff x="2602999" y="4528074"/>
              <a:chExt cx="686406" cy="404483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602999" y="4528074"/>
                <a:ext cx="6864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bg1"/>
                    </a:solidFill>
                  </a:rPr>
                  <a:t>필요 정수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670325" y="4701725"/>
                <a:ext cx="55175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</a:rPr>
                  <a:t>50,000</a:t>
                </a:r>
                <a:endParaRPr lang="ko-KR" altLang="en-US" sz="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직사각형 78"/>
            <p:cNvSpPr/>
            <p:nvPr/>
          </p:nvSpPr>
          <p:spPr>
            <a:xfrm>
              <a:off x="4830654" y="2910759"/>
              <a:ext cx="432000" cy="432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5444206" y="2910759"/>
              <a:ext cx="432000" cy="432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34375" y="4118411"/>
              <a:ext cx="4256294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50" dirty="0" smtClean="0">
                  <a:solidFill>
                    <a:schemeClr val="bg1"/>
                  </a:solidFill>
                </a:rPr>
                <a:t>변환될 룬 </a:t>
              </a:r>
              <a:r>
                <a:rPr lang="ko-KR" altLang="en-US" sz="950" smtClean="0">
                  <a:solidFill>
                    <a:schemeClr val="bg1"/>
                  </a:solidFill>
                </a:rPr>
                <a:t>스톤에서 </a:t>
              </a:r>
              <a:r>
                <a:rPr lang="ko-KR" altLang="en-US" sz="950" smtClean="0">
                  <a:solidFill>
                    <a:schemeClr val="bg1"/>
                  </a:solidFill>
                </a:rPr>
                <a:t>룬 </a:t>
              </a:r>
              <a:r>
                <a:rPr lang="ko-KR" altLang="en-US" sz="950" dirty="0" smtClean="0">
                  <a:solidFill>
                    <a:schemeClr val="bg1"/>
                  </a:solidFill>
                </a:rPr>
                <a:t>스톤을 </a:t>
              </a:r>
              <a:r>
                <a:rPr lang="ko-KR" altLang="en-US" sz="950" dirty="0" smtClean="0">
                  <a:solidFill>
                    <a:schemeClr val="bg1"/>
                  </a:solidFill>
                </a:rPr>
                <a:t>선택하면 선택한 </a:t>
              </a:r>
              <a:r>
                <a:rPr lang="ko-KR" altLang="en-US" sz="950" smtClean="0">
                  <a:solidFill>
                    <a:schemeClr val="bg1"/>
                  </a:solidFill>
                </a:rPr>
                <a:t>룬 </a:t>
              </a:r>
              <a:r>
                <a:rPr lang="ko-KR" altLang="en-US" sz="950" smtClean="0">
                  <a:solidFill>
                    <a:schemeClr val="bg1"/>
                  </a:solidFill>
                </a:rPr>
                <a:t>스톤으로만 </a:t>
              </a:r>
              <a:r>
                <a:rPr lang="ko-KR" altLang="en-US" sz="950" dirty="0" smtClean="0">
                  <a:solidFill>
                    <a:schemeClr val="bg1"/>
                  </a:solidFill>
                </a:rPr>
                <a:t>변환합니다</a:t>
              </a:r>
              <a:r>
                <a:rPr lang="en-US" altLang="ko-KR" sz="950" dirty="0" smtClean="0">
                  <a:solidFill>
                    <a:schemeClr val="bg1"/>
                  </a:solidFill>
                </a:rPr>
                <a:t>.</a:t>
              </a:r>
              <a:endParaRPr lang="ko-KR" altLang="en-US" sz="9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15328" y="3910115"/>
              <a:ext cx="409439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950" dirty="0" smtClean="0">
                  <a:solidFill>
                    <a:schemeClr val="bg1"/>
                  </a:solidFill>
                </a:rPr>
                <a:t>우측에서 선택한 룬 스톤 외의 </a:t>
              </a:r>
              <a:r>
                <a:rPr lang="ko-KR" altLang="en-US" sz="950" dirty="0" smtClean="0">
                  <a:solidFill>
                    <a:schemeClr val="accent2">
                      <a:lumMod val="75000"/>
                    </a:schemeClr>
                  </a:solidFill>
                </a:rPr>
                <a:t>다른 룬 스톤이 변환</a:t>
              </a:r>
              <a:r>
                <a:rPr lang="ko-KR" altLang="en-US" sz="950" dirty="0" smtClean="0">
                  <a:solidFill>
                    <a:schemeClr val="bg1"/>
                  </a:solidFill>
                </a:rPr>
                <a:t>됩니다</a:t>
              </a:r>
              <a:r>
                <a:rPr lang="en-US" altLang="ko-KR" sz="950" dirty="0" smtClean="0">
                  <a:solidFill>
                    <a:schemeClr val="bg1"/>
                  </a:solidFill>
                </a:rPr>
                <a:t>. </a:t>
              </a:r>
              <a:r>
                <a:rPr lang="en-US" altLang="ko-KR" sz="950" dirty="0" smtClean="0">
                  <a:solidFill>
                    <a:schemeClr val="accent2">
                      <a:lumMod val="75000"/>
                    </a:schemeClr>
                  </a:solidFill>
                </a:rPr>
                <a:t>( </a:t>
              </a:r>
              <a:r>
                <a:rPr lang="ko-KR" altLang="en-US" sz="950" dirty="0" smtClean="0">
                  <a:solidFill>
                    <a:schemeClr val="accent2">
                      <a:lumMod val="75000"/>
                    </a:schemeClr>
                  </a:solidFill>
                </a:rPr>
                <a:t>동일 등급 </a:t>
              </a:r>
              <a:r>
                <a:rPr lang="en-US" altLang="ko-KR" sz="950" dirty="0" smtClean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  <a:endParaRPr lang="ko-KR" altLang="en-US" sz="9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2752446" y="3373149"/>
              <a:ext cx="2754963" cy="571426"/>
              <a:chOff x="7139094" y="-801685"/>
              <a:chExt cx="3826747" cy="793731"/>
            </a:xfrm>
          </p:grpSpPr>
          <p:pic>
            <p:nvPicPr>
              <p:cNvPr id="25" name="그림 24"/>
              <p:cNvPicPr>
                <a:picLocks noChangeAspect="1"/>
              </p:cNvPicPr>
              <p:nvPr/>
            </p:nvPicPr>
            <p:blipFill rotWithShape="1">
              <a:blip r:embed="rId9"/>
              <a:srcRect l="1654" t="1952" r="4514" b="8769"/>
              <a:stretch/>
            </p:blipFill>
            <p:spPr>
              <a:xfrm>
                <a:off x="8519386" y="-291484"/>
                <a:ext cx="480426" cy="283530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>
                <a:picLocks noChangeAspect="1"/>
              </p:cNvPicPr>
              <p:nvPr/>
            </p:nvPicPr>
            <p:blipFill rotWithShape="1">
              <a:blip r:embed="rId10"/>
              <a:srcRect l="3993" t="5860" r="4493" b="4860"/>
              <a:stretch/>
            </p:blipFill>
            <p:spPr>
              <a:xfrm>
                <a:off x="9236463" y="-296389"/>
                <a:ext cx="480428" cy="283530"/>
              </a:xfrm>
              <a:prstGeom prst="rect">
                <a:avLst/>
              </a:prstGeom>
            </p:spPr>
          </p:pic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39094" y="-792160"/>
                <a:ext cx="533400" cy="504824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9633" y="-787399"/>
                <a:ext cx="523876" cy="495300"/>
              </a:xfrm>
              <a:prstGeom prst="rect">
                <a:avLst/>
              </a:prstGeom>
            </p:spPr>
          </p:pic>
          <p:pic>
            <p:nvPicPr>
              <p:cNvPr id="13" name="그림 12"/>
              <p:cNvPicPr>
                <a:picLocks noChangeAspect="1"/>
              </p:cNvPicPr>
              <p:nvPr/>
            </p:nvPicPr>
            <p:blipFill rotWithShape="1">
              <a:blip r:embed="rId15"/>
              <a:srcRect l="5039" t="6436" r="7396" b="8730"/>
              <a:stretch/>
            </p:blipFill>
            <p:spPr>
              <a:xfrm>
                <a:off x="10398680" y="-753879"/>
                <a:ext cx="567161" cy="428263"/>
              </a:xfrm>
              <a:prstGeom prst="rect">
                <a:avLst/>
              </a:prstGeom>
            </p:spPr>
          </p:pic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100000" l="885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87394" y="-801685"/>
                <a:ext cx="2152650" cy="523874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>
                <a:picLocks noChangeAspect="1"/>
              </p:cNvPicPr>
              <p:nvPr/>
            </p:nvPicPr>
            <p:blipFill rotWithShape="1">
              <a:blip r:embed="rId18"/>
              <a:srcRect l="5447" t="4314" r="8173" b="8192"/>
              <a:stretch/>
            </p:blipFill>
            <p:spPr>
              <a:xfrm>
                <a:off x="7818060" y="-296389"/>
                <a:ext cx="464675" cy="283530"/>
              </a:xfrm>
              <a:prstGeom prst="rect">
                <a:avLst/>
              </a:prstGeom>
            </p:spPr>
          </p:pic>
        </p:grpSp>
        <p:sp>
          <p:nvSpPr>
            <p:cNvPr id="51" name="모서리가 둥근 직사각형 50"/>
            <p:cNvSpPr/>
            <p:nvPr/>
          </p:nvSpPr>
          <p:spPr>
            <a:xfrm>
              <a:off x="9842761" y="2495558"/>
              <a:ext cx="551305" cy="571734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538" b="93548" l="1399" r="96853">
                          <a14:foregroundMark x1="25874" y1="44355" x2="25874" y2="26882"/>
                          <a14:foregroundMark x1="6993" y1="41667" x2="17483" y2="42204"/>
                          <a14:foregroundMark x1="10490" y1="53763" x2="10490" y2="53763"/>
                          <a14:foregroundMark x1="16434" y1="58871" x2="16434" y2="58871"/>
                          <a14:foregroundMark x1="20280" y1="66398" x2="20280" y2="66398"/>
                          <a14:foregroundMark x1="27622" y1="75538" x2="27622" y2="75538"/>
                          <a14:foregroundMark x1="44406" y1="25806" x2="44406" y2="25806"/>
                          <a14:foregroundMark x1="37413" y1="3763" x2="37413" y2="3763"/>
                          <a14:foregroundMark x1="60839" y1="29839" x2="60839" y2="29839"/>
                          <a14:foregroundMark x1="77622" y1="34140" x2="77622" y2="34140"/>
                          <a14:foregroundMark x1="85315" y1="37366" x2="85315" y2="37366"/>
                          <a14:foregroundMark x1="92657" y1="45968" x2="92657" y2="45968"/>
                          <a14:foregroundMark x1="86014" y1="74731" x2="86014" y2="74731"/>
                          <a14:foregroundMark x1="35664" y1="59140" x2="35664" y2="59140"/>
                          <a14:foregroundMark x1="46154" y1="79301" x2="69930" y2="54032"/>
                          <a14:foregroundMark x1="32517" y1="32527" x2="83217" y2="43280"/>
                          <a14:foregroundMark x1="36364" y1="49462" x2="33217" y2="8602"/>
                          <a14:foregroundMark x1="43007" y1="14516" x2="43007" y2="14516"/>
                          <a14:foregroundMark x1="65734" y1="29839" x2="65734" y2="29839"/>
                          <a14:foregroundMark x1="70629" y1="29301" x2="70629" y2="29301"/>
                          <a14:foregroundMark x1="33566" y1="4570" x2="33566" y2="4570"/>
                          <a14:foregroundMark x1="16084" y1="49194" x2="42308" y2="72043"/>
                          <a14:foregroundMark x1="56294" y1="82527" x2="80070" y2="49194"/>
                          <a14:foregroundMark x1="52098" y1="25000" x2="52098" y2="25000"/>
                          <a14:foregroundMark x1="44056" y1="10215" x2="44056" y2="10215"/>
                          <a14:foregroundMark x1="26573" y1="11828" x2="26573" y2="11828"/>
                          <a14:foregroundMark x1="80769" y1="32796" x2="80769" y2="32796"/>
                          <a14:foregroundMark x1="90909" y1="42473" x2="90909" y2="42473"/>
                          <a14:foregroundMark x1="85664" y1="47849" x2="83217" y2="63710"/>
                        </a14:backgroundRemoval>
                      </a14:imgEffect>
                    </a14:imgLayer>
                  </a14:imgProps>
                </a:ext>
              </a:extLst>
            </a:blip>
            <a:srcRect l="3020" t="1114" r="4303" b="6577"/>
            <a:stretch/>
          </p:blipFill>
          <p:spPr>
            <a:xfrm rot="19935112">
              <a:off x="10284972" y="2963253"/>
              <a:ext cx="364537" cy="472270"/>
            </a:xfrm>
            <a:prstGeom prst="rect">
              <a:avLst/>
            </a:prstGeom>
          </p:spPr>
        </p:pic>
        <p:cxnSp>
          <p:nvCxnSpPr>
            <p:cNvPr id="53" name="구부러진 연결선 52"/>
            <p:cNvCxnSpPr>
              <a:stCxn id="55" idx="0"/>
              <a:endCxn id="51" idx="0"/>
            </p:cNvCxnSpPr>
            <p:nvPr/>
          </p:nvCxnSpPr>
          <p:spPr>
            <a:xfrm rot="5400000" flipH="1" flipV="1">
              <a:off x="6194931" y="-1035535"/>
              <a:ext cx="392389" cy="7454577"/>
            </a:xfrm>
            <a:prstGeom prst="curvedConnector3">
              <a:avLst>
                <a:gd name="adj1" fmla="val 158259"/>
              </a:avLst>
            </a:prstGeom>
            <a:noFill/>
            <a:ln w="25400">
              <a:solidFill>
                <a:schemeClr val="accent2"/>
              </a:solidFill>
              <a:prstDash val="sysDash"/>
              <a:headEnd type="stealth" w="lg" len="lg"/>
              <a:tailEnd type="diamond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타원 53"/>
            <p:cNvSpPr/>
            <p:nvPr/>
          </p:nvSpPr>
          <p:spPr>
            <a:xfrm>
              <a:off x="9679239" y="2332941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6"/>
            <a:srcRect l="82841" t="6739" r="2399" b="77792"/>
            <a:stretch/>
          </p:blipFill>
          <p:spPr>
            <a:xfrm>
              <a:off x="2431665" y="2887947"/>
              <a:ext cx="464344" cy="460590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6"/>
            <a:srcRect l="82796" t="27550" r="2486" b="56901"/>
            <a:stretch/>
          </p:blipFill>
          <p:spPr>
            <a:xfrm>
              <a:off x="4224906" y="2887947"/>
              <a:ext cx="462989" cy="462988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 rotWithShape="1">
            <a:blip r:embed="rId6"/>
            <a:srcRect l="82964" t="48893" r="2620" b="35558"/>
            <a:stretch/>
          </p:blipFill>
          <p:spPr>
            <a:xfrm>
              <a:off x="4830237" y="2887947"/>
              <a:ext cx="453540" cy="462989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6"/>
            <a:srcRect l="82997" t="69412" r="2586" b="15039"/>
            <a:stretch/>
          </p:blipFill>
          <p:spPr>
            <a:xfrm>
              <a:off x="5434946" y="2887947"/>
              <a:ext cx="453540" cy="462988"/>
            </a:xfrm>
            <a:prstGeom prst="rect">
              <a:avLst/>
            </a:prstGeom>
          </p:spPr>
        </p:pic>
        <p:sp>
          <p:nvSpPr>
            <p:cNvPr id="62" name="모서리가 둥근 직사각형 61"/>
            <p:cNvSpPr/>
            <p:nvPr/>
          </p:nvSpPr>
          <p:spPr>
            <a:xfrm>
              <a:off x="4185093" y="2867470"/>
              <a:ext cx="1741145" cy="500763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>
              <a:off x="4021571" y="2704853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2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92" name="그림 91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538" b="93548" l="1399" r="96853">
                          <a14:foregroundMark x1="25874" y1="44355" x2="25874" y2="26882"/>
                          <a14:foregroundMark x1="6993" y1="41667" x2="17483" y2="42204"/>
                          <a14:foregroundMark x1="10490" y1="53763" x2="10490" y2="53763"/>
                          <a14:foregroundMark x1="16434" y1="58871" x2="16434" y2="58871"/>
                          <a14:foregroundMark x1="20280" y1="66398" x2="20280" y2="66398"/>
                          <a14:foregroundMark x1="27622" y1="75538" x2="27622" y2="75538"/>
                          <a14:foregroundMark x1="44406" y1="25806" x2="44406" y2="25806"/>
                          <a14:foregroundMark x1="37413" y1="3763" x2="37413" y2="3763"/>
                          <a14:foregroundMark x1="60839" y1="29839" x2="60839" y2="29839"/>
                          <a14:foregroundMark x1="77622" y1="34140" x2="77622" y2="34140"/>
                          <a14:foregroundMark x1="85315" y1="37366" x2="85315" y2="37366"/>
                          <a14:foregroundMark x1="92657" y1="45968" x2="92657" y2="45968"/>
                          <a14:foregroundMark x1="86014" y1="74731" x2="86014" y2="74731"/>
                          <a14:foregroundMark x1="35664" y1="59140" x2="35664" y2="59140"/>
                          <a14:foregroundMark x1="46154" y1="79301" x2="69930" y2="54032"/>
                          <a14:foregroundMark x1="32517" y1="32527" x2="83217" y2="43280"/>
                          <a14:foregroundMark x1="36364" y1="49462" x2="33217" y2="8602"/>
                          <a14:foregroundMark x1="43007" y1="14516" x2="43007" y2="14516"/>
                          <a14:foregroundMark x1="65734" y1="29839" x2="65734" y2="29839"/>
                          <a14:foregroundMark x1="70629" y1="29301" x2="70629" y2="29301"/>
                          <a14:foregroundMark x1="33566" y1="4570" x2="33566" y2="4570"/>
                          <a14:foregroundMark x1="16084" y1="49194" x2="42308" y2="72043"/>
                          <a14:foregroundMark x1="56294" y1="82527" x2="80070" y2="49194"/>
                          <a14:foregroundMark x1="52098" y1="25000" x2="52098" y2="25000"/>
                          <a14:foregroundMark x1="44056" y1="10215" x2="44056" y2="10215"/>
                          <a14:foregroundMark x1="26573" y1="11828" x2="26573" y2="11828"/>
                          <a14:foregroundMark x1="80769" y1="32796" x2="80769" y2="32796"/>
                          <a14:foregroundMark x1="90909" y1="42473" x2="90909" y2="42473"/>
                          <a14:foregroundMark x1="85664" y1="47849" x2="83217" y2="63710"/>
                        </a14:backgroundRemoval>
                      </a14:imgEffect>
                    </a14:imgLayer>
                  </a14:imgProps>
                </a:ext>
              </a:extLst>
            </a:blip>
            <a:srcRect l="3020" t="1114" r="4303" b="6577"/>
            <a:stretch/>
          </p:blipFill>
          <p:spPr>
            <a:xfrm rot="19935112">
              <a:off x="5807495" y="3208864"/>
              <a:ext cx="364537" cy="472270"/>
            </a:xfrm>
            <a:prstGeom prst="rect">
              <a:avLst/>
            </a:prstGeom>
          </p:spPr>
        </p:pic>
        <p:grpSp>
          <p:nvGrpSpPr>
            <p:cNvPr id="41" name="그룹 40"/>
            <p:cNvGrpSpPr/>
            <p:nvPr/>
          </p:nvGrpSpPr>
          <p:grpSpPr>
            <a:xfrm>
              <a:off x="6295394" y="3737852"/>
              <a:ext cx="1169104" cy="558820"/>
              <a:chOff x="6099797" y="6331723"/>
              <a:chExt cx="1169104" cy="558820"/>
            </a:xfrm>
          </p:grpSpPr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6"/>
              <a:srcRect l="82796" t="27550" r="2486" b="56901"/>
              <a:stretch/>
            </p:blipFill>
            <p:spPr>
              <a:xfrm>
                <a:off x="6148400" y="6381208"/>
                <a:ext cx="462989" cy="462988"/>
              </a:xfrm>
              <a:prstGeom prst="rect">
                <a:avLst/>
              </a:prstGeom>
            </p:spPr>
          </p:pic>
          <p:grpSp>
            <p:nvGrpSpPr>
              <p:cNvPr id="39" name="그룹 38"/>
              <p:cNvGrpSpPr/>
              <p:nvPr/>
            </p:nvGrpSpPr>
            <p:grpSpPr>
              <a:xfrm>
                <a:off x="6099797" y="6334861"/>
                <a:ext cx="556433" cy="555682"/>
                <a:chOff x="7387210" y="6380108"/>
                <a:chExt cx="556433" cy="555682"/>
              </a:xfrm>
            </p:grpSpPr>
            <p:pic>
              <p:nvPicPr>
                <p:cNvPr id="66" name="그림 65"/>
                <p:cNvPicPr>
                  <a:picLocks noChangeAspect="1"/>
                </p:cNvPicPr>
                <p:nvPr/>
              </p:nvPicPr>
              <p:blipFill rotWithShape="1">
                <a:blip r:embed="rId21"/>
                <a:srcRect l="-3" r="-135" b="83778"/>
                <a:stretch/>
              </p:blipFill>
              <p:spPr>
                <a:xfrm>
                  <a:off x="7387210" y="6380108"/>
                  <a:ext cx="556433" cy="90140"/>
                </a:xfrm>
                <a:prstGeom prst="rect">
                  <a:avLst/>
                </a:prstGeom>
              </p:spPr>
            </p:pic>
            <p:pic>
              <p:nvPicPr>
                <p:cNvPr id="89" name="그림 88"/>
                <p:cNvPicPr>
                  <a:picLocks noChangeAspect="1"/>
                </p:cNvPicPr>
                <p:nvPr/>
              </p:nvPicPr>
              <p:blipFill rotWithShape="1">
                <a:blip r:embed="rId21"/>
                <a:srcRect l="-3" r="85115"/>
                <a:stretch/>
              </p:blipFill>
              <p:spPr>
                <a:xfrm>
                  <a:off x="7387210" y="6380108"/>
                  <a:ext cx="82725" cy="555682"/>
                </a:xfrm>
                <a:prstGeom prst="rect">
                  <a:avLst/>
                </a:prstGeom>
              </p:spPr>
            </p:pic>
            <p:pic>
              <p:nvPicPr>
                <p:cNvPr id="90" name="그림 89"/>
                <p:cNvPicPr>
                  <a:picLocks noChangeAspect="1"/>
                </p:cNvPicPr>
                <p:nvPr/>
              </p:nvPicPr>
              <p:blipFill rotWithShape="1">
                <a:blip r:embed="rId21"/>
                <a:srcRect l="84173" r="-135"/>
                <a:stretch/>
              </p:blipFill>
              <p:spPr>
                <a:xfrm>
                  <a:off x="7854948" y="6380108"/>
                  <a:ext cx="88695" cy="555682"/>
                </a:xfrm>
                <a:prstGeom prst="rect">
                  <a:avLst/>
                </a:prstGeom>
              </p:spPr>
            </p:pic>
            <p:pic>
              <p:nvPicPr>
                <p:cNvPr id="91" name="그림 90"/>
                <p:cNvPicPr>
                  <a:picLocks noChangeAspect="1"/>
                </p:cNvPicPr>
                <p:nvPr/>
              </p:nvPicPr>
              <p:blipFill rotWithShape="1">
                <a:blip r:embed="rId21"/>
                <a:srcRect l="-3" t="82877" r="-135"/>
                <a:stretch/>
              </p:blipFill>
              <p:spPr>
                <a:xfrm>
                  <a:off x="7387210" y="6840638"/>
                  <a:ext cx="556433" cy="95152"/>
                </a:xfrm>
                <a:prstGeom prst="rect">
                  <a:avLst/>
                </a:prstGeom>
              </p:spPr>
            </p:pic>
          </p:grpSp>
          <p:grpSp>
            <p:nvGrpSpPr>
              <p:cNvPr id="40" name="그룹 39"/>
              <p:cNvGrpSpPr/>
              <p:nvPr/>
            </p:nvGrpSpPr>
            <p:grpSpPr>
              <a:xfrm>
                <a:off x="6704833" y="6331723"/>
                <a:ext cx="564068" cy="552653"/>
                <a:chOff x="7262655" y="6366075"/>
                <a:chExt cx="535300" cy="524467"/>
              </a:xfrm>
            </p:grpSpPr>
            <p:pic>
              <p:nvPicPr>
                <p:cNvPr id="96" name="그림 95"/>
                <p:cNvPicPr>
                  <a:picLocks noChangeAspect="1"/>
                </p:cNvPicPr>
                <p:nvPr/>
              </p:nvPicPr>
              <p:blipFill rotWithShape="1">
                <a:blip r:embed="rId21"/>
                <a:srcRect l="-1874" r="-198"/>
                <a:stretch/>
              </p:blipFill>
              <p:spPr>
                <a:xfrm>
                  <a:off x="7262655" y="6366075"/>
                  <a:ext cx="535300" cy="524467"/>
                </a:xfrm>
                <a:prstGeom prst="rect">
                  <a:avLst/>
                </a:prstGeom>
              </p:spPr>
            </p:pic>
            <p:pic>
              <p:nvPicPr>
                <p:cNvPr id="93" name="그림 92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82796" t="27550" r="2486" b="56901"/>
                <a:stretch/>
              </p:blipFill>
              <p:spPr>
                <a:xfrm>
                  <a:off x="7298811" y="6396814"/>
                  <a:ext cx="462989" cy="462988"/>
                </a:xfrm>
                <a:prstGeom prst="rect">
                  <a:avLst/>
                </a:prstGeom>
              </p:spPr>
            </p:pic>
          </p:grpSp>
        </p:grpSp>
        <p:sp>
          <p:nvSpPr>
            <p:cNvPr id="99" name="모서리가 둥근 직사각형 98"/>
            <p:cNvSpPr/>
            <p:nvPr/>
          </p:nvSpPr>
          <p:spPr>
            <a:xfrm>
              <a:off x="6300483" y="3738842"/>
              <a:ext cx="1188337" cy="555550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7142218" y="3477396"/>
              <a:ext cx="1330198" cy="2883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tx1"/>
                  </a:solidFill>
                </a:rPr>
                <a:t>체크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/</a:t>
              </a:r>
              <a:r>
                <a:rPr lang="ko-KR" altLang="en-US" sz="1000" b="1" dirty="0" smtClean="0">
                  <a:solidFill>
                    <a:schemeClr val="tx1"/>
                  </a:solidFill>
                </a:rPr>
                <a:t>체크해제 상태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.</a:t>
              </a:r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구부러진 연결선 100"/>
            <p:cNvCxnSpPr>
              <a:stCxn id="99" idx="0"/>
              <a:endCxn id="62" idx="3"/>
            </p:cNvCxnSpPr>
            <p:nvPr/>
          </p:nvCxnSpPr>
          <p:spPr>
            <a:xfrm rot="16200000" flipV="1">
              <a:off x="6099950" y="2944140"/>
              <a:ext cx="620990" cy="968414"/>
            </a:xfrm>
            <a:prstGeom prst="curvedConnector2">
              <a:avLst/>
            </a:prstGeom>
            <a:noFill/>
            <a:ln w="25400">
              <a:solidFill>
                <a:schemeClr val="accent2"/>
              </a:solidFill>
              <a:prstDash val="sysDash"/>
              <a:headEnd type="stealth" w="lg" len="lg"/>
              <a:tailEnd type="diamond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모서리가 둥근 직사각형 101"/>
            <p:cNvSpPr/>
            <p:nvPr/>
          </p:nvSpPr>
          <p:spPr>
            <a:xfrm>
              <a:off x="2762115" y="3379044"/>
              <a:ext cx="2770724" cy="544774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/>
            <p:cNvSpPr/>
            <p:nvPr/>
          </p:nvSpPr>
          <p:spPr>
            <a:xfrm>
              <a:off x="2598593" y="3216427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3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모서리가 둥근 직사각형 103"/>
            <p:cNvSpPr/>
            <p:nvPr/>
          </p:nvSpPr>
          <p:spPr>
            <a:xfrm>
              <a:off x="1985914" y="3958542"/>
              <a:ext cx="4133884" cy="398396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타원 104"/>
            <p:cNvSpPr/>
            <p:nvPr/>
          </p:nvSpPr>
          <p:spPr>
            <a:xfrm>
              <a:off x="1822392" y="3761332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4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모서리가 둥근 직사각형 105"/>
            <p:cNvSpPr/>
            <p:nvPr/>
          </p:nvSpPr>
          <p:spPr>
            <a:xfrm>
              <a:off x="1588390" y="4573881"/>
              <a:ext cx="4926895" cy="764951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409938" y="4376672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5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모서리가 둥근 직사각형 107"/>
            <p:cNvSpPr/>
            <p:nvPr/>
          </p:nvSpPr>
          <p:spPr>
            <a:xfrm>
              <a:off x="1588390" y="5395796"/>
              <a:ext cx="4926895" cy="521887"/>
            </a:xfrm>
            <a:prstGeom prst="roundRect">
              <a:avLst>
                <a:gd name="adj" fmla="val 999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  <a:effectLst>
              <a:glow rad="25400">
                <a:schemeClr val="accent4">
                  <a:satMod val="175000"/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타원 108"/>
            <p:cNvSpPr/>
            <p:nvPr/>
          </p:nvSpPr>
          <p:spPr>
            <a:xfrm>
              <a:off x="1409938" y="5198587"/>
              <a:ext cx="275599" cy="275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6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20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52" b="100000" l="31828" r="64537"/>
                    </a14:imgEffect>
                  </a14:imgLayer>
                </a14:imgProps>
              </a:ext>
            </a:extLst>
          </a:blip>
          <a:srcRect l="38267" t="67193" r="38580" b="6767"/>
          <a:stretch/>
        </p:blipFill>
        <p:spPr>
          <a:xfrm>
            <a:off x="5081286" y="3483979"/>
            <a:ext cx="2002420" cy="451413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771650" y="328311"/>
            <a:ext cx="8648700" cy="1724083"/>
            <a:chOff x="1771650" y="328311"/>
            <a:chExt cx="8648700" cy="172408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4"/>
            <a:srcRect b="50167"/>
            <a:stretch/>
          </p:blipFill>
          <p:spPr>
            <a:xfrm>
              <a:off x="1771650" y="328311"/>
              <a:ext cx="8648700" cy="86388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4"/>
            <a:srcRect b="50167"/>
            <a:stretch/>
          </p:blipFill>
          <p:spPr>
            <a:xfrm flipV="1">
              <a:off x="1771650" y="1188513"/>
              <a:ext cx="8648700" cy="86388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703899" y="2592729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아이템 연성에 필요한 골드가 부족합니다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562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370</Words>
  <Application>Microsoft Office PowerPoint</Application>
  <PresentationFormat>와이드스크린</PresentationFormat>
  <Paragraphs>188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LHK</dc:creator>
  <cp:lastModifiedBy>LHK</cp:lastModifiedBy>
  <cp:revision>49</cp:revision>
  <cp:lastPrinted>2017-04-19T10:54:01Z</cp:lastPrinted>
  <dcterms:created xsi:type="dcterms:W3CDTF">2017-04-17T07:07:44Z</dcterms:created>
  <dcterms:modified xsi:type="dcterms:W3CDTF">2017-04-21T09:17:09Z</dcterms:modified>
</cp:coreProperties>
</file>