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1" r:id="rId5"/>
    <p:sldId id="26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62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61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57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8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55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86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98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55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27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27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4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0FE2-0DE4-48A8-A08E-959B1B1F4537}" type="datetimeFigureOut">
              <a:rPr lang="ko-KR" altLang="en-US" smtClean="0"/>
              <a:t>2016-03-18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4AFE8-28A0-463B-9050-E27B1AFB47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9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23.jp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23.jpg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18.png"/><Relationship Id="rId21" Type="http://schemas.openxmlformats.org/officeDocument/2006/relationships/image" Target="../media/image30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23.jpg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3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1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grpSp>
          <p:nvGrpSpPr>
            <p:cNvPr id="7" name="그룹 6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88" name="그림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89" name="그림 8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262" y="29495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90" name="그림 8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5213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91" name="그림 9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977" y="1691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92" name="그림 9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62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93" name="그림 9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57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94" name="그림 93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159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850" y="169612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9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97" name="그림 9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99" name="그림 9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100" name="그림 9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01" name="그림 10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02" name="그림 10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03" name="그림 10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04" name="그림 10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05" name="그림 104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07" name="그림 10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08" name="그림 10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109" name="그림 10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10" name="그림 10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11" name="그림 11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12" name="그림 11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13" name="그림 11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15" name="TextBox 114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16" name="그림 11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17" name="그림 11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19" name="그림 11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22" name="그림 12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23" name="TextBox 122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25" name="그림 12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28" name="그림 12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29" name="TextBox 128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31" name="그림 13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34" name="그림 13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136" name="TextBox 135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137" name="그림 13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40" name="그림 13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41" name="그림 140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43" name="그림 14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44" name="그림 143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145" name="그림 14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46" name="그림 14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147" name="그림 14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148" name="TextBox 147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50" name="그룹 149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186" name="모서리가 둥근 직사각형 185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87" name="그림 186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188" name="TextBox 187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9" name="타원 188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90" name="TextBox 189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51" name="그룹 150"/>
              <p:cNvGrpSpPr/>
              <p:nvPr/>
            </p:nvGrpSpPr>
            <p:grpSpPr>
              <a:xfrm>
                <a:off x="692915" y="5405756"/>
                <a:ext cx="5019628" cy="1259694"/>
                <a:chOff x="726581" y="4150109"/>
                <a:chExt cx="5019628" cy="1259694"/>
              </a:xfrm>
            </p:grpSpPr>
            <p:sp>
              <p:nvSpPr>
                <p:cNvPr id="176" name="직사각형 175"/>
                <p:cNvSpPr/>
                <p:nvPr/>
              </p:nvSpPr>
              <p:spPr>
                <a:xfrm>
                  <a:off x="726581" y="4150109"/>
                  <a:ext cx="5019628" cy="124434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78" name="직사각형 177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179" name="모서리가 둥근 직사각형 178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" name="모서리가 둥근 직사각형 179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3" name="TextBox 182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52" name="그룹 151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174" name="오각형 173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3" name="그룹 152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172" name="오각형 171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54" name="TextBox 153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3305920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6" name="그룹 155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170" name="오각형 169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7" name="그룹 156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168" name="오각형 167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58" name="그룹 157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166" name="오각형 165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159" name="그림 158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7466018" y="1753840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160" name="그림 159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8762186" y="3024877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161" name="그림 1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4515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62" name="그림 161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727" y="5997162"/>
                <a:ext cx="1568768" cy="523567"/>
              </a:xfrm>
              <a:prstGeom prst="rect">
                <a:avLst/>
              </a:prstGeom>
            </p:spPr>
          </p:pic>
          <p:pic>
            <p:nvPicPr>
              <p:cNvPr id="163" name="그림 16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304" y="5997162"/>
                <a:ext cx="1568768" cy="523567"/>
              </a:xfrm>
              <a:prstGeom prst="rect">
                <a:avLst/>
              </a:prstGeom>
            </p:spPr>
          </p:pic>
          <p:sp>
            <p:nvSpPr>
              <p:cNvPr id="164" name="TextBox 163"/>
              <p:cNvSpPr txBox="1"/>
              <p:nvPr/>
            </p:nvSpPr>
            <p:spPr>
              <a:xfrm>
                <a:off x="809224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일괄분해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969737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일괄판매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5758835" y="985688"/>
              <a:ext cx="5816956" cy="5664416"/>
              <a:chOff x="5758835" y="985688"/>
              <a:chExt cx="5816956" cy="5664416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5" t="9058" r="-433" b="416"/>
              <a:stretch/>
            </p:blipFill>
            <p:spPr>
              <a:xfrm>
                <a:off x="5758835" y="1580186"/>
                <a:ext cx="5816956" cy="5069918"/>
              </a:xfrm>
              <a:prstGeom prst="rect">
                <a:avLst/>
              </a:prstGeom>
            </p:spPr>
          </p:pic>
          <p:pic>
            <p:nvPicPr>
              <p:cNvPr id="11" name="그림 10"/>
              <p:cNvPicPr>
                <a:picLocks noChangeAspect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95" t="6451" r="25155" b="82006"/>
              <a:stretch/>
            </p:blipFill>
            <p:spPr>
              <a:xfrm>
                <a:off x="5766472" y="985688"/>
                <a:ext cx="5710108" cy="720921"/>
              </a:xfrm>
              <a:prstGeom prst="rect">
                <a:avLst/>
              </a:prstGeom>
            </p:spPr>
          </p:pic>
          <p:sp>
            <p:nvSpPr>
              <p:cNvPr id="12" name="직사각형 11"/>
              <p:cNvSpPr/>
              <p:nvPr/>
            </p:nvSpPr>
            <p:spPr>
              <a:xfrm>
                <a:off x="5932805" y="1691993"/>
                <a:ext cx="5379037" cy="4325689"/>
              </a:xfrm>
              <a:prstGeom prst="rect">
                <a:avLst/>
              </a:prstGeom>
              <a:solidFill>
                <a:srgbClr val="1713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83903" y="1231789"/>
                <a:ext cx="2182006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err="1" smtClean="0">
                    <a:solidFill>
                      <a:schemeClr val="bg1"/>
                    </a:solidFill>
                  </a:rPr>
                  <a:t>아그문트의</a:t>
                </a:r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 용암 대검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178378" y="2137410"/>
                <a:ext cx="1142955" cy="67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세기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510068" y="2137410"/>
                <a:ext cx="1215618" cy="711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123,456,789</a:t>
                </a:r>
                <a:endParaRPr lang="en-US" altLang="ko-KR" sz="1200" b="1" dirty="0" smtClean="0">
                  <a:solidFill>
                    <a:srgbClr val="00B050"/>
                  </a:solidFill>
                </a:endParaRP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+75%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16" name="직선 연결선 15"/>
              <p:cNvCxnSpPr/>
              <p:nvPr/>
            </p:nvCxnSpPr>
            <p:spPr>
              <a:xfrm>
                <a:off x="7134389" y="2856280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타원 16"/>
              <p:cNvSpPr/>
              <p:nvPr/>
            </p:nvSpPr>
            <p:spPr>
              <a:xfrm>
                <a:off x="7095703" y="2829189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57225" y="2936473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랜덤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178378" y="2893707"/>
                <a:ext cx="1142955" cy="97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확률</a:t>
                </a:r>
                <a:endPara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>
                  <a:lnSpc>
                    <a:spcPts val="22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치명타 세기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510068" y="2893707"/>
                <a:ext cx="1215617" cy="977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123,456,789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+15%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+10%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21" name="직선 연결선 20"/>
              <p:cNvCxnSpPr/>
              <p:nvPr/>
            </p:nvCxnSpPr>
            <p:spPr>
              <a:xfrm>
                <a:off x="7134389" y="3928506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타원 21"/>
              <p:cNvSpPr/>
              <p:nvPr/>
            </p:nvSpPr>
            <p:spPr>
              <a:xfrm>
                <a:off x="7111041" y="3911955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57225" y="4018799"/>
                <a:ext cx="89046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룬</a:t>
                </a: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8273054" y="4053868"/>
                <a:ext cx="349257" cy="333953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3371" b="97753" l="0" r="943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3054" y="4062036"/>
                <a:ext cx="349257" cy="333953"/>
              </a:xfrm>
              <a:prstGeom prst="rect">
                <a:avLst/>
              </a:prstGeom>
            </p:spPr>
          </p:pic>
          <p:sp>
            <p:nvSpPr>
              <p:cNvPr id="26" name="직사각형 25"/>
              <p:cNvSpPr/>
              <p:nvPr/>
            </p:nvSpPr>
            <p:spPr>
              <a:xfrm>
                <a:off x="8271523" y="4464114"/>
                <a:ext cx="349257" cy="333953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739165" y="4084046"/>
                <a:ext cx="1420883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 </a:t>
                </a:r>
                <a:r>
                  <a:rPr lang="en-US" altLang="ko-KR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+ 25,000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739165" y="4484564"/>
                <a:ext cx="904992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비어 있음</a:t>
                </a:r>
                <a:endParaRPr lang="en-US" altLang="ko-KR" sz="11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29" name="직선 연결선 28"/>
              <p:cNvCxnSpPr/>
              <p:nvPr/>
            </p:nvCxnSpPr>
            <p:spPr>
              <a:xfrm>
                <a:off x="7134389" y="4898980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타원 29"/>
              <p:cNvSpPr/>
              <p:nvPr/>
            </p:nvSpPr>
            <p:spPr>
              <a:xfrm>
                <a:off x="7095703" y="4882429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57225" y="4914468"/>
                <a:ext cx="1093910" cy="330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세트 효과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248645" y="5192105"/>
                <a:ext cx="1847744" cy="725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2</a:t>
                </a:r>
                <a:r>
                  <a:rPr lang="ko-KR" altLang="en-US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공격력 </a:t>
                </a:r>
                <a:r>
                  <a:rPr lang="en-US" altLang="ko-KR" sz="1000" b="1" dirty="0" smtClean="0"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3</a:t>
                </a:r>
                <a:r>
                  <a:rPr lang="ko-KR" altLang="en-U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치명타확률 </a:t>
                </a:r>
                <a:r>
                  <a:rPr lang="en-US" altLang="ko-KR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5</a:t>
                </a:r>
                <a:r>
                  <a:rPr lang="ko-KR" altLang="en-US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세트 </a:t>
                </a: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: </a:t>
                </a:r>
                <a:r>
                  <a:rPr lang="ko-KR" altLang="en-US" sz="10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회피율</a:t>
                </a:r>
                <a:r>
                  <a:rPr lang="ko-KR" altLang="en-US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 </a:t>
                </a:r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rPr>
                  <a:t>+5%</a:t>
                </a:r>
                <a:endParaRPr lang="ko-KR" altLang="en-US" sz="10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178378" y="4935928"/>
                <a:ext cx="1727875" cy="292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ko-KR" altLang="en-US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불멸의 </a:t>
                </a:r>
                <a:r>
                  <a:rPr lang="ko-KR" altLang="en-US" sz="12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버서커</a:t>
                </a:r>
                <a:r>
                  <a:rPr lang="ko-KR" altLang="en-US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세트</a:t>
                </a:r>
                <a:endParaRPr lang="ko-KR" altLang="en-US" sz="1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4" name="직선 연결선 33"/>
              <p:cNvCxnSpPr/>
              <p:nvPr/>
            </p:nvCxnSpPr>
            <p:spPr>
              <a:xfrm>
                <a:off x="7134389" y="5906298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타원 34"/>
              <p:cNvSpPr/>
              <p:nvPr/>
            </p:nvSpPr>
            <p:spPr>
              <a:xfrm>
                <a:off x="7095703" y="5889747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6" name="그룹 35"/>
              <p:cNvGrpSpPr/>
              <p:nvPr/>
            </p:nvGrpSpPr>
            <p:grpSpPr>
              <a:xfrm>
                <a:off x="5950810" y="4401640"/>
                <a:ext cx="1079590" cy="780153"/>
                <a:chOff x="4053196" y="3415161"/>
                <a:chExt cx="952692" cy="614651"/>
              </a:xfrm>
            </p:grpSpPr>
            <p:pic>
              <p:nvPicPr>
                <p:cNvPr id="84" name="그림 83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3415161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85" name="그림 84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3415161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86" name="그림 85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3415161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87" name="TextBox 86"/>
                <p:cNvSpPr txBox="1"/>
                <p:nvPr/>
              </p:nvSpPr>
              <p:spPr>
                <a:xfrm>
                  <a:off x="4269653" y="35670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분해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그룹 36"/>
              <p:cNvGrpSpPr/>
              <p:nvPr/>
            </p:nvGrpSpPr>
            <p:grpSpPr>
              <a:xfrm>
                <a:off x="5950810" y="5180450"/>
                <a:ext cx="1079590" cy="780153"/>
                <a:chOff x="4053196" y="4058787"/>
                <a:chExt cx="952692" cy="614651"/>
              </a:xfrm>
            </p:grpSpPr>
            <p:pic>
              <p:nvPicPr>
                <p:cNvPr id="80" name="그림 79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4058787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81" name="그림 80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4058787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82" name="그림 81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4058787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83" name="TextBox 82"/>
                <p:cNvSpPr txBox="1"/>
                <p:nvPr/>
              </p:nvSpPr>
              <p:spPr>
                <a:xfrm>
                  <a:off x="4269653" y="42097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판매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8" name="그룹 37"/>
              <p:cNvGrpSpPr/>
              <p:nvPr/>
            </p:nvGrpSpPr>
            <p:grpSpPr>
              <a:xfrm>
                <a:off x="5950810" y="2844020"/>
                <a:ext cx="1079590" cy="780153"/>
                <a:chOff x="4033740" y="2138974"/>
                <a:chExt cx="952692" cy="614651"/>
              </a:xfrm>
            </p:grpSpPr>
            <p:pic>
              <p:nvPicPr>
                <p:cNvPr id="76" name="그림 75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33740" y="2138974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77" name="그림 76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28344" y="2138974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78" name="그림 77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185407" y="2138974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4250197" y="2292761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합성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" name="그룹 38"/>
              <p:cNvGrpSpPr/>
              <p:nvPr/>
            </p:nvGrpSpPr>
            <p:grpSpPr>
              <a:xfrm>
                <a:off x="5950810" y="3622830"/>
                <a:ext cx="1079590" cy="780153"/>
                <a:chOff x="4053196" y="2771535"/>
                <a:chExt cx="952692" cy="614651"/>
              </a:xfrm>
            </p:grpSpPr>
            <p:pic>
              <p:nvPicPr>
                <p:cNvPr id="72" name="그림 71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053196" y="2771535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73" name="그림 72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580" t="5265" r="75447" b="83440"/>
                <a:stretch/>
              </p:blipFill>
              <p:spPr>
                <a:xfrm>
                  <a:off x="4247800" y="2771535"/>
                  <a:ext cx="758088" cy="614651"/>
                </a:xfrm>
                <a:prstGeom prst="rect">
                  <a:avLst/>
                </a:prstGeom>
              </p:spPr>
            </p:pic>
            <p:pic>
              <p:nvPicPr>
                <p:cNvPr id="74" name="그림 73"/>
                <p:cNvPicPr>
                  <a:picLocks noChangeAspect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348" t="5265" r="78308" b="83440"/>
                <a:stretch/>
              </p:blipFill>
              <p:spPr>
                <a:xfrm>
                  <a:off x="4204863" y="2771535"/>
                  <a:ext cx="598588" cy="614651"/>
                </a:xfrm>
                <a:prstGeom prst="rect">
                  <a:avLst/>
                </a:prstGeom>
              </p:spPr>
            </p:pic>
            <p:sp>
              <p:nvSpPr>
                <p:cNvPr id="75" name="TextBox 74"/>
                <p:cNvSpPr txBox="1"/>
                <p:nvPr/>
              </p:nvSpPr>
              <p:spPr>
                <a:xfrm>
                  <a:off x="4269653" y="2924396"/>
                  <a:ext cx="5437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승급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0" name="그림 39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7085509" y="6062502"/>
                <a:ext cx="859064" cy="429084"/>
              </a:xfrm>
              <a:prstGeom prst="rect">
                <a:avLst/>
              </a:prstGeom>
            </p:spPr>
          </p:pic>
          <p:pic>
            <p:nvPicPr>
              <p:cNvPr id="41" name="그림 40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8280975" y="6062502"/>
                <a:ext cx="859062" cy="429084"/>
              </a:xfrm>
              <a:prstGeom prst="rect">
                <a:avLst/>
              </a:prstGeom>
            </p:spPr>
          </p:pic>
          <p:pic>
            <p:nvPicPr>
              <p:cNvPr id="42" name="그림 41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7742911" y="6062502"/>
                <a:ext cx="795564" cy="429084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7832610" y="6100583"/>
                <a:ext cx="616165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강화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4" name="그림 43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9213218" y="6062502"/>
                <a:ext cx="859064" cy="429084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408684" y="6062502"/>
                <a:ext cx="859062" cy="429084"/>
              </a:xfrm>
              <a:prstGeom prst="rect">
                <a:avLst/>
              </a:prstGeom>
            </p:spPr>
          </p:pic>
          <p:pic>
            <p:nvPicPr>
              <p:cNvPr id="46" name="그림 45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9870621" y="6062502"/>
                <a:ext cx="795564" cy="429084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9951293" y="6100583"/>
                <a:ext cx="616165" cy="33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해제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312847" y="4459320"/>
                <a:ext cx="859065" cy="335466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7057225" y="2181780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기본 옵션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57225" y="1747203"/>
                <a:ext cx="1093910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ko-KR" altLang="en-US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강화 단계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204856" y="1747203"/>
                <a:ext cx="2487981" cy="35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altLang="ko-KR" sz="14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L</a:t>
                </a: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EVEL                15  /  20</a:t>
                </a:r>
                <a:endParaRPr lang="ko-KR" altLang="en-US" sz="14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cxnSp>
            <p:nvCxnSpPr>
              <p:cNvPr id="53" name="직선 연결선 52"/>
              <p:cNvCxnSpPr/>
              <p:nvPr/>
            </p:nvCxnSpPr>
            <p:spPr>
              <a:xfrm>
                <a:off x="7134389" y="2129407"/>
                <a:ext cx="4079517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타원 53"/>
              <p:cNvSpPr/>
              <p:nvPr/>
            </p:nvSpPr>
            <p:spPr>
              <a:xfrm>
                <a:off x="7095703" y="2102315"/>
                <a:ext cx="55843" cy="53396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312847" y="4048570"/>
                <a:ext cx="859065" cy="335466"/>
              </a:xfrm>
              <a:prstGeom prst="rect">
                <a:avLst/>
              </a:prstGeom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10476726" y="4080455"/>
                <a:ext cx="528971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변경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0476726" y="4481096"/>
                <a:ext cx="528971" cy="283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bg1"/>
                    </a:solidFill>
                  </a:rPr>
                  <a:t>장착</a:t>
                </a:r>
                <a:endParaRPr lang="ko-KR" altLang="en-US" sz="11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8" name="직선 연결선 57"/>
              <p:cNvCxnSpPr/>
              <p:nvPr/>
            </p:nvCxnSpPr>
            <p:spPr>
              <a:xfrm flipV="1">
                <a:off x="8156322" y="1785741"/>
                <a:ext cx="0" cy="27930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직선 연결선 58"/>
              <p:cNvCxnSpPr/>
              <p:nvPr/>
            </p:nvCxnSpPr>
            <p:spPr>
              <a:xfrm flipV="1">
                <a:off x="8156322" y="2181781"/>
                <a:ext cx="0" cy="621087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/>
              <p:nvPr/>
            </p:nvCxnSpPr>
            <p:spPr>
              <a:xfrm flipV="1">
                <a:off x="8156322" y="2907067"/>
                <a:ext cx="0" cy="981458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60"/>
              <p:cNvCxnSpPr/>
              <p:nvPr/>
            </p:nvCxnSpPr>
            <p:spPr>
              <a:xfrm flipV="1">
                <a:off x="8156322" y="3965354"/>
                <a:ext cx="0" cy="882345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61"/>
              <p:cNvCxnSpPr/>
              <p:nvPr/>
            </p:nvCxnSpPr>
            <p:spPr>
              <a:xfrm flipV="1">
                <a:off x="8156322" y="4935826"/>
                <a:ext cx="0" cy="923749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직사각형 62"/>
              <p:cNvSpPr/>
              <p:nvPr/>
            </p:nvSpPr>
            <p:spPr>
              <a:xfrm>
                <a:off x="6058978" y="1276243"/>
                <a:ext cx="274243" cy="26222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11"/>
              <a:srcRect l="15593" t="6258" r="12525" b="2634"/>
              <a:stretch/>
            </p:blipFill>
            <p:spPr>
              <a:xfrm>
                <a:off x="6113775" y="1308989"/>
                <a:ext cx="153389" cy="191528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그림 6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822" y="1776636"/>
                <a:ext cx="1043898" cy="1043898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048662" y="1737553"/>
                <a:ext cx="975193" cy="1019879"/>
              </a:xfrm>
              <a:prstGeom prst="rect">
                <a:avLst/>
              </a:prstGeom>
            </p:spPr>
          </p:pic>
          <p:pic>
            <p:nvPicPr>
              <p:cNvPr id="67" name="그림 6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5987708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68" name="그림 6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86373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69" name="그림 6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85036" y="2517375"/>
                <a:ext cx="268975" cy="251293"/>
              </a:xfrm>
              <a:prstGeom prst="rect">
                <a:avLst/>
              </a:prstGeom>
            </p:spPr>
          </p:pic>
          <p:pic>
            <p:nvPicPr>
              <p:cNvPr id="70" name="그림 6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83701" y="2517375"/>
                <a:ext cx="268975" cy="251293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6506522" y="177636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5871469" y="2781122"/>
              <a:ext cx="1237012" cy="9151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537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65660" y="521732"/>
            <a:ext cx="11010131" cy="6169892"/>
            <a:chOff x="565660" y="521732"/>
            <a:chExt cx="11010131" cy="6169892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09" y="521732"/>
              <a:ext cx="10959582" cy="6164765"/>
            </a:xfrm>
            <a:prstGeom prst="rect">
              <a:avLst/>
            </a:prstGeom>
          </p:spPr>
        </p:pic>
        <p:grpSp>
          <p:nvGrpSpPr>
            <p:cNvPr id="41" name="그룹 40"/>
            <p:cNvGrpSpPr/>
            <p:nvPr/>
          </p:nvGrpSpPr>
          <p:grpSpPr>
            <a:xfrm>
              <a:off x="565660" y="960768"/>
              <a:ext cx="5198321" cy="5730856"/>
              <a:chOff x="6901067" y="466928"/>
              <a:chExt cx="3561329" cy="3926164"/>
            </a:xfrm>
          </p:grpSpPr>
          <p:pic>
            <p:nvPicPr>
              <p:cNvPr id="42" name="그림 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1067" y="466928"/>
                <a:ext cx="3561329" cy="3926164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8283310" y="610481"/>
                <a:ext cx="784338" cy="21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아이템 합성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1622" y="936358"/>
                <a:ext cx="3173218" cy="3321946"/>
              </a:xfrm>
              <a:prstGeom prst="rect">
                <a:avLst/>
              </a:prstGeom>
            </p:spPr>
          </p:pic>
        </p:grpSp>
        <p:pic>
          <p:nvPicPr>
            <p:cNvPr id="119" name="그림 1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820" y="2549458"/>
              <a:ext cx="1154924" cy="1154924"/>
            </a:xfrm>
            <a:prstGeom prst="rect">
              <a:avLst/>
            </a:prstGeom>
          </p:spPr>
        </p:pic>
        <p:pic>
          <p:nvPicPr>
            <p:cNvPr id="114" name="그림 1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6901" y="1722101"/>
              <a:ext cx="1154924" cy="1154924"/>
            </a:xfrm>
            <a:prstGeom prst="rect">
              <a:avLst/>
            </a:prstGeom>
          </p:spPr>
        </p:pic>
        <p:pic>
          <p:nvPicPr>
            <p:cNvPr id="115" name="그림 1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697" y="1722101"/>
              <a:ext cx="1154924" cy="1154924"/>
            </a:xfrm>
            <a:prstGeom prst="rect">
              <a:avLst/>
            </a:prstGeom>
          </p:spPr>
        </p:pic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667" y="2975149"/>
              <a:ext cx="1154924" cy="1154924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433" y="2975149"/>
              <a:ext cx="1154924" cy="1154924"/>
            </a:xfrm>
            <a:prstGeom prst="rect">
              <a:avLst/>
            </a:prstGeom>
          </p:spPr>
        </p:pic>
        <p:pic>
          <p:nvPicPr>
            <p:cNvPr id="118" name="그림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6901" y="2975149"/>
              <a:ext cx="1154924" cy="1154924"/>
            </a:xfrm>
            <a:prstGeom prst="rect">
              <a:avLst/>
            </a:prstGeom>
          </p:spPr>
        </p:pic>
        <p:pic>
          <p:nvPicPr>
            <p:cNvPr id="112" name="그림 1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667" y="1722101"/>
              <a:ext cx="1154924" cy="1154924"/>
            </a:xfrm>
            <a:prstGeom prst="rect">
              <a:avLst/>
            </a:prstGeom>
          </p:spPr>
        </p:pic>
        <p:pic>
          <p:nvPicPr>
            <p:cNvPr id="111" name="그림 1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433" y="1722101"/>
              <a:ext cx="1154924" cy="115492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908" y="2549458"/>
              <a:ext cx="1154924" cy="1154924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53" t="83258" r="2776"/>
            <a:stretch/>
          </p:blipFill>
          <p:spPr>
            <a:xfrm>
              <a:off x="5849754" y="5654363"/>
              <a:ext cx="5421806" cy="103213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344800" y="1169305"/>
              <a:ext cx="492443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기타</a:t>
              </a:r>
              <a:endParaRPr lang="ko-KR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266606" y="1837248"/>
              <a:ext cx="900003" cy="900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15787" y="1729203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85198" y="1715269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22152" y="1824035"/>
              <a:ext cx="900000" cy="900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379259" y="171819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72442" y="171819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230809" y="3109399"/>
              <a:ext cx="900000" cy="900000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160348" y="3883315"/>
              <a:ext cx="237359" cy="231917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335661" y="3883315"/>
              <a:ext cx="237359" cy="231917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10972" y="3883315"/>
              <a:ext cx="237359" cy="23191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814703" y="298103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34399" y="3158610"/>
              <a:ext cx="900000" cy="900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089053" y="298103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17215" y="3125875"/>
              <a:ext cx="900000" cy="9000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380599" y="298103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518656" y="1837248"/>
              <a:ext cx="900003" cy="900000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079748" y="1824035"/>
              <a:ext cx="900000" cy="900000"/>
            </a:xfrm>
            <a:prstGeom prst="rect">
              <a:avLst/>
            </a:prstGeom>
          </p:spPr>
        </p:pic>
        <p:grpSp>
          <p:nvGrpSpPr>
            <p:cNvPr id="45" name="그룹 44"/>
            <p:cNvGrpSpPr/>
            <p:nvPr/>
          </p:nvGrpSpPr>
          <p:grpSpPr>
            <a:xfrm>
              <a:off x="1593414" y="2699729"/>
              <a:ext cx="989849" cy="979631"/>
              <a:chOff x="1593414" y="2274035"/>
              <a:chExt cx="989849" cy="979631"/>
            </a:xfrm>
          </p:grpSpPr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683262" y="2274036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593414" y="302174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49" name="그림 4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768727" y="302174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1" name="그림 5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944039" y="302174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52" name="그림 5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2119352" y="3021749"/>
                <a:ext cx="237359" cy="231917"/>
              </a:xfrm>
              <a:prstGeom prst="rect">
                <a:avLst/>
              </a:prstGeom>
            </p:spPr>
          </p:pic>
        </p:grpSp>
        <p:sp>
          <p:nvSpPr>
            <p:cNvPr id="53" name="TextBox 52"/>
            <p:cNvSpPr txBox="1"/>
            <p:nvPr/>
          </p:nvSpPr>
          <p:spPr>
            <a:xfrm>
              <a:off x="2231076" y="2540713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698104" y="3883315"/>
              <a:ext cx="237359" cy="231917"/>
            </a:xfrm>
            <a:prstGeom prst="rect">
              <a:avLst/>
            </a:prstGeom>
          </p:spPr>
        </p:pic>
        <p:sp>
          <p:nvSpPr>
            <p:cNvPr id="64" name="덧셈 기호 63"/>
            <p:cNvSpPr/>
            <p:nvPr/>
          </p:nvSpPr>
          <p:spPr>
            <a:xfrm>
              <a:off x="2802927" y="2813285"/>
              <a:ext cx="622741" cy="622741"/>
            </a:xfrm>
            <a:prstGeom prst="mathPlus">
              <a:avLst>
                <a:gd name="adj1" fmla="val 14343"/>
              </a:avLst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77857" y="2231112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메인 아이템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96332" y="2231112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재료 아이템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직선 연결선 66"/>
            <p:cNvCxnSpPr/>
            <p:nvPr/>
          </p:nvCxnSpPr>
          <p:spPr>
            <a:xfrm>
              <a:off x="1025268" y="3868480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타원 67"/>
            <p:cNvSpPr/>
            <p:nvPr/>
          </p:nvSpPr>
          <p:spPr>
            <a:xfrm>
              <a:off x="991129" y="3843477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85500" y="1772563"/>
              <a:ext cx="1566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합성 아이템 선택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1025268" y="2143279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타원 70"/>
            <p:cNvSpPr/>
            <p:nvPr/>
          </p:nvSpPr>
          <p:spPr>
            <a:xfrm>
              <a:off x="991129" y="2118276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52844" y="3951639"/>
              <a:ext cx="4491935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아이템 합성 </a:t>
              </a:r>
              <a:r>
                <a:rPr lang="en-US" altLang="ko-KR" sz="1400" b="1" dirty="0" smtClean="0">
                  <a:solidFill>
                    <a:schemeClr val="bg1"/>
                  </a:solidFill>
                </a:rPr>
                <a:t>TIP</a:t>
              </a:r>
            </a:p>
            <a:p>
              <a:endParaRPr lang="en-US" altLang="ko-KR" sz="8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accent4"/>
                  </a:solidFill>
                </a:rPr>
                <a:t>※ 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아이템 합성은 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20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단계의 강화가 완료된 동일 등급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/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종류의</a:t>
              </a:r>
              <a:endParaRPr lang="en-US" altLang="ko-KR" sz="1200" b="1" dirty="0" smtClean="0">
                <a:solidFill>
                  <a:schemeClr val="accent4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solidFill>
                    <a:schemeClr val="accent4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  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아이템 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2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개를 사용하여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,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상위 등급의 아이템을 획득합니다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accent4"/>
                  </a:solidFill>
                </a:rPr>
                <a:t>※ 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무기와 </a:t>
              </a:r>
              <a:r>
                <a:rPr lang="ko-KR" altLang="en-US" sz="1200" b="1" dirty="0" err="1" smtClean="0">
                  <a:solidFill>
                    <a:schemeClr val="accent4"/>
                  </a:solidFill>
                </a:rPr>
                <a:t>방어구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,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장신구 아이템만 합성이 가능합니다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accent4"/>
                  </a:solidFill>
                </a:rPr>
                <a:t>※ 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아이템 합성으로 얻는 상위 등급의 아이템은 메인 아이템의</a:t>
              </a:r>
              <a:endParaRPr lang="en-US" altLang="ko-KR" sz="1200" b="1" dirty="0" smtClean="0">
                <a:solidFill>
                  <a:schemeClr val="accent4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solidFill>
                    <a:schemeClr val="accent4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  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종류로 결정됩니다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.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>
              <a:off x="1025268" y="5804917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타원 73"/>
            <p:cNvSpPr/>
            <p:nvPr/>
          </p:nvSpPr>
          <p:spPr>
            <a:xfrm>
              <a:off x="991129" y="5779914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5" name="그림 74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1057657" y="5964605"/>
              <a:ext cx="758087" cy="396000"/>
            </a:xfrm>
            <a:prstGeom prst="rect">
              <a:avLst/>
            </a:prstGeom>
          </p:spPr>
        </p:pic>
        <p:pic>
          <p:nvPicPr>
            <p:cNvPr id="76" name="그림 7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4482670" y="5964605"/>
              <a:ext cx="758086" cy="396000"/>
            </a:xfrm>
            <a:prstGeom prst="rect">
              <a:avLst/>
            </a:prstGeom>
          </p:spPr>
        </p:pic>
        <p:pic>
          <p:nvPicPr>
            <p:cNvPr id="77" name="그림 76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1683262" y="5964605"/>
              <a:ext cx="702051" cy="396000"/>
            </a:xfrm>
            <a:prstGeom prst="rect">
              <a:avLst/>
            </a:prstGeom>
          </p:spPr>
        </p:pic>
        <p:pic>
          <p:nvPicPr>
            <p:cNvPr id="78" name="그림 7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2351746" y="5964605"/>
              <a:ext cx="702051" cy="396000"/>
            </a:xfrm>
            <a:prstGeom prst="rect">
              <a:avLst/>
            </a:prstGeom>
          </p:spPr>
        </p:pic>
        <p:pic>
          <p:nvPicPr>
            <p:cNvPr id="79" name="그림 78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3013695" y="5964605"/>
              <a:ext cx="702051" cy="396000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3585116" y="5964605"/>
              <a:ext cx="702051" cy="396000"/>
            </a:xfrm>
            <a:prstGeom prst="rect">
              <a:avLst/>
            </a:prstGeom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4080324" y="5964605"/>
              <a:ext cx="702051" cy="3960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1874241" y="6007914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아이템 합성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83" name="그림 8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77" t="63786" r="62316" b="24081"/>
            <a:stretch/>
          </p:blipFill>
          <p:spPr>
            <a:xfrm>
              <a:off x="3576430" y="6044430"/>
              <a:ext cx="257730" cy="252000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3864794" y="6007914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</a:rPr>
                <a:t>25,000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434469" y="3883315"/>
              <a:ext cx="237359" cy="231917"/>
            </a:xfrm>
            <a:prstGeom prst="rect">
              <a:avLst/>
            </a:prstGeom>
          </p:spPr>
        </p:pic>
        <p:pic>
          <p:nvPicPr>
            <p:cNvPr id="86" name="그림 8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609782" y="3883315"/>
              <a:ext cx="237359" cy="231917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785093" y="3883315"/>
              <a:ext cx="237359" cy="231917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972225" y="3883315"/>
              <a:ext cx="237359" cy="231917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724163" y="3883315"/>
              <a:ext cx="237359" cy="231917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899476" y="3883315"/>
              <a:ext cx="237359" cy="231917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074787" y="3883315"/>
              <a:ext cx="237359" cy="231917"/>
            </a:xfrm>
            <a:prstGeom prst="rect">
              <a:avLst/>
            </a:prstGeom>
          </p:spPr>
        </p:pic>
        <p:pic>
          <p:nvPicPr>
            <p:cNvPr id="92" name="그림 9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261919" y="3883315"/>
              <a:ext cx="237359" cy="231917"/>
            </a:xfrm>
            <a:prstGeom prst="rect">
              <a:avLst/>
            </a:prstGeom>
          </p:spPr>
        </p:pic>
        <p:pic>
          <p:nvPicPr>
            <p:cNvPr id="93" name="그림 9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731224" y="2610866"/>
              <a:ext cx="237359" cy="231917"/>
            </a:xfrm>
            <a:prstGeom prst="rect">
              <a:avLst/>
            </a:prstGeom>
          </p:spPr>
        </p:pic>
        <p:pic>
          <p:nvPicPr>
            <p:cNvPr id="94" name="그림 9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906537" y="2610866"/>
              <a:ext cx="237359" cy="231917"/>
            </a:xfrm>
            <a:prstGeom prst="rect">
              <a:avLst/>
            </a:prstGeom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081848" y="2610866"/>
              <a:ext cx="237359" cy="231917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268980" y="2610866"/>
              <a:ext cx="237359" cy="231917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160364" y="2610866"/>
              <a:ext cx="237359" cy="231917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335677" y="2610866"/>
              <a:ext cx="237359" cy="231917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10988" y="2610866"/>
              <a:ext cx="237359" cy="231917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698120" y="2610866"/>
              <a:ext cx="237359" cy="231917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433106" y="2610866"/>
              <a:ext cx="237359" cy="231917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608419" y="2610866"/>
              <a:ext cx="237359" cy="231917"/>
            </a:xfrm>
            <a:prstGeom prst="rect">
              <a:avLst/>
            </a:prstGeom>
          </p:spPr>
        </p:pic>
        <p:pic>
          <p:nvPicPr>
            <p:cNvPr id="103" name="그림 10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783730" y="2610866"/>
              <a:ext cx="237359" cy="231917"/>
            </a:xfrm>
            <a:prstGeom prst="rect">
              <a:avLst/>
            </a:prstGeom>
          </p:spPr>
        </p:pic>
        <p:pic>
          <p:nvPicPr>
            <p:cNvPr id="104" name="그림 10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970862" y="2610866"/>
              <a:ext cx="237359" cy="231917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022762" y="2610866"/>
              <a:ext cx="237359" cy="231917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198075" y="2610866"/>
              <a:ext cx="237359" cy="231917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373386" y="2610866"/>
              <a:ext cx="237359" cy="231917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560518" y="2610866"/>
              <a:ext cx="237359" cy="23191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71806" y="581982"/>
              <a:ext cx="91793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</a:rPr>
                <a:t>합성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13" name="그림 1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559840" y="1837248"/>
              <a:ext cx="900003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65660" y="521732"/>
            <a:ext cx="11010131" cy="6169892"/>
            <a:chOff x="565660" y="521732"/>
            <a:chExt cx="11010131" cy="6169892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09" y="521732"/>
              <a:ext cx="10959582" cy="6164765"/>
            </a:xfrm>
            <a:prstGeom prst="rect">
              <a:avLst/>
            </a:prstGeom>
          </p:spPr>
        </p:pic>
        <p:grpSp>
          <p:nvGrpSpPr>
            <p:cNvPr id="41" name="그룹 40"/>
            <p:cNvGrpSpPr/>
            <p:nvPr/>
          </p:nvGrpSpPr>
          <p:grpSpPr>
            <a:xfrm>
              <a:off x="565660" y="960768"/>
              <a:ext cx="5198321" cy="5730856"/>
              <a:chOff x="6901067" y="466928"/>
              <a:chExt cx="3561329" cy="3926164"/>
            </a:xfrm>
          </p:grpSpPr>
          <p:pic>
            <p:nvPicPr>
              <p:cNvPr id="42" name="그림 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1067" y="466928"/>
                <a:ext cx="3561329" cy="3926164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8283310" y="610481"/>
                <a:ext cx="784338" cy="210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아이템 합성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1622" y="936358"/>
                <a:ext cx="3173218" cy="3321946"/>
              </a:xfrm>
              <a:prstGeom prst="rect">
                <a:avLst/>
              </a:prstGeom>
            </p:spPr>
          </p:pic>
        </p:grpSp>
        <p:pic>
          <p:nvPicPr>
            <p:cNvPr id="114" name="그림 1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6901" y="1722101"/>
              <a:ext cx="1154924" cy="1154924"/>
            </a:xfrm>
            <a:prstGeom prst="rect">
              <a:avLst/>
            </a:prstGeom>
          </p:spPr>
        </p:pic>
        <p:pic>
          <p:nvPicPr>
            <p:cNvPr id="115" name="그림 1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697" y="1722101"/>
              <a:ext cx="1154924" cy="1154924"/>
            </a:xfrm>
            <a:prstGeom prst="rect">
              <a:avLst/>
            </a:prstGeom>
          </p:spPr>
        </p:pic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667" y="2975149"/>
              <a:ext cx="1154924" cy="1154924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433" y="2975149"/>
              <a:ext cx="1154924" cy="1154924"/>
            </a:xfrm>
            <a:prstGeom prst="rect">
              <a:avLst/>
            </a:prstGeom>
          </p:spPr>
        </p:pic>
        <p:pic>
          <p:nvPicPr>
            <p:cNvPr id="118" name="그림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6901" y="2975149"/>
              <a:ext cx="1154924" cy="1154924"/>
            </a:xfrm>
            <a:prstGeom prst="rect">
              <a:avLst/>
            </a:prstGeom>
          </p:spPr>
        </p:pic>
        <p:pic>
          <p:nvPicPr>
            <p:cNvPr id="112" name="그림 1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667" y="1722101"/>
              <a:ext cx="1154924" cy="1154924"/>
            </a:xfrm>
            <a:prstGeom prst="rect">
              <a:avLst/>
            </a:prstGeom>
          </p:spPr>
        </p:pic>
        <p:pic>
          <p:nvPicPr>
            <p:cNvPr id="111" name="그림 1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433" y="1722101"/>
              <a:ext cx="1154924" cy="1154924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53" t="83258" r="2776"/>
            <a:stretch/>
          </p:blipFill>
          <p:spPr>
            <a:xfrm>
              <a:off x="5849754" y="5654363"/>
              <a:ext cx="5421806" cy="103213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344800" y="1169305"/>
              <a:ext cx="492443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기타</a:t>
              </a:r>
              <a:endParaRPr lang="ko-KR" altLang="en-US" sz="12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266606" y="1837248"/>
              <a:ext cx="900003" cy="900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15787" y="1729203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85198" y="1715269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22152" y="1824035"/>
              <a:ext cx="900000" cy="900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379259" y="171819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72442" y="171819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230809" y="3109399"/>
              <a:ext cx="900000" cy="900000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160348" y="3883315"/>
              <a:ext cx="237359" cy="231917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335661" y="3883315"/>
              <a:ext cx="237359" cy="231917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10972" y="3883315"/>
              <a:ext cx="237359" cy="23191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814703" y="298103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534399" y="3158610"/>
              <a:ext cx="900000" cy="900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089053" y="298103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817215" y="3125875"/>
              <a:ext cx="900000" cy="9000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380599" y="2981032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+20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518656" y="1837248"/>
              <a:ext cx="900003" cy="900000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079748" y="1824035"/>
              <a:ext cx="900000" cy="900000"/>
            </a:xfrm>
            <a:prstGeom prst="rect">
              <a:avLst/>
            </a:prstGeom>
          </p:spPr>
        </p:pic>
        <p:grpSp>
          <p:nvGrpSpPr>
            <p:cNvPr id="3" name="그룹 2"/>
            <p:cNvGrpSpPr/>
            <p:nvPr/>
          </p:nvGrpSpPr>
          <p:grpSpPr>
            <a:xfrm>
              <a:off x="1568908" y="2540713"/>
              <a:ext cx="1185068" cy="1163669"/>
              <a:chOff x="1568908" y="2540713"/>
              <a:chExt cx="1185068" cy="1163669"/>
            </a:xfrm>
          </p:grpSpPr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908" y="2549458"/>
                <a:ext cx="1154924" cy="1154924"/>
              </a:xfrm>
              <a:prstGeom prst="rect">
                <a:avLst/>
              </a:prstGeom>
            </p:spPr>
          </p:pic>
          <p:grpSp>
            <p:nvGrpSpPr>
              <p:cNvPr id="45" name="그룹 44"/>
              <p:cNvGrpSpPr/>
              <p:nvPr/>
            </p:nvGrpSpPr>
            <p:grpSpPr>
              <a:xfrm>
                <a:off x="1593414" y="2699729"/>
                <a:ext cx="989849" cy="979631"/>
                <a:chOff x="1593414" y="2274035"/>
                <a:chExt cx="989849" cy="979631"/>
              </a:xfrm>
            </p:grpSpPr>
            <p:pic>
              <p:nvPicPr>
                <p:cNvPr id="47" name="그림 46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48" name="그림 47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49" name="그림 4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51" name="그림 5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52" name="그림 5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</p:grpSp>
          <p:sp>
            <p:nvSpPr>
              <p:cNvPr id="53" name="TextBox 52"/>
              <p:cNvSpPr txBox="1"/>
              <p:nvPr/>
            </p:nvSpPr>
            <p:spPr>
              <a:xfrm>
                <a:off x="2231076" y="2540713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698104" y="3883315"/>
              <a:ext cx="237359" cy="2319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/>
          </p:nvGrpSpPr>
          <p:grpSpPr>
            <a:xfrm>
              <a:off x="3475820" y="2540713"/>
              <a:ext cx="1192881" cy="1163669"/>
              <a:chOff x="3475820" y="2540713"/>
              <a:chExt cx="1192881" cy="1163669"/>
            </a:xfrm>
          </p:grpSpPr>
          <p:pic>
            <p:nvPicPr>
              <p:cNvPr id="119" name="그림 1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5820" y="2549458"/>
                <a:ext cx="1154924" cy="1154924"/>
              </a:xfrm>
              <a:prstGeom prst="rect">
                <a:avLst/>
              </a:prstGeom>
            </p:spPr>
          </p:pic>
          <p:grpSp>
            <p:nvGrpSpPr>
              <p:cNvPr id="54" name="그룹 53"/>
              <p:cNvGrpSpPr/>
              <p:nvPr/>
            </p:nvGrpSpPr>
            <p:grpSpPr>
              <a:xfrm>
                <a:off x="3508139" y="3447443"/>
                <a:ext cx="763297" cy="231917"/>
                <a:chOff x="1593414" y="3021749"/>
                <a:chExt cx="763297" cy="231917"/>
              </a:xfrm>
            </p:grpSpPr>
            <p:pic>
              <p:nvPicPr>
                <p:cNvPr id="56" name="그림 55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57" name="그림 56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58" name="그림 57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59" name="그림 5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</p:grpSp>
          <p:sp>
            <p:nvSpPr>
              <p:cNvPr id="60" name="TextBox 59"/>
              <p:cNvSpPr txBox="1"/>
              <p:nvPr/>
            </p:nvSpPr>
            <p:spPr>
              <a:xfrm>
                <a:off x="4145801" y="2540713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62" name="그림 6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3604864" y="2686811"/>
                <a:ext cx="900000" cy="900000"/>
              </a:xfrm>
              <a:prstGeom prst="rect">
                <a:avLst/>
              </a:prstGeom>
            </p:spPr>
          </p:pic>
        </p:grpSp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962" y="3158610"/>
              <a:ext cx="845847" cy="744850"/>
            </a:xfrm>
            <a:prstGeom prst="rect">
              <a:avLst/>
            </a:prstGeom>
          </p:spPr>
        </p:pic>
        <p:sp>
          <p:nvSpPr>
            <p:cNvPr id="64" name="덧셈 기호 63"/>
            <p:cNvSpPr/>
            <p:nvPr/>
          </p:nvSpPr>
          <p:spPr>
            <a:xfrm>
              <a:off x="2802927" y="2813285"/>
              <a:ext cx="622741" cy="622741"/>
            </a:xfrm>
            <a:prstGeom prst="mathPlus">
              <a:avLst>
                <a:gd name="adj1" fmla="val 14343"/>
              </a:avLst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77857" y="2231112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메인 아이템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96332" y="2231112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재료 아이템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7" name="직선 연결선 66"/>
            <p:cNvCxnSpPr/>
            <p:nvPr/>
          </p:nvCxnSpPr>
          <p:spPr>
            <a:xfrm>
              <a:off x="1025268" y="3868480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타원 67"/>
            <p:cNvSpPr/>
            <p:nvPr/>
          </p:nvSpPr>
          <p:spPr>
            <a:xfrm>
              <a:off x="991129" y="3843477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85500" y="1772563"/>
              <a:ext cx="1566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합성 아이템 선택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1025268" y="2143279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타원 70"/>
            <p:cNvSpPr/>
            <p:nvPr/>
          </p:nvSpPr>
          <p:spPr>
            <a:xfrm>
              <a:off x="991129" y="2118276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52844" y="3951639"/>
              <a:ext cx="4491935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아이템 합성 </a:t>
              </a:r>
              <a:r>
                <a:rPr lang="en-US" altLang="ko-KR" sz="1400" b="1" dirty="0" smtClean="0">
                  <a:solidFill>
                    <a:schemeClr val="bg1"/>
                  </a:solidFill>
                </a:rPr>
                <a:t>TIP</a:t>
              </a:r>
            </a:p>
            <a:p>
              <a:endParaRPr lang="en-US" altLang="ko-KR" sz="8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accent4"/>
                  </a:solidFill>
                </a:rPr>
                <a:t>※ 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아이템 합성은 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20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단계의 강화가 완료된 동일 등급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/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종류의</a:t>
              </a:r>
              <a:endParaRPr lang="en-US" altLang="ko-KR" sz="1200" b="1" dirty="0" smtClean="0">
                <a:solidFill>
                  <a:schemeClr val="accent4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solidFill>
                    <a:schemeClr val="accent4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  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아이템 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2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개를 사용하여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,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상위 등급의 아이템을 획득합니다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accent4"/>
                  </a:solidFill>
                </a:rPr>
                <a:t>※ 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무기와 </a:t>
              </a:r>
              <a:r>
                <a:rPr lang="ko-KR" altLang="en-US" sz="1200" b="1" dirty="0" err="1" smtClean="0">
                  <a:solidFill>
                    <a:schemeClr val="accent4"/>
                  </a:solidFill>
                </a:rPr>
                <a:t>방어구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,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장신구 아이템만 합성이 가능합니다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accent4"/>
                  </a:solidFill>
                </a:rPr>
                <a:t>※ 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아이템 합성으로 얻는 상위 등급의 아이템은 메인 아이템의</a:t>
              </a:r>
              <a:endParaRPr lang="en-US" altLang="ko-KR" sz="1200" b="1" dirty="0" smtClean="0">
                <a:solidFill>
                  <a:schemeClr val="accent4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solidFill>
                    <a:schemeClr val="accent4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   </a:t>
              </a:r>
              <a:r>
                <a:rPr lang="ko-KR" altLang="en-US" sz="1200" b="1" dirty="0" smtClean="0">
                  <a:solidFill>
                    <a:schemeClr val="accent4"/>
                  </a:solidFill>
                </a:rPr>
                <a:t>종류로 결정됩니다</a:t>
              </a:r>
              <a:r>
                <a:rPr lang="en-US" altLang="ko-KR" sz="1200" b="1" dirty="0" smtClean="0">
                  <a:solidFill>
                    <a:schemeClr val="accent4"/>
                  </a:solidFill>
                </a:rPr>
                <a:t>.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>
              <a:off x="1025268" y="5804917"/>
              <a:ext cx="4284000" cy="0"/>
            </a:xfrm>
            <a:prstGeom prst="line">
              <a:avLst/>
            </a:prstGeom>
            <a:ln w="9525">
              <a:gradFill>
                <a:gsLst>
                  <a:gs pos="0">
                    <a:schemeClr val="tx1">
                      <a:lumMod val="50000"/>
                      <a:lumOff val="50000"/>
                      <a:alpha val="25000"/>
                    </a:schemeClr>
                  </a:gs>
                  <a:gs pos="52000">
                    <a:srgbClr val="CDCDCD">
                      <a:alpha val="25000"/>
                    </a:srgbClr>
                  </a:gs>
                  <a:gs pos="21000">
                    <a:srgbClr val="B3B3B3">
                      <a:alpha val="25000"/>
                    </a:srgbClr>
                  </a:gs>
                  <a:gs pos="100000">
                    <a:schemeClr val="bg1">
                      <a:lumMod val="95000"/>
                      <a:alpha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타원 73"/>
            <p:cNvSpPr/>
            <p:nvPr/>
          </p:nvSpPr>
          <p:spPr>
            <a:xfrm>
              <a:off x="991129" y="5779914"/>
              <a:ext cx="49279" cy="4927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5" name="그림 74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1057657" y="5964605"/>
              <a:ext cx="758087" cy="396000"/>
            </a:xfrm>
            <a:prstGeom prst="rect">
              <a:avLst/>
            </a:prstGeom>
          </p:spPr>
        </p:pic>
        <p:pic>
          <p:nvPicPr>
            <p:cNvPr id="76" name="그림 75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0" t="5265" r="75447" b="83440"/>
            <a:stretch/>
          </p:blipFill>
          <p:spPr>
            <a:xfrm>
              <a:off x="4482670" y="5964605"/>
              <a:ext cx="758086" cy="396000"/>
            </a:xfrm>
            <a:prstGeom prst="rect">
              <a:avLst/>
            </a:prstGeom>
          </p:spPr>
        </p:pic>
        <p:pic>
          <p:nvPicPr>
            <p:cNvPr id="77" name="그림 76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1683262" y="5964605"/>
              <a:ext cx="702051" cy="396000"/>
            </a:xfrm>
            <a:prstGeom prst="rect">
              <a:avLst/>
            </a:prstGeom>
          </p:spPr>
        </p:pic>
        <p:pic>
          <p:nvPicPr>
            <p:cNvPr id="78" name="그림 77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2351746" y="5964605"/>
              <a:ext cx="702051" cy="396000"/>
            </a:xfrm>
            <a:prstGeom prst="rect">
              <a:avLst/>
            </a:prstGeom>
          </p:spPr>
        </p:pic>
        <p:pic>
          <p:nvPicPr>
            <p:cNvPr id="79" name="그림 78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3013695" y="5964605"/>
              <a:ext cx="702051" cy="396000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3585116" y="5964605"/>
              <a:ext cx="702051" cy="396000"/>
            </a:xfrm>
            <a:prstGeom prst="rect">
              <a:avLst/>
            </a:prstGeom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8" t="5265" r="78308" b="83440"/>
            <a:stretch/>
          </p:blipFill>
          <p:spPr>
            <a:xfrm>
              <a:off x="4080324" y="5964605"/>
              <a:ext cx="702051" cy="3960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1874241" y="6007914"/>
              <a:ext cx="1144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아이템 합성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83" name="그림 82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77" t="63786" r="62316" b="24081"/>
            <a:stretch/>
          </p:blipFill>
          <p:spPr>
            <a:xfrm>
              <a:off x="3576430" y="6044430"/>
              <a:ext cx="257730" cy="252000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3864794" y="6007914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</a:rPr>
                <a:t>25,000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434469" y="3883315"/>
              <a:ext cx="237359" cy="231917"/>
            </a:xfrm>
            <a:prstGeom prst="rect">
              <a:avLst/>
            </a:prstGeom>
          </p:spPr>
        </p:pic>
        <p:pic>
          <p:nvPicPr>
            <p:cNvPr id="86" name="그림 8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609782" y="3883315"/>
              <a:ext cx="237359" cy="231917"/>
            </a:xfrm>
            <a:prstGeom prst="rect">
              <a:avLst/>
            </a:prstGeom>
          </p:spPr>
        </p:pic>
        <p:pic>
          <p:nvPicPr>
            <p:cNvPr id="87" name="그림 8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785093" y="3883315"/>
              <a:ext cx="237359" cy="231917"/>
            </a:xfrm>
            <a:prstGeom prst="rect">
              <a:avLst/>
            </a:prstGeom>
          </p:spPr>
        </p:pic>
        <p:pic>
          <p:nvPicPr>
            <p:cNvPr id="88" name="그림 8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972225" y="3883315"/>
              <a:ext cx="237359" cy="231917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724163" y="3883315"/>
              <a:ext cx="237359" cy="231917"/>
            </a:xfrm>
            <a:prstGeom prst="rect">
              <a:avLst/>
            </a:prstGeom>
          </p:spPr>
        </p:pic>
        <p:pic>
          <p:nvPicPr>
            <p:cNvPr id="90" name="그림 8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899476" y="3883315"/>
              <a:ext cx="237359" cy="231917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074787" y="3883315"/>
              <a:ext cx="237359" cy="231917"/>
            </a:xfrm>
            <a:prstGeom prst="rect">
              <a:avLst/>
            </a:prstGeom>
          </p:spPr>
        </p:pic>
        <p:pic>
          <p:nvPicPr>
            <p:cNvPr id="92" name="그림 9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261919" y="3883315"/>
              <a:ext cx="237359" cy="231917"/>
            </a:xfrm>
            <a:prstGeom prst="rect">
              <a:avLst/>
            </a:prstGeom>
          </p:spPr>
        </p:pic>
        <p:pic>
          <p:nvPicPr>
            <p:cNvPr id="93" name="그림 9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731224" y="2610866"/>
              <a:ext cx="237359" cy="231917"/>
            </a:xfrm>
            <a:prstGeom prst="rect">
              <a:avLst/>
            </a:prstGeom>
          </p:spPr>
        </p:pic>
        <p:pic>
          <p:nvPicPr>
            <p:cNvPr id="94" name="그림 9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8906537" y="2610866"/>
              <a:ext cx="237359" cy="231917"/>
            </a:xfrm>
            <a:prstGeom prst="rect">
              <a:avLst/>
            </a:prstGeom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081848" y="2610866"/>
              <a:ext cx="237359" cy="231917"/>
            </a:xfrm>
            <a:prstGeom prst="rect">
              <a:avLst/>
            </a:prstGeom>
          </p:spPr>
        </p:pic>
        <p:pic>
          <p:nvPicPr>
            <p:cNvPr id="96" name="그림 9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9268980" y="2610866"/>
              <a:ext cx="237359" cy="231917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160364" y="2610866"/>
              <a:ext cx="237359" cy="231917"/>
            </a:xfrm>
            <a:prstGeom prst="rect">
              <a:avLst/>
            </a:prstGeom>
          </p:spPr>
        </p:pic>
        <p:pic>
          <p:nvPicPr>
            <p:cNvPr id="98" name="그림 9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335677" y="2610866"/>
              <a:ext cx="237359" cy="231917"/>
            </a:xfrm>
            <a:prstGeom prst="rect">
              <a:avLst/>
            </a:prstGeom>
          </p:spPr>
        </p:pic>
        <p:pic>
          <p:nvPicPr>
            <p:cNvPr id="99" name="그림 9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510988" y="2610866"/>
              <a:ext cx="237359" cy="231917"/>
            </a:xfrm>
            <a:prstGeom prst="rect">
              <a:avLst/>
            </a:prstGeom>
          </p:spPr>
        </p:pic>
        <p:pic>
          <p:nvPicPr>
            <p:cNvPr id="100" name="그림 9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6698120" y="2610866"/>
              <a:ext cx="237359" cy="231917"/>
            </a:xfrm>
            <a:prstGeom prst="rect">
              <a:avLst/>
            </a:prstGeom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433106" y="2610866"/>
              <a:ext cx="237359" cy="231917"/>
            </a:xfrm>
            <a:prstGeom prst="rect">
              <a:avLst/>
            </a:prstGeom>
          </p:spPr>
        </p:pic>
        <p:pic>
          <p:nvPicPr>
            <p:cNvPr id="102" name="그림 10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608419" y="2610866"/>
              <a:ext cx="237359" cy="231917"/>
            </a:xfrm>
            <a:prstGeom prst="rect">
              <a:avLst/>
            </a:prstGeom>
          </p:spPr>
        </p:pic>
        <p:pic>
          <p:nvPicPr>
            <p:cNvPr id="103" name="그림 10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783730" y="2610866"/>
              <a:ext cx="237359" cy="231917"/>
            </a:xfrm>
            <a:prstGeom prst="rect">
              <a:avLst/>
            </a:prstGeom>
          </p:spPr>
        </p:pic>
        <p:pic>
          <p:nvPicPr>
            <p:cNvPr id="104" name="그림 10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7970862" y="2610866"/>
              <a:ext cx="237359" cy="231917"/>
            </a:xfrm>
            <a:prstGeom prst="rect">
              <a:avLst/>
            </a:prstGeom>
          </p:spPr>
        </p:pic>
        <p:pic>
          <p:nvPicPr>
            <p:cNvPr id="105" name="그림 10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022762" y="2610866"/>
              <a:ext cx="237359" cy="231917"/>
            </a:xfrm>
            <a:prstGeom prst="rect">
              <a:avLst/>
            </a:prstGeom>
          </p:spPr>
        </p:pic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198075" y="2610866"/>
              <a:ext cx="237359" cy="231917"/>
            </a:xfrm>
            <a:prstGeom prst="rect">
              <a:avLst/>
            </a:prstGeom>
          </p:spPr>
        </p:pic>
        <p:pic>
          <p:nvPicPr>
            <p:cNvPr id="107" name="그림 10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373386" y="2610866"/>
              <a:ext cx="237359" cy="231917"/>
            </a:xfrm>
            <a:prstGeom prst="rect">
              <a:avLst/>
            </a:prstGeom>
          </p:spPr>
        </p:pic>
        <p:pic>
          <p:nvPicPr>
            <p:cNvPr id="108" name="그림 10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26" t="77092" r="14925" b="12065"/>
            <a:stretch/>
          </p:blipFill>
          <p:spPr>
            <a:xfrm>
              <a:off x="10560518" y="2610866"/>
              <a:ext cx="237359" cy="23191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71806" y="569118"/>
              <a:ext cx="91793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b="1" smtClean="0">
                  <a:solidFill>
                    <a:schemeClr val="bg1"/>
                  </a:solidFill>
                </a:rPr>
                <a:t>합성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113" name="그림 1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559840" y="1837248"/>
              <a:ext cx="900003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7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65660" y="516605"/>
            <a:ext cx="11010131" cy="6175019"/>
            <a:chOff x="565660" y="516605"/>
            <a:chExt cx="11010131" cy="6175019"/>
          </a:xfrm>
        </p:grpSpPr>
        <p:grpSp>
          <p:nvGrpSpPr>
            <p:cNvPr id="232" name="그룹 231"/>
            <p:cNvGrpSpPr/>
            <p:nvPr/>
          </p:nvGrpSpPr>
          <p:grpSpPr>
            <a:xfrm>
              <a:off x="565660" y="521732"/>
              <a:ext cx="11010131" cy="6169892"/>
              <a:chOff x="565660" y="521732"/>
              <a:chExt cx="11010131" cy="6169892"/>
            </a:xfrm>
          </p:grpSpPr>
          <p:pic>
            <p:nvPicPr>
              <p:cNvPr id="233" name="그림 2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grpSp>
            <p:nvGrpSpPr>
              <p:cNvPr id="234" name="그룹 233"/>
              <p:cNvGrpSpPr/>
              <p:nvPr/>
            </p:nvGrpSpPr>
            <p:grpSpPr>
              <a:xfrm>
                <a:off x="565660" y="960768"/>
                <a:ext cx="5198321" cy="5730856"/>
                <a:chOff x="6901067" y="466928"/>
                <a:chExt cx="3561329" cy="3926164"/>
              </a:xfrm>
            </p:grpSpPr>
            <p:pic>
              <p:nvPicPr>
                <p:cNvPr id="328" name="그림 32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1067" y="466928"/>
                  <a:ext cx="3561329" cy="3926164"/>
                </a:xfrm>
                <a:prstGeom prst="rect">
                  <a:avLst/>
                </a:prstGeom>
              </p:spPr>
            </p:pic>
            <p:sp>
              <p:nvSpPr>
                <p:cNvPr id="329" name="TextBox 328"/>
                <p:cNvSpPr txBox="1"/>
                <p:nvPr/>
              </p:nvSpPr>
              <p:spPr>
                <a:xfrm>
                  <a:off x="8283310" y="610481"/>
                  <a:ext cx="784338" cy="2108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>
                      <a:solidFill>
                        <a:schemeClr val="bg1"/>
                      </a:solidFill>
                    </a:rPr>
                    <a:t>아이템 합성</a:t>
                  </a:r>
                  <a:endParaRPr lang="ko-KR" altLang="en-US" sz="14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330" name="그림 32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1622" y="936358"/>
                  <a:ext cx="3173218" cy="3321946"/>
                </a:xfrm>
                <a:prstGeom prst="rect">
                  <a:avLst/>
                </a:prstGeom>
              </p:spPr>
            </p:pic>
          </p:grpSp>
          <p:pic>
            <p:nvPicPr>
              <p:cNvPr id="235" name="그림 23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06901" y="1722101"/>
                <a:ext cx="1154924" cy="1154924"/>
              </a:xfrm>
              <a:prstGeom prst="rect">
                <a:avLst/>
              </a:prstGeom>
            </p:spPr>
          </p:pic>
          <p:pic>
            <p:nvPicPr>
              <p:cNvPr id="236" name="그림 23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0697" y="1722101"/>
                <a:ext cx="1154924" cy="1154924"/>
              </a:xfrm>
              <a:prstGeom prst="rect">
                <a:avLst/>
              </a:prstGeom>
            </p:spPr>
          </p:pic>
          <p:pic>
            <p:nvPicPr>
              <p:cNvPr id="237" name="그림 2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3667" y="2975149"/>
                <a:ext cx="1154924" cy="1154924"/>
              </a:xfrm>
              <a:prstGeom prst="rect">
                <a:avLst/>
              </a:prstGeom>
            </p:spPr>
          </p:pic>
          <p:pic>
            <p:nvPicPr>
              <p:cNvPr id="238" name="그림 23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0433" y="2975149"/>
                <a:ext cx="1154924" cy="1154924"/>
              </a:xfrm>
              <a:prstGeom prst="rect">
                <a:avLst/>
              </a:prstGeom>
            </p:spPr>
          </p:pic>
          <p:pic>
            <p:nvPicPr>
              <p:cNvPr id="239" name="그림 23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06901" y="2975149"/>
                <a:ext cx="1154924" cy="1154924"/>
              </a:xfrm>
              <a:prstGeom prst="rect">
                <a:avLst/>
              </a:prstGeom>
            </p:spPr>
          </p:pic>
          <p:pic>
            <p:nvPicPr>
              <p:cNvPr id="240" name="그림 23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3667" y="1722101"/>
                <a:ext cx="1154924" cy="1154924"/>
              </a:xfrm>
              <a:prstGeom prst="rect">
                <a:avLst/>
              </a:prstGeom>
            </p:spPr>
          </p:pic>
          <p:pic>
            <p:nvPicPr>
              <p:cNvPr id="241" name="그림 24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0433" y="1722101"/>
                <a:ext cx="1154924" cy="1154924"/>
              </a:xfrm>
              <a:prstGeom prst="rect">
                <a:avLst/>
              </a:prstGeom>
            </p:spPr>
          </p:pic>
          <p:pic>
            <p:nvPicPr>
              <p:cNvPr id="242" name="그림 24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243" name="TextBox 242"/>
              <p:cNvSpPr txBox="1"/>
              <p:nvPr/>
            </p:nvSpPr>
            <p:spPr>
              <a:xfrm>
                <a:off x="10344800" y="1169305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244" name="그림 24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sp>
            <p:nvSpPr>
              <p:cNvPr id="245" name="TextBox 244"/>
              <p:cNvSpPr txBox="1"/>
              <p:nvPr/>
            </p:nvSpPr>
            <p:spPr>
              <a:xfrm>
                <a:off x="6815787" y="1729203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8085198" y="1715269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247" name="그림 24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822152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248" name="TextBox 247"/>
              <p:cNvSpPr txBox="1"/>
              <p:nvPr/>
            </p:nvSpPr>
            <p:spPr>
              <a:xfrm>
                <a:off x="9379259" y="1718192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10672442" y="1718192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250" name="그림 24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30809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251" name="그림 25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8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52" name="그림 25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5661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53" name="그림 25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10972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254" name="TextBox 253"/>
              <p:cNvSpPr txBox="1"/>
              <p:nvPr/>
            </p:nvSpPr>
            <p:spPr>
              <a:xfrm>
                <a:off x="6814703" y="2981032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255" name="그림 25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534399" y="3158610"/>
                <a:ext cx="900000" cy="900000"/>
              </a:xfrm>
              <a:prstGeom prst="rect">
                <a:avLst/>
              </a:prstGeom>
            </p:spPr>
          </p:pic>
          <p:sp>
            <p:nvSpPr>
              <p:cNvPr id="256" name="TextBox 255"/>
              <p:cNvSpPr txBox="1"/>
              <p:nvPr/>
            </p:nvSpPr>
            <p:spPr>
              <a:xfrm>
                <a:off x="8089053" y="2981032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257" name="그림 25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817215" y="312587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258" name="TextBox 257"/>
              <p:cNvSpPr txBox="1"/>
              <p:nvPr/>
            </p:nvSpPr>
            <p:spPr>
              <a:xfrm>
                <a:off x="9380599" y="2981032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259" name="그림 2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260" name="그림 25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9748" y="1824035"/>
                <a:ext cx="900000" cy="900000"/>
              </a:xfrm>
              <a:prstGeom prst="rect">
                <a:avLst/>
              </a:prstGeom>
            </p:spPr>
          </p:pic>
          <p:grpSp>
            <p:nvGrpSpPr>
              <p:cNvPr id="261" name="그룹 260"/>
              <p:cNvGrpSpPr/>
              <p:nvPr/>
            </p:nvGrpSpPr>
            <p:grpSpPr>
              <a:xfrm>
                <a:off x="1568908" y="2540713"/>
                <a:ext cx="1185068" cy="1163669"/>
                <a:chOff x="1568908" y="2540713"/>
                <a:chExt cx="1185068" cy="1163669"/>
              </a:xfrm>
            </p:grpSpPr>
            <p:pic>
              <p:nvPicPr>
                <p:cNvPr id="320" name="그림 31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8908" y="2549458"/>
                  <a:ext cx="1154924" cy="1154924"/>
                </a:xfrm>
                <a:prstGeom prst="rect">
                  <a:avLst/>
                </a:prstGeom>
              </p:spPr>
            </p:pic>
            <p:grpSp>
              <p:nvGrpSpPr>
                <p:cNvPr id="321" name="그룹 320"/>
                <p:cNvGrpSpPr/>
                <p:nvPr/>
              </p:nvGrpSpPr>
              <p:grpSpPr>
                <a:xfrm>
                  <a:off x="1593414" y="2699729"/>
                  <a:ext cx="989849" cy="979631"/>
                  <a:chOff x="1593414" y="2274035"/>
                  <a:chExt cx="989849" cy="979631"/>
                </a:xfrm>
              </p:grpSpPr>
              <p:pic>
                <p:nvPicPr>
                  <p:cNvPr id="323" name="그림 322"/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1683262" y="2274036"/>
                    <a:ext cx="900001" cy="900000"/>
                  </a:xfrm>
                  <a:prstGeom prst="rect">
                    <a:avLst/>
                  </a:prstGeom>
                </p:spPr>
              </p:pic>
              <p:pic>
                <p:nvPicPr>
                  <p:cNvPr id="324" name="그림 323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26" t="77092" r="14925" b="12065"/>
                  <a:stretch/>
                </p:blipFill>
                <p:spPr>
                  <a:xfrm>
                    <a:off x="1593414" y="3021749"/>
                    <a:ext cx="237359" cy="231917"/>
                  </a:xfrm>
                  <a:prstGeom prst="rect">
                    <a:avLst/>
                  </a:prstGeom>
                </p:spPr>
              </p:pic>
              <p:pic>
                <p:nvPicPr>
                  <p:cNvPr id="325" name="그림 324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26" t="77092" r="14925" b="12065"/>
                  <a:stretch/>
                </p:blipFill>
                <p:spPr>
                  <a:xfrm>
                    <a:off x="1768727" y="3021749"/>
                    <a:ext cx="237359" cy="231917"/>
                  </a:xfrm>
                  <a:prstGeom prst="rect">
                    <a:avLst/>
                  </a:prstGeom>
                </p:spPr>
              </p:pic>
              <p:pic>
                <p:nvPicPr>
                  <p:cNvPr id="326" name="그림 325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26" t="77092" r="14925" b="12065"/>
                  <a:stretch/>
                </p:blipFill>
                <p:spPr>
                  <a:xfrm>
                    <a:off x="1944039" y="3021749"/>
                    <a:ext cx="237359" cy="231917"/>
                  </a:xfrm>
                  <a:prstGeom prst="rect">
                    <a:avLst/>
                  </a:prstGeom>
                </p:spPr>
              </p:pic>
              <p:pic>
                <p:nvPicPr>
                  <p:cNvPr id="327" name="그림 326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26" t="77092" r="14925" b="12065"/>
                  <a:stretch/>
                </p:blipFill>
                <p:spPr>
                  <a:xfrm>
                    <a:off x="2119352" y="3021749"/>
                    <a:ext cx="237359" cy="23191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22" name="TextBox 321"/>
                <p:cNvSpPr txBox="1"/>
                <p:nvPr/>
              </p:nvSpPr>
              <p:spPr>
                <a:xfrm>
                  <a:off x="2231076" y="2540713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+20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pic>
            <p:nvPicPr>
              <p:cNvPr id="262" name="그림 26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98104" y="3883315"/>
                <a:ext cx="237359" cy="231917"/>
              </a:xfrm>
              <a:prstGeom prst="rect">
                <a:avLst/>
              </a:prstGeom>
            </p:spPr>
          </p:pic>
          <p:grpSp>
            <p:nvGrpSpPr>
              <p:cNvPr id="263" name="그룹 262"/>
              <p:cNvGrpSpPr/>
              <p:nvPr/>
            </p:nvGrpSpPr>
            <p:grpSpPr>
              <a:xfrm>
                <a:off x="3475820" y="2540713"/>
                <a:ext cx="1192881" cy="1163669"/>
                <a:chOff x="3475820" y="2540713"/>
                <a:chExt cx="1192881" cy="1163669"/>
              </a:xfrm>
            </p:grpSpPr>
            <p:pic>
              <p:nvPicPr>
                <p:cNvPr id="312" name="그림 31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5820" y="2549458"/>
                  <a:ext cx="1154924" cy="1154924"/>
                </a:xfrm>
                <a:prstGeom prst="rect">
                  <a:avLst/>
                </a:prstGeom>
              </p:spPr>
            </p:pic>
            <p:grpSp>
              <p:nvGrpSpPr>
                <p:cNvPr id="313" name="그룹 312"/>
                <p:cNvGrpSpPr/>
                <p:nvPr/>
              </p:nvGrpSpPr>
              <p:grpSpPr>
                <a:xfrm>
                  <a:off x="3508139" y="3447443"/>
                  <a:ext cx="763297" cy="231917"/>
                  <a:chOff x="1593414" y="3021749"/>
                  <a:chExt cx="763297" cy="231917"/>
                </a:xfrm>
              </p:grpSpPr>
              <p:pic>
                <p:nvPicPr>
                  <p:cNvPr id="316" name="그림 315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26" t="77092" r="14925" b="12065"/>
                  <a:stretch/>
                </p:blipFill>
                <p:spPr>
                  <a:xfrm>
                    <a:off x="1593414" y="3021749"/>
                    <a:ext cx="237359" cy="231917"/>
                  </a:xfrm>
                  <a:prstGeom prst="rect">
                    <a:avLst/>
                  </a:prstGeom>
                </p:spPr>
              </p:pic>
              <p:pic>
                <p:nvPicPr>
                  <p:cNvPr id="317" name="그림 316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26" t="77092" r="14925" b="12065"/>
                  <a:stretch/>
                </p:blipFill>
                <p:spPr>
                  <a:xfrm>
                    <a:off x="1768727" y="3021749"/>
                    <a:ext cx="237359" cy="231917"/>
                  </a:xfrm>
                  <a:prstGeom prst="rect">
                    <a:avLst/>
                  </a:prstGeom>
                </p:spPr>
              </p:pic>
              <p:pic>
                <p:nvPicPr>
                  <p:cNvPr id="318" name="그림 317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26" t="77092" r="14925" b="12065"/>
                  <a:stretch/>
                </p:blipFill>
                <p:spPr>
                  <a:xfrm>
                    <a:off x="1944039" y="3021749"/>
                    <a:ext cx="237359" cy="231917"/>
                  </a:xfrm>
                  <a:prstGeom prst="rect">
                    <a:avLst/>
                  </a:prstGeom>
                </p:spPr>
              </p:pic>
              <p:pic>
                <p:nvPicPr>
                  <p:cNvPr id="319" name="그림 318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26" t="77092" r="14925" b="12065"/>
                  <a:stretch/>
                </p:blipFill>
                <p:spPr>
                  <a:xfrm>
                    <a:off x="2119352" y="3021749"/>
                    <a:ext cx="237359" cy="23191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14" name="TextBox 313"/>
                <p:cNvSpPr txBox="1"/>
                <p:nvPr/>
              </p:nvSpPr>
              <p:spPr>
                <a:xfrm>
                  <a:off x="4145801" y="2540713"/>
                  <a:ext cx="5229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+20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pic>
              <p:nvPicPr>
                <p:cNvPr id="315" name="그림 314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 flipH="1">
                  <a:off x="3604864" y="2686811"/>
                  <a:ext cx="900000" cy="900000"/>
                </a:xfrm>
                <a:prstGeom prst="rect">
                  <a:avLst/>
                </a:prstGeom>
              </p:spPr>
            </p:pic>
          </p:grpSp>
          <p:pic>
            <p:nvPicPr>
              <p:cNvPr id="264" name="그림 26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4962" y="3158610"/>
                <a:ext cx="845847" cy="744850"/>
              </a:xfrm>
              <a:prstGeom prst="rect">
                <a:avLst/>
              </a:prstGeom>
            </p:spPr>
          </p:pic>
          <p:sp>
            <p:nvSpPr>
              <p:cNvPr id="265" name="덧셈 기호 264"/>
              <p:cNvSpPr/>
              <p:nvPr/>
            </p:nvSpPr>
            <p:spPr>
              <a:xfrm>
                <a:off x="2802927" y="2813285"/>
                <a:ext cx="622741" cy="622741"/>
              </a:xfrm>
              <a:prstGeom prst="mathPlus">
                <a:avLst>
                  <a:gd name="adj1" fmla="val 14343"/>
                </a:avLst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1577857" y="2231112"/>
                <a:ext cx="11448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메인 아이템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3496332" y="2231112"/>
                <a:ext cx="11448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재료 아이템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8" name="직선 연결선 267"/>
              <p:cNvCxnSpPr/>
              <p:nvPr/>
            </p:nvCxnSpPr>
            <p:spPr>
              <a:xfrm>
                <a:off x="1025268" y="3868480"/>
                <a:ext cx="4284000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타원 268"/>
              <p:cNvSpPr/>
              <p:nvPr/>
            </p:nvSpPr>
            <p:spPr>
              <a:xfrm>
                <a:off x="991129" y="3843477"/>
                <a:ext cx="49279" cy="49279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985500" y="1772563"/>
                <a:ext cx="1566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합성 아이템 선택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1" name="직선 연결선 270"/>
              <p:cNvCxnSpPr/>
              <p:nvPr/>
            </p:nvCxnSpPr>
            <p:spPr>
              <a:xfrm>
                <a:off x="1025268" y="2143279"/>
                <a:ext cx="4284000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타원 271"/>
              <p:cNvSpPr/>
              <p:nvPr/>
            </p:nvSpPr>
            <p:spPr>
              <a:xfrm>
                <a:off x="991129" y="2118276"/>
                <a:ext cx="49279" cy="49279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952844" y="3951639"/>
                <a:ext cx="449193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아이템 합성 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TIP</a:t>
                </a:r>
              </a:p>
              <a:p>
                <a:endParaRPr lang="en-US" altLang="ko-KR" sz="800" b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※  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아이템 합성은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20 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단계의 강화가 완료된 동일 등급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/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종류의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>
                    <a:solidFill>
                      <a:schemeClr val="accent4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   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아이템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2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개를 사용하여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상위 등급의 아이템을 획득합니다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※  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무기와 </a:t>
                </a:r>
                <a:r>
                  <a:rPr lang="ko-KR" altLang="en-US" sz="1200" b="1" dirty="0" err="1" smtClean="0">
                    <a:solidFill>
                      <a:schemeClr val="accent4"/>
                    </a:solidFill>
                  </a:rPr>
                  <a:t>방어구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장신구 아이템만 합성이 가능합니다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※  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아이템 합성으로 얻는 상위 등급의 아이템은 메인 아이템의</a:t>
                </a:r>
                <a:endParaRPr lang="en-US" altLang="ko-KR" sz="1200" b="1" dirty="0" smtClean="0">
                  <a:solidFill>
                    <a:schemeClr val="accent4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>
                    <a:solidFill>
                      <a:schemeClr val="accent4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   </a:t>
                </a:r>
                <a:r>
                  <a:rPr lang="ko-KR" altLang="en-US" sz="1200" b="1" dirty="0" smtClean="0">
                    <a:solidFill>
                      <a:schemeClr val="accent4"/>
                    </a:solidFill>
                  </a:rPr>
                  <a:t>종류로 결정됩니다</a:t>
                </a:r>
                <a:r>
                  <a:rPr lang="en-US" altLang="ko-KR" sz="1200" b="1" dirty="0" smtClean="0">
                    <a:solidFill>
                      <a:schemeClr val="accent4"/>
                    </a:solidFill>
                  </a:rPr>
                  <a:t>.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274" name="직선 연결선 273"/>
              <p:cNvCxnSpPr/>
              <p:nvPr/>
            </p:nvCxnSpPr>
            <p:spPr>
              <a:xfrm>
                <a:off x="1025268" y="5804917"/>
                <a:ext cx="4284000" cy="0"/>
              </a:xfrm>
              <a:prstGeom prst="line">
                <a:avLst/>
              </a:prstGeom>
              <a:ln w="9525">
                <a:gradFill>
                  <a:gsLst>
                    <a:gs pos="0">
                      <a:schemeClr val="tx1">
                        <a:lumMod val="50000"/>
                        <a:lumOff val="50000"/>
                        <a:alpha val="25000"/>
                      </a:schemeClr>
                    </a:gs>
                    <a:gs pos="52000">
                      <a:srgbClr val="CDCDCD">
                        <a:alpha val="25000"/>
                      </a:srgbClr>
                    </a:gs>
                    <a:gs pos="21000">
                      <a:srgbClr val="B3B3B3">
                        <a:alpha val="25000"/>
                      </a:srgbClr>
                    </a:gs>
                    <a:gs pos="100000">
                      <a:schemeClr val="bg1">
                        <a:lumMod val="95000"/>
                        <a:alpha val="2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타원 274"/>
              <p:cNvSpPr/>
              <p:nvPr/>
            </p:nvSpPr>
            <p:spPr>
              <a:xfrm>
                <a:off x="991129" y="5779914"/>
                <a:ext cx="49279" cy="49279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6" name="그림 275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1057657" y="5964605"/>
                <a:ext cx="758087" cy="396000"/>
              </a:xfrm>
              <a:prstGeom prst="rect">
                <a:avLst/>
              </a:prstGeom>
            </p:spPr>
          </p:pic>
          <p:pic>
            <p:nvPicPr>
              <p:cNvPr id="277" name="그림 276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80" t="5265" r="75447" b="83440"/>
              <a:stretch/>
            </p:blipFill>
            <p:spPr>
              <a:xfrm>
                <a:off x="4482670" y="5964605"/>
                <a:ext cx="758086" cy="396000"/>
              </a:xfrm>
              <a:prstGeom prst="rect">
                <a:avLst/>
              </a:prstGeom>
            </p:spPr>
          </p:pic>
          <p:pic>
            <p:nvPicPr>
              <p:cNvPr id="278" name="그림 277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1683262" y="5964605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79" name="그림 278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2351746" y="5964605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80" name="그림 279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3013695" y="5964605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81" name="그림 280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3585116" y="5964605"/>
                <a:ext cx="702051" cy="396000"/>
              </a:xfrm>
              <a:prstGeom prst="rect">
                <a:avLst/>
              </a:prstGeom>
            </p:spPr>
          </p:pic>
          <p:pic>
            <p:nvPicPr>
              <p:cNvPr id="282" name="그림 281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8" t="5265" r="78308" b="83440"/>
              <a:stretch/>
            </p:blipFill>
            <p:spPr>
              <a:xfrm>
                <a:off x="4080324" y="5964605"/>
                <a:ext cx="702051" cy="396000"/>
              </a:xfrm>
              <a:prstGeom prst="rect">
                <a:avLst/>
              </a:prstGeom>
            </p:spPr>
          </p:pic>
          <p:sp>
            <p:nvSpPr>
              <p:cNvPr id="283" name="TextBox 282"/>
              <p:cNvSpPr txBox="1"/>
              <p:nvPr/>
            </p:nvSpPr>
            <p:spPr>
              <a:xfrm>
                <a:off x="1874241" y="6007914"/>
                <a:ext cx="11448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아이템 합성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84" name="그림 283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7" t="63786" r="62316" b="24081"/>
              <a:stretch/>
            </p:blipFill>
            <p:spPr>
              <a:xfrm>
                <a:off x="3576430" y="6044430"/>
                <a:ext cx="257730" cy="252000"/>
              </a:xfrm>
              <a:prstGeom prst="rect">
                <a:avLst/>
              </a:prstGeom>
            </p:spPr>
          </p:pic>
          <p:sp>
            <p:nvSpPr>
              <p:cNvPr id="285" name="TextBox 284"/>
              <p:cNvSpPr txBox="1"/>
              <p:nvPr/>
            </p:nvSpPr>
            <p:spPr>
              <a:xfrm>
                <a:off x="3864794" y="6007914"/>
                <a:ext cx="752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bg1"/>
                    </a:solidFill>
                  </a:rPr>
                  <a:t>25,000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86" name="그림 28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34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87" name="그림 28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609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88" name="그림 28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85093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89" name="그림 28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7222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0" name="그림 28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724163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1" name="그림 29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9947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2" name="그림 29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74787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3" name="그림 29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6191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4" name="그림 29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731224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5" name="그림 29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906537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6" name="그림 29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81848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7" name="그림 29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68980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8" name="그림 29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64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299" name="그림 29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5677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0" name="그림 29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10988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1" name="그림 30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98120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2" name="그림 30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33106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3" name="그림 30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608419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4" name="그림 30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83730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5" name="그림 30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70862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6" name="그림 30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022762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7" name="그림 30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98075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8" name="그림 30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73386" y="261086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09" name="그림 30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60518" y="261086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310" name="TextBox 309"/>
              <p:cNvSpPr txBox="1"/>
              <p:nvPr/>
            </p:nvSpPr>
            <p:spPr>
              <a:xfrm>
                <a:off x="1371806" y="569118"/>
                <a:ext cx="917933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smtClean="0">
                    <a:solidFill>
                      <a:schemeClr val="bg1"/>
                    </a:solidFill>
                  </a:rPr>
                  <a:t>합성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11" name="그림 3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59840" y="1837248"/>
                <a:ext cx="900003" cy="900000"/>
              </a:xfrm>
              <a:prstGeom prst="rect">
                <a:avLst/>
              </a:prstGeom>
            </p:spPr>
          </p:pic>
        </p:grpSp>
        <p:sp>
          <p:nvSpPr>
            <p:cNvPr id="20" name="직사각형 19"/>
            <p:cNvSpPr/>
            <p:nvPr/>
          </p:nvSpPr>
          <p:spPr>
            <a:xfrm>
              <a:off x="616209" y="516605"/>
              <a:ext cx="10959581" cy="6169892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288" y="3229155"/>
              <a:ext cx="934810" cy="920574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995" y="3245667"/>
              <a:ext cx="910423" cy="887548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939" y="3392760"/>
              <a:ext cx="605522" cy="590308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299" y="3389313"/>
              <a:ext cx="589725" cy="580744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319" y="3523571"/>
              <a:ext cx="337158" cy="328686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2280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14156" y="521732"/>
            <a:ext cx="10961635" cy="6164765"/>
            <a:chOff x="614156" y="521732"/>
            <a:chExt cx="10961635" cy="6164765"/>
          </a:xfrm>
        </p:grpSpPr>
        <p:grpSp>
          <p:nvGrpSpPr>
            <p:cNvPr id="25" name="그룹 24"/>
            <p:cNvGrpSpPr/>
            <p:nvPr/>
          </p:nvGrpSpPr>
          <p:grpSpPr>
            <a:xfrm>
              <a:off x="614156" y="521732"/>
              <a:ext cx="10961635" cy="6164765"/>
              <a:chOff x="614156" y="521732"/>
              <a:chExt cx="10961635" cy="6164765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09" y="521732"/>
                <a:ext cx="10959582" cy="6164765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7262" y="2949500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0" name="그림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5213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2" name="그림 4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7977" y="1691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3" name="그림 4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562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57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159" y="1696866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6" name="그림 4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4850" y="1696122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293" y="2947853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53" t="83258" r="2776"/>
              <a:stretch/>
            </p:blipFill>
            <p:spPr>
              <a:xfrm>
                <a:off x="5849754" y="5654363"/>
                <a:ext cx="5421806" cy="1032134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10344800" y="1152977"/>
                <a:ext cx="492443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기타</a:t>
                </a:r>
                <a:endParaRPr lang="ko-KR" altLang="en-US" sz="12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626660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51" name="그림 5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60347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52" name="그림 5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06441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53" name="그림 5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45253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54" name="그림 5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98628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74472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6182151" y="1753840"/>
                <a:ext cx="197802" cy="258303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6815787" y="1681905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58" name="그림 5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890815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59" name="그림 5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036912" y="2615720"/>
                <a:ext cx="237358" cy="231917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2975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1" name="그림 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7498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2" name="그림 6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20216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86544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010675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5" name="그림 6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155905" y="2601786"/>
                <a:ext cx="237359" cy="231917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8085198" y="1667971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67" name="그림 6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301138" y="2601786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68" name="그림 6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599" y="182403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69" name="그림 6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9226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0" name="그림 6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658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1" name="그림 7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040902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2" name="그림 7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21522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3" name="그림 7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38953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9347706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+20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75" name="그림 7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56386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85451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7" name="그림 7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160764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8" name="그림 77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336076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511389" y="2604709"/>
                <a:ext cx="237359" cy="231917"/>
              </a:xfrm>
              <a:prstGeom prst="rect">
                <a:avLst/>
              </a:prstGeom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10640889" y="1670894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81" name="그림 8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0687543" y="260470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2" name="그림 8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255044" y="3125874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155469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33078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5" name="그림 8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50609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86" name="그림 8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6681407" y="3883315"/>
                <a:ext cx="237359" cy="231917"/>
              </a:xfrm>
              <a:prstGeom prst="rect">
                <a:avLst/>
              </a:prstGeom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6810907" y="2949500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+10</a:t>
                </a:r>
                <a:endPara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pic>
            <p:nvPicPr>
              <p:cNvPr id="88" name="그림 8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486463" y="310939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89" name="그림 8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416002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90" name="그림 8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591315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766626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92" name="그림 91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90053" y="3158610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93" name="그림 9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685774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94" name="그림 9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8861087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72869" y="3125875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9979473" y="3892768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97" name="그림 9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H="1">
                <a:off x="7518656" y="1837248"/>
                <a:ext cx="900003" cy="900000"/>
              </a:xfrm>
              <a:prstGeom prst="rect">
                <a:avLst/>
              </a:prstGeom>
            </p:spPr>
          </p:pic>
          <p:pic>
            <p:nvPicPr>
              <p:cNvPr id="98" name="그림 9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048195" y="1824035"/>
                <a:ext cx="900000" cy="900000"/>
              </a:xfrm>
              <a:prstGeom prst="rect">
                <a:avLst/>
              </a:prstGeom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6630398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890929" y="2399875"/>
                <a:ext cx="7152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12,345</a:t>
                </a:r>
                <a:r>
                  <a:rPr lang="ko-KR" altLang="en-US" sz="1000" b="1" dirty="0" smtClean="0">
                    <a:solidFill>
                      <a:srgbClr val="92D050"/>
                    </a:solidFill>
                    <a:latin typeface="+mj-ea"/>
                    <a:ea typeface="+mj-ea"/>
                  </a:rPr>
                  <a:t>▲</a:t>
                </a:r>
                <a:endParaRPr lang="ko-KR" altLang="en-US" sz="900" b="1" dirty="0">
                  <a:solidFill>
                    <a:srgbClr val="92D050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101" name="그룹 100"/>
              <p:cNvGrpSpPr/>
              <p:nvPr/>
            </p:nvGrpSpPr>
            <p:grpSpPr>
              <a:xfrm>
                <a:off x="6010647" y="6024028"/>
                <a:ext cx="1760336" cy="468392"/>
                <a:chOff x="7614466" y="4589746"/>
                <a:chExt cx="1760336" cy="468392"/>
              </a:xfrm>
            </p:grpSpPr>
            <p:sp>
              <p:nvSpPr>
                <p:cNvPr id="137" name="모서리가 둥근 직사각형 136"/>
                <p:cNvSpPr/>
                <p:nvPr/>
              </p:nvSpPr>
              <p:spPr>
                <a:xfrm>
                  <a:off x="7614466" y="4618300"/>
                  <a:ext cx="1760336" cy="4398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38" name="그림 137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t="9925" r="79586" b="20380"/>
                <a:stretch/>
              </p:blipFill>
              <p:spPr>
                <a:xfrm>
                  <a:off x="7683544" y="4625430"/>
                  <a:ext cx="363801" cy="414678"/>
                </a:xfrm>
                <a:prstGeom prst="rect">
                  <a:avLst/>
                </a:prstGeom>
              </p:spPr>
            </p:pic>
            <p:sp>
              <p:nvSpPr>
                <p:cNvPr id="139" name="TextBox 138"/>
                <p:cNvSpPr txBox="1"/>
                <p:nvPr/>
              </p:nvSpPr>
              <p:spPr>
                <a:xfrm>
                  <a:off x="8178568" y="4678881"/>
                  <a:ext cx="80502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8 / 200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40" name="타원 139"/>
                <p:cNvSpPr/>
                <p:nvPr/>
              </p:nvSpPr>
              <p:spPr>
                <a:xfrm>
                  <a:off x="8996383" y="4688769"/>
                  <a:ext cx="288000" cy="28800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 b="1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8944899" y="4589746"/>
                  <a:ext cx="4058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400" b="1" dirty="0" smtClean="0">
                      <a:latin typeface="+mj-ea"/>
                      <a:ea typeface="+mj-ea"/>
                    </a:rPr>
                    <a:t>+</a:t>
                  </a:r>
                  <a:endParaRPr lang="ko-KR" altLang="en-US" sz="4800" b="1" dirty="0"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02" name="그룹 101"/>
              <p:cNvGrpSpPr/>
              <p:nvPr/>
            </p:nvGrpSpPr>
            <p:grpSpPr>
              <a:xfrm>
                <a:off x="692915" y="5405756"/>
                <a:ext cx="5019628" cy="1259694"/>
                <a:chOff x="726581" y="4150109"/>
                <a:chExt cx="5019628" cy="1259694"/>
              </a:xfrm>
            </p:grpSpPr>
            <p:sp>
              <p:nvSpPr>
                <p:cNvPr id="127" name="직사각형 126"/>
                <p:cNvSpPr/>
                <p:nvPr/>
              </p:nvSpPr>
              <p:spPr>
                <a:xfrm>
                  <a:off x="726581" y="4150109"/>
                  <a:ext cx="5019628" cy="124434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873306" y="4223940"/>
                  <a:ext cx="3631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L</a:t>
                  </a:r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EVEL  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50  </a:t>
                  </a:r>
                  <a:r>
                    <a:rPr lang="en-US" altLang="ko-KR" sz="1600" b="1" dirty="0" smtClean="0">
                      <a:solidFill>
                        <a:srgbClr val="FFC000"/>
                      </a:solidFill>
                      <a:latin typeface="+mj-ea"/>
                      <a:ea typeface="+mj-ea"/>
                    </a:rPr>
                    <a:t>(2000)</a:t>
                  </a:r>
                  <a:r>
                    <a:rPr lang="en-US" altLang="ko-KR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       </a:t>
                  </a:r>
                  <a:r>
                    <a:rPr lang="ko-KR" altLang="en-US" sz="16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캐릭터 닉네임</a:t>
                  </a:r>
                  <a:endParaRPr lang="ko-KR" altLang="en-US" sz="16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29" name="직사각형 128"/>
                <p:cNvSpPr/>
                <p:nvPr/>
              </p:nvSpPr>
              <p:spPr>
                <a:xfrm>
                  <a:off x="4676823" y="4258819"/>
                  <a:ext cx="925124" cy="288000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ko-KR" altLang="en-US" sz="1200" b="1" dirty="0" smtClean="0"/>
                    <a:t>상세 정보</a:t>
                  </a:r>
                  <a:endParaRPr lang="ko-KR" altLang="en-US" sz="1200" b="1" dirty="0"/>
                </a:p>
              </p:txBody>
            </p:sp>
            <p:sp>
              <p:nvSpPr>
                <p:cNvPr id="130" name="모서리가 둥근 직사각형 129"/>
                <p:cNvSpPr/>
                <p:nvPr/>
              </p:nvSpPr>
              <p:spPr>
                <a:xfrm>
                  <a:off x="905198" y="4639679"/>
                  <a:ext cx="3600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1" name="모서리가 둥근 직사각형 130"/>
                <p:cNvSpPr/>
                <p:nvPr/>
              </p:nvSpPr>
              <p:spPr>
                <a:xfrm>
                  <a:off x="924196" y="4654935"/>
                  <a:ext cx="2376000" cy="14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864310" y="4560454"/>
                  <a:ext cx="5501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66%</a:t>
                  </a:r>
                  <a:endParaRPr lang="ko-KR" altLang="en-US" sz="32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908031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전투력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공격력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3481593" y="4804509"/>
                  <a:ext cx="646331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생명력</a:t>
                  </a:r>
                  <a:endParaRPr lang="en-US" altLang="ko-KR" sz="1200" b="1" dirty="0" smtClean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>
                    <a:lnSpc>
                      <a:spcPts val="2000"/>
                    </a:lnSpc>
                  </a:pPr>
                  <a:r>
                    <a:rPr lang="ko-KR" altLang="en-US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방어력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2071381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4644944" y="4804509"/>
                  <a:ext cx="893193" cy="605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altLang="ko-KR" sz="1200" b="1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1,234,567</a:t>
                  </a:r>
                  <a:endParaRPr lang="ko-KR" altLang="en-US" sz="2800" b="1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03" name="그룹 102"/>
              <p:cNvGrpSpPr/>
              <p:nvPr/>
            </p:nvGrpSpPr>
            <p:grpSpPr>
              <a:xfrm>
                <a:off x="614157" y="1667959"/>
                <a:ext cx="691269" cy="296878"/>
                <a:chOff x="998412" y="1165944"/>
                <a:chExt cx="771080" cy="351857"/>
              </a:xfrm>
            </p:grpSpPr>
            <p:sp>
              <p:nvSpPr>
                <p:cNvPr id="125" name="오각형 124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4" name="그룹 103"/>
              <p:cNvGrpSpPr/>
              <p:nvPr/>
            </p:nvGrpSpPr>
            <p:grpSpPr>
              <a:xfrm>
                <a:off x="614157" y="4201036"/>
                <a:ext cx="691269" cy="296878"/>
                <a:chOff x="998412" y="1165944"/>
                <a:chExt cx="771080" cy="351857"/>
              </a:xfrm>
            </p:grpSpPr>
            <p:sp>
              <p:nvSpPr>
                <p:cNvPr id="123" name="오각형 122"/>
                <p:cNvSpPr/>
                <p:nvPr/>
              </p:nvSpPr>
              <p:spPr>
                <a:xfrm>
                  <a:off x="1210962" y="1293341"/>
                  <a:ext cx="420130" cy="189470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998412" y="1165944"/>
                  <a:ext cx="771080" cy="351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5" name="TextBox 104"/>
              <p:cNvSpPr txBox="1"/>
              <p:nvPr/>
            </p:nvSpPr>
            <p:spPr>
              <a:xfrm>
                <a:off x="692915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305920" y="4502617"/>
                <a:ext cx="234476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1500"/>
                  </a:lnSpc>
                  <a:buFont typeface="Wingdings" panose="05000000000000000000" pitchFamily="2" charset="2"/>
                  <a:buChar char="l"/>
                </a:pPr>
                <a:r>
                  <a:rPr lang="ko-KR" altLang="en-US" sz="1400" b="1" dirty="0" err="1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버서커</a:t>
                </a:r>
                <a:r>
                  <a:rPr lang="ko-KR" altLang="en-US" sz="14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불멸 세트</a:t>
                </a:r>
                <a:endParaRPr lang="en-US" altLang="ko-KR" sz="14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공격력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+200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치명타확률 </a:t>
                </a:r>
                <a:r>
                  <a:rPr lang="en-US" altLang="ko-KR" sz="11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+3%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세트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:r>
                  <a:rPr lang="ko-KR" altLang="en-US" sz="1100" b="1" dirty="0" err="1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회피율</a:t>
                </a:r>
                <a:r>
                  <a:rPr lang="ko-KR" altLang="en-US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100" b="1" dirty="0" smtClean="0">
                    <a:solidFill>
                      <a:schemeClr val="bg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+5%</a:t>
                </a:r>
                <a:endParaRPr lang="ko-KR" altLang="en-US" sz="1100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7" name="그룹 106"/>
              <p:cNvGrpSpPr/>
              <p:nvPr/>
            </p:nvGrpSpPr>
            <p:grpSpPr>
              <a:xfrm>
                <a:off x="614156" y="3356677"/>
                <a:ext cx="691269" cy="296878"/>
                <a:chOff x="4763375" y="2420648"/>
                <a:chExt cx="691269" cy="296878"/>
              </a:xfrm>
            </p:grpSpPr>
            <p:sp>
              <p:nvSpPr>
                <p:cNvPr id="121" name="오각형 120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8" name="그룹 107"/>
              <p:cNvGrpSpPr/>
              <p:nvPr/>
            </p:nvGrpSpPr>
            <p:grpSpPr>
              <a:xfrm>
                <a:off x="614156" y="2512318"/>
                <a:ext cx="691269" cy="296878"/>
                <a:chOff x="4763375" y="2420648"/>
                <a:chExt cx="691269" cy="296878"/>
              </a:xfrm>
            </p:grpSpPr>
            <p:sp>
              <p:nvSpPr>
                <p:cNvPr id="119" name="오각형 118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9" name="그룹 108"/>
              <p:cNvGrpSpPr/>
              <p:nvPr/>
            </p:nvGrpSpPr>
            <p:grpSpPr>
              <a:xfrm>
                <a:off x="4730970" y="2520556"/>
                <a:ext cx="691269" cy="296878"/>
                <a:chOff x="4763375" y="2420648"/>
                <a:chExt cx="691269" cy="296878"/>
              </a:xfrm>
            </p:grpSpPr>
            <p:sp>
              <p:nvSpPr>
                <p:cNvPr id="117" name="오각형 116"/>
                <p:cNvSpPr/>
                <p:nvPr/>
              </p:nvSpPr>
              <p:spPr>
                <a:xfrm>
                  <a:off x="4953929" y="2528139"/>
                  <a:ext cx="376644" cy="159865"/>
                </a:xfrm>
                <a:prstGeom prst="homePlat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4763375" y="2420648"/>
                  <a:ext cx="691269" cy="296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5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세트</a:t>
                  </a:r>
                  <a:endParaRPr lang="ko-KR" altLang="en-US" sz="105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110" name="그림 109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7466018" y="1753840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111" name="그림 110"/>
              <p:cNvPicPr>
                <a:picLocks noChangeAspect="1"/>
              </p:cNvPicPr>
              <p:nvPr/>
            </p:nvPicPr>
            <p:blipFill rotWithShape="1">
              <a:blip r:embed="rId11">
                <a:lum bright="70000" contrast="-70000"/>
              </a:blip>
              <a:srcRect l="15593" t="6258" r="12525" b="2634"/>
              <a:stretch/>
            </p:blipFill>
            <p:spPr>
              <a:xfrm>
                <a:off x="8762186" y="3024877"/>
                <a:ext cx="197802" cy="258303"/>
              </a:xfrm>
              <a:prstGeom prst="rect">
                <a:avLst/>
              </a:prstGeom>
            </p:spPr>
          </p:pic>
          <p:pic>
            <p:nvPicPr>
              <p:cNvPr id="112" name="그림 11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7945154" y="3883315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113" name="그림 112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727" y="5997162"/>
                <a:ext cx="1568768" cy="523567"/>
              </a:xfrm>
              <a:prstGeom prst="rect">
                <a:avLst/>
              </a:prstGeom>
            </p:spPr>
          </p:pic>
          <p:pic>
            <p:nvPicPr>
              <p:cNvPr id="114" name="그림 11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8304" y="5997162"/>
                <a:ext cx="1568768" cy="523567"/>
              </a:xfrm>
              <a:prstGeom prst="rect">
                <a:avLst/>
              </a:prstGeom>
            </p:spPr>
          </p:pic>
          <p:sp>
            <p:nvSpPr>
              <p:cNvPr id="115" name="TextBox 114"/>
              <p:cNvSpPr txBox="1"/>
              <p:nvPr/>
            </p:nvSpPr>
            <p:spPr>
              <a:xfrm>
                <a:off x="809224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일괄분해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9697374" y="6091950"/>
                <a:ext cx="14785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일괄판매</a:t>
                </a:r>
                <a:endParaRPr lang="ko-KR" altLang="en-US" sz="36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" name="직사각형 4"/>
            <p:cNvSpPr/>
            <p:nvPr/>
          </p:nvSpPr>
          <p:spPr>
            <a:xfrm>
              <a:off x="614156" y="521732"/>
              <a:ext cx="10961635" cy="6164765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120" y="2118345"/>
              <a:ext cx="1501527" cy="2984517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947920" y="2146156"/>
              <a:ext cx="1501527" cy="298451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166" y="2966736"/>
              <a:ext cx="1219200" cy="1219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211857" y="1740512"/>
              <a:ext cx="1414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합성성공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5230189" y="1788781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5230189" y="2202176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그룹 28"/>
            <p:cNvGrpSpPr/>
            <p:nvPr/>
          </p:nvGrpSpPr>
          <p:grpSpPr>
            <a:xfrm>
              <a:off x="5400637" y="3157325"/>
              <a:ext cx="989849" cy="979631"/>
              <a:chOff x="1593414" y="2274035"/>
              <a:chExt cx="989849" cy="979631"/>
            </a:xfrm>
          </p:grpSpPr>
          <p:pic>
            <p:nvPicPr>
              <p:cNvPr id="31" name="그림 3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683262" y="2274036"/>
                <a:ext cx="900001" cy="900000"/>
              </a:xfrm>
              <a:prstGeom prst="rect">
                <a:avLst/>
              </a:prstGeom>
            </p:spPr>
          </p:pic>
          <p:pic>
            <p:nvPicPr>
              <p:cNvPr id="32" name="그림 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593414" y="302174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768727" y="302174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1944039" y="302174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5" name="그림 34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2119352" y="3021749"/>
                <a:ext cx="237359" cy="231917"/>
              </a:xfrm>
              <a:prstGeom prst="rect">
                <a:avLst/>
              </a:prstGeom>
            </p:spPr>
          </p:pic>
          <p:pic>
            <p:nvPicPr>
              <p:cNvPr id="36" name="그림 3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26" t="77092" r="14925" b="12065"/>
              <a:stretch/>
            </p:blipFill>
            <p:spPr>
              <a:xfrm>
                <a:off x="2293827" y="3021749"/>
                <a:ext cx="237359" cy="231917"/>
              </a:xfrm>
              <a:prstGeom prst="rect">
                <a:avLst/>
              </a:prstGeom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6126536" y="2998309"/>
              <a:ext cx="418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+0</a:t>
              </a:r>
              <a:endParaRPr lang="ko-KR" altLang="en-US" sz="32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283" y="4153189"/>
              <a:ext cx="2069841" cy="52063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33564" y="4251886"/>
              <a:ext cx="185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아그문트의</a:t>
              </a:r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용암대검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501" y="5092089"/>
              <a:ext cx="1216802" cy="48672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339571" y="5181560"/>
              <a:ext cx="11687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확 인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41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498</Words>
  <Application>Microsoft Office PowerPoint</Application>
  <PresentationFormat>와이드스크린</PresentationFormat>
  <Paragraphs>179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22</cp:revision>
  <dcterms:created xsi:type="dcterms:W3CDTF">2016-03-08T06:08:09Z</dcterms:created>
  <dcterms:modified xsi:type="dcterms:W3CDTF">2016-03-18T07:11:41Z</dcterms:modified>
</cp:coreProperties>
</file>