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7" r:id="rId4"/>
    <p:sldId id="258" r:id="rId5"/>
    <p:sldId id="259" r:id="rId6"/>
    <p:sldId id="261" r:id="rId7"/>
    <p:sldId id="262" r:id="rId8"/>
    <p:sldId id="263" r:id="rId9"/>
    <p:sldId id="272" r:id="rId10"/>
    <p:sldId id="276" r:id="rId11"/>
    <p:sldId id="256" r:id="rId12"/>
    <p:sldId id="257" r:id="rId13"/>
    <p:sldId id="264" r:id="rId14"/>
    <p:sldId id="274" r:id="rId15"/>
    <p:sldId id="273" r:id="rId16"/>
    <p:sldId id="265" r:id="rId17"/>
    <p:sldId id="266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018"/>
    <a:srgbClr val="352E22"/>
    <a:srgbClr val="201D1A"/>
    <a:srgbClr val="F2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1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4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6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5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2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43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7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3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57D2-5442-4429-A28F-74883652F5C9}" type="datetimeFigureOut">
              <a:rPr lang="ko-KR" altLang="en-US" smtClean="0"/>
              <a:t>2016-09-30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5124-22D4-4822-918B-6928270C1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6.png"/><Relationship Id="rId5" Type="http://schemas.openxmlformats.org/officeDocument/2006/relationships/image" Target="../media/image42.png"/><Relationship Id="rId10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50.png"/><Relationship Id="rId5" Type="http://schemas.openxmlformats.org/officeDocument/2006/relationships/image" Target="../media/image15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모서리가 둥근 직사각형 271"/>
          <p:cNvSpPr/>
          <p:nvPr/>
        </p:nvSpPr>
        <p:spPr>
          <a:xfrm>
            <a:off x="2296855" y="1888935"/>
            <a:ext cx="1957320" cy="787224"/>
          </a:xfrm>
          <a:prstGeom prst="roundRect">
            <a:avLst>
              <a:gd name="adj" fmla="val 8557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910694" y="4520562"/>
            <a:ext cx="1309018" cy="787224"/>
          </a:xfrm>
          <a:prstGeom prst="roundRect">
            <a:avLst>
              <a:gd name="adj" fmla="val 8557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5790760" y="3822783"/>
            <a:ext cx="2280535" cy="2950781"/>
          </a:xfrm>
          <a:prstGeom prst="roundRect">
            <a:avLst>
              <a:gd name="adj" fmla="val 2292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4376548" y="2990668"/>
            <a:ext cx="1273016" cy="720768"/>
          </a:xfrm>
          <a:prstGeom prst="roundRect">
            <a:avLst>
              <a:gd name="adj" fmla="val 7716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5886863" y="1901430"/>
            <a:ext cx="2184432" cy="766777"/>
          </a:xfrm>
          <a:prstGeom prst="roundRect">
            <a:avLst>
              <a:gd name="adj" fmla="val 7716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4" name="직사각형 3"/>
          <p:cNvSpPr/>
          <p:nvPr/>
        </p:nvSpPr>
        <p:spPr>
          <a:xfrm>
            <a:off x="4698541" y="582501"/>
            <a:ext cx="630912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접속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98541" y="2201467"/>
            <a:ext cx="630912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마을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98541" y="3979590"/>
            <a:ext cx="630912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상점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76939" y="3099198"/>
            <a:ext cx="1074115" cy="1576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>
                <a:solidFill>
                  <a:schemeClr val="tx1"/>
                </a:solidFill>
              </a:rPr>
              <a:t>한정판 </a:t>
            </a:r>
            <a:r>
              <a:rPr lang="ko-KR" altLang="en-US" sz="675" dirty="0" err="1">
                <a:solidFill>
                  <a:schemeClr val="tx1"/>
                </a:solidFill>
              </a:rPr>
              <a:t>월정액</a:t>
            </a:r>
            <a:r>
              <a:rPr lang="ko-KR" altLang="en-US" sz="675" dirty="0">
                <a:solidFill>
                  <a:schemeClr val="tx1"/>
                </a:solidFill>
              </a:rPr>
              <a:t> 패키지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476939" y="3467202"/>
            <a:ext cx="1074115" cy="157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>
                <a:solidFill>
                  <a:schemeClr val="tx1"/>
                </a:solidFill>
              </a:rPr>
              <a:t>출시기념 패키지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902956" y="1964832"/>
            <a:ext cx="1074115" cy="1576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한정판 </a:t>
            </a:r>
            <a:r>
              <a:rPr lang="ko-KR" altLang="en-US" sz="675" dirty="0" err="1">
                <a:solidFill>
                  <a:schemeClr val="tx1"/>
                </a:solidFill>
              </a:rPr>
              <a:t>월정액</a:t>
            </a:r>
            <a:r>
              <a:rPr lang="ko-KR" altLang="en-US" sz="675" dirty="0">
                <a:solidFill>
                  <a:schemeClr val="tx1"/>
                </a:solidFill>
              </a:rPr>
              <a:t> 패키지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902956" y="2202108"/>
            <a:ext cx="1074115" cy="157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성장 패키지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902956" y="2439383"/>
            <a:ext cx="1074115" cy="157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프리미엄 패키지 </a:t>
            </a:r>
          </a:p>
        </p:txBody>
      </p:sp>
      <p:cxnSp>
        <p:nvCxnSpPr>
          <p:cNvPr id="13" name="꺾인 연결선 12"/>
          <p:cNvCxnSpPr>
            <a:stCxn id="4" idx="2"/>
            <a:endCxn id="255" idx="0"/>
          </p:cNvCxnSpPr>
          <p:nvPr/>
        </p:nvCxnSpPr>
        <p:spPr>
          <a:xfrm flipH="1">
            <a:off x="5013996" y="740174"/>
            <a:ext cx="1" cy="428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" name="꺾인 연결선 13"/>
          <p:cNvCxnSpPr>
            <a:stCxn id="44" idx="3"/>
            <a:endCxn id="9" idx="1"/>
          </p:cNvCxnSpPr>
          <p:nvPr/>
        </p:nvCxnSpPr>
        <p:spPr>
          <a:xfrm flipV="1">
            <a:off x="6581009" y="2043669"/>
            <a:ext cx="321947" cy="2366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44" idx="3"/>
            <a:endCxn id="10" idx="1"/>
          </p:cNvCxnSpPr>
          <p:nvPr/>
        </p:nvCxnSpPr>
        <p:spPr>
          <a:xfrm>
            <a:off x="6581009" y="2280304"/>
            <a:ext cx="321947" cy="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44" idx="3"/>
            <a:endCxn id="11" idx="1"/>
          </p:cNvCxnSpPr>
          <p:nvPr/>
        </p:nvCxnSpPr>
        <p:spPr>
          <a:xfrm>
            <a:off x="6581009" y="2280304"/>
            <a:ext cx="321947" cy="23791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12"/>
          <p:cNvCxnSpPr>
            <a:stCxn id="5" idx="2"/>
            <a:endCxn id="7" idx="0"/>
          </p:cNvCxnSpPr>
          <p:nvPr/>
        </p:nvCxnSpPr>
        <p:spPr>
          <a:xfrm flipH="1">
            <a:off x="5013996" y="2359140"/>
            <a:ext cx="1" cy="7400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0" name="꺾인 연결선 12"/>
          <p:cNvCxnSpPr>
            <a:stCxn id="7" idx="2"/>
            <a:endCxn id="8" idx="0"/>
          </p:cNvCxnSpPr>
          <p:nvPr/>
        </p:nvCxnSpPr>
        <p:spPr>
          <a:xfrm>
            <a:off x="5013996" y="3256871"/>
            <a:ext cx="0" cy="210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꺾인 연결선 12"/>
          <p:cNvCxnSpPr>
            <a:stCxn id="8" idx="2"/>
            <a:endCxn id="6" idx="0"/>
          </p:cNvCxnSpPr>
          <p:nvPr/>
        </p:nvCxnSpPr>
        <p:spPr>
          <a:xfrm>
            <a:off x="5013996" y="3624875"/>
            <a:ext cx="1" cy="354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44" name="직사각형 43"/>
          <p:cNvSpPr/>
          <p:nvPr/>
        </p:nvSpPr>
        <p:spPr>
          <a:xfrm>
            <a:off x="5972369" y="2201467"/>
            <a:ext cx="608640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이벤트 배너</a:t>
            </a:r>
          </a:p>
        </p:txBody>
      </p:sp>
      <p:cxnSp>
        <p:nvCxnSpPr>
          <p:cNvPr id="51" name="꺾인 연결선 16"/>
          <p:cNvCxnSpPr>
            <a:stCxn id="5" idx="3"/>
            <a:endCxn id="44" idx="1"/>
          </p:cNvCxnSpPr>
          <p:nvPr/>
        </p:nvCxnSpPr>
        <p:spPr>
          <a:xfrm>
            <a:off x="5329452" y="2280304"/>
            <a:ext cx="6429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015702" y="4165378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패키지 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6015702" y="4878422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장비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6015702" y="5512629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 err="1"/>
              <a:t>룬스톤</a:t>
            </a:r>
            <a:endParaRPr lang="ko-KR" altLang="en-US" sz="675" dirty="0"/>
          </a:p>
        </p:txBody>
      </p:sp>
      <p:sp>
        <p:nvSpPr>
          <p:cNvPr id="60" name="직사각형 59"/>
          <p:cNvSpPr/>
          <p:nvPr/>
        </p:nvSpPr>
        <p:spPr>
          <a:xfrm>
            <a:off x="6015702" y="5938455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보석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6015702" y="6219647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골드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6015701" y="6507215"/>
            <a:ext cx="491111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/>
              <a:t>열쇠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6902956" y="3930881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레벨업</a:t>
            </a:r>
            <a:r>
              <a:rPr lang="ko-KR" altLang="en-US" sz="675" dirty="0">
                <a:solidFill>
                  <a:schemeClr val="tx1"/>
                </a:solidFill>
              </a:rPr>
              <a:t> 패키지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902956" y="4060105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입장권 </a:t>
            </a:r>
            <a:r>
              <a:rPr lang="ko-KR" altLang="en-US" sz="675" dirty="0">
                <a:solidFill>
                  <a:schemeClr val="tx1"/>
                </a:solidFill>
              </a:rPr>
              <a:t>패키지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6902956" y="4189329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강화 </a:t>
            </a:r>
            <a:r>
              <a:rPr lang="ko-KR" altLang="en-US" sz="675" dirty="0">
                <a:solidFill>
                  <a:schemeClr val="tx1"/>
                </a:solidFill>
              </a:rPr>
              <a:t>패키지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6902956" y="4317827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승급 </a:t>
            </a:r>
            <a:r>
              <a:rPr lang="ko-KR" altLang="en-US" sz="675" dirty="0">
                <a:solidFill>
                  <a:schemeClr val="tx1"/>
                </a:solidFill>
              </a:rPr>
              <a:t>패키지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6902956" y="4455647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조력자 패키지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6902956" y="4721812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일반 장비 상자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902956" y="4851974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>
                <a:solidFill>
                  <a:schemeClr val="tx1"/>
                </a:solidFill>
              </a:rPr>
              <a:t>고급 </a:t>
            </a:r>
            <a:r>
              <a:rPr lang="ko-KR" altLang="en-US" sz="675" dirty="0">
                <a:solidFill>
                  <a:schemeClr val="tx1"/>
                </a:solidFill>
              </a:rPr>
              <a:t>장비 상자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6902956" y="4982136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고급 장비 </a:t>
            </a:r>
            <a:r>
              <a:rPr lang="en-US" altLang="ko-KR" sz="675" dirty="0">
                <a:solidFill>
                  <a:schemeClr val="tx1"/>
                </a:solidFill>
              </a:rPr>
              <a:t>10+1 </a:t>
            </a:r>
            <a:r>
              <a:rPr lang="ko-KR" altLang="en-US" sz="675" dirty="0">
                <a:solidFill>
                  <a:schemeClr val="tx1"/>
                </a:solidFill>
              </a:rPr>
              <a:t>상자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6902956" y="5116599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일반 장비 상자</a:t>
            </a:r>
            <a:r>
              <a:rPr lang="en-US" altLang="ko-KR" sz="675" dirty="0">
                <a:solidFill>
                  <a:schemeClr val="tx1"/>
                </a:solidFill>
              </a:rPr>
              <a:t>(</a:t>
            </a:r>
            <a:r>
              <a:rPr lang="ko-KR" altLang="en-US" sz="675" dirty="0">
                <a:solidFill>
                  <a:schemeClr val="tx1"/>
                </a:solidFill>
              </a:rPr>
              <a:t>트로피</a:t>
            </a:r>
            <a:r>
              <a:rPr lang="en-US" altLang="ko-KR" sz="675" dirty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902956" y="5403928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일반 </a:t>
            </a:r>
            <a:r>
              <a:rPr lang="ko-KR" altLang="en-US" sz="675" dirty="0" err="1">
                <a:solidFill>
                  <a:schemeClr val="tx1"/>
                </a:solidFill>
              </a:rPr>
              <a:t>룬스톤</a:t>
            </a:r>
            <a:r>
              <a:rPr lang="ko-KR" altLang="en-US" sz="675" dirty="0">
                <a:solidFill>
                  <a:schemeClr val="tx1"/>
                </a:solidFill>
              </a:rPr>
              <a:t> 상자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6902956" y="5534090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고급 </a:t>
            </a:r>
            <a:r>
              <a:rPr lang="ko-KR" altLang="en-US" sz="675" dirty="0" err="1">
                <a:solidFill>
                  <a:schemeClr val="tx1"/>
                </a:solidFill>
              </a:rPr>
              <a:t>룬스톤</a:t>
            </a:r>
            <a:r>
              <a:rPr lang="ko-KR" altLang="en-US" sz="675" dirty="0">
                <a:solidFill>
                  <a:schemeClr val="tx1"/>
                </a:solidFill>
              </a:rPr>
              <a:t> 상자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6902956" y="5664252"/>
            <a:ext cx="1001175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고급 </a:t>
            </a:r>
            <a:r>
              <a:rPr lang="ko-KR" altLang="en-US" sz="675" dirty="0" err="1">
                <a:solidFill>
                  <a:schemeClr val="tx1"/>
                </a:solidFill>
              </a:rPr>
              <a:t>론스톤</a:t>
            </a:r>
            <a:r>
              <a:rPr lang="ko-KR" altLang="en-US" sz="675" dirty="0">
                <a:solidFill>
                  <a:schemeClr val="tx1"/>
                </a:solidFill>
              </a:rPr>
              <a:t> </a:t>
            </a:r>
            <a:r>
              <a:rPr lang="en-US" altLang="ko-KR" sz="675" dirty="0">
                <a:solidFill>
                  <a:schemeClr val="tx1"/>
                </a:solidFill>
              </a:rPr>
              <a:t>10+1 </a:t>
            </a:r>
            <a:r>
              <a:rPr lang="ko-KR" altLang="en-US" sz="675" dirty="0">
                <a:solidFill>
                  <a:schemeClr val="tx1"/>
                </a:solidFill>
              </a:rPr>
              <a:t>상자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6902956" y="5959858"/>
            <a:ext cx="1001175" cy="1148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한정판 </a:t>
            </a:r>
            <a:r>
              <a:rPr lang="ko-KR" altLang="en-US" sz="675" dirty="0" err="1">
                <a:solidFill>
                  <a:schemeClr val="tx1"/>
                </a:solidFill>
              </a:rPr>
              <a:t>월정액</a:t>
            </a:r>
            <a:r>
              <a:rPr lang="ko-KR" altLang="en-US" sz="675" dirty="0">
                <a:solidFill>
                  <a:schemeClr val="tx1"/>
                </a:solidFill>
              </a:rPr>
              <a:t> 패키지</a:t>
            </a:r>
          </a:p>
        </p:txBody>
      </p:sp>
      <p:cxnSp>
        <p:nvCxnSpPr>
          <p:cNvPr id="77" name="꺾인 연결선 76"/>
          <p:cNvCxnSpPr>
            <a:stCxn id="6" idx="2"/>
            <a:endCxn id="57" idx="1"/>
          </p:cNvCxnSpPr>
          <p:nvPr/>
        </p:nvCxnSpPr>
        <p:spPr>
          <a:xfrm rot="16200000" flipH="1">
            <a:off x="5461373" y="3689886"/>
            <a:ext cx="106952" cy="10017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79"/>
          <p:cNvCxnSpPr>
            <a:stCxn id="6" idx="2"/>
            <a:endCxn id="58" idx="1"/>
          </p:cNvCxnSpPr>
          <p:nvPr/>
        </p:nvCxnSpPr>
        <p:spPr>
          <a:xfrm rot="16200000" flipH="1">
            <a:off x="5104852" y="4046408"/>
            <a:ext cx="819995" cy="10017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꺾인 연결선 82"/>
          <p:cNvCxnSpPr>
            <a:stCxn id="6" idx="2"/>
            <a:endCxn id="59" idx="1"/>
          </p:cNvCxnSpPr>
          <p:nvPr/>
        </p:nvCxnSpPr>
        <p:spPr>
          <a:xfrm rot="16200000" flipH="1">
            <a:off x="4787748" y="4363512"/>
            <a:ext cx="1454202" cy="10017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6" idx="2"/>
            <a:endCxn id="60" idx="1"/>
          </p:cNvCxnSpPr>
          <p:nvPr/>
        </p:nvCxnSpPr>
        <p:spPr>
          <a:xfrm rot="16200000" flipH="1">
            <a:off x="4574835" y="4576425"/>
            <a:ext cx="1880029" cy="10017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꺾인 연결선 88"/>
          <p:cNvCxnSpPr>
            <a:stCxn id="6" idx="2"/>
            <a:endCxn id="61" idx="1"/>
          </p:cNvCxnSpPr>
          <p:nvPr/>
        </p:nvCxnSpPr>
        <p:spPr>
          <a:xfrm rot="16200000" flipH="1">
            <a:off x="4434239" y="4717021"/>
            <a:ext cx="2161221" cy="10017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91"/>
          <p:cNvCxnSpPr>
            <a:stCxn id="6" idx="2"/>
            <a:endCxn id="62" idx="1"/>
          </p:cNvCxnSpPr>
          <p:nvPr/>
        </p:nvCxnSpPr>
        <p:spPr>
          <a:xfrm rot="16200000" flipH="1">
            <a:off x="4290455" y="4860805"/>
            <a:ext cx="2448788" cy="100170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94"/>
          <p:cNvCxnSpPr>
            <a:stCxn id="57" idx="3"/>
            <a:endCxn id="63" idx="1"/>
          </p:cNvCxnSpPr>
          <p:nvPr/>
        </p:nvCxnSpPr>
        <p:spPr>
          <a:xfrm flipV="1">
            <a:off x="6506814" y="3988315"/>
            <a:ext cx="396142" cy="2559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57" idx="3"/>
            <a:endCxn id="65" idx="1"/>
          </p:cNvCxnSpPr>
          <p:nvPr/>
        </p:nvCxnSpPr>
        <p:spPr>
          <a:xfrm flipV="1">
            <a:off x="6506814" y="4117539"/>
            <a:ext cx="396142" cy="12667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꺾인 연결선 100"/>
          <p:cNvCxnSpPr>
            <a:stCxn id="57" idx="3"/>
            <a:endCxn id="66" idx="1"/>
          </p:cNvCxnSpPr>
          <p:nvPr/>
        </p:nvCxnSpPr>
        <p:spPr>
          <a:xfrm>
            <a:off x="6506814" y="4244215"/>
            <a:ext cx="396142" cy="2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꺾인 연결선 103"/>
          <p:cNvCxnSpPr>
            <a:stCxn id="57" idx="3"/>
            <a:endCxn id="67" idx="1"/>
          </p:cNvCxnSpPr>
          <p:nvPr/>
        </p:nvCxnSpPr>
        <p:spPr>
          <a:xfrm>
            <a:off x="6506814" y="4244215"/>
            <a:ext cx="396142" cy="13104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꺾인 연결선 106"/>
          <p:cNvCxnSpPr>
            <a:stCxn id="57" idx="3"/>
            <a:endCxn id="68" idx="1"/>
          </p:cNvCxnSpPr>
          <p:nvPr/>
        </p:nvCxnSpPr>
        <p:spPr>
          <a:xfrm>
            <a:off x="6506814" y="4244215"/>
            <a:ext cx="396142" cy="2688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꺾인 연결선 109"/>
          <p:cNvCxnSpPr>
            <a:stCxn id="58" idx="3"/>
            <a:endCxn id="69" idx="1"/>
          </p:cNvCxnSpPr>
          <p:nvPr/>
        </p:nvCxnSpPr>
        <p:spPr>
          <a:xfrm flipV="1">
            <a:off x="6506813" y="4779246"/>
            <a:ext cx="396143" cy="17801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58" idx="3"/>
            <a:endCxn id="70" idx="1"/>
          </p:cNvCxnSpPr>
          <p:nvPr/>
        </p:nvCxnSpPr>
        <p:spPr>
          <a:xfrm flipV="1">
            <a:off x="6506813" y="4909407"/>
            <a:ext cx="396143" cy="4785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115"/>
          <p:cNvCxnSpPr>
            <a:stCxn id="58" idx="3"/>
            <a:endCxn id="71" idx="1"/>
          </p:cNvCxnSpPr>
          <p:nvPr/>
        </p:nvCxnSpPr>
        <p:spPr>
          <a:xfrm>
            <a:off x="6506813" y="4957259"/>
            <a:ext cx="396143" cy="8231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>
            <a:stCxn id="58" idx="3"/>
            <a:endCxn id="72" idx="1"/>
          </p:cNvCxnSpPr>
          <p:nvPr/>
        </p:nvCxnSpPr>
        <p:spPr>
          <a:xfrm>
            <a:off x="6506813" y="4957258"/>
            <a:ext cx="396143" cy="2167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꺾인 연결선 122"/>
          <p:cNvCxnSpPr>
            <a:stCxn id="59" idx="3"/>
            <a:endCxn id="73" idx="1"/>
          </p:cNvCxnSpPr>
          <p:nvPr/>
        </p:nvCxnSpPr>
        <p:spPr>
          <a:xfrm flipV="1">
            <a:off x="6506813" y="5461362"/>
            <a:ext cx="396143" cy="13010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125"/>
          <p:cNvCxnSpPr>
            <a:stCxn id="59" idx="3"/>
            <a:endCxn id="74" idx="1"/>
          </p:cNvCxnSpPr>
          <p:nvPr/>
        </p:nvCxnSpPr>
        <p:spPr>
          <a:xfrm>
            <a:off x="6506813" y="5591465"/>
            <a:ext cx="396143" cy="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꺾인 연결선 128"/>
          <p:cNvCxnSpPr>
            <a:stCxn id="59" idx="3"/>
            <a:endCxn id="75" idx="1"/>
          </p:cNvCxnSpPr>
          <p:nvPr/>
        </p:nvCxnSpPr>
        <p:spPr>
          <a:xfrm>
            <a:off x="6506813" y="5591466"/>
            <a:ext cx="396143" cy="13022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꺾인 연결선 131"/>
          <p:cNvCxnSpPr>
            <a:stCxn id="60" idx="3"/>
            <a:endCxn id="76" idx="1"/>
          </p:cNvCxnSpPr>
          <p:nvPr/>
        </p:nvCxnSpPr>
        <p:spPr>
          <a:xfrm>
            <a:off x="6506813" y="6017292"/>
            <a:ext cx="3961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직사각형 190"/>
          <p:cNvSpPr/>
          <p:nvPr/>
        </p:nvSpPr>
        <p:spPr>
          <a:xfrm>
            <a:off x="7440013" y="3210728"/>
            <a:ext cx="710481" cy="2797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>
                <a:solidFill>
                  <a:schemeClr val="tx1"/>
                </a:solidFill>
              </a:rPr>
              <a:t>동일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>
                <a:solidFill>
                  <a:schemeClr val="tx1"/>
                </a:solidFill>
              </a:rPr>
              <a:t>상품</a:t>
            </a:r>
          </a:p>
        </p:txBody>
      </p:sp>
      <p:cxnSp>
        <p:nvCxnSpPr>
          <p:cNvPr id="192" name="꺾인 연결선 191"/>
          <p:cNvCxnSpPr>
            <a:stCxn id="7" idx="3"/>
            <a:endCxn id="191" idx="1"/>
          </p:cNvCxnSpPr>
          <p:nvPr/>
        </p:nvCxnSpPr>
        <p:spPr>
          <a:xfrm>
            <a:off x="5551054" y="3178035"/>
            <a:ext cx="1888959" cy="172574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꺾인 연결선 194"/>
          <p:cNvCxnSpPr>
            <a:stCxn id="9" idx="3"/>
            <a:endCxn id="191" idx="3"/>
          </p:cNvCxnSpPr>
          <p:nvPr/>
        </p:nvCxnSpPr>
        <p:spPr>
          <a:xfrm>
            <a:off x="7977071" y="2043669"/>
            <a:ext cx="173423" cy="1306940"/>
          </a:xfrm>
          <a:prstGeom prst="bentConnector3">
            <a:avLst>
              <a:gd name="adj1" fmla="val 231816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꺾인 연결선 197"/>
          <p:cNvCxnSpPr>
            <a:stCxn id="76" idx="3"/>
            <a:endCxn id="191" idx="3"/>
          </p:cNvCxnSpPr>
          <p:nvPr/>
        </p:nvCxnSpPr>
        <p:spPr>
          <a:xfrm flipV="1">
            <a:off x="7904131" y="3350609"/>
            <a:ext cx="246363" cy="2666683"/>
          </a:xfrm>
          <a:prstGeom prst="bentConnector3">
            <a:avLst>
              <a:gd name="adj1" fmla="val 19279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직사각형 207"/>
          <p:cNvSpPr/>
          <p:nvPr/>
        </p:nvSpPr>
        <p:spPr>
          <a:xfrm>
            <a:off x="3263509" y="3470643"/>
            <a:ext cx="630912" cy="1576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675" dirty="0" err="1"/>
              <a:t>결과창</a:t>
            </a:r>
            <a:endParaRPr lang="ko-KR" altLang="en-US" sz="675" dirty="0"/>
          </a:p>
        </p:txBody>
      </p:sp>
      <p:sp>
        <p:nvSpPr>
          <p:cNvPr id="209" name="직사각형 208"/>
          <p:cNvSpPr/>
          <p:nvPr/>
        </p:nvSpPr>
        <p:spPr>
          <a:xfrm>
            <a:off x="2977628" y="4591882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첫 전투 실패</a:t>
            </a:r>
          </a:p>
        </p:txBody>
      </p:sp>
      <p:sp>
        <p:nvSpPr>
          <p:cNvPr id="210" name="직사각형 209"/>
          <p:cNvSpPr/>
          <p:nvPr/>
        </p:nvSpPr>
        <p:spPr>
          <a:xfrm>
            <a:off x="2977628" y="4721106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30</a:t>
            </a:r>
            <a:r>
              <a:rPr lang="ko-KR" altLang="en-US" sz="675" dirty="0">
                <a:solidFill>
                  <a:schemeClr val="tx1"/>
                </a:solidFill>
              </a:rPr>
              <a:t>레벨 이상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>
                <a:solidFill>
                  <a:schemeClr val="tx1"/>
                </a:solidFill>
              </a:rPr>
              <a:t>달성</a:t>
            </a:r>
          </a:p>
        </p:txBody>
      </p:sp>
      <p:sp>
        <p:nvSpPr>
          <p:cNvPr id="211" name="직사각형 210"/>
          <p:cNvSpPr/>
          <p:nvPr/>
        </p:nvSpPr>
        <p:spPr>
          <a:xfrm>
            <a:off x="2977628" y="4850331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5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sp>
        <p:nvSpPr>
          <p:cNvPr id="212" name="직사각형 211"/>
          <p:cNvSpPr/>
          <p:nvPr/>
        </p:nvSpPr>
        <p:spPr>
          <a:xfrm>
            <a:off x="2977628" y="4978828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2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10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2977628" y="5116649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30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cxnSp>
        <p:nvCxnSpPr>
          <p:cNvPr id="214" name="꺾인 연결선 213"/>
          <p:cNvCxnSpPr>
            <a:stCxn id="208" idx="2"/>
          </p:cNvCxnSpPr>
          <p:nvPr/>
        </p:nvCxnSpPr>
        <p:spPr>
          <a:xfrm>
            <a:off x="3578965" y="3628316"/>
            <a:ext cx="1" cy="176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꺾인 연결선 214"/>
          <p:cNvCxnSpPr>
            <a:stCxn id="115" idx="1"/>
            <a:endCxn id="272" idx="1"/>
          </p:cNvCxnSpPr>
          <p:nvPr/>
        </p:nvCxnSpPr>
        <p:spPr>
          <a:xfrm rot="10800000">
            <a:off x="2296855" y="2282547"/>
            <a:ext cx="657864" cy="1787106"/>
          </a:xfrm>
          <a:prstGeom prst="bentConnector3">
            <a:avLst>
              <a:gd name="adj1" fmla="val 1347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직사각형 230"/>
          <p:cNvSpPr/>
          <p:nvPr/>
        </p:nvSpPr>
        <p:spPr>
          <a:xfrm>
            <a:off x="2382427" y="1966040"/>
            <a:ext cx="1806540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신입기사 </a:t>
            </a:r>
            <a:r>
              <a:rPr lang="ko-KR" altLang="en-US" sz="675" dirty="0" smtClean="0">
                <a:solidFill>
                  <a:schemeClr val="tx1"/>
                </a:solidFill>
              </a:rPr>
              <a:t>패키지</a:t>
            </a:r>
            <a:r>
              <a:rPr lang="en-US" altLang="ko-KR" sz="675" dirty="0" smtClean="0">
                <a:solidFill>
                  <a:schemeClr val="tx1"/>
                </a:solidFill>
              </a:rPr>
              <a:t>(1</a:t>
            </a:r>
            <a:r>
              <a:rPr lang="ko-KR" altLang="en-US" sz="675" dirty="0" smtClean="0">
                <a:solidFill>
                  <a:schemeClr val="tx1"/>
                </a:solidFill>
              </a:rPr>
              <a:t>일 </a:t>
            </a:r>
            <a:r>
              <a:rPr lang="en-US" altLang="ko-KR" sz="675" dirty="0" smtClean="0">
                <a:solidFill>
                  <a:schemeClr val="tx1"/>
                </a:solidFill>
              </a:rPr>
              <a:t>1</a:t>
            </a:r>
            <a:r>
              <a:rPr lang="ko-KR" altLang="en-US" sz="675" dirty="0" smtClean="0">
                <a:solidFill>
                  <a:schemeClr val="tx1"/>
                </a:solidFill>
              </a:rPr>
              <a:t>회</a:t>
            </a:r>
            <a:r>
              <a:rPr lang="en-US" altLang="ko-KR" sz="675" dirty="0" smtClean="0">
                <a:solidFill>
                  <a:schemeClr val="tx1"/>
                </a:solidFill>
              </a:rPr>
              <a:t>/</a:t>
            </a:r>
            <a:r>
              <a:rPr lang="ko-KR" altLang="en-US" sz="675" dirty="0" smtClean="0">
                <a:solidFill>
                  <a:schemeClr val="tx1"/>
                </a:solidFill>
              </a:rPr>
              <a:t>총</a:t>
            </a:r>
            <a:r>
              <a:rPr lang="en-US" altLang="ko-KR" sz="675" dirty="0" smtClean="0">
                <a:solidFill>
                  <a:schemeClr val="tx1"/>
                </a:solidFill>
              </a:rPr>
              <a:t>3</a:t>
            </a:r>
            <a:r>
              <a:rPr lang="ko-KR" altLang="en-US" sz="675" dirty="0" smtClean="0">
                <a:solidFill>
                  <a:schemeClr val="tx1"/>
                </a:solidFill>
              </a:rPr>
              <a:t>일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 smtClean="0">
                <a:solidFill>
                  <a:schemeClr val="tx1"/>
                </a:solidFill>
              </a:rPr>
              <a:t>표시</a:t>
            </a:r>
            <a:r>
              <a:rPr lang="en-US" altLang="ko-KR" sz="675" dirty="0" smtClean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2382427" y="2095264"/>
            <a:ext cx="1806540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NOX </a:t>
            </a:r>
            <a:r>
              <a:rPr lang="ko-KR" altLang="en-US" sz="675" dirty="0" smtClean="0">
                <a:solidFill>
                  <a:schemeClr val="tx1"/>
                </a:solidFill>
              </a:rPr>
              <a:t>패키지</a:t>
            </a:r>
            <a:r>
              <a:rPr lang="en-US" altLang="ko-KR" sz="675" dirty="0" smtClean="0">
                <a:solidFill>
                  <a:schemeClr val="tx1"/>
                </a:solidFill>
              </a:rPr>
              <a:t>(30</a:t>
            </a:r>
            <a:r>
              <a:rPr lang="ko-KR" altLang="en-US" sz="675" dirty="0" smtClean="0">
                <a:solidFill>
                  <a:schemeClr val="tx1"/>
                </a:solidFill>
              </a:rPr>
              <a:t>레벨 이상마다 </a:t>
            </a:r>
            <a:r>
              <a:rPr lang="en-US" altLang="ko-KR" sz="675" dirty="0" smtClean="0">
                <a:solidFill>
                  <a:schemeClr val="tx1"/>
                </a:solidFill>
              </a:rPr>
              <a:t>1</a:t>
            </a:r>
            <a:r>
              <a:rPr lang="ko-KR" altLang="en-US" sz="675" dirty="0" smtClean="0">
                <a:solidFill>
                  <a:schemeClr val="tx1"/>
                </a:solidFill>
              </a:rPr>
              <a:t>일 </a:t>
            </a:r>
            <a:r>
              <a:rPr lang="en-US" altLang="ko-KR" sz="675" dirty="0" smtClean="0">
                <a:solidFill>
                  <a:schemeClr val="tx1"/>
                </a:solidFill>
              </a:rPr>
              <a:t>1</a:t>
            </a:r>
            <a:r>
              <a:rPr lang="ko-KR" altLang="en-US" sz="675" dirty="0" smtClean="0">
                <a:solidFill>
                  <a:schemeClr val="tx1"/>
                </a:solidFill>
              </a:rPr>
              <a:t>회</a:t>
            </a:r>
            <a:r>
              <a:rPr lang="en-US" altLang="ko-KR" sz="675" dirty="0" smtClean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2382427" y="2224488"/>
            <a:ext cx="1806540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성 조력자 특별 </a:t>
            </a:r>
            <a:r>
              <a:rPr lang="ko-KR" altLang="en-US" sz="675" dirty="0" smtClean="0">
                <a:solidFill>
                  <a:schemeClr val="tx1"/>
                </a:solidFill>
              </a:rPr>
              <a:t>패키지</a:t>
            </a:r>
            <a:r>
              <a:rPr lang="en-US" altLang="ko-KR" sz="675" dirty="0">
                <a:solidFill>
                  <a:schemeClr val="tx1"/>
                </a:solidFill>
              </a:rPr>
              <a:t>(1</a:t>
            </a:r>
            <a:r>
              <a:rPr lang="ko-KR" altLang="en-US" sz="675" dirty="0">
                <a:solidFill>
                  <a:schemeClr val="tx1"/>
                </a:solidFill>
              </a:rPr>
              <a:t>일 </a:t>
            </a:r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회</a:t>
            </a:r>
            <a:r>
              <a:rPr lang="en-US" altLang="ko-KR" sz="675" dirty="0">
                <a:solidFill>
                  <a:schemeClr val="tx1"/>
                </a:solidFill>
              </a:rPr>
              <a:t>/</a:t>
            </a:r>
            <a:r>
              <a:rPr lang="ko-KR" altLang="en-US" sz="675" dirty="0">
                <a:solidFill>
                  <a:schemeClr val="tx1"/>
                </a:solidFill>
              </a:rPr>
              <a:t>총</a:t>
            </a:r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일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>
                <a:solidFill>
                  <a:schemeClr val="tx1"/>
                </a:solidFill>
              </a:rPr>
              <a:t>표시</a:t>
            </a:r>
            <a:r>
              <a:rPr lang="en-US" altLang="ko-KR" sz="675" dirty="0" smtClean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2382427" y="2352986"/>
            <a:ext cx="1806540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2</a:t>
            </a:r>
            <a:r>
              <a:rPr lang="ko-KR" altLang="en-US" sz="675" dirty="0">
                <a:solidFill>
                  <a:schemeClr val="tx1"/>
                </a:solidFill>
              </a:rPr>
              <a:t>성 조력자 특별 </a:t>
            </a:r>
            <a:r>
              <a:rPr lang="ko-KR" altLang="en-US" sz="675" dirty="0" smtClean="0">
                <a:solidFill>
                  <a:schemeClr val="tx1"/>
                </a:solidFill>
              </a:rPr>
              <a:t>패키지</a:t>
            </a:r>
            <a:r>
              <a:rPr lang="en-US" altLang="ko-KR" sz="675" dirty="0">
                <a:solidFill>
                  <a:schemeClr val="tx1"/>
                </a:solidFill>
              </a:rPr>
              <a:t>(1</a:t>
            </a:r>
            <a:r>
              <a:rPr lang="ko-KR" altLang="en-US" sz="675" dirty="0">
                <a:solidFill>
                  <a:schemeClr val="tx1"/>
                </a:solidFill>
              </a:rPr>
              <a:t>일 </a:t>
            </a:r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회</a:t>
            </a:r>
            <a:r>
              <a:rPr lang="en-US" altLang="ko-KR" sz="675" dirty="0">
                <a:solidFill>
                  <a:schemeClr val="tx1"/>
                </a:solidFill>
              </a:rPr>
              <a:t>/</a:t>
            </a:r>
            <a:r>
              <a:rPr lang="ko-KR" altLang="en-US" sz="675" dirty="0">
                <a:solidFill>
                  <a:schemeClr val="tx1"/>
                </a:solidFill>
              </a:rPr>
              <a:t>총</a:t>
            </a:r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일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>
                <a:solidFill>
                  <a:schemeClr val="tx1"/>
                </a:solidFill>
              </a:rPr>
              <a:t>표시</a:t>
            </a:r>
            <a:r>
              <a:rPr lang="en-US" altLang="ko-KR" sz="675" dirty="0" smtClean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2382427" y="2490806"/>
            <a:ext cx="1806540" cy="1148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성 조력자 특별 </a:t>
            </a:r>
            <a:r>
              <a:rPr lang="ko-KR" altLang="en-US" sz="675" dirty="0" smtClean="0">
                <a:solidFill>
                  <a:schemeClr val="tx1"/>
                </a:solidFill>
              </a:rPr>
              <a:t>패키지</a:t>
            </a:r>
            <a:r>
              <a:rPr lang="en-US" altLang="ko-KR" sz="675" dirty="0">
                <a:solidFill>
                  <a:schemeClr val="tx1"/>
                </a:solidFill>
              </a:rPr>
              <a:t>(1</a:t>
            </a:r>
            <a:r>
              <a:rPr lang="ko-KR" altLang="en-US" sz="675" dirty="0">
                <a:solidFill>
                  <a:schemeClr val="tx1"/>
                </a:solidFill>
              </a:rPr>
              <a:t>일 </a:t>
            </a:r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회</a:t>
            </a:r>
            <a:r>
              <a:rPr lang="en-US" altLang="ko-KR" sz="675" dirty="0">
                <a:solidFill>
                  <a:schemeClr val="tx1"/>
                </a:solidFill>
              </a:rPr>
              <a:t>/</a:t>
            </a:r>
            <a:r>
              <a:rPr lang="ko-KR" altLang="en-US" sz="675" dirty="0">
                <a:solidFill>
                  <a:schemeClr val="tx1"/>
                </a:solidFill>
              </a:rPr>
              <a:t>총</a:t>
            </a:r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일</a:t>
            </a:r>
            <a:r>
              <a:rPr lang="en-US" altLang="ko-KR" sz="675" dirty="0">
                <a:solidFill>
                  <a:schemeClr val="tx1"/>
                </a:solidFill>
              </a:rPr>
              <a:t> </a:t>
            </a:r>
            <a:r>
              <a:rPr lang="ko-KR" altLang="en-US" sz="675" dirty="0">
                <a:solidFill>
                  <a:schemeClr val="tx1"/>
                </a:solidFill>
              </a:rPr>
              <a:t>표시</a:t>
            </a:r>
            <a:r>
              <a:rPr lang="en-US" altLang="ko-KR" sz="675" dirty="0" smtClean="0">
                <a:solidFill>
                  <a:schemeClr val="tx1"/>
                </a:solidFill>
              </a:rPr>
              <a:t>)</a:t>
            </a:r>
            <a:endParaRPr lang="ko-KR" altLang="en-US" sz="675" dirty="0">
              <a:solidFill>
                <a:schemeClr val="tx1"/>
              </a:solidFill>
            </a:endParaRPr>
          </a:p>
        </p:txBody>
      </p:sp>
      <p:cxnSp>
        <p:nvCxnSpPr>
          <p:cNvPr id="237" name="꺾인 연결선 16"/>
          <p:cNvCxnSpPr>
            <a:stCxn id="272" idx="3"/>
            <a:endCxn id="5" idx="1"/>
          </p:cNvCxnSpPr>
          <p:nvPr/>
        </p:nvCxnSpPr>
        <p:spPr>
          <a:xfrm flipV="1">
            <a:off x="4254175" y="2280304"/>
            <a:ext cx="444366" cy="2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꺾인 연결선 241"/>
          <p:cNvCxnSpPr>
            <a:stCxn id="5" idx="2"/>
            <a:endCxn id="208" idx="0"/>
          </p:cNvCxnSpPr>
          <p:nvPr/>
        </p:nvCxnSpPr>
        <p:spPr>
          <a:xfrm rot="5400000">
            <a:off x="3740730" y="2197375"/>
            <a:ext cx="1111503" cy="1435032"/>
          </a:xfrm>
          <a:prstGeom prst="bentConnector3">
            <a:avLst>
              <a:gd name="adj1" fmla="val 425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꺾인 연결선 248"/>
          <p:cNvCxnSpPr>
            <a:stCxn id="115" idx="1"/>
            <a:endCxn id="4" idx="1"/>
          </p:cNvCxnSpPr>
          <p:nvPr/>
        </p:nvCxnSpPr>
        <p:spPr>
          <a:xfrm rot="10800000" flipH="1">
            <a:off x="2954719" y="661339"/>
            <a:ext cx="1743822" cy="3408315"/>
          </a:xfrm>
          <a:prstGeom prst="bentConnector3">
            <a:avLst>
              <a:gd name="adj1" fmla="val -65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꺾인 연결선 251"/>
          <p:cNvCxnSpPr>
            <a:stCxn id="255" idx="1"/>
            <a:endCxn id="272" idx="0"/>
          </p:cNvCxnSpPr>
          <p:nvPr/>
        </p:nvCxnSpPr>
        <p:spPr>
          <a:xfrm rot="10800000" flipV="1">
            <a:off x="3275516" y="1381045"/>
            <a:ext cx="1116061" cy="50788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순서도: 판단 254"/>
          <p:cNvSpPr/>
          <p:nvPr/>
        </p:nvSpPr>
        <p:spPr>
          <a:xfrm>
            <a:off x="4391576" y="1168293"/>
            <a:ext cx="1244840" cy="425506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13" dirty="0"/>
              <a:t>조건체크</a:t>
            </a:r>
          </a:p>
        </p:txBody>
      </p:sp>
      <p:cxnSp>
        <p:nvCxnSpPr>
          <p:cNvPr id="258" name="꺾인 연결선 12"/>
          <p:cNvCxnSpPr>
            <a:stCxn id="255" idx="2"/>
            <a:endCxn id="5" idx="0"/>
          </p:cNvCxnSpPr>
          <p:nvPr/>
        </p:nvCxnSpPr>
        <p:spPr>
          <a:xfrm>
            <a:off x="5013996" y="1593798"/>
            <a:ext cx="1" cy="6076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61" name="모서리가 둥근 직사각형 260"/>
          <p:cNvSpPr/>
          <p:nvPr/>
        </p:nvSpPr>
        <p:spPr>
          <a:xfrm>
            <a:off x="5881990" y="987145"/>
            <a:ext cx="1309018" cy="787224"/>
          </a:xfrm>
          <a:prstGeom prst="roundRect">
            <a:avLst>
              <a:gd name="adj" fmla="val 8557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13"/>
          </a:p>
        </p:txBody>
      </p:sp>
      <p:sp>
        <p:nvSpPr>
          <p:cNvPr id="262" name="직사각형 261"/>
          <p:cNvSpPr/>
          <p:nvPr/>
        </p:nvSpPr>
        <p:spPr>
          <a:xfrm>
            <a:off x="5956890" y="1057435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675" dirty="0">
                <a:solidFill>
                  <a:schemeClr val="tx1"/>
                </a:solidFill>
              </a:rPr>
              <a:t>첫 전투 실패</a:t>
            </a:r>
          </a:p>
        </p:txBody>
      </p:sp>
      <p:sp>
        <p:nvSpPr>
          <p:cNvPr id="263" name="직사각형 262"/>
          <p:cNvSpPr/>
          <p:nvPr/>
        </p:nvSpPr>
        <p:spPr>
          <a:xfrm>
            <a:off x="5956890" y="1186659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30</a:t>
            </a:r>
            <a:r>
              <a:rPr lang="ko-KR" altLang="en-US" sz="675" dirty="0">
                <a:solidFill>
                  <a:schemeClr val="tx1"/>
                </a:solidFill>
              </a:rPr>
              <a:t>레벨 이상 달성</a:t>
            </a:r>
          </a:p>
        </p:txBody>
      </p:sp>
      <p:sp>
        <p:nvSpPr>
          <p:cNvPr id="264" name="직사각형 263"/>
          <p:cNvSpPr/>
          <p:nvPr/>
        </p:nvSpPr>
        <p:spPr>
          <a:xfrm>
            <a:off x="5956890" y="1315884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1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5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sp>
        <p:nvSpPr>
          <p:cNvPr id="265" name="직사각형 264"/>
          <p:cNvSpPr/>
          <p:nvPr/>
        </p:nvSpPr>
        <p:spPr>
          <a:xfrm>
            <a:off x="5956890" y="1444381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2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10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sp>
        <p:nvSpPr>
          <p:cNvPr id="266" name="직사각형 265"/>
          <p:cNvSpPr/>
          <p:nvPr/>
        </p:nvSpPr>
        <p:spPr>
          <a:xfrm>
            <a:off x="5956890" y="1582201"/>
            <a:ext cx="1176875" cy="114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675" dirty="0">
                <a:solidFill>
                  <a:schemeClr val="tx1"/>
                </a:solidFill>
              </a:rPr>
              <a:t>3</a:t>
            </a:r>
            <a:r>
              <a:rPr lang="ko-KR" altLang="en-US" sz="675" dirty="0">
                <a:solidFill>
                  <a:schemeClr val="tx1"/>
                </a:solidFill>
              </a:rPr>
              <a:t>성 조력자 조각 </a:t>
            </a:r>
            <a:r>
              <a:rPr lang="en-US" altLang="ko-KR" sz="675" dirty="0">
                <a:solidFill>
                  <a:schemeClr val="tx1"/>
                </a:solidFill>
              </a:rPr>
              <a:t>30</a:t>
            </a:r>
            <a:r>
              <a:rPr lang="ko-KR" altLang="en-US" sz="675" dirty="0">
                <a:solidFill>
                  <a:schemeClr val="tx1"/>
                </a:solidFill>
              </a:rPr>
              <a:t>개 획득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3928341" y="1174716"/>
            <a:ext cx="56367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13" dirty="0"/>
              <a:t>Yes</a:t>
            </a:r>
            <a:endParaRPr lang="ko-KR" altLang="en-US" sz="1013" dirty="0"/>
          </a:p>
        </p:txBody>
      </p:sp>
      <p:sp>
        <p:nvSpPr>
          <p:cNvPr id="286" name="TextBox 285"/>
          <p:cNvSpPr txBox="1"/>
          <p:nvPr/>
        </p:nvSpPr>
        <p:spPr>
          <a:xfrm>
            <a:off x="5013056" y="1591102"/>
            <a:ext cx="56367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13" dirty="0"/>
              <a:t>No</a:t>
            </a:r>
            <a:endParaRPr lang="ko-KR" altLang="en-US" sz="1013" dirty="0"/>
          </a:p>
        </p:txBody>
      </p:sp>
      <p:cxnSp>
        <p:nvCxnSpPr>
          <p:cNvPr id="287" name="꺾인 연결선 286"/>
          <p:cNvCxnSpPr>
            <a:stCxn id="255" idx="3"/>
            <a:endCxn id="261" idx="1"/>
          </p:cNvCxnSpPr>
          <p:nvPr/>
        </p:nvCxnSpPr>
        <p:spPr>
          <a:xfrm flipV="1">
            <a:off x="5636416" y="1380757"/>
            <a:ext cx="245574" cy="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985353" y="5371402"/>
            <a:ext cx="312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 </a:t>
            </a:r>
            <a:r>
              <a:rPr lang="ko-KR" altLang="en-US" sz="1200" dirty="0" err="1" smtClean="0"/>
              <a:t>결과창에서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조건체크하여</a:t>
            </a:r>
            <a:r>
              <a:rPr lang="ko-KR" altLang="en-US" sz="1200" dirty="0" smtClean="0"/>
              <a:t> 상품 표시하는</a:t>
            </a:r>
            <a:endParaRPr lang="en-US" altLang="ko-KR" sz="1200" dirty="0" smtClean="0"/>
          </a:p>
          <a:p>
            <a:r>
              <a:rPr lang="ko-KR" altLang="en-US" sz="1200" dirty="0" smtClean="0"/>
              <a:t>것은 구현여부 결정이 안된 상태임</a:t>
            </a:r>
            <a:endParaRPr lang="ko-KR" alt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패키지 팝업 표시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FLOW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5" name="순서도: 판단 114"/>
          <p:cNvSpPr/>
          <p:nvPr/>
        </p:nvSpPr>
        <p:spPr>
          <a:xfrm>
            <a:off x="2954719" y="3856900"/>
            <a:ext cx="1244840" cy="425506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13" dirty="0"/>
              <a:t>조건체크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466023" y="3820672"/>
            <a:ext cx="56367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13" dirty="0"/>
              <a:t>Yes</a:t>
            </a:r>
            <a:endParaRPr lang="ko-KR" altLang="en-US" sz="1013" dirty="0"/>
          </a:p>
        </p:txBody>
      </p:sp>
      <p:sp>
        <p:nvSpPr>
          <p:cNvPr id="118" name="TextBox 117"/>
          <p:cNvSpPr txBox="1"/>
          <p:nvPr/>
        </p:nvSpPr>
        <p:spPr>
          <a:xfrm>
            <a:off x="3576199" y="4279709"/>
            <a:ext cx="56367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13" dirty="0"/>
              <a:t>No</a:t>
            </a:r>
            <a:endParaRPr lang="ko-KR" altLang="en-US" sz="1013" dirty="0"/>
          </a:p>
        </p:txBody>
      </p:sp>
    </p:spTree>
    <p:extLst>
      <p:ext uri="{BB962C8B-B14F-4D97-AF65-F5344CB8AC3E}">
        <p14:creationId xmlns:p14="http://schemas.microsoft.com/office/powerpoint/2010/main" val="149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한정판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월정액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86037" y="1625026"/>
            <a:ext cx="9490509" cy="4025004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4272588" y="2722016"/>
            <a:ext cx="3728906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5" y="3225480"/>
            <a:ext cx="1126498" cy="112649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272588" y="4447442"/>
            <a:ext cx="134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 </a:t>
            </a: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대각선 줄무늬 1"/>
          <p:cNvSpPr/>
          <p:nvPr/>
        </p:nvSpPr>
        <p:spPr>
          <a:xfrm>
            <a:off x="4291119" y="2749087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8895363">
            <a:off x="3793621" y="2976642"/>
            <a:ext cx="176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구매즉시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8518037" y="2722016"/>
            <a:ext cx="2071951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3" y="2974867"/>
            <a:ext cx="1126498" cy="112649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437984" y="4061689"/>
            <a:ext cx="215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</a:t>
            </a: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30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대각선 줄무늬 62"/>
          <p:cNvSpPr/>
          <p:nvPr/>
        </p:nvSpPr>
        <p:spPr>
          <a:xfrm>
            <a:off x="8518036" y="2749087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8858712">
            <a:off x="8031628" y="2907417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하루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일간 지급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70851" y="4440628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6,000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8670851" y="4461799"/>
            <a:ext cx="176632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그림 6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8"/>
          <a:stretch/>
        </p:blipFill>
        <p:spPr>
          <a:xfrm>
            <a:off x="1277885" y="1966653"/>
            <a:ext cx="3118439" cy="3327556"/>
          </a:xfrm>
          <a:prstGeom prst="rect">
            <a:avLst/>
          </a:prstGeom>
        </p:spPr>
      </p:pic>
      <p:sp>
        <p:nvSpPr>
          <p:cNvPr id="66" name="덧셈 기호 65"/>
          <p:cNvSpPr/>
          <p:nvPr/>
        </p:nvSpPr>
        <p:spPr>
          <a:xfrm>
            <a:off x="5373091" y="352674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5770990" y="4488027"/>
            <a:ext cx="22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희귀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세인트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세트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65982" y="5318231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월정액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상품은 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출석 시 지급되는 상품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덧셈 기호 69"/>
          <p:cNvSpPr/>
          <p:nvPr/>
        </p:nvSpPr>
        <p:spPr>
          <a:xfrm>
            <a:off x="7946416" y="3555743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4742641" y="1978767"/>
            <a:ext cx="5847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66,000</a:t>
            </a:r>
            <a:r>
              <a:rPr lang="ko-KR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원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상당의 보석을 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5,500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원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에 구입하고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b="1" dirty="0" smtClean="0">
                <a:solidFill>
                  <a:schemeClr val="accent4"/>
                </a:solidFill>
              </a:rPr>
              <a:t>희귀 </a:t>
            </a:r>
            <a:r>
              <a:rPr lang="ko-KR" altLang="en-US" b="1" dirty="0" err="1" smtClean="0">
                <a:solidFill>
                  <a:schemeClr val="accent4"/>
                </a:solidFill>
              </a:rPr>
              <a:t>세인트</a:t>
            </a:r>
            <a:r>
              <a:rPr lang="ko-KR" altLang="en-US" b="1" dirty="0" smtClean="0">
                <a:solidFill>
                  <a:schemeClr val="accent4"/>
                </a:solidFill>
              </a:rPr>
              <a:t> </a:t>
            </a:r>
            <a:r>
              <a:rPr lang="ko-KR" altLang="en-US" b="1" dirty="0" err="1" smtClean="0">
                <a:solidFill>
                  <a:schemeClr val="accent4"/>
                </a:solidFill>
              </a:rPr>
              <a:t>방어구</a:t>
            </a:r>
            <a:r>
              <a:rPr lang="ko-KR" altLang="en-US" b="1" dirty="0" smtClean="0">
                <a:solidFill>
                  <a:schemeClr val="accent4"/>
                </a:solidFill>
              </a:rPr>
              <a:t> 세트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를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획득할 마지막 기회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!!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011369" y="5614091"/>
            <a:ext cx="7697819" cy="494573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3308289" y="5811075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상점 </a:t>
            </a:r>
            <a:r>
              <a:rPr lang="en-US" altLang="ko-KR" sz="1600" b="1" dirty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한정판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월정액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패키지 </a:t>
            </a:r>
            <a:r>
              <a:rPr lang="ko-KR" altLang="en-US" sz="1600" b="1" dirty="0">
                <a:solidFill>
                  <a:schemeClr val="bg1"/>
                </a:solidFill>
              </a:rPr>
              <a:t>팝업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5374" y="6370479"/>
            <a:ext cx="1007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상점 </a:t>
            </a:r>
            <a:r>
              <a:rPr lang="ko-KR" altLang="en-US" sz="1400" dirty="0"/>
              <a:t>진입 시 표시되는 한정판 </a:t>
            </a:r>
            <a:r>
              <a:rPr lang="ko-KR" altLang="en-US" sz="1400" dirty="0" err="1"/>
              <a:t>월정액</a:t>
            </a:r>
            <a:r>
              <a:rPr lang="ko-KR" altLang="en-US" sz="1400" dirty="0"/>
              <a:t> 패키지 팝업에는 </a:t>
            </a:r>
            <a:r>
              <a:rPr lang="en-US" altLang="ko-KR" sz="1400" dirty="0"/>
              <a:t>[</a:t>
            </a:r>
            <a:r>
              <a:rPr lang="ko-KR" altLang="en-US" sz="1400" dirty="0" err="1"/>
              <a:t>오늘그만보기</a:t>
            </a:r>
            <a:r>
              <a:rPr lang="en-US" altLang="ko-KR" sz="1400" dirty="0"/>
              <a:t>] </a:t>
            </a:r>
            <a:r>
              <a:rPr lang="ko-KR" altLang="en-US" sz="1400" dirty="0"/>
              <a:t>기능을 적용해야 </a:t>
            </a:r>
            <a:r>
              <a:rPr lang="ko-KR" altLang="en-US" sz="1400" dirty="0" smtClean="0"/>
              <a:t>함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/>
              <a:t>ShopGemCharge</a:t>
            </a:r>
            <a:r>
              <a:rPr lang="en-US" altLang="ko-KR" sz="1400" dirty="0"/>
              <a:t> </a:t>
            </a:r>
            <a:r>
              <a:rPr lang="ko-KR" altLang="en-US" sz="1400" dirty="0"/>
              <a:t>에</a:t>
            </a:r>
            <a:r>
              <a:rPr lang="en-US" altLang="ko-KR" sz="1400" dirty="0"/>
              <a:t> 5</a:t>
            </a:r>
            <a:r>
              <a:rPr lang="ko-KR" altLang="en-US" sz="1400" dirty="0"/>
              <a:t>종 </a:t>
            </a:r>
            <a:r>
              <a:rPr lang="ko-KR" altLang="en-US" sz="1400" dirty="0" err="1"/>
              <a:t>방어구</a:t>
            </a:r>
            <a:r>
              <a:rPr lang="ko-KR" altLang="en-US" sz="1400" dirty="0"/>
              <a:t> 지급을 위한 필드 </a:t>
            </a:r>
            <a:r>
              <a:rPr lang="ko-KR" altLang="en-US" sz="1400" dirty="0" smtClean="0"/>
              <a:t>추가됨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한정판 </a:t>
            </a:r>
            <a:r>
              <a:rPr lang="ko-KR" altLang="en-US" sz="1400" dirty="0" err="1"/>
              <a:t>월정액</a:t>
            </a:r>
            <a:r>
              <a:rPr lang="ko-KR" altLang="en-US" sz="1400" dirty="0"/>
              <a:t> 상품의 경우 한시적으로 판매하는 상품으로 </a:t>
            </a:r>
            <a:r>
              <a:rPr lang="en-US" altLang="ko-KR" sz="1400" dirty="0" err="1"/>
              <a:t>ShopGemCharge</a:t>
            </a:r>
            <a:r>
              <a:rPr lang="en-US" altLang="ko-KR" sz="1400" dirty="0"/>
              <a:t> &gt; </a:t>
            </a:r>
            <a:r>
              <a:rPr lang="en-US" altLang="ko-KR" sz="1400" dirty="0" err="1"/>
              <a:t>IsPopupShow</a:t>
            </a:r>
            <a:r>
              <a:rPr lang="ko-KR" altLang="en-US" sz="1400" dirty="0"/>
              <a:t>에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Bool</a:t>
            </a:r>
            <a:r>
              <a:rPr lang="en-US" altLang="ko-KR" sz="1400" dirty="0"/>
              <a:t> </a:t>
            </a:r>
            <a:r>
              <a:rPr lang="ko-KR" altLang="en-US" sz="1400" dirty="0"/>
              <a:t>값으로 설정하여 </a:t>
            </a:r>
            <a:r>
              <a:rPr lang="ko-KR" altLang="en-US" sz="1400" dirty="0" smtClean="0"/>
              <a:t>팝업 </a:t>
            </a:r>
            <a:r>
              <a:rPr lang="ko-KR" altLang="en-US" sz="1400" dirty="0"/>
              <a:t>표시 유무를 </a:t>
            </a:r>
            <a:r>
              <a:rPr lang="ko-KR" altLang="en-US" sz="1400" dirty="0" smtClean="0"/>
              <a:t>결정</a:t>
            </a:r>
            <a:endParaRPr lang="ko-KR" altLang="en-US" sz="14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086829" y="1608986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273741" y="5045730"/>
            <a:ext cx="2371800" cy="653563"/>
            <a:chOff x="8273741" y="5045730"/>
            <a:chExt cx="2371800" cy="653563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41" y="5045730"/>
              <a:ext cx="1581200" cy="653563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5"/>
            <a:stretch/>
          </p:blipFill>
          <p:spPr>
            <a:xfrm>
              <a:off x="8273741" y="5045730"/>
              <a:ext cx="1163828" cy="653563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273741" y="5210854"/>
              <a:ext cx="23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구매하기 </a:t>
              </a:r>
              <a:r>
                <a:rPr lang="en-US" altLang="ko-KR" sz="16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\5,500</a:t>
              </a:r>
              <a:endParaRPr lang="ko-KR" alt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970856" y="3112720"/>
            <a:ext cx="1925454" cy="1246739"/>
            <a:chOff x="5868684" y="2723851"/>
            <a:chExt cx="2564960" cy="166082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684" y="3568516"/>
              <a:ext cx="816157" cy="816157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821" y="3568516"/>
              <a:ext cx="816157" cy="816157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979" y="3568516"/>
              <a:ext cx="816157" cy="816157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51" y="2723851"/>
              <a:ext cx="816157" cy="816157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909" y="2723851"/>
              <a:ext cx="816157" cy="81615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235" y="3578587"/>
              <a:ext cx="806086" cy="80608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8" y="3576673"/>
              <a:ext cx="806086" cy="80608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022" y="2751135"/>
              <a:ext cx="806086" cy="80608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476" y="3547885"/>
              <a:ext cx="806086" cy="80608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756" y="2734856"/>
              <a:ext cx="794146" cy="794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86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651" y="4097090"/>
            <a:ext cx="2659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375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307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55,000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3614" y="4832905"/>
            <a:ext cx="1552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110,000</a:t>
            </a:r>
            <a:endParaRPr lang="ko-KR" altLang="en-US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860002" y="2601176"/>
            <a:ext cx="732755" cy="1116579"/>
            <a:chOff x="3605183" y="2544699"/>
            <a:chExt cx="1133758" cy="1727632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7" y="3194487"/>
            <a:ext cx="843286" cy="84328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9" y="3194487"/>
            <a:ext cx="843286" cy="8432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46958" y="4097090"/>
            <a:ext cx="2659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grpSp>
        <p:nvGrpSpPr>
          <p:cNvPr id="32" name="그룹 31"/>
          <p:cNvGrpSpPr/>
          <p:nvPr/>
        </p:nvGrpSpPr>
        <p:grpSpPr>
          <a:xfrm rot="900000">
            <a:off x="5959896" y="2595299"/>
            <a:ext cx="732755" cy="1116578"/>
            <a:chOff x="3605183" y="2544699"/>
            <a:chExt cx="1133758" cy="172763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841119" y="3909939"/>
            <a:ext cx="2659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x3,000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무기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</a:t>
            </a:r>
          </a:p>
          <a:p>
            <a:pPr algn="ctr"/>
            <a:r>
              <a:rPr lang="ko-KR" altLang="en-US" sz="1400" b="1" dirty="0" smtClean="0">
                <a:solidFill>
                  <a:schemeClr val="accent2"/>
                </a:solidFill>
              </a:rPr>
              <a:t>전설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소환권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</a:t>
            </a: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x1,000,000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8310828" y="2601176"/>
            <a:ext cx="732755" cy="1116579"/>
            <a:chOff x="3605183" y="2544699"/>
            <a:chExt cx="1133758" cy="1727632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4" y="2544699"/>
              <a:ext cx="1133756" cy="1727631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97" y="3194487"/>
            <a:ext cx="843286" cy="843286"/>
          </a:xfrm>
          <a:prstGeom prst="rect">
            <a:avLst/>
          </a:prstGeom>
        </p:spPr>
      </p:pic>
      <p:grpSp>
        <p:nvGrpSpPr>
          <p:cNvPr id="44" name="그룹 43"/>
          <p:cNvGrpSpPr/>
          <p:nvPr/>
        </p:nvGrpSpPr>
        <p:grpSpPr>
          <a:xfrm>
            <a:off x="5716542" y="2601176"/>
            <a:ext cx="732755" cy="1116579"/>
            <a:chOff x="3605183" y="2544699"/>
            <a:chExt cx="1133758" cy="1727632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4" y="3194487"/>
            <a:ext cx="843286" cy="843286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 rot="1800000">
            <a:off x="9384174" y="2601177"/>
            <a:ext cx="732755" cy="1116579"/>
            <a:chOff x="3605183" y="2544699"/>
            <a:chExt cx="1133758" cy="1727632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 rot="900000">
            <a:off x="9200912" y="2601177"/>
            <a:ext cx="732755" cy="1116579"/>
            <a:chOff x="3605183" y="2544699"/>
            <a:chExt cx="1133758" cy="1727632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grpSp>
        <p:nvGrpSpPr>
          <p:cNvPr id="53" name="그룹 52"/>
          <p:cNvGrpSpPr/>
          <p:nvPr/>
        </p:nvGrpSpPr>
        <p:grpSpPr>
          <a:xfrm>
            <a:off x="9061073" y="2601176"/>
            <a:ext cx="732755" cy="1116579"/>
            <a:chOff x="3605183" y="2544699"/>
            <a:chExt cx="1133758" cy="1727632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2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183" y="2544699"/>
              <a:ext cx="1133758" cy="1727631"/>
            </a:xfrm>
            <a:prstGeom prst="rect">
              <a:avLst/>
            </a:prstGeom>
          </p:spPr>
        </p:pic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35" y="3194487"/>
            <a:ext cx="843286" cy="84328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6" y="3194487"/>
            <a:ext cx="843286" cy="8432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010136" y="1772946"/>
            <a:ext cx="2333024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Ⅱ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1830" y="1772946"/>
            <a:ext cx="2259914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Ⅰ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4297" y="1772946"/>
            <a:ext cx="2246608" cy="338554"/>
          </a:xfrm>
          <a:prstGeom prst="rect">
            <a:avLst/>
          </a:prstGeom>
          <a:solidFill>
            <a:srgbClr val="352E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Ⅲ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022332" y="5463425"/>
            <a:ext cx="6561207" cy="600777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3308289" y="5811075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상점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출시 기념 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5375" y="6500407"/>
            <a:ext cx="807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* </a:t>
            </a:r>
            <a:r>
              <a:rPr lang="ko-KR" altLang="en-US" sz="1400" dirty="0" smtClean="0"/>
              <a:t>상점 진입 시 표시되는 한정판 </a:t>
            </a:r>
            <a:r>
              <a:rPr lang="ko-KR" altLang="en-US" sz="1400" dirty="0" err="1" smtClean="0"/>
              <a:t>월정액</a:t>
            </a:r>
            <a:r>
              <a:rPr lang="ko-KR" altLang="en-US" sz="1400" dirty="0" smtClean="0"/>
              <a:t> 패키지 팝업 후에 출시 기념 패키지 팝업 표시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737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7" y="884233"/>
            <a:ext cx="2946783" cy="5154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0" y="884233"/>
            <a:ext cx="2946783" cy="51546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83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레벨업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경험치 </a:t>
            </a:r>
            <a:r>
              <a:rPr lang="en-US" altLang="ko-KR" sz="1400" b="1" i="1" dirty="0" smtClean="0">
                <a:solidFill>
                  <a:schemeClr val="bg1"/>
                </a:solidFill>
              </a:rPr>
              <a:t>100%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증가권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즉시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완료권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097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입장권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097" y="4424300"/>
            <a:ext cx="29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열쇠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x200</a:t>
            </a:r>
          </a:p>
          <a:p>
            <a:pPr algn="ctr"/>
            <a:r>
              <a:rPr lang="ko-KR" altLang="en-US" sz="1400" b="1" i="1" dirty="0" err="1" smtClean="0">
                <a:solidFill>
                  <a:schemeClr val="bg1"/>
                </a:solidFill>
              </a:rPr>
              <a:t>균열석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2062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790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강화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790" y="4424300"/>
            <a:ext cx="29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강화용 정수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x5,000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x300,000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755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2483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승급</a:t>
            </a:r>
            <a:r>
              <a:rPr lang="en-US" altLang="ko-KR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2483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무기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400" b="1" i="1" dirty="0" err="1" smtClean="0">
                <a:solidFill>
                  <a:schemeClr val="bg1"/>
                </a:solidFill>
              </a:rPr>
              <a:t>방어구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장신구 승급 </a:t>
            </a:r>
            <a:r>
              <a:rPr lang="ko-KR" altLang="en-US" sz="1400" b="1" i="1" dirty="0" err="1" smtClean="0">
                <a:solidFill>
                  <a:schemeClr val="bg1"/>
                </a:solidFill>
              </a:rPr>
              <a:t>스톤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7448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11,000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5" y="2696819"/>
            <a:ext cx="1492931" cy="149293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08" y="2696819"/>
            <a:ext cx="1492931" cy="149293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3" y="3221837"/>
            <a:ext cx="995186" cy="99518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28" y="2875367"/>
            <a:ext cx="995186" cy="99518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77" y="2866079"/>
            <a:ext cx="995186" cy="995186"/>
          </a:xfrm>
          <a:prstGeom prst="rect">
            <a:avLst/>
          </a:prstGeom>
        </p:spPr>
      </p:pic>
      <p:sp>
        <p:nvSpPr>
          <p:cNvPr id="46" name="덧셈 기호 45"/>
          <p:cNvSpPr/>
          <p:nvPr/>
        </p:nvSpPr>
        <p:spPr>
          <a:xfrm>
            <a:off x="4356158" y="3108694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1" y="2788053"/>
            <a:ext cx="1151390" cy="115139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55" y="2788053"/>
            <a:ext cx="765412" cy="765412"/>
          </a:xfrm>
          <a:prstGeom prst="rect">
            <a:avLst/>
          </a:prstGeom>
        </p:spPr>
      </p:pic>
      <p:sp>
        <p:nvSpPr>
          <p:cNvPr id="49" name="덧셈 기호 48"/>
          <p:cNvSpPr/>
          <p:nvPr/>
        </p:nvSpPr>
        <p:spPr>
          <a:xfrm>
            <a:off x="7201777" y="3125188"/>
            <a:ext cx="515493" cy="484162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83" y="3004511"/>
            <a:ext cx="856754" cy="85675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5" y="3033164"/>
            <a:ext cx="917462" cy="917462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81" y="2807743"/>
            <a:ext cx="1273374" cy="1273374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84" y="2807743"/>
            <a:ext cx="1273374" cy="127337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87" y="2826372"/>
            <a:ext cx="1273374" cy="12733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상점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카테고리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884233"/>
            <a:ext cx="2946783" cy="5154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0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조력자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04" y="4424300"/>
            <a:ext cx="2946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smtClean="0">
                <a:solidFill>
                  <a:schemeClr val="bg1"/>
                </a:solidFill>
              </a:rPr>
              <a:t>2~3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성 랜덤 조력자 조각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조력자 초대형 물약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골드 </a:t>
            </a:r>
            <a:r>
              <a:rPr lang="en-US" altLang="ko-KR" sz="1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436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76" y="2509593"/>
            <a:ext cx="1070385" cy="10703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37862" y="3296355"/>
            <a:ext cx="87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39136" y="2574496"/>
            <a:ext cx="874191" cy="1258989"/>
            <a:chOff x="409498" y="2636589"/>
            <a:chExt cx="874191" cy="1258989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9499" y="3495468"/>
              <a:ext cx="874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x100</a:t>
              </a:r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2" y="3181783"/>
            <a:ext cx="1151390" cy="11513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상점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카테고리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6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442155"/>
            <a:ext cx="10078091" cy="595102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상점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룬스톤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카테고리 추가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5375" y="6334780"/>
            <a:ext cx="1007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장비 카테고리 상품 중 </a:t>
            </a:r>
            <a:r>
              <a:rPr lang="ko-KR" altLang="en-US" sz="1400" dirty="0" err="1" smtClean="0"/>
              <a:t>룬스톤</a:t>
            </a:r>
            <a:r>
              <a:rPr lang="ko-KR" altLang="en-US" sz="1400" dirty="0" smtClean="0"/>
              <a:t> 상품을 별도의 </a:t>
            </a:r>
            <a:r>
              <a:rPr lang="ko-KR" altLang="en-US" sz="1400" dirty="0" err="1" smtClean="0"/>
              <a:t>룬스톤</a:t>
            </a:r>
            <a:r>
              <a:rPr lang="ko-KR" altLang="en-US" sz="1400" dirty="0" smtClean="0"/>
              <a:t> 카테고리로 제공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ShopGacha</a:t>
            </a:r>
            <a:r>
              <a:rPr lang="en-US" altLang="ko-KR" sz="1400" dirty="0" smtClean="0"/>
              <a:t> &gt; </a:t>
            </a:r>
            <a:r>
              <a:rPr lang="en-US" altLang="ko-KR" sz="1400" dirty="0" err="1" smtClean="0"/>
              <a:t>GeneralTypeCode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끝자리가 </a:t>
            </a:r>
            <a:r>
              <a:rPr lang="en-US" altLang="ko-KR" sz="1400" dirty="0" smtClean="0"/>
              <a:t>101~199</a:t>
            </a:r>
            <a:r>
              <a:rPr lang="ko-KR" altLang="en-US" sz="1400" dirty="0" smtClean="0"/>
              <a:t>이면 장비 카테고리</a:t>
            </a:r>
            <a:r>
              <a:rPr lang="en-US" altLang="ko-KR" sz="1400" dirty="0" smtClean="0"/>
              <a:t>, 201~299</a:t>
            </a:r>
            <a:r>
              <a:rPr lang="ko-KR" altLang="en-US" sz="1400" dirty="0" smtClean="0"/>
              <a:t>이면 </a:t>
            </a:r>
            <a:r>
              <a:rPr lang="ko-KR" altLang="en-US" sz="1400" dirty="0" err="1" smtClean="0"/>
              <a:t>룬스톤</a:t>
            </a:r>
            <a:r>
              <a:rPr lang="ko-KR" altLang="en-US" sz="1400" dirty="0" smtClean="0"/>
              <a:t> 카테고리로 상품 분리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649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" y="884233"/>
            <a:ext cx="2946783" cy="51546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14" y="1731010"/>
            <a:ext cx="29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한정판 </a:t>
            </a:r>
            <a:r>
              <a:rPr lang="ko-KR" altLang="en-US" b="1" dirty="0" err="1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월정액</a:t>
            </a:r>
            <a:r>
              <a:rPr lang="ko-KR" altLang="en-US" b="1" dirty="0" smtClean="0">
                <a:gradFill>
                  <a:gsLst>
                    <a:gs pos="0">
                      <a:schemeClr val="accent2"/>
                    </a:gs>
                    <a:gs pos="100000">
                      <a:srgbClr val="C00000"/>
                    </a:gs>
                  </a:gsLst>
                  <a:lin ang="5400000" scaled="1"/>
                </a:gradFill>
              </a:rPr>
              <a:t> 패키지</a:t>
            </a:r>
            <a:endParaRPr lang="ko-KR" altLang="en-US" b="1" dirty="0">
              <a:gradFill>
                <a:gsLst>
                  <a:gs pos="0">
                    <a:schemeClr val="accent2"/>
                  </a:gs>
                  <a:gs pos="100000">
                    <a:srgbClr val="C00000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14" y="4619358"/>
            <a:ext cx="294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30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일 </a:t>
            </a:r>
            <a:r>
              <a:rPr lang="ko-KR" altLang="en-US" sz="1400" b="1" dirty="0" smtClean="0">
                <a:solidFill>
                  <a:schemeClr val="accent2"/>
                </a:solidFill>
              </a:rPr>
              <a:t>잼 </a:t>
            </a:r>
            <a:r>
              <a:rPr lang="en-US" altLang="ko-KR" sz="1400" b="1" dirty="0" smtClean="0">
                <a:solidFill>
                  <a:schemeClr val="accent2"/>
                </a:solidFill>
              </a:rPr>
              <a:t>200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개씩 지급</a:t>
            </a:r>
            <a:endParaRPr lang="en-US" altLang="ko-KR" sz="1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279" y="5254091"/>
            <a:ext cx="16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33,000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0" y="2870126"/>
            <a:ext cx="1126498" cy="11264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314" y="2238908"/>
            <a:ext cx="2946783" cy="523220"/>
          </a:xfrm>
          <a:prstGeom prst="rect">
            <a:avLst/>
          </a:prstGeom>
          <a:solidFill>
            <a:srgbClr val="2820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i="1" dirty="0" smtClean="0">
                <a:solidFill>
                  <a:schemeClr val="bg1"/>
                </a:solidFill>
              </a:rPr>
              <a:t>구매 즉시 </a:t>
            </a:r>
            <a:r>
              <a:rPr lang="ko-KR" altLang="en-US" sz="1400" b="1" i="1" dirty="0" smtClean="0">
                <a:solidFill>
                  <a:schemeClr val="accent2"/>
                </a:solidFill>
              </a:rPr>
              <a:t>잼 </a:t>
            </a:r>
            <a:r>
              <a:rPr lang="en-US" altLang="ko-KR" sz="1400" b="1" i="1" dirty="0" smtClean="0">
                <a:solidFill>
                  <a:schemeClr val="accent2"/>
                </a:solidFill>
              </a:rPr>
              <a:t>500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개와</a:t>
            </a:r>
            <a:endParaRPr lang="en-US" altLang="ko-KR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희귀</a:t>
            </a:r>
            <a:r>
              <a:rPr lang="ko-KR" alt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세인트</a:t>
            </a:r>
            <a:r>
              <a:rPr lang="ko-KR" alt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세트 </a:t>
            </a:r>
            <a:r>
              <a:rPr lang="ko-KR" altLang="en-US" sz="1400" b="1" i="1" dirty="0" smtClean="0">
                <a:solidFill>
                  <a:schemeClr val="bg1"/>
                </a:solidFill>
              </a:rPr>
              <a:t>지급</a:t>
            </a:r>
            <a:endParaRPr lang="en-US" altLang="ko-KR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상점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보석 카테고리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227716" y="2879370"/>
            <a:ext cx="1688336" cy="1093204"/>
            <a:chOff x="5868684" y="2723851"/>
            <a:chExt cx="2564960" cy="1660822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684" y="3568516"/>
              <a:ext cx="816157" cy="81615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821" y="3568516"/>
              <a:ext cx="816157" cy="81615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979" y="3568516"/>
              <a:ext cx="816157" cy="81615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51" y="2723851"/>
              <a:ext cx="816157" cy="816157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909" y="2723851"/>
              <a:ext cx="816157" cy="816157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235" y="3578587"/>
              <a:ext cx="806086" cy="806086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8" y="3576673"/>
              <a:ext cx="806086" cy="806086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022" y="2751135"/>
              <a:ext cx="806086" cy="806086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476" y="3547885"/>
              <a:ext cx="806086" cy="806086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756" y="2734856"/>
              <a:ext cx="794146" cy="794146"/>
            </a:xfrm>
            <a:prstGeom prst="rect">
              <a:avLst/>
            </a:prstGeom>
          </p:spPr>
        </p:pic>
      </p:grpSp>
      <p:sp>
        <p:nvSpPr>
          <p:cNvPr id="34" name="덧셈 기호 33"/>
          <p:cNvSpPr/>
          <p:nvPr/>
        </p:nvSpPr>
        <p:spPr>
          <a:xfrm>
            <a:off x="831780" y="3094951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31780" y="4003253"/>
            <a:ext cx="2255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희귀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세인트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세트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1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92603" y="1770632"/>
            <a:ext cx="8515350" cy="2667728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4473229" y="1953149"/>
            <a:ext cx="5662500" cy="2305654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신입기사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296810" y="21816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9" y="36958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59" y="3601374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89846" y="37576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43776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801594" y="2181662"/>
            <a:ext cx="1425070" cy="1396756"/>
            <a:chOff x="3508902" y="1990011"/>
            <a:chExt cx="1559124" cy="1575034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6565732" y="2181662"/>
            <a:ext cx="1425070" cy="1396756"/>
            <a:chOff x="3508902" y="1990011"/>
            <a:chExt cx="1559124" cy="1575034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8299666" y="2198377"/>
            <a:ext cx="1425070" cy="1396756"/>
            <a:chOff x="3508902" y="1990011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9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첫 전투에 실패한 신입기사님들을 위한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덧셈 기호 57"/>
          <p:cNvSpPr/>
          <p:nvPr/>
        </p:nvSpPr>
        <p:spPr>
          <a:xfrm>
            <a:off x="3687206" y="25612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6" y="3601374"/>
            <a:ext cx="1772259" cy="5977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368203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3" y="3601374"/>
            <a:ext cx="1772259" cy="5977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192630" y="36631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장신구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첫 전투 실패 신입기사 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9373" y="4733628"/>
            <a:ext cx="491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신입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기사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5632" y="-1770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개발 여부는 </a:t>
            </a:r>
            <a:r>
              <a:rPr lang="ko-KR" altLang="en-US" sz="1400" smtClean="0"/>
              <a:t>보류된 상태이니 이미지 제작은 잠시 보류 바람</a:t>
            </a:r>
            <a:endParaRPr lang="en-US" altLang="ko-KR" sz="1400" dirty="0" smtClean="0"/>
          </a:p>
          <a:p>
            <a:r>
              <a:rPr lang="ko-KR" altLang="en-US" sz="1400" dirty="0" smtClean="0"/>
              <a:t>결정되면 결정사항 추후 전달예정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695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92603" y="1959473"/>
            <a:ext cx="8515350" cy="2478886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패키지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158133" y="22578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32" y="37720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5" y="3677574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951169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3452" y="3739382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311270" y="2257862"/>
            <a:ext cx="1425070" cy="1396756"/>
            <a:chOff x="3508902" y="1990011"/>
            <a:chExt cx="1559124" cy="1575034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045" y="2079112"/>
              <a:ext cx="898529" cy="1411196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6343293" y="2257862"/>
            <a:ext cx="1425070" cy="1396756"/>
            <a:chOff x="3508902" y="1990011"/>
            <a:chExt cx="1559124" cy="1575034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875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1" name="그룹 50"/>
          <p:cNvGrpSpPr/>
          <p:nvPr/>
        </p:nvGrpSpPr>
        <p:grpSpPr>
          <a:xfrm>
            <a:off x="8444886" y="2274577"/>
            <a:ext cx="1425070" cy="1396756"/>
            <a:chOff x="3508902" y="1990011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809" y="2079112"/>
              <a:ext cx="898529" cy="1411196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레벨을 달성한 기사님들에게만 제공되는 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 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덧셈 기호 57"/>
          <p:cNvSpPr/>
          <p:nvPr/>
        </p:nvSpPr>
        <p:spPr>
          <a:xfrm>
            <a:off x="3548529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47" y="3677574"/>
            <a:ext cx="1772259" cy="5977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23276" y="3739382"/>
            <a:ext cx="208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18" y="3677574"/>
            <a:ext cx="1772259" cy="5977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260252" y="3739382"/>
            <a:ext cx="202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[NOX]</a:t>
            </a:r>
            <a:r>
              <a:rPr lang="ko-KR" alt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장신구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덧셈 기호 36"/>
          <p:cNvSpPr/>
          <p:nvPr/>
        </p:nvSpPr>
        <p:spPr>
          <a:xfrm>
            <a:off x="5689736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덧셈 기호 37"/>
          <p:cNvSpPr/>
          <p:nvPr/>
        </p:nvSpPr>
        <p:spPr>
          <a:xfrm>
            <a:off x="7748321" y="2637440"/>
            <a:ext cx="714452" cy="671029"/>
          </a:xfrm>
          <a:prstGeom prst="mathPlus">
            <a:avLst>
              <a:gd name="adj1" fmla="val 15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30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레벨 이상 달성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NOX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373" y="4733628"/>
            <a:ext cx="491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 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05632" y="-1770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개발 여부는 </a:t>
            </a:r>
            <a:r>
              <a:rPr lang="ko-KR" altLang="en-US" sz="1400" smtClean="0"/>
              <a:t>보류된 상태이니 이미지 제작은 잠시 보류 바람</a:t>
            </a:r>
            <a:endParaRPr lang="en-US" altLang="ko-KR" sz="1400" dirty="0" smtClean="0"/>
          </a:p>
          <a:p>
            <a:r>
              <a:rPr lang="ko-KR" altLang="en-US" sz="1400" dirty="0" smtClean="0"/>
              <a:t>결정되면 결정사항 추후 전달예정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0725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13" y="1522380"/>
            <a:ext cx="1445570" cy="144557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4" y="2343239"/>
            <a:ext cx="1445570" cy="14455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53" y="2368785"/>
            <a:ext cx="1445570" cy="14455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9" y="3510395"/>
            <a:ext cx="1445570" cy="14455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69" y="3488307"/>
            <a:ext cx="1445570" cy="1445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12" y="3279821"/>
            <a:ext cx="1654056" cy="1654056"/>
          </a:xfrm>
          <a:prstGeom prst="rect">
            <a:avLst/>
          </a:prstGeom>
        </p:spPr>
      </p:pic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</a:t>
            </a:r>
            <a:r>
              <a:rPr lang="en-US" altLang="ko-K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\5,500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5" y="2324034"/>
            <a:ext cx="1287832" cy="1287832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8441356" y="4065337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53650" y="3488279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53153" y="3555695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14" y="37181"/>
            <a:ext cx="580226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성 조각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5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개 획득 조력자 특별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9373" y="4870950"/>
            <a:ext cx="491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5957" y="-1770"/>
            <a:ext cx="593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개발 여부는 </a:t>
            </a:r>
            <a:r>
              <a:rPr lang="ko-KR" altLang="en-US" sz="1400" smtClean="0"/>
              <a:t>보류된 상태이니 이미지 제작은 잠시 보류 바람</a:t>
            </a:r>
            <a:endParaRPr lang="en-US" altLang="ko-KR" sz="1400" dirty="0" smtClean="0"/>
          </a:p>
          <a:p>
            <a:r>
              <a:rPr lang="ko-KR" altLang="en-US" sz="1400" dirty="0" smtClean="0"/>
              <a:t>결정되면 결정사항 추후 전달예정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865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20" y="1723707"/>
            <a:ext cx="1214654" cy="1214654"/>
          </a:xfrm>
          <a:prstGeom prst="rect">
            <a:avLst/>
          </a:prstGeom>
        </p:spPr>
      </p:pic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 </a:t>
            </a:r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</a:t>
            </a:r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5" y="2324034"/>
            <a:ext cx="1287832" cy="1287832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8441356" y="4065337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10" y="2554174"/>
            <a:ext cx="1445570" cy="144557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253650" y="3488279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53153" y="3555695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x30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32" y="2423041"/>
            <a:ext cx="1400375" cy="14003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40" y="3449779"/>
            <a:ext cx="1445570" cy="1445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22" y="3605868"/>
            <a:ext cx="1376162" cy="1376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82" y="3571226"/>
            <a:ext cx="1391754" cy="13917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14" y="37181"/>
            <a:ext cx="580226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2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성 조각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10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개 획득 조력자 특별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9373" y="4870950"/>
            <a:ext cx="491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 </a:t>
            </a:r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5957" y="-1770"/>
            <a:ext cx="593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개발 여부는 </a:t>
            </a:r>
            <a:r>
              <a:rPr lang="ko-KR" altLang="en-US" sz="1400" smtClean="0"/>
              <a:t>보류된 상태이니 이미지 제작은 잠시 보류 바람</a:t>
            </a:r>
            <a:endParaRPr lang="en-US" altLang="ko-KR" sz="1400" dirty="0" smtClean="0"/>
          </a:p>
          <a:p>
            <a:r>
              <a:rPr lang="ko-KR" altLang="en-US" sz="1400" dirty="0" smtClean="0"/>
              <a:t>결정되면 결정사항 추후 전달예정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4739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0" y="1552609"/>
            <a:ext cx="6179022" cy="36486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75870" y="1935314"/>
            <a:ext cx="643460" cy="568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7" t="12443" b="74396"/>
          <a:stretch/>
        </p:blipFill>
        <p:spPr>
          <a:xfrm>
            <a:off x="6952736" y="3799413"/>
            <a:ext cx="5187042" cy="119464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4" t="9831" b="73561"/>
          <a:stretch/>
        </p:blipFill>
        <p:spPr>
          <a:xfrm>
            <a:off x="10494001" y="1181552"/>
            <a:ext cx="1645777" cy="1507524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6479059" y="1820271"/>
            <a:ext cx="436606" cy="84026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10800000">
            <a:off x="10921975" y="1658889"/>
            <a:ext cx="166154" cy="398380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10800000">
            <a:off x="10921975" y="4055443"/>
            <a:ext cx="166154" cy="398380"/>
          </a:xfrm>
          <a:prstGeom prst="righ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068304" y="2668308"/>
            <a:ext cx="312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이벤트 패키지 아이콘 표시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클릭 시 아래 그림처럼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종 상품 표시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세부 아이콘이 표시된 상태에서 다시 클릭 시 닫기 기능 제공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6832" y="5047432"/>
            <a:ext cx="525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프리미엄 패키지와 성장 패키지는 항시 판매하는 상품으로 항시 표시</a:t>
            </a: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한정판 </a:t>
            </a:r>
            <a:r>
              <a:rPr lang="ko-KR" altLang="en-US" sz="1200" dirty="0" err="1" smtClean="0"/>
              <a:t>월정액</a:t>
            </a:r>
            <a:r>
              <a:rPr lang="ko-KR" altLang="en-US" sz="1200" dirty="0" smtClean="0"/>
              <a:t> 상품의 경우 한시적으로 판매하는 상품으로 </a:t>
            </a:r>
            <a:r>
              <a:rPr lang="en-US" altLang="ko-KR" sz="1200" dirty="0" err="1" smtClean="0"/>
              <a:t>ShopGemCharge</a:t>
            </a:r>
            <a:r>
              <a:rPr lang="en-US" altLang="ko-KR" sz="1200" dirty="0" smtClean="0"/>
              <a:t> &gt; </a:t>
            </a:r>
            <a:r>
              <a:rPr lang="en-US" altLang="ko-KR" sz="1200" dirty="0" err="1" smtClean="0"/>
              <a:t>IsPopupShow</a:t>
            </a:r>
            <a:r>
              <a:rPr lang="ko-KR" altLang="en-US" sz="1200" dirty="0" smtClean="0"/>
              <a:t>에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Bool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값으로 설정하여 아이콘 표시 유무를 결정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725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8335478" y="1798416"/>
            <a:ext cx="2130150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455418" y="1425045"/>
            <a:ext cx="918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조력자를 소환하거나 승급시킬 수 있는 조력자 특별 패키지를 구매해보세요</a:t>
            </a:r>
            <a:r>
              <a:rPr lang="en-US" altLang="ko-KR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201058" y="1798416"/>
            <a:ext cx="2349473" cy="2605475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201058" y="4065337"/>
            <a:ext cx="234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 조력자 조각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랜덤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덧셈 기호 82"/>
          <p:cNvSpPr/>
          <p:nvPr/>
        </p:nvSpPr>
        <p:spPr>
          <a:xfrm>
            <a:off x="7633343" y="280468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 </a:t>
            </a:r>
            <a:r>
              <a:rPr lang="en-US" altLang="ko-K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Ⅲ</a:t>
            </a:r>
            <a:r>
              <a:rPr lang="ko-KR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28" y="4500168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7964728" y="4500168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964728" y="4665292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\33,000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96" y="1785180"/>
            <a:ext cx="1066719" cy="1066719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5691062" y="1887963"/>
            <a:ext cx="1395372" cy="2126283"/>
            <a:chOff x="409498" y="2636589"/>
            <a:chExt cx="821272" cy="1251463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98" y="2636589"/>
              <a:ext cx="821272" cy="1251463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6" y="2893366"/>
              <a:ext cx="655048" cy="655048"/>
            </a:xfrm>
            <a:prstGeom prst="snip2DiagRect">
              <a:avLst>
                <a:gd name="adj1" fmla="val 0"/>
                <a:gd name="adj2" fmla="val 42350"/>
              </a:avLst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45" y="2960601"/>
            <a:ext cx="1574506" cy="15745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025415" y="3488279"/>
            <a:ext cx="11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x100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455740" y="2483260"/>
            <a:ext cx="87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5" y="1725642"/>
            <a:ext cx="1625397" cy="162539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0" y="3420219"/>
            <a:ext cx="1625397" cy="162539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25" y="2221905"/>
            <a:ext cx="1625397" cy="162539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07" y="3205952"/>
            <a:ext cx="1007201" cy="10072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55328" y="3989429"/>
            <a:ext cx="15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x500,000</a:t>
            </a:r>
          </a:p>
        </p:txBody>
      </p:sp>
      <p:sp>
        <p:nvSpPr>
          <p:cNvPr id="33" name="덧셈 기호 32"/>
          <p:cNvSpPr/>
          <p:nvPr/>
        </p:nvSpPr>
        <p:spPr>
          <a:xfrm>
            <a:off x="9148796" y="2934461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41356" y="2765184"/>
            <a:ext cx="201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초대형 물약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구매하지 않고 팝업을 닫을 경우 안내 팝업 표시</a:t>
            </a:r>
            <a:endParaRPr lang="en-US" altLang="ko-KR" sz="1400" dirty="0" smtClean="0"/>
          </a:p>
          <a:p>
            <a:r>
              <a:rPr lang="en-US" altLang="ko-KR" sz="1400" dirty="0" smtClean="0"/>
              <a:t>[</a:t>
            </a:r>
            <a:r>
              <a:rPr lang="ko-KR" altLang="en-US" sz="1400" dirty="0" err="1" smtClean="0"/>
              <a:t>팝업창을</a:t>
            </a:r>
            <a:r>
              <a:rPr lang="ko-KR" altLang="en-US" sz="1400" dirty="0" smtClean="0"/>
              <a:t> 닫으면 오늘은 더 이상 구매하실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그래도 닫으시겠습니까</a:t>
            </a:r>
            <a:r>
              <a:rPr lang="en-US" altLang="ko-KR" sz="1400" dirty="0" smtClean="0"/>
              <a:t>?]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1314" y="37181"/>
            <a:ext cx="580226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3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성 조각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30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개 획득 조력자 특별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패키지 팝업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39373" y="4870950"/>
            <a:ext cx="491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조력자 특별 패키지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Ⅲ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5957" y="-1770"/>
            <a:ext cx="593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개발 여부는 </a:t>
            </a:r>
            <a:r>
              <a:rPr lang="ko-KR" altLang="en-US" sz="1400" smtClean="0"/>
              <a:t>보류된 상태이니 이미지 제작은 잠시 보류 바람</a:t>
            </a:r>
            <a:endParaRPr lang="en-US" altLang="ko-KR" sz="1400" dirty="0" smtClean="0"/>
          </a:p>
          <a:p>
            <a:r>
              <a:rPr lang="ko-KR" altLang="en-US" sz="1400" dirty="0" smtClean="0"/>
              <a:t>결정되면 결정사항 추후 전달예정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583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99607"/>
            <a:ext cx="10078091" cy="6036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3440" y="1108075"/>
            <a:ext cx="295101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한정판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월정액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86037" y="1625026"/>
            <a:ext cx="9490509" cy="4025004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4272588" y="2722016"/>
            <a:ext cx="3728906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5" y="3225480"/>
            <a:ext cx="1126498" cy="112649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272588" y="4447442"/>
            <a:ext cx="134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 </a:t>
            </a: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대각선 줄무늬 1"/>
          <p:cNvSpPr/>
          <p:nvPr/>
        </p:nvSpPr>
        <p:spPr>
          <a:xfrm>
            <a:off x="4291119" y="2749087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8895363">
            <a:off x="3793621" y="2976642"/>
            <a:ext cx="176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구매즉시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8518037" y="2722016"/>
            <a:ext cx="2071951" cy="2221001"/>
          </a:xfrm>
          <a:prstGeom prst="roundRect">
            <a:avLst>
              <a:gd name="adj" fmla="val 5513"/>
            </a:avLst>
          </a:prstGeom>
          <a:solidFill>
            <a:schemeClr val="tx1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3" y="2974867"/>
            <a:ext cx="1126498" cy="112649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437984" y="4061689"/>
            <a:ext cx="215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</a:t>
            </a: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30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대각선 줄무늬 62"/>
          <p:cNvSpPr/>
          <p:nvPr/>
        </p:nvSpPr>
        <p:spPr>
          <a:xfrm>
            <a:off x="8518036" y="2749087"/>
            <a:ext cx="1065503" cy="1065503"/>
          </a:xfrm>
          <a:prstGeom prst="diagStrip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8858712">
            <a:off x="8031628" y="2907417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하루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일간 지급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70851" y="4440628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6,000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8670851" y="4461799"/>
            <a:ext cx="176632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그림 6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8"/>
          <a:stretch/>
        </p:blipFill>
        <p:spPr>
          <a:xfrm>
            <a:off x="1277885" y="1966653"/>
            <a:ext cx="3118439" cy="3327556"/>
          </a:xfrm>
          <a:prstGeom prst="rect">
            <a:avLst/>
          </a:prstGeom>
        </p:spPr>
      </p:pic>
      <p:sp>
        <p:nvSpPr>
          <p:cNvPr id="66" name="덧셈 기호 65"/>
          <p:cNvSpPr/>
          <p:nvPr/>
        </p:nvSpPr>
        <p:spPr>
          <a:xfrm>
            <a:off x="5382130" y="3526527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5770990" y="4488027"/>
            <a:ext cx="22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희귀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세인트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세트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65982" y="5318231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월정액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상품은 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매일 출석 시 지급되는 상품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덧셈 기호 69"/>
          <p:cNvSpPr/>
          <p:nvPr/>
        </p:nvSpPr>
        <p:spPr>
          <a:xfrm>
            <a:off x="7946416" y="3555743"/>
            <a:ext cx="623991" cy="586066"/>
          </a:xfrm>
          <a:prstGeom prst="mathPlus">
            <a:avLst>
              <a:gd name="adj1" fmla="val 124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4742641" y="1978767"/>
            <a:ext cx="5847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66,000</a:t>
            </a:r>
            <a:r>
              <a:rPr lang="ko-KR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원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상당의 보석을 </a:t>
            </a:r>
            <a:r>
              <a:rPr lang="en-US" altLang="ko-KR" sz="2000" b="1" dirty="0" smtClean="0">
                <a:solidFill>
                  <a:schemeClr val="accent4"/>
                </a:solidFill>
              </a:rPr>
              <a:t>5,500</a:t>
            </a:r>
            <a:r>
              <a:rPr lang="ko-KR" altLang="en-US" sz="2000" b="1" dirty="0" smtClean="0">
                <a:solidFill>
                  <a:schemeClr val="accent4"/>
                </a:solidFill>
              </a:rPr>
              <a:t>원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에 구입하고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b="1" dirty="0" smtClean="0">
                <a:solidFill>
                  <a:schemeClr val="accent4"/>
                </a:solidFill>
              </a:rPr>
              <a:t>희귀 </a:t>
            </a:r>
            <a:r>
              <a:rPr lang="ko-KR" altLang="en-US" b="1" dirty="0" err="1" smtClean="0">
                <a:solidFill>
                  <a:schemeClr val="accent4"/>
                </a:solidFill>
              </a:rPr>
              <a:t>세인트</a:t>
            </a:r>
            <a:r>
              <a:rPr lang="ko-KR" altLang="en-US" b="1" dirty="0" smtClean="0">
                <a:solidFill>
                  <a:schemeClr val="accent4"/>
                </a:solidFill>
              </a:rPr>
              <a:t> </a:t>
            </a:r>
            <a:r>
              <a:rPr lang="ko-KR" altLang="en-US" b="1" dirty="0" err="1" smtClean="0">
                <a:solidFill>
                  <a:schemeClr val="accent4"/>
                </a:solidFill>
              </a:rPr>
              <a:t>방어구</a:t>
            </a:r>
            <a:r>
              <a:rPr lang="ko-KR" altLang="en-US" b="1" dirty="0" smtClean="0">
                <a:solidFill>
                  <a:schemeClr val="accent4"/>
                </a:solidFill>
              </a:rPr>
              <a:t> 세트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를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획득할 마지막 기회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!!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386037" y="5614091"/>
            <a:ext cx="9323151" cy="494573"/>
          </a:xfrm>
          <a:prstGeom prst="rect">
            <a:avLst/>
          </a:prstGeom>
          <a:solidFill>
            <a:srgbClr val="20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3308289" y="5811075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사용했을 경우 청약철회 불가</a:t>
            </a:r>
            <a:r>
              <a:rPr lang="en-US" altLang="ko-KR" sz="1200" b="1" dirty="0" smtClean="0">
                <a:solidFill>
                  <a:srgbClr val="F276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1200" b="1" dirty="0">
              <a:solidFill>
                <a:srgbClr val="F276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마을 </a:t>
            </a:r>
            <a:r>
              <a:rPr lang="en-US" altLang="ko-KR" sz="1600" b="1" dirty="0">
                <a:solidFill>
                  <a:schemeClr val="bg1"/>
                </a:solidFill>
              </a:rPr>
              <a:t>&gt; </a:t>
            </a:r>
            <a:r>
              <a:rPr lang="ko-KR" altLang="en-US" sz="1600" b="1" dirty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>
                <a:solidFill>
                  <a:schemeClr val="bg1"/>
                </a:solidFill>
              </a:rPr>
              <a:t>&gt; </a:t>
            </a:r>
            <a:r>
              <a:rPr lang="ko-KR" altLang="en-US" sz="1600" b="1" dirty="0">
                <a:solidFill>
                  <a:schemeClr val="bg1"/>
                </a:solidFill>
              </a:rPr>
              <a:t>한정판 </a:t>
            </a:r>
            <a:r>
              <a:rPr lang="ko-KR" altLang="en-US" sz="1600" b="1" dirty="0" err="1">
                <a:solidFill>
                  <a:schemeClr val="bg1"/>
                </a:solidFill>
              </a:rPr>
              <a:t>월정액</a:t>
            </a:r>
            <a:r>
              <a:rPr lang="ko-KR" altLang="en-US" sz="1600" b="1" dirty="0">
                <a:solidFill>
                  <a:schemeClr val="bg1"/>
                </a:solidFill>
              </a:rPr>
              <a:t> 패키지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5375" y="6383330"/>
            <a:ext cx="834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마을에 </a:t>
            </a:r>
            <a:r>
              <a:rPr lang="ko-KR" altLang="en-US" sz="1400" dirty="0"/>
              <a:t>표시되는 한정판 </a:t>
            </a:r>
            <a:r>
              <a:rPr lang="ko-KR" altLang="en-US" sz="1400" dirty="0" err="1"/>
              <a:t>월정액</a:t>
            </a:r>
            <a:r>
              <a:rPr lang="ko-KR" altLang="en-US" sz="1400" dirty="0"/>
              <a:t> 패키지 팝업에는 </a:t>
            </a:r>
            <a:r>
              <a:rPr lang="en-US" altLang="ko-KR" sz="1400" dirty="0"/>
              <a:t>[</a:t>
            </a:r>
            <a:r>
              <a:rPr lang="ko-KR" altLang="en-US" sz="1400" dirty="0" err="1"/>
              <a:t>오늘그만보기</a:t>
            </a:r>
            <a:r>
              <a:rPr lang="en-US" altLang="ko-KR" sz="1400" dirty="0"/>
              <a:t>] </a:t>
            </a:r>
            <a:r>
              <a:rPr lang="ko-KR" altLang="en-US" sz="1400" dirty="0"/>
              <a:t>기능 없어야 </a:t>
            </a:r>
            <a:r>
              <a:rPr lang="ko-KR" altLang="en-US" sz="1400" dirty="0" smtClean="0"/>
              <a:t>함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 smtClean="0"/>
              <a:t>ShopGemCharge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</a:t>
            </a:r>
            <a:r>
              <a:rPr lang="en-US" altLang="ko-KR" sz="1400" dirty="0" smtClean="0"/>
              <a:t> 5</a:t>
            </a:r>
            <a:r>
              <a:rPr lang="ko-KR" altLang="en-US" sz="1400" dirty="0" smtClean="0"/>
              <a:t>종 </a:t>
            </a:r>
            <a:r>
              <a:rPr lang="ko-KR" altLang="en-US" sz="1400" dirty="0" err="1" smtClean="0"/>
              <a:t>방어구</a:t>
            </a:r>
            <a:r>
              <a:rPr lang="ko-KR" altLang="en-US" sz="1400" dirty="0" smtClean="0"/>
              <a:t> 지급을 위한 필드 </a:t>
            </a:r>
            <a:r>
              <a:rPr lang="ko-KR" altLang="en-US" sz="1400" dirty="0" smtClean="0"/>
              <a:t>추가됨</a:t>
            </a:r>
            <a:endParaRPr lang="ko-KR" altLang="en-US" sz="14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086829" y="1608986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273741" y="5045730"/>
            <a:ext cx="2371800" cy="653563"/>
            <a:chOff x="8273741" y="5045730"/>
            <a:chExt cx="2371800" cy="653563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41" y="5045730"/>
              <a:ext cx="1581200" cy="653563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5"/>
            <a:stretch/>
          </p:blipFill>
          <p:spPr>
            <a:xfrm>
              <a:off x="8273741" y="5045730"/>
              <a:ext cx="1163828" cy="653563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273741" y="5210854"/>
              <a:ext cx="23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구매하기 </a:t>
              </a:r>
              <a:r>
                <a:rPr lang="en-US" altLang="ko-KR" sz="16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\5,500</a:t>
              </a:r>
              <a:endParaRPr lang="ko-KR" alt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970856" y="3112720"/>
            <a:ext cx="1925454" cy="1246739"/>
            <a:chOff x="5868684" y="2723851"/>
            <a:chExt cx="2564960" cy="166082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684" y="3568516"/>
              <a:ext cx="816157" cy="816157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821" y="3568516"/>
              <a:ext cx="816157" cy="816157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979" y="3568516"/>
              <a:ext cx="816157" cy="816157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51" y="2723851"/>
              <a:ext cx="816157" cy="816157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909" y="2723851"/>
              <a:ext cx="816157" cy="81615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235" y="3578587"/>
              <a:ext cx="806086" cy="80608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8" y="3576673"/>
              <a:ext cx="806086" cy="80608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022" y="2751135"/>
              <a:ext cx="806086" cy="80608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476" y="3547885"/>
              <a:ext cx="806086" cy="80608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756" y="2734856"/>
              <a:ext cx="794146" cy="794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75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85" name="그룹 84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13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86" name="그룹 85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유일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\5,500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408582" y="1496941"/>
            <a:ext cx="3304423" cy="417081"/>
            <a:chOff x="4408582" y="1496941"/>
            <a:chExt cx="3304423" cy="417081"/>
          </a:xfrm>
        </p:grpSpPr>
        <p:cxnSp>
          <p:nvCxnSpPr>
            <p:cNvPr id="104" name="직선 연결선 103"/>
            <p:cNvCxnSpPr/>
            <p:nvPr/>
          </p:nvCxnSpPr>
          <p:spPr>
            <a:xfrm>
              <a:off x="4811272" y="1659762"/>
              <a:ext cx="248332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4811272" y="1740724"/>
              <a:ext cx="2483326" cy="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2" name="타원 91"/>
            <p:cNvSpPr/>
            <p:nvPr/>
          </p:nvSpPr>
          <p:spPr>
            <a:xfrm>
              <a:off x="4476508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5162632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5844396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6526160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7213823" y="1496941"/>
              <a:ext cx="417081" cy="41708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08582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ko-KR" altLang="en-US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80696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70995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52759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9124" y="1567057"/>
              <a:ext cx="5638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</a:t>
              </a:r>
              <a:endParaRPr lang="ko-KR" altLang="en-US" sz="11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프리미엄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8206267" y="1567057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7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직선 연결선 10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8" cy="1411196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199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9" name="그룹 58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프리미엄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8206267" y="1567057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4" name="직선 연결선 12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\33,000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705425" y="2257862"/>
            <a:ext cx="1363528" cy="1417886"/>
            <a:chOff x="1699626" y="1992308"/>
            <a:chExt cx="1559124" cy="1575034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7963895" y="2252078"/>
            <a:ext cx="1469290" cy="1421064"/>
            <a:chOff x="6940603" y="1992308"/>
            <a:chExt cx="1666639" cy="1611936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118" y="1992308"/>
              <a:ext cx="1559124" cy="1575034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603" y="2053512"/>
              <a:ext cx="1550731" cy="1550732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4436565" y="2257862"/>
            <a:ext cx="1425070" cy="1396756"/>
            <a:chOff x="3508902" y="1990011"/>
            <a:chExt cx="1559124" cy="1575034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8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pic>
        <p:nvPicPr>
          <p:cNvPr id="110" name="그림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24" y="3772027"/>
            <a:ext cx="1772259" cy="597757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3" y="3772027"/>
            <a:ext cx="1772259" cy="597757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05" y="3768550"/>
            <a:ext cx="1772259" cy="597757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91" y="3772027"/>
            <a:ext cx="1772259" cy="597757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498461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젬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6,000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91000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30078" y="3833835"/>
            <a:ext cx="202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영웅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10328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500,000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6200703" y="2257862"/>
            <a:ext cx="1425070" cy="1396756"/>
            <a:chOff x="3508902" y="1990011"/>
            <a:chExt cx="1559124" cy="1575034"/>
          </a:xfrm>
        </p:grpSpPr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8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sp>
        <p:nvSpPr>
          <p:cNvPr id="122" name="TextBox 121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프리미엄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206267" y="1567057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1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\55,000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직선 연결선 103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3180231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5318959" y="2257862"/>
            <a:ext cx="1425070" cy="1396756"/>
            <a:chOff x="3508902" y="1990011"/>
            <a:chExt cx="1559124" cy="1575034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8" cy="1411195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71" y="2079112"/>
              <a:ext cx="898529" cy="1411197"/>
            </a:xfrm>
            <a:prstGeom prst="rect">
              <a:avLst/>
            </a:prstGeom>
          </p:spPr>
        </p:pic>
      </p:grpSp>
      <p:grpSp>
        <p:nvGrpSpPr>
          <p:cNvPr id="59" name="그룹 58"/>
          <p:cNvGrpSpPr/>
          <p:nvPr/>
        </p:nvGrpSpPr>
        <p:grpSpPr>
          <a:xfrm>
            <a:off x="7640823" y="2336878"/>
            <a:ext cx="1271677" cy="1284654"/>
            <a:chOff x="5270716" y="1992308"/>
            <a:chExt cx="1559124" cy="1575034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16" y="1992308"/>
              <a:ext cx="1559124" cy="157503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86" y="2093555"/>
              <a:ext cx="1401573" cy="1401573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30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7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1" y="3768550"/>
            <a:ext cx="1772259" cy="5977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73267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3394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66744" y="3833835"/>
            <a:ext cx="176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1,000,000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프리미엄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8206267" y="1567057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8" name="직선 연결선 117"/>
          <p:cNvCxnSpPr/>
          <p:nvPr/>
        </p:nvCxnSpPr>
        <p:spPr>
          <a:xfrm>
            <a:off x="4811272" y="1659762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4811272" y="1740724"/>
            <a:ext cx="248332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73649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</a:t>
            </a:r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66" y="4506407"/>
            <a:ext cx="1581200" cy="65356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5"/>
          <a:stretch/>
        </p:blipFill>
        <p:spPr>
          <a:xfrm>
            <a:off x="8080866" y="4506407"/>
            <a:ext cx="1163828" cy="65356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80866" y="4671531"/>
            <a:ext cx="23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구매하기 </a:t>
            </a:r>
            <a:r>
              <a:rPr lang="en-US" altLang="ko-KR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\110,000</a:t>
            </a:r>
            <a:endParaRPr lang="ko-KR" alt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4476508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162632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844396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526160" y="1496941"/>
            <a:ext cx="417081" cy="41708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213823" y="1496941"/>
            <a:ext cx="417081" cy="41708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408582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80696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0995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52759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1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49124" y="1567057"/>
            <a:ext cx="563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ko-KR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2705425" y="2257862"/>
            <a:ext cx="1363528" cy="1417886"/>
            <a:chOff x="1699626" y="1992308"/>
            <a:chExt cx="1559124" cy="157503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26" y="1992308"/>
              <a:ext cx="1559124" cy="157503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9" y="2224518"/>
              <a:ext cx="1288092" cy="1251351"/>
            </a:xfrm>
            <a:prstGeom prst="rect">
              <a:avLst/>
            </a:prstGeom>
          </p:spPr>
        </p:pic>
      </p:grpSp>
      <p:grpSp>
        <p:nvGrpSpPr>
          <p:cNvPr id="54" name="그룹 53"/>
          <p:cNvGrpSpPr/>
          <p:nvPr/>
        </p:nvGrpSpPr>
        <p:grpSpPr>
          <a:xfrm>
            <a:off x="7963895" y="2252078"/>
            <a:ext cx="1469290" cy="1421064"/>
            <a:chOff x="6940603" y="1992308"/>
            <a:chExt cx="1666639" cy="1611936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118" y="1992308"/>
              <a:ext cx="1559124" cy="157503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603" y="2053512"/>
              <a:ext cx="1550731" cy="1550732"/>
            </a:xfrm>
            <a:prstGeom prst="rect">
              <a:avLst/>
            </a:prstGeom>
          </p:spPr>
        </p:pic>
      </p:grpSp>
      <p:grpSp>
        <p:nvGrpSpPr>
          <p:cNvPr id="58" name="그룹 57"/>
          <p:cNvGrpSpPr/>
          <p:nvPr/>
        </p:nvGrpSpPr>
        <p:grpSpPr>
          <a:xfrm>
            <a:off x="4436565" y="2257862"/>
            <a:ext cx="1425070" cy="1396756"/>
            <a:chOff x="3508902" y="1990011"/>
            <a:chExt cx="1559124" cy="1575034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6"/>
            </a:xfrm>
            <a:prstGeom prst="rect">
              <a:avLst/>
            </a:prstGeom>
          </p:spPr>
        </p:pic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24" y="3772027"/>
            <a:ext cx="1772259" cy="59775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3" y="3772027"/>
            <a:ext cx="1772259" cy="59775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05" y="3768550"/>
            <a:ext cx="1772259" cy="597757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91" y="3772027"/>
            <a:ext cx="1772259" cy="59775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498461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젬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20,000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91000" y="3833835"/>
            <a:ext cx="194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무기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30078" y="3833835"/>
            <a:ext cx="202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전설</a:t>
            </a:r>
            <a:r>
              <a:rPr lang="en-US" altLang="ko-K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불멸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방어구</a:t>
            </a:r>
            <a:r>
              <a:rPr lang="ko-KR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소환권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810328" y="3833835"/>
            <a:ext cx="176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골드</a:t>
            </a:r>
            <a:endParaRPr lang="en-US" altLang="ko-KR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2,000,000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6200703" y="2257862"/>
            <a:ext cx="1425070" cy="1396756"/>
            <a:chOff x="3508902" y="1990011"/>
            <a:chExt cx="1559124" cy="1575034"/>
          </a:xfrm>
        </p:grpSpPr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902" y="1990011"/>
              <a:ext cx="1559124" cy="1575034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4"/>
              <a:ext cx="898529" cy="1411196"/>
            </a:xfrm>
            <a:prstGeom prst="rect">
              <a:avLst/>
            </a:prstGeom>
          </p:spPr>
        </p:pic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820" y="2079112"/>
              <a:ext cx="898529" cy="1411197"/>
            </a:xfrm>
            <a:prstGeom prst="rect">
              <a:avLst/>
            </a:prstGeom>
          </p:spPr>
        </p:pic>
      </p:grpSp>
      <p:sp>
        <p:nvSpPr>
          <p:cNvPr id="114" name="직사각형 113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구매는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단계부터 순차적으로 가능하며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 구매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후에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단계로 초기화 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프리미엄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55419" y="5777448"/>
            <a:ext cx="71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상단의 단계를 클릭할 경우 구입 여부와 상관없이 각 단계의 이미지를 표시</a:t>
            </a:r>
            <a:endParaRPr lang="en-US" altLang="ko-KR" sz="1400" dirty="0" smtClean="0"/>
          </a:p>
          <a:p>
            <a:r>
              <a:rPr lang="ko-KR" altLang="en-US" sz="1400" dirty="0" smtClean="0"/>
              <a:t>구매한 단계와 비구매 단계의 구매하기 버튼은 컬러적용과 </a:t>
            </a:r>
            <a:r>
              <a:rPr lang="en-US" altLang="ko-KR" sz="1400" dirty="0" smtClean="0"/>
              <a:t>Gray </a:t>
            </a:r>
            <a:r>
              <a:rPr lang="ko-KR" altLang="en-US" sz="1400" dirty="0" smtClean="0"/>
              <a:t>컬러로 구분한다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프리미엄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206267" y="1567057"/>
            <a:ext cx="2246399" cy="26303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판매기간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12</a:t>
            </a:r>
            <a:r>
              <a:rPr lang="ko-KR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월 </a:t>
            </a:r>
            <a:r>
              <a:rPr lang="en-US" altLang="ko-KR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31</a:t>
            </a:r>
            <a:r>
              <a:rPr lang="ko-KR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일까지</a:t>
            </a:r>
            <a:endParaRPr lang="ko-KR" altLang="en-US" sz="105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55419" y="594090"/>
            <a:ext cx="9189721" cy="463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2353702"/>
            <a:ext cx="1380235" cy="53162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2353702"/>
            <a:ext cx="2394084" cy="531624"/>
          </a:xfrm>
          <a:prstGeom prst="rect">
            <a:avLst/>
          </a:prstGeom>
        </p:spPr>
      </p:pic>
      <p:sp>
        <p:nvSpPr>
          <p:cNvPr id="107" name="직사각형 106"/>
          <p:cNvSpPr/>
          <p:nvPr/>
        </p:nvSpPr>
        <p:spPr>
          <a:xfrm>
            <a:off x="1455419" y="5222911"/>
            <a:ext cx="9189721" cy="369669"/>
          </a:xfrm>
          <a:prstGeom prst="rect">
            <a:avLst/>
          </a:prstGeom>
          <a:solidFill>
            <a:srgbClr val="3F0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406666" y="713121"/>
            <a:ext cx="528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성장 패키지</a:t>
            </a:r>
            <a:endParaRPr lang="ko-KR" alt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2223" y="5264490"/>
            <a:ext cx="747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청약 철회는 구매일로부터 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이내 가능합니다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사용시 철회불가</a:t>
            </a:r>
            <a:r>
              <a:rPr lang="en-US" altLang="ko-KR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137587" y="675317"/>
            <a:ext cx="444009" cy="453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X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367472" y="1641736"/>
            <a:ext cx="2163114" cy="653563"/>
            <a:chOff x="7752268" y="255895"/>
            <a:chExt cx="2163114" cy="653563"/>
          </a:xfrm>
        </p:grpSpPr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182" y="255895"/>
              <a:ext cx="1581200" cy="653563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05"/>
            <a:stretch/>
          </p:blipFill>
          <p:spPr>
            <a:xfrm>
              <a:off x="7752268" y="255895"/>
              <a:ext cx="1163828" cy="65356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7796148" y="421019"/>
              <a:ext cx="2119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구매하기 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\5,500</a:t>
              </a:r>
              <a:endPara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55419" y="1653906"/>
            <a:ext cx="615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만원 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상당의 </a:t>
            </a:r>
            <a:r>
              <a:rPr lang="en-US" altLang="ko-K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4,500 </a:t>
            </a:r>
            <a:r>
              <a:rPr lang="ko-KR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잼</a:t>
            </a:r>
            <a:r>
              <a:rPr lang="ko-KR" altLang="en-US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레벨 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달성에 따라 지급</a:t>
            </a:r>
            <a:r>
              <a: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  <a:p>
            <a:pPr algn="r"/>
            <a:r>
              <a:rPr lang="en-US" altLang="ko-KR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이하만 구입 가능</a:t>
            </a:r>
            <a:r>
              <a: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ko-KR" altLang="en-US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0" y="2351328"/>
            <a:ext cx="460902" cy="46090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5737763" y="2473973"/>
            <a:ext cx="13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48611" y="2441021"/>
            <a:ext cx="12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400</a:t>
            </a:r>
            <a:endParaRPr lang="ko-KR" alt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090129" y="2494490"/>
            <a:ext cx="2704697" cy="2201476"/>
            <a:chOff x="1684986" y="1607301"/>
            <a:chExt cx="2704697" cy="220147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986" y="1925144"/>
              <a:ext cx="2704697" cy="1883633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432" y="2030918"/>
              <a:ext cx="1336197" cy="1336197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398988" y="3344857"/>
              <a:ext cx="1205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200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7" name="Picture 2" descr="E:\Mobile_SVN_METAL_New\Graphic Resource\UI 4\obj\dail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571" y="1607301"/>
              <a:ext cx="2074368" cy="5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TextBox 167"/>
            <p:cNvSpPr txBox="1"/>
            <p:nvPr/>
          </p:nvSpPr>
          <p:spPr>
            <a:xfrm>
              <a:off x="2423559" y="1711560"/>
              <a:ext cx="1205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즉시지급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609494" y="2406979"/>
            <a:ext cx="921092" cy="42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받기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314" y="37181"/>
            <a:ext cx="4428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마을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이벤트 배너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성장 패키지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2920481"/>
            <a:ext cx="1380235" cy="531624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2920481"/>
            <a:ext cx="2394084" cy="531624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0" y="2918107"/>
            <a:ext cx="460902" cy="46090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737763" y="3040752"/>
            <a:ext cx="13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48611" y="3007800"/>
            <a:ext cx="12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600</a:t>
            </a:r>
            <a:endParaRPr lang="ko-KR" alt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9609494" y="2973758"/>
            <a:ext cx="921092" cy="42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받기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3499910"/>
            <a:ext cx="1380235" cy="531624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3499910"/>
            <a:ext cx="2394084" cy="531624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0" y="3497536"/>
            <a:ext cx="460902" cy="46090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737763" y="3620181"/>
            <a:ext cx="13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48611" y="3587229"/>
            <a:ext cx="12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800</a:t>
            </a:r>
            <a:endParaRPr lang="ko-KR" alt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9609494" y="3553187"/>
            <a:ext cx="921092" cy="42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받기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4063778"/>
            <a:ext cx="1380235" cy="531624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4063778"/>
            <a:ext cx="2394084" cy="531624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0" y="4061404"/>
            <a:ext cx="460902" cy="460902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5737763" y="4184049"/>
            <a:ext cx="13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548611" y="4151097"/>
            <a:ext cx="12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1,000</a:t>
            </a:r>
            <a:endParaRPr lang="ko-KR" alt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9609494" y="4117055"/>
            <a:ext cx="921092" cy="42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받기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4642690"/>
            <a:ext cx="1380235" cy="531624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4642690"/>
            <a:ext cx="2394084" cy="531624"/>
          </a:xfrm>
          <a:prstGeom prst="rect">
            <a:avLst/>
          </a:prstGeom>
        </p:spPr>
      </p:pic>
      <p:pic>
        <p:nvPicPr>
          <p:cNvPr id="118" name="그림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0" y="4640316"/>
            <a:ext cx="460902" cy="460902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5737763" y="4762961"/>
            <a:ext cx="136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레벨 </a:t>
            </a: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달성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548611" y="4730009"/>
            <a:ext cx="12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1,500</a:t>
            </a:r>
            <a:endParaRPr lang="ko-KR" alt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9609494" y="4695967"/>
            <a:ext cx="921092" cy="425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받기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55419" y="4864043"/>
            <a:ext cx="443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성장 패키지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계정당 </a:t>
            </a:r>
            <a:r>
              <a:rPr lang="en-US" altLang="ko-K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</a:t>
            </a: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구입이 가능합니다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397792" y="5733501"/>
            <a:ext cx="8342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성장 패키지 구매 제한을 캐릭터당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회에서 계정당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회로 제한으로 변경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또한 캐릭터 레벨이 </a:t>
            </a:r>
            <a:r>
              <a:rPr lang="en-US" altLang="ko-KR" sz="1400" dirty="0" smtClean="0"/>
              <a:t>10</a:t>
            </a:r>
            <a:r>
              <a:rPr lang="ko-KR" altLang="en-US" sz="1400" dirty="0" smtClean="0"/>
              <a:t>레벨 이하에서만 구입이 가능하도록 제한 추가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/>
              <a:t>단계 수량이 하나 </a:t>
            </a:r>
            <a:r>
              <a:rPr lang="ko-KR" altLang="en-US" sz="1400" dirty="0" err="1" smtClean="0"/>
              <a:t>줄어듬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0126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1800</Words>
  <Application>Microsoft Office PowerPoint</Application>
  <PresentationFormat>와이드스크린</PresentationFormat>
  <Paragraphs>367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53</cp:revision>
  <dcterms:created xsi:type="dcterms:W3CDTF">2016-09-29T03:33:16Z</dcterms:created>
  <dcterms:modified xsi:type="dcterms:W3CDTF">2016-09-30T06:23:20Z</dcterms:modified>
</cp:coreProperties>
</file>