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9292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>
      <p:cViewPr varScale="1">
        <p:scale>
          <a:sx n="90" d="100"/>
          <a:sy n="90" d="100"/>
        </p:scale>
        <p:origin x="111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396CC-4176-42CB-BAE9-2208A1EB4525}" type="datetimeFigureOut">
              <a:rPr lang="ko-KR" altLang="en-US" smtClean="0"/>
              <a:t>2016-10-11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53307-3514-4C24-99ED-1C86E601967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245082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396CC-4176-42CB-BAE9-2208A1EB4525}" type="datetimeFigureOut">
              <a:rPr lang="ko-KR" altLang="en-US" smtClean="0"/>
              <a:t>2016-10-11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53307-3514-4C24-99ED-1C86E601967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403332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396CC-4176-42CB-BAE9-2208A1EB4525}" type="datetimeFigureOut">
              <a:rPr lang="ko-KR" altLang="en-US" smtClean="0"/>
              <a:t>2016-10-11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53307-3514-4C24-99ED-1C86E601967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17058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396CC-4176-42CB-BAE9-2208A1EB4525}" type="datetimeFigureOut">
              <a:rPr lang="ko-KR" altLang="en-US" smtClean="0"/>
              <a:t>2016-10-11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53307-3514-4C24-99ED-1C86E601967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07826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396CC-4176-42CB-BAE9-2208A1EB4525}" type="datetimeFigureOut">
              <a:rPr lang="ko-KR" altLang="en-US" smtClean="0"/>
              <a:t>2016-10-11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53307-3514-4C24-99ED-1C86E601967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456753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396CC-4176-42CB-BAE9-2208A1EB4525}" type="datetimeFigureOut">
              <a:rPr lang="ko-KR" altLang="en-US" smtClean="0"/>
              <a:t>2016-10-11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53307-3514-4C24-99ED-1C86E601967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045583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396CC-4176-42CB-BAE9-2208A1EB4525}" type="datetimeFigureOut">
              <a:rPr lang="ko-KR" altLang="en-US" smtClean="0"/>
              <a:t>2016-10-11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53307-3514-4C24-99ED-1C86E601967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481243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396CC-4176-42CB-BAE9-2208A1EB4525}" type="datetimeFigureOut">
              <a:rPr lang="ko-KR" altLang="en-US" smtClean="0"/>
              <a:t>2016-10-11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53307-3514-4C24-99ED-1C86E601967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069419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396CC-4176-42CB-BAE9-2208A1EB4525}" type="datetimeFigureOut">
              <a:rPr lang="ko-KR" altLang="en-US" smtClean="0"/>
              <a:t>2016-10-11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53307-3514-4C24-99ED-1C86E601967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524356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396CC-4176-42CB-BAE9-2208A1EB4525}" type="datetimeFigureOut">
              <a:rPr lang="ko-KR" altLang="en-US" smtClean="0"/>
              <a:t>2016-10-11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53307-3514-4C24-99ED-1C86E601967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55774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396CC-4176-42CB-BAE9-2208A1EB4525}" type="datetimeFigureOut">
              <a:rPr lang="ko-KR" altLang="en-US" smtClean="0"/>
              <a:t>2016-10-11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53307-3514-4C24-99ED-1C86E601967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516726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0396CC-4176-42CB-BAE9-2208A1EB4525}" type="datetimeFigureOut">
              <a:rPr lang="ko-KR" altLang="en-US" smtClean="0"/>
              <a:t>2016-10-11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B53307-3514-4C24-99ED-1C86E601967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88672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8762" y="871537"/>
            <a:ext cx="9134475" cy="5114925"/>
          </a:xfrm>
          <a:prstGeom prst="rect">
            <a:avLst/>
          </a:prstGeom>
        </p:spPr>
      </p:pic>
      <p:sp>
        <p:nvSpPr>
          <p:cNvPr id="5" name="순서도: 처리 4"/>
          <p:cNvSpPr/>
          <p:nvPr/>
        </p:nvSpPr>
        <p:spPr>
          <a:xfrm>
            <a:off x="8580472" y="201687"/>
            <a:ext cx="2062717" cy="467832"/>
          </a:xfrm>
          <a:prstGeom prst="flowChartProcess">
            <a:avLst/>
          </a:prstGeom>
          <a:noFill/>
          <a:ln w="190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>
                <a:solidFill>
                  <a:schemeClr val="tx1"/>
                </a:solidFill>
              </a:rPr>
              <a:t>환경 설정 버튼</a:t>
            </a:r>
          </a:p>
        </p:txBody>
      </p:sp>
      <p:sp>
        <p:nvSpPr>
          <p:cNvPr id="6" name="설명선: 굽은 선 5"/>
          <p:cNvSpPr/>
          <p:nvPr/>
        </p:nvSpPr>
        <p:spPr>
          <a:xfrm>
            <a:off x="10271051" y="871538"/>
            <a:ext cx="372138" cy="372471"/>
          </a:xfrm>
          <a:prstGeom prst="borderCallout2">
            <a:avLst>
              <a:gd name="adj1" fmla="val 16789"/>
              <a:gd name="adj2" fmla="val -3718"/>
              <a:gd name="adj3" fmla="val 18750"/>
              <a:gd name="adj4" fmla="val -16667"/>
              <a:gd name="adj5" fmla="val -54381"/>
              <a:gd name="adj6" fmla="val -103666"/>
            </a:avLst>
          </a:prstGeom>
          <a:noFill/>
          <a:ln w="190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32785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그림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8762" y="871537"/>
            <a:ext cx="9134475" cy="5114925"/>
          </a:xfrm>
          <a:prstGeom prst="rect">
            <a:avLst/>
          </a:prstGeom>
        </p:spPr>
      </p:pic>
      <p:pic>
        <p:nvPicPr>
          <p:cNvPr id="2" name="그림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9390" y="1409418"/>
            <a:ext cx="6773220" cy="4039164"/>
          </a:xfrm>
          <a:prstGeom prst="rect">
            <a:avLst/>
          </a:prstGeom>
        </p:spPr>
      </p:pic>
      <p:sp>
        <p:nvSpPr>
          <p:cNvPr id="3" name="순서도: 처리 2"/>
          <p:cNvSpPr/>
          <p:nvPr/>
        </p:nvSpPr>
        <p:spPr>
          <a:xfrm>
            <a:off x="7419893" y="6021486"/>
            <a:ext cx="2062717" cy="467832"/>
          </a:xfrm>
          <a:prstGeom prst="flowChartProcess">
            <a:avLst/>
          </a:prstGeom>
          <a:noFill/>
          <a:ln w="190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>
                <a:solidFill>
                  <a:schemeClr val="tx1"/>
                </a:solidFill>
              </a:rPr>
              <a:t>쿠폰입력 버튼</a:t>
            </a:r>
          </a:p>
        </p:txBody>
      </p:sp>
      <p:sp>
        <p:nvSpPr>
          <p:cNvPr id="4" name="설명선: 굽은 선 3"/>
          <p:cNvSpPr/>
          <p:nvPr/>
        </p:nvSpPr>
        <p:spPr>
          <a:xfrm flipH="1">
            <a:off x="6911159" y="4306186"/>
            <a:ext cx="1382235" cy="542261"/>
          </a:xfrm>
          <a:prstGeom prst="borderCallout2">
            <a:avLst>
              <a:gd name="adj1" fmla="val 16789"/>
              <a:gd name="adj2" fmla="val -3718"/>
              <a:gd name="adj3" fmla="val 18750"/>
              <a:gd name="adj4" fmla="val -16667"/>
              <a:gd name="adj5" fmla="val 315686"/>
              <a:gd name="adj6" fmla="val -50919"/>
            </a:avLst>
          </a:prstGeom>
          <a:noFill/>
          <a:ln w="190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6" name="순서도: 처리 5"/>
          <p:cNvSpPr/>
          <p:nvPr/>
        </p:nvSpPr>
        <p:spPr>
          <a:xfrm>
            <a:off x="7143447" y="1796903"/>
            <a:ext cx="1149948" cy="467832"/>
          </a:xfrm>
          <a:prstGeom prst="flowChartProcess">
            <a:avLst/>
          </a:prstGeom>
          <a:noFill/>
          <a:ln w="190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7" name="화살표: 왼쪽으로 구부러짐 6"/>
          <p:cNvSpPr/>
          <p:nvPr/>
        </p:nvSpPr>
        <p:spPr>
          <a:xfrm>
            <a:off x="8293394" y="2179674"/>
            <a:ext cx="382773" cy="2126512"/>
          </a:xfrm>
          <a:prstGeom prst="curvedLeftArrow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33495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그림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8762" y="871537"/>
            <a:ext cx="9134475" cy="5114925"/>
          </a:xfrm>
          <a:prstGeom prst="rect">
            <a:avLst/>
          </a:prstGeom>
        </p:spPr>
      </p:pic>
      <p:pic>
        <p:nvPicPr>
          <p:cNvPr id="2" name="그림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5062" y="1485900"/>
            <a:ext cx="7381875" cy="3886200"/>
          </a:xfrm>
          <a:prstGeom prst="rect">
            <a:avLst/>
          </a:prstGeom>
        </p:spPr>
      </p:pic>
      <p:sp>
        <p:nvSpPr>
          <p:cNvPr id="4" name="직사각형 3"/>
          <p:cNvSpPr/>
          <p:nvPr/>
        </p:nvSpPr>
        <p:spPr>
          <a:xfrm>
            <a:off x="2913321" y="1562986"/>
            <a:ext cx="6358270" cy="542261"/>
          </a:xfrm>
          <a:prstGeom prst="rect">
            <a:avLst/>
          </a:prstGeom>
          <a:solidFill>
            <a:srgbClr val="2929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/>
              <a:t>쿠폰 입력 창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2913321" y="2182332"/>
            <a:ext cx="6358270" cy="2155751"/>
          </a:xfrm>
          <a:prstGeom prst="rect">
            <a:avLst/>
          </a:prstGeom>
          <a:solidFill>
            <a:srgbClr val="2929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ko-KR" altLang="en-US" dirty="0"/>
              <a:t>쿠폰 번호를 입력해주세요</a:t>
            </a:r>
            <a:r>
              <a:rPr lang="en-US" altLang="ko-KR" dirty="0"/>
              <a:t>.</a:t>
            </a:r>
          </a:p>
          <a:p>
            <a:pPr algn="ctr"/>
            <a:endParaRPr lang="en-US" altLang="ko-KR" dirty="0"/>
          </a:p>
          <a:p>
            <a:pPr algn="ctr"/>
            <a:endParaRPr lang="en-US" altLang="ko-KR" dirty="0"/>
          </a:p>
          <a:p>
            <a:pPr algn="ctr"/>
            <a:endParaRPr lang="en-US" altLang="ko-KR" dirty="0"/>
          </a:p>
          <a:p>
            <a:pPr algn="ctr"/>
            <a:endParaRPr lang="en-US" altLang="ko-KR" dirty="0"/>
          </a:p>
          <a:p>
            <a:pPr algn="ctr"/>
            <a:endParaRPr lang="ko-KR" altLang="en-US" dirty="0"/>
          </a:p>
        </p:txBody>
      </p:sp>
      <p:sp>
        <p:nvSpPr>
          <p:cNvPr id="6" name="직사각형 5"/>
          <p:cNvSpPr/>
          <p:nvPr/>
        </p:nvSpPr>
        <p:spPr>
          <a:xfrm>
            <a:off x="2913321" y="3572539"/>
            <a:ext cx="6358270" cy="765543"/>
          </a:xfrm>
          <a:prstGeom prst="rect">
            <a:avLst/>
          </a:prstGeom>
          <a:solidFill>
            <a:srgbClr val="2929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ko-KR" altLang="en-US" sz="1200" dirty="0">
                <a:solidFill>
                  <a:srgbClr val="FFFF00"/>
                </a:solidFill>
              </a:rPr>
              <a:t>주의사항</a:t>
            </a:r>
            <a:endParaRPr lang="en-US" altLang="ko-KR" sz="1200" dirty="0">
              <a:solidFill>
                <a:srgbClr val="FFFF00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sz="1200" dirty="0">
                <a:solidFill>
                  <a:srgbClr val="FFFF00"/>
                </a:solidFill>
              </a:rPr>
              <a:t>쿠폰 코드별로 </a:t>
            </a:r>
            <a:r>
              <a:rPr lang="en-US" altLang="ko-KR" sz="1200" dirty="0">
                <a:solidFill>
                  <a:srgbClr val="FFFF00"/>
                </a:solidFill>
              </a:rPr>
              <a:t>1 </a:t>
            </a:r>
            <a:r>
              <a:rPr lang="ko-KR" altLang="en-US" sz="1200" dirty="0">
                <a:solidFill>
                  <a:srgbClr val="FFFF00"/>
                </a:solidFill>
              </a:rPr>
              <a:t>계정당 </a:t>
            </a:r>
            <a:r>
              <a:rPr lang="en-US" altLang="ko-KR" sz="1200" dirty="0">
                <a:solidFill>
                  <a:srgbClr val="FFFF00"/>
                </a:solidFill>
              </a:rPr>
              <a:t>1</a:t>
            </a:r>
            <a:r>
              <a:rPr lang="ko-KR" altLang="en-US" sz="1200" dirty="0">
                <a:solidFill>
                  <a:srgbClr val="FFFF00"/>
                </a:solidFill>
              </a:rPr>
              <a:t>회만 수령 가능합니다</a:t>
            </a:r>
            <a:r>
              <a:rPr lang="en-US" altLang="ko-KR" sz="1200" dirty="0">
                <a:solidFill>
                  <a:srgbClr val="FFFF00"/>
                </a:solidFill>
              </a:rPr>
              <a:t>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sz="1200" dirty="0">
                <a:solidFill>
                  <a:srgbClr val="FFFF00"/>
                </a:solidFill>
              </a:rPr>
              <a:t>쿠폰 코드는 이벤트 기간 시작일과 종료일까지 입력이 가능합니다</a:t>
            </a:r>
            <a:r>
              <a:rPr lang="en-US" altLang="ko-KR" sz="1200" dirty="0">
                <a:solidFill>
                  <a:srgbClr val="FFFF00"/>
                </a:solidFill>
              </a:rPr>
              <a:t>.</a:t>
            </a:r>
          </a:p>
        </p:txBody>
      </p:sp>
      <p:sp>
        <p:nvSpPr>
          <p:cNvPr id="8" name="사각형: 둥근 모서리 7"/>
          <p:cNvSpPr/>
          <p:nvPr/>
        </p:nvSpPr>
        <p:spPr>
          <a:xfrm>
            <a:off x="3296094" y="2806995"/>
            <a:ext cx="5592724" cy="520996"/>
          </a:xfrm>
          <a:prstGeom prst="roundRect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/>
              <a:t>쿠폰 입력</a:t>
            </a:r>
          </a:p>
        </p:txBody>
      </p:sp>
    </p:spTree>
    <p:extLst>
      <p:ext uri="{BB962C8B-B14F-4D97-AF65-F5344CB8AC3E}">
        <p14:creationId xmlns:p14="http://schemas.microsoft.com/office/powerpoint/2010/main" val="16704521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그림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8762" y="871537"/>
            <a:ext cx="9134475" cy="5114925"/>
          </a:xfrm>
          <a:prstGeom prst="rect">
            <a:avLst/>
          </a:prstGeom>
        </p:spPr>
      </p:pic>
      <p:pic>
        <p:nvPicPr>
          <p:cNvPr id="2" name="그림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5062" y="1485900"/>
            <a:ext cx="7381875" cy="3886200"/>
          </a:xfrm>
          <a:prstGeom prst="rect">
            <a:avLst/>
          </a:prstGeom>
        </p:spPr>
      </p:pic>
      <p:sp>
        <p:nvSpPr>
          <p:cNvPr id="4" name="직사각형 3"/>
          <p:cNvSpPr/>
          <p:nvPr/>
        </p:nvSpPr>
        <p:spPr>
          <a:xfrm>
            <a:off x="2913321" y="1562986"/>
            <a:ext cx="6358270" cy="542261"/>
          </a:xfrm>
          <a:prstGeom prst="rect">
            <a:avLst/>
          </a:prstGeom>
          <a:solidFill>
            <a:srgbClr val="2929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/>
              <a:t>쿠폰 입력 창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2913321" y="2182332"/>
            <a:ext cx="6358270" cy="2155751"/>
          </a:xfrm>
          <a:prstGeom prst="rect">
            <a:avLst/>
          </a:prstGeom>
          <a:solidFill>
            <a:srgbClr val="2929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ko-KR" altLang="en-US" dirty="0"/>
              <a:t>쿠폰 번호를 입력해주세요</a:t>
            </a:r>
            <a:r>
              <a:rPr lang="en-US" altLang="ko-KR" dirty="0"/>
              <a:t>.</a:t>
            </a:r>
          </a:p>
          <a:p>
            <a:pPr algn="ctr"/>
            <a:endParaRPr lang="en-US" altLang="ko-KR" dirty="0"/>
          </a:p>
          <a:p>
            <a:pPr algn="ctr"/>
            <a:endParaRPr lang="en-US" altLang="ko-KR" dirty="0"/>
          </a:p>
          <a:p>
            <a:pPr algn="ctr"/>
            <a:endParaRPr lang="en-US" altLang="ko-KR" dirty="0"/>
          </a:p>
          <a:p>
            <a:pPr algn="ctr"/>
            <a:endParaRPr lang="en-US" altLang="ko-KR" dirty="0"/>
          </a:p>
          <a:p>
            <a:pPr algn="ctr"/>
            <a:endParaRPr lang="ko-KR" altLang="en-US" dirty="0"/>
          </a:p>
        </p:txBody>
      </p:sp>
      <p:sp>
        <p:nvSpPr>
          <p:cNvPr id="6" name="직사각형 5"/>
          <p:cNvSpPr/>
          <p:nvPr/>
        </p:nvSpPr>
        <p:spPr>
          <a:xfrm>
            <a:off x="2913321" y="3572539"/>
            <a:ext cx="6358270" cy="765543"/>
          </a:xfrm>
          <a:prstGeom prst="rect">
            <a:avLst/>
          </a:prstGeom>
          <a:solidFill>
            <a:srgbClr val="2929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ko-KR" altLang="en-US" sz="1200" dirty="0">
                <a:solidFill>
                  <a:srgbClr val="FFFF00"/>
                </a:solidFill>
              </a:rPr>
              <a:t>주의사항</a:t>
            </a:r>
            <a:endParaRPr lang="en-US" altLang="ko-KR" sz="1200" dirty="0">
              <a:solidFill>
                <a:srgbClr val="FFFF00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sz="1200" dirty="0">
                <a:solidFill>
                  <a:srgbClr val="FFFF00"/>
                </a:solidFill>
              </a:rPr>
              <a:t>쿠폰 코드별로 </a:t>
            </a:r>
            <a:r>
              <a:rPr lang="en-US" altLang="ko-KR" sz="1200" dirty="0">
                <a:solidFill>
                  <a:srgbClr val="FFFF00"/>
                </a:solidFill>
              </a:rPr>
              <a:t>1 </a:t>
            </a:r>
            <a:r>
              <a:rPr lang="ko-KR" altLang="en-US" sz="1200" dirty="0">
                <a:solidFill>
                  <a:srgbClr val="FFFF00"/>
                </a:solidFill>
              </a:rPr>
              <a:t>계정당 </a:t>
            </a:r>
            <a:r>
              <a:rPr lang="en-US" altLang="ko-KR" sz="1200" dirty="0">
                <a:solidFill>
                  <a:srgbClr val="FFFF00"/>
                </a:solidFill>
              </a:rPr>
              <a:t>1</a:t>
            </a:r>
            <a:r>
              <a:rPr lang="ko-KR" altLang="en-US" sz="1200" dirty="0">
                <a:solidFill>
                  <a:srgbClr val="FFFF00"/>
                </a:solidFill>
              </a:rPr>
              <a:t>회만 수령 가능합니다</a:t>
            </a:r>
            <a:r>
              <a:rPr lang="en-US" altLang="ko-KR" sz="1200" dirty="0">
                <a:solidFill>
                  <a:srgbClr val="FFFF00"/>
                </a:solidFill>
              </a:rPr>
              <a:t>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sz="1200" dirty="0">
                <a:solidFill>
                  <a:srgbClr val="FFFF00"/>
                </a:solidFill>
              </a:rPr>
              <a:t>쿠폰 코드는 이벤트 기간 시작일과 종료일까지 입력이 가능합니다</a:t>
            </a:r>
            <a:r>
              <a:rPr lang="en-US" altLang="ko-KR" sz="1200" dirty="0">
                <a:solidFill>
                  <a:srgbClr val="FFFF00"/>
                </a:solidFill>
              </a:rPr>
              <a:t>.</a:t>
            </a:r>
          </a:p>
        </p:txBody>
      </p:sp>
      <p:sp>
        <p:nvSpPr>
          <p:cNvPr id="8" name="사각형: 둥근 모서리 7"/>
          <p:cNvSpPr/>
          <p:nvPr/>
        </p:nvSpPr>
        <p:spPr>
          <a:xfrm>
            <a:off x="3296094" y="2806995"/>
            <a:ext cx="5592724" cy="520996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10" name="그림 9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7754"/>
          <a:stretch/>
        </p:blipFill>
        <p:spPr>
          <a:xfrm>
            <a:off x="1528762" y="3282197"/>
            <a:ext cx="9141060" cy="2686877"/>
          </a:xfrm>
          <a:prstGeom prst="rect">
            <a:avLst/>
          </a:prstGeom>
        </p:spPr>
      </p:pic>
      <p:sp>
        <p:nvSpPr>
          <p:cNvPr id="11" name="직사각형 10"/>
          <p:cNvSpPr/>
          <p:nvPr/>
        </p:nvSpPr>
        <p:spPr>
          <a:xfrm>
            <a:off x="1528762" y="2831827"/>
            <a:ext cx="9141060" cy="475202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sz="1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64540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6298" y="541044"/>
            <a:ext cx="5897526" cy="2478602"/>
          </a:xfrm>
          <a:prstGeom prst="rect">
            <a:avLst/>
          </a:prstGeom>
        </p:spPr>
      </p:pic>
      <p:sp>
        <p:nvSpPr>
          <p:cNvPr id="5" name="직사각형 4"/>
          <p:cNvSpPr/>
          <p:nvPr/>
        </p:nvSpPr>
        <p:spPr>
          <a:xfrm>
            <a:off x="1350335" y="978196"/>
            <a:ext cx="5089452" cy="1382232"/>
          </a:xfrm>
          <a:prstGeom prst="rect">
            <a:avLst/>
          </a:prstGeom>
          <a:solidFill>
            <a:srgbClr val="2929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ko-KR" altLang="en-US" dirty="0"/>
              <a:t>쿠폰 보상이 우편함으로 지급되었습니다</a:t>
            </a:r>
            <a:r>
              <a:rPr lang="en-US" altLang="ko-KR" dirty="0"/>
              <a:t>.</a:t>
            </a:r>
          </a:p>
          <a:p>
            <a:pPr algn="ctr"/>
            <a:r>
              <a:rPr lang="ko-KR" altLang="en-US" dirty="0"/>
              <a:t>우편함을 확인해주세요</a:t>
            </a:r>
            <a:r>
              <a:rPr lang="en-US" altLang="ko-KR" dirty="0"/>
              <a:t>.</a:t>
            </a:r>
          </a:p>
          <a:p>
            <a:pPr algn="ctr"/>
            <a:endParaRPr lang="en-US" altLang="ko-KR" dirty="0"/>
          </a:p>
          <a:p>
            <a:pPr algn="ctr"/>
            <a:endParaRPr lang="en-US" altLang="ko-KR" dirty="0"/>
          </a:p>
          <a:p>
            <a:pPr algn="ctr"/>
            <a:endParaRPr lang="en-US" altLang="ko-KR" dirty="0"/>
          </a:p>
          <a:p>
            <a:pPr algn="ctr"/>
            <a:endParaRPr lang="ko-KR" altLang="en-US" dirty="0"/>
          </a:p>
        </p:txBody>
      </p:sp>
      <p:pic>
        <p:nvPicPr>
          <p:cNvPr id="12" name="그림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6298" y="3656383"/>
            <a:ext cx="5897526" cy="2478602"/>
          </a:xfrm>
          <a:prstGeom prst="rect">
            <a:avLst/>
          </a:prstGeom>
        </p:spPr>
      </p:pic>
      <p:sp>
        <p:nvSpPr>
          <p:cNvPr id="13" name="직사각형 12"/>
          <p:cNvSpPr/>
          <p:nvPr/>
        </p:nvSpPr>
        <p:spPr>
          <a:xfrm>
            <a:off x="1350335" y="4093535"/>
            <a:ext cx="5089452" cy="1382232"/>
          </a:xfrm>
          <a:prstGeom prst="rect">
            <a:avLst/>
          </a:prstGeom>
          <a:solidFill>
            <a:srgbClr val="2929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ko-KR" altLang="en-US" dirty="0"/>
              <a:t>이미 사용된 쿠폰 코드이거나</a:t>
            </a:r>
            <a:r>
              <a:rPr lang="en-US" altLang="ko-KR" dirty="0"/>
              <a:t>,</a:t>
            </a:r>
          </a:p>
          <a:p>
            <a:pPr algn="ctr"/>
            <a:r>
              <a:rPr lang="ko-KR" altLang="en-US" dirty="0"/>
              <a:t>유효하지 않은 쿠폰 코드입니다</a:t>
            </a:r>
            <a:r>
              <a:rPr lang="en-US" altLang="ko-KR" dirty="0"/>
              <a:t>.</a:t>
            </a:r>
          </a:p>
          <a:p>
            <a:pPr algn="ctr"/>
            <a:r>
              <a:rPr lang="ko-KR" altLang="en-US" dirty="0"/>
              <a:t>쿠폰 코드를 확인하고 입력해주세요</a:t>
            </a:r>
            <a:r>
              <a:rPr lang="en-US" altLang="ko-KR" dirty="0"/>
              <a:t>.</a:t>
            </a:r>
          </a:p>
          <a:p>
            <a:pPr algn="ctr"/>
            <a:endParaRPr lang="en-US" altLang="ko-KR" dirty="0"/>
          </a:p>
          <a:p>
            <a:pPr algn="ctr"/>
            <a:endParaRPr lang="ko-KR" altLang="en-US" dirty="0"/>
          </a:p>
        </p:txBody>
      </p:sp>
      <p:sp>
        <p:nvSpPr>
          <p:cNvPr id="6" name="직사각형 5"/>
          <p:cNvSpPr/>
          <p:nvPr/>
        </p:nvSpPr>
        <p:spPr>
          <a:xfrm>
            <a:off x="7247861" y="3783974"/>
            <a:ext cx="4465675" cy="2223422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altLang="ko-KR" sz="1200" dirty="0">
                <a:solidFill>
                  <a:schemeClr val="tx1"/>
                </a:solidFill>
              </a:rPr>
              <a:t>#</a:t>
            </a:r>
            <a:r>
              <a:rPr lang="ko-KR" altLang="en-US" sz="1200" dirty="0">
                <a:solidFill>
                  <a:schemeClr val="tx1"/>
                </a:solidFill>
              </a:rPr>
              <a:t>문제발생 알림 </a:t>
            </a:r>
            <a:r>
              <a:rPr lang="ko-KR" altLang="en-US" sz="1200" dirty="0" err="1">
                <a:solidFill>
                  <a:schemeClr val="tx1"/>
                </a:solidFill>
              </a:rPr>
              <a:t>정보창</a:t>
            </a:r>
            <a:r>
              <a:rPr lang="ko-KR" altLang="en-US" sz="1200" dirty="0">
                <a:solidFill>
                  <a:schemeClr val="tx1"/>
                </a:solidFill>
              </a:rPr>
              <a:t> 관련 발생상황 종류</a:t>
            </a:r>
            <a:endParaRPr lang="en-US" altLang="ko-KR" sz="1200" dirty="0">
              <a:solidFill>
                <a:schemeClr val="tx1"/>
              </a:solidFill>
            </a:endParaRPr>
          </a:p>
          <a:p>
            <a:endParaRPr lang="en-US" altLang="ko-KR" sz="1200" dirty="0">
              <a:solidFill>
                <a:schemeClr val="tx1"/>
              </a:solidFill>
            </a:endParaRPr>
          </a:p>
          <a:p>
            <a:r>
              <a:rPr lang="en-US" altLang="ko-KR" sz="1200" dirty="0">
                <a:solidFill>
                  <a:schemeClr val="tx1"/>
                </a:solidFill>
              </a:rPr>
              <a:t>1) </a:t>
            </a:r>
            <a:r>
              <a:rPr lang="ko-KR" altLang="en-US" sz="1200" dirty="0">
                <a:solidFill>
                  <a:schemeClr val="tx1"/>
                </a:solidFill>
              </a:rPr>
              <a:t>쿠폰 코드를 입력하지 않고 확인버튼으로 진행한 경우</a:t>
            </a:r>
            <a:r>
              <a:rPr lang="en-US" altLang="ko-KR" sz="1200" dirty="0">
                <a:solidFill>
                  <a:schemeClr val="tx1"/>
                </a:solidFill>
              </a:rPr>
              <a:t>.</a:t>
            </a:r>
          </a:p>
          <a:p>
            <a:endParaRPr lang="en-US" altLang="ko-KR" sz="1200" dirty="0">
              <a:solidFill>
                <a:schemeClr val="tx1"/>
              </a:solidFill>
            </a:endParaRPr>
          </a:p>
          <a:p>
            <a:r>
              <a:rPr lang="en-US" altLang="ko-KR" sz="1200" dirty="0">
                <a:solidFill>
                  <a:schemeClr val="tx1"/>
                </a:solidFill>
              </a:rPr>
              <a:t>2) </a:t>
            </a:r>
            <a:r>
              <a:rPr lang="ko-KR" altLang="en-US" sz="1200" dirty="0">
                <a:solidFill>
                  <a:schemeClr val="tx1"/>
                </a:solidFill>
              </a:rPr>
              <a:t>유효기간이 지난 쿠폰 코드를 입력할 경우</a:t>
            </a:r>
            <a:r>
              <a:rPr lang="en-US" altLang="ko-KR" sz="1200" dirty="0">
                <a:solidFill>
                  <a:schemeClr val="tx1"/>
                </a:solidFill>
              </a:rPr>
              <a:t>.</a:t>
            </a:r>
          </a:p>
          <a:p>
            <a:endParaRPr lang="en-US" altLang="ko-KR" sz="1200" dirty="0">
              <a:solidFill>
                <a:schemeClr val="tx1"/>
              </a:solidFill>
            </a:endParaRPr>
          </a:p>
          <a:p>
            <a:r>
              <a:rPr lang="en-US" altLang="ko-KR" sz="1200" dirty="0">
                <a:solidFill>
                  <a:schemeClr val="tx1"/>
                </a:solidFill>
              </a:rPr>
              <a:t>3) </a:t>
            </a:r>
            <a:r>
              <a:rPr lang="ko-KR" altLang="en-US" sz="1200" dirty="0">
                <a:solidFill>
                  <a:schemeClr val="tx1"/>
                </a:solidFill>
              </a:rPr>
              <a:t>잘못된 쿠폰 코드를 입력한 경우</a:t>
            </a:r>
            <a:r>
              <a:rPr lang="en-US" altLang="ko-KR" sz="1200" dirty="0">
                <a:solidFill>
                  <a:schemeClr val="tx1"/>
                </a:solidFill>
              </a:rPr>
              <a:t>.</a:t>
            </a:r>
          </a:p>
          <a:p>
            <a:endParaRPr lang="en-US" altLang="ko-KR" sz="1200" dirty="0">
              <a:solidFill>
                <a:schemeClr val="tx1"/>
              </a:solidFill>
            </a:endParaRPr>
          </a:p>
          <a:p>
            <a:r>
              <a:rPr lang="en-US" altLang="ko-KR" sz="1200" dirty="0">
                <a:solidFill>
                  <a:schemeClr val="tx1"/>
                </a:solidFill>
              </a:rPr>
              <a:t>4) </a:t>
            </a:r>
            <a:r>
              <a:rPr lang="ko-KR" altLang="en-US" sz="1200" dirty="0">
                <a:solidFill>
                  <a:schemeClr val="tx1"/>
                </a:solidFill>
              </a:rPr>
              <a:t>이미 사용된 쿠폰 코드로 유효하지 않은 경우</a:t>
            </a:r>
            <a:r>
              <a:rPr lang="en-US" altLang="ko-KR" sz="1200" dirty="0">
                <a:solidFill>
                  <a:schemeClr val="tx1"/>
                </a:solidFill>
              </a:rPr>
              <a:t>.</a:t>
            </a:r>
          </a:p>
          <a:p>
            <a:endParaRPr lang="en-US" altLang="ko-KR" sz="1200" dirty="0">
              <a:solidFill>
                <a:schemeClr val="tx1"/>
              </a:solidFill>
            </a:endParaRPr>
          </a:p>
          <a:p>
            <a:endParaRPr lang="ko-KR" altLang="en-US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6583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1564</TotalTime>
  <Words>126</Words>
  <Application>Microsoft Office PowerPoint</Application>
  <PresentationFormat>와이드스크린</PresentationFormat>
  <Paragraphs>35</Paragraphs>
  <Slides>5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5</vt:i4>
      </vt:variant>
    </vt:vector>
  </HeadingPairs>
  <TitlesOfParts>
    <vt:vector size="8" baseType="lpstr">
      <vt:lpstr>맑은 고딕</vt:lpstr>
      <vt:lpstr>Arial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taekhoon</dc:creator>
  <cp:lastModifiedBy>taekhoon</cp:lastModifiedBy>
  <cp:revision>22</cp:revision>
  <dcterms:created xsi:type="dcterms:W3CDTF">2016-10-11T06:08:26Z</dcterms:created>
  <dcterms:modified xsi:type="dcterms:W3CDTF">2016-10-12T08:23:35Z</dcterms:modified>
</cp:coreProperties>
</file>