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4" r:id="rId5"/>
    <p:sldId id="266" r:id="rId6"/>
    <p:sldId id="262" r:id="rId7"/>
    <p:sldId id="263" r:id="rId8"/>
    <p:sldId id="265" r:id="rId9"/>
    <p:sldId id="258" r:id="rId10"/>
    <p:sldId id="259" r:id="rId11"/>
    <p:sldId id="257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595"/>
    <a:srgbClr val="F6C264"/>
    <a:srgbClr val="EBD4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983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74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9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537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955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8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79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1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814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28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26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C1997-49B1-4BED-AF46-56D060531BAA}" type="datetimeFigureOut">
              <a:rPr lang="ko-KR" altLang="en-US" smtClean="0"/>
              <a:t>2017-09-25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7BC5-D617-4272-A968-E95EEFDEFB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83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모서리가 둥근 직사각형 52"/>
          <p:cNvSpPr/>
          <p:nvPr/>
        </p:nvSpPr>
        <p:spPr>
          <a:xfrm>
            <a:off x="1725074" y="0"/>
            <a:ext cx="8650619" cy="4482182"/>
          </a:xfrm>
          <a:prstGeom prst="roundRect">
            <a:avLst>
              <a:gd name="adj" fmla="val 4004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482068" y="240513"/>
            <a:ext cx="2585318" cy="276810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원통 3"/>
          <p:cNvSpPr/>
          <p:nvPr/>
        </p:nvSpPr>
        <p:spPr>
          <a:xfrm>
            <a:off x="3305902" y="588699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Data Node  01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원통 4"/>
          <p:cNvSpPr/>
          <p:nvPr/>
        </p:nvSpPr>
        <p:spPr>
          <a:xfrm>
            <a:off x="8155291" y="588698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Data Node 03</a:t>
            </a:r>
          </a:p>
        </p:txBody>
      </p:sp>
      <p:sp>
        <p:nvSpPr>
          <p:cNvPr id="6" name="원통 5"/>
          <p:cNvSpPr/>
          <p:nvPr/>
        </p:nvSpPr>
        <p:spPr>
          <a:xfrm>
            <a:off x="3305902" y="1963118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Data Node 02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원통 6"/>
          <p:cNvSpPr/>
          <p:nvPr/>
        </p:nvSpPr>
        <p:spPr>
          <a:xfrm>
            <a:off x="8155290" y="1963117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Data Node 04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4347049" y="1032472"/>
            <a:ext cx="3606257" cy="126258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 flipV="1">
            <a:off x="4341019" y="1009482"/>
            <a:ext cx="3612287" cy="1285575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7331457" y="240513"/>
            <a:ext cx="2585318" cy="276810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5745584" y="6454312"/>
            <a:ext cx="1047973" cy="5986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Server</a:t>
            </a:r>
            <a:r>
              <a:rPr lang="ko-KR" altLang="en-US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01</a:t>
            </a:r>
          </a:p>
        </p:txBody>
      </p:sp>
      <p:sp>
        <p:nvSpPr>
          <p:cNvPr id="18" name="원통 17"/>
          <p:cNvSpPr/>
          <p:nvPr/>
        </p:nvSpPr>
        <p:spPr>
          <a:xfrm>
            <a:off x="3326922" y="3644374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Manager Node  01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" name="원통 18"/>
          <p:cNvSpPr/>
          <p:nvPr/>
        </p:nvSpPr>
        <p:spPr>
          <a:xfrm>
            <a:off x="8176311" y="3619801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Manager Node  02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473324" y="3951740"/>
            <a:ext cx="3394463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원통 21"/>
          <p:cNvSpPr/>
          <p:nvPr/>
        </p:nvSpPr>
        <p:spPr>
          <a:xfrm>
            <a:off x="5745584" y="4792146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SQL Node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1" name="원통 30"/>
          <p:cNvSpPr/>
          <p:nvPr/>
        </p:nvSpPr>
        <p:spPr>
          <a:xfrm>
            <a:off x="5897984" y="4944546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SQL Node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2" name="원통 31"/>
          <p:cNvSpPr/>
          <p:nvPr/>
        </p:nvSpPr>
        <p:spPr>
          <a:xfrm>
            <a:off x="6050384" y="5096946"/>
            <a:ext cx="895611" cy="663879"/>
          </a:xfrm>
          <a:prstGeom prst="can">
            <a:avLst>
              <a:gd name="adj" fmla="val 3443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SQL Node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H="1" flipV="1">
            <a:off x="3920737" y="4399003"/>
            <a:ext cx="1440674" cy="8199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 flipV="1">
            <a:off x="7177053" y="4429685"/>
            <a:ext cx="1361733" cy="9191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 flipH="1">
            <a:off x="4473324" y="3120451"/>
            <a:ext cx="3769433" cy="74053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>
            <a:off x="4137824" y="3133469"/>
            <a:ext cx="3729963" cy="706645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3756276" y="3133469"/>
            <a:ext cx="6579" cy="38826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8678689" y="3113329"/>
            <a:ext cx="0" cy="39967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5897984" y="6606712"/>
            <a:ext cx="1047973" cy="5986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Server</a:t>
            </a:r>
            <a:r>
              <a:rPr lang="ko-KR" altLang="en-US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01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6050384" y="6759112"/>
            <a:ext cx="1047973" cy="5986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Server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>
            <a:off x="6313521" y="5870227"/>
            <a:ext cx="0" cy="486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 flipV="1">
            <a:off x="6453428" y="5850492"/>
            <a:ext cx="0" cy="5065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모서리가 둥근 사각형 설명선 54"/>
          <p:cNvSpPr/>
          <p:nvPr/>
        </p:nvSpPr>
        <p:spPr>
          <a:xfrm>
            <a:off x="1184116" y="4283680"/>
            <a:ext cx="2100560" cy="660866"/>
          </a:xfrm>
          <a:prstGeom prst="wedgeRoundRectCallout">
            <a:avLst>
              <a:gd name="adj1" fmla="val 54536"/>
              <a:gd name="adj2" fmla="val -687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관리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노드가</a:t>
            </a:r>
            <a:r>
              <a:rPr lang="ko-KR" altLang="en-US" sz="900" dirty="0" smtClean="0">
                <a:solidFill>
                  <a:schemeClr val="tx1"/>
                </a:solidFill>
              </a:rPr>
              <a:t> 다른 모든 </a:t>
            </a:r>
            <a:r>
              <a:rPr lang="en-US" altLang="ko-KR" sz="900" dirty="0" smtClean="0">
                <a:solidFill>
                  <a:schemeClr val="tx1"/>
                </a:solidFill>
              </a:rPr>
              <a:t>NDB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노드에</a:t>
            </a:r>
            <a:r>
              <a:rPr lang="ko-KR" altLang="en-US" sz="900" dirty="0" smtClean="0">
                <a:solidFill>
                  <a:schemeClr val="tx1"/>
                </a:solidFill>
              </a:rPr>
              <a:t> 대한 정보들을 관리한다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</a:rPr>
              <a:t>데이터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</a:t>
            </a:r>
            <a:r>
              <a:rPr lang="en-US" altLang="ko-KR" sz="900" dirty="0" smtClean="0">
                <a:solidFill>
                  <a:schemeClr val="tx1"/>
                </a:solidFill>
              </a:rPr>
              <a:t>, SQL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</a:t>
            </a:r>
            <a:r>
              <a:rPr lang="ko-KR" altLang="en-US" sz="900" dirty="0" smtClean="0">
                <a:solidFill>
                  <a:schemeClr val="tx1"/>
                </a:solidFill>
              </a:rPr>
              <a:t> 정보를 모두 포함한다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모서리가 둥근 사각형 설명선 55"/>
          <p:cNvSpPr/>
          <p:nvPr/>
        </p:nvSpPr>
        <p:spPr>
          <a:xfrm>
            <a:off x="397544" y="821510"/>
            <a:ext cx="2201333" cy="1137299"/>
          </a:xfrm>
          <a:prstGeom prst="wedgeRoundRectCallout">
            <a:avLst>
              <a:gd name="adj1" fmla="val 49914"/>
              <a:gd name="adj2" fmla="val -6728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데이터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노드는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</a:rPr>
              <a:t>2</a:t>
            </a:r>
            <a:r>
              <a:rPr lang="ko-KR" altLang="en-US" sz="900" dirty="0" smtClean="0">
                <a:solidFill>
                  <a:schemeClr val="tx1"/>
                </a:solidFill>
              </a:rPr>
              <a:t>의 배수 단위로 구성한다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  <a:r>
              <a:rPr lang="ko-KR" altLang="en-US" sz="900" dirty="0" smtClean="0">
                <a:solidFill>
                  <a:schemeClr val="tx1"/>
                </a:solidFill>
              </a:rPr>
              <a:t>  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자신과 짝을 이루는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노드는</a:t>
            </a:r>
            <a:r>
              <a:rPr lang="ko-KR" altLang="en-US" sz="900" dirty="0" smtClean="0">
                <a:solidFill>
                  <a:schemeClr val="tx1"/>
                </a:solidFill>
              </a:rPr>
              <a:t> 다른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머신에</a:t>
            </a:r>
            <a:r>
              <a:rPr lang="ko-KR" altLang="en-US" sz="900" dirty="0" smtClean="0">
                <a:solidFill>
                  <a:schemeClr val="tx1"/>
                </a:solidFill>
              </a:rPr>
              <a:t> 배치한다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이렇게 이중화가 이루어지면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한쪽 데이터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머신에</a:t>
            </a:r>
            <a:r>
              <a:rPr lang="ko-KR" altLang="en-US" sz="900" dirty="0" smtClean="0">
                <a:solidFill>
                  <a:schemeClr val="tx1"/>
                </a:solidFill>
              </a:rPr>
              <a:t> 장애가 나더라도 서비스가 정지하지 않는다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57" name="직선 연결선 56"/>
          <p:cNvCxnSpPr/>
          <p:nvPr/>
        </p:nvCxnSpPr>
        <p:spPr>
          <a:xfrm>
            <a:off x="4359297" y="821510"/>
            <a:ext cx="3594009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4359297" y="2454053"/>
            <a:ext cx="3594009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모서리가 둥근 사각형 설명선 61"/>
          <p:cNvSpPr/>
          <p:nvPr/>
        </p:nvSpPr>
        <p:spPr>
          <a:xfrm>
            <a:off x="9071922" y="128678"/>
            <a:ext cx="1688112" cy="602594"/>
          </a:xfrm>
          <a:prstGeom prst="wedgeRoundRectCallout">
            <a:avLst>
              <a:gd name="adj1" fmla="val -56297"/>
              <a:gd name="adj2" fmla="val 7613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Data Node 01 – 03</a:t>
            </a:r>
            <a:r>
              <a:rPr lang="ko-KR" altLang="en-US" sz="900" dirty="0" smtClean="0">
                <a:solidFill>
                  <a:schemeClr val="tx1"/>
                </a:solidFill>
              </a:rPr>
              <a:t>이 짝을 이루고</a:t>
            </a:r>
            <a:r>
              <a:rPr lang="en-US" altLang="ko-KR" sz="900" dirty="0" smtClean="0">
                <a:solidFill>
                  <a:schemeClr val="tx1"/>
                </a:solidFill>
              </a:rPr>
              <a:t>, 02 – 04</a:t>
            </a:r>
            <a:r>
              <a:rPr lang="ko-KR" altLang="en-US" sz="900" dirty="0" smtClean="0">
                <a:solidFill>
                  <a:schemeClr val="tx1"/>
                </a:solidFill>
              </a:rPr>
              <a:t>가 또 다른 짝을 이룬다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3" name="모서리가 둥근 사각형 설명선 62"/>
          <p:cNvSpPr/>
          <p:nvPr/>
        </p:nvSpPr>
        <p:spPr>
          <a:xfrm>
            <a:off x="10113393" y="2729304"/>
            <a:ext cx="1907608" cy="915070"/>
          </a:xfrm>
          <a:prstGeom prst="wedgeRoundRectCallout">
            <a:avLst>
              <a:gd name="adj1" fmla="val -49055"/>
              <a:gd name="adj2" fmla="val 746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Manager Node – Data Node </a:t>
            </a:r>
            <a:r>
              <a:rPr lang="ko-KR" altLang="en-US" sz="900" dirty="0" smtClean="0">
                <a:solidFill>
                  <a:schemeClr val="tx1"/>
                </a:solidFill>
              </a:rPr>
              <a:t>간에는 내부 네트워크 통신으로 정보를 주고받고 동기화한다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따라서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이들 머신 간에는 내부 통신에 대해 전 </a:t>
            </a:r>
            <a:r>
              <a:rPr lang="en-US" altLang="ko-KR" sz="900" dirty="0" smtClean="0">
                <a:solidFill>
                  <a:schemeClr val="tx1"/>
                </a:solidFill>
              </a:rPr>
              <a:t>port</a:t>
            </a:r>
            <a:r>
              <a:rPr lang="ko-KR" altLang="en-US" sz="900" dirty="0" smtClean="0">
                <a:solidFill>
                  <a:schemeClr val="tx1"/>
                </a:solidFill>
              </a:rPr>
              <a:t>를 개방해야 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4" name="모서리가 둥근 사각형 설명선 63"/>
          <p:cNvSpPr/>
          <p:nvPr/>
        </p:nvSpPr>
        <p:spPr>
          <a:xfrm>
            <a:off x="7177053" y="6025450"/>
            <a:ext cx="1471546" cy="598017"/>
          </a:xfrm>
          <a:prstGeom prst="wedgeRoundRectCallout">
            <a:avLst>
              <a:gd name="adj1" fmla="val -63245"/>
              <a:gd name="adj2" fmla="val 8347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웹 서버들은 </a:t>
            </a:r>
            <a:r>
              <a:rPr lang="en-US" altLang="ko-KR" sz="900" dirty="0" smtClean="0">
                <a:solidFill>
                  <a:schemeClr val="tx1"/>
                </a:solidFill>
              </a:rPr>
              <a:t>SQL Node</a:t>
            </a:r>
            <a:r>
              <a:rPr lang="ko-KR" altLang="en-US" sz="900" dirty="0" smtClean="0">
                <a:solidFill>
                  <a:schemeClr val="tx1"/>
                </a:solidFill>
              </a:rPr>
              <a:t>의 주소를 통해 </a:t>
            </a:r>
            <a:r>
              <a:rPr lang="en-US" altLang="ko-KR" sz="900" dirty="0" smtClean="0">
                <a:solidFill>
                  <a:schemeClr val="tx1"/>
                </a:solidFill>
              </a:rPr>
              <a:t>DB</a:t>
            </a:r>
            <a:r>
              <a:rPr lang="ko-KR" altLang="en-US" sz="900" dirty="0" smtClean="0">
                <a:solidFill>
                  <a:schemeClr val="tx1"/>
                </a:solidFill>
              </a:rPr>
              <a:t>에 쿼리들을 처리하게 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모서리가 둥근 사각형 설명선 64"/>
          <p:cNvSpPr/>
          <p:nvPr/>
        </p:nvSpPr>
        <p:spPr>
          <a:xfrm>
            <a:off x="3493140" y="5390848"/>
            <a:ext cx="2008077" cy="821457"/>
          </a:xfrm>
          <a:prstGeom prst="wedgeRoundRectCallout">
            <a:avLst>
              <a:gd name="adj1" fmla="val 63865"/>
              <a:gd name="adj2" fmla="val -7372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SQL Node</a:t>
            </a:r>
            <a:r>
              <a:rPr lang="ko-KR" altLang="en-US" sz="900" dirty="0" smtClean="0">
                <a:solidFill>
                  <a:schemeClr val="tx1"/>
                </a:solidFill>
              </a:rPr>
              <a:t>들은 쿼리 연산만 처리한다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 </a:t>
            </a:r>
            <a:r>
              <a:rPr lang="en-US" altLang="ko-KR" sz="900" dirty="0">
                <a:solidFill>
                  <a:schemeClr val="tx1"/>
                </a:solidFill>
              </a:rPr>
              <a:t/>
            </a:r>
            <a:br>
              <a:rPr lang="en-US" altLang="ko-KR" sz="900" dirty="0">
                <a:solidFill>
                  <a:schemeClr val="tx1"/>
                </a:solidFill>
              </a:rPr>
            </a:br>
            <a:r>
              <a:rPr lang="en-US" altLang="ko-KR" sz="900" dirty="0" smtClean="0">
                <a:solidFill>
                  <a:schemeClr val="tx1"/>
                </a:solidFill>
              </a:rPr>
              <a:t>Manager Node</a:t>
            </a:r>
            <a:r>
              <a:rPr lang="ko-KR" altLang="en-US" sz="900" dirty="0" smtClean="0">
                <a:solidFill>
                  <a:schemeClr val="tx1"/>
                </a:solidFill>
              </a:rPr>
              <a:t>에 </a:t>
            </a:r>
            <a:r>
              <a:rPr lang="en-US" altLang="ko-KR" sz="900" dirty="0" smtClean="0">
                <a:solidFill>
                  <a:schemeClr val="tx1"/>
                </a:solidFill>
              </a:rPr>
              <a:t>SQL Node </a:t>
            </a:r>
            <a:r>
              <a:rPr lang="ko-KR" altLang="en-US" sz="900" dirty="0" smtClean="0">
                <a:solidFill>
                  <a:schemeClr val="tx1"/>
                </a:solidFill>
              </a:rPr>
              <a:t>여러 대의</a:t>
            </a:r>
            <a:r>
              <a:rPr lang="en-US" altLang="ko-KR" sz="900" dirty="0">
                <a:solidFill>
                  <a:schemeClr val="tx1"/>
                </a:solidFill>
              </a:rPr>
              <a:t> </a:t>
            </a:r>
            <a:r>
              <a:rPr lang="ko-KR" altLang="en-US" sz="900" dirty="0" smtClean="0">
                <a:solidFill>
                  <a:schemeClr val="tx1"/>
                </a:solidFill>
              </a:rPr>
              <a:t>정보를 등록하여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쿼리 연산을 분산할 수 있다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모서리가 둥근 사각형 설명선 65"/>
          <p:cNvSpPr/>
          <p:nvPr/>
        </p:nvSpPr>
        <p:spPr>
          <a:xfrm>
            <a:off x="9001894" y="4325109"/>
            <a:ext cx="2100560" cy="660866"/>
          </a:xfrm>
          <a:prstGeom prst="wedgeRoundRectCallout">
            <a:avLst>
              <a:gd name="adj1" fmla="val -56954"/>
              <a:gd name="adj2" fmla="val -7268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관리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노드를</a:t>
            </a:r>
            <a:r>
              <a:rPr lang="ko-KR" altLang="en-US" sz="900" dirty="0" smtClean="0">
                <a:solidFill>
                  <a:schemeClr val="tx1"/>
                </a:solidFill>
              </a:rPr>
              <a:t> 이중화하면 한쪽 관리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노드가</a:t>
            </a:r>
            <a:r>
              <a:rPr lang="ko-KR" altLang="en-US" sz="900" dirty="0" smtClean="0">
                <a:solidFill>
                  <a:schemeClr val="tx1"/>
                </a:solidFill>
              </a:rPr>
              <a:t> 있는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머신에</a:t>
            </a:r>
            <a:r>
              <a:rPr lang="ko-KR" altLang="en-US" sz="900" dirty="0" smtClean="0">
                <a:solidFill>
                  <a:schemeClr val="tx1"/>
                </a:solidFill>
              </a:rPr>
              <a:t> 장애가 발생하더라도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서비스를 지속할 수 있다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2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264148" y="2434046"/>
            <a:ext cx="2590143" cy="1922746"/>
            <a:chOff x="598066" y="4561571"/>
            <a:chExt cx="2590143" cy="1922746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598066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6611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GameDB-01</a:t>
              </a:r>
              <a:endParaRPr lang="ko-KR" altLang="en-US" sz="1200" dirty="0"/>
            </a:p>
          </p:txBody>
        </p:sp>
        <p:grpSp>
          <p:nvGrpSpPr>
            <p:cNvPr id="7" name="그룹 6"/>
            <p:cNvGrpSpPr/>
            <p:nvPr/>
          </p:nvGrpSpPr>
          <p:grpSpPr>
            <a:xfrm>
              <a:off x="658981" y="5230972"/>
              <a:ext cx="1309974" cy="965446"/>
              <a:chOff x="711957" y="857292"/>
              <a:chExt cx="1309974" cy="965446"/>
            </a:xfrm>
          </p:grpSpPr>
          <p:sp>
            <p:nvSpPr>
              <p:cNvPr id="14" name="순서도: 자기 디스크 13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Node-01</a:t>
                </a:r>
                <a:endParaRPr lang="ko-KR" altLang="en-US" sz="1000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1809457" y="4686811"/>
              <a:ext cx="1324402" cy="797940"/>
              <a:chOff x="704743" y="857292"/>
              <a:chExt cx="1324402" cy="797940"/>
            </a:xfrm>
          </p:grpSpPr>
          <p:sp>
            <p:nvSpPr>
              <p:cNvPr id="12" name="순서도: 자기 디스크 11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Node-01</a:t>
                </a:r>
                <a:endParaRPr lang="ko-KR" altLang="en-US" sz="1000" dirty="0"/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1809457" y="5597393"/>
              <a:ext cx="1324402" cy="797940"/>
              <a:chOff x="704743" y="857292"/>
              <a:chExt cx="1324402" cy="797940"/>
            </a:xfrm>
          </p:grpSpPr>
          <p:sp>
            <p:nvSpPr>
              <p:cNvPr id="10" name="순서도: 자기 디스크 9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Node-03</a:t>
                </a:r>
                <a:endParaRPr lang="ko-KR" altLang="en-US" sz="1000" dirty="0"/>
              </a:p>
            </p:txBody>
          </p:sp>
        </p:grpSp>
      </p:grpSp>
      <p:grpSp>
        <p:nvGrpSpPr>
          <p:cNvPr id="16" name="그룹 15"/>
          <p:cNvGrpSpPr/>
          <p:nvPr/>
        </p:nvGrpSpPr>
        <p:grpSpPr>
          <a:xfrm>
            <a:off x="4837198" y="2434046"/>
            <a:ext cx="2590143" cy="1922746"/>
            <a:chOff x="3629615" y="4561571"/>
            <a:chExt cx="2590143" cy="1922746"/>
          </a:xfrm>
        </p:grpSpPr>
        <p:sp>
          <p:nvSpPr>
            <p:cNvPr id="17" name="모서리가 둥근 직사각형 16"/>
            <p:cNvSpPr/>
            <p:nvPr/>
          </p:nvSpPr>
          <p:spPr>
            <a:xfrm>
              <a:off x="3629615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28160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GameDB-02</a:t>
              </a:r>
              <a:endParaRPr lang="ko-KR" altLang="en-US" sz="1200" dirty="0"/>
            </a:p>
          </p:txBody>
        </p:sp>
        <p:grpSp>
          <p:nvGrpSpPr>
            <p:cNvPr id="19" name="그룹 18"/>
            <p:cNvGrpSpPr/>
            <p:nvPr/>
          </p:nvGrpSpPr>
          <p:grpSpPr>
            <a:xfrm>
              <a:off x="3690530" y="5230972"/>
              <a:ext cx="1309974" cy="965446"/>
              <a:chOff x="711957" y="857292"/>
              <a:chExt cx="1309974" cy="965446"/>
            </a:xfrm>
          </p:grpSpPr>
          <p:sp>
            <p:nvSpPr>
              <p:cNvPr id="26" name="순서도: 자기 디스크 25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Node-02</a:t>
                </a:r>
                <a:endParaRPr lang="ko-KR" altLang="en-US" sz="1000" dirty="0"/>
              </a:p>
            </p:txBody>
          </p:sp>
        </p:grpSp>
        <p:grpSp>
          <p:nvGrpSpPr>
            <p:cNvPr id="20" name="그룹 19"/>
            <p:cNvGrpSpPr/>
            <p:nvPr/>
          </p:nvGrpSpPr>
          <p:grpSpPr>
            <a:xfrm>
              <a:off x="4841006" y="4686811"/>
              <a:ext cx="1324402" cy="797940"/>
              <a:chOff x="704743" y="857292"/>
              <a:chExt cx="1324402" cy="797940"/>
            </a:xfrm>
          </p:grpSpPr>
          <p:sp>
            <p:nvSpPr>
              <p:cNvPr id="24" name="순서도: 자기 디스크 23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Node-02</a:t>
                </a:r>
                <a:endParaRPr lang="ko-KR" altLang="en-US" sz="1000" dirty="0"/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4841006" y="5597393"/>
              <a:ext cx="1324402" cy="797940"/>
              <a:chOff x="704743" y="857292"/>
              <a:chExt cx="1324402" cy="797940"/>
            </a:xfrm>
          </p:grpSpPr>
          <p:sp>
            <p:nvSpPr>
              <p:cNvPr id="22" name="순서도: 자기 디스크 21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Node-04</a:t>
                </a:r>
                <a:endParaRPr lang="ko-KR" altLang="en-US" sz="1000" dirty="0"/>
              </a:p>
            </p:txBody>
          </p:sp>
        </p:grpSp>
      </p:grpSp>
      <p:grpSp>
        <p:nvGrpSpPr>
          <p:cNvPr id="28" name="그룹 27"/>
          <p:cNvGrpSpPr/>
          <p:nvPr/>
        </p:nvGrpSpPr>
        <p:grpSpPr>
          <a:xfrm>
            <a:off x="8637887" y="2434046"/>
            <a:ext cx="2590143" cy="1922746"/>
            <a:chOff x="3629615" y="4561571"/>
            <a:chExt cx="2590143" cy="1922746"/>
          </a:xfrm>
        </p:grpSpPr>
        <p:sp>
          <p:nvSpPr>
            <p:cNvPr id="29" name="모서리가 둥근 직사각형 28"/>
            <p:cNvSpPr/>
            <p:nvPr/>
          </p:nvSpPr>
          <p:spPr>
            <a:xfrm>
              <a:off x="3629615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28160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GameDB-03</a:t>
              </a:r>
              <a:endParaRPr lang="ko-KR" altLang="en-US" sz="1200" dirty="0"/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3690530" y="5230972"/>
              <a:ext cx="1309974" cy="965446"/>
              <a:chOff x="711957" y="857292"/>
              <a:chExt cx="1309974" cy="965446"/>
            </a:xfrm>
          </p:grpSpPr>
          <p:sp>
            <p:nvSpPr>
              <p:cNvPr id="38" name="순서도: 자기 디스크 37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Node-02</a:t>
                </a:r>
                <a:endParaRPr lang="ko-KR" altLang="en-US" sz="1000" dirty="0"/>
              </a:p>
            </p:txBody>
          </p:sp>
        </p:grpSp>
        <p:grpSp>
          <p:nvGrpSpPr>
            <p:cNvPr id="32" name="그룹 31"/>
            <p:cNvGrpSpPr/>
            <p:nvPr/>
          </p:nvGrpSpPr>
          <p:grpSpPr>
            <a:xfrm>
              <a:off x="4841006" y="4686811"/>
              <a:ext cx="1324402" cy="797940"/>
              <a:chOff x="704743" y="857292"/>
              <a:chExt cx="1324402" cy="797940"/>
            </a:xfrm>
          </p:grpSpPr>
          <p:sp>
            <p:nvSpPr>
              <p:cNvPr id="36" name="순서도: 자기 디스크 35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Node-02</a:t>
                </a:r>
                <a:endParaRPr lang="ko-KR" altLang="en-US" sz="1000" dirty="0"/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4841006" y="5597393"/>
              <a:ext cx="1324402" cy="797940"/>
              <a:chOff x="704743" y="857292"/>
              <a:chExt cx="1324402" cy="797940"/>
            </a:xfrm>
          </p:grpSpPr>
          <p:sp>
            <p:nvSpPr>
              <p:cNvPr id="34" name="순서도: 자기 디스크 33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Node-04</a:t>
                </a:r>
                <a:endParaRPr lang="ko-KR" altLang="en-US" sz="1000" dirty="0"/>
              </a:p>
            </p:txBody>
          </p:sp>
        </p:grpSp>
      </p:grpSp>
      <p:pic>
        <p:nvPicPr>
          <p:cNvPr id="123" name="그림 1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29930" y="5744984"/>
            <a:ext cx="539979" cy="539979"/>
          </a:xfrm>
          <a:prstGeom prst="rect">
            <a:avLst/>
          </a:prstGeom>
        </p:spPr>
      </p:pic>
      <p:sp>
        <p:nvSpPr>
          <p:cNvPr id="124" name="TextBox 123"/>
          <p:cNvSpPr txBox="1"/>
          <p:nvPr/>
        </p:nvSpPr>
        <p:spPr>
          <a:xfrm>
            <a:off x="8664162" y="6390764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GameDB-01</a:t>
            </a:r>
            <a:endParaRPr lang="ko-KR" altLang="en-US" sz="1000" dirty="0"/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9770521" y="5790442"/>
            <a:ext cx="717639" cy="47122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App</a:t>
            </a:r>
            <a:endParaRPr lang="ko-KR" altLang="en-US" sz="12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561951" y="6390766"/>
            <a:ext cx="10759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GameServer-01</a:t>
            </a:r>
            <a:endParaRPr lang="ko-KR" altLang="en-US" sz="10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626638" y="6391861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ChatServer-01</a:t>
            </a:r>
            <a:endParaRPr lang="ko-KR" altLang="en-US" sz="1000" dirty="0"/>
          </a:p>
        </p:txBody>
      </p:sp>
      <p:sp>
        <p:nvSpPr>
          <p:cNvPr id="128" name="순서도: 저장 데이터 127"/>
          <p:cNvSpPr/>
          <p:nvPr/>
        </p:nvSpPr>
        <p:spPr>
          <a:xfrm>
            <a:off x="10842802" y="5790442"/>
            <a:ext cx="795989" cy="475134"/>
          </a:xfrm>
          <a:prstGeom prst="flowChartOnlineStorag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Redis</a:t>
            </a:r>
            <a:endParaRPr lang="ko-KR" altLang="en-US" sz="1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0699215" y="6390765"/>
            <a:ext cx="11961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CacheMemDB-01</a:t>
            </a:r>
            <a:endParaRPr lang="ko-KR" altLang="en-US" sz="1000" dirty="0"/>
          </a:p>
        </p:txBody>
      </p:sp>
      <p:sp>
        <p:nvSpPr>
          <p:cNvPr id="130" name="순서도: 자기 디스크 129"/>
          <p:cNvSpPr/>
          <p:nvPr/>
        </p:nvSpPr>
        <p:spPr>
          <a:xfrm>
            <a:off x="8793741" y="5790442"/>
            <a:ext cx="624416" cy="517815"/>
          </a:xfrm>
          <a:prstGeom prst="flowChartMagneticDisk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MySQL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75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315895" y="187890"/>
            <a:ext cx="2546301" cy="1784959"/>
          </a:xfrm>
          <a:prstGeom prst="roundRect">
            <a:avLst>
              <a:gd name="adj" fmla="val 4004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84647" y="690732"/>
            <a:ext cx="539979" cy="5399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4440" y="276294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DB-01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918879" y="1336512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GameDB-01</a:t>
            </a:r>
            <a:endParaRPr lang="ko-KR" altLang="en-US" sz="1000" dirty="0"/>
          </a:p>
        </p:txBody>
      </p:sp>
      <p:sp>
        <p:nvSpPr>
          <p:cNvPr id="10" name="순서도: 자기 디스크 9"/>
          <p:cNvSpPr/>
          <p:nvPr/>
        </p:nvSpPr>
        <p:spPr>
          <a:xfrm>
            <a:off x="5046180" y="712894"/>
            <a:ext cx="624416" cy="517815"/>
          </a:xfrm>
          <a:prstGeom prst="flowChartMagneticDisk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MySQL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025238" y="736190"/>
            <a:ext cx="717639" cy="47122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App</a:t>
            </a:r>
            <a:endParaRPr lang="ko-KR" altLang="en-US" sz="12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6668" y="1336514"/>
            <a:ext cx="10759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GameServer-01</a:t>
            </a:r>
            <a:endParaRPr lang="ko-KR" alt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81355" y="1337609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ChatServer-01</a:t>
            </a:r>
            <a:endParaRPr lang="ko-KR" altLang="en-US" sz="1000" dirty="0"/>
          </a:p>
        </p:txBody>
      </p:sp>
      <p:sp>
        <p:nvSpPr>
          <p:cNvPr id="17" name="순서도: 저장 데이터 16"/>
          <p:cNvSpPr/>
          <p:nvPr/>
        </p:nvSpPr>
        <p:spPr>
          <a:xfrm>
            <a:off x="7097519" y="736190"/>
            <a:ext cx="795989" cy="475134"/>
          </a:xfrm>
          <a:prstGeom prst="flowChartOnlineStorag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Redis</a:t>
            </a:r>
            <a:endParaRPr lang="ko-KR" altLang="en-US" sz="1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53932" y="1336513"/>
            <a:ext cx="11961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CacheMemDB-01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6193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2985649" y="866480"/>
            <a:ext cx="6590497" cy="5089645"/>
          </a:xfrm>
          <a:prstGeom prst="roundRect">
            <a:avLst>
              <a:gd name="adj" fmla="val 4004"/>
            </a:avLst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33000">
                <a:schemeClr val="accent4">
                  <a:lumMod val="60000"/>
                  <a:lumOff val="40000"/>
                </a:schemeClr>
              </a:gs>
              <a:gs pos="72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</a:gradFill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6188" y="962689"/>
            <a:ext cx="1072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Global Node</a:t>
            </a:r>
            <a:endParaRPr lang="ko-KR" altLang="en-US" sz="1200" dirty="0">
              <a:solidFill>
                <a:schemeClr val="accent2">
                  <a:lumMod val="5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8214908" y="2199816"/>
            <a:ext cx="771365" cy="804935"/>
            <a:chOff x="981261" y="857292"/>
            <a:chExt cx="771365" cy="804935"/>
          </a:xfrm>
        </p:grpSpPr>
        <p:sp>
          <p:nvSpPr>
            <p:cNvPr id="8" name="순서도: 자기 디스크 7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81261" y="1416006"/>
              <a:ext cx="7713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Global DB</a:t>
              </a:r>
              <a:endParaRPr lang="ko-KR" altLang="en-US" sz="1000" dirty="0"/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93978" y="4006494"/>
            <a:ext cx="1050288" cy="804336"/>
            <a:chOff x="6970369" y="736190"/>
            <a:chExt cx="1050288" cy="804336"/>
          </a:xfrm>
        </p:grpSpPr>
        <p:sp>
          <p:nvSpPr>
            <p:cNvPr id="18" name="순서도: 저장 데이터 17"/>
            <p:cNvSpPr/>
            <p:nvPr/>
          </p:nvSpPr>
          <p:spPr>
            <a:xfrm>
              <a:off x="7097519" y="736190"/>
              <a:ext cx="795989" cy="475134"/>
            </a:xfrm>
            <a:prstGeom prst="flowChartOnlineStorag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11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Redis</a:t>
              </a:r>
              <a:endParaRPr lang="ko-KR" altLang="en-US" sz="1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70369" y="1294305"/>
              <a:ext cx="10502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ServerState</a:t>
              </a:r>
              <a:r>
                <a:rPr lang="en-US" altLang="ko-KR" sz="1000" dirty="0" smtClean="0"/>
                <a:t> DB</a:t>
              </a:r>
              <a:endParaRPr lang="ko-KR" altLang="en-US" sz="10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3315031" y="1850460"/>
            <a:ext cx="3503494" cy="1361695"/>
            <a:chOff x="4636528" y="2032087"/>
            <a:chExt cx="3503494" cy="1361695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4636528" y="2032087"/>
              <a:ext cx="3503494" cy="1361695"/>
            </a:xfrm>
            <a:prstGeom prst="roundRect">
              <a:avLst>
                <a:gd name="adj" fmla="val 5860"/>
              </a:avLst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4725783" y="2441611"/>
              <a:ext cx="1112805" cy="892003"/>
              <a:chOff x="7561951" y="5744984"/>
              <a:chExt cx="1112805" cy="892003"/>
            </a:xfrm>
          </p:grpSpPr>
          <p:pic>
            <p:nvPicPr>
              <p:cNvPr id="11" name="그림 1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829930" y="5744984"/>
                <a:ext cx="539979" cy="539979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7561951" y="6390766"/>
                <a:ext cx="111280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GlobalServer-01</a:t>
                </a:r>
                <a:endParaRPr lang="ko-KR" altLang="en-US" sz="1000" dirty="0"/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>
              <a:off x="5760326" y="2441611"/>
              <a:ext cx="1112805" cy="892003"/>
              <a:chOff x="7561951" y="5744984"/>
              <a:chExt cx="1112805" cy="892003"/>
            </a:xfrm>
          </p:grpSpPr>
          <p:pic>
            <p:nvPicPr>
              <p:cNvPr id="14" name="그림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829930" y="5744984"/>
                <a:ext cx="539979" cy="539979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7561951" y="6390766"/>
                <a:ext cx="111280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GlobalServer-02</a:t>
                </a:r>
                <a:endParaRPr lang="ko-KR" altLang="en-US" sz="1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895042" y="2570838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• • </a:t>
              </a:r>
              <a:r>
                <a:rPr lang="en-US" altLang="ko-KR" dirty="0"/>
                <a:t>•</a:t>
              </a:r>
              <a:endParaRPr lang="ko-KR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51456" y="2104444"/>
              <a:ext cx="11928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rgbClr val="0070C0"/>
                  </a:solidFill>
                </a:rPr>
                <a:t>Global Servers</a:t>
              </a:r>
              <a:endParaRPr lang="ko-KR" altLang="en-US" sz="12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3315031" y="3679795"/>
            <a:ext cx="3503494" cy="1361695"/>
            <a:chOff x="4636528" y="3861422"/>
            <a:chExt cx="3503494" cy="1361695"/>
          </a:xfrm>
        </p:grpSpPr>
        <p:grpSp>
          <p:nvGrpSpPr>
            <p:cNvPr id="20" name="그룹 19"/>
            <p:cNvGrpSpPr/>
            <p:nvPr/>
          </p:nvGrpSpPr>
          <p:grpSpPr>
            <a:xfrm>
              <a:off x="4744315" y="4260104"/>
              <a:ext cx="1032655" cy="785010"/>
              <a:chOff x="9626638" y="5790442"/>
              <a:chExt cx="1032655" cy="785010"/>
            </a:xfrm>
          </p:grpSpPr>
          <p:sp>
            <p:nvSpPr>
              <p:cNvPr id="21" name="모서리가 둥근 직사각형 20"/>
              <p:cNvSpPr/>
              <p:nvPr/>
            </p:nvSpPr>
            <p:spPr>
              <a:xfrm>
                <a:off x="9770521" y="5790442"/>
                <a:ext cx="717639" cy="471221"/>
              </a:xfrm>
              <a:prstGeom prst="round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App</a:t>
                </a:r>
                <a:endParaRPr lang="ko-KR" altLang="en-US" sz="12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626638" y="6329231"/>
                <a:ext cx="103265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StateServer-01</a:t>
                </a:r>
                <a:endParaRPr lang="ko-KR" altLang="en-US" sz="1000" dirty="0"/>
              </a:p>
            </p:txBody>
          </p:sp>
        </p:grpSp>
        <p:grpSp>
          <p:nvGrpSpPr>
            <p:cNvPr id="23" name="그룹 22"/>
            <p:cNvGrpSpPr/>
            <p:nvPr/>
          </p:nvGrpSpPr>
          <p:grpSpPr>
            <a:xfrm>
              <a:off x="5818932" y="4260104"/>
              <a:ext cx="1032655" cy="785010"/>
              <a:chOff x="9626638" y="5790442"/>
              <a:chExt cx="1032655" cy="785010"/>
            </a:xfrm>
          </p:grpSpPr>
          <p:sp>
            <p:nvSpPr>
              <p:cNvPr id="24" name="모서리가 둥근 직사각형 23"/>
              <p:cNvSpPr/>
              <p:nvPr/>
            </p:nvSpPr>
            <p:spPr>
              <a:xfrm>
                <a:off x="9770521" y="5790442"/>
                <a:ext cx="717639" cy="471221"/>
              </a:xfrm>
              <a:prstGeom prst="round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App</a:t>
                </a:r>
                <a:endParaRPr lang="ko-KR" altLang="en-US" sz="12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9626638" y="6329231"/>
                <a:ext cx="103265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StateServer-02</a:t>
                </a:r>
                <a:endParaRPr lang="ko-KR" altLang="en-US" sz="1000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913574" y="4311048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• • </a:t>
              </a:r>
              <a:r>
                <a:rPr lang="en-US" altLang="ko-KR" dirty="0"/>
                <a:t>•</a:t>
              </a:r>
              <a:endParaRPr lang="ko-KR" altLang="en-US" dirty="0"/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4636528" y="3861422"/>
              <a:ext cx="3503494" cy="1361695"/>
            </a:xfrm>
            <a:prstGeom prst="roundRect">
              <a:avLst>
                <a:gd name="adj" fmla="val 5860"/>
              </a:avLst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42015" y="3911122"/>
              <a:ext cx="1089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rgbClr val="0070C0"/>
                  </a:solidFill>
                </a:rPr>
                <a:t>State Servers</a:t>
              </a:r>
              <a:endParaRPr lang="ko-KR" altLang="en-US" sz="1200" dirty="0">
                <a:solidFill>
                  <a:srgbClr val="0070C0"/>
                </a:solidFill>
              </a:endParaRPr>
            </a:p>
          </p:txBody>
        </p:sp>
      </p:grpSp>
      <p:sp>
        <p:nvSpPr>
          <p:cNvPr id="37" name="모서리가 둥근 사각형 설명선 36"/>
          <p:cNvSpPr/>
          <p:nvPr/>
        </p:nvSpPr>
        <p:spPr>
          <a:xfrm>
            <a:off x="5530090" y="1127645"/>
            <a:ext cx="1688112" cy="602594"/>
          </a:xfrm>
          <a:prstGeom prst="wedgeRoundRectCallout">
            <a:avLst>
              <a:gd name="adj1" fmla="val -51103"/>
              <a:gd name="adj2" fmla="val 89645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계정 시리얼 코드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계정 닉네임 유일성 체크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8" name="모서리가 둥근 사각형 설명선 37"/>
          <p:cNvSpPr/>
          <p:nvPr/>
        </p:nvSpPr>
        <p:spPr>
          <a:xfrm>
            <a:off x="5666708" y="5119272"/>
            <a:ext cx="1485653" cy="536229"/>
          </a:xfrm>
          <a:prstGeom prst="wedgeRoundRectCallout">
            <a:avLst>
              <a:gd name="adj1" fmla="val -49990"/>
              <a:gd name="adj2" fmla="val -7665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서버 혼잡도 정보 체크</a:t>
            </a:r>
            <a:r>
              <a:rPr lang="en-US" altLang="ko-KR" sz="900" dirty="0" smtClean="0">
                <a:solidFill>
                  <a:schemeClr val="tx1"/>
                </a:solidFill>
              </a:rPr>
              <a:t/>
            </a:r>
            <a:br>
              <a:rPr lang="en-US" altLang="ko-KR" sz="900" dirty="0" smtClean="0">
                <a:solidFill>
                  <a:schemeClr val="tx1"/>
                </a:solidFill>
              </a:rPr>
            </a:br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</a:rPr>
              <a:t>원활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보통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혼잡</a:t>
            </a:r>
            <a:r>
              <a:rPr lang="en-US" altLang="ko-KR" sz="900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0" name="직선 화살표 연결선 39"/>
          <p:cNvCxnSpPr>
            <a:stCxn id="5" idx="3"/>
          </p:cNvCxnSpPr>
          <p:nvPr/>
        </p:nvCxnSpPr>
        <p:spPr>
          <a:xfrm>
            <a:off x="6818525" y="2531308"/>
            <a:ext cx="1323392" cy="114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29" idx="3"/>
          </p:cNvCxnSpPr>
          <p:nvPr/>
        </p:nvCxnSpPr>
        <p:spPr>
          <a:xfrm flipV="1">
            <a:off x="6818525" y="4360642"/>
            <a:ext cx="1323392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78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모서리가 둥근 직사각형 215"/>
          <p:cNvSpPr/>
          <p:nvPr/>
        </p:nvSpPr>
        <p:spPr>
          <a:xfrm>
            <a:off x="164273" y="43841"/>
            <a:ext cx="11885766" cy="6814159"/>
          </a:xfrm>
          <a:prstGeom prst="roundRect">
            <a:avLst>
              <a:gd name="adj" fmla="val 2074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33000">
                <a:schemeClr val="accent1">
                  <a:lumMod val="40000"/>
                  <a:lumOff val="6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7" name="TextBox 216"/>
          <p:cNvSpPr txBox="1"/>
          <p:nvPr/>
        </p:nvSpPr>
        <p:spPr>
          <a:xfrm>
            <a:off x="389156" y="149824"/>
            <a:ext cx="1109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Region Node</a:t>
            </a:r>
            <a:endParaRPr lang="ko-KR" altLang="en-US" sz="1200" b="1" dirty="0">
              <a:solidFill>
                <a:schemeClr val="accent5">
                  <a:lumMod val="5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218" name="그룹 217"/>
          <p:cNvGrpSpPr/>
          <p:nvPr/>
        </p:nvGrpSpPr>
        <p:grpSpPr>
          <a:xfrm>
            <a:off x="2407698" y="854163"/>
            <a:ext cx="930063" cy="804935"/>
            <a:chOff x="901912" y="857292"/>
            <a:chExt cx="930063" cy="804935"/>
          </a:xfrm>
        </p:grpSpPr>
        <p:sp>
          <p:nvSpPr>
            <p:cNvPr id="296" name="순서도: 자기 디스크 295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901912" y="1416006"/>
              <a:ext cx="9300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Common DB</a:t>
              </a:r>
              <a:endParaRPr lang="ko-KR" altLang="en-US" sz="1000" dirty="0"/>
            </a:p>
          </p:txBody>
        </p:sp>
      </p:grpSp>
      <p:grpSp>
        <p:nvGrpSpPr>
          <p:cNvPr id="222" name="그룹 221"/>
          <p:cNvGrpSpPr/>
          <p:nvPr/>
        </p:nvGrpSpPr>
        <p:grpSpPr>
          <a:xfrm>
            <a:off x="2434718" y="2030772"/>
            <a:ext cx="795989" cy="802039"/>
            <a:chOff x="7097519" y="736190"/>
            <a:chExt cx="795989" cy="802039"/>
          </a:xfrm>
        </p:grpSpPr>
        <p:sp>
          <p:nvSpPr>
            <p:cNvPr id="290" name="순서도: 저장 데이터 289"/>
            <p:cNvSpPr/>
            <p:nvPr/>
          </p:nvSpPr>
          <p:spPr>
            <a:xfrm>
              <a:off x="7097519" y="736190"/>
              <a:ext cx="795989" cy="475134"/>
            </a:xfrm>
            <a:prstGeom prst="flowChartOnlineStorag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11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Redis</a:t>
              </a:r>
              <a:endParaRPr lang="ko-KR" altLang="en-US" sz="1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7135478" y="1292008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Cache DB</a:t>
              </a:r>
              <a:endParaRPr lang="ko-KR" altLang="en-US" sz="1000" dirty="0"/>
            </a:p>
          </p:txBody>
        </p:sp>
      </p:grpSp>
      <p:grpSp>
        <p:nvGrpSpPr>
          <p:cNvPr id="226" name="그룹 225"/>
          <p:cNvGrpSpPr/>
          <p:nvPr/>
        </p:nvGrpSpPr>
        <p:grpSpPr>
          <a:xfrm>
            <a:off x="5212334" y="823235"/>
            <a:ext cx="928459" cy="804935"/>
            <a:chOff x="919333" y="857292"/>
            <a:chExt cx="928459" cy="804935"/>
          </a:xfrm>
        </p:grpSpPr>
        <p:sp>
          <p:nvSpPr>
            <p:cNvPr id="284" name="순서도: 자기 디스크 283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919333" y="1416006"/>
              <a:ext cx="9284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Game DB-01</a:t>
              </a:r>
              <a:endParaRPr lang="ko-KR" altLang="en-US" sz="1000" dirty="0"/>
            </a:p>
          </p:txBody>
        </p:sp>
      </p:grpSp>
      <p:grpSp>
        <p:nvGrpSpPr>
          <p:cNvPr id="227" name="그룹 226"/>
          <p:cNvGrpSpPr/>
          <p:nvPr/>
        </p:nvGrpSpPr>
        <p:grpSpPr>
          <a:xfrm>
            <a:off x="6143394" y="823235"/>
            <a:ext cx="928459" cy="804935"/>
            <a:chOff x="919333" y="857292"/>
            <a:chExt cx="928459" cy="804935"/>
          </a:xfrm>
        </p:grpSpPr>
        <p:sp>
          <p:nvSpPr>
            <p:cNvPr id="282" name="순서도: 자기 디스크 281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919333" y="1416006"/>
              <a:ext cx="9284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Game DB-02</a:t>
              </a:r>
              <a:endParaRPr lang="ko-KR" altLang="en-US" sz="1000" dirty="0"/>
            </a:p>
          </p:txBody>
        </p:sp>
      </p:grpSp>
      <p:grpSp>
        <p:nvGrpSpPr>
          <p:cNvPr id="228" name="그룹 227"/>
          <p:cNvGrpSpPr/>
          <p:nvPr/>
        </p:nvGrpSpPr>
        <p:grpSpPr>
          <a:xfrm>
            <a:off x="8920033" y="859067"/>
            <a:ext cx="624416" cy="804935"/>
            <a:chOff x="1054736" y="857292"/>
            <a:chExt cx="624416" cy="804935"/>
          </a:xfrm>
        </p:grpSpPr>
        <p:sp>
          <p:nvSpPr>
            <p:cNvPr id="280" name="순서도: 자기 디스크 279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1083853" y="1416006"/>
              <a:ext cx="5661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LogDB</a:t>
              </a:r>
              <a:endParaRPr lang="ko-KR" altLang="en-US" sz="1000" dirty="0"/>
            </a:p>
          </p:txBody>
        </p:sp>
      </p:grpSp>
      <p:grpSp>
        <p:nvGrpSpPr>
          <p:cNvPr id="229" name="그룹 228"/>
          <p:cNvGrpSpPr/>
          <p:nvPr/>
        </p:nvGrpSpPr>
        <p:grpSpPr>
          <a:xfrm>
            <a:off x="10678944" y="871162"/>
            <a:ext cx="1000595" cy="947115"/>
            <a:chOff x="863190" y="857292"/>
            <a:chExt cx="1000595" cy="947115"/>
          </a:xfrm>
        </p:grpSpPr>
        <p:sp>
          <p:nvSpPr>
            <p:cNvPr id="278" name="순서도: 자기 디스크 277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863190" y="1404297"/>
              <a:ext cx="10005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Management </a:t>
              </a:r>
            </a:p>
            <a:p>
              <a:r>
                <a:rPr lang="en-US" altLang="ko-KR" sz="1000" dirty="0" smtClean="0"/>
                <a:t>Tool DB</a:t>
              </a:r>
              <a:endParaRPr lang="ko-KR" altLang="en-US" sz="1000" dirty="0"/>
            </a:p>
          </p:txBody>
        </p:sp>
      </p:grpSp>
      <p:grpSp>
        <p:nvGrpSpPr>
          <p:cNvPr id="230" name="그룹 229"/>
          <p:cNvGrpSpPr/>
          <p:nvPr/>
        </p:nvGrpSpPr>
        <p:grpSpPr>
          <a:xfrm>
            <a:off x="5807229" y="1970879"/>
            <a:ext cx="862737" cy="803375"/>
            <a:chOff x="7064144" y="736190"/>
            <a:chExt cx="862737" cy="803375"/>
          </a:xfrm>
        </p:grpSpPr>
        <p:sp>
          <p:nvSpPr>
            <p:cNvPr id="276" name="순서도: 저장 데이터 275"/>
            <p:cNvSpPr/>
            <p:nvPr/>
          </p:nvSpPr>
          <p:spPr>
            <a:xfrm>
              <a:off x="7097519" y="736190"/>
              <a:ext cx="795989" cy="475134"/>
            </a:xfrm>
            <a:prstGeom prst="flowChartOnlineStorag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11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Redis</a:t>
              </a:r>
              <a:endParaRPr lang="ko-KR" altLang="en-US" sz="1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7064144" y="1293344"/>
              <a:ext cx="8627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Ranking DB</a:t>
              </a:r>
              <a:endParaRPr lang="ko-KR" altLang="en-US" sz="1000" dirty="0"/>
            </a:p>
          </p:txBody>
        </p:sp>
      </p:grpSp>
      <p:grpSp>
        <p:nvGrpSpPr>
          <p:cNvPr id="231" name="그룹 230"/>
          <p:cNvGrpSpPr/>
          <p:nvPr/>
        </p:nvGrpSpPr>
        <p:grpSpPr>
          <a:xfrm>
            <a:off x="9232241" y="1975598"/>
            <a:ext cx="795989" cy="803375"/>
            <a:chOff x="7097519" y="736190"/>
            <a:chExt cx="795989" cy="803375"/>
          </a:xfrm>
        </p:grpSpPr>
        <p:sp>
          <p:nvSpPr>
            <p:cNvPr id="274" name="순서도: 저장 데이터 273"/>
            <p:cNvSpPr/>
            <p:nvPr/>
          </p:nvSpPr>
          <p:spPr>
            <a:xfrm>
              <a:off x="7097519" y="736190"/>
              <a:ext cx="795989" cy="475134"/>
            </a:xfrm>
            <a:prstGeom prst="flowChartOnlineStorag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11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Redis</a:t>
              </a:r>
              <a:endParaRPr lang="ko-KR" altLang="en-US" sz="1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142807" y="1293344"/>
              <a:ext cx="7008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Guild DB</a:t>
              </a:r>
              <a:endParaRPr lang="ko-KR" altLang="en-US" sz="1000" dirty="0"/>
            </a:p>
          </p:txBody>
        </p:sp>
      </p:grpSp>
      <p:grpSp>
        <p:nvGrpSpPr>
          <p:cNvPr id="235" name="그룹 234"/>
          <p:cNvGrpSpPr/>
          <p:nvPr/>
        </p:nvGrpSpPr>
        <p:grpSpPr>
          <a:xfrm>
            <a:off x="9922144" y="3661567"/>
            <a:ext cx="1255472" cy="1008710"/>
            <a:chOff x="7472183" y="5744984"/>
            <a:chExt cx="1255472" cy="1008710"/>
          </a:xfrm>
        </p:grpSpPr>
        <p:pic>
          <p:nvPicPr>
            <p:cNvPr id="268" name="그림 26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269" name="TextBox 268"/>
            <p:cNvSpPr txBox="1"/>
            <p:nvPr/>
          </p:nvSpPr>
          <p:spPr>
            <a:xfrm>
              <a:off x="7472183" y="6353584"/>
              <a:ext cx="12554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Management Tool</a:t>
              </a:r>
            </a:p>
            <a:p>
              <a:r>
                <a:rPr lang="en-US" altLang="ko-KR" sz="1000" dirty="0" smtClean="0"/>
                <a:t>Server</a:t>
              </a:r>
              <a:endParaRPr lang="ko-KR" altLang="en-US" sz="1000" dirty="0"/>
            </a:p>
          </p:txBody>
        </p:sp>
      </p:grpSp>
      <p:cxnSp>
        <p:nvCxnSpPr>
          <p:cNvPr id="305" name="직선 연결선 304"/>
          <p:cNvCxnSpPr>
            <a:stCxn id="284" idx="4"/>
            <a:endCxn id="282" idx="2"/>
          </p:cNvCxnSpPr>
          <p:nvPr/>
        </p:nvCxnSpPr>
        <p:spPr>
          <a:xfrm>
            <a:off x="5972153" y="1082143"/>
            <a:ext cx="3066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모서리가 둥근 사각형 설명선 333"/>
          <p:cNvSpPr/>
          <p:nvPr/>
        </p:nvSpPr>
        <p:spPr>
          <a:xfrm>
            <a:off x="774528" y="481221"/>
            <a:ext cx="1473561" cy="566014"/>
          </a:xfrm>
          <a:prstGeom prst="wedgeRoundRectCallout">
            <a:avLst>
              <a:gd name="adj1" fmla="val 71525"/>
              <a:gd name="adj2" fmla="val 5592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게임 데이터 스크립트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친구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길드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파티 정보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35" name="모서리가 둥근 사각형 설명선 334"/>
          <p:cNvSpPr/>
          <p:nvPr/>
        </p:nvSpPr>
        <p:spPr>
          <a:xfrm>
            <a:off x="6322193" y="205386"/>
            <a:ext cx="1553717" cy="492625"/>
          </a:xfrm>
          <a:prstGeom prst="wedgeRoundRectCallout">
            <a:avLst>
              <a:gd name="adj1" fmla="val -40949"/>
              <a:gd name="adj2" fmla="val 8543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개별 플레이어와 플레이어 캐릭터의 데이터 관리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38" name="모서리가 둥근 사각형 설명선 337"/>
          <p:cNvSpPr/>
          <p:nvPr/>
        </p:nvSpPr>
        <p:spPr>
          <a:xfrm>
            <a:off x="8141369" y="398897"/>
            <a:ext cx="1136160" cy="329660"/>
          </a:xfrm>
          <a:prstGeom prst="wedgeRoundRectCallout">
            <a:avLst>
              <a:gd name="adj1" fmla="val 42891"/>
              <a:gd name="adj2" fmla="val 11399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/>
                </a:solidFill>
              </a:rPr>
              <a:t>로그 데이터 관리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39" name="모서리가 둥근 사각형 설명선 338"/>
          <p:cNvSpPr/>
          <p:nvPr/>
        </p:nvSpPr>
        <p:spPr>
          <a:xfrm>
            <a:off x="9910754" y="374042"/>
            <a:ext cx="1186784" cy="436839"/>
          </a:xfrm>
          <a:prstGeom prst="wedgeRoundRectCallout">
            <a:avLst>
              <a:gd name="adj1" fmla="val 51066"/>
              <a:gd name="adj2" fmla="val 7618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관리 툴 계정 정보 관리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40" name="모서리가 둥근 사각형 설명선 339"/>
          <p:cNvSpPr/>
          <p:nvPr/>
        </p:nvSpPr>
        <p:spPr>
          <a:xfrm>
            <a:off x="944020" y="1652689"/>
            <a:ext cx="1582684" cy="551858"/>
          </a:xfrm>
          <a:prstGeom prst="wedgeRoundRectCallout">
            <a:avLst>
              <a:gd name="adj1" fmla="val 48389"/>
              <a:gd name="adj2" fmla="val 6752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친구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파티</a:t>
            </a:r>
            <a:r>
              <a:rPr lang="en-US" altLang="ko-KR" sz="900" dirty="0">
                <a:solidFill>
                  <a:schemeClr val="tx1"/>
                </a:solidFill>
              </a:rPr>
              <a:t> </a:t>
            </a:r>
            <a:r>
              <a:rPr lang="ko-KR" altLang="en-US" sz="900" dirty="0" smtClean="0">
                <a:solidFill>
                  <a:schemeClr val="tx1"/>
                </a:solidFill>
              </a:rPr>
              <a:t>및 기타 게임에 필요한 캐시 정보 저장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49" name="모서리가 둥근 사각형 설명선 348"/>
          <p:cNvSpPr/>
          <p:nvPr/>
        </p:nvSpPr>
        <p:spPr>
          <a:xfrm>
            <a:off x="4609940" y="1727286"/>
            <a:ext cx="1297716" cy="402650"/>
          </a:xfrm>
          <a:prstGeom prst="wedgeRoundRectCallout">
            <a:avLst>
              <a:gd name="adj1" fmla="val 48389"/>
              <a:gd name="adj2" fmla="val 6752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랭킹과 관련한 캐시 정보 저장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50" name="모서리가 둥근 사각형 설명선 349"/>
          <p:cNvSpPr/>
          <p:nvPr/>
        </p:nvSpPr>
        <p:spPr>
          <a:xfrm>
            <a:off x="8001577" y="1733576"/>
            <a:ext cx="1297716" cy="402650"/>
          </a:xfrm>
          <a:prstGeom prst="wedgeRoundRectCallout">
            <a:avLst>
              <a:gd name="adj1" fmla="val 48389"/>
              <a:gd name="adj2" fmla="val 6752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길드와 관련한 캐시 정보 저장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58" name="모서리가 둥근 사각형 설명선 357"/>
          <p:cNvSpPr/>
          <p:nvPr/>
        </p:nvSpPr>
        <p:spPr>
          <a:xfrm>
            <a:off x="9829414" y="3066103"/>
            <a:ext cx="1268123" cy="526668"/>
          </a:xfrm>
          <a:prstGeom prst="wedgeRoundRectCallout">
            <a:avLst>
              <a:gd name="adj1" fmla="val -2374"/>
              <a:gd name="adj2" fmla="val 7737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운영 관리 툴 관련 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이벤트 처리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59" name="모서리가 둥근 직사각형 358">
            <a:hlinkClick r:id="rId3" action="ppaction://hlinksldjump"/>
          </p:cNvPr>
          <p:cNvSpPr/>
          <p:nvPr/>
        </p:nvSpPr>
        <p:spPr>
          <a:xfrm>
            <a:off x="1524711" y="5599869"/>
            <a:ext cx="1446756" cy="931347"/>
          </a:xfrm>
          <a:prstGeom prst="roundRect">
            <a:avLst>
              <a:gd name="adj" fmla="val 4685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Chat Server Group</a:t>
            </a:r>
            <a:endParaRPr lang="ko-KR" altLang="en-US" sz="1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360" name="그룹 359"/>
          <p:cNvGrpSpPr/>
          <p:nvPr/>
        </p:nvGrpSpPr>
        <p:grpSpPr>
          <a:xfrm>
            <a:off x="8936166" y="5727872"/>
            <a:ext cx="1010213" cy="785010"/>
            <a:chOff x="9626638" y="5790442"/>
            <a:chExt cx="1010213" cy="785010"/>
          </a:xfrm>
        </p:grpSpPr>
        <p:sp>
          <p:nvSpPr>
            <p:cNvPr id="361" name="모서리가 둥근 직사각형 360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9626638" y="6329231"/>
              <a:ext cx="10102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RankingServer</a:t>
              </a:r>
              <a:endParaRPr lang="ko-KR" altLang="en-US" sz="1000" dirty="0"/>
            </a:p>
          </p:txBody>
        </p:sp>
      </p:grpSp>
      <p:grpSp>
        <p:nvGrpSpPr>
          <p:cNvPr id="363" name="그룹 362"/>
          <p:cNvGrpSpPr/>
          <p:nvPr/>
        </p:nvGrpSpPr>
        <p:grpSpPr>
          <a:xfrm>
            <a:off x="10735721" y="5736147"/>
            <a:ext cx="845103" cy="787949"/>
            <a:chOff x="9690758" y="5790442"/>
            <a:chExt cx="845103" cy="787949"/>
          </a:xfrm>
        </p:grpSpPr>
        <p:sp>
          <p:nvSpPr>
            <p:cNvPr id="364" name="모서리가 둥근 직사각형 363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9690758" y="6332170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PointServer</a:t>
              </a:r>
              <a:endParaRPr lang="ko-KR" altLang="en-US" sz="1000" dirty="0"/>
            </a:p>
          </p:txBody>
        </p:sp>
      </p:grpSp>
      <p:sp>
        <p:nvSpPr>
          <p:cNvPr id="366" name="모서리가 둥근 직사각형 365">
            <a:hlinkClick r:id="rId4" action="ppaction://hlinksldjump"/>
          </p:cNvPr>
          <p:cNvSpPr/>
          <p:nvPr/>
        </p:nvSpPr>
        <p:spPr>
          <a:xfrm>
            <a:off x="3887997" y="5599869"/>
            <a:ext cx="1446756" cy="931347"/>
          </a:xfrm>
          <a:prstGeom prst="roundRect">
            <a:avLst>
              <a:gd name="adj" fmla="val 4685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Party Server Group</a:t>
            </a:r>
            <a:endParaRPr lang="ko-KR" altLang="en-US" sz="1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67" name="모서리가 둥근 직사각형 366">
            <a:hlinkClick r:id="rId5" action="ppaction://hlinksldjump"/>
          </p:cNvPr>
          <p:cNvSpPr/>
          <p:nvPr/>
        </p:nvSpPr>
        <p:spPr>
          <a:xfrm>
            <a:off x="6412081" y="5599869"/>
            <a:ext cx="1446756" cy="931347"/>
          </a:xfrm>
          <a:prstGeom prst="roundRect">
            <a:avLst>
              <a:gd name="adj" fmla="val 4685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Occupation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Server Group</a:t>
            </a:r>
            <a:endParaRPr lang="ko-KR" altLang="en-US" sz="1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68" name="모서리가 둥근 사각형 설명선 367"/>
          <p:cNvSpPr/>
          <p:nvPr/>
        </p:nvSpPr>
        <p:spPr>
          <a:xfrm>
            <a:off x="506646" y="5211264"/>
            <a:ext cx="1378063" cy="310773"/>
          </a:xfrm>
          <a:prstGeom prst="wedgeRoundRectCallout">
            <a:avLst>
              <a:gd name="adj1" fmla="val 43342"/>
              <a:gd name="adj2" fmla="val 9226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/>
                </a:solidFill>
              </a:rPr>
              <a:t>채팅 기능 관련 서버들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69" name="모서리가 둥근 사각형 설명선 368"/>
          <p:cNvSpPr/>
          <p:nvPr/>
        </p:nvSpPr>
        <p:spPr>
          <a:xfrm>
            <a:off x="3140639" y="5087166"/>
            <a:ext cx="1456317" cy="399580"/>
          </a:xfrm>
          <a:prstGeom prst="wedgeRoundRectCallout">
            <a:avLst>
              <a:gd name="adj1" fmla="val 36070"/>
              <a:gd name="adj2" fmla="val 1063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/>
                </a:solidFill>
              </a:rPr>
              <a:t>파티 플레이 기능 관련 서버들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70" name="모서리가 둥근 사각형 설명선 369"/>
          <p:cNvSpPr/>
          <p:nvPr/>
        </p:nvSpPr>
        <p:spPr>
          <a:xfrm>
            <a:off x="5679142" y="5063134"/>
            <a:ext cx="1527266" cy="399580"/>
          </a:xfrm>
          <a:prstGeom prst="wedgeRoundRectCallout">
            <a:avLst>
              <a:gd name="adj1" fmla="val 36070"/>
              <a:gd name="adj2" fmla="val 1063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/>
                </a:solidFill>
              </a:rPr>
              <a:t>점령전</a:t>
            </a:r>
            <a:r>
              <a:rPr lang="ko-KR" altLang="en-US" sz="900" dirty="0" smtClean="0">
                <a:solidFill>
                  <a:schemeClr val="tx1"/>
                </a:solidFill>
              </a:rPr>
              <a:t> 기능 관련 서버들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71" name="모서리가 둥근 사각형 설명선 370"/>
          <p:cNvSpPr/>
          <p:nvPr/>
        </p:nvSpPr>
        <p:spPr>
          <a:xfrm>
            <a:off x="8256307" y="5251559"/>
            <a:ext cx="1013638" cy="399580"/>
          </a:xfrm>
          <a:prstGeom prst="wedgeRoundRectCallout">
            <a:avLst>
              <a:gd name="adj1" fmla="val 48427"/>
              <a:gd name="adj2" fmla="val 7973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각종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랭킹울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조회하는 서버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72" name="모서리가 둥근 사각형 설명선 371"/>
          <p:cNvSpPr/>
          <p:nvPr/>
        </p:nvSpPr>
        <p:spPr>
          <a:xfrm>
            <a:off x="10001826" y="5262924"/>
            <a:ext cx="1082727" cy="399580"/>
          </a:xfrm>
          <a:prstGeom prst="wedgeRoundRectCallout">
            <a:avLst>
              <a:gd name="adj1" fmla="val 48427"/>
              <a:gd name="adj2" fmla="val 7973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err="1" smtClean="0">
                <a:solidFill>
                  <a:schemeClr val="tx1"/>
                </a:solidFill>
              </a:rPr>
              <a:t>길드전</a:t>
            </a:r>
            <a:r>
              <a:rPr lang="ko-KR" altLang="en-US" sz="900" dirty="0" smtClean="0">
                <a:solidFill>
                  <a:schemeClr val="tx1"/>
                </a:solidFill>
              </a:rPr>
              <a:t> 처리하는 서버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74" name="모서리가 둥근 직사각형 373">
            <a:hlinkClick r:id="rId6" action="ppaction://hlinksldjump"/>
          </p:cNvPr>
          <p:cNvSpPr/>
          <p:nvPr/>
        </p:nvSpPr>
        <p:spPr>
          <a:xfrm>
            <a:off x="1537695" y="3568912"/>
            <a:ext cx="1446756" cy="931347"/>
          </a:xfrm>
          <a:prstGeom prst="roundRect">
            <a:avLst>
              <a:gd name="adj" fmla="val 4685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Auth</a:t>
            </a:r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Server Group</a:t>
            </a:r>
            <a:endParaRPr lang="ko-KR" altLang="en-US" sz="1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75" name="모서리가 둥근 사각형 설명선 374"/>
          <p:cNvSpPr/>
          <p:nvPr/>
        </p:nvSpPr>
        <p:spPr>
          <a:xfrm>
            <a:off x="519630" y="3180307"/>
            <a:ext cx="1378063" cy="310773"/>
          </a:xfrm>
          <a:prstGeom prst="wedgeRoundRectCallout">
            <a:avLst>
              <a:gd name="adj1" fmla="val 43342"/>
              <a:gd name="adj2" fmla="val 9226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인증 서버의 그룹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76" name="모서리가 둥근 직사각형 375">
            <a:hlinkClick r:id="rId7" action="ppaction://hlinksldjump"/>
          </p:cNvPr>
          <p:cNvSpPr/>
          <p:nvPr/>
        </p:nvSpPr>
        <p:spPr>
          <a:xfrm>
            <a:off x="5417415" y="3544629"/>
            <a:ext cx="1446756" cy="931347"/>
          </a:xfrm>
          <a:prstGeom prst="roundRect">
            <a:avLst>
              <a:gd name="adj" fmla="val 4685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Game Server Group</a:t>
            </a:r>
            <a:endParaRPr lang="ko-KR" altLang="en-US" sz="1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77" name="모서리가 둥근 사각형 설명선 376"/>
          <p:cNvSpPr/>
          <p:nvPr/>
        </p:nvSpPr>
        <p:spPr>
          <a:xfrm>
            <a:off x="4399350" y="3156024"/>
            <a:ext cx="1378063" cy="310773"/>
          </a:xfrm>
          <a:prstGeom prst="wedgeRoundRectCallout">
            <a:avLst>
              <a:gd name="adj1" fmla="val 43342"/>
              <a:gd name="adj2" fmla="val 9226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게임 서버의 그룹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9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4473488" y="3420217"/>
            <a:ext cx="3187874" cy="1321496"/>
          </a:xfrm>
          <a:prstGeom prst="roundRect">
            <a:avLst>
              <a:gd name="adj" fmla="val 6240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" name="그룹 4"/>
          <p:cNvGrpSpPr/>
          <p:nvPr/>
        </p:nvGrpSpPr>
        <p:grpSpPr>
          <a:xfrm>
            <a:off x="4748670" y="3792941"/>
            <a:ext cx="1015021" cy="853768"/>
            <a:chOff x="7561951" y="5744984"/>
            <a:chExt cx="1015021" cy="853768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561951" y="6352531"/>
              <a:ext cx="10150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AuthServer-01</a:t>
              </a:r>
              <a:endParaRPr lang="ko-KR" altLang="en-US" sz="1000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5783211" y="3792941"/>
            <a:ext cx="1015021" cy="853767"/>
            <a:chOff x="7561949" y="5744984"/>
            <a:chExt cx="1015021" cy="853767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561949" y="6352530"/>
              <a:ext cx="10150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AuthServer-02</a:t>
              </a:r>
              <a:endParaRPr lang="ko-KR" altLang="en-US" sz="10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917929" y="392216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• • </a:t>
            </a:r>
            <a:r>
              <a:rPr lang="en-US" altLang="ko-KR" dirty="0"/>
              <a:t>•</a:t>
            </a:r>
            <a:endParaRPr lang="ko-KR" altLang="en-US" dirty="0"/>
          </a:p>
        </p:txBody>
      </p:sp>
      <p:cxnSp>
        <p:nvCxnSpPr>
          <p:cNvPr id="20" name="직선 연결선 19"/>
          <p:cNvCxnSpPr>
            <a:endCxn id="9" idx="3"/>
          </p:cNvCxnSpPr>
          <p:nvPr/>
        </p:nvCxnSpPr>
        <p:spPr>
          <a:xfrm>
            <a:off x="5556628" y="4054555"/>
            <a:ext cx="494564" cy="83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사각형 설명선 20"/>
          <p:cNvSpPr/>
          <p:nvPr/>
        </p:nvSpPr>
        <p:spPr>
          <a:xfrm>
            <a:off x="3235690" y="3804015"/>
            <a:ext cx="1447410" cy="434871"/>
          </a:xfrm>
          <a:prstGeom prst="wedgeRoundRectCallout">
            <a:avLst>
              <a:gd name="adj1" fmla="val 45938"/>
              <a:gd name="adj2" fmla="val 7642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계정 관련 이벤트 처리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</a:rPr>
              <a:t>계정 생성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로그인 등</a:t>
            </a:r>
            <a:r>
              <a:rPr lang="en-US" altLang="ko-KR" sz="9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473488" y="2301965"/>
            <a:ext cx="3187874" cy="301359"/>
          </a:xfrm>
          <a:prstGeom prst="roundRect">
            <a:avLst>
              <a:gd name="adj" fmla="val 6240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+mj-lt"/>
              </a:rPr>
              <a:t>Load Balancer(</a:t>
            </a:r>
            <a:r>
              <a:rPr lang="en-US" altLang="ko-KR" sz="1300" dirty="0" err="1" smtClean="0">
                <a:solidFill>
                  <a:schemeClr val="tx1"/>
                </a:solidFill>
                <a:latin typeface="+mj-lt"/>
              </a:rPr>
              <a:t>Auth</a:t>
            </a:r>
            <a:r>
              <a:rPr lang="en-US" altLang="ko-KR" sz="13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  <a:latin typeface="+mj-lt"/>
              </a:rPr>
              <a:t>Servers)</a:t>
            </a:r>
            <a:endParaRPr lang="ko-KR" altLang="en-US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89551" y="3438085"/>
            <a:ext cx="1077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err="1" smtClean="0"/>
              <a:t>Auth</a:t>
            </a:r>
            <a:r>
              <a:rPr lang="en-US" altLang="ko-KR" sz="1200" dirty="0" smtClean="0"/>
              <a:t> Servers</a:t>
            </a:r>
            <a:endParaRPr lang="ko-KR" altLang="en-US" sz="1200" dirty="0"/>
          </a:p>
        </p:txBody>
      </p:sp>
      <p:cxnSp>
        <p:nvCxnSpPr>
          <p:cNvPr id="28" name="직선 화살표 연결선 27"/>
          <p:cNvCxnSpPr/>
          <p:nvPr/>
        </p:nvCxnSpPr>
        <p:spPr>
          <a:xfrm flipV="1">
            <a:off x="6051192" y="2730675"/>
            <a:ext cx="0" cy="57619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 flipV="1">
            <a:off x="4937342" y="2730675"/>
            <a:ext cx="0" cy="57619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 flipV="1">
            <a:off x="7169063" y="2730675"/>
            <a:ext cx="0" cy="57619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모서리가 둥근 사각형 설명선 32"/>
          <p:cNvSpPr/>
          <p:nvPr/>
        </p:nvSpPr>
        <p:spPr>
          <a:xfrm>
            <a:off x="2592888" y="1587870"/>
            <a:ext cx="2004164" cy="668256"/>
          </a:xfrm>
          <a:prstGeom prst="wedgeRoundRectCallout">
            <a:avLst>
              <a:gd name="adj1" fmla="val 45938"/>
              <a:gd name="adj2" fmla="val 7642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클라이언트가 인증 서버에 접속할 때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실제로는 인증서버의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로드밸런서의</a:t>
            </a:r>
            <a:r>
              <a:rPr lang="ko-KR" altLang="en-US" sz="900" dirty="0" smtClean="0">
                <a:solidFill>
                  <a:schemeClr val="tx1"/>
                </a:solidFill>
              </a:rPr>
              <a:t> 주소로 접속한다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4" name="직사각형 33">
            <a:hlinkClick r:id="rId3" action="ppaction://hlinksldjump"/>
          </p:cNvPr>
          <p:cNvSpPr/>
          <p:nvPr/>
        </p:nvSpPr>
        <p:spPr>
          <a:xfrm>
            <a:off x="363255" y="225468"/>
            <a:ext cx="1346548" cy="588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지역 </a:t>
            </a:r>
            <a:r>
              <a:rPr lang="ko-KR" altLang="en-US" sz="1300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노드로</a:t>
            </a:r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1300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돌아가기</a:t>
            </a:r>
            <a:endParaRPr lang="ko-KR" altLang="en-US" sz="13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16649" y="33516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인증 서버 그룹의 구조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38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7492199" y="2154550"/>
            <a:ext cx="1075936" cy="853768"/>
            <a:chOff x="7561951" y="5744984"/>
            <a:chExt cx="1075936" cy="853768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561951" y="6352531"/>
              <a:ext cx="10759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GameServer-01</a:t>
              </a:r>
              <a:endParaRPr lang="ko-KR" altLang="en-US" sz="1000" dirty="0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8535954" y="2148609"/>
            <a:ext cx="1075936" cy="853767"/>
            <a:chOff x="7561949" y="5744984"/>
            <a:chExt cx="1075936" cy="853767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561949" y="6352530"/>
              <a:ext cx="10759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GameServer-02</a:t>
              </a:r>
              <a:endParaRPr lang="ko-KR" altLang="en-US" sz="1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661458" y="228377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• • </a:t>
            </a:r>
            <a:r>
              <a:rPr lang="en-US" altLang="ko-KR" dirty="0"/>
              <a:t>•</a:t>
            </a:r>
            <a:endParaRPr lang="ko-KR" altLang="en-US" dirty="0"/>
          </a:p>
        </p:txBody>
      </p:sp>
      <p:cxnSp>
        <p:nvCxnSpPr>
          <p:cNvPr id="11" name="직선 연결선 10"/>
          <p:cNvCxnSpPr>
            <a:stCxn id="5" idx="1"/>
            <a:endCxn id="8" idx="3"/>
          </p:cNvCxnSpPr>
          <p:nvPr/>
        </p:nvCxnSpPr>
        <p:spPr>
          <a:xfrm flipV="1">
            <a:off x="8300157" y="2418599"/>
            <a:ext cx="503778" cy="59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모서리가 둥근 직사각형 11"/>
          <p:cNvSpPr/>
          <p:nvPr/>
        </p:nvSpPr>
        <p:spPr>
          <a:xfrm>
            <a:off x="7182079" y="1781827"/>
            <a:ext cx="3187874" cy="1321496"/>
          </a:xfrm>
          <a:prstGeom prst="roundRect">
            <a:avLst>
              <a:gd name="adj" fmla="val 6240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7177158" y="1799694"/>
            <a:ext cx="1148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Game Servers</a:t>
            </a:r>
            <a:endParaRPr lang="ko-KR" altLang="en-US" sz="1200" dirty="0"/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9274898" y="1143799"/>
            <a:ext cx="1729218" cy="526668"/>
          </a:xfrm>
          <a:prstGeom prst="wedgeRoundRectCallout">
            <a:avLst>
              <a:gd name="adj1" fmla="val -44619"/>
              <a:gd name="adj2" fmla="val 8808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게임 플레이 이벤트 처리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</a:rPr>
              <a:t>재화 구매</a:t>
            </a:r>
            <a:r>
              <a:rPr lang="en-US" altLang="ko-KR" sz="900" dirty="0" smtClean="0">
                <a:solidFill>
                  <a:schemeClr val="tx1"/>
                </a:solidFill>
              </a:rPr>
              <a:t>, </a:t>
            </a:r>
            <a:r>
              <a:rPr lang="ko-KR" altLang="en-US" sz="900" dirty="0" smtClean="0">
                <a:solidFill>
                  <a:schemeClr val="tx1"/>
                </a:solidFill>
              </a:rPr>
              <a:t>스테이지 진입 등</a:t>
            </a:r>
            <a:r>
              <a:rPr lang="en-US" altLang="ko-KR" sz="9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218286" y="1330340"/>
            <a:ext cx="1602208" cy="668256"/>
          </a:xfrm>
          <a:prstGeom prst="wedgeRoundRectCallout">
            <a:avLst>
              <a:gd name="adj1" fmla="val -48976"/>
              <a:gd name="adj2" fmla="val 6705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접속 가능한 게임 서버의 주소들은 </a:t>
            </a:r>
            <a:r>
              <a:rPr lang="en-US" altLang="ko-KR" sz="900" dirty="0" smtClean="0">
                <a:solidFill>
                  <a:schemeClr val="tx1"/>
                </a:solidFill>
              </a:rPr>
              <a:t>Common DB</a:t>
            </a:r>
            <a:r>
              <a:rPr lang="ko-KR" altLang="en-US" sz="900" dirty="0" smtClean="0">
                <a:solidFill>
                  <a:schemeClr val="tx1"/>
                </a:solidFill>
              </a:rPr>
              <a:t>에 등록이 된다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17" name="그룹 16"/>
          <p:cNvGrpSpPr/>
          <p:nvPr/>
        </p:nvGrpSpPr>
        <p:grpSpPr>
          <a:xfrm>
            <a:off x="4401511" y="2102700"/>
            <a:ext cx="930063" cy="804935"/>
            <a:chOff x="901912" y="857292"/>
            <a:chExt cx="930063" cy="804935"/>
          </a:xfrm>
        </p:grpSpPr>
        <p:sp>
          <p:nvSpPr>
            <p:cNvPr id="18" name="순서도: 자기 디스크 17"/>
            <p:cNvSpPr/>
            <p:nvPr/>
          </p:nvSpPr>
          <p:spPr>
            <a:xfrm>
              <a:off x="1054736" y="857292"/>
              <a:ext cx="624416" cy="51781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MySQL</a:t>
              </a:r>
              <a:endParaRPr lang="ko-KR" altLang="en-US" sz="10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01912" y="1416006"/>
              <a:ext cx="9300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Common DB</a:t>
              </a:r>
              <a:endParaRPr lang="ko-KR" altLang="en-US" sz="1000" dirty="0"/>
            </a:p>
          </p:txBody>
        </p:sp>
      </p:grpSp>
      <p:cxnSp>
        <p:nvCxnSpPr>
          <p:cNvPr id="23" name="직선 화살표 연결선 22"/>
          <p:cNvCxnSpPr/>
          <p:nvPr/>
        </p:nvCxnSpPr>
        <p:spPr>
          <a:xfrm flipH="1">
            <a:off x="5574082" y="2418598"/>
            <a:ext cx="129018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4866542" y="3103323"/>
            <a:ext cx="0" cy="7609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그룹 25"/>
          <p:cNvGrpSpPr/>
          <p:nvPr/>
        </p:nvGrpSpPr>
        <p:grpSpPr>
          <a:xfrm>
            <a:off x="4456012" y="4131143"/>
            <a:ext cx="821059" cy="853768"/>
            <a:chOff x="7658932" y="5744984"/>
            <a:chExt cx="821059" cy="853768"/>
          </a:xfrm>
        </p:grpSpPr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829930" y="5744984"/>
              <a:ext cx="539979" cy="539979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658932" y="6352531"/>
              <a:ext cx="8210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AuthServer</a:t>
              </a:r>
              <a:endParaRPr lang="ko-KR" altLang="en-US" sz="1000" dirty="0"/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322901" y="4131143"/>
            <a:ext cx="857927" cy="844609"/>
            <a:chOff x="938774" y="4296428"/>
            <a:chExt cx="857927" cy="844609"/>
          </a:xfrm>
        </p:grpSpPr>
        <p:sp>
          <p:nvSpPr>
            <p:cNvPr id="29" name="순서도: 다중 문서 28"/>
            <p:cNvSpPr/>
            <p:nvPr/>
          </p:nvSpPr>
          <p:spPr>
            <a:xfrm>
              <a:off x="948747" y="4296428"/>
              <a:ext cx="847954" cy="577898"/>
            </a:xfrm>
            <a:prstGeom prst="flowChartMultidocumen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Client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38774" y="4894816"/>
              <a:ext cx="8579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Client Apps</a:t>
              </a:r>
              <a:endParaRPr lang="ko-KR" altLang="en-US" sz="1000" dirty="0"/>
            </a:p>
          </p:txBody>
        </p:sp>
      </p:grpSp>
      <p:cxnSp>
        <p:nvCxnSpPr>
          <p:cNvPr id="33" name="직선 화살표 연결선 32"/>
          <p:cNvCxnSpPr/>
          <p:nvPr/>
        </p:nvCxnSpPr>
        <p:spPr>
          <a:xfrm flipH="1">
            <a:off x="3407080" y="4420092"/>
            <a:ext cx="82045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모서리가 둥근 사각형 설명선 33"/>
          <p:cNvSpPr/>
          <p:nvPr/>
        </p:nvSpPr>
        <p:spPr>
          <a:xfrm>
            <a:off x="2417523" y="3150295"/>
            <a:ext cx="2136812" cy="754285"/>
          </a:xfrm>
          <a:prstGeom prst="wedgeRoundRectCallout">
            <a:avLst>
              <a:gd name="adj1" fmla="val 51876"/>
              <a:gd name="adj2" fmla="val 7080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인증 서버가 접속 가능한 게임 서버를 클라이언트에게 지정해준다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</a:rPr>
              <a:t>그래서 게임 서버에는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로드밸런서가</a:t>
            </a:r>
            <a:r>
              <a:rPr lang="ko-KR" altLang="en-US" sz="900" dirty="0" smtClean="0">
                <a:solidFill>
                  <a:schemeClr val="tx1"/>
                </a:solidFill>
              </a:rPr>
              <a:t> 별도로 없다</a:t>
            </a:r>
            <a:r>
              <a:rPr lang="en-US" altLang="ko-KR" sz="900" dirty="0" smtClean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35" name="직사각형 34">
            <a:hlinkClick r:id="rId3" action="ppaction://hlinksldjump"/>
          </p:cNvPr>
          <p:cNvSpPr/>
          <p:nvPr/>
        </p:nvSpPr>
        <p:spPr>
          <a:xfrm>
            <a:off x="363255" y="225468"/>
            <a:ext cx="1346548" cy="588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지역 </a:t>
            </a:r>
            <a:r>
              <a:rPr lang="ko-KR" altLang="en-US" sz="1300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노드로</a:t>
            </a:r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1300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돌아가기</a:t>
            </a:r>
            <a:endParaRPr lang="ko-KR" altLang="en-US" sz="13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16649" y="33516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게임 서버 그룹의 구조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22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모서리가 둥근 직사각형 49"/>
          <p:cNvSpPr/>
          <p:nvPr/>
        </p:nvSpPr>
        <p:spPr>
          <a:xfrm>
            <a:off x="3854924" y="1936405"/>
            <a:ext cx="4550039" cy="3211792"/>
          </a:xfrm>
          <a:prstGeom prst="roundRect">
            <a:avLst>
              <a:gd name="adj" fmla="val 5233"/>
            </a:avLst>
          </a:prstGeom>
          <a:gradFill>
            <a:gsLst>
              <a:gs pos="0">
                <a:srgbClr val="EBD4BB"/>
              </a:gs>
              <a:gs pos="33000">
                <a:schemeClr val="accent2">
                  <a:lumMod val="40000"/>
                  <a:lumOff val="60000"/>
                </a:schemeClr>
              </a:gs>
              <a:gs pos="72000">
                <a:srgbClr val="F9D595"/>
              </a:gs>
              <a:gs pos="100000">
                <a:srgbClr val="EBD4BB"/>
              </a:gs>
            </a:gsLst>
            <a:lin ang="5400000" scaled="1"/>
          </a:gra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4050359" y="2527807"/>
            <a:ext cx="896399" cy="785010"/>
            <a:chOff x="9681140" y="5790442"/>
            <a:chExt cx="896399" cy="785010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1140" y="6329231"/>
              <a:ext cx="8963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Chat Master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212709" y="4155539"/>
            <a:ext cx="1005403" cy="785010"/>
            <a:chOff x="9626638" y="5790442"/>
            <a:chExt cx="1005403" cy="785010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626638" y="6329231"/>
              <a:ext cx="10054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ChatServer-01</a:t>
              </a:r>
              <a:endParaRPr lang="ko-KR" altLang="en-US" sz="1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63131" y="42092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• • </a:t>
            </a:r>
            <a:r>
              <a:rPr lang="en-US" altLang="ko-KR" dirty="0"/>
              <a:t>•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6287326" y="4158031"/>
            <a:ext cx="1005403" cy="785010"/>
            <a:chOff x="9626638" y="5790442"/>
            <a:chExt cx="1005403" cy="785010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626638" y="6329231"/>
              <a:ext cx="10054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ChatServer-02</a:t>
              </a:r>
              <a:endParaRPr lang="ko-KR" altLang="en-US" sz="1000" dirty="0"/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6276971" y="2527807"/>
            <a:ext cx="987771" cy="785010"/>
            <a:chOff x="9681140" y="5790442"/>
            <a:chExt cx="987771" cy="785010"/>
          </a:xfrm>
        </p:grpSpPr>
        <p:sp>
          <p:nvSpPr>
            <p:cNvPr id="15" name="모서리가 둥근 직사각형 14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681140" y="6329231"/>
              <a:ext cx="98777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Chat Balancer</a:t>
              </a:r>
            </a:p>
          </p:txBody>
        </p:sp>
      </p:grpSp>
      <p:cxnSp>
        <p:nvCxnSpPr>
          <p:cNvPr id="43" name="직선 연결선 42"/>
          <p:cNvCxnSpPr>
            <a:stCxn id="8" idx="3"/>
          </p:cNvCxnSpPr>
          <p:nvPr/>
        </p:nvCxnSpPr>
        <p:spPr>
          <a:xfrm>
            <a:off x="6074231" y="4391150"/>
            <a:ext cx="344994" cy="19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5143782" y="2763417"/>
            <a:ext cx="98770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>
            <a:off x="6789106" y="3432132"/>
            <a:ext cx="0" cy="58872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62481" y="2078525"/>
            <a:ext cx="1065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4">
                    <a:lumMod val="50000"/>
                  </a:schemeClr>
                </a:solidFill>
              </a:rPr>
              <a:t>Chat Servers</a:t>
            </a:r>
            <a:endParaRPr lang="ko-KR" alt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3" name="모서리가 둥근 사각형 설명선 52"/>
          <p:cNvSpPr/>
          <p:nvPr/>
        </p:nvSpPr>
        <p:spPr>
          <a:xfrm>
            <a:off x="2467675" y="2790667"/>
            <a:ext cx="1582684" cy="551858"/>
          </a:xfrm>
          <a:prstGeom prst="wedgeRoundRectCallout">
            <a:avLst>
              <a:gd name="adj1" fmla="val 55908"/>
              <a:gd name="adj2" fmla="val -6753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전체 채팅 서버 관리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  <a:br>
              <a:rPr lang="en-US" altLang="ko-KR" sz="900" dirty="0" smtClean="0">
                <a:solidFill>
                  <a:schemeClr val="tx1"/>
                </a:solidFill>
              </a:rPr>
            </a:br>
            <a:r>
              <a:rPr lang="ko-KR" altLang="en-US" sz="900" dirty="0" smtClean="0">
                <a:solidFill>
                  <a:schemeClr val="tx1"/>
                </a:solidFill>
              </a:rPr>
              <a:t>각 서비스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노드마다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</a:rPr>
              <a:t>1</a:t>
            </a:r>
            <a:r>
              <a:rPr lang="ko-KR" altLang="en-US" sz="900" dirty="0" smtClean="0">
                <a:solidFill>
                  <a:schemeClr val="tx1"/>
                </a:solidFill>
              </a:rPr>
              <a:t>개만 존재함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54" name="모서리가 둥근 사각형 설명선 53"/>
          <p:cNvSpPr/>
          <p:nvPr/>
        </p:nvSpPr>
        <p:spPr>
          <a:xfrm>
            <a:off x="7083990" y="2046722"/>
            <a:ext cx="1790699" cy="551858"/>
          </a:xfrm>
          <a:prstGeom prst="wedgeRoundRectCallout">
            <a:avLst>
              <a:gd name="adj1" fmla="val -53311"/>
              <a:gd name="adj2" fmla="val 7319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각 채널 범위 별 채팅 서버들의 리스트를 실제로 관리함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5" name="모서리가 둥근 사각형 설명선 54"/>
          <p:cNvSpPr/>
          <p:nvPr/>
        </p:nvSpPr>
        <p:spPr>
          <a:xfrm>
            <a:off x="4050359" y="4388691"/>
            <a:ext cx="1148974" cy="551858"/>
          </a:xfrm>
          <a:prstGeom prst="wedgeRoundRectCallout">
            <a:avLst>
              <a:gd name="adj1" fmla="val 67384"/>
              <a:gd name="adj2" fmla="val -5164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각 채널 범위 별 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r>
              <a:rPr lang="ko-KR" altLang="en-US" sz="900" dirty="0" smtClean="0">
                <a:solidFill>
                  <a:schemeClr val="tx1"/>
                </a:solidFill>
              </a:rPr>
              <a:t>채팅 서버들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56" name="직사각형 55">
            <a:hlinkClick r:id="rId2" action="ppaction://hlinksldjump"/>
          </p:cNvPr>
          <p:cNvSpPr/>
          <p:nvPr/>
        </p:nvSpPr>
        <p:spPr>
          <a:xfrm>
            <a:off x="363255" y="225468"/>
            <a:ext cx="1346548" cy="588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지역 </a:t>
            </a:r>
            <a:r>
              <a:rPr lang="ko-KR" altLang="en-US" sz="1300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노드로</a:t>
            </a:r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1300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돌아가기</a:t>
            </a:r>
            <a:endParaRPr lang="ko-KR" altLang="en-US" sz="13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16649" y="33516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채팅 서버 그룹의 구조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48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모서리가 둥근 직사각형 25"/>
          <p:cNvSpPr/>
          <p:nvPr/>
        </p:nvSpPr>
        <p:spPr>
          <a:xfrm>
            <a:off x="3629456" y="1735989"/>
            <a:ext cx="4550039" cy="3211792"/>
          </a:xfrm>
          <a:prstGeom prst="roundRect">
            <a:avLst>
              <a:gd name="adj" fmla="val 5233"/>
            </a:avLst>
          </a:prstGeom>
          <a:gradFill>
            <a:gsLst>
              <a:gs pos="0">
                <a:srgbClr val="EBD4BB"/>
              </a:gs>
              <a:gs pos="33000">
                <a:schemeClr val="accent2">
                  <a:lumMod val="40000"/>
                  <a:lumOff val="60000"/>
                </a:schemeClr>
              </a:gs>
              <a:gs pos="72000">
                <a:srgbClr val="F9D595"/>
              </a:gs>
              <a:gs pos="100000">
                <a:srgbClr val="EBD4BB"/>
              </a:gs>
            </a:gsLst>
            <a:lin ang="5400000" scaled="1"/>
          </a:gra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5511170" y="2297228"/>
            <a:ext cx="922047" cy="785010"/>
            <a:chOff x="9681140" y="5790442"/>
            <a:chExt cx="922047" cy="785010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681140" y="6329231"/>
              <a:ext cx="92204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Party Master</a:t>
              </a: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377680" y="3860078"/>
            <a:ext cx="1031051" cy="785010"/>
            <a:chOff x="9626638" y="5790442"/>
            <a:chExt cx="1031051" cy="785010"/>
          </a:xfrm>
        </p:grpSpPr>
        <p:sp>
          <p:nvSpPr>
            <p:cNvPr id="19" name="모서리가 둥근 직사각형 18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626638" y="6329231"/>
              <a:ext cx="10310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PartyServer-01</a:t>
              </a:r>
              <a:endParaRPr lang="ko-KR" altLang="en-US" sz="1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651857" y="391102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• • </a:t>
            </a:r>
            <a:r>
              <a:rPr lang="en-US" altLang="ko-KR" dirty="0"/>
              <a:t>•</a:t>
            </a:r>
            <a:endParaRPr lang="ko-KR" altLang="en-US" dirty="0"/>
          </a:p>
        </p:txBody>
      </p:sp>
      <p:grpSp>
        <p:nvGrpSpPr>
          <p:cNvPr id="22" name="그룹 21"/>
          <p:cNvGrpSpPr/>
          <p:nvPr/>
        </p:nvGrpSpPr>
        <p:grpSpPr>
          <a:xfrm>
            <a:off x="5471227" y="3860780"/>
            <a:ext cx="1031051" cy="785010"/>
            <a:chOff x="9626638" y="5790442"/>
            <a:chExt cx="1031051" cy="785010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626638" y="6329231"/>
              <a:ext cx="10310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PartyServer-02</a:t>
              </a:r>
              <a:endParaRPr lang="ko-KR" altLang="en-US" sz="1000" dirty="0"/>
            </a:p>
          </p:txBody>
        </p:sp>
      </p:grpSp>
      <p:cxnSp>
        <p:nvCxnSpPr>
          <p:cNvPr id="25" name="직선 연결선 24"/>
          <p:cNvCxnSpPr>
            <a:stCxn id="19" idx="3"/>
            <a:endCxn id="23" idx="1"/>
          </p:cNvCxnSpPr>
          <p:nvPr/>
        </p:nvCxnSpPr>
        <p:spPr>
          <a:xfrm>
            <a:off x="5239202" y="4095689"/>
            <a:ext cx="375908" cy="7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37013" y="1878109"/>
            <a:ext cx="1095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4">
                    <a:lumMod val="50000"/>
                  </a:schemeClr>
                </a:solidFill>
              </a:rPr>
              <a:t>Party Servers</a:t>
            </a:r>
            <a:endParaRPr lang="ko-KR" alt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>
            <a:off x="5956126" y="3184881"/>
            <a:ext cx="0" cy="482252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모서리가 둥근 사각형 설명선 29"/>
          <p:cNvSpPr/>
          <p:nvPr/>
        </p:nvSpPr>
        <p:spPr>
          <a:xfrm>
            <a:off x="3928486" y="2609237"/>
            <a:ext cx="1582684" cy="551858"/>
          </a:xfrm>
          <a:prstGeom prst="wedgeRoundRectCallout">
            <a:avLst>
              <a:gd name="adj1" fmla="val 55908"/>
              <a:gd name="adj2" fmla="val -6753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전체 파티 서버 관리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  <a:br>
              <a:rPr lang="en-US" altLang="ko-KR" sz="900" dirty="0" smtClean="0">
                <a:solidFill>
                  <a:schemeClr val="tx1"/>
                </a:solidFill>
              </a:rPr>
            </a:br>
            <a:r>
              <a:rPr lang="ko-KR" altLang="en-US" sz="900" dirty="0" smtClean="0">
                <a:solidFill>
                  <a:schemeClr val="tx1"/>
                </a:solidFill>
              </a:rPr>
              <a:t>각 서비스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노드마다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</a:rPr>
              <a:t>1</a:t>
            </a:r>
            <a:r>
              <a:rPr lang="ko-KR" altLang="en-US" sz="900" dirty="0" smtClean="0">
                <a:solidFill>
                  <a:schemeClr val="tx1"/>
                </a:solidFill>
              </a:rPr>
              <a:t>개만 존재함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1" name="모서리가 둥근 사각형 설명선 30"/>
          <p:cNvSpPr/>
          <p:nvPr/>
        </p:nvSpPr>
        <p:spPr>
          <a:xfrm>
            <a:off x="3115456" y="3545976"/>
            <a:ext cx="1336319" cy="468010"/>
          </a:xfrm>
          <a:prstGeom prst="wedgeRoundRectCallout">
            <a:avLst>
              <a:gd name="adj1" fmla="val 58251"/>
              <a:gd name="adj2" fmla="val 7030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여러 대의 파티 서버 프로세스들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hlinkClick r:id="rId2" action="ppaction://hlinksldjump"/>
          </p:cNvPr>
          <p:cNvSpPr/>
          <p:nvPr/>
        </p:nvSpPr>
        <p:spPr>
          <a:xfrm>
            <a:off x="363255" y="225468"/>
            <a:ext cx="1346548" cy="588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지역 </a:t>
            </a:r>
            <a:r>
              <a:rPr lang="ko-KR" altLang="en-US" sz="1300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노드로</a:t>
            </a:r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1300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돌아가기</a:t>
            </a:r>
            <a:endParaRPr lang="ko-KR" altLang="en-US" sz="13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16649" y="33516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파티 서버 그룹의 구조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71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3892502" y="2067929"/>
            <a:ext cx="4550039" cy="3330790"/>
          </a:xfrm>
          <a:prstGeom prst="roundRect">
            <a:avLst>
              <a:gd name="adj" fmla="val 5233"/>
            </a:avLst>
          </a:prstGeom>
          <a:gradFill>
            <a:gsLst>
              <a:gs pos="0">
                <a:srgbClr val="EBD4BB"/>
              </a:gs>
              <a:gs pos="33000">
                <a:schemeClr val="accent2">
                  <a:lumMod val="40000"/>
                  <a:lumOff val="60000"/>
                </a:schemeClr>
              </a:gs>
              <a:gs pos="72000">
                <a:srgbClr val="F9D595"/>
              </a:gs>
              <a:gs pos="100000">
                <a:srgbClr val="EBD4BB"/>
              </a:gs>
            </a:gsLst>
            <a:lin ang="5400000" scaled="1"/>
          </a:gra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5857693" y="2522571"/>
            <a:ext cx="896399" cy="938899"/>
            <a:chOff x="9681140" y="5790442"/>
            <a:chExt cx="896399" cy="938899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1140" y="6329231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Occupation </a:t>
              </a:r>
            </a:p>
            <a:p>
              <a:r>
                <a:rPr lang="en-US" altLang="ko-KR" sz="1000" dirty="0" smtClean="0"/>
                <a:t>Master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728574" y="4302807"/>
            <a:ext cx="896399" cy="938899"/>
            <a:chOff x="9626638" y="5790442"/>
            <a:chExt cx="896399" cy="938899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626638" y="6329231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Occupation </a:t>
              </a:r>
            </a:p>
            <a:p>
              <a:r>
                <a:rPr lang="en-US" altLang="ko-KR" sz="1000" dirty="0" smtClean="0"/>
                <a:t>Server-01</a:t>
              </a:r>
              <a:endParaRPr lang="ko-KR" altLang="en-US" sz="1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878996" y="435651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• • </a:t>
            </a:r>
            <a:r>
              <a:rPr lang="en-US" altLang="ko-KR" dirty="0"/>
              <a:t>•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5803191" y="4305299"/>
            <a:ext cx="896399" cy="938899"/>
            <a:chOff x="9626638" y="5790442"/>
            <a:chExt cx="896399" cy="938899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9770521" y="5790442"/>
              <a:ext cx="717639" cy="471221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App</a:t>
              </a:r>
              <a:endParaRPr lang="ko-KR" altLang="en-US" sz="12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626638" y="6329231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Occupation </a:t>
              </a:r>
            </a:p>
            <a:p>
              <a:r>
                <a:rPr lang="en-US" altLang="ko-KR" sz="1000" dirty="0" smtClean="0"/>
                <a:t>Server-02</a:t>
              </a:r>
              <a:endParaRPr lang="ko-KR" altLang="en-US" sz="1000" dirty="0"/>
            </a:p>
          </p:txBody>
        </p:sp>
      </p:grpSp>
      <p:cxnSp>
        <p:nvCxnSpPr>
          <p:cNvPr id="14" name="직선 연결선 13"/>
          <p:cNvCxnSpPr>
            <a:stCxn id="8" idx="3"/>
            <a:endCxn id="12" idx="1"/>
          </p:cNvCxnSpPr>
          <p:nvPr/>
        </p:nvCxnSpPr>
        <p:spPr>
          <a:xfrm>
            <a:off x="5590096" y="4538418"/>
            <a:ext cx="356978" cy="24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00059" y="2210049"/>
            <a:ext cx="1542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4">
                    <a:lumMod val="50000"/>
                  </a:schemeClr>
                </a:solidFill>
              </a:rPr>
              <a:t>Occupation Servers</a:t>
            </a:r>
            <a:endParaRPr lang="ko-KR" alt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>
            <a:off x="6305893" y="3529038"/>
            <a:ext cx="0" cy="57112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모서리가 둥근 사각형 설명선 32"/>
          <p:cNvSpPr/>
          <p:nvPr/>
        </p:nvSpPr>
        <p:spPr>
          <a:xfrm>
            <a:off x="4275009" y="2769102"/>
            <a:ext cx="1582684" cy="551858"/>
          </a:xfrm>
          <a:prstGeom prst="wedgeRoundRectCallout">
            <a:avLst>
              <a:gd name="adj1" fmla="val 55908"/>
              <a:gd name="adj2" fmla="val -6753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전체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점령전</a:t>
            </a:r>
            <a:r>
              <a:rPr lang="ko-KR" altLang="en-US" sz="900" dirty="0" smtClean="0">
                <a:solidFill>
                  <a:schemeClr val="tx1"/>
                </a:solidFill>
              </a:rPr>
              <a:t> 서버 관리</a:t>
            </a:r>
            <a:r>
              <a:rPr lang="en-US" altLang="ko-KR" sz="900" dirty="0" smtClean="0">
                <a:solidFill>
                  <a:schemeClr val="tx1"/>
                </a:solidFill>
              </a:rPr>
              <a:t>.</a:t>
            </a:r>
            <a:br>
              <a:rPr lang="en-US" altLang="ko-KR" sz="900" dirty="0" smtClean="0">
                <a:solidFill>
                  <a:schemeClr val="tx1"/>
                </a:solidFill>
              </a:rPr>
            </a:br>
            <a:r>
              <a:rPr lang="ko-KR" altLang="en-US" sz="900" dirty="0" smtClean="0">
                <a:solidFill>
                  <a:schemeClr val="tx1"/>
                </a:solidFill>
              </a:rPr>
              <a:t>각 서비스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노드마다</a:t>
            </a:r>
            <a:r>
              <a:rPr lang="ko-KR" altLang="en-US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</a:rPr>
              <a:t>1</a:t>
            </a:r>
            <a:r>
              <a:rPr lang="ko-KR" altLang="en-US" sz="900" dirty="0" smtClean="0">
                <a:solidFill>
                  <a:schemeClr val="tx1"/>
                </a:solidFill>
              </a:rPr>
              <a:t>개만 존재함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4" name="모서리가 둥근 사각형 설명선 33"/>
          <p:cNvSpPr/>
          <p:nvPr/>
        </p:nvSpPr>
        <p:spPr>
          <a:xfrm>
            <a:off x="3404059" y="3989238"/>
            <a:ext cx="1336319" cy="468010"/>
          </a:xfrm>
          <a:prstGeom prst="wedgeRoundRectCallout">
            <a:avLst>
              <a:gd name="adj1" fmla="val 58251"/>
              <a:gd name="adj2" fmla="val 7030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여러 대의 </a:t>
            </a:r>
            <a:r>
              <a:rPr lang="ko-KR" altLang="en-US" sz="900" dirty="0" err="1" smtClean="0">
                <a:solidFill>
                  <a:schemeClr val="tx1"/>
                </a:solidFill>
              </a:rPr>
              <a:t>점령전</a:t>
            </a:r>
            <a:r>
              <a:rPr lang="ko-KR" altLang="en-US" sz="900" dirty="0" smtClean="0">
                <a:solidFill>
                  <a:schemeClr val="tx1"/>
                </a:solidFill>
              </a:rPr>
              <a:t> 서버 프로세스들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6" name="직사각형 35">
            <a:hlinkClick r:id="rId2" action="ppaction://hlinksldjump"/>
          </p:cNvPr>
          <p:cNvSpPr/>
          <p:nvPr/>
        </p:nvSpPr>
        <p:spPr>
          <a:xfrm>
            <a:off x="363255" y="225468"/>
            <a:ext cx="1346548" cy="588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지역 </a:t>
            </a:r>
            <a:r>
              <a:rPr lang="ko-KR" altLang="en-US" sz="1300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노드로</a:t>
            </a:r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1300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돌아가기</a:t>
            </a:r>
            <a:endParaRPr lang="ko-KR" altLang="en-US" sz="13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0177" y="329225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점령전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서버 그룹의 구조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51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29930" y="5744984"/>
            <a:ext cx="539979" cy="539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664162" y="6390764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GameDB-01</a:t>
            </a:r>
            <a:endParaRPr lang="ko-KR" altLang="en-US" sz="1000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9770521" y="5790442"/>
            <a:ext cx="717639" cy="47122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App</a:t>
            </a:r>
            <a:endParaRPr lang="ko-KR" altLang="en-US" sz="12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1951" y="6390766"/>
            <a:ext cx="10759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GameServer-01</a:t>
            </a:r>
            <a:endParaRPr lang="ko-KR" alt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9626638" y="6391861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ChatServer-01</a:t>
            </a:r>
            <a:endParaRPr lang="ko-KR" altLang="en-US" sz="1000" dirty="0"/>
          </a:p>
        </p:txBody>
      </p:sp>
      <p:sp>
        <p:nvSpPr>
          <p:cNvPr id="12" name="순서도: 저장 데이터 11"/>
          <p:cNvSpPr/>
          <p:nvPr/>
        </p:nvSpPr>
        <p:spPr>
          <a:xfrm>
            <a:off x="10842802" y="5790442"/>
            <a:ext cx="795989" cy="475134"/>
          </a:xfrm>
          <a:prstGeom prst="flowChartOnlineStorag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Redis</a:t>
            </a:r>
            <a:endParaRPr lang="ko-KR" altLang="en-US" sz="1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99215" y="6390765"/>
            <a:ext cx="11961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CacheMemDB-01</a:t>
            </a:r>
            <a:endParaRPr lang="ko-KR" altLang="en-US" sz="1000" dirty="0"/>
          </a:p>
        </p:txBody>
      </p:sp>
      <p:sp>
        <p:nvSpPr>
          <p:cNvPr id="15" name="순서도: 자기 디스크 14"/>
          <p:cNvSpPr/>
          <p:nvPr/>
        </p:nvSpPr>
        <p:spPr>
          <a:xfrm>
            <a:off x="8793741" y="5790442"/>
            <a:ext cx="624416" cy="517815"/>
          </a:xfrm>
          <a:prstGeom prst="flowChartMagneticDisk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MySQL</a:t>
            </a:r>
            <a:endParaRPr lang="ko-KR" altLang="en-US" sz="1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1251622" y="2459098"/>
            <a:ext cx="2590143" cy="1922746"/>
            <a:chOff x="598066" y="4561571"/>
            <a:chExt cx="2590143" cy="1922746"/>
          </a:xfrm>
        </p:grpSpPr>
        <p:sp>
          <p:nvSpPr>
            <p:cNvPr id="4" name="모서리가 둥근 직사각형 3"/>
            <p:cNvSpPr/>
            <p:nvPr/>
          </p:nvSpPr>
          <p:spPr>
            <a:xfrm>
              <a:off x="598066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6611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GameDB-01</a:t>
              </a:r>
              <a:endParaRPr lang="ko-KR" altLang="en-US" sz="1200" dirty="0"/>
            </a:p>
          </p:txBody>
        </p:sp>
        <p:grpSp>
          <p:nvGrpSpPr>
            <p:cNvPr id="16" name="그룹 15"/>
            <p:cNvGrpSpPr/>
            <p:nvPr/>
          </p:nvGrpSpPr>
          <p:grpSpPr>
            <a:xfrm>
              <a:off x="658981" y="5230972"/>
              <a:ext cx="1309974" cy="965446"/>
              <a:chOff x="711957" y="857292"/>
              <a:chExt cx="1309974" cy="965446"/>
            </a:xfrm>
          </p:grpSpPr>
          <p:sp>
            <p:nvSpPr>
              <p:cNvPr id="8" name="순서도: 자기 디스크 7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Node-01</a:t>
                </a:r>
                <a:endParaRPr lang="ko-KR" altLang="en-US" sz="1000" dirty="0"/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1809457" y="4686811"/>
              <a:ext cx="1324402" cy="797940"/>
              <a:chOff x="704743" y="857292"/>
              <a:chExt cx="1324402" cy="797940"/>
            </a:xfrm>
          </p:grpSpPr>
          <p:sp>
            <p:nvSpPr>
              <p:cNvPr id="18" name="순서도: 자기 디스크 17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Node-01</a:t>
                </a:r>
                <a:endParaRPr lang="ko-KR" altLang="en-US" sz="1000" dirty="0"/>
              </a:p>
            </p:txBody>
          </p:sp>
        </p:grpSp>
        <p:grpSp>
          <p:nvGrpSpPr>
            <p:cNvPr id="23" name="그룹 22"/>
            <p:cNvGrpSpPr/>
            <p:nvPr/>
          </p:nvGrpSpPr>
          <p:grpSpPr>
            <a:xfrm>
              <a:off x="1809457" y="5597393"/>
              <a:ext cx="1324402" cy="797940"/>
              <a:chOff x="704743" y="857292"/>
              <a:chExt cx="1324402" cy="797940"/>
            </a:xfrm>
          </p:grpSpPr>
          <p:sp>
            <p:nvSpPr>
              <p:cNvPr id="24" name="순서도: 자기 디스크 23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Node-03</a:t>
                </a:r>
                <a:endParaRPr lang="ko-KR" altLang="en-US" sz="1000" dirty="0"/>
              </a:p>
            </p:txBody>
          </p:sp>
        </p:grpSp>
      </p:grpSp>
      <p:grpSp>
        <p:nvGrpSpPr>
          <p:cNvPr id="50" name="그룹 49"/>
          <p:cNvGrpSpPr/>
          <p:nvPr/>
        </p:nvGrpSpPr>
        <p:grpSpPr>
          <a:xfrm>
            <a:off x="4824672" y="2459098"/>
            <a:ext cx="2590143" cy="1922746"/>
            <a:chOff x="3629615" y="4561571"/>
            <a:chExt cx="2590143" cy="1922746"/>
          </a:xfrm>
        </p:grpSpPr>
        <p:sp>
          <p:nvSpPr>
            <p:cNvPr id="26" name="모서리가 둥근 직사각형 25"/>
            <p:cNvSpPr/>
            <p:nvPr/>
          </p:nvSpPr>
          <p:spPr>
            <a:xfrm>
              <a:off x="3629615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28160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GameDB-02</a:t>
              </a:r>
              <a:endParaRPr lang="ko-KR" altLang="en-US" sz="1200" dirty="0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3690530" y="5230972"/>
              <a:ext cx="1309974" cy="965446"/>
              <a:chOff x="711957" y="857292"/>
              <a:chExt cx="1309974" cy="965446"/>
            </a:xfrm>
          </p:grpSpPr>
          <p:sp>
            <p:nvSpPr>
              <p:cNvPr id="29" name="순서도: 자기 디스크 28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Node-02</a:t>
                </a:r>
                <a:endParaRPr lang="ko-KR" altLang="en-US" sz="1000" dirty="0"/>
              </a:p>
            </p:txBody>
          </p:sp>
        </p:grpSp>
        <p:grpSp>
          <p:nvGrpSpPr>
            <p:cNvPr id="31" name="그룹 30"/>
            <p:cNvGrpSpPr/>
            <p:nvPr/>
          </p:nvGrpSpPr>
          <p:grpSpPr>
            <a:xfrm>
              <a:off x="4841006" y="4686811"/>
              <a:ext cx="1324402" cy="797940"/>
              <a:chOff x="704743" y="857292"/>
              <a:chExt cx="1324402" cy="797940"/>
            </a:xfrm>
          </p:grpSpPr>
          <p:sp>
            <p:nvSpPr>
              <p:cNvPr id="32" name="순서도: 자기 디스크 31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Node-02</a:t>
                </a:r>
                <a:endParaRPr lang="ko-KR" altLang="en-US" sz="1000" dirty="0"/>
              </a:p>
            </p:txBody>
          </p:sp>
        </p:grpSp>
        <p:grpSp>
          <p:nvGrpSpPr>
            <p:cNvPr id="34" name="그룹 33"/>
            <p:cNvGrpSpPr/>
            <p:nvPr/>
          </p:nvGrpSpPr>
          <p:grpSpPr>
            <a:xfrm>
              <a:off x="4841006" y="5597393"/>
              <a:ext cx="1324402" cy="797940"/>
              <a:chOff x="704743" y="857292"/>
              <a:chExt cx="1324402" cy="797940"/>
            </a:xfrm>
          </p:grpSpPr>
          <p:sp>
            <p:nvSpPr>
              <p:cNvPr id="35" name="순서도: 자기 디스크 34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Node-04</a:t>
                </a:r>
                <a:endParaRPr lang="ko-KR" altLang="en-US" sz="1000" dirty="0"/>
              </a:p>
            </p:txBody>
          </p:sp>
        </p:grpSp>
      </p:grpSp>
      <p:grpSp>
        <p:nvGrpSpPr>
          <p:cNvPr id="51" name="그룹 50"/>
          <p:cNvGrpSpPr/>
          <p:nvPr/>
        </p:nvGrpSpPr>
        <p:grpSpPr>
          <a:xfrm>
            <a:off x="4806476" y="105125"/>
            <a:ext cx="2590143" cy="1922746"/>
            <a:chOff x="4819002" y="80073"/>
            <a:chExt cx="2590143" cy="1922746"/>
          </a:xfrm>
        </p:grpSpPr>
        <p:sp>
          <p:nvSpPr>
            <p:cNvPr id="37" name="모서리가 둥근 직사각형 36"/>
            <p:cNvSpPr/>
            <p:nvPr/>
          </p:nvSpPr>
          <p:spPr>
            <a:xfrm>
              <a:off x="4819002" y="80073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17547" y="168476"/>
              <a:ext cx="8878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Global DB</a:t>
              </a:r>
              <a:endParaRPr lang="ko-KR" altLang="en-US" sz="1200" dirty="0"/>
            </a:p>
          </p:txBody>
        </p:sp>
        <p:grpSp>
          <p:nvGrpSpPr>
            <p:cNvPr id="39" name="그룹 38"/>
            <p:cNvGrpSpPr/>
            <p:nvPr/>
          </p:nvGrpSpPr>
          <p:grpSpPr>
            <a:xfrm>
              <a:off x="5728390" y="821679"/>
              <a:ext cx="771365" cy="804935"/>
              <a:chOff x="981261" y="857292"/>
              <a:chExt cx="771365" cy="804935"/>
            </a:xfrm>
          </p:grpSpPr>
          <p:sp>
            <p:nvSpPr>
              <p:cNvPr id="40" name="순서도: 자기 디스크 39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981261" y="1416006"/>
                <a:ext cx="77136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Global DB</a:t>
                </a:r>
                <a:endParaRPr lang="ko-KR" altLang="en-US" sz="1000" dirty="0"/>
              </a:p>
            </p:txBody>
          </p:sp>
        </p:grpSp>
      </p:grpSp>
      <p:grpSp>
        <p:nvGrpSpPr>
          <p:cNvPr id="52" name="그룹 51"/>
          <p:cNvGrpSpPr/>
          <p:nvPr/>
        </p:nvGrpSpPr>
        <p:grpSpPr>
          <a:xfrm>
            <a:off x="8625361" y="2459098"/>
            <a:ext cx="2590143" cy="1922746"/>
            <a:chOff x="3629615" y="4561571"/>
            <a:chExt cx="2590143" cy="1922746"/>
          </a:xfrm>
        </p:grpSpPr>
        <p:sp>
          <p:nvSpPr>
            <p:cNvPr id="53" name="모서리가 둥근 직사각형 52"/>
            <p:cNvSpPr/>
            <p:nvPr/>
          </p:nvSpPr>
          <p:spPr>
            <a:xfrm>
              <a:off x="3629615" y="4561571"/>
              <a:ext cx="2590143" cy="1922746"/>
            </a:xfrm>
            <a:prstGeom prst="roundRect">
              <a:avLst>
                <a:gd name="adj" fmla="val 400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28160" y="4649974"/>
              <a:ext cx="1021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/>
                <a:t>GameDB-03</a:t>
              </a:r>
              <a:endParaRPr lang="ko-KR" altLang="en-US" sz="1200" dirty="0"/>
            </a:p>
          </p:txBody>
        </p:sp>
        <p:grpSp>
          <p:nvGrpSpPr>
            <p:cNvPr id="55" name="그룹 54"/>
            <p:cNvGrpSpPr/>
            <p:nvPr/>
          </p:nvGrpSpPr>
          <p:grpSpPr>
            <a:xfrm>
              <a:off x="3690530" y="5230972"/>
              <a:ext cx="1309974" cy="965446"/>
              <a:chOff x="711957" y="857292"/>
              <a:chExt cx="1309974" cy="965446"/>
            </a:xfrm>
          </p:grpSpPr>
          <p:sp>
            <p:nvSpPr>
              <p:cNvPr id="62" name="순서도: 자기 디스크 61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711957" y="1422628"/>
                <a:ext cx="13099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Management </a:t>
                </a:r>
              </a:p>
              <a:p>
                <a:r>
                  <a:rPr lang="en-US" altLang="ko-KR" sz="1000" dirty="0" smtClean="0"/>
                  <a:t>Node-02</a:t>
                </a:r>
                <a:endParaRPr lang="ko-KR" altLang="en-US" sz="1000" dirty="0"/>
              </a:p>
            </p:txBody>
          </p:sp>
        </p:grpSp>
        <p:grpSp>
          <p:nvGrpSpPr>
            <p:cNvPr id="56" name="그룹 55"/>
            <p:cNvGrpSpPr/>
            <p:nvPr/>
          </p:nvGrpSpPr>
          <p:grpSpPr>
            <a:xfrm>
              <a:off x="4841006" y="4686811"/>
              <a:ext cx="1324402" cy="797940"/>
              <a:chOff x="704743" y="857292"/>
              <a:chExt cx="1324402" cy="797940"/>
            </a:xfrm>
          </p:grpSpPr>
          <p:sp>
            <p:nvSpPr>
              <p:cNvPr id="60" name="순서도: 자기 디스크 59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Node-02</a:t>
                </a:r>
                <a:endParaRPr lang="ko-KR" altLang="en-US" sz="1000" dirty="0"/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4841006" y="5597393"/>
              <a:ext cx="1324402" cy="797940"/>
              <a:chOff x="704743" y="857292"/>
              <a:chExt cx="1324402" cy="797940"/>
            </a:xfrm>
          </p:grpSpPr>
          <p:sp>
            <p:nvSpPr>
              <p:cNvPr id="58" name="순서도: 자기 디스크 57"/>
              <p:cNvSpPr/>
              <p:nvPr/>
            </p:nvSpPr>
            <p:spPr>
              <a:xfrm>
                <a:off x="1054736" y="857292"/>
                <a:ext cx="624416" cy="517815"/>
              </a:xfrm>
              <a:prstGeom prst="flowChartMagneticDisk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HY헤드라인M" panose="02030600000101010101" pitchFamily="18" charset="-127"/>
                    <a:ea typeface="HY헤드라인M" panose="02030600000101010101" pitchFamily="18" charset="-127"/>
                  </a:rPr>
                  <a:t>MySQL</a:t>
                </a:r>
                <a:endParaRPr lang="ko-KR" altLang="en-US" sz="10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04743" y="1409011"/>
                <a:ext cx="13244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dirty="0" smtClean="0"/>
                  <a:t>NDB Data Node-04</a:t>
                </a:r>
                <a:endParaRPr lang="ko-KR" altLang="en-US" sz="1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45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629</Words>
  <Application>Microsoft Office PowerPoint</Application>
  <PresentationFormat>와이드스크린</PresentationFormat>
  <Paragraphs>235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HY견고딕</vt:lpstr>
      <vt:lpstr>HY헤드라인M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JoSoowoon</dc:creator>
  <cp:lastModifiedBy>JoSoowoon</cp:lastModifiedBy>
  <cp:revision>71</cp:revision>
  <dcterms:created xsi:type="dcterms:W3CDTF">2017-09-01T06:40:50Z</dcterms:created>
  <dcterms:modified xsi:type="dcterms:W3CDTF">2017-09-25T07:28:38Z</dcterms:modified>
</cp:coreProperties>
</file>