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E22"/>
    <a:srgbClr val="201D1A"/>
    <a:srgbClr val="F2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1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4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60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51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5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2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43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7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3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51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57D2-5442-4429-A28F-74883652F5C9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42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651" y="4097090"/>
            <a:ext cx="2659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잼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400" b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x300,000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375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307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3614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110,000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3440" y="1108075"/>
            <a:ext cx="295101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출시 기념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2860002" y="2601176"/>
            <a:ext cx="732755" cy="1116579"/>
            <a:chOff x="3605183" y="2544699"/>
            <a:chExt cx="1133758" cy="1727632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67" y="3194487"/>
            <a:ext cx="843286" cy="84328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29" y="3194487"/>
            <a:ext cx="843286" cy="84328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46958" y="4097090"/>
            <a:ext cx="2659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잼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400" b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x500,000</a:t>
            </a:r>
          </a:p>
        </p:txBody>
      </p:sp>
      <p:grpSp>
        <p:nvGrpSpPr>
          <p:cNvPr id="32" name="그룹 31"/>
          <p:cNvGrpSpPr/>
          <p:nvPr/>
        </p:nvGrpSpPr>
        <p:grpSpPr>
          <a:xfrm rot="900000">
            <a:off x="5959896" y="2595299"/>
            <a:ext cx="732755" cy="1116578"/>
            <a:chOff x="3605183" y="2544699"/>
            <a:chExt cx="1133758" cy="1727632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841119" y="3909939"/>
            <a:ext cx="2659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잼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400" b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무기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400" b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x1,000,000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8310828" y="2601176"/>
            <a:ext cx="732755" cy="1116579"/>
            <a:chOff x="3605183" y="2544699"/>
            <a:chExt cx="1133758" cy="1727632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4" y="2544699"/>
              <a:ext cx="1133756" cy="1727631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97" y="3194487"/>
            <a:ext cx="843286" cy="843286"/>
          </a:xfrm>
          <a:prstGeom prst="rect">
            <a:avLst/>
          </a:prstGeom>
        </p:spPr>
      </p:pic>
      <p:grpSp>
        <p:nvGrpSpPr>
          <p:cNvPr id="44" name="그룹 43"/>
          <p:cNvGrpSpPr/>
          <p:nvPr/>
        </p:nvGrpSpPr>
        <p:grpSpPr>
          <a:xfrm>
            <a:off x="5716542" y="2601176"/>
            <a:ext cx="732755" cy="1116579"/>
            <a:chOff x="3605183" y="2544699"/>
            <a:chExt cx="1133758" cy="1727632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74" y="3194487"/>
            <a:ext cx="843286" cy="843286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 rot="1800000">
            <a:off x="9384174" y="2601177"/>
            <a:ext cx="732755" cy="1116579"/>
            <a:chOff x="3605183" y="2544699"/>
            <a:chExt cx="1133758" cy="1727632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50" name="그룹 49"/>
          <p:cNvGrpSpPr/>
          <p:nvPr/>
        </p:nvGrpSpPr>
        <p:grpSpPr>
          <a:xfrm rot="900000">
            <a:off x="9200912" y="2601177"/>
            <a:ext cx="732755" cy="1116579"/>
            <a:chOff x="3605183" y="2544699"/>
            <a:chExt cx="1133758" cy="1727632"/>
          </a:xfrm>
        </p:grpSpPr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53" name="그룹 52"/>
          <p:cNvGrpSpPr/>
          <p:nvPr/>
        </p:nvGrpSpPr>
        <p:grpSpPr>
          <a:xfrm>
            <a:off x="9061073" y="2601176"/>
            <a:ext cx="732755" cy="1116579"/>
            <a:chOff x="3605183" y="2544699"/>
            <a:chExt cx="1133758" cy="1727632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35" y="3194487"/>
            <a:ext cx="843286" cy="84328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6" y="3194487"/>
            <a:ext cx="843286" cy="84328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010136" y="1772946"/>
            <a:ext cx="2333024" cy="338554"/>
          </a:xfrm>
          <a:prstGeom prst="rect">
            <a:avLst/>
          </a:prstGeom>
          <a:solidFill>
            <a:srgbClr val="352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출시 기념 패키지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Ⅱ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61830" y="1772946"/>
            <a:ext cx="2259914" cy="338554"/>
          </a:xfrm>
          <a:prstGeom prst="rect">
            <a:avLst/>
          </a:prstGeom>
          <a:solidFill>
            <a:srgbClr val="352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출시 기념 패키지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Ⅰ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04297" y="1772946"/>
            <a:ext cx="2246608" cy="338554"/>
          </a:xfrm>
          <a:prstGeom prst="rect">
            <a:avLst/>
          </a:prstGeom>
          <a:solidFill>
            <a:srgbClr val="352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출시 기념 패키지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Ⅲ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022332" y="5463425"/>
            <a:ext cx="6561207" cy="600777"/>
          </a:xfrm>
          <a:prstGeom prst="rect">
            <a:avLst/>
          </a:prstGeom>
          <a:solidFill>
            <a:srgbClr val="20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3308289" y="5811075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37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1792603" y="1770632"/>
            <a:ext cx="8515350" cy="2667728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4473229" y="1953149"/>
            <a:ext cx="5662500" cy="2305654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신입기사 패키지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2296810" y="2181662"/>
            <a:ext cx="1363528" cy="1417886"/>
            <a:chOff x="1699626" y="1992308"/>
            <a:chExt cx="1559124" cy="1575034"/>
          </a:xfrm>
        </p:grpSpPr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09" y="3695827"/>
            <a:ext cx="1772259" cy="597757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59" y="3601374"/>
            <a:ext cx="1772259" cy="59775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089846" y="37576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43776" y="3663182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무기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4801594" y="2181662"/>
            <a:ext cx="1425070" cy="1396756"/>
            <a:chOff x="3508902" y="1990011"/>
            <a:chExt cx="1559124" cy="1575034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9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6"/>
            </a:xfrm>
            <a:prstGeom prst="rect">
              <a:avLst/>
            </a:prstGeom>
          </p:spPr>
        </p:pic>
      </p:grpSp>
      <p:grpSp>
        <p:nvGrpSpPr>
          <p:cNvPr id="46" name="그룹 45"/>
          <p:cNvGrpSpPr/>
          <p:nvPr/>
        </p:nvGrpSpPr>
        <p:grpSpPr>
          <a:xfrm>
            <a:off x="6565732" y="2181662"/>
            <a:ext cx="1425070" cy="1396756"/>
            <a:chOff x="3508902" y="1990011"/>
            <a:chExt cx="1559124" cy="1575034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9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51" name="그룹 50"/>
          <p:cNvGrpSpPr/>
          <p:nvPr/>
        </p:nvGrpSpPr>
        <p:grpSpPr>
          <a:xfrm>
            <a:off x="8299666" y="2198377"/>
            <a:ext cx="1425070" cy="1396756"/>
            <a:chOff x="3508902" y="1990011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9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6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첫 전투에 실패한 신입기사님들을 위한 특별 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덧셈 기호 57"/>
          <p:cNvSpPr/>
          <p:nvPr/>
        </p:nvSpPr>
        <p:spPr>
          <a:xfrm>
            <a:off x="3687206" y="2561240"/>
            <a:ext cx="714452" cy="671029"/>
          </a:xfrm>
          <a:prstGeom prst="mathPlus">
            <a:avLst>
              <a:gd name="adj1" fmla="val 15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86" y="3601374"/>
            <a:ext cx="1772259" cy="5977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368203" y="3663182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13" y="3601374"/>
            <a:ext cx="1772259" cy="59775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192630" y="3663182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장신구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695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1792603" y="1959473"/>
            <a:ext cx="8515350" cy="2478886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</a:t>
            </a:r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패키지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2158133" y="2257862"/>
            <a:ext cx="1363528" cy="1417886"/>
            <a:chOff x="1699626" y="1992308"/>
            <a:chExt cx="1559124" cy="1575034"/>
          </a:xfrm>
        </p:grpSpPr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32" y="3772027"/>
            <a:ext cx="1772259" cy="597757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35" y="3677574"/>
            <a:ext cx="1772259" cy="59775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951169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53452" y="3739382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[NOX]</a:t>
            </a:r>
            <a:r>
              <a:rPr lang="ko-KR" altLang="en-US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무기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4311270" y="2257862"/>
            <a:ext cx="1425070" cy="1396756"/>
            <a:chOff x="3508902" y="1990011"/>
            <a:chExt cx="1559124" cy="1575034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045" y="2079112"/>
              <a:ext cx="898529" cy="1411196"/>
            </a:xfrm>
            <a:prstGeom prst="rect">
              <a:avLst/>
            </a:prstGeom>
          </p:spPr>
        </p:pic>
      </p:grpSp>
      <p:grpSp>
        <p:nvGrpSpPr>
          <p:cNvPr id="46" name="그룹 45"/>
          <p:cNvGrpSpPr/>
          <p:nvPr/>
        </p:nvGrpSpPr>
        <p:grpSpPr>
          <a:xfrm>
            <a:off x="6343293" y="2257862"/>
            <a:ext cx="1425070" cy="1396756"/>
            <a:chOff x="3508902" y="1990011"/>
            <a:chExt cx="1559124" cy="1575034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875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51" name="그룹 50"/>
          <p:cNvGrpSpPr/>
          <p:nvPr/>
        </p:nvGrpSpPr>
        <p:grpSpPr>
          <a:xfrm>
            <a:off x="8444886" y="2274577"/>
            <a:ext cx="1425070" cy="1396756"/>
            <a:chOff x="3508902" y="1990011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809" y="2079112"/>
              <a:ext cx="898529" cy="1411196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레벨을 달성한 기사님들에게만 제공되는 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 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덧셈 기호 57"/>
          <p:cNvSpPr/>
          <p:nvPr/>
        </p:nvSpPr>
        <p:spPr>
          <a:xfrm>
            <a:off x="3548529" y="2637440"/>
            <a:ext cx="714452" cy="671029"/>
          </a:xfrm>
          <a:prstGeom prst="mathPlus">
            <a:avLst>
              <a:gd name="adj1" fmla="val 15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47" y="3677574"/>
            <a:ext cx="1772259" cy="5977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023276" y="3739382"/>
            <a:ext cx="208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[NOX]</a:t>
            </a:r>
            <a:r>
              <a:rPr lang="ko-KR" altLang="en-US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en-US" altLang="ko-KR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18" y="3677574"/>
            <a:ext cx="1772259" cy="59775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260252" y="3739382"/>
            <a:ext cx="202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[NOX]</a:t>
            </a:r>
            <a:r>
              <a:rPr lang="ko-KR" altLang="en-US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장신구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덧셈 기호 36"/>
          <p:cNvSpPr/>
          <p:nvPr/>
        </p:nvSpPr>
        <p:spPr>
          <a:xfrm>
            <a:off x="5689736" y="2637440"/>
            <a:ext cx="714452" cy="671029"/>
          </a:xfrm>
          <a:prstGeom prst="mathPlus">
            <a:avLst>
              <a:gd name="adj1" fmla="val 15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덧셈 기호 37"/>
          <p:cNvSpPr/>
          <p:nvPr/>
        </p:nvSpPr>
        <p:spPr>
          <a:xfrm>
            <a:off x="7748321" y="2637440"/>
            <a:ext cx="714452" cy="671029"/>
          </a:xfrm>
          <a:prstGeom prst="mathPlus">
            <a:avLst>
              <a:gd name="adj1" fmla="val 15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0725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13" y="1522380"/>
            <a:ext cx="1445570" cy="144557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44" y="2442924"/>
            <a:ext cx="1445570" cy="14455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53" y="2468470"/>
            <a:ext cx="1445570" cy="14455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59" y="3770529"/>
            <a:ext cx="1445570" cy="144557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69" y="3748441"/>
            <a:ext cx="1445570" cy="144557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12" y="3539955"/>
            <a:ext cx="1654056" cy="1654056"/>
          </a:xfrm>
          <a:prstGeom prst="rect">
            <a:avLst/>
          </a:prstGeom>
        </p:spPr>
      </p:pic>
      <p:sp>
        <p:nvSpPr>
          <p:cNvPr id="86" name="모서리가 둥근 직사각형 85"/>
          <p:cNvSpPr/>
          <p:nvPr/>
        </p:nvSpPr>
        <p:spPr>
          <a:xfrm>
            <a:off x="8335478" y="1798416"/>
            <a:ext cx="2130150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조력자를 소환하거나 승급시킬 수 있는 조력자 특별 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201058" y="1798416"/>
            <a:ext cx="2349473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5201058" y="4065337"/>
            <a:ext cx="234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 조각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랜덤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덧셈 기호 82"/>
          <p:cNvSpPr/>
          <p:nvPr/>
        </p:nvSpPr>
        <p:spPr>
          <a:xfrm>
            <a:off x="7633343" y="2804687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특별 패키지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\5,500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55" y="2324034"/>
            <a:ext cx="1287832" cy="1287832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5691062" y="1887963"/>
            <a:ext cx="1395372" cy="2126283"/>
            <a:chOff x="409498" y="2636589"/>
            <a:chExt cx="821272" cy="1251463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8" y="2636589"/>
              <a:ext cx="821272" cy="1251463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6" y="2893366"/>
              <a:ext cx="655048" cy="655048"/>
            </a:xfrm>
            <a:prstGeom prst="snip2DiagRect">
              <a:avLst>
                <a:gd name="adj1" fmla="val 0"/>
                <a:gd name="adj2" fmla="val 42350"/>
              </a:avLst>
            </a:prstGeom>
          </p:spPr>
        </p:pic>
      </p:grpSp>
      <p:sp>
        <p:nvSpPr>
          <p:cNvPr id="85" name="TextBox 84"/>
          <p:cNvSpPr txBox="1"/>
          <p:nvPr/>
        </p:nvSpPr>
        <p:spPr>
          <a:xfrm>
            <a:off x="8441356" y="4065337"/>
            <a:ext cx="201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초대형 물약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53650" y="3488279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x30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353153" y="3555695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6865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20" y="1723707"/>
            <a:ext cx="1214654" cy="1214654"/>
          </a:xfrm>
          <a:prstGeom prst="rect">
            <a:avLst/>
          </a:prstGeom>
        </p:spPr>
      </p:pic>
      <p:sp>
        <p:nvSpPr>
          <p:cNvPr id="86" name="모서리가 둥근 직사각형 85"/>
          <p:cNvSpPr/>
          <p:nvPr/>
        </p:nvSpPr>
        <p:spPr>
          <a:xfrm>
            <a:off x="8335478" y="1798416"/>
            <a:ext cx="2130150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조력자를 소환하거나 승급시킬 수 있는 조력자 특별 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201058" y="1798416"/>
            <a:ext cx="2349473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5201058" y="4065337"/>
            <a:ext cx="234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 조각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랜덤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덧셈 기호 82"/>
          <p:cNvSpPr/>
          <p:nvPr/>
        </p:nvSpPr>
        <p:spPr>
          <a:xfrm>
            <a:off x="7633343" y="2804687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특별 패키지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55" y="2324034"/>
            <a:ext cx="1287832" cy="1287832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5691062" y="1887963"/>
            <a:ext cx="1395372" cy="2126283"/>
            <a:chOff x="409498" y="2636589"/>
            <a:chExt cx="821272" cy="1251463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8" y="2636589"/>
              <a:ext cx="821272" cy="1251463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6" y="2893366"/>
              <a:ext cx="655048" cy="655048"/>
            </a:xfrm>
            <a:prstGeom prst="snip2DiagRect">
              <a:avLst>
                <a:gd name="adj1" fmla="val 0"/>
                <a:gd name="adj2" fmla="val 42350"/>
              </a:avLst>
            </a:prstGeom>
          </p:spPr>
        </p:pic>
      </p:grpSp>
      <p:sp>
        <p:nvSpPr>
          <p:cNvPr id="85" name="TextBox 84"/>
          <p:cNvSpPr txBox="1"/>
          <p:nvPr/>
        </p:nvSpPr>
        <p:spPr>
          <a:xfrm>
            <a:off x="8441356" y="4065337"/>
            <a:ext cx="201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초대형 물약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10" y="2667968"/>
            <a:ext cx="1445570" cy="144557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253650" y="3488279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353153" y="3555695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x30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32" y="2536835"/>
            <a:ext cx="1400375" cy="14003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40" y="3690660"/>
            <a:ext cx="1445570" cy="144557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22" y="3846749"/>
            <a:ext cx="1376162" cy="13761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82" y="3812107"/>
            <a:ext cx="1391754" cy="139175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4739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8335478" y="1798416"/>
            <a:ext cx="2130150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조력자를 소환하거나 승급시킬 수 있는 조력자 특별 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201058" y="1798416"/>
            <a:ext cx="2349473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5201058" y="4065337"/>
            <a:ext cx="234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 조각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랜덤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덧셈 기호 82"/>
          <p:cNvSpPr/>
          <p:nvPr/>
        </p:nvSpPr>
        <p:spPr>
          <a:xfrm>
            <a:off x="7633343" y="2804687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특별 패키지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\33,000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96" y="1785180"/>
            <a:ext cx="1066719" cy="1066719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5691062" y="1887963"/>
            <a:ext cx="1395372" cy="2126283"/>
            <a:chOff x="409498" y="2636589"/>
            <a:chExt cx="821272" cy="1251463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8" y="2636589"/>
              <a:ext cx="821272" cy="1251463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6" y="2893366"/>
              <a:ext cx="655048" cy="655048"/>
            </a:xfrm>
            <a:prstGeom prst="snip2DiagRect">
              <a:avLst>
                <a:gd name="adj1" fmla="val 0"/>
                <a:gd name="adj2" fmla="val 42350"/>
              </a:avLst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97" y="3282215"/>
            <a:ext cx="1574506" cy="157450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025415" y="3488279"/>
            <a:ext cx="11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455740" y="2483260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5" y="1725642"/>
            <a:ext cx="1625397" cy="162539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40" y="3569044"/>
            <a:ext cx="1625397" cy="162539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18" y="2339502"/>
            <a:ext cx="1625397" cy="162539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07" y="3205952"/>
            <a:ext cx="1007201" cy="10072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755328" y="3989429"/>
            <a:ext cx="15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x500,000</a:t>
            </a:r>
          </a:p>
        </p:txBody>
      </p:sp>
      <p:sp>
        <p:nvSpPr>
          <p:cNvPr id="33" name="덧셈 기호 32"/>
          <p:cNvSpPr/>
          <p:nvPr/>
        </p:nvSpPr>
        <p:spPr>
          <a:xfrm>
            <a:off x="9148796" y="2934461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441356" y="2765184"/>
            <a:ext cx="201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초대형 물약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583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3440" y="1108075"/>
            <a:ext cx="295101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한정판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월정액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386037" y="1625026"/>
            <a:ext cx="9490509" cy="4025004"/>
          </a:xfrm>
          <a:prstGeom prst="rect">
            <a:avLst/>
          </a:prstGeom>
          <a:solidFill>
            <a:srgbClr val="20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5089946" y="2559828"/>
            <a:ext cx="2630001" cy="2221001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51" y="3063292"/>
            <a:ext cx="1126498" cy="112649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059358" y="4202829"/>
            <a:ext cx="134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 </a:t>
            </a:r>
            <a:r>
              <a:rPr lang="en-US" altLang="ko-K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en-US" altLang="ko-K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대각선 줄무늬 1"/>
          <p:cNvSpPr/>
          <p:nvPr/>
        </p:nvSpPr>
        <p:spPr>
          <a:xfrm>
            <a:off x="5089945" y="2586899"/>
            <a:ext cx="1065503" cy="1065503"/>
          </a:xfrm>
          <a:prstGeom prst="diagStrip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8895363">
            <a:off x="4592447" y="2814454"/>
            <a:ext cx="176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구매즉시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8518037" y="2559828"/>
            <a:ext cx="2071951" cy="2221001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63" y="2812679"/>
            <a:ext cx="1126498" cy="112649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437984" y="3899501"/>
            <a:ext cx="215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매일 </a:t>
            </a:r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30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대각선 줄무늬 62"/>
          <p:cNvSpPr/>
          <p:nvPr/>
        </p:nvSpPr>
        <p:spPr>
          <a:xfrm>
            <a:off x="8518036" y="2586899"/>
            <a:ext cx="1065503" cy="1065503"/>
          </a:xfrm>
          <a:prstGeom prst="diagStrip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8858712">
            <a:off x="8031628" y="2745229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하루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일간 지급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70851" y="4278440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 </a:t>
            </a:r>
            <a:r>
              <a:rPr lang="en-US" altLang="ko-K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6,000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8670851" y="4299611"/>
            <a:ext cx="176632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그림 6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8"/>
          <a:stretch/>
        </p:blipFill>
        <p:spPr>
          <a:xfrm>
            <a:off x="1420017" y="1745155"/>
            <a:ext cx="3352783" cy="357761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05" y="3063292"/>
            <a:ext cx="1108204" cy="1108204"/>
          </a:xfrm>
          <a:prstGeom prst="rect">
            <a:avLst/>
          </a:prstGeom>
        </p:spPr>
      </p:pic>
      <p:sp>
        <p:nvSpPr>
          <p:cNvPr id="66" name="덧셈 기호 65"/>
          <p:cNvSpPr/>
          <p:nvPr/>
        </p:nvSpPr>
        <p:spPr>
          <a:xfrm>
            <a:off x="6114858" y="3363260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6374359" y="4291008"/>
            <a:ext cx="1345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한정판 날개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92273" y="5056434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월정액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상품은 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매일 출석 시 지급되는 상품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입니다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덧셈 기호 69"/>
          <p:cNvSpPr/>
          <p:nvPr/>
        </p:nvSpPr>
        <p:spPr>
          <a:xfrm>
            <a:off x="7798091" y="3393158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4663439" y="1709829"/>
            <a:ext cx="5847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66,000</a:t>
            </a:r>
            <a:r>
              <a:rPr lang="ko-KR" alt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원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상당의 보석을 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5,500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원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에 구입하고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b="1" dirty="0" smtClean="0">
                <a:solidFill>
                  <a:schemeClr val="accent4"/>
                </a:solidFill>
              </a:rPr>
              <a:t>한정판 날개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를 획득할 마지막 기회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!!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41" y="4883542"/>
            <a:ext cx="1581200" cy="653563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273741" y="4883542"/>
            <a:ext cx="1163828" cy="65356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8273741" y="5048666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\5,500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022332" y="5621908"/>
            <a:ext cx="6561207" cy="442294"/>
          </a:xfrm>
          <a:prstGeom prst="rect">
            <a:avLst/>
          </a:prstGeom>
          <a:solidFill>
            <a:srgbClr val="20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3308289" y="5811075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82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3180231" y="2257862"/>
            <a:ext cx="1363528" cy="1417886"/>
            <a:chOff x="1699626" y="1992308"/>
            <a:chExt cx="1559124" cy="1575034"/>
          </a:xfrm>
        </p:grpSpPr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85" name="그룹 84"/>
          <p:cNvGrpSpPr/>
          <p:nvPr/>
        </p:nvGrpSpPr>
        <p:grpSpPr>
          <a:xfrm>
            <a:off x="5318959" y="2257862"/>
            <a:ext cx="1425070" cy="1396756"/>
            <a:chOff x="3508902" y="1990011"/>
            <a:chExt cx="1559124" cy="1575034"/>
          </a:xfrm>
        </p:grpSpPr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13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86" name="그룹 85"/>
          <p:cNvGrpSpPr/>
          <p:nvPr/>
        </p:nvGrpSpPr>
        <p:grpSpPr>
          <a:xfrm>
            <a:off x="7640823" y="2336878"/>
            <a:ext cx="1271677" cy="1284654"/>
            <a:chOff x="5270716" y="1992308"/>
            <a:chExt cx="1559124" cy="1575034"/>
          </a:xfrm>
        </p:grpSpPr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716" y="1992308"/>
              <a:ext cx="1559124" cy="1575034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86" y="2093555"/>
              <a:ext cx="1401573" cy="1401573"/>
            </a:xfrm>
            <a:prstGeom prst="rect">
              <a:avLst/>
            </a:prstGeom>
          </p:spPr>
        </p:pic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30" y="3772027"/>
            <a:ext cx="1772259" cy="597757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7" y="3772027"/>
            <a:ext cx="1772259" cy="597757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71" y="3768550"/>
            <a:ext cx="1772259" cy="59775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73267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73394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유일</a:t>
            </a:r>
            <a:r>
              <a:rPr lang="en-US" altLang="ko-KR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66744" y="3833835"/>
            <a:ext cx="176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100,000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\5,500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408582" y="1496941"/>
            <a:ext cx="3304423" cy="417081"/>
            <a:chOff x="4408582" y="1496941"/>
            <a:chExt cx="3304423" cy="417081"/>
          </a:xfrm>
        </p:grpSpPr>
        <p:cxnSp>
          <p:nvCxnSpPr>
            <p:cNvPr id="104" name="직선 연결선 103"/>
            <p:cNvCxnSpPr/>
            <p:nvPr/>
          </p:nvCxnSpPr>
          <p:spPr>
            <a:xfrm>
              <a:off x="4811272" y="1659762"/>
              <a:ext cx="2483326" cy="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>
              <a:off x="4811272" y="1740724"/>
              <a:ext cx="2483326" cy="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2" name="타원 91"/>
            <p:cNvSpPr/>
            <p:nvPr/>
          </p:nvSpPr>
          <p:spPr>
            <a:xfrm>
              <a:off x="4476508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5162632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5844396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타원 94"/>
            <p:cNvSpPr/>
            <p:nvPr/>
          </p:nvSpPr>
          <p:spPr>
            <a:xfrm>
              <a:off x="6526160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>
              <a:off x="7213823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408582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ko-KR" altLang="en-US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080696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70995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452759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ko-KR" altLang="en-US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9124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9047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4" name="직선 연결선 103"/>
          <p:cNvCxnSpPr/>
          <p:nvPr/>
        </p:nvCxnSpPr>
        <p:spPr>
          <a:xfrm>
            <a:off x="4811272" y="1659762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4811272" y="1740724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타원 91"/>
          <p:cNvSpPr/>
          <p:nvPr/>
        </p:nvSpPr>
        <p:spPr>
          <a:xfrm>
            <a:off x="4476508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5162632" y="1496941"/>
            <a:ext cx="417081" cy="41708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844396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526160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213823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408582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80696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70995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52759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49124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3180231" y="2257862"/>
            <a:ext cx="1363528" cy="1417886"/>
            <a:chOff x="1699626" y="1992308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54" name="그룹 53"/>
          <p:cNvGrpSpPr/>
          <p:nvPr/>
        </p:nvGrpSpPr>
        <p:grpSpPr>
          <a:xfrm>
            <a:off x="5318959" y="2257862"/>
            <a:ext cx="1425070" cy="1396756"/>
            <a:chOff x="3508902" y="1990011"/>
            <a:chExt cx="1559124" cy="1575034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8" cy="1411196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199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59" name="그룹 58"/>
          <p:cNvGrpSpPr/>
          <p:nvPr/>
        </p:nvGrpSpPr>
        <p:grpSpPr>
          <a:xfrm>
            <a:off x="7640823" y="2336878"/>
            <a:ext cx="1271677" cy="1284654"/>
            <a:chOff x="5270716" y="1992308"/>
            <a:chExt cx="1559124" cy="1575034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716" y="1992308"/>
              <a:ext cx="1559124" cy="1575034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86" y="2093555"/>
              <a:ext cx="1401573" cy="1401573"/>
            </a:xfrm>
            <a:prstGeom prst="rect">
              <a:avLst/>
            </a:prstGeom>
          </p:spPr>
        </p:pic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30" y="3772027"/>
            <a:ext cx="1772259" cy="597757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7" y="3772027"/>
            <a:ext cx="1772259" cy="59775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71" y="3768550"/>
            <a:ext cx="1772259" cy="59775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973267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73394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en-US" altLang="ko-KR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66744" y="3833835"/>
            <a:ext cx="176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200,000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9125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4" name="직선 연결선 123"/>
          <p:cNvCxnSpPr/>
          <p:nvPr/>
        </p:nvCxnSpPr>
        <p:spPr>
          <a:xfrm>
            <a:off x="4811272" y="1659762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811272" y="1740724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\33,000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4476508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5162632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844396" y="1496941"/>
            <a:ext cx="417081" cy="41708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526160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213823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408582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80696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70995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52759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49124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2705425" y="2257862"/>
            <a:ext cx="1363528" cy="1417886"/>
            <a:chOff x="1699626" y="1992308"/>
            <a:chExt cx="1559124" cy="1575034"/>
          </a:xfrm>
        </p:grpSpPr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61" name="그룹 60"/>
          <p:cNvGrpSpPr/>
          <p:nvPr/>
        </p:nvGrpSpPr>
        <p:grpSpPr>
          <a:xfrm>
            <a:off x="7963895" y="2252078"/>
            <a:ext cx="1469290" cy="1421064"/>
            <a:chOff x="6940603" y="1992308"/>
            <a:chExt cx="1666639" cy="1611936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118" y="1992308"/>
              <a:ext cx="1559124" cy="1575034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603" y="2053512"/>
              <a:ext cx="1550731" cy="1550732"/>
            </a:xfrm>
            <a:prstGeom prst="rect">
              <a:avLst/>
            </a:prstGeom>
          </p:spPr>
        </p:pic>
      </p:grpSp>
      <p:grpSp>
        <p:nvGrpSpPr>
          <p:cNvPr id="64" name="그룹 63"/>
          <p:cNvGrpSpPr/>
          <p:nvPr/>
        </p:nvGrpSpPr>
        <p:grpSpPr>
          <a:xfrm>
            <a:off x="4436565" y="2257862"/>
            <a:ext cx="1425070" cy="1396756"/>
            <a:chOff x="3508902" y="1990011"/>
            <a:chExt cx="1559124" cy="1575034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8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6"/>
            </a:xfrm>
            <a:prstGeom prst="rect">
              <a:avLst/>
            </a:prstGeom>
          </p:spPr>
        </p:pic>
      </p:grpSp>
      <p:pic>
        <p:nvPicPr>
          <p:cNvPr id="110" name="그림 1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24" y="3772027"/>
            <a:ext cx="1772259" cy="597757"/>
          </a:xfrm>
          <a:prstGeom prst="rect">
            <a:avLst/>
          </a:prstGeom>
        </p:spPr>
      </p:pic>
      <p:pic>
        <p:nvPicPr>
          <p:cNvPr id="111" name="그림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83" y="3772027"/>
            <a:ext cx="1772259" cy="597757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05" y="3768550"/>
            <a:ext cx="1772259" cy="597757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91" y="3772027"/>
            <a:ext cx="1772259" cy="597757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498461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젬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6,000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91000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en-US" altLang="ko-KR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 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무기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30078" y="3833835"/>
            <a:ext cx="202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en-US" altLang="ko-KR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810328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500,000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8" name="그룹 117"/>
          <p:cNvGrpSpPr/>
          <p:nvPr/>
        </p:nvGrpSpPr>
        <p:grpSpPr>
          <a:xfrm>
            <a:off x="6200703" y="2257862"/>
            <a:ext cx="1425070" cy="1396756"/>
            <a:chOff x="3508902" y="1990011"/>
            <a:chExt cx="1559124" cy="1575034"/>
          </a:xfrm>
        </p:grpSpPr>
        <p:pic>
          <p:nvPicPr>
            <p:cNvPr id="119" name="그림 1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8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7"/>
            </a:xfrm>
            <a:prstGeom prst="rect">
              <a:avLst/>
            </a:prstGeom>
          </p:spPr>
        </p:pic>
      </p:grpSp>
      <p:sp>
        <p:nvSpPr>
          <p:cNvPr id="122" name="TextBox 121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7961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\55,000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4" name="직선 연결선 103"/>
          <p:cNvCxnSpPr/>
          <p:nvPr/>
        </p:nvCxnSpPr>
        <p:spPr>
          <a:xfrm>
            <a:off x="4811272" y="1659762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4811272" y="1740724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타원 91"/>
          <p:cNvSpPr/>
          <p:nvPr/>
        </p:nvSpPr>
        <p:spPr>
          <a:xfrm>
            <a:off x="4476508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5162632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844396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526160" y="1496941"/>
            <a:ext cx="417081" cy="41708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213823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408582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80696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70995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52759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49124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3180231" y="2257862"/>
            <a:ext cx="1363528" cy="1417886"/>
            <a:chOff x="1699626" y="1992308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54" name="그룹 53"/>
          <p:cNvGrpSpPr/>
          <p:nvPr/>
        </p:nvGrpSpPr>
        <p:grpSpPr>
          <a:xfrm>
            <a:off x="5318959" y="2257862"/>
            <a:ext cx="1425070" cy="1396756"/>
            <a:chOff x="3508902" y="1990011"/>
            <a:chExt cx="1559124" cy="1575034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8" cy="1411195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71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59" name="그룹 58"/>
          <p:cNvGrpSpPr/>
          <p:nvPr/>
        </p:nvGrpSpPr>
        <p:grpSpPr>
          <a:xfrm>
            <a:off x="7640823" y="2336878"/>
            <a:ext cx="1271677" cy="1284654"/>
            <a:chOff x="5270716" y="1992308"/>
            <a:chExt cx="1559124" cy="1575034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716" y="1992308"/>
              <a:ext cx="1559124" cy="1575034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86" y="2093555"/>
              <a:ext cx="1401573" cy="1401573"/>
            </a:xfrm>
            <a:prstGeom prst="rect">
              <a:avLst/>
            </a:prstGeom>
          </p:spPr>
        </p:pic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30" y="3772027"/>
            <a:ext cx="1772259" cy="597757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7" y="3772027"/>
            <a:ext cx="1772259" cy="59775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71" y="3768550"/>
            <a:ext cx="1772259" cy="59775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973267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73394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66744" y="3833835"/>
            <a:ext cx="176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1,000,000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697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8" name="직선 연결선 117"/>
          <p:cNvCxnSpPr/>
          <p:nvPr/>
        </p:nvCxnSpPr>
        <p:spPr>
          <a:xfrm>
            <a:off x="4811272" y="1659762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>
            <a:off x="4811272" y="1740724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\110,000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4476508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5162632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844396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526160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213823" y="1496941"/>
            <a:ext cx="417081" cy="41708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408582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80696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70995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52759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49124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2705425" y="2257862"/>
            <a:ext cx="1363528" cy="1417886"/>
            <a:chOff x="1699626" y="1992308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54" name="그룹 53"/>
          <p:cNvGrpSpPr/>
          <p:nvPr/>
        </p:nvGrpSpPr>
        <p:grpSpPr>
          <a:xfrm>
            <a:off x="7963895" y="2252078"/>
            <a:ext cx="1469290" cy="1421064"/>
            <a:chOff x="6940603" y="1992308"/>
            <a:chExt cx="1666639" cy="1611936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118" y="1992308"/>
              <a:ext cx="1559124" cy="1575034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603" y="2053512"/>
              <a:ext cx="1550731" cy="1550732"/>
            </a:xfrm>
            <a:prstGeom prst="rect">
              <a:avLst/>
            </a:prstGeom>
          </p:spPr>
        </p:pic>
      </p:grpSp>
      <p:grpSp>
        <p:nvGrpSpPr>
          <p:cNvPr id="58" name="그룹 57"/>
          <p:cNvGrpSpPr/>
          <p:nvPr/>
        </p:nvGrpSpPr>
        <p:grpSpPr>
          <a:xfrm>
            <a:off x="4436565" y="2257862"/>
            <a:ext cx="1425070" cy="1396756"/>
            <a:chOff x="3508902" y="1990011"/>
            <a:chExt cx="1559124" cy="1575034"/>
          </a:xfrm>
        </p:grpSpPr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6"/>
            </a:xfrm>
            <a:prstGeom prst="rect">
              <a:avLst/>
            </a:prstGeom>
          </p:spPr>
        </p:pic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24" y="3772027"/>
            <a:ext cx="1772259" cy="597757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83" y="3772027"/>
            <a:ext cx="1772259" cy="59775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05" y="3768550"/>
            <a:ext cx="1772259" cy="597757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91" y="3772027"/>
            <a:ext cx="1772259" cy="59775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498461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젬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20,000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91000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</a:t>
            </a:r>
            <a:r>
              <a:rPr lang="ko-KR" altLang="en-US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무기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030078" y="3833835"/>
            <a:ext cx="202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</a:t>
            </a:r>
            <a:r>
              <a:rPr lang="ko-KR" altLang="en-US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810328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2,000,000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6200703" y="2257862"/>
            <a:ext cx="1425070" cy="1396756"/>
            <a:chOff x="3508902" y="1990011"/>
            <a:chExt cx="1559124" cy="1575034"/>
          </a:xfrm>
        </p:grpSpPr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111" name="그림 1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112" name="그림 1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7"/>
            </a:xfrm>
            <a:prstGeom prst="rect">
              <a:avLst/>
            </a:prstGeom>
          </p:spPr>
        </p:pic>
      </p:grpSp>
      <p:sp>
        <p:nvSpPr>
          <p:cNvPr id="114" name="직사각형 113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extBox 114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1821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레벨업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경험치 </a:t>
            </a:r>
            <a:r>
              <a:rPr lang="en-US" altLang="ko-KR" sz="1400" b="1" i="1" dirty="0" smtClean="0">
                <a:solidFill>
                  <a:schemeClr val="bg1"/>
                </a:solidFill>
              </a:rPr>
              <a:t>100%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증가권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즉시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완료권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입장권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097" y="4424300"/>
            <a:ext cx="294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x200</a:t>
            </a:r>
          </a:p>
          <a:p>
            <a:pPr algn="ctr"/>
            <a:r>
              <a:rPr lang="ko-KR" altLang="en-US" sz="1400" b="1" i="1" dirty="0" err="1" smtClean="0">
                <a:solidFill>
                  <a:schemeClr val="bg1"/>
                </a:solidFill>
              </a:rPr>
              <a:t>균열석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강화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790" y="4424300"/>
            <a:ext cx="294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강화용 정수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x5,000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승급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2483" y="4424300"/>
            <a:ext cx="2946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무기 승급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  <a:p>
            <a:pPr algn="ctr"/>
            <a:r>
              <a:rPr lang="ko-KR" altLang="en-US" sz="14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승급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장신구 승급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5" y="2696819"/>
            <a:ext cx="1492931" cy="149293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08" y="2696819"/>
            <a:ext cx="1492931" cy="149293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3" y="3221837"/>
            <a:ext cx="995186" cy="99518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28" y="2875367"/>
            <a:ext cx="995186" cy="995186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77" y="2866079"/>
            <a:ext cx="995186" cy="995186"/>
          </a:xfrm>
          <a:prstGeom prst="rect">
            <a:avLst/>
          </a:prstGeom>
        </p:spPr>
      </p:pic>
      <p:sp>
        <p:nvSpPr>
          <p:cNvPr id="46" name="덧셈 기호 45"/>
          <p:cNvSpPr/>
          <p:nvPr/>
        </p:nvSpPr>
        <p:spPr>
          <a:xfrm>
            <a:off x="4356158" y="3108694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11" y="2788053"/>
            <a:ext cx="1151390" cy="115139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55" y="2788053"/>
            <a:ext cx="765412" cy="765412"/>
          </a:xfrm>
          <a:prstGeom prst="rect">
            <a:avLst/>
          </a:prstGeom>
        </p:spPr>
      </p:pic>
      <p:sp>
        <p:nvSpPr>
          <p:cNvPr id="49" name="덧셈 기호 48"/>
          <p:cNvSpPr/>
          <p:nvPr/>
        </p:nvSpPr>
        <p:spPr>
          <a:xfrm>
            <a:off x="7201777" y="312518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83" y="3004511"/>
            <a:ext cx="856754" cy="856754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45" y="3033164"/>
            <a:ext cx="917462" cy="917462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81" y="2807743"/>
            <a:ext cx="1273374" cy="1273374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84" y="2807743"/>
            <a:ext cx="1273374" cy="1273374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87" y="2826372"/>
            <a:ext cx="1273374" cy="12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조력자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smtClean="0">
                <a:solidFill>
                  <a:schemeClr val="bg1"/>
                </a:solidFill>
              </a:rPr>
              <a:t>2~3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성 랜덤 조력자 조각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조력자 초대형 물약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76" y="2509593"/>
            <a:ext cx="1070385" cy="10703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137862" y="3296355"/>
            <a:ext cx="87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39136" y="2574496"/>
            <a:ext cx="874191" cy="1258989"/>
            <a:chOff x="409498" y="2636589"/>
            <a:chExt cx="874191" cy="1258989"/>
          </a:xfrm>
        </p:grpSpPr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8" y="2636589"/>
              <a:ext cx="821272" cy="1251463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6" y="2893366"/>
              <a:ext cx="655048" cy="655048"/>
            </a:xfrm>
            <a:prstGeom prst="snip2DiagRect">
              <a:avLst>
                <a:gd name="adj1" fmla="val 0"/>
                <a:gd name="adj2" fmla="val 42350"/>
              </a:avLst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09499" y="3495468"/>
              <a:ext cx="874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x100</a:t>
              </a:r>
            </a:p>
          </p:txBody>
        </p:sp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2" y="3181783"/>
            <a:ext cx="1151390" cy="11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6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945</Words>
  <Application>Microsoft Office PowerPoint</Application>
  <PresentationFormat>와이드스크린</PresentationFormat>
  <Paragraphs>214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26</cp:revision>
  <dcterms:created xsi:type="dcterms:W3CDTF">2016-09-29T03:33:16Z</dcterms:created>
  <dcterms:modified xsi:type="dcterms:W3CDTF">2016-09-29T10:18:36Z</dcterms:modified>
</cp:coreProperties>
</file>