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</p:sldMasterIdLst>
  <p:notesMasterIdLst>
    <p:notesMasterId r:id="rId9"/>
  </p:notesMasterIdLst>
  <p:sldIdLst>
    <p:sldId id="319" r:id="rId3"/>
    <p:sldId id="320" r:id="rId4"/>
    <p:sldId id="321" r:id="rId5"/>
    <p:sldId id="322" r:id="rId6"/>
    <p:sldId id="323" r:id="rId7"/>
    <p:sldId id="32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C3"/>
    <a:srgbClr val="E82B26"/>
    <a:srgbClr val="33445F"/>
    <a:srgbClr val="EE9E13"/>
    <a:srgbClr val="BA3C2E"/>
    <a:srgbClr val="9AB854"/>
    <a:srgbClr val="277DBA"/>
    <a:srgbClr val="19A695"/>
    <a:srgbClr val="1D9A78"/>
    <a:srgbClr val="354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 showGuides="1">
      <p:cViewPr varScale="1">
        <p:scale>
          <a:sx n="97" d="100"/>
          <a:sy n="97" d="100"/>
        </p:scale>
        <p:origin x="1554" y="90"/>
      </p:cViewPr>
      <p:guideLst>
        <p:guide orient="horz" pos="24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4F38E-D4F5-4CE4-96EC-0F953B0C25D3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4452C-0B49-413F-8A45-851D8182AA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46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6064" y="2759"/>
            <a:ext cx="8532440" cy="7108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BASIC LAYOUT</a:t>
            </a:r>
            <a:endParaRPr lang="ko-KR" alt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0032" y="0"/>
            <a:ext cx="1434068" cy="96011"/>
            <a:chOff x="1907704" y="2283718"/>
            <a:chExt cx="1434068" cy="72008"/>
          </a:xfrm>
        </p:grpSpPr>
        <p:sp>
          <p:nvSpPr>
            <p:cNvPr id="3" name="Rectangle 2"/>
            <p:cNvSpPr/>
            <p:nvPr userDrawn="1"/>
          </p:nvSpPr>
          <p:spPr>
            <a:xfrm>
              <a:off x="1907704" y="2283718"/>
              <a:ext cx="288032" cy="72008"/>
            </a:xfrm>
            <a:prstGeom prst="rect">
              <a:avLst/>
            </a:prstGeom>
            <a:solidFill>
              <a:srgbClr val="277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2196500" y="2283718"/>
              <a:ext cx="288032" cy="72008"/>
            </a:xfrm>
            <a:prstGeom prst="rect">
              <a:avLst/>
            </a:prstGeom>
            <a:solidFill>
              <a:srgbClr val="19A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2483768" y="2283718"/>
              <a:ext cx="288032" cy="72008"/>
            </a:xfrm>
            <a:prstGeom prst="rect">
              <a:avLst/>
            </a:prstGeom>
            <a:solidFill>
              <a:srgbClr val="9AB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64944" y="2283718"/>
              <a:ext cx="288032" cy="72008"/>
            </a:xfrm>
            <a:prstGeom prst="rect">
              <a:avLst/>
            </a:prstGeom>
            <a:solidFill>
              <a:srgbClr val="EE9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053740" y="2283718"/>
              <a:ext cx="288032" cy="72008"/>
            </a:xfrm>
            <a:prstGeom prst="rect">
              <a:avLst/>
            </a:prstGeom>
            <a:solidFill>
              <a:srgbClr val="BA3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\\nas\사업팀\중원게임즈CI\중원게임즈\ci_최종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1072641" cy="2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/>
          <p:cNvCxnSpPr/>
          <p:nvPr userDrawn="1"/>
        </p:nvCxnSpPr>
        <p:spPr>
          <a:xfrm>
            <a:off x="0" y="6337240"/>
            <a:ext cx="9144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9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of Tabl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32461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67544" y="2876937"/>
            <a:ext cx="2383204" cy="810844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lnSpc>
                <a:spcPts val="4000"/>
              </a:lnSpc>
              <a:defRPr sz="4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0972" y="3710553"/>
            <a:ext cx="2380338" cy="51053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lnSpc>
                <a:spcPts val="12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Insert your subtitle : This text can be replaced with your own text</a:t>
            </a:r>
            <a:endParaRPr lang="ko-KR" alt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-509166" y="3390231"/>
            <a:ext cx="1257789" cy="251520"/>
            <a:chOff x="1907704" y="2283718"/>
            <a:chExt cx="1434068" cy="7200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907704" y="2283718"/>
              <a:ext cx="288032" cy="72008"/>
            </a:xfrm>
            <a:prstGeom prst="rect">
              <a:avLst/>
            </a:prstGeom>
            <a:solidFill>
              <a:srgbClr val="277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196500" y="2283718"/>
              <a:ext cx="288032" cy="72008"/>
            </a:xfrm>
            <a:prstGeom prst="rect">
              <a:avLst/>
            </a:prstGeom>
            <a:solidFill>
              <a:srgbClr val="19A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483768" y="2283718"/>
              <a:ext cx="288032" cy="72008"/>
            </a:xfrm>
            <a:prstGeom prst="rect">
              <a:avLst/>
            </a:prstGeom>
            <a:solidFill>
              <a:srgbClr val="9AB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764944" y="2283718"/>
              <a:ext cx="288032" cy="72008"/>
            </a:xfrm>
            <a:prstGeom prst="rect">
              <a:avLst/>
            </a:prstGeom>
            <a:solidFill>
              <a:srgbClr val="EE9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053740" y="2283718"/>
              <a:ext cx="288032" cy="72008"/>
            </a:xfrm>
            <a:prstGeom prst="rect">
              <a:avLst/>
            </a:prstGeom>
            <a:solidFill>
              <a:srgbClr val="BA3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765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305060" y="2473706"/>
            <a:ext cx="1415326" cy="2198621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720386" y="2468894"/>
            <a:ext cx="1426674" cy="2208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0" hasCustomPrompt="1"/>
          </p:nvPr>
        </p:nvSpPr>
        <p:spPr>
          <a:xfrm>
            <a:off x="1796964" y="2564904"/>
            <a:ext cx="1273519" cy="29716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tIns="36000" bIns="36000" anchor="ctr"/>
          <a:lstStyle>
            <a:lvl1pPr marL="0" indent="0" algn="l">
              <a:spcBef>
                <a:spcPts val="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46" hasCustomPrompt="1"/>
          </p:nvPr>
        </p:nvSpPr>
        <p:spPr>
          <a:xfrm>
            <a:off x="1796963" y="3236979"/>
            <a:ext cx="1273519" cy="1257267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indent="0" algn="l">
              <a:spcBef>
                <a:spcPts val="0"/>
              </a:spcBef>
              <a:buFontTx/>
              <a:buNone/>
              <a:defRPr lang="ko-KR" altLang="en-US" sz="1000" b="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9552" y="269852"/>
            <a:ext cx="8604448" cy="7108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4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Images &amp; Contents LAYOUT</a:t>
            </a:r>
            <a:endParaRPr lang="ko-KR" alt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0032" y="0"/>
            <a:ext cx="1434068" cy="96011"/>
            <a:chOff x="1907704" y="2283718"/>
            <a:chExt cx="1434068" cy="72008"/>
          </a:xfrm>
        </p:grpSpPr>
        <p:sp>
          <p:nvSpPr>
            <p:cNvPr id="9" name="Rectangle 8"/>
            <p:cNvSpPr/>
            <p:nvPr userDrawn="1"/>
          </p:nvSpPr>
          <p:spPr>
            <a:xfrm>
              <a:off x="1907704" y="2283718"/>
              <a:ext cx="288032" cy="72008"/>
            </a:xfrm>
            <a:prstGeom prst="rect">
              <a:avLst/>
            </a:prstGeom>
            <a:solidFill>
              <a:srgbClr val="277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96500" y="2283718"/>
              <a:ext cx="288032" cy="72008"/>
            </a:xfrm>
            <a:prstGeom prst="rect">
              <a:avLst/>
            </a:prstGeom>
            <a:solidFill>
              <a:srgbClr val="19A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483768" y="2283718"/>
              <a:ext cx="288032" cy="72008"/>
            </a:xfrm>
            <a:prstGeom prst="rect">
              <a:avLst/>
            </a:prstGeom>
            <a:solidFill>
              <a:srgbClr val="9AB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764944" y="2283718"/>
              <a:ext cx="288032" cy="72008"/>
            </a:xfrm>
            <a:prstGeom prst="rect">
              <a:avLst/>
            </a:prstGeom>
            <a:solidFill>
              <a:srgbClr val="EE9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53740" y="2283718"/>
              <a:ext cx="288032" cy="72008"/>
            </a:xfrm>
            <a:prstGeom prst="rect">
              <a:avLst/>
            </a:prstGeom>
            <a:solidFill>
              <a:srgbClr val="BA3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018573"/>
            <a:ext cx="7992888" cy="263475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altLang="ko-KR" dirty="0" smtClean="0"/>
              <a:t>This text can be replaced with your own text</a:t>
            </a:r>
            <a:endParaRPr lang="ko-KR" altLang="en-US" dirty="0"/>
          </a:p>
        </p:txBody>
      </p:sp>
      <p:sp>
        <p:nvSpPr>
          <p:cNvPr id="19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3150508" y="2482833"/>
            <a:ext cx="1415326" cy="2198621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565834" y="2478021"/>
            <a:ext cx="1426674" cy="2208245"/>
          </a:xfrm>
          <a:prstGeom prst="rect">
            <a:avLst/>
          </a:prstGeom>
          <a:solidFill>
            <a:srgbClr val="19A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50" hasCustomPrompt="1"/>
          </p:nvPr>
        </p:nvSpPr>
        <p:spPr>
          <a:xfrm>
            <a:off x="5995956" y="2491962"/>
            <a:ext cx="1415326" cy="2198621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411282" y="2487150"/>
            <a:ext cx="1426674" cy="2208245"/>
          </a:xfrm>
          <a:prstGeom prst="rect">
            <a:avLst/>
          </a:prstGeom>
          <a:solidFill>
            <a:srgbClr val="EE9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텍스트 개체 틀 4"/>
          <p:cNvSpPr>
            <a:spLocks noGrp="1"/>
          </p:cNvSpPr>
          <p:nvPr>
            <p:ph type="body" sz="quarter" idx="43" hasCustomPrompt="1"/>
          </p:nvPr>
        </p:nvSpPr>
        <p:spPr>
          <a:xfrm>
            <a:off x="539552" y="1774998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/>
              <a:t>Contents</a:t>
            </a:r>
            <a:endParaRPr lang="en-JM" altLang="ko-KR" dirty="0" smtClean="0"/>
          </a:p>
        </p:txBody>
      </p:sp>
      <p:sp>
        <p:nvSpPr>
          <p:cNvPr id="28" name="텍스트 개체 틀 4"/>
          <p:cNvSpPr>
            <a:spLocks noGrp="1"/>
          </p:cNvSpPr>
          <p:nvPr>
            <p:ph type="body" sz="quarter" idx="44" hasCustomPrompt="1"/>
          </p:nvPr>
        </p:nvSpPr>
        <p:spPr>
          <a:xfrm>
            <a:off x="539552" y="1457987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>
              <a:buFontTx/>
              <a:buNone/>
              <a:defRPr lang="ko-KR" alt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29" name="텍스트 개체 틀 4"/>
          <p:cNvSpPr>
            <a:spLocks noGrp="1"/>
          </p:cNvSpPr>
          <p:nvPr>
            <p:ph type="body" sz="quarter" idx="53" hasCustomPrompt="1"/>
          </p:nvPr>
        </p:nvSpPr>
        <p:spPr>
          <a:xfrm>
            <a:off x="323528" y="5272021"/>
            <a:ext cx="2736304" cy="94128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/>
              <a:t>Contents</a:t>
            </a:r>
            <a:endParaRPr lang="en-JM" altLang="ko-KR" dirty="0" smtClean="0"/>
          </a:p>
        </p:txBody>
      </p:sp>
      <p:sp>
        <p:nvSpPr>
          <p:cNvPr id="30" name="텍스트 개체 틀 4"/>
          <p:cNvSpPr>
            <a:spLocks noGrp="1"/>
          </p:cNvSpPr>
          <p:nvPr>
            <p:ph type="body" sz="quarter" idx="54" hasCustomPrompt="1"/>
          </p:nvPr>
        </p:nvSpPr>
        <p:spPr>
          <a:xfrm>
            <a:off x="323528" y="4869160"/>
            <a:ext cx="2736304" cy="384043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>
              <a:buFontTx/>
              <a:buNone/>
              <a:defRPr lang="ko-KR" alt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31" name="텍스트 개체 틀 4"/>
          <p:cNvSpPr>
            <a:spLocks noGrp="1"/>
          </p:cNvSpPr>
          <p:nvPr>
            <p:ph type="body" sz="quarter" idx="55" hasCustomPrompt="1"/>
          </p:nvPr>
        </p:nvSpPr>
        <p:spPr>
          <a:xfrm>
            <a:off x="3154700" y="5272021"/>
            <a:ext cx="2736304" cy="94128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/>
              <a:t>Contents</a:t>
            </a:r>
            <a:endParaRPr lang="en-JM" altLang="ko-KR" dirty="0" smtClean="0"/>
          </a:p>
        </p:txBody>
      </p:sp>
      <p:sp>
        <p:nvSpPr>
          <p:cNvPr id="32" name="텍스트 개체 틀 4"/>
          <p:cNvSpPr>
            <a:spLocks noGrp="1"/>
          </p:cNvSpPr>
          <p:nvPr>
            <p:ph type="body" sz="quarter" idx="56" hasCustomPrompt="1"/>
          </p:nvPr>
        </p:nvSpPr>
        <p:spPr>
          <a:xfrm>
            <a:off x="3154700" y="4869160"/>
            <a:ext cx="2736304" cy="384043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>
              <a:buFontTx/>
              <a:buNone/>
              <a:defRPr lang="ko-KR" alt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33" name="텍스트 개체 틀 4"/>
          <p:cNvSpPr>
            <a:spLocks noGrp="1"/>
          </p:cNvSpPr>
          <p:nvPr>
            <p:ph type="body" sz="quarter" idx="57" hasCustomPrompt="1"/>
          </p:nvPr>
        </p:nvSpPr>
        <p:spPr>
          <a:xfrm>
            <a:off x="5985872" y="5272021"/>
            <a:ext cx="2736304" cy="94128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/>
              <a:t>Contents</a:t>
            </a:r>
            <a:endParaRPr lang="en-JM" altLang="ko-KR" dirty="0" smtClean="0"/>
          </a:p>
        </p:txBody>
      </p:sp>
      <p:sp>
        <p:nvSpPr>
          <p:cNvPr id="34" name="텍스트 개체 틀 4"/>
          <p:cNvSpPr>
            <a:spLocks noGrp="1"/>
          </p:cNvSpPr>
          <p:nvPr>
            <p:ph type="body" sz="quarter" idx="58" hasCustomPrompt="1"/>
          </p:nvPr>
        </p:nvSpPr>
        <p:spPr>
          <a:xfrm>
            <a:off x="5985872" y="4869160"/>
            <a:ext cx="2736304" cy="384043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>
              <a:buFontTx/>
              <a:buNone/>
              <a:defRPr lang="ko-KR" alt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35" name="텍스트 개체 틀 4"/>
          <p:cNvSpPr>
            <a:spLocks noGrp="1"/>
          </p:cNvSpPr>
          <p:nvPr>
            <p:ph type="body" sz="quarter" idx="59" hasCustomPrompt="1"/>
          </p:nvPr>
        </p:nvSpPr>
        <p:spPr>
          <a:xfrm>
            <a:off x="1805217" y="2890024"/>
            <a:ext cx="1273519" cy="25094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tIns="36000" bIns="36000" anchor="ctr"/>
          <a:lstStyle>
            <a:lvl1pPr marL="0" indent="0" algn="l">
              <a:spcBef>
                <a:spcPts val="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36" name="텍스트 개체 틀 4"/>
          <p:cNvSpPr>
            <a:spLocks noGrp="1"/>
          </p:cNvSpPr>
          <p:nvPr>
            <p:ph type="body" sz="quarter" idx="60" hasCustomPrompt="1"/>
          </p:nvPr>
        </p:nvSpPr>
        <p:spPr>
          <a:xfrm>
            <a:off x="4644010" y="2564904"/>
            <a:ext cx="1273519" cy="29716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tIns="36000" bIns="36000" anchor="ctr"/>
          <a:lstStyle>
            <a:lvl1pPr marL="0" indent="0" algn="l">
              <a:spcBef>
                <a:spcPts val="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37" name="텍스트 개체 틀 4"/>
          <p:cNvSpPr>
            <a:spLocks noGrp="1"/>
          </p:cNvSpPr>
          <p:nvPr>
            <p:ph type="body" sz="quarter" idx="61" hasCustomPrompt="1"/>
          </p:nvPr>
        </p:nvSpPr>
        <p:spPr>
          <a:xfrm>
            <a:off x="4644009" y="3236979"/>
            <a:ext cx="1273519" cy="1257267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indent="0" algn="l">
              <a:spcBef>
                <a:spcPts val="0"/>
              </a:spcBef>
              <a:buFontTx/>
              <a:buNone/>
              <a:defRPr lang="ko-KR" altLang="en-US" sz="1000" b="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38" name="텍스트 개체 틀 4"/>
          <p:cNvSpPr>
            <a:spLocks noGrp="1"/>
          </p:cNvSpPr>
          <p:nvPr>
            <p:ph type="body" sz="quarter" idx="62" hasCustomPrompt="1"/>
          </p:nvPr>
        </p:nvSpPr>
        <p:spPr>
          <a:xfrm>
            <a:off x="4652263" y="2890024"/>
            <a:ext cx="1273519" cy="25094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tIns="36000" bIns="36000" anchor="ctr"/>
          <a:lstStyle>
            <a:lvl1pPr marL="0" indent="0" algn="l">
              <a:spcBef>
                <a:spcPts val="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39" name="텍스트 개체 틀 4"/>
          <p:cNvSpPr>
            <a:spLocks noGrp="1"/>
          </p:cNvSpPr>
          <p:nvPr>
            <p:ph type="body" sz="quarter" idx="63" hasCustomPrompt="1"/>
          </p:nvPr>
        </p:nvSpPr>
        <p:spPr>
          <a:xfrm>
            <a:off x="7491056" y="2575064"/>
            <a:ext cx="1273519" cy="29716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tIns="36000" bIns="36000" anchor="ctr"/>
          <a:lstStyle>
            <a:lvl1pPr marL="0" indent="0" algn="l">
              <a:spcBef>
                <a:spcPts val="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40" name="텍스트 개체 틀 4"/>
          <p:cNvSpPr>
            <a:spLocks noGrp="1"/>
          </p:cNvSpPr>
          <p:nvPr>
            <p:ph type="body" sz="quarter" idx="64" hasCustomPrompt="1"/>
          </p:nvPr>
        </p:nvSpPr>
        <p:spPr>
          <a:xfrm>
            <a:off x="7491055" y="3247138"/>
            <a:ext cx="1273519" cy="1257267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indent="0" algn="l">
              <a:spcBef>
                <a:spcPts val="0"/>
              </a:spcBef>
              <a:buFontTx/>
              <a:buNone/>
              <a:defRPr lang="ko-KR" altLang="en-US" sz="1000" b="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41" name="텍스트 개체 틀 4"/>
          <p:cNvSpPr>
            <a:spLocks noGrp="1"/>
          </p:cNvSpPr>
          <p:nvPr>
            <p:ph type="body" sz="quarter" idx="65" hasCustomPrompt="1"/>
          </p:nvPr>
        </p:nvSpPr>
        <p:spPr>
          <a:xfrm>
            <a:off x="7499309" y="2900184"/>
            <a:ext cx="1273519" cy="25094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tIns="36000" bIns="36000" anchor="ctr"/>
          <a:lstStyle>
            <a:lvl1pPr marL="0" indent="0" algn="l">
              <a:spcBef>
                <a:spcPts val="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1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 flipH="1">
            <a:off x="3419872" y="1700808"/>
            <a:ext cx="212576" cy="2453068"/>
          </a:xfrm>
          <a:custGeom>
            <a:avLst/>
            <a:gdLst/>
            <a:ahLst/>
            <a:cxnLst/>
            <a:rect l="l" t="t" r="r" b="b"/>
            <a:pathLst>
              <a:path w="212576" h="1839801">
                <a:moveTo>
                  <a:pt x="212576" y="0"/>
                </a:moveTo>
                <a:lnTo>
                  <a:pt x="0" y="181083"/>
                </a:lnTo>
                <a:lnTo>
                  <a:pt x="0" y="1839801"/>
                </a:lnTo>
                <a:lnTo>
                  <a:pt x="212576" y="1654781"/>
                </a:lnTo>
                <a:close/>
              </a:path>
            </a:pathLst>
          </a:custGeom>
          <a:gradFill flip="none" rotWithShape="1">
            <a:gsLst>
              <a:gs pos="0">
                <a:srgbClr val="277DBA">
                  <a:lumMod val="82000"/>
                </a:srgbClr>
              </a:gs>
              <a:gs pos="100000">
                <a:srgbClr val="277DBA">
                  <a:lumMod val="5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9552" y="269852"/>
            <a:ext cx="8604448" cy="7108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4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Images &amp; Contents LAYOUT</a:t>
            </a:r>
            <a:endParaRPr lang="ko-KR" alt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0032" y="0"/>
            <a:ext cx="1434068" cy="96011"/>
            <a:chOff x="1907704" y="2283718"/>
            <a:chExt cx="1434068" cy="72008"/>
          </a:xfrm>
        </p:grpSpPr>
        <p:sp>
          <p:nvSpPr>
            <p:cNvPr id="9" name="Rectangle 8"/>
            <p:cNvSpPr/>
            <p:nvPr userDrawn="1"/>
          </p:nvSpPr>
          <p:spPr>
            <a:xfrm>
              <a:off x="1907704" y="2283718"/>
              <a:ext cx="288032" cy="72008"/>
            </a:xfrm>
            <a:prstGeom prst="rect">
              <a:avLst/>
            </a:prstGeom>
            <a:solidFill>
              <a:srgbClr val="277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96500" y="2283718"/>
              <a:ext cx="288032" cy="72008"/>
            </a:xfrm>
            <a:prstGeom prst="rect">
              <a:avLst/>
            </a:prstGeom>
            <a:solidFill>
              <a:srgbClr val="19A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483768" y="2283718"/>
              <a:ext cx="288032" cy="72008"/>
            </a:xfrm>
            <a:prstGeom prst="rect">
              <a:avLst/>
            </a:prstGeom>
            <a:solidFill>
              <a:srgbClr val="9AB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764944" y="2283718"/>
              <a:ext cx="288032" cy="72008"/>
            </a:xfrm>
            <a:prstGeom prst="rect">
              <a:avLst/>
            </a:prstGeom>
            <a:solidFill>
              <a:srgbClr val="EE9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53740" y="2283718"/>
              <a:ext cx="288032" cy="72008"/>
            </a:xfrm>
            <a:prstGeom prst="rect">
              <a:avLst/>
            </a:prstGeom>
            <a:solidFill>
              <a:srgbClr val="BA3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018573"/>
            <a:ext cx="7992888" cy="263475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altLang="ko-KR" dirty="0" smtClean="0"/>
              <a:t>This text can be replaced with your own text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0" y="1705757"/>
            <a:ext cx="3419872" cy="2208245"/>
          </a:xfrm>
          <a:prstGeom prst="rect">
            <a:avLst/>
          </a:prstGeom>
          <a:solidFill>
            <a:srgbClr val="27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텍스트 개체 틀 4"/>
          <p:cNvSpPr>
            <a:spLocks noGrp="1"/>
          </p:cNvSpPr>
          <p:nvPr>
            <p:ph type="body" sz="quarter" idx="53" hasCustomPrompt="1"/>
          </p:nvPr>
        </p:nvSpPr>
        <p:spPr>
          <a:xfrm>
            <a:off x="539552" y="2242034"/>
            <a:ext cx="2736304" cy="151735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/>
              <a:t>Contents</a:t>
            </a:r>
            <a:endParaRPr lang="en-JM" altLang="ko-KR" dirty="0" smtClean="0"/>
          </a:p>
        </p:txBody>
      </p:sp>
      <p:sp>
        <p:nvSpPr>
          <p:cNvPr id="45" name="텍스트 개체 틀 4"/>
          <p:cNvSpPr>
            <a:spLocks noGrp="1"/>
          </p:cNvSpPr>
          <p:nvPr>
            <p:ph type="body" sz="quarter" idx="54" hasCustomPrompt="1"/>
          </p:nvPr>
        </p:nvSpPr>
        <p:spPr>
          <a:xfrm>
            <a:off x="539552" y="1839172"/>
            <a:ext cx="2736304" cy="384043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3626371" y="1935183"/>
            <a:ext cx="5508104" cy="2198621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837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9552" y="269852"/>
            <a:ext cx="8604448" cy="7108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4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Images &amp; Contents LAYOUT</a:t>
            </a:r>
            <a:endParaRPr lang="ko-KR" alt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0032" y="0"/>
            <a:ext cx="1434068" cy="96011"/>
            <a:chOff x="1907704" y="2283718"/>
            <a:chExt cx="1434068" cy="72008"/>
          </a:xfrm>
        </p:grpSpPr>
        <p:sp>
          <p:nvSpPr>
            <p:cNvPr id="9" name="Rectangle 8"/>
            <p:cNvSpPr/>
            <p:nvPr userDrawn="1"/>
          </p:nvSpPr>
          <p:spPr>
            <a:xfrm>
              <a:off x="1907704" y="2283718"/>
              <a:ext cx="288032" cy="72008"/>
            </a:xfrm>
            <a:prstGeom prst="rect">
              <a:avLst/>
            </a:prstGeom>
            <a:solidFill>
              <a:srgbClr val="277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96500" y="2283718"/>
              <a:ext cx="288032" cy="72008"/>
            </a:xfrm>
            <a:prstGeom prst="rect">
              <a:avLst/>
            </a:prstGeom>
            <a:solidFill>
              <a:srgbClr val="19A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483768" y="2283718"/>
              <a:ext cx="288032" cy="72008"/>
            </a:xfrm>
            <a:prstGeom prst="rect">
              <a:avLst/>
            </a:prstGeom>
            <a:solidFill>
              <a:srgbClr val="9AB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764944" y="2283718"/>
              <a:ext cx="288032" cy="72008"/>
            </a:xfrm>
            <a:prstGeom prst="rect">
              <a:avLst/>
            </a:prstGeom>
            <a:solidFill>
              <a:srgbClr val="EE9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53740" y="2283718"/>
              <a:ext cx="288032" cy="72008"/>
            </a:xfrm>
            <a:prstGeom prst="rect">
              <a:avLst/>
            </a:prstGeom>
            <a:solidFill>
              <a:srgbClr val="BA3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018573"/>
            <a:ext cx="7992888" cy="263475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altLang="ko-KR" dirty="0" smtClean="0"/>
              <a:t>This text can be replaced with your own text</a:t>
            </a:r>
            <a:endParaRPr lang="ko-KR" altLang="en-US" dirty="0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624760"/>
            <a:ext cx="4248472" cy="2198621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388424" y="1626315"/>
            <a:ext cx="217612" cy="2208245"/>
          </a:xfrm>
          <a:prstGeom prst="rect">
            <a:avLst/>
          </a:prstGeom>
          <a:solidFill>
            <a:srgbClr val="27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텍스트 개체 틀 4"/>
          <p:cNvSpPr>
            <a:spLocks noGrp="1"/>
          </p:cNvSpPr>
          <p:nvPr>
            <p:ph type="body" sz="quarter" idx="54" hasCustomPrompt="1"/>
          </p:nvPr>
        </p:nvSpPr>
        <p:spPr>
          <a:xfrm>
            <a:off x="5004048" y="1604797"/>
            <a:ext cx="3240360" cy="384043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r">
              <a:buFontTx/>
              <a:buNone/>
              <a:defRPr lang="ko-KR" alt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24" name="텍스트 개체 틀 4"/>
          <p:cNvSpPr>
            <a:spLocks noGrp="1"/>
          </p:cNvSpPr>
          <p:nvPr>
            <p:ph type="body" sz="quarter" idx="55" hasCustomPrompt="1"/>
          </p:nvPr>
        </p:nvSpPr>
        <p:spPr>
          <a:xfrm>
            <a:off x="5004048" y="1988840"/>
            <a:ext cx="3240360" cy="172786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indent="0" algn="r">
              <a:buFontTx/>
              <a:buNone/>
              <a:defRPr lang="ko-KR" alt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25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4355976" y="4099520"/>
            <a:ext cx="4248472" cy="2198621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539552" y="4101075"/>
            <a:ext cx="217612" cy="2208245"/>
          </a:xfrm>
          <a:prstGeom prst="rect">
            <a:avLst/>
          </a:prstGeom>
          <a:solidFill>
            <a:srgbClr val="EE9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텍스트 개체 틀 4"/>
          <p:cNvSpPr>
            <a:spLocks noGrp="1"/>
          </p:cNvSpPr>
          <p:nvPr>
            <p:ph type="body" sz="quarter" idx="57" hasCustomPrompt="1"/>
          </p:nvPr>
        </p:nvSpPr>
        <p:spPr>
          <a:xfrm>
            <a:off x="899592" y="4101075"/>
            <a:ext cx="3240360" cy="384043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>
              <a:buFontTx/>
              <a:buNone/>
              <a:defRPr lang="ko-KR" alt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28" name="텍스트 개체 틀 4"/>
          <p:cNvSpPr>
            <a:spLocks noGrp="1"/>
          </p:cNvSpPr>
          <p:nvPr>
            <p:ph type="body" sz="quarter" idx="58" hasCustomPrompt="1"/>
          </p:nvPr>
        </p:nvSpPr>
        <p:spPr>
          <a:xfrm>
            <a:off x="899592" y="4485118"/>
            <a:ext cx="3240360" cy="172786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indent="0" algn="l">
              <a:buFontTx/>
              <a:buNone/>
              <a:defRPr lang="ko-KR" alt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373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9552" y="269852"/>
            <a:ext cx="8604448" cy="7108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4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Images &amp; Contents LAYOUT</a:t>
            </a:r>
            <a:endParaRPr lang="ko-KR" alt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0032" y="0"/>
            <a:ext cx="1434068" cy="96011"/>
            <a:chOff x="1907704" y="2283718"/>
            <a:chExt cx="1434068" cy="72008"/>
          </a:xfrm>
        </p:grpSpPr>
        <p:sp>
          <p:nvSpPr>
            <p:cNvPr id="9" name="Rectangle 8"/>
            <p:cNvSpPr/>
            <p:nvPr userDrawn="1"/>
          </p:nvSpPr>
          <p:spPr>
            <a:xfrm>
              <a:off x="1907704" y="2283718"/>
              <a:ext cx="288032" cy="72008"/>
            </a:xfrm>
            <a:prstGeom prst="rect">
              <a:avLst/>
            </a:prstGeom>
            <a:solidFill>
              <a:srgbClr val="277D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196500" y="2283718"/>
              <a:ext cx="288032" cy="72008"/>
            </a:xfrm>
            <a:prstGeom prst="rect">
              <a:avLst/>
            </a:prstGeom>
            <a:solidFill>
              <a:srgbClr val="19A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483768" y="2283718"/>
              <a:ext cx="288032" cy="72008"/>
            </a:xfrm>
            <a:prstGeom prst="rect">
              <a:avLst/>
            </a:prstGeom>
            <a:solidFill>
              <a:srgbClr val="9AB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764944" y="2283718"/>
              <a:ext cx="288032" cy="72008"/>
            </a:xfrm>
            <a:prstGeom prst="rect">
              <a:avLst/>
            </a:prstGeom>
            <a:solidFill>
              <a:srgbClr val="EE9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53740" y="2283718"/>
              <a:ext cx="288032" cy="72008"/>
            </a:xfrm>
            <a:prstGeom prst="rect">
              <a:avLst/>
            </a:prstGeom>
            <a:solidFill>
              <a:srgbClr val="BA3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018573"/>
            <a:ext cx="7992888" cy="263475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altLang="ko-KR" dirty="0" smtClean="0"/>
              <a:t>This text can be replaced with your own text</a:t>
            </a:r>
            <a:endParaRPr lang="ko-KR" altLang="en-US" dirty="0"/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6301736" y="1645795"/>
            <a:ext cx="2308863" cy="3512112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37" name="텍스트 개체 틀 4"/>
          <p:cNvSpPr>
            <a:spLocks noGrp="1"/>
          </p:cNvSpPr>
          <p:nvPr>
            <p:ph type="body" sz="quarter" idx="60" hasCustomPrompt="1"/>
          </p:nvPr>
        </p:nvSpPr>
        <p:spPr>
          <a:xfrm>
            <a:off x="6309433" y="5335197"/>
            <a:ext cx="2297055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ctr">
              <a:buFontTx/>
              <a:buNone/>
              <a:defRPr lang="ko-KR" alt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300193" y="5157907"/>
            <a:ext cx="2315887" cy="105688"/>
          </a:xfrm>
          <a:prstGeom prst="rect">
            <a:avLst/>
          </a:prstGeom>
          <a:solidFill>
            <a:srgbClr val="27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텍스트 개체 틀 4"/>
          <p:cNvSpPr>
            <a:spLocks noGrp="1"/>
          </p:cNvSpPr>
          <p:nvPr>
            <p:ph type="body" sz="quarter" idx="61" hasCustomPrompt="1"/>
          </p:nvPr>
        </p:nvSpPr>
        <p:spPr>
          <a:xfrm>
            <a:off x="6312861" y="5607480"/>
            <a:ext cx="2297055" cy="78840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indent="0" algn="ctr">
              <a:buFontTx/>
              <a:buNone/>
              <a:defRPr lang="ko-KR" alt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62" hasCustomPrompt="1"/>
          </p:nvPr>
        </p:nvSpPr>
        <p:spPr>
          <a:xfrm>
            <a:off x="3421416" y="1655240"/>
            <a:ext cx="2308863" cy="3512112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41" name="텍스트 개체 틀 4"/>
          <p:cNvSpPr>
            <a:spLocks noGrp="1"/>
          </p:cNvSpPr>
          <p:nvPr>
            <p:ph type="body" sz="quarter" idx="63" hasCustomPrompt="1"/>
          </p:nvPr>
        </p:nvSpPr>
        <p:spPr>
          <a:xfrm>
            <a:off x="3429113" y="5344643"/>
            <a:ext cx="2297055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ctr">
              <a:buFontTx/>
              <a:buNone/>
              <a:defRPr lang="ko-KR" alt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3419872" y="5167352"/>
            <a:ext cx="2315887" cy="105688"/>
          </a:xfrm>
          <a:prstGeom prst="rect">
            <a:avLst/>
          </a:prstGeom>
          <a:solidFill>
            <a:srgbClr val="27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텍스트 개체 틀 4"/>
          <p:cNvSpPr>
            <a:spLocks noGrp="1"/>
          </p:cNvSpPr>
          <p:nvPr>
            <p:ph type="body" sz="quarter" idx="64" hasCustomPrompt="1"/>
          </p:nvPr>
        </p:nvSpPr>
        <p:spPr>
          <a:xfrm>
            <a:off x="3432541" y="5616926"/>
            <a:ext cx="2297055" cy="78840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indent="0" algn="ctr">
              <a:buFontTx/>
              <a:buNone/>
              <a:defRPr lang="ko-KR" alt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41096" y="1664685"/>
            <a:ext cx="2308863" cy="3512112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Place Your Picture Here</a:t>
            </a:r>
            <a:endParaRPr lang="ko-KR" altLang="en-US" dirty="0"/>
          </a:p>
        </p:txBody>
      </p:sp>
      <p:sp>
        <p:nvSpPr>
          <p:cNvPr id="45" name="텍스트 개체 틀 4"/>
          <p:cNvSpPr>
            <a:spLocks noGrp="1"/>
          </p:cNvSpPr>
          <p:nvPr>
            <p:ph type="body" sz="quarter" idx="66" hasCustomPrompt="1"/>
          </p:nvPr>
        </p:nvSpPr>
        <p:spPr>
          <a:xfrm>
            <a:off x="548793" y="5354088"/>
            <a:ext cx="2297055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ctr">
              <a:buFontTx/>
              <a:buNone/>
              <a:defRPr lang="ko-KR" alt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539553" y="5176797"/>
            <a:ext cx="2315887" cy="105688"/>
          </a:xfrm>
          <a:prstGeom prst="rect">
            <a:avLst/>
          </a:prstGeom>
          <a:solidFill>
            <a:srgbClr val="27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텍스트 개체 틀 4"/>
          <p:cNvSpPr>
            <a:spLocks noGrp="1"/>
          </p:cNvSpPr>
          <p:nvPr>
            <p:ph type="body" sz="quarter" idx="67" hasCustomPrompt="1"/>
          </p:nvPr>
        </p:nvSpPr>
        <p:spPr>
          <a:xfrm>
            <a:off x="552221" y="5626371"/>
            <a:ext cx="2297055" cy="78840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indent="0" algn="ctr">
              <a:buFontTx/>
              <a:buNone/>
              <a:defRPr lang="ko-KR" alt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ko-KR" dirty="0" smtClean="0"/>
              <a:t>Text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5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F643-004D-442B-BEB9-5A8830560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4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225715" y="1663228"/>
            <a:ext cx="4680000" cy="4680000"/>
            <a:chOff x="2562520" y="388022"/>
            <a:chExt cx="3808040" cy="3808040"/>
          </a:xfrm>
        </p:grpSpPr>
        <p:sp>
          <p:nvSpPr>
            <p:cNvPr id="17" name="Oval 16"/>
            <p:cNvSpPr/>
            <p:nvPr userDrawn="1"/>
          </p:nvSpPr>
          <p:spPr>
            <a:xfrm>
              <a:off x="2562520" y="388022"/>
              <a:ext cx="3808040" cy="3808040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Oval 2"/>
            <p:cNvSpPr/>
            <p:nvPr userDrawn="1"/>
          </p:nvSpPr>
          <p:spPr>
            <a:xfrm>
              <a:off x="2699792" y="525294"/>
              <a:ext cx="3533497" cy="3533497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911887" y="3012330"/>
            <a:ext cx="3312368" cy="1405732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ctr">
              <a:lnSpc>
                <a:spcPts val="4800"/>
              </a:lnSpc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Section Break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20564" y="4750417"/>
            <a:ext cx="3308384" cy="45973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lnSpc>
                <a:spcPts val="1000"/>
              </a:lnSpc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This text can be replaced</a:t>
            </a:r>
          </a:p>
          <a:p>
            <a:pPr lvl="0"/>
            <a:r>
              <a:rPr lang="en-US" altLang="ko-KR" dirty="0" smtClean="0"/>
              <a:t>with your own text</a:t>
            </a:r>
            <a:endParaRPr lang="ko-KR" alt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979309" y="4407014"/>
            <a:ext cx="1186820" cy="227072"/>
            <a:chOff x="1907704" y="2283718"/>
            <a:chExt cx="1434068" cy="7200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907704" y="2283718"/>
              <a:ext cx="288032" cy="72008"/>
            </a:xfrm>
            <a:prstGeom prst="rect">
              <a:avLst/>
            </a:prstGeom>
            <a:solidFill>
              <a:srgbClr val="277DB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196500" y="2283718"/>
              <a:ext cx="288032" cy="72008"/>
            </a:xfrm>
            <a:prstGeom prst="rect">
              <a:avLst/>
            </a:prstGeom>
            <a:solidFill>
              <a:srgbClr val="19A69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483768" y="2283718"/>
              <a:ext cx="288032" cy="72008"/>
            </a:xfrm>
            <a:prstGeom prst="rect">
              <a:avLst/>
            </a:prstGeom>
            <a:solidFill>
              <a:srgbClr val="9AB85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764944" y="2283718"/>
              <a:ext cx="288032" cy="72008"/>
            </a:xfrm>
            <a:prstGeom prst="rect">
              <a:avLst/>
            </a:prstGeom>
            <a:solidFill>
              <a:srgbClr val="EE9E1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053740" y="2283718"/>
              <a:ext cx="288032" cy="72008"/>
            </a:xfrm>
            <a:prstGeom prst="rect">
              <a:avLst/>
            </a:prstGeom>
            <a:solidFill>
              <a:srgbClr val="BA3C2E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09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-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3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 userDrawn="1"/>
        </p:nvGrpSpPr>
        <p:grpSpPr>
          <a:xfrm>
            <a:off x="8682400" y="6409248"/>
            <a:ext cx="395976" cy="395976"/>
            <a:chOff x="8460432" y="6165304"/>
            <a:chExt cx="612000" cy="612000"/>
          </a:xfrm>
        </p:grpSpPr>
        <p:sp>
          <p:nvSpPr>
            <p:cNvPr id="2" name="Oval 1"/>
            <p:cNvSpPr/>
            <p:nvPr userDrawn="1"/>
          </p:nvSpPr>
          <p:spPr>
            <a:xfrm>
              <a:off x="8460432" y="6165304"/>
              <a:ext cx="612000" cy="6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sz="1200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499401" y="6237299"/>
              <a:ext cx="534061" cy="392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fld id="{731F54F2-ED28-43C9-BE23-3ED9A1BEC0F8}" type="slidenum">
                <a:rPr lang="ko-KR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pPr algn="ctr"/>
                <a:t>‹#›</a:t>
              </a:fld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50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59" r:id="rId4"/>
    <p:sldLayoutId id="2147483660" r:id="rId5"/>
    <p:sldLayoutId id="2147483661" r:id="rId6"/>
    <p:sldLayoutId id="2147483670" r:id="rId7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69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서버연동 작업</a:t>
            </a:r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421082" y="764704"/>
            <a:ext cx="8255374" cy="750066"/>
            <a:chOff x="317989" y="2060848"/>
            <a:chExt cx="1733731" cy="865186"/>
          </a:xfrm>
        </p:grpSpPr>
        <p:sp>
          <p:nvSpPr>
            <p:cNvPr id="38" name="직사각형 37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E82B2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Arial" pitchFamily="34" charset="0"/>
                  <a:cs typeface="Arial" pitchFamily="34" charset="0"/>
                </a:rPr>
                <a:t>로그인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17989" y="2385884"/>
              <a:ext cx="1733731" cy="540150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계정 생성 서버 연동 작업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아이디 및 패스워드 서버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등록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플레이어 고유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ID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부여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현재는 임시로 계정을 생성해서 로그인 되도록 처리하였고 추후에 구글 계정이나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페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이스북 연동으로 로그인 되도록 처리할 예정임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285750" indent="-285750">
                <a:buFontTx/>
                <a:buChar char="-"/>
              </a:pPr>
              <a:endParaRPr lang="ko-KR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421082" y="1742832"/>
            <a:ext cx="8255374" cy="750065"/>
            <a:chOff x="317989" y="2060848"/>
            <a:chExt cx="1733731" cy="865184"/>
          </a:xfrm>
        </p:grpSpPr>
        <p:sp>
          <p:nvSpPr>
            <p:cNvPr id="41" name="직사각형 40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E82B2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Arial" pitchFamily="34" charset="0"/>
                  <a:cs typeface="Arial" pitchFamily="34" charset="0"/>
                </a:rPr>
                <a:t>캐릭터 선택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17989" y="2385883"/>
              <a:ext cx="1733731" cy="540149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캐릭터 데이터 서버 연동 작업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유저 계정에 대한 기본 정보 및 선택한 캐릭터에 대한 데이터 생성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닉네임 등록 서버 연동 작업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캐릭터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종에 대해 공용으로 사용되는 닉네임을 생성하여 서버에 등록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421082" y="2708920"/>
            <a:ext cx="8255374" cy="966089"/>
            <a:chOff x="317989" y="2060848"/>
            <a:chExt cx="1733731" cy="1114364"/>
          </a:xfrm>
        </p:grpSpPr>
        <p:sp>
          <p:nvSpPr>
            <p:cNvPr id="44" name="직사각형 43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E82B2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Arial" pitchFamily="34" charset="0"/>
                  <a:cs typeface="Arial" pitchFamily="34" charset="0"/>
                </a:rPr>
                <a:t>스킬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17989" y="2385883"/>
              <a:ext cx="1733731" cy="789329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엑티브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스킬 정보 서버 연동 작업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선택한 캐릭터에 대한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종의 스킬 정보를 서버와 연동하여 데이터 등록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엑티브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스킬 강화 서버 연동 작업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선택한 스킬을 서버와 연동하여 강화할 수 있도록 처리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(5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단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계 강화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엑티브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스킬 등록 서버 연동 작업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엑티브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스킬을 스킬 슬롯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엑티브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슬롯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개와 연계기 슬롯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에 등록하도록 서버와 연동 작업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421082" y="3933056"/>
            <a:ext cx="8255374" cy="936104"/>
            <a:chOff x="317989" y="2060848"/>
            <a:chExt cx="1733731" cy="1079776"/>
          </a:xfrm>
        </p:grpSpPr>
        <p:sp>
          <p:nvSpPr>
            <p:cNvPr id="48" name="직사각형 47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E82B2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Arial" pitchFamily="34" charset="0"/>
                  <a:cs typeface="Arial" pitchFamily="34" charset="0"/>
                </a:rPr>
                <a:t>일반 던전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17989" y="2385883"/>
              <a:ext cx="1733731" cy="754741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일반 던전 서버 연동 작업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던전 정보 및 입장에 필요한 데이터 처리 서버연동 작업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던전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클리어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결과 서버 연동 작업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던전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클리어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결과에 대한 데이터 처리 및 보상 아이템 생성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보상 아이템 기본능력 부여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랜덤 옵션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부여 작업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8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시스템 작업</a:t>
            </a:r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421082" y="764704"/>
            <a:ext cx="8255374" cy="750066"/>
            <a:chOff x="317989" y="2060848"/>
            <a:chExt cx="1733731" cy="865186"/>
          </a:xfrm>
        </p:grpSpPr>
        <p:sp>
          <p:nvSpPr>
            <p:cNvPr id="38" name="직사각형 37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E82B2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Arial" pitchFamily="34" charset="0"/>
                  <a:cs typeface="Arial" pitchFamily="34" charset="0"/>
                </a:rPr>
                <a:t>스킬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17989" y="2385884"/>
              <a:ext cx="1733731" cy="540150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엑티브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스킬 연계기 시스템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기존에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엑티브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스킬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종을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개의 슬롯에 등록하여 사용하였는데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개의 슬롯당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개의 연계기를 등록할 수 있도록 하여 전투시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개의 스킬을 사용할 수 있도록 추가된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연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계기 스킬 시스템</a:t>
              </a:r>
              <a:endParaRPr lang="ko-KR" alt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421082" y="1742832"/>
            <a:ext cx="8255374" cy="934007"/>
            <a:chOff x="317989" y="2060848"/>
            <a:chExt cx="1733731" cy="1077357"/>
          </a:xfrm>
        </p:grpSpPr>
        <p:sp>
          <p:nvSpPr>
            <p:cNvPr id="41" name="직사각형 40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E82B2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Arial" pitchFamily="34" charset="0"/>
                  <a:cs typeface="Arial" pitchFamily="34" charset="0"/>
                </a:rPr>
                <a:t>전투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17989" y="2385882"/>
              <a:ext cx="1733731" cy="752323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매트릭스 시스템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en-US" altLang="ko-KR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PvE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전투에서 캐릭터의 활력을 소모하여 매트릭스 기술을 사용할 수 있고 매트릭스 기술이 활성화 되면 주변 공간에 변화를 주어 플레이어와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몬스터간에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상대적인 시간이 적용이 되어 공격의 우위를 차지하고 전략적으로 사용 할 수 있도록 추가된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EG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만의 전투 시스템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421082" y="2924944"/>
            <a:ext cx="8255374" cy="1368152"/>
            <a:chOff x="317989" y="2060848"/>
            <a:chExt cx="1733731" cy="1578135"/>
          </a:xfrm>
        </p:grpSpPr>
        <p:sp>
          <p:nvSpPr>
            <p:cNvPr id="44" name="직사각형 43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E82B2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Arial" pitchFamily="34" charset="0"/>
                  <a:cs typeface="Arial" pitchFamily="34" charset="0"/>
                </a:rPr>
                <a:t>아이템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17989" y="2385882"/>
              <a:ext cx="1733731" cy="1253101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기본 능력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아이템의 타입에 따라 공격력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방어력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체력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항마력의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능력 중 한가지가 부여되도록 구성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고정 옵션 능력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아이템의 타입에 따라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부여받는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단일 옵션 능력으로 아이템이 승급 되더라고 옵션이 변경되지 않도록 구성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랜덤 옵션 능력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등급에 따라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개에서 최대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개의 옵션이 아이템의 타입에 맞는 옵션이 부여되며 승급 시 옵션이 변경 되도록 구성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소켓 능력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등급에 따라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개에서 최대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개의 소켓이 존재하며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개지 타입의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룬스톤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용맹의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수호의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지혜의 룬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재능의 룬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을 소켓에 등록 할 수 있도록 구성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90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시스템 작업</a:t>
            </a:r>
            <a:endParaRPr lang="ko-KR" altLang="en-US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30101"/>
              </p:ext>
            </p:extLst>
          </p:nvPr>
        </p:nvGraphicFramePr>
        <p:xfrm>
          <a:off x="598488" y="981075"/>
          <a:ext cx="7861944" cy="482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10286932" imgH="4829220" progId="Excel.Sheet.12">
                  <p:embed/>
                </p:oleObj>
              </mc:Choice>
              <mc:Fallback>
                <p:oleObj name="Worksheet" r:id="rId3" imgW="10286932" imgH="4829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488" y="981075"/>
                        <a:ext cx="7861944" cy="4824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61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시스템 작업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421082" y="764704"/>
            <a:ext cx="8255374" cy="1296144"/>
            <a:chOff x="317989" y="2060848"/>
            <a:chExt cx="1733731" cy="865186"/>
          </a:xfrm>
        </p:grpSpPr>
        <p:sp>
          <p:nvSpPr>
            <p:cNvPr id="7" name="직사각형 6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* </a:t>
              </a:r>
              <a:r>
                <a:rPr lang="ko-KR" altLang="en-US" sz="1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방어구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세트 아이템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추가된 시스템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미 적용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17989" y="2385884"/>
              <a:ext cx="1733731" cy="540150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모바일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게임에서 아이템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파밍과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보상 체계의 다양성 및 게임 라이프 사이클을 위해 기존에 없던 세트 아이템으로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방어구에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한해서 추가함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무기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기본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능력치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고정옵션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무기특성제공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강화에 따른 옵션능력 상승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랜덤옵션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등급에 따른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소켓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룬스톤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종류별 추가옵션제공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방어구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기본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능력치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고정옵션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세트종류에 따른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방어구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파츠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별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특성제공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강화에 따른 옵션능력 상승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랜덤옵션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등급에 따른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소켓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룬스톤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종류별 추가옵션제공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세트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효과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(5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종별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2,3,5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세트 효과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2678" y="2348880"/>
            <a:ext cx="8255374" cy="1296144"/>
            <a:chOff x="317989" y="2060848"/>
            <a:chExt cx="1733731" cy="865186"/>
          </a:xfrm>
        </p:grpSpPr>
        <p:sp>
          <p:nvSpPr>
            <p:cNvPr id="10" name="직사각형 9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* 클래스 전용 </a:t>
              </a:r>
              <a:r>
                <a:rPr lang="ko-KR" altLang="en-US" sz="12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패시브</a:t>
              </a:r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종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변경된 시스템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미 적용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17989" y="2385884"/>
              <a:ext cx="1733731" cy="540150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전체 공용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패시브에서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클래스 전용과 공용 효과 각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종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총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8)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으로 변경한 이유는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최소한의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클래스간 성장 및 전투의 차이를 두며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</a:t>
              </a:r>
            </a:p>
            <a:p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향후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밸런스 조정 시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클래스 별로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버프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또는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너프가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용이하기 때문에 변경하였음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공용으로만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패시브가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설정되면 클래스간 격차와 밸런스를 맞추는데 불리함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12678" y="3933056"/>
            <a:ext cx="8255374" cy="1296144"/>
            <a:chOff x="317989" y="2060848"/>
            <a:chExt cx="1733731" cy="865186"/>
          </a:xfrm>
        </p:grpSpPr>
        <p:sp>
          <p:nvSpPr>
            <p:cNvPr id="13" name="직사각형 12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* 특수 스킬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매트릭스 모드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추가된 시스템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적용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17989" y="2385884"/>
              <a:ext cx="1733731" cy="540150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타 게임의 유사성을 벗어나 우리 게임만의 특징을 강조할 수 있는 전투 시스템을 구현하고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게임 플레이에 색다른 재미를 제공할 수 있을 것으로 기대됨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96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시스템 작업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421082" y="764704"/>
            <a:ext cx="8255374" cy="1296144"/>
            <a:chOff x="317989" y="2060848"/>
            <a:chExt cx="1733731" cy="865186"/>
          </a:xfrm>
        </p:grpSpPr>
        <p:sp>
          <p:nvSpPr>
            <p:cNvPr id="7" name="직사각형 6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* 스킬 연계 시스템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추가된 시스템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적용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17989" y="2385884"/>
              <a:ext cx="1733731" cy="540150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대부분 타 게임들에서 고정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슬롯 및 스킬 소량의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스킬 개수로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플레이를 진행하는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것을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개의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스킬과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슬롯 자유 등록방식을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채택하여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좀더 스킬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활용성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증가와 스킬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자유도를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제공하기 위함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또한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스킬 연계를 통해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개의 스킬 제한에서 벗어날 수 있는 전투 시스템으로 다양한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스킬을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사용하는 장점을 제공하는 효과 발생을 기대함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2678" y="2348880"/>
            <a:ext cx="8255374" cy="1296144"/>
            <a:chOff x="317989" y="2060848"/>
            <a:chExt cx="1733731" cy="865186"/>
          </a:xfrm>
        </p:grpSpPr>
        <p:sp>
          <p:nvSpPr>
            <p:cNvPr id="10" name="직사각형 9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* 아이템 랜덤 옵션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변경된 시스템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적용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17989" y="2385884"/>
              <a:ext cx="1733731" cy="540150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아이템 획득 시 부여되는 랜덤 옵션의 능력을 마법부여 시스템을 통해서 유저가 원하는 옵션을 선택적으로 변경할 수 있도록 편의를 제공하기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위해 마법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부여 시스템에 맞는 랜덤옵션 시스템으로 수정함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12678" y="3933057"/>
            <a:ext cx="8255374" cy="1728192"/>
            <a:chOff x="317989" y="2060848"/>
            <a:chExt cx="1733731" cy="1153581"/>
          </a:xfrm>
        </p:grpSpPr>
        <p:sp>
          <p:nvSpPr>
            <p:cNvPr id="13" name="직사각형 12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* 마법 부여 시스템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랜덤 옵션 추출 시스템이 변경됨 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미 적용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17989" y="2385884"/>
              <a:ext cx="1733731" cy="828545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아이템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파밍의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효과 및 활성화에 보완되는 시스템으로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좋은 성능과 효과를 제공하는 옵션에 대한 유저들의 지속적인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파밍과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함께 </a:t>
              </a:r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마법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부여 시스템을 통해서 진행할 수 있게 제공함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특정 아이템을 추가로 판매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보상 설정을 할 수 있는 장점이 있음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endPara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 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랜덤 옵션 추출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추출 시스템을 통해 원하는 옵션을 캐릭터에 귀속시키는 형태에서 마법 부여 시스템으로 변경함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캐릭터는 추후 수호자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패시브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스킬등의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캐릭터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귀속형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옵션도 제공되기 때문에 위에서 언급한 아이템 랜덤옵션 및 마법 부여 시스템으로 대체함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13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시스템 작업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421082" y="764704"/>
            <a:ext cx="8255374" cy="1296144"/>
            <a:chOff x="317989" y="2060848"/>
            <a:chExt cx="1733731" cy="865186"/>
          </a:xfrm>
        </p:grpSpPr>
        <p:sp>
          <p:nvSpPr>
            <p:cNvPr id="7" name="직사각형 6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* </a:t>
              </a:r>
              <a:r>
                <a:rPr lang="ko-KR" altLang="en-US" sz="1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룬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스톤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소켓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추가된 시스템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미 적용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17989" y="2385884"/>
              <a:ext cx="1733731" cy="540150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룬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스톤의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파밍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및 합성 그리고 분해 시 보존 등의 문제로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룬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스톤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소켓 시스템 개선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기존의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룬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흡수 시스템 보다 지속적으로 재화의 소모유도 및 관련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컨텐츠와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연동된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BM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확장에 용이하다고 판단함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전용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던전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또는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보상던전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등의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컨텐츠를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통한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룬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아이템의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파밍과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그에 따른 업적 연동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이벤트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보상등으로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활용할 수 있다고 판단함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2678" y="2348881"/>
            <a:ext cx="8255374" cy="1584177"/>
            <a:chOff x="317989" y="2060848"/>
            <a:chExt cx="1733731" cy="1057450"/>
          </a:xfrm>
        </p:grpSpPr>
        <p:sp>
          <p:nvSpPr>
            <p:cNvPr id="10" name="직사각형 9"/>
            <p:cNvSpPr/>
            <p:nvPr/>
          </p:nvSpPr>
          <p:spPr>
            <a:xfrm>
              <a:off x="317989" y="2060848"/>
              <a:ext cx="1733731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* 조력자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(Servant) </a:t>
              </a:r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시스템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친구 소환 시스템이 변경됨 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미 적용</a:t>
              </a:r>
              <a:r>
                <a:rPr lang="en-US" altLang="ko-KR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17989" y="2385884"/>
              <a:ext cx="1733731" cy="732414"/>
            </a:xfrm>
            <a:prstGeom prst="rect">
              <a:avLst/>
            </a:prstGeom>
            <a:solidFill>
              <a:srgbClr val="F9C4C3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수집형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RPG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컨텐츠를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제공하여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유저의 지속적이고 상위 레벨의 추가적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컨텐츠로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제공하여 다양한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BM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으로 활용할 수 있다고 판단함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액션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RPG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를 기반에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수집형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RPG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의 특징을 보강한 형태임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전형적인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수집형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RPG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가 갖는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전략성보다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약하지만 보상 및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컨텐츠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확장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라이프 사이클 등을 고려한다면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조력자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시스템과 같은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수집형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컨텐츠가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필요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특히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몬스터를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수집하여 자신의 조력자로 등록할 수 있는 것이 장점이며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액트의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중보스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보스 역시 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화면상 스케일 조정은 필요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ko-KR" alt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수집 대상이다</a:t>
              </a:r>
              <a:r>
                <a: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44633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Mas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77DBA"/>
        </a:solidFill>
        <a:ln>
          <a:noFill/>
        </a:ln>
      </a:spPr>
      <a:bodyPr rtlCol="0" anchor="ctr"/>
      <a:lstStyle>
        <a:defPPr algn="ctr">
          <a:defRPr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Mas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31130</TotalTime>
  <Words>911</Words>
  <Application>Microsoft Office PowerPoint</Application>
  <PresentationFormat>화면 슬라이드 쇼(4:3)</PresentationFormat>
  <Paragraphs>59</Paragraphs>
  <Slides>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Contents Master Slide</vt:lpstr>
      <vt:lpstr>Section Break Master Slide</vt:lpstr>
      <vt:lpstr>Microsoft Excel Worksheet</vt:lpstr>
      <vt:lpstr>서버연동 작업</vt:lpstr>
      <vt:lpstr>시스템 작업</vt:lpstr>
      <vt:lpstr>시스템 작업</vt:lpstr>
      <vt:lpstr>시스템 작업</vt:lpstr>
      <vt:lpstr>시스템 작업</vt:lpstr>
      <vt:lpstr>시스템 작업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BIZDESIGN</dc:creator>
  <cp:lastModifiedBy>taekhoon</cp:lastModifiedBy>
  <cp:revision>202</cp:revision>
  <dcterms:created xsi:type="dcterms:W3CDTF">2015-06-12T13:01:09Z</dcterms:created>
  <dcterms:modified xsi:type="dcterms:W3CDTF">2016-03-30T11:45:29Z</dcterms:modified>
</cp:coreProperties>
</file>