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2" r:id="rId2"/>
    <p:sldId id="263" r:id="rId3"/>
    <p:sldId id="297" r:id="rId4"/>
    <p:sldId id="289" r:id="rId5"/>
    <p:sldId id="292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293" r:id="rId14"/>
    <p:sldId id="305" r:id="rId15"/>
    <p:sldId id="286" r:id="rId16"/>
    <p:sldId id="290" r:id="rId17"/>
    <p:sldId id="291" r:id="rId18"/>
    <p:sldId id="294" r:id="rId19"/>
    <p:sldId id="295" r:id="rId20"/>
    <p:sldId id="296" r:id="rId21"/>
    <p:sldId id="306" r:id="rId22"/>
    <p:sldId id="307" r:id="rId2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ADCF2"/>
    <a:srgbClr val="00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75" autoAdjust="0"/>
    <p:restoredTop sz="94660"/>
  </p:normalViewPr>
  <p:slideViewPr>
    <p:cSldViewPr>
      <p:cViewPr varScale="1">
        <p:scale>
          <a:sx n="115" d="100"/>
          <a:sy n="115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5D8B8-DC09-4967-A951-DB38BFD64B3F}" type="datetimeFigureOut">
              <a:rPr lang="ko-KR" altLang="en-US" smtClean="0"/>
              <a:t>2015-12-24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FCF43-695F-41D8-908A-10B9E5DAAE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382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1"/>
            <a:ext cx="6120680" cy="476671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28" y="4988768"/>
            <a:ext cx="8424936" cy="1464568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209904" y="6470588"/>
            <a:ext cx="936104" cy="365125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251520" y="502960"/>
            <a:ext cx="6120680" cy="4571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57200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7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Evil Of Darkness</a:t>
            </a:r>
            <a:endParaRPr lang="ko-KR" altLang="en-US" sz="70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596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컨</a:t>
            </a:r>
            <a:r>
              <a:rPr lang="ko-KR" altLang="en-US" dirty="0" smtClean="0"/>
              <a:t>텐츠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대장간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룬스톤</a:t>
            </a:r>
            <a:r>
              <a:rPr lang="ko-KR" altLang="en-US" dirty="0" smtClean="0"/>
              <a:t> 합성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10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룬스톤은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재료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정수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와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룬스톤을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합성하여 다음 단계의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룬스톤으로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만들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아이템에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룬스톤을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등록하는 시스템과 추후에 적용될 전설 보석에 대한 사용 방법을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직관성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있게 유저에게 어떻게 인지 시킬지에 대한 기획적인 논의 필요</a:t>
              </a:r>
              <a:endParaRPr lang="en-US" altLang="ko-KR" sz="1100" dirty="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70" y="1210282"/>
            <a:ext cx="3800181" cy="214671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960" y="1214703"/>
            <a:ext cx="3797949" cy="214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컨</a:t>
            </a:r>
            <a:r>
              <a:rPr lang="ko-KR" altLang="en-US" dirty="0" smtClean="0"/>
              <a:t>텐츠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대장간</a:t>
            </a:r>
            <a:r>
              <a:rPr lang="en-US" altLang="ko-KR" dirty="0" smtClean="0"/>
              <a:t>(</a:t>
            </a:r>
            <a:r>
              <a:rPr lang="ko-KR" altLang="en-US" dirty="0" smtClean="0"/>
              <a:t>재료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11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재료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정수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판매 기능 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70" y="1216596"/>
            <a:ext cx="3800181" cy="21403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10283"/>
            <a:ext cx="3811390" cy="21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컨</a:t>
            </a:r>
            <a:r>
              <a:rPr lang="ko-KR" altLang="en-US" dirty="0" smtClean="0"/>
              <a:t>텐츠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대장간</a:t>
            </a:r>
            <a:r>
              <a:rPr lang="en-US" altLang="ko-KR" dirty="0" smtClean="0"/>
              <a:t>(</a:t>
            </a:r>
            <a:r>
              <a:rPr lang="ko-KR" altLang="en-US" dirty="0" smtClean="0"/>
              <a:t>스킬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12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엑티브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스킬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캐릭별로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12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개의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스킬이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존재하며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4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개의 슬롯에 각각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개씩 선택하여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스킬을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등록할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패시브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스킬 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스킬 강화와 기존 도트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데미지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스킬의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변경 및 스킬 교체에 대한 기획적인 논의 필요</a:t>
              </a:r>
              <a:endParaRPr lang="en-US" altLang="ko-KR" sz="1100" dirty="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71" y="1211600"/>
            <a:ext cx="3813406" cy="214539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46" y="1210283"/>
            <a:ext cx="3821367" cy="21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5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1"/>
            <a:ext cx="8892480" cy="476671"/>
          </a:xfrm>
        </p:spPr>
        <p:txBody>
          <a:bodyPr>
            <a:normAutofit/>
          </a:bodyPr>
          <a:lstStyle/>
          <a:p>
            <a:r>
              <a:rPr lang="ko-KR" altLang="en-US" dirty="0"/>
              <a:t>컨</a:t>
            </a:r>
            <a:r>
              <a:rPr lang="ko-KR" altLang="en-US" dirty="0" smtClean="0"/>
              <a:t>텐츠 </a:t>
            </a:r>
            <a:r>
              <a:rPr lang="en-US" altLang="ko-KR" dirty="0" smtClean="0"/>
              <a:t>–</a:t>
            </a:r>
            <a:r>
              <a:rPr lang="ko-KR" altLang="en-US" dirty="0" smtClean="0"/>
              <a:t>업적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우편함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친구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출석부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채팅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옵션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공지사항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13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업적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우편함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친구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상점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출석부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채팅은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만 구현되어 있는 상태이다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옵션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공지사항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시스템 및 기능적인 작업에 대한 논의 필요</a:t>
              </a:r>
              <a:endParaRPr lang="en-US" altLang="ko-KR" sz="1100" dirty="0" smtClean="0">
                <a:solidFill>
                  <a:srgbClr val="FF0000"/>
                </a:solidFill>
              </a:endParaRPr>
            </a:p>
            <a:p>
              <a:pPr marL="0" lvl="1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ko-KR" altLang="en-US" sz="1100" dirty="0" err="1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2" y="764704"/>
            <a:ext cx="2773989" cy="155605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03845" y="771209"/>
            <a:ext cx="2777087" cy="155938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764704"/>
            <a:ext cx="2770626" cy="156142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20" y="2426813"/>
            <a:ext cx="2777084" cy="155938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7" y="2426813"/>
            <a:ext cx="2777086" cy="155938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2426813"/>
            <a:ext cx="2770626" cy="155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476671"/>
          </a:xfrm>
        </p:spPr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smtClean="0"/>
              <a:t>던전 </a:t>
            </a:r>
            <a:r>
              <a:rPr lang="en-US" altLang="ko-KR" dirty="0" smtClean="0"/>
              <a:t>(</a:t>
            </a:r>
            <a:r>
              <a:rPr lang="ko-KR" altLang="en-US" dirty="0" smtClean="0"/>
              <a:t>일반 모드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정예 모드 스테이지 선택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14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일반 던전과 정예 던전 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일반 던전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7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엑트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정예 던전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엑트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작업됨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일반 던전과 정예 던전의 각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엑트는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스테이지로 구성되어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스테이지를 선택 시 스테이지에 대한 정보를 확인할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권장 공격력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권장 방어력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획득 경험치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획득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골드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보상 아이템 정보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증가권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개수 및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사용중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상태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자동 스킬 상태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반복 첫 보상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반복 골드 보상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즉시완료권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개수 및 사용 구현됨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즉시완료권은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일반스테이지와 정예 스테이지에서만 사용 가능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아이템 추가 스테이지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경험치 증가 스테이지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골드 획득 증가 스테이지 구현됨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(MapInfo.xml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테이블에서 던전 시트 마다 </a:t>
              </a:r>
              <a:r>
                <a:rPr lang="ko-KR" altLang="en-US" sz="1100" dirty="0" err="1">
                  <a:solidFill>
                    <a:schemeClr val="bg1">
                      <a:lumMod val="95000"/>
                    </a:schemeClr>
                  </a:solidFill>
                </a:rPr>
                <a:t>세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팅할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.)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모든 던전은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MapInfo.xml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에서 배율로 몬스터의 공격력과 방어력을 조절할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현재 정예 던전은 일반 던전의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1.5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배 강하게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셋팅되어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.)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58" y="1311241"/>
            <a:ext cx="4149624" cy="233378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5" y="1303969"/>
            <a:ext cx="4150331" cy="234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smtClean="0"/>
              <a:t>던전 </a:t>
            </a:r>
            <a:r>
              <a:rPr lang="en-US" altLang="ko-KR" dirty="0" smtClean="0"/>
              <a:t>(</a:t>
            </a:r>
            <a:r>
              <a:rPr lang="ko-KR" altLang="en-US" dirty="0" smtClean="0"/>
              <a:t>일반 모드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정예 모드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15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자동 전투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길찾기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기능 구현됨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가능하고 친구 소환 버튼을 통해 친구캐릭터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개를 소환한다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현재는 클라이언트에서 임의로 캐릭터 정보를 생성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스킬 시스템 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스킬창에서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셋팅한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스킬을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사용할 수 있으며 스킬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오픈에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대한 레벨 제한이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클리어시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전투 결과를 확인할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보상아이템은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RewardItemInfo.xml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테이블에 각 던전 시트의 정보를 통해 주어진다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마을가기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다시하기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다음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지역가기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기능이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09348"/>
            <a:ext cx="4143776" cy="233567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706" y="1309348"/>
            <a:ext cx="4152883" cy="23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2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무작위 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16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무작위 던전은 일반 스테이지의 맵을 랜덤으로 가져와 생성하며 던전에서 나오는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몬스터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또한 랜덤으로 생성하여 각 단계에 맞는 레벨로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셋팅되도록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구현되어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rgbClr val="FF0000"/>
                  </a:solidFill>
                </a:rPr>
                <a:t>무작위 </a:t>
              </a:r>
              <a:r>
                <a:rPr lang="ko-KR" altLang="en-US" sz="1100" kern="1200" dirty="0" err="1" smtClean="0">
                  <a:solidFill>
                    <a:srgbClr val="FF0000"/>
                  </a:solidFill>
                </a:rPr>
                <a:t>던전은</a:t>
              </a:r>
              <a:r>
                <a:rPr lang="ko-KR" altLang="en-US" sz="1100" kern="1200" dirty="0" smtClean="0">
                  <a:solidFill>
                    <a:srgbClr val="FF0000"/>
                  </a:solidFill>
                </a:rPr>
                <a:t> </a:t>
              </a:r>
              <a:r>
                <a:rPr lang="en-US" altLang="ko-KR" sz="1100" kern="1200" dirty="0" smtClean="0">
                  <a:solidFill>
                    <a:srgbClr val="FF0000"/>
                  </a:solidFill>
                </a:rPr>
                <a:t>6</a:t>
              </a:r>
              <a:r>
                <a:rPr lang="ko-KR" altLang="en-US" sz="1100" kern="1200" dirty="0" smtClean="0">
                  <a:solidFill>
                    <a:srgbClr val="FF0000"/>
                  </a:solidFill>
                </a:rPr>
                <a:t>단계로 구성되어 있으며 추후에 기획적인 의도에 따라 단계가 늘어날 수 있다</a:t>
              </a:r>
              <a:r>
                <a:rPr lang="en-US" altLang="ko-KR" sz="1100" kern="1200" dirty="0" smtClean="0">
                  <a:solidFill>
                    <a:srgbClr val="FF0000"/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rgbClr val="FF0000"/>
                  </a:solidFill>
                </a:rPr>
                <a:t>각 단계는 레벨제한이 있다</a:t>
              </a:r>
              <a:r>
                <a:rPr lang="en-US" altLang="ko-KR" sz="1100" kern="1200" dirty="0" smtClean="0">
                  <a:solidFill>
                    <a:srgbClr val="FF0000"/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스테이지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클리어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제한에 대한 논의 필요</a:t>
              </a:r>
              <a:endParaRPr lang="en-US" altLang="ko-KR" sz="1100" kern="1200" dirty="0" smtClean="0">
                <a:solidFill>
                  <a:srgbClr val="FF0000"/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rgbClr val="FF0000"/>
                  </a:solidFill>
                </a:rPr>
                <a:t>추후에 </a:t>
              </a:r>
              <a:r>
                <a:rPr lang="ko-KR" altLang="en-US" sz="1100" kern="1200" dirty="0" err="1" smtClean="0">
                  <a:solidFill>
                    <a:srgbClr val="FF0000"/>
                  </a:solidFill>
                </a:rPr>
                <a:t>대균열</a:t>
              </a:r>
              <a:r>
                <a:rPr lang="ko-KR" altLang="en-US" sz="1100" kern="1200" dirty="0" smtClean="0">
                  <a:solidFill>
                    <a:srgbClr val="FF0000"/>
                  </a:solidFill>
                </a:rPr>
                <a:t> 시스템이 무작위 던전이나 초월 던전 중에 들어갈 것으로 보이며 기획적인 논의 필요</a:t>
              </a:r>
              <a:endParaRPr lang="en-US" altLang="ko-KR" sz="1100" kern="1200" dirty="0" smtClean="0">
                <a:solidFill>
                  <a:srgbClr val="FF0000"/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29" y="692696"/>
            <a:ext cx="3196839" cy="18002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10" y="684576"/>
            <a:ext cx="3211259" cy="18083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10" y="2636912"/>
            <a:ext cx="3189828" cy="18002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710" y="2636912"/>
            <a:ext cx="3211259" cy="18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초월 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17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초월 모드는 하루에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회 이용할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현재 제한 없음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레벨 부터 이용할 수 있으며 캐릭터의 현재 레벨보다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5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레벨 낮은 스테이지부터 시작하도록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Wave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형태의 무한 디펜스 모드로 초월모드 스테이지 테이블에 정해진 제한 시간 동안 게임을 플레이하며 웨이브를 끝내면 다음 레벨의 웨이브가 시작된다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제한 시간이 지나면 웨이브가 종료된다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ko-KR" sz="1100" dirty="0" smtClean="0">
                  <a:solidFill>
                    <a:srgbClr val="FF0000"/>
                  </a:solidFill>
                </a:rPr>
                <a:t>Wave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방식 게임 플레이에 대한 필요성과 보상에 대한 기획적인 논의가 필요</a:t>
              </a:r>
              <a:endParaRPr lang="en-US" altLang="ko-KR" sz="1100" dirty="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710" y="680968"/>
            <a:ext cx="3215119" cy="181192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70" y="2636912"/>
            <a:ext cx="3180720" cy="178785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80" y="692696"/>
            <a:ext cx="3197510" cy="180849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710" y="2636912"/>
            <a:ext cx="3211259" cy="18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일일 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18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일일 던전은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룬스토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파밍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smtClean="0">
                  <a:solidFill>
                    <a:srgbClr val="FFC000"/>
                  </a:solidFill>
                </a:rPr>
                <a:t>기존에 이름이 보석 파밍 던전 이었다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던전과 재료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정수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파밍 던전 두 개의 모드로 이루어져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게임 방식은 일반 모드와 같다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던전은 총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단계의 난이도가 존재한다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각 단계 마다 레벨 제한이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.)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ko-KR" altLang="en-US" sz="1100" dirty="0">
                  <a:solidFill>
                    <a:srgbClr val="FF0000"/>
                  </a:solidFill>
                </a:rPr>
                <a:t>스테이지 </a:t>
              </a:r>
              <a:r>
                <a:rPr lang="ko-KR" altLang="en-US" sz="1100" dirty="0" err="1">
                  <a:solidFill>
                    <a:srgbClr val="FF0000"/>
                  </a:solidFill>
                </a:rPr>
                <a:t>클리어</a:t>
              </a:r>
              <a:r>
                <a:rPr lang="ko-KR" altLang="en-US" sz="1100" dirty="0">
                  <a:solidFill>
                    <a:srgbClr val="FF0000"/>
                  </a:solidFill>
                </a:rPr>
                <a:t> 제한에 대한 논의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필요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0" lvl="1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81" y="692696"/>
            <a:ext cx="3197510" cy="18045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10" y="692696"/>
            <a:ext cx="3204518" cy="18107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" y="2636912"/>
            <a:ext cx="3188342" cy="18015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710" y="2636912"/>
            <a:ext cx="3199888" cy="18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1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요일 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19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요일 던전은 골드 파밍 던전과 물약 파밍 던전 두 개의 모드로 이루어져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kern="1200" dirty="0" smtClean="0">
                  <a:solidFill>
                    <a:srgbClr val="FFC000"/>
                  </a:solidFill>
                </a:rPr>
                <a:t>골드 보상과 물약 보상 적용 안됨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게임 방식은 일반 모드와 같다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던전은 총 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단계의 난이도가 존재한다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각 단계 마다 레벨 제한이 있다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.)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ko-KR" altLang="en-US" sz="1100" dirty="0">
                  <a:solidFill>
                    <a:srgbClr val="FF0000"/>
                  </a:solidFill>
                </a:rPr>
                <a:t>스테이지 </a:t>
              </a:r>
              <a:r>
                <a:rPr lang="ko-KR" altLang="en-US" sz="1100" dirty="0" err="1">
                  <a:solidFill>
                    <a:srgbClr val="FF0000"/>
                  </a:solidFill>
                </a:rPr>
                <a:t>클리어</a:t>
              </a:r>
              <a:r>
                <a:rPr lang="ko-KR" altLang="en-US" sz="1100" dirty="0">
                  <a:solidFill>
                    <a:srgbClr val="FF0000"/>
                  </a:solidFill>
                </a:rPr>
                <a:t> 제한에 대한 논의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필요</a:t>
              </a:r>
              <a:endParaRPr lang="en-US" altLang="ko-KR" sz="1100" dirty="0" smtClean="0">
                <a:solidFill>
                  <a:srgbClr val="FF0000"/>
                </a:solidFill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현재 골드 파밍 던전을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증가권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파밍 던전으로 교체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작업중이며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물약 파밍 던전은 그대로 유지할지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다른것으로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대체 할지에 대한 기획적인 논의가 필요</a:t>
              </a:r>
              <a:endParaRPr lang="en-US" altLang="ko-KR" sz="11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15" y="692696"/>
            <a:ext cx="3180818" cy="179511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10" y="692696"/>
            <a:ext cx="3188373" cy="180160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3" y="2636912"/>
            <a:ext cx="3169280" cy="179082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710" y="2636912"/>
            <a:ext cx="3198316" cy="180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플로우</a:t>
            </a:r>
            <a:r>
              <a:rPr lang="ko-KR" altLang="en-US" dirty="0" smtClean="0"/>
              <a:t> 차트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2</a:t>
            </a:fld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4283968" y="692696"/>
            <a:ext cx="720080" cy="208040"/>
            <a:chOff x="2711403" y="1849320"/>
            <a:chExt cx="1563900" cy="77468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" name="모서리가 둥근 직사각형 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실행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6" name="직선 화살표 연결선 85"/>
          <p:cNvCxnSpPr>
            <a:stCxn id="130" idx="1"/>
            <a:endCxn id="151" idx="3"/>
          </p:cNvCxnSpPr>
          <p:nvPr/>
        </p:nvCxnSpPr>
        <p:spPr>
          <a:xfrm rot="10800000" flipV="1">
            <a:off x="606212" y="4525163"/>
            <a:ext cx="293381" cy="352383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화살표 연결선 85"/>
          <p:cNvCxnSpPr>
            <a:stCxn id="8" idx="2"/>
            <a:endCxn id="99" idx="0"/>
          </p:cNvCxnSpPr>
          <p:nvPr/>
        </p:nvCxnSpPr>
        <p:spPr>
          <a:xfrm>
            <a:off x="4640665" y="900736"/>
            <a:ext cx="0" cy="22400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그룹 97"/>
          <p:cNvGrpSpPr/>
          <p:nvPr/>
        </p:nvGrpSpPr>
        <p:grpSpPr>
          <a:xfrm>
            <a:off x="4283968" y="1124744"/>
            <a:ext cx="720080" cy="208040"/>
            <a:chOff x="2711403" y="1849320"/>
            <a:chExt cx="1563900" cy="77468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9" name="모서리가 둥근 직사각형 98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메인 로딩 창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2" name="그룹 101"/>
          <p:cNvGrpSpPr/>
          <p:nvPr/>
        </p:nvGrpSpPr>
        <p:grpSpPr>
          <a:xfrm>
            <a:off x="4283968" y="1548808"/>
            <a:ext cx="720080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03" name="모서리가 둥근 직사각형 102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로그인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05" name="직선 화살표 연결선 85"/>
          <p:cNvCxnSpPr>
            <a:stCxn id="99" idx="2"/>
            <a:endCxn id="103" idx="0"/>
          </p:cNvCxnSpPr>
          <p:nvPr/>
        </p:nvCxnSpPr>
        <p:spPr>
          <a:xfrm>
            <a:off x="4640665" y="1332784"/>
            <a:ext cx="0" cy="216024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그룹 109"/>
          <p:cNvGrpSpPr/>
          <p:nvPr/>
        </p:nvGrpSpPr>
        <p:grpSpPr>
          <a:xfrm>
            <a:off x="4283968" y="1980856"/>
            <a:ext cx="720080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11" name="모서리가 둥근 직사각형 110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2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공지 팝업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3" name="직선 화살표 연결선 85"/>
          <p:cNvCxnSpPr>
            <a:endCxn id="111" idx="0"/>
          </p:cNvCxnSpPr>
          <p:nvPr/>
        </p:nvCxnSpPr>
        <p:spPr>
          <a:xfrm>
            <a:off x="4640665" y="1764832"/>
            <a:ext cx="0" cy="216024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그룹 113"/>
          <p:cNvGrpSpPr/>
          <p:nvPr/>
        </p:nvGrpSpPr>
        <p:grpSpPr>
          <a:xfrm>
            <a:off x="4283968" y="2420888"/>
            <a:ext cx="720080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15" name="모서리가 둥근 직사각형 114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캐릭터 선택 및 생성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7" name="직선 화살표 연결선 85"/>
          <p:cNvCxnSpPr>
            <a:endCxn id="115" idx="0"/>
          </p:cNvCxnSpPr>
          <p:nvPr/>
        </p:nvCxnSpPr>
        <p:spPr>
          <a:xfrm>
            <a:off x="4640665" y="2204864"/>
            <a:ext cx="0" cy="216024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그룹 117"/>
          <p:cNvGrpSpPr/>
          <p:nvPr/>
        </p:nvGrpSpPr>
        <p:grpSpPr>
          <a:xfrm>
            <a:off x="4283968" y="3421016"/>
            <a:ext cx="720080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19" name="모서리가 둥근 직사각형 118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마을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1" name="직선 화살표 연결선 85"/>
          <p:cNvCxnSpPr>
            <a:stCxn id="115" idx="2"/>
            <a:endCxn id="119" idx="0"/>
          </p:cNvCxnSpPr>
          <p:nvPr/>
        </p:nvCxnSpPr>
        <p:spPr>
          <a:xfrm>
            <a:off x="4640665" y="2628928"/>
            <a:ext cx="0" cy="79208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그룹 122"/>
          <p:cNvGrpSpPr/>
          <p:nvPr/>
        </p:nvGrpSpPr>
        <p:grpSpPr>
          <a:xfrm>
            <a:off x="2483768" y="1548808"/>
            <a:ext cx="720080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24" name="모서리가 둥근 직사각형 123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5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회원가입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6" name="직선 화살표 연결선 85"/>
          <p:cNvCxnSpPr>
            <a:stCxn id="103" idx="1"/>
            <a:endCxn id="124" idx="3"/>
          </p:cNvCxnSpPr>
          <p:nvPr/>
        </p:nvCxnSpPr>
        <p:spPr>
          <a:xfrm flipH="1">
            <a:off x="3197162" y="1652828"/>
            <a:ext cx="1086806" cy="0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그룹 128"/>
          <p:cNvGrpSpPr/>
          <p:nvPr/>
        </p:nvGrpSpPr>
        <p:grpSpPr>
          <a:xfrm>
            <a:off x="899592" y="4421144"/>
            <a:ext cx="648072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30" name="모서리가 둥근 직사각형 129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마을 지도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37" name="직선 화살표 연결선 85"/>
          <p:cNvCxnSpPr>
            <a:stCxn id="130" idx="1"/>
            <a:endCxn id="143" idx="3"/>
          </p:cNvCxnSpPr>
          <p:nvPr/>
        </p:nvCxnSpPr>
        <p:spPr>
          <a:xfrm flipH="1" flipV="1">
            <a:off x="611560" y="4523274"/>
            <a:ext cx="288032" cy="1890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그룹 140"/>
          <p:cNvGrpSpPr/>
          <p:nvPr/>
        </p:nvGrpSpPr>
        <p:grpSpPr>
          <a:xfrm>
            <a:off x="35496" y="4413487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42" name="모서리가 둥근 직사각형 141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3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순위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0" name="그룹 149"/>
          <p:cNvGrpSpPr/>
          <p:nvPr/>
        </p:nvGrpSpPr>
        <p:grpSpPr>
          <a:xfrm>
            <a:off x="35496" y="4773527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51" name="모서리가 둥근 직사각형 150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2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제작소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56" name="직선 화살표 연결선 85"/>
          <p:cNvCxnSpPr>
            <a:stCxn id="130" idx="1"/>
            <a:endCxn id="158" idx="3"/>
          </p:cNvCxnSpPr>
          <p:nvPr/>
        </p:nvCxnSpPr>
        <p:spPr>
          <a:xfrm rot="10800000">
            <a:off x="606212" y="4165452"/>
            <a:ext cx="293381" cy="359713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그룹 156"/>
          <p:cNvGrpSpPr/>
          <p:nvPr/>
        </p:nvGrpSpPr>
        <p:grpSpPr>
          <a:xfrm>
            <a:off x="35496" y="4061431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58" name="모서리가 둥근 직사각형 15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길드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1" name="직선 화살표 연결선 85"/>
          <p:cNvCxnSpPr>
            <a:stCxn id="130" idx="1"/>
            <a:endCxn id="163" idx="3"/>
          </p:cNvCxnSpPr>
          <p:nvPr/>
        </p:nvCxnSpPr>
        <p:spPr>
          <a:xfrm rot="10800000">
            <a:off x="606212" y="3765740"/>
            <a:ext cx="293381" cy="759424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그룹 161"/>
          <p:cNvGrpSpPr/>
          <p:nvPr/>
        </p:nvGrpSpPr>
        <p:grpSpPr>
          <a:xfrm>
            <a:off x="35496" y="3661720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63" name="모서리가 둥근 직사각형 162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800" dirty="0" err="1" smtClean="0">
                  <a:solidFill>
                    <a:schemeClr val="tx1"/>
                  </a:solidFill>
                </a:rPr>
                <a:t>PvP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6" name="직선 화살표 연결선 85"/>
          <p:cNvCxnSpPr>
            <a:stCxn id="130" idx="1"/>
            <a:endCxn id="168" idx="3"/>
          </p:cNvCxnSpPr>
          <p:nvPr/>
        </p:nvCxnSpPr>
        <p:spPr>
          <a:xfrm rot="10800000" flipV="1">
            <a:off x="606212" y="4525163"/>
            <a:ext cx="293381" cy="720407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그룹 166"/>
          <p:cNvGrpSpPr/>
          <p:nvPr/>
        </p:nvGrpSpPr>
        <p:grpSpPr>
          <a:xfrm>
            <a:off x="35496" y="5141551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168" name="모서리가 둥근 직사각형 16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뽑기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4" name="그룹 203"/>
          <p:cNvGrpSpPr/>
          <p:nvPr/>
        </p:nvGrpSpPr>
        <p:grpSpPr>
          <a:xfrm>
            <a:off x="3015403" y="4421144"/>
            <a:ext cx="620493" cy="208040"/>
            <a:chOff x="2711401" y="1849324"/>
            <a:chExt cx="1563902" cy="774690"/>
          </a:xfrm>
          <a:solidFill>
            <a:srgbClr val="FFC000"/>
          </a:solidFill>
        </p:grpSpPr>
        <p:sp>
          <p:nvSpPr>
            <p:cNvPr id="205" name="모서리가 둥근 직사각형 204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스킬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7" name="그룹 206"/>
          <p:cNvGrpSpPr/>
          <p:nvPr/>
        </p:nvGrpSpPr>
        <p:grpSpPr>
          <a:xfrm>
            <a:off x="2339752" y="4421144"/>
            <a:ext cx="620493" cy="208040"/>
            <a:chOff x="2711401" y="1849324"/>
            <a:chExt cx="1563902" cy="774690"/>
          </a:xfrm>
          <a:solidFill>
            <a:srgbClr val="FFC000"/>
          </a:solidFill>
        </p:grpSpPr>
        <p:sp>
          <p:nvSpPr>
            <p:cNvPr id="208" name="모서리가 둥근 직사각형 207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가방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0" name="그룹 209"/>
          <p:cNvGrpSpPr/>
          <p:nvPr/>
        </p:nvGrpSpPr>
        <p:grpSpPr>
          <a:xfrm>
            <a:off x="5076056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1" name="모서리가 둥근 직사각형 210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2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친구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3" name="그룹 212"/>
          <p:cNvGrpSpPr/>
          <p:nvPr/>
        </p:nvGrpSpPr>
        <p:grpSpPr>
          <a:xfrm>
            <a:off x="3707904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4" name="모서리가 둥근 직사각형 213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5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업적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6" name="그룹 215"/>
          <p:cNvGrpSpPr/>
          <p:nvPr/>
        </p:nvGrpSpPr>
        <p:grpSpPr>
          <a:xfrm>
            <a:off x="4383555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7" name="모서리가 둥근 직사각형 216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8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우편함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9" name="그룹 218"/>
          <p:cNvGrpSpPr/>
          <p:nvPr/>
        </p:nvGrpSpPr>
        <p:grpSpPr>
          <a:xfrm>
            <a:off x="5751707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0" name="모서리가 둥근 직사각형 219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상점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2" name="그룹 221"/>
          <p:cNvGrpSpPr/>
          <p:nvPr/>
        </p:nvGrpSpPr>
        <p:grpSpPr>
          <a:xfrm>
            <a:off x="6444208" y="4421144"/>
            <a:ext cx="620493" cy="208040"/>
            <a:chOff x="2711401" y="1849324"/>
            <a:chExt cx="1563902" cy="774690"/>
          </a:xfrm>
          <a:solidFill>
            <a:schemeClr val="accent2"/>
          </a:solidFill>
        </p:grpSpPr>
        <p:sp>
          <p:nvSpPr>
            <p:cNvPr id="223" name="모서리가 둥근 직사각형 222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kern="1200" dirty="0" smtClean="0">
                  <a:solidFill>
                    <a:schemeClr val="tx1"/>
                  </a:solidFill>
                </a:rPr>
                <a:t>공지사항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5" name="그룹 224"/>
          <p:cNvGrpSpPr/>
          <p:nvPr/>
        </p:nvGrpSpPr>
        <p:grpSpPr>
          <a:xfrm>
            <a:off x="7119859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6" name="모서리가 둥근 직사각형 225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7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출석부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8" name="그룹 227"/>
          <p:cNvGrpSpPr/>
          <p:nvPr/>
        </p:nvGrpSpPr>
        <p:grpSpPr>
          <a:xfrm>
            <a:off x="7812360" y="4421144"/>
            <a:ext cx="620493" cy="208040"/>
            <a:chOff x="2711401" y="1849324"/>
            <a:chExt cx="1563902" cy="774690"/>
          </a:xfrm>
          <a:solidFill>
            <a:schemeClr val="accent2"/>
          </a:solidFill>
        </p:grpSpPr>
        <p:sp>
          <p:nvSpPr>
            <p:cNvPr id="229" name="모서리가 둥근 직사각형 228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옵션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1" name="그룹 230"/>
          <p:cNvGrpSpPr/>
          <p:nvPr/>
        </p:nvGrpSpPr>
        <p:grpSpPr>
          <a:xfrm>
            <a:off x="8488011" y="4421144"/>
            <a:ext cx="620493" cy="208040"/>
            <a:chOff x="2711401" y="1849324"/>
            <a:chExt cx="1563902" cy="77469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32" name="모서리가 둥근 직사각형 231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3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채팅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37" name="직선 화살표 연결선 85"/>
          <p:cNvCxnSpPr/>
          <p:nvPr/>
        </p:nvCxnSpPr>
        <p:spPr>
          <a:xfrm>
            <a:off x="4640665" y="3629056"/>
            <a:ext cx="0" cy="79208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직선 화살표 연결선 85"/>
          <p:cNvCxnSpPr>
            <a:stCxn id="119" idx="2"/>
            <a:endCxn id="130" idx="0"/>
          </p:cNvCxnSpPr>
          <p:nvPr/>
        </p:nvCxnSpPr>
        <p:spPr>
          <a:xfrm rot="5400000">
            <a:off x="2534599" y="2315078"/>
            <a:ext cx="792088" cy="3420045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직선 화살표 연결선 85"/>
          <p:cNvCxnSpPr>
            <a:stCxn id="119" idx="2"/>
            <a:endCxn id="209" idx="0"/>
          </p:cNvCxnSpPr>
          <p:nvPr/>
        </p:nvCxnSpPr>
        <p:spPr>
          <a:xfrm rot="5400000">
            <a:off x="3249301" y="3041638"/>
            <a:ext cx="803947" cy="1978783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직선 화살표 연결선 85"/>
          <p:cNvCxnSpPr>
            <a:stCxn id="119" idx="2"/>
            <a:endCxn id="205" idx="0"/>
          </p:cNvCxnSpPr>
          <p:nvPr/>
        </p:nvCxnSpPr>
        <p:spPr>
          <a:xfrm rot="5400000">
            <a:off x="3585673" y="3366152"/>
            <a:ext cx="792088" cy="1317896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화살표 연결선 85"/>
          <p:cNvCxnSpPr>
            <a:stCxn id="119" idx="2"/>
            <a:endCxn id="215" idx="0"/>
          </p:cNvCxnSpPr>
          <p:nvPr/>
        </p:nvCxnSpPr>
        <p:spPr>
          <a:xfrm rot="5400000">
            <a:off x="3933377" y="3725714"/>
            <a:ext cx="803947" cy="610631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화살표 연결선 85"/>
          <p:cNvCxnSpPr>
            <a:stCxn id="119" idx="2"/>
            <a:endCxn id="217" idx="0"/>
          </p:cNvCxnSpPr>
          <p:nvPr/>
        </p:nvCxnSpPr>
        <p:spPr>
          <a:xfrm rot="16200000" flipH="1">
            <a:off x="4269749" y="3999972"/>
            <a:ext cx="792088" cy="50256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직선 화살표 연결선 85"/>
          <p:cNvCxnSpPr>
            <a:stCxn id="119" idx="2"/>
            <a:endCxn id="220" idx="0"/>
          </p:cNvCxnSpPr>
          <p:nvPr/>
        </p:nvCxnSpPr>
        <p:spPr>
          <a:xfrm rot="16200000" flipH="1">
            <a:off x="4953825" y="3315896"/>
            <a:ext cx="792088" cy="1418408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직선 화살표 연결선 85"/>
          <p:cNvCxnSpPr>
            <a:stCxn id="119" idx="2"/>
            <a:endCxn id="223" idx="0"/>
          </p:cNvCxnSpPr>
          <p:nvPr/>
        </p:nvCxnSpPr>
        <p:spPr>
          <a:xfrm rot="16200000" flipH="1">
            <a:off x="5300075" y="2969645"/>
            <a:ext cx="792088" cy="2110909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직선 화살표 연결선 85"/>
          <p:cNvCxnSpPr>
            <a:stCxn id="119" idx="2"/>
            <a:endCxn id="226" idx="0"/>
          </p:cNvCxnSpPr>
          <p:nvPr/>
        </p:nvCxnSpPr>
        <p:spPr>
          <a:xfrm rot="16200000" flipH="1">
            <a:off x="5637901" y="2631820"/>
            <a:ext cx="792088" cy="278656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직선 화살표 연결선 85"/>
          <p:cNvCxnSpPr>
            <a:stCxn id="119" idx="2"/>
            <a:endCxn id="229" idx="0"/>
          </p:cNvCxnSpPr>
          <p:nvPr/>
        </p:nvCxnSpPr>
        <p:spPr>
          <a:xfrm rot="16200000" flipH="1">
            <a:off x="5984151" y="2285569"/>
            <a:ext cx="792088" cy="3479061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직선 화살표 연결선 85"/>
          <p:cNvCxnSpPr>
            <a:stCxn id="119" idx="2"/>
            <a:endCxn id="232" idx="0"/>
          </p:cNvCxnSpPr>
          <p:nvPr/>
        </p:nvCxnSpPr>
        <p:spPr>
          <a:xfrm rot="16200000" flipH="1">
            <a:off x="6321977" y="1947744"/>
            <a:ext cx="792088" cy="4154712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직선 화살표 연결선 85"/>
          <p:cNvCxnSpPr>
            <a:stCxn id="130" idx="1"/>
            <a:endCxn id="277" idx="3"/>
          </p:cNvCxnSpPr>
          <p:nvPr/>
        </p:nvCxnSpPr>
        <p:spPr>
          <a:xfrm rot="10800000">
            <a:off x="606212" y="3381672"/>
            <a:ext cx="293381" cy="1143492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" name="그룹 275"/>
          <p:cNvGrpSpPr/>
          <p:nvPr/>
        </p:nvGrpSpPr>
        <p:grpSpPr>
          <a:xfrm>
            <a:off x="35496" y="3277652"/>
            <a:ext cx="576064" cy="208040"/>
            <a:chOff x="2711403" y="1849320"/>
            <a:chExt cx="1563900" cy="774689"/>
          </a:xfrm>
          <a:solidFill>
            <a:schemeClr val="accent2"/>
          </a:solidFill>
        </p:grpSpPr>
        <p:sp>
          <p:nvSpPr>
            <p:cNvPr id="277" name="모서리가 둥근 직사각형 276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8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과외 활동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81" name="직선 화살표 연결선 85"/>
          <p:cNvCxnSpPr>
            <a:stCxn id="130" idx="1"/>
            <a:endCxn id="283" idx="3"/>
          </p:cNvCxnSpPr>
          <p:nvPr/>
        </p:nvCxnSpPr>
        <p:spPr>
          <a:xfrm rot="10800000">
            <a:off x="606212" y="2997604"/>
            <a:ext cx="293381" cy="152756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2" name="그룹 281"/>
          <p:cNvGrpSpPr/>
          <p:nvPr/>
        </p:nvGrpSpPr>
        <p:grpSpPr>
          <a:xfrm>
            <a:off x="35496" y="2893584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283" name="모서리가 둥근 직사각형 282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4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초월 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86" name="직선 화살표 연결선 85"/>
          <p:cNvCxnSpPr>
            <a:stCxn id="130" idx="1"/>
            <a:endCxn id="288" idx="3"/>
          </p:cNvCxnSpPr>
          <p:nvPr/>
        </p:nvCxnSpPr>
        <p:spPr>
          <a:xfrm rot="10800000">
            <a:off x="606212" y="2588932"/>
            <a:ext cx="293381" cy="1936232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7" name="그룹 286"/>
          <p:cNvGrpSpPr/>
          <p:nvPr/>
        </p:nvGrpSpPr>
        <p:grpSpPr>
          <a:xfrm>
            <a:off x="35496" y="2484912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288" name="모서리가 둥근 직사각형 287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무작위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08" name="직선 화살표 연결선 85"/>
          <p:cNvCxnSpPr>
            <a:stCxn id="130" idx="1"/>
            <a:endCxn id="310" idx="3"/>
          </p:cNvCxnSpPr>
          <p:nvPr/>
        </p:nvCxnSpPr>
        <p:spPr>
          <a:xfrm rot="10800000">
            <a:off x="606212" y="2204864"/>
            <a:ext cx="293381" cy="232030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그룹 308"/>
          <p:cNvGrpSpPr/>
          <p:nvPr/>
        </p:nvGrpSpPr>
        <p:grpSpPr>
          <a:xfrm>
            <a:off x="35496" y="2100844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310" name="모서리가 둥근 직사각형 309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일일 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13" name="직선 화살표 연결선 85"/>
          <p:cNvCxnSpPr>
            <a:stCxn id="130" idx="1"/>
            <a:endCxn id="315" idx="3"/>
          </p:cNvCxnSpPr>
          <p:nvPr/>
        </p:nvCxnSpPr>
        <p:spPr>
          <a:xfrm rot="10800000">
            <a:off x="606212" y="1796844"/>
            <a:ext cx="293381" cy="2728320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4" name="그룹 313"/>
          <p:cNvGrpSpPr/>
          <p:nvPr/>
        </p:nvGrpSpPr>
        <p:grpSpPr>
          <a:xfrm>
            <a:off x="35496" y="1692824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315" name="모서리가 둥근 직사각형 314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6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요일 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18" name="직선 화살표 연결선 85"/>
          <p:cNvCxnSpPr>
            <a:stCxn id="130" idx="1"/>
            <a:endCxn id="320" idx="3"/>
          </p:cNvCxnSpPr>
          <p:nvPr/>
        </p:nvCxnSpPr>
        <p:spPr>
          <a:xfrm rot="10800000">
            <a:off x="606212" y="1412776"/>
            <a:ext cx="293381" cy="3112388"/>
          </a:xfrm>
          <a:prstGeom prst="bentConnector3">
            <a:avLst>
              <a:gd name="adj1" fmla="val 50000"/>
            </a:avLst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9" name="그룹 318"/>
          <p:cNvGrpSpPr/>
          <p:nvPr/>
        </p:nvGrpSpPr>
        <p:grpSpPr>
          <a:xfrm>
            <a:off x="35496" y="1308756"/>
            <a:ext cx="576064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320" name="모서리가 둥근 직사각형 319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1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던전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4" name="모서리가 둥근 직사각형 323"/>
          <p:cNvSpPr/>
          <p:nvPr/>
        </p:nvSpPr>
        <p:spPr>
          <a:xfrm>
            <a:off x="6181271" y="707012"/>
            <a:ext cx="216024" cy="216024"/>
          </a:xfrm>
          <a:prstGeom prst="roundRect">
            <a:avLst>
              <a:gd name="adj" fmla="val 10000"/>
            </a:avLst>
          </a:prstGeom>
          <a:solidFill>
            <a:srgbClr val="FFC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6" name="부제목 4"/>
          <p:cNvSpPr>
            <a:spLocks noGrp="1"/>
          </p:cNvSpPr>
          <p:nvPr>
            <p:ph type="subTitle" idx="1"/>
          </p:nvPr>
        </p:nvSpPr>
        <p:spPr>
          <a:xfrm>
            <a:off x="6427755" y="703138"/>
            <a:ext cx="2464725" cy="253965"/>
          </a:xfrm>
        </p:spPr>
        <p:txBody>
          <a:bodyPr>
            <a:normAutofit/>
          </a:bodyPr>
          <a:lstStyle/>
          <a:p>
            <a:r>
              <a:rPr lang="ko-KR" altLang="en-US" sz="1000" dirty="0" smtClean="0"/>
              <a:t>대부분의 기능이 구현된 </a:t>
            </a:r>
            <a:r>
              <a:rPr lang="ko-KR" altLang="en-US" sz="1000" dirty="0" err="1" smtClean="0"/>
              <a:t>컨텐츠</a:t>
            </a:r>
            <a:endParaRPr lang="en-US" altLang="ko-KR" sz="1000" dirty="0"/>
          </a:p>
        </p:txBody>
      </p:sp>
      <p:sp>
        <p:nvSpPr>
          <p:cNvPr id="327" name="모서리가 둥근 직사각형 326"/>
          <p:cNvSpPr/>
          <p:nvPr/>
        </p:nvSpPr>
        <p:spPr>
          <a:xfrm>
            <a:off x="6181271" y="1032985"/>
            <a:ext cx="216024" cy="216024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8" name="부제목 4"/>
          <p:cNvSpPr txBox="1">
            <a:spLocks/>
          </p:cNvSpPr>
          <p:nvPr/>
        </p:nvSpPr>
        <p:spPr>
          <a:xfrm>
            <a:off x="6427755" y="1029111"/>
            <a:ext cx="2464725" cy="253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" dirty="0" smtClean="0"/>
              <a:t>미구현 </a:t>
            </a:r>
            <a:r>
              <a:rPr lang="ko-KR" altLang="en-US" sz="1000" dirty="0" err="1" smtClean="0"/>
              <a:t>컨텐츠</a:t>
            </a:r>
            <a:endParaRPr lang="en-US" altLang="ko-KR" sz="1000" dirty="0"/>
          </a:p>
        </p:txBody>
      </p:sp>
      <p:sp>
        <p:nvSpPr>
          <p:cNvPr id="329" name="모서리가 둥근 직사각형 328"/>
          <p:cNvSpPr/>
          <p:nvPr/>
        </p:nvSpPr>
        <p:spPr>
          <a:xfrm>
            <a:off x="6181271" y="1355084"/>
            <a:ext cx="216024" cy="216024"/>
          </a:xfrm>
          <a:prstGeom prst="roundRect">
            <a:avLst>
              <a:gd name="adj" fmla="val 1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0" name="부제목 4"/>
          <p:cNvSpPr txBox="1">
            <a:spLocks/>
          </p:cNvSpPr>
          <p:nvPr/>
        </p:nvSpPr>
        <p:spPr>
          <a:xfrm>
            <a:off x="6427755" y="1351210"/>
            <a:ext cx="2464725" cy="253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dirty="0" smtClean="0"/>
              <a:t>UI</a:t>
            </a:r>
            <a:r>
              <a:rPr lang="ko-KR" altLang="en-US" sz="1000" dirty="0" smtClean="0"/>
              <a:t>만 구현된 </a:t>
            </a:r>
            <a:r>
              <a:rPr lang="ko-KR" altLang="en-US" sz="1000" dirty="0" err="1" smtClean="0"/>
              <a:t>컨텐츠</a:t>
            </a:r>
            <a:endParaRPr lang="en-US" altLang="ko-KR" sz="1000" dirty="0"/>
          </a:p>
        </p:txBody>
      </p:sp>
      <p:sp>
        <p:nvSpPr>
          <p:cNvPr id="133" name="슬라이드 번호 개체 틀 3"/>
          <p:cNvSpPr txBox="1">
            <a:spLocks/>
          </p:cNvSpPr>
          <p:nvPr/>
        </p:nvSpPr>
        <p:spPr>
          <a:xfrm>
            <a:off x="8209904" y="6470588"/>
            <a:ext cx="93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DD84E-25D4-4983-8AA1-2863C96F08D9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grpSp>
        <p:nvGrpSpPr>
          <p:cNvPr id="134" name="그룹 133"/>
          <p:cNvGrpSpPr/>
          <p:nvPr/>
        </p:nvGrpSpPr>
        <p:grpSpPr>
          <a:xfrm>
            <a:off x="251520" y="5589240"/>
            <a:ext cx="8640960" cy="1049642"/>
            <a:chOff x="0" y="135582"/>
            <a:chExt cx="7080448" cy="1445850"/>
          </a:xfrm>
        </p:grpSpPr>
        <p:sp>
          <p:nvSpPr>
            <p:cNvPr id="135" name="직사각형 134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6" name="직사각형 135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일반 던전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엑트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7,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정예 던전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엑트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6),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요일 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골드 파밍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단계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의미 없음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포션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파밍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-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의미없음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일일 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룬스톤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파밍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단계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재료 파밍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6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단계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무작위 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(6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단계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초월 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(Wave)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38" name="그룹 137"/>
          <p:cNvGrpSpPr/>
          <p:nvPr/>
        </p:nvGrpSpPr>
        <p:grpSpPr>
          <a:xfrm>
            <a:off x="6372200" y="2420246"/>
            <a:ext cx="1224136" cy="208040"/>
            <a:chOff x="2711403" y="1849320"/>
            <a:chExt cx="1563900" cy="774689"/>
          </a:xfrm>
          <a:solidFill>
            <a:srgbClr val="FFC000"/>
          </a:solidFill>
        </p:grpSpPr>
        <p:sp>
          <p:nvSpPr>
            <p:cNvPr id="139" name="모서리가 둥근 직사각형 138"/>
            <p:cNvSpPr/>
            <p:nvPr/>
          </p:nvSpPr>
          <p:spPr>
            <a:xfrm>
              <a:off x="2711403" y="1849320"/>
              <a:ext cx="1549379" cy="7746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0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err="1" smtClean="0">
                  <a:solidFill>
                    <a:schemeClr val="tx1"/>
                  </a:solidFill>
                </a:rPr>
                <a:t>아바타</a:t>
              </a:r>
              <a:r>
                <a:rPr lang="ko-KR" altLang="en-US" sz="800" dirty="0">
                  <a:solidFill>
                    <a:schemeClr val="tx1"/>
                  </a:solidFill>
                </a:rPr>
                <a:t> </a:t>
              </a:r>
              <a:r>
                <a:rPr lang="ko-KR" altLang="en-US" sz="800" dirty="0" smtClean="0">
                  <a:solidFill>
                    <a:schemeClr val="tx1"/>
                  </a:solidFill>
                </a:rPr>
                <a:t>착용해보기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44" name="직선 화살표 연결선 85"/>
          <p:cNvCxnSpPr>
            <a:stCxn id="116" idx="3"/>
            <a:endCxn id="139" idx="1"/>
          </p:cNvCxnSpPr>
          <p:nvPr/>
        </p:nvCxnSpPr>
        <p:spPr>
          <a:xfrm flipV="1">
            <a:off x="5004048" y="2524266"/>
            <a:ext cx="1368152" cy="6409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그룹 146"/>
          <p:cNvGrpSpPr/>
          <p:nvPr/>
        </p:nvGrpSpPr>
        <p:grpSpPr>
          <a:xfrm>
            <a:off x="1619672" y="3429000"/>
            <a:ext cx="620493" cy="208040"/>
            <a:chOff x="2711401" y="1849324"/>
            <a:chExt cx="1563902" cy="774690"/>
          </a:xfrm>
          <a:solidFill>
            <a:srgbClr val="FFC000"/>
          </a:solidFill>
        </p:grpSpPr>
        <p:sp>
          <p:nvSpPr>
            <p:cNvPr id="148" name="모서리가 둥근 직사각형 147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9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err="1" smtClean="0">
                  <a:solidFill>
                    <a:schemeClr val="tx1"/>
                  </a:solidFill>
                </a:rPr>
                <a:t>아바타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54" name="직선 화살표 연결선 85"/>
          <p:cNvCxnSpPr>
            <a:endCxn id="149" idx="2"/>
          </p:cNvCxnSpPr>
          <p:nvPr/>
        </p:nvCxnSpPr>
        <p:spPr>
          <a:xfrm flipV="1">
            <a:off x="1941802" y="3636712"/>
            <a:ext cx="0" cy="388388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그룹 154"/>
          <p:cNvGrpSpPr/>
          <p:nvPr/>
        </p:nvGrpSpPr>
        <p:grpSpPr>
          <a:xfrm>
            <a:off x="1619672" y="4427844"/>
            <a:ext cx="620493" cy="208040"/>
            <a:chOff x="2711401" y="1849324"/>
            <a:chExt cx="1563902" cy="774690"/>
          </a:xfrm>
          <a:solidFill>
            <a:srgbClr val="FFC000"/>
          </a:solidFill>
        </p:grpSpPr>
        <p:sp>
          <p:nvSpPr>
            <p:cNvPr id="160" name="모서리가 둥근 직사각형 159"/>
            <p:cNvSpPr/>
            <p:nvPr/>
          </p:nvSpPr>
          <p:spPr>
            <a:xfrm>
              <a:off x="2711401" y="1849324"/>
              <a:ext cx="1549379" cy="7746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5" name="모서리가 둥근 직사각형 4"/>
            <p:cNvSpPr/>
            <p:nvPr/>
          </p:nvSpPr>
          <p:spPr>
            <a:xfrm>
              <a:off x="2771304" y="1893484"/>
              <a:ext cx="1503999" cy="729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800" dirty="0" smtClean="0">
                  <a:solidFill>
                    <a:schemeClr val="tx1"/>
                  </a:solidFill>
                </a:rPr>
                <a:t>대장간</a:t>
              </a:r>
              <a:endParaRPr lang="ko-KR" altLang="en-US" sz="8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70" name="직선 화살표 연결선 85"/>
          <p:cNvCxnSpPr>
            <a:endCxn id="165" idx="0"/>
          </p:cNvCxnSpPr>
          <p:nvPr/>
        </p:nvCxnSpPr>
        <p:spPr>
          <a:xfrm>
            <a:off x="1938005" y="4031623"/>
            <a:ext cx="3797" cy="408080"/>
          </a:xfrm>
          <a:prstGeom prst="straightConnector1">
            <a:avLst/>
          </a:prstGeom>
          <a:ln w="25400">
            <a:solidFill>
              <a:srgbClr val="FFC000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컨텐츠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길드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20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길드를 통해 길드 창설과 길드 가입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길드 던전 이용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길드전을 즐길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현재 길드전만 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게임 방식은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10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으로 진행 되며 상대 길드원을 모두 죽이면 승리하게 된다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하루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회 이용가능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횟수는 임시이며 현재 이용 제한 없음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승리시 길드 포인트 획득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미적용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15" y="692696"/>
            <a:ext cx="3190876" cy="17932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09" y="692696"/>
            <a:ext cx="3199868" cy="180268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02" y="2636912"/>
            <a:ext cx="3167889" cy="178902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710" y="2636912"/>
            <a:ext cx="3199868" cy="180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전체 작업 내용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21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620687"/>
            <a:ext cx="8640960" cy="6120681"/>
            <a:chOff x="0" y="118212"/>
            <a:chExt cx="7080448" cy="146322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18212"/>
              <a:ext cx="7080448" cy="14632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던전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시스템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기본적인 던전 플레이가 가능하며 스테이지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클리어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시 결과를 통해 캐릭터의 성장과 아이템 보상을 얻는다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.)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던전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-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일반 던전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정예 던전은 스테이지 방식으로 되어있다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.(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엑트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별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10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개의 스테이지가 존재한다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일일 던전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–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룬스톤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파밍 던전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재료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정수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파밍 던전은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6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단계의 스테이지 방식으로 구성되어 잇다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요일 던전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–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보석 파밍 던전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증가권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파밍으로 교체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물약 파밍 던전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아직 물약 파밍 불가능하며 보상으로 아이템이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셋팅되어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.)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은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6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단계의 스테이지 방식으로 구성되어 있으며 현재는 보상으로 아이템이 나온다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무작위 던전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미궁 던전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 – 6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단계의 스테이지로 구성되어 있으며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랜덤한게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맵과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몬스터가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설정되어 생성된다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캐릭터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버서커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데몬헌터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아칸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3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종류의 캐릭터가 작업되어 있으며 신규 캐릭터로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쌍검사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작업 중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캐릭터는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8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개의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파츠로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구성되어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무기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투구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갑옷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장갑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바지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신발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목걸이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반지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아이템 교체 시 무기만 외형이 변화한다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err="1" smtClean="0">
                  <a:solidFill>
                    <a:schemeClr val="bg1"/>
                  </a:solidFill>
                </a:rPr>
                <a:t>아바타</a:t>
              </a:r>
              <a:r>
                <a:rPr lang="en-US" altLang="ko-KR" sz="800" dirty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>
                  <a:solidFill>
                    <a:schemeClr val="bg1"/>
                  </a:solidFill>
                </a:rPr>
                <a:t>투구</a:t>
              </a:r>
              <a:r>
                <a:rPr lang="en-US" altLang="ko-KR" sz="800" dirty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>
                  <a:solidFill>
                    <a:schemeClr val="bg1"/>
                  </a:solidFill>
                </a:rPr>
                <a:t>갑옷</a:t>
              </a:r>
              <a:r>
                <a:rPr lang="en-US" altLang="ko-KR" sz="800" dirty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err="1">
                  <a:solidFill>
                    <a:schemeClr val="bg1"/>
                  </a:solidFill>
                </a:rPr>
                <a:t>특수파츠</a:t>
              </a:r>
              <a:r>
                <a:rPr lang="en-US" altLang="ko-KR" sz="800" dirty="0">
                  <a:solidFill>
                    <a:schemeClr val="bg1"/>
                  </a:solidFill>
                </a:rPr>
                <a:t> 3</a:t>
              </a:r>
              <a:r>
                <a:rPr lang="ko-KR" altLang="en-US" sz="800" dirty="0">
                  <a:solidFill>
                    <a:schemeClr val="bg1"/>
                  </a:solidFill>
                </a:rPr>
                <a:t>개로 이루어져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.)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골드와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젬으로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구매가 가능하며 교체한 구매한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파츠를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착용하면 외형이 변화한다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스킬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캐릭터 별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12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개의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엑티브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스킬이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존재한다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.)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err="1" smtClean="0">
                  <a:solidFill>
                    <a:schemeClr val="bg1"/>
                  </a:solidFill>
                </a:rPr>
                <a:t>스킬은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캐릭터의 레벨에 따라 오픈 된다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800" dirty="0" smtClean="0">
                  <a:solidFill>
                    <a:schemeClr val="bg1"/>
                  </a:solidFill>
                </a:rPr>
                <a:t>12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개의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엑티브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스킬은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4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개의 스킬 슬롯에 등록이 가능하며 각 슬롯마다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3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개의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엑티브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스킬이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정해져 있어서 유저가 선택적으로 슬롯에 등록할 수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대장간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강화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분해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룬스톤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합성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재료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아이템을 강화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– 99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단계까지 강화할 수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.(ItemInfo.xml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테이블의 </a:t>
              </a:r>
              <a:r>
                <a:rPr lang="en-US" altLang="ko-KR" sz="800" dirty="0" err="1" smtClean="0">
                  <a:solidFill>
                    <a:schemeClr val="bg1"/>
                  </a:solidFill>
                </a:rPr>
                <a:t>ItemUpgradeInfo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시트에 강화에 대한 정보를 확인할 수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아이템 분해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–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아이템을 분해하여 재료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정수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를 얻을 수 있으며 아이템의 등급과 동일한 등급의 재료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정수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를 얻을 수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.(ItemInfo.xml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테이블의 </a:t>
              </a:r>
              <a:r>
                <a:rPr lang="en-US" altLang="ko-KR" sz="800" dirty="0" err="1" smtClean="0">
                  <a:solidFill>
                    <a:schemeClr val="bg1"/>
                  </a:solidFill>
                </a:rPr>
                <a:t>ItemDecomposition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시트 참조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err="1" smtClean="0">
                  <a:solidFill>
                    <a:schemeClr val="bg1"/>
                  </a:solidFill>
                </a:rPr>
                <a:t>룬스톤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합성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–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재료와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룬스톤의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합성을 통해 다음 단계의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룬스톤을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제작할 수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.(</a:t>
              </a:r>
              <a:r>
                <a:rPr lang="en-US" altLang="ko-KR" sz="800" dirty="0">
                  <a:solidFill>
                    <a:schemeClr val="bg1"/>
                  </a:solidFill>
                </a:rPr>
                <a:t>ItemInfo.xml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테이블의 </a:t>
              </a:r>
              <a:r>
                <a:rPr lang="en-US" altLang="ko-KR" sz="800" dirty="0" err="1" smtClean="0">
                  <a:solidFill>
                    <a:schemeClr val="bg1"/>
                  </a:solidFill>
                </a:rPr>
                <a:t>RuneStoneComposition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시트 참조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재료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정수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 –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아이템 분해로 얻는 재료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정수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로 확인과 판매가 가능하다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아이템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기본능력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추가능력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소켓능력으로 구성되어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기본능력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옵션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3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추가능력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별 등급에 따라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1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~ 3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</a:t>
              </a:r>
              <a:r>
                <a:rPr lang="en-US" altLang="ko-KR" sz="800" dirty="0">
                  <a:solidFill>
                    <a:schemeClr val="bg1"/>
                  </a:solidFill>
                </a:rPr>
                <a:t>)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소켓 능력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파츠에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따라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1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~ 2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개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판매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장착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해제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룬스톤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등록 기능이 구현되어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길드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800" dirty="0">
                  <a:solidFill>
                    <a:schemeClr val="bg1"/>
                  </a:solidFill>
                </a:rPr>
                <a:t>10 </a:t>
              </a:r>
              <a:r>
                <a:rPr lang="ko-KR" altLang="en-US" sz="800" dirty="0">
                  <a:solidFill>
                    <a:schemeClr val="bg1"/>
                  </a:solidFill>
                </a:rPr>
                <a:t>대 </a:t>
              </a:r>
              <a:r>
                <a:rPr lang="en-US" altLang="ko-KR" sz="800" dirty="0">
                  <a:solidFill>
                    <a:schemeClr val="bg1"/>
                  </a:solidFill>
                </a:rPr>
                <a:t>10</a:t>
              </a:r>
              <a:r>
                <a:rPr lang="ko-KR" altLang="en-US" sz="800" dirty="0">
                  <a:solidFill>
                    <a:schemeClr val="bg1"/>
                  </a:solidFill>
                </a:rPr>
                <a:t>의 길드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전투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현재 클라이언트에서 임의로 유저 정보를 생성하여 길드전을 하도록 구현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800" dirty="0" smtClean="0">
                  <a:solidFill>
                    <a:schemeClr val="bg1"/>
                  </a:solidFill>
                </a:rPr>
                <a:t>10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대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10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길드전은 자동으로 진행된다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아레나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en-US" altLang="ko-KR" sz="800" dirty="0" err="1" smtClean="0">
                  <a:solidFill>
                    <a:schemeClr val="bg1"/>
                  </a:solidFill>
                </a:rPr>
                <a:t>PvP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800" dirty="0" smtClean="0">
                  <a:solidFill>
                    <a:schemeClr val="bg1"/>
                  </a:solidFill>
                </a:rPr>
                <a:t>1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대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1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의 개인 전투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현재 클라이언트에서 임의로 유저 정보를 생성하여 대전하도록 구현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800" dirty="0" smtClean="0">
                  <a:solidFill>
                    <a:schemeClr val="bg1"/>
                  </a:solidFill>
                </a:rPr>
                <a:t>1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대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1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대전은 자동 전투와 직접 전투 중 한가지를 선택하여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플레이할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수 있다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.</a:t>
              </a: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en-US" altLang="ko-KR" sz="800" dirty="0" smtClean="0">
                  <a:solidFill>
                    <a:schemeClr val="bg1"/>
                  </a:solidFill>
                </a:rPr>
                <a:t>UI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시스템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시스템 메시지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UI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창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게임 플레이 시 필요한 내용을 유저에게 알리기 위한 창으로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TextInfo.xml 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테이블에 내용을 적용하여 사용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bg1"/>
                  </a:solidFill>
                </a:rPr>
                <a:t>로딩 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UI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창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씬 </a:t>
              </a:r>
              <a:r>
                <a:rPr lang="ko-KR" altLang="en-US" sz="800" dirty="0" err="1" smtClean="0">
                  <a:solidFill>
                    <a:schemeClr val="bg1"/>
                  </a:solidFill>
                </a:rPr>
                <a:t>이동시</a:t>
              </a:r>
              <a:r>
                <a:rPr lang="ko-KR" altLang="en-US" sz="800" dirty="0" smtClean="0">
                  <a:solidFill>
                    <a:schemeClr val="bg1"/>
                  </a:solidFill>
                </a:rPr>
                <a:t> 로딩 진행 상황을 보여주는 창</a:t>
              </a:r>
              <a:r>
                <a:rPr lang="en-US" altLang="ko-KR" sz="800" dirty="0" smtClean="0">
                  <a:solidFill>
                    <a:schemeClr val="bg1"/>
                  </a:solidFill>
                </a:rPr>
                <a:t>)</a:t>
              </a:r>
              <a:endParaRPr lang="en-US" altLang="ko-KR" sz="800" dirty="0">
                <a:solidFill>
                  <a:schemeClr val="bg1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900" dirty="0">
                <a:solidFill>
                  <a:schemeClr val="bg1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endParaRPr lang="en-US" altLang="ko-KR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8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필요한 작업 내용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22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76672"/>
            <a:ext cx="8640960" cy="626469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아이템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기본능력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추가능력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소켓능력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endParaRPr lang="en-US" altLang="ko-KR" sz="8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기본능력 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–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랜덤 옵션 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개로 구성되어 있던 부분을 단일 능력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(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무기 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–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공격력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방어구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–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방어력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장신구 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–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체력으로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수정중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으로 수정 필요</a:t>
              </a:r>
              <a:endParaRPr lang="en-US" altLang="ko-KR" sz="8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데미지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공식 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–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복잡한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데미지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공식에 대해 단순화 작업 필요</a:t>
              </a:r>
              <a:endParaRPr lang="en-US" altLang="ko-KR" sz="8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아이템 옵션</a:t>
              </a:r>
              <a:endParaRPr lang="en-US" altLang="ko-KR" sz="8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58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개의 너무 많은 옵션이 존재 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–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유저가 인식 하기 어려운 쓸데없는 옵션이 너무 많고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데미지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공식에 영향을 줄 만큼 옵션 수가 많아</a:t>
              </a:r>
              <a:r>
                <a:rPr lang="en-US" altLang="ko-KR" sz="800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게임의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퍼포먼스를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떨어뜨려 문제가 됨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옵션 개수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제한과 옵션 관련 테이블 수정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필요</a:t>
              </a:r>
              <a:endParaRPr lang="en-US" altLang="ko-KR" sz="8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스킬</a:t>
              </a:r>
              <a:endParaRPr lang="en-US" altLang="ko-KR" sz="8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엑티브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스킬 중 도트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데미지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스킬이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게임의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퍼포먼스를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떨어뜨려 문제가 됨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,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도트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데미지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스킬의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변경 필요</a:t>
              </a:r>
              <a:endParaRPr lang="en-US" altLang="ko-KR" sz="8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기존에 제작되었던 쓸만한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스킬을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다시 교체하는 작업 필요</a:t>
              </a:r>
              <a:r>
                <a:rPr lang="en-US" altLang="ko-KR" sz="800" dirty="0" smtClean="0">
                  <a:solidFill>
                    <a:schemeClr val="accent6">
                      <a:lumMod val="75000"/>
                    </a:schemeClr>
                  </a:solidFill>
                </a:rPr>
                <a:t>.</a:t>
              </a: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아이템 강화</a:t>
              </a:r>
              <a:endParaRPr lang="en-US" altLang="ko-KR" sz="8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아이템 강화 시스템에 대한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수정이 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필요</a:t>
              </a:r>
              <a:endParaRPr lang="en-US" altLang="ko-KR" sz="8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테이블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파싱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툴</a:t>
              </a:r>
              <a:endParaRPr lang="en-US" altLang="ko-KR" sz="80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기존의 테이블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파싱</a:t>
              </a:r>
              <a:r>
                <a:rPr lang="ko-KR" altLang="en-US" sz="800" dirty="0" smtClean="0">
                  <a:solidFill>
                    <a:schemeClr val="accent6">
                      <a:lumMod val="75000"/>
                    </a:schemeClr>
                  </a:solidFill>
                </a:rPr>
                <a:t> 툴 업그레이드 </a:t>
              </a:r>
              <a:r>
                <a:rPr lang="ko-KR" altLang="en-US" sz="800" dirty="0" err="1" smtClean="0">
                  <a:solidFill>
                    <a:schemeClr val="accent6">
                      <a:lumMod val="75000"/>
                    </a:schemeClr>
                  </a:solidFill>
                </a:rPr>
                <a:t>작업중</a:t>
              </a:r>
              <a:endParaRPr lang="en-US" altLang="ko-KR" sz="8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카메라 연출</a:t>
              </a:r>
              <a:endParaRPr lang="en-US" altLang="ko-KR" sz="800" dirty="0">
                <a:solidFill>
                  <a:srgbClr val="FF0000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던전에서 캐릭터 행동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이동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공격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스킬 사용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)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에 따른 카메라 연출 작업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필요</a:t>
              </a:r>
              <a:endParaRPr lang="en-US" altLang="ko-KR" sz="800" dirty="0" smtClean="0">
                <a:solidFill>
                  <a:srgbClr val="FF0000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클라이언트 최적화</a:t>
              </a:r>
              <a:endParaRPr lang="en-US" altLang="ko-KR" sz="800" dirty="0">
                <a:solidFill>
                  <a:srgbClr val="FF0000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캐릭터 로딩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맴 로딩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스킬 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Projectile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구조 변경을 통해 최적화 작업 필요</a:t>
              </a:r>
              <a:endParaRPr lang="en-US" altLang="ko-KR" sz="800" dirty="0" smtClean="0">
                <a:solidFill>
                  <a:srgbClr val="FF0000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en-US" altLang="ko-KR" sz="800" dirty="0" smtClean="0">
                  <a:solidFill>
                    <a:srgbClr val="FF0000"/>
                  </a:solidFill>
                </a:rPr>
                <a:t>AI</a:t>
              </a:r>
              <a:endParaRPr lang="en-US" altLang="ko-KR" sz="800" dirty="0">
                <a:solidFill>
                  <a:srgbClr val="FF0000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유저 캐릭터 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AI, </a:t>
              </a:r>
              <a:r>
                <a:rPr lang="ko-KR" altLang="en-US" sz="800" dirty="0" err="1" smtClean="0">
                  <a:solidFill>
                    <a:srgbClr val="FF0000"/>
                  </a:solidFill>
                </a:rPr>
                <a:t>몬스터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 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AI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공용 통합 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AI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 작업 필요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en-US" altLang="ko-KR" sz="800" dirty="0" err="1" smtClean="0">
                  <a:solidFill>
                    <a:srgbClr val="FF0000"/>
                  </a:solidFill>
                </a:rPr>
                <a:t>PvP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길드전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던전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)</a:t>
              </a:r>
              <a:endParaRPr lang="en-US" altLang="ko-KR" sz="800" dirty="0" smtClean="0">
                <a:solidFill>
                  <a:srgbClr val="FF0000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던전</a:t>
              </a:r>
              <a:endParaRPr lang="en-US" altLang="ko-KR" sz="800" dirty="0">
                <a:solidFill>
                  <a:srgbClr val="FF0000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던전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일반던전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정예던전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),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요일던전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초월던전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무작위던전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 </a:t>
              </a:r>
              <a:r>
                <a:rPr lang="ko-KR" altLang="en-US" sz="800" dirty="0" err="1" smtClean="0">
                  <a:solidFill>
                    <a:srgbClr val="FF0000"/>
                  </a:solidFill>
                </a:rPr>
                <a:t>레이드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err="1" smtClean="0">
                  <a:solidFill>
                    <a:srgbClr val="FF0000"/>
                  </a:solidFill>
                </a:rPr>
                <a:t>대균열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전설 보석 제작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강화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)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시스템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각 던전에 대한 세부적인 시스템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)</a:t>
              </a: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길드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800" dirty="0">
                  <a:solidFill>
                    <a:srgbClr val="FF0000"/>
                  </a:solidFill>
                </a:rPr>
                <a:t>길드 시스템에 필요한 기본적인 작업 필요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)</a:t>
              </a:r>
              <a:endParaRPr lang="en-US" altLang="ko-KR" sz="800" dirty="0">
                <a:solidFill>
                  <a:srgbClr val="FF0000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>
                  <a:solidFill>
                    <a:srgbClr val="FF0000"/>
                  </a:solidFill>
                </a:rPr>
                <a:t>길드 생성</a:t>
              </a:r>
              <a:r>
                <a:rPr lang="en-US" altLang="ko-KR" sz="800" dirty="0">
                  <a:solidFill>
                    <a:srgbClr val="FF0000"/>
                  </a:solidFill>
                </a:rPr>
                <a:t>(</a:t>
              </a:r>
              <a:r>
                <a:rPr lang="ko-KR" altLang="en-US" sz="800" dirty="0">
                  <a:solidFill>
                    <a:srgbClr val="FF0000"/>
                  </a:solidFill>
                </a:rPr>
                <a:t>길드 생성에 필요한 조건</a:t>
              </a:r>
              <a:r>
                <a:rPr lang="en-US" altLang="ko-KR" sz="800" dirty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>
                  <a:solidFill>
                    <a:srgbClr val="FF0000"/>
                  </a:solidFill>
                </a:rPr>
                <a:t>길드 마크</a:t>
              </a:r>
              <a:r>
                <a:rPr lang="en-US" altLang="ko-KR" sz="800" dirty="0">
                  <a:solidFill>
                    <a:srgbClr val="FF0000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err="1">
                  <a:solidFill>
                    <a:srgbClr val="FF0000"/>
                  </a:solidFill>
                </a:rPr>
                <a:t>길드원</a:t>
              </a:r>
              <a:r>
                <a:rPr lang="ko-KR" altLang="en-US" sz="800" dirty="0">
                  <a:solidFill>
                    <a:srgbClr val="FF0000"/>
                  </a:solidFill>
                </a:rPr>
                <a:t> 정보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리스트</a:t>
              </a:r>
              <a:endParaRPr lang="en-US" altLang="ko-KR" sz="800" dirty="0" smtClean="0">
                <a:solidFill>
                  <a:srgbClr val="FF0000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아레나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en-US" altLang="ko-KR" sz="800" dirty="0" err="1" smtClean="0">
                  <a:solidFill>
                    <a:srgbClr val="FF0000"/>
                  </a:solidFill>
                </a:rPr>
                <a:t>PvP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) – </a:t>
              </a:r>
              <a:r>
                <a:rPr lang="en-US" altLang="ko-KR" sz="800" dirty="0" err="1" smtClean="0">
                  <a:solidFill>
                    <a:srgbClr val="FF0000"/>
                  </a:solidFill>
                </a:rPr>
                <a:t>PvP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에 필요한 기본적인 작업 필요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현재 임시로 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1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대 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1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전투가 진행되고 있다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.)</a:t>
              </a:r>
              <a:endParaRPr lang="en-US" altLang="ko-KR" sz="800" dirty="0">
                <a:solidFill>
                  <a:srgbClr val="FF0000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대전 정보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대전에 필요한 조건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점수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승패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)</a:t>
              </a: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전체 랭킹 정보 리스트</a:t>
              </a:r>
              <a:endParaRPr lang="en-US" altLang="ko-KR" sz="800" dirty="0" smtClean="0">
                <a:solidFill>
                  <a:srgbClr val="FF0000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800" dirty="0" err="1" smtClean="0">
                  <a:solidFill>
                    <a:srgbClr val="FF0000"/>
                  </a:solidFill>
                </a:rPr>
                <a:t>그외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시스템</a:t>
              </a:r>
              <a:endParaRPr lang="en-US" altLang="ko-KR" sz="800" dirty="0" smtClean="0">
                <a:solidFill>
                  <a:srgbClr val="FF0000"/>
                </a:solidFill>
              </a:endParaRPr>
            </a:p>
            <a:p>
              <a:pPr marL="685800" lvl="1" indent="-2286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800" dirty="0" smtClean="0">
                  <a:solidFill>
                    <a:srgbClr val="FF0000"/>
                  </a:solidFill>
                </a:rPr>
                <a:t>출석부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공지사항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옵션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채팅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업적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우편함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친구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상점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URL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다운로드 작업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결제 작업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맵 </a:t>
              </a:r>
              <a:r>
                <a:rPr lang="ko-KR" altLang="en-US" sz="800" dirty="0" err="1" smtClean="0">
                  <a:solidFill>
                    <a:srgbClr val="FF0000"/>
                  </a:solidFill>
                </a:rPr>
                <a:t>레벨링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튜토리얼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스토리 씬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800" dirty="0" smtClean="0">
                  <a:solidFill>
                    <a:srgbClr val="FF0000"/>
                  </a:solidFill>
                </a:rPr>
                <a:t>신규 캐릭터 시스템 작업</a:t>
              </a:r>
              <a:endParaRPr lang="en-US" altLang="ko-KR" sz="800" dirty="0">
                <a:solidFill>
                  <a:srgbClr val="FF0000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+mj-lt"/>
                <a:buAutoNum type="arabicPeriod"/>
              </a:pPr>
              <a:endParaRPr lang="en-US" altLang="ko-KR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0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메인 로딩 및 캐릭터 선택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3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로그인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회원 가입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공지 팝업 미구현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게임을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플레이 시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메인 로그인 장면이 나오고 자동으로 캐릭터 선택창으로 이동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캐릭터 생성 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버서커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데몬헌터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아칸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종의 캐릭터가 구현되어 있으며 신규 캐릭터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쌍검사는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미구현 상태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캐릭터 선택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창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에서 이미 생성한 캐릭터 선택 가능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최초 진입 시 임시로 캐릭터의 기본정보를 만들어 클라이언트에서 가지고 있으며 캐릭터의 기본 정보 및 아이템 정보를 가지고 있도록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캐릭터 선택 창에서 다른 아이템 착용해보기 기능 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아바타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아이템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캐릭터 생성 창에서 슬롯은 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4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개로 구성되어 있으며 캐릭터를 선택하면 슬롯 정보에 있는 캐릭터를 확일 할 수 있다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캐릭터의 아이템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파츠는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투구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갑옷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무기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스페셜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귀걸이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목걸이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반지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팔지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등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8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종을 착용할 수 있도록 구현되어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ko-KR" altLang="en-US" sz="1200" kern="1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92696"/>
            <a:ext cx="3196453" cy="18002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692696"/>
            <a:ext cx="3200878" cy="18002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671258"/>
            <a:ext cx="3196453" cy="178363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2654533"/>
            <a:ext cx="3196453" cy="18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마을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4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27541"/>
            <a:ext cx="8640960" cy="2113827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마을지도를 통해 맵 오브젝트 컨텐츠 이용 가능하며 컨트롤 이동을 통해 접근할 수 있도록 구현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던전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일일던전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요일던전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무작위던전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초월던전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결투장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길드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), 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과외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활동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제작소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순위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뽑기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하단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UI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를 통해 컨텐츠 이용 가능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아바타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대장간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가방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스킬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), 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업적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우편함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친구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상점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-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미구현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출석부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공지사항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채팅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옵션창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-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마을에 다른 유저 캐릭터 생성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임시로 정보를 만들어 다른 유저가 마을에 생성되도록 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미구현 오브젝트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과외 활동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제작소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순위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뽑기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)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에 대해 필요한 컨텐츠와 필요 없는 컨텐츠의 구분과 기획적으로 바꿔야 하는 시스템에 대한 논의 필요</a:t>
              </a:r>
              <a:endParaRPr lang="en-US" altLang="ko-KR" sz="1100" dirty="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692696"/>
            <a:ext cx="3312368" cy="184886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91160"/>
            <a:ext cx="3300431" cy="185193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650201"/>
            <a:ext cx="3300431" cy="185891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695" y="2653144"/>
            <a:ext cx="3303832" cy="18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컨</a:t>
            </a:r>
            <a:r>
              <a:rPr lang="ko-KR" altLang="en-US" dirty="0" err="1" smtClean="0"/>
              <a:t>텐츠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아바타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5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아바타는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투구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갑옷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스페셜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날개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 3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종의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파츠로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구성되어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kern="1200" dirty="0" err="1" smtClean="0">
                  <a:solidFill>
                    <a:schemeClr val="bg1">
                      <a:lumMod val="95000"/>
                    </a:schemeClr>
                  </a:solidFill>
                </a:rPr>
                <a:t>아바타</a:t>
              </a:r>
              <a:r>
                <a:rPr lang="ko-KR" altLang="en-US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 구매 가능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재화를 통해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아바타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구매가 가능하며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AvatarInfo.xml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테이블을 통해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파츠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등록 및 재화 설정이 가능</a:t>
              </a:r>
              <a:r>
                <a:rPr lang="en-US" altLang="ko-KR" sz="1100" kern="12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구매한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아바타는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판매 불가</a:t>
              </a:r>
              <a:endParaRPr lang="en-US" altLang="ko-KR" sz="1100" kern="12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err="1" smtClean="0">
                  <a:solidFill>
                    <a:srgbClr val="FF0000"/>
                  </a:solidFill>
                </a:rPr>
                <a:t>아바타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세트 아이템에 대한 효과 및 구매에 대해 기획적으로 추가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해야할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시스템에 대한 논의 필요</a:t>
              </a:r>
              <a:endParaRPr lang="ko-KR" altLang="en-US" sz="1200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3801579" cy="213559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278" y="1196752"/>
            <a:ext cx="3807170" cy="2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5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컨</a:t>
            </a:r>
            <a:r>
              <a:rPr lang="ko-KR" altLang="en-US" dirty="0" smtClean="0"/>
              <a:t>텐츠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가방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6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가방을 통해 자신의 캐릭터를 확인할 수 있고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캐릭터 정보를 확인할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ko-KR" altLang="en-US" sz="1100" dirty="0">
                  <a:solidFill>
                    <a:schemeClr val="bg1">
                      <a:lumMod val="95000"/>
                    </a:schemeClr>
                  </a:solidFill>
                </a:rPr>
                <a:t>착용하고 있는 아이템에 대한 정보 확인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가능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던전에서 획득한 아이템을 가방에서 확인 가능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일반던전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무작위 던전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초월 던전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클리어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시 아이템을 획득하며 현재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100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 까지 획득이 가능하도록 구현됨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100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개가 넘을 경우 던전 진입이 불가능 하도록 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가방 확장 미구현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상세 보기를 통해 캐릭터의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능력치를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확인할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가방 확장에 대해 기획적인 논의 필요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기본 몇으로 시작할지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구매 시 얼만큼 증가할지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또는 구매 불가일지 등등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상세 정보의 옵션 개수 조율 필요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현재 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58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개의 너무 많은 옵션으로 인해 상세정보를 드래그로 확인해야 하는 문제점과 다량의 정보로 인한 유저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접근성이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떨어지는 문제점에 대해 기획적인 논의가 필요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)</a:t>
              </a: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12877"/>
            <a:ext cx="3816749" cy="214411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07837"/>
            <a:ext cx="3805795" cy="214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컨</a:t>
            </a:r>
            <a:r>
              <a:rPr lang="ko-KR" altLang="en-US" dirty="0" smtClean="0"/>
              <a:t>텐츠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가방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7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아이템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선택시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아이템에 대한 정보를 확인할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기본능력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옵션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</a:t>
              </a:r>
              <a:endParaRPr lang="en-US" altLang="ko-KR" sz="1100" dirty="0" smtClean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추가능력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-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별 등급에 따라 최대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(1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성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2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성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옵션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 (3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성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4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성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옵션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 (5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성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6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성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옵션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소켓 능력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–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아이템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파츠에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따라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1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~ 2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개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룬스톤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등록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아이템 판매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아이템 분해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아이템 강화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chemeClr val="bg1">
                      <a:lumMod val="95000"/>
                    </a:schemeClr>
                  </a:solidFill>
                </a:rPr>
                <a:t>룬스톤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 등록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장착 및 해제 기능 구현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분해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,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강화</a:t>
              </a:r>
              <a:r>
                <a:rPr lang="en-US" altLang="ko-KR" sz="110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대장간으로 연결됨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기본 능력 옵션 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3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개 시스템 변경에 대한 기획적 논의 필요</a:t>
              </a:r>
              <a:r>
                <a:rPr lang="en-US" altLang="ko-KR" sz="1100" dirty="0">
                  <a:solidFill>
                    <a:srgbClr val="FF0000"/>
                  </a:solidFill>
                </a:rPr>
                <a:t> 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–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단일 능력 적용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무기 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–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공격력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1100" dirty="0" err="1" smtClean="0">
                  <a:solidFill>
                    <a:srgbClr val="FF0000"/>
                  </a:solidFill>
                </a:rPr>
                <a:t>방어구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 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–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방어력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,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장신구 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- 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체력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)</a:t>
              </a: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3" y="1213434"/>
            <a:ext cx="3805795" cy="214355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13435"/>
            <a:ext cx="3805795" cy="21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컨</a:t>
            </a:r>
            <a:r>
              <a:rPr lang="ko-KR" altLang="en-US" dirty="0" smtClean="0"/>
              <a:t>텐츠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대장간</a:t>
            </a:r>
            <a:r>
              <a:rPr lang="en-US" altLang="ko-KR" dirty="0" smtClean="0"/>
              <a:t>(</a:t>
            </a:r>
            <a:r>
              <a:rPr lang="ko-KR" altLang="en-US" dirty="0" smtClean="0"/>
              <a:t>강화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8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아이템을 강화할 수 있다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현재 아이템 강화는 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99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단계까지 가능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213434"/>
            <a:ext cx="3811392" cy="214355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44" y="1216656"/>
            <a:ext cx="3800074" cy="21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컨</a:t>
            </a:r>
            <a:r>
              <a:rPr lang="ko-KR" altLang="en-US" dirty="0" smtClean="0"/>
              <a:t>텐츠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대장간</a:t>
            </a:r>
            <a:r>
              <a:rPr lang="en-US" altLang="ko-KR" dirty="0" smtClean="0"/>
              <a:t>(</a:t>
            </a:r>
            <a:r>
              <a:rPr lang="ko-KR" altLang="en-US" dirty="0" smtClean="0"/>
              <a:t>분해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9</a:t>
            </a:fld>
            <a:endParaRPr lang="ko-KR" altLang="en-US" dirty="0"/>
          </a:p>
        </p:txBody>
      </p:sp>
      <p:grpSp>
        <p:nvGrpSpPr>
          <p:cNvPr id="138" name="그룹 137"/>
          <p:cNvGrpSpPr/>
          <p:nvPr/>
        </p:nvGrpSpPr>
        <p:grpSpPr>
          <a:xfrm>
            <a:off x="251520" y="4653136"/>
            <a:ext cx="8640960" cy="2033476"/>
            <a:chOff x="0" y="135582"/>
            <a:chExt cx="7080448" cy="1445850"/>
          </a:xfrm>
        </p:grpSpPr>
        <p:sp>
          <p:nvSpPr>
            <p:cNvPr id="139" name="직사각형 138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0" name="직사각형 139"/>
            <p:cNvSpPr/>
            <p:nvPr/>
          </p:nvSpPr>
          <p:spPr>
            <a:xfrm>
              <a:off x="0" y="135582"/>
              <a:ext cx="7080448" cy="14458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9521" tIns="187452" rIns="549521" bIns="99568" numCol="1" spcCol="1270" anchor="t" anchorCtr="0">
              <a:noAutofit/>
            </a:bodyPr>
            <a:lstStyle/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아이템 분해는 개별 선택을 하여 정보를 확인하고 분해할 수 있으며 하단 아이템 선택분해를 체크박스를 통해 선택한 모든 아이템을 한번에 분해 가능하다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아이템을 분해하면 분해한 아이템과 동일한 등급의 재료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(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정수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  <a:r>
                <a:rPr lang="ko-KR" altLang="en-US" sz="1100" dirty="0" smtClean="0">
                  <a:solidFill>
                    <a:schemeClr val="bg1">
                      <a:lumMod val="95000"/>
                    </a:schemeClr>
                  </a:solidFill>
                </a:rPr>
                <a:t>가 만들어진다</a:t>
              </a:r>
              <a:r>
                <a:rPr lang="en-US" altLang="ko-KR" sz="1100" dirty="0" smtClean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ko-KR" altLang="en-US" sz="1100" dirty="0" smtClean="0">
                  <a:solidFill>
                    <a:srgbClr val="FF0000"/>
                  </a:solidFill>
                </a:rPr>
                <a:t>분해한 재료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(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정수</a:t>
              </a:r>
              <a:r>
                <a:rPr lang="en-US" altLang="ko-KR" sz="1100" dirty="0" smtClean="0">
                  <a:solidFill>
                    <a:srgbClr val="FF0000"/>
                  </a:solidFill>
                </a:rPr>
                <a:t>)</a:t>
              </a:r>
              <a:r>
                <a:rPr lang="ko-KR" altLang="en-US" sz="1100" dirty="0" smtClean="0">
                  <a:solidFill>
                    <a:srgbClr val="FF0000"/>
                  </a:solidFill>
                </a:rPr>
                <a:t>를 어떻게 활용할지에 대한 기획적 논의가 필요</a:t>
              </a:r>
              <a:endParaRPr lang="en-US" altLang="ko-KR" sz="1100" dirty="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210282"/>
            <a:ext cx="3811392" cy="21467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960" y="1220296"/>
            <a:ext cx="3797949" cy="21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5134</TotalTime>
  <Words>2237</Words>
  <Application>Microsoft Office PowerPoint</Application>
  <PresentationFormat>화면 슬라이드 쇼(4:3)</PresentationFormat>
  <Paragraphs>213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5" baseType="lpstr">
      <vt:lpstr>맑은 고딕</vt:lpstr>
      <vt:lpstr>Arial</vt:lpstr>
      <vt:lpstr>Office 테마</vt:lpstr>
      <vt:lpstr>PowerPoint 프레젠테이션</vt:lpstr>
      <vt:lpstr>플로우 차트</vt:lpstr>
      <vt:lpstr>메인 로딩 및 캐릭터 선택</vt:lpstr>
      <vt:lpstr>마을</vt:lpstr>
      <vt:lpstr>컨텐츠 - 아바타</vt:lpstr>
      <vt:lpstr>컨텐츠 – 가방</vt:lpstr>
      <vt:lpstr>컨텐츠 – 가방</vt:lpstr>
      <vt:lpstr>컨텐츠 – 대장간(강화)</vt:lpstr>
      <vt:lpstr>컨텐츠 – 대장간(분해)</vt:lpstr>
      <vt:lpstr>컨텐츠 – 대장간(룬스톤 합성)</vt:lpstr>
      <vt:lpstr>컨텐츠 – 대장간(재료)</vt:lpstr>
      <vt:lpstr>컨텐츠 – 대장간(스킬)</vt:lpstr>
      <vt:lpstr>컨텐츠 –업적, 우편함, 친구, 상점, 출석부, 채팅, 옵션, 공지사항</vt:lpstr>
      <vt:lpstr>컨텐츠 - 던전 (일반 모드, 정예 모드 스테이지 선택)</vt:lpstr>
      <vt:lpstr>컨텐츠 - 던전 (일반 모드, 정예 모드)</vt:lpstr>
      <vt:lpstr>컨텐츠 – 무작위 던전</vt:lpstr>
      <vt:lpstr>컨텐츠 – 초월 던전</vt:lpstr>
      <vt:lpstr>컨텐츠 – 일일 던전</vt:lpstr>
      <vt:lpstr>컨텐츠 – 요일 던전</vt:lpstr>
      <vt:lpstr>컨텐츠 – 길드</vt:lpstr>
      <vt:lpstr>전체 작업 내용</vt:lpstr>
      <vt:lpstr>필요한 작업 내용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admin</cp:lastModifiedBy>
  <cp:revision>184</cp:revision>
  <dcterms:created xsi:type="dcterms:W3CDTF">2006-10-05T04:04:58Z</dcterms:created>
  <dcterms:modified xsi:type="dcterms:W3CDTF">2015-12-24T02:10:40Z</dcterms:modified>
</cp:coreProperties>
</file>