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416" r:id="rId3"/>
    <p:sldId id="257" r:id="rId4"/>
    <p:sldId id="374" r:id="rId5"/>
    <p:sldId id="371" r:id="rId6"/>
    <p:sldId id="375" r:id="rId7"/>
    <p:sldId id="372" r:id="rId8"/>
    <p:sldId id="376" r:id="rId9"/>
    <p:sldId id="373" r:id="rId10"/>
    <p:sldId id="377" r:id="rId11"/>
    <p:sldId id="370" r:id="rId12"/>
    <p:sldId id="258" r:id="rId13"/>
    <p:sldId id="259" r:id="rId14"/>
    <p:sldId id="276" r:id="rId15"/>
    <p:sldId id="260" r:id="rId16"/>
    <p:sldId id="496" r:id="rId17"/>
    <p:sldId id="497" r:id="rId18"/>
    <p:sldId id="261" r:id="rId19"/>
    <p:sldId id="262" r:id="rId20"/>
    <p:sldId id="277" r:id="rId21"/>
    <p:sldId id="498" r:id="rId22"/>
    <p:sldId id="499" r:id="rId23"/>
    <p:sldId id="263" r:id="rId24"/>
    <p:sldId id="273" r:id="rId25"/>
    <p:sldId id="264" r:id="rId26"/>
    <p:sldId id="500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11" r:id="rId55"/>
    <p:sldId id="312" r:id="rId56"/>
    <p:sldId id="313" r:id="rId57"/>
    <p:sldId id="305" r:id="rId58"/>
    <p:sldId id="306" r:id="rId59"/>
    <p:sldId id="307" r:id="rId60"/>
    <p:sldId id="308" r:id="rId61"/>
    <p:sldId id="309" r:id="rId62"/>
    <p:sldId id="310" r:id="rId63"/>
    <p:sldId id="325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6" r:id="rId75"/>
    <p:sldId id="328" r:id="rId76"/>
    <p:sldId id="327" r:id="rId77"/>
    <p:sldId id="324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55" r:id="rId86"/>
    <p:sldId id="336" r:id="rId87"/>
    <p:sldId id="337" r:id="rId88"/>
    <p:sldId id="400" r:id="rId89"/>
    <p:sldId id="338" r:id="rId90"/>
    <p:sldId id="421" r:id="rId91"/>
    <p:sldId id="420" r:id="rId92"/>
    <p:sldId id="340" r:id="rId93"/>
    <p:sldId id="341" r:id="rId94"/>
    <p:sldId id="419" r:id="rId95"/>
    <p:sldId id="347" r:id="rId96"/>
    <p:sldId id="348" r:id="rId97"/>
    <p:sldId id="349" r:id="rId98"/>
    <p:sldId id="357" r:id="rId99"/>
    <p:sldId id="358" r:id="rId100"/>
    <p:sldId id="350" r:id="rId101"/>
    <p:sldId id="342" r:id="rId102"/>
    <p:sldId id="343" r:id="rId103"/>
    <p:sldId id="346" r:id="rId104"/>
    <p:sldId id="344" r:id="rId105"/>
    <p:sldId id="345" r:id="rId106"/>
    <p:sldId id="351" r:id="rId107"/>
    <p:sldId id="353" r:id="rId108"/>
    <p:sldId id="354" r:id="rId109"/>
    <p:sldId id="352" r:id="rId110"/>
    <p:sldId id="359" r:id="rId111"/>
    <p:sldId id="360" r:id="rId112"/>
    <p:sldId id="422" r:id="rId113"/>
    <p:sldId id="364" r:id="rId114"/>
    <p:sldId id="362" r:id="rId115"/>
    <p:sldId id="423" r:id="rId116"/>
    <p:sldId id="367" r:id="rId117"/>
    <p:sldId id="417" r:id="rId118"/>
    <p:sldId id="418" r:id="rId119"/>
    <p:sldId id="379" r:id="rId120"/>
    <p:sldId id="380" r:id="rId121"/>
    <p:sldId id="382" r:id="rId122"/>
    <p:sldId id="383" r:id="rId123"/>
    <p:sldId id="384" r:id="rId124"/>
    <p:sldId id="386" r:id="rId125"/>
    <p:sldId id="387" r:id="rId126"/>
    <p:sldId id="388" r:id="rId127"/>
    <p:sldId id="424" r:id="rId128"/>
    <p:sldId id="390" r:id="rId129"/>
    <p:sldId id="391" r:id="rId130"/>
    <p:sldId id="392" r:id="rId131"/>
    <p:sldId id="396" r:id="rId132"/>
    <p:sldId id="397" r:id="rId133"/>
    <p:sldId id="443" r:id="rId134"/>
    <p:sldId id="398" r:id="rId135"/>
    <p:sldId id="403" r:id="rId136"/>
    <p:sldId id="404" r:id="rId137"/>
    <p:sldId id="405" r:id="rId138"/>
    <p:sldId id="444" r:id="rId139"/>
    <p:sldId id="445" r:id="rId140"/>
    <p:sldId id="446" r:id="rId141"/>
    <p:sldId id="447" r:id="rId142"/>
    <p:sldId id="406" r:id="rId143"/>
    <p:sldId id="407" r:id="rId144"/>
    <p:sldId id="408" r:id="rId145"/>
    <p:sldId id="409" r:id="rId146"/>
    <p:sldId id="410" r:id="rId147"/>
    <p:sldId id="425" r:id="rId148"/>
    <p:sldId id="430" r:id="rId149"/>
    <p:sldId id="426" r:id="rId150"/>
    <p:sldId id="412" r:id="rId151"/>
    <p:sldId id="413" r:id="rId152"/>
    <p:sldId id="414" r:id="rId153"/>
    <p:sldId id="427" r:id="rId154"/>
    <p:sldId id="428" r:id="rId155"/>
    <p:sldId id="429" r:id="rId156"/>
    <p:sldId id="431" r:id="rId157"/>
    <p:sldId id="432" r:id="rId158"/>
    <p:sldId id="433" r:id="rId159"/>
    <p:sldId id="435" r:id="rId160"/>
    <p:sldId id="436" r:id="rId161"/>
    <p:sldId id="437" r:id="rId162"/>
    <p:sldId id="438" r:id="rId163"/>
    <p:sldId id="439" r:id="rId164"/>
    <p:sldId id="440" r:id="rId165"/>
    <p:sldId id="441" r:id="rId166"/>
    <p:sldId id="442" r:id="rId167"/>
    <p:sldId id="448" r:id="rId168"/>
    <p:sldId id="457" r:id="rId169"/>
    <p:sldId id="449" r:id="rId170"/>
    <p:sldId id="450" r:id="rId171"/>
    <p:sldId id="451" r:id="rId172"/>
    <p:sldId id="452" r:id="rId173"/>
    <p:sldId id="453" r:id="rId174"/>
    <p:sldId id="454" r:id="rId175"/>
    <p:sldId id="455" r:id="rId176"/>
    <p:sldId id="456" r:id="rId177"/>
    <p:sldId id="458" r:id="rId178"/>
    <p:sldId id="459" r:id="rId179"/>
    <p:sldId id="460" r:id="rId180"/>
    <p:sldId id="461" r:id="rId181"/>
    <p:sldId id="462" r:id="rId182"/>
    <p:sldId id="463" r:id="rId183"/>
    <p:sldId id="464" r:id="rId184"/>
    <p:sldId id="465" r:id="rId185"/>
    <p:sldId id="466" r:id="rId186"/>
    <p:sldId id="467" r:id="rId187"/>
    <p:sldId id="468" r:id="rId188"/>
    <p:sldId id="469" r:id="rId189"/>
    <p:sldId id="470" r:id="rId190"/>
    <p:sldId id="471" r:id="rId191"/>
    <p:sldId id="476" r:id="rId192"/>
    <p:sldId id="472" r:id="rId193"/>
    <p:sldId id="473" r:id="rId194"/>
    <p:sldId id="474" r:id="rId195"/>
    <p:sldId id="475" r:id="rId196"/>
    <p:sldId id="477" r:id="rId197"/>
    <p:sldId id="478" r:id="rId198"/>
    <p:sldId id="484" r:id="rId199"/>
    <p:sldId id="487" r:id="rId200"/>
    <p:sldId id="493" r:id="rId201"/>
    <p:sldId id="494" r:id="rId202"/>
    <p:sldId id="479" r:id="rId203"/>
    <p:sldId id="485" r:id="rId204"/>
    <p:sldId id="488" r:id="rId205"/>
    <p:sldId id="489" r:id="rId206"/>
    <p:sldId id="492" r:id="rId207"/>
    <p:sldId id="490" r:id="rId208"/>
    <p:sldId id="491" r:id="rId209"/>
    <p:sldId id="480" r:id="rId210"/>
    <p:sldId id="481" r:id="rId211"/>
    <p:sldId id="495" r:id="rId212"/>
    <p:sldId id="483" r:id="rId2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F4F"/>
    <a:srgbClr val="435D9D"/>
    <a:srgbClr val="595959"/>
    <a:srgbClr val="0B0A09"/>
    <a:srgbClr val="FF6600"/>
    <a:srgbClr val="1C130C"/>
    <a:srgbClr val="10141F"/>
    <a:srgbClr val="100F0D"/>
    <a:srgbClr val="161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theme" Target="theme/theme1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872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6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377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114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37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722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08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38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27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487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954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97EE6-7452-4A8B-A864-584EF1671388}" type="datetimeFigureOut">
              <a:rPr lang="ko-KR" altLang="en-US" smtClean="0"/>
              <a:t>2016-04-15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E3C37-3820-4BF6-AFDE-4C79222C5A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23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89.png"/><Relationship Id="rId21" Type="http://schemas.openxmlformats.org/officeDocument/2006/relationships/image" Target="../media/image118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6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23" Type="http://schemas.openxmlformats.org/officeDocument/2006/relationships/image" Target="../media/image19.png"/><Relationship Id="rId10" Type="http://schemas.openxmlformats.org/officeDocument/2006/relationships/image" Target="../media/image96.png"/><Relationship Id="rId19" Type="http://schemas.openxmlformats.org/officeDocument/2006/relationships/image" Target="../media/image102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Relationship Id="rId22" Type="http://schemas.openxmlformats.org/officeDocument/2006/relationships/image" Target="../media/image16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4.png"/><Relationship Id="rId3" Type="http://schemas.openxmlformats.org/officeDocument/2006/relationships/image" Target="../media/image38.png"/><Relationship Id="rId7" Type="http://schemas.openxmlformats.org/officeDocument/2006/relationships/image" Target="../media/image90.png"/><Relationship Id="rId12" Type="http://schemas.openxmlformats.org/officeDocument/2006/relationships/image" Target="../media/image9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6.png"/><Relationship Id="rId5" Type="http://schemas.openxmlformats.org/officeDocument/2006/relationships/image" Target="../media/image126.jpg"/><Relationship Id="rId15" Type="http://schemas.openxmlformats.org/officeDocument/2006/relationships/image" Target="../media/image108.png"/><Relationship Id="rId10" Type="http://schemas.openxmlformats.org/officeDocument/2006/relationships/image" Target="../media/image91.png"/><Relationship Id="rId4" Type="http://schemas.openxmlformats.org/officeDocument/2006/relationships/image" Target="../media/image39.png"/><Relationship Id="rId9" Type="http://schemas.openxmlformats.org/officeDocument/2006/relationships/image" Target="../media/image95.png"/><Relationship Id="rId14" Type="http://schemas.openxmlformats.org/officeDocument/2006/relationships/image" Target="../media/image4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4.png"/><Relationship Id="rId3" Type="http://schemas.openxmlformats.org/officeDocument/2006/relationships/image" Target="../media/image38.png"/><Relationship Id="rId7" Type="http://schemas.openxmlformats.org/officeDocument/2006/relationships/image" Target="../media/image90.png"/><Relationship Id="rId12" Type="http://schemas.openxmlformats.org/officeDocument/2006/relationships/image" Target="../media/image97.png"/><Relationship Id="rId2" Type="http://schemas.openxmlformats.org/officeDocument/2006/relationships/image" Target="../media/image88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6.png"/><Relationship Id="rId5" Type="http://schemas.openxmlformats.org/officeDocument/2006/relationships/image" Target="../media/image126.jpg"/><Relationship Id="rId15" Type="http://schemas.openxmlformats.org/officeDocument/2006/relationships/image" Target="../media/image40.png"/><Relationship Id="rId10" Type="http://schemas.openxmlformats.org/officeDocument/2006/relationships/image" Target="../media/image91.png"/><Relationship Id="rId4" Type="http://schemas.openxmlformats.org/officeDocument/2006/relationships/image" Target="../media/image39.png"/><Relationship Id="rId9" Type="http://schemas.openxmlformats.org/officeDocument/2006/relationships/image" Target="../media/image95.png"/><Relationship Id="rId14" Type="http://schemas.openxmlformats.org/officeDocument/2006/relationships/image" Target="../media/image112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4.png"/><Relationship Id="rId3" Type="http://schemas.openxmlformats.org/officeDocument/2006/relationships/image" Target="../media/image38.png"/><Relationship Id="rId7" Type="http://schemas.openxmlformats.org/officeDocument/2006/relationships/image" Target="../media/image90.png"/><Relationship Id="rId12" Type="http://schemas.openxmlformats.org/officeDocument/2006/relationships/image" Target="../media/image97.png"/><Relationship Id="rId17" Type="http://schemas.openxmlformats.org/officeDocument/2006/relationships/image" Target="../media/image113.png"/><Relationship Id="rId2" Type="http://schemas.openxmlformats.org/officeDocument/2006/relationships/image" Target="../media/image88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6.png"/><Relationship Id="rId5" Type="http://schemas.openxmlformats.org/officeDocument/2006/relationships/image" Target="../media/image126.jpg"/><Relationship Id="rId15" Type="http://schemas.openxmlformats.org/officeDocument/2006/relationships/image" Target="../media/image40.png"/><Relationship Id="rId10" Type="http://schemas.openxmlformats.org/officeDocument/2006/relationships/image" Target="../media/image91.png"/><Relationship Id="rId4" Type="http://schemas.openxmlformats.org/officeDocument/2006/relationships/image" Target="../media/image39.png"/><Relationship Id="rId9" Type="http://schemas.openxmlformats.org/officeDocument/2006/relationships/image" Target="../media/image95.png"/><Relationship Id="rId14" Type="http://schemas.openxmlformats.org/officeDocument/2006/relationships/image" Target="../media/image11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4.png"/><Relationship Id="rId18" Type="http://schemas.openxmlformats.org/officeDocument/2006/relationships/image" Target="../media/image128.PNG"/><Relationship Id="rId3" Type="http://schemas.openxmlformats.org/officeDocument/2006/relationships/image" Target="../media/image38.png"/><Relationship Id="rId21" Type="http://schemas.openxmlformats.org/officeDocument/2006/relationships/image" Target="../media/image131.png"/><Relationship Id="rId7" Type="http://schemas.openxmlformats.org/officeDocument/2006/relationships/image" Target="../media/image90.png"/><Relationship Id="rId12" Type="http://schemas.openxmlformats.org/officeDocument/2006/relationships/image" Target="../media/image97.png"/><Relationship Id="rId17" Type="http://schemas.openxmlformats.org/officeDocument/2006/relationships/image" Target="../media/image127.PNG"/><Relationship Id="rId2" Type="http://schemas.openxmlformats.org/officeDocument/2006/relationships/image" Target="../media/image88.png"/><Relationship Id="rId16" Type="http://schemas.openxmlformats.org/officeDocument/2006/relationships/image" Target="../media/image108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6.png"/><Relationship Id="rId5" Type="http://schemas.openxmlformats.org/officeDocument/2006/relationships/image" Target="../media/image126.jpg"/><Relationship Id="rId15" Type="http://schemas.openxmlformats.org/officeDocument/2006/relationships/image" Target="../media/image40.png"/><Relationship Id="rId10" Type="http://schemas.openxmlformats.org/officeDocument/2006/relationships/image" Target="../media/image91.png"/><Relationship Id="rId19" Type="http://schemas.openxmlformats.org/officeDocument/2006/relationships/image" Target="../media/image129.png"/><Relationship Id="rId4" Type="http://schemas.openxmlformats.org/officeDocument/2006/relationships/image" Target="../media/image39.png"/><Relationship Id="rId9" Type="http://schemas.openxmlformats.org/officeDocument/2006/relationships/image" Target="../media/image95.png"/><Relationship Id="rId14" Type="http://schemas.openxmlformats.org/officeDocument/2006/relationships/image" Target="../media/image112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19.png"/><Relationship Id="rId3" Type="http://schemas.openxmlformats.org/officeDocument/2006/relationships/image" Target="../media/image114.jpg"/><Relationship Id="rId21" Type="http://schemas.openxmlformats.org/officeDocument/2006/relationships/image" Target="../media/image116.png"/><Relationship Id="rId7" Type="http://schemas.openxmlformats.org/officeDocument/2006/relationships/image" Target="../media/image125.jp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97.pn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11" Type="http://schemas.openxmlformats.org/officeDocument/2006/relationships/image" Target="../media/image92.png"/><Relationship Id="rId5" Type="http://schemas.openxmlformats.org/officeDocument/2006/relationships/image" Target="../media/image123.jp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6.png"/><Relationship Id="rId4" Type="http://schemas.openxmlformats.org/officeDocument/2006/relationships/image" Target="../media/image122.jp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19.png"/><Relationship Id="rId3" Type="http://schemas.openxmlformats.org/officeDocument/2006/relationships/image" Target="../media/image114.jpg"/><Relationship Id="rId21" Type="http://schemas.openxmlformats.org/officeDocument/2006/relationships/image" Target="../media/image40.png"/><Relationship Id="rId7" Type="http://schemas.openxmlformats.org/officeDocument/2006/relationships/image" Target="../media/image125.jp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126.jpg"/><Relationship Id="rId2" Type="http://schemas.openxmlformats.org/officeDocument/2006/relationships/image" Target="../media/image88.png"/><Relationship Id="rId16" Type="http://schemas.openxmlformats.org/officeDocument/2006/relationships/image" Target="../media/image9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11" Type="http://schemas.openxmlformats.org/officeDocument/2006/relationships/image" Target="../media/image92.png"/><Relationship Id="rId24" Type="http://schemas.openxmlformats.org/officeDocument/2006/relationships/image" Target="../media/image17.jpg"/><Relationship Id="rId5" Type="http://schemas.openxmlformats.org/officeDocument/2006/relationships/image" Target="../media/image123.jpg"/><Relationship Id="rId15" Type="http://schemas.openxmlformats.org/officeDocument/2006/relationships/image" Target="../media/image96.png"/><Relationship Id="rId23" Type="http://schemas.openxmlformats.org/officeDocument/2006/relationships/image" Target="../media/image121.png"/><Relationship Id="rId10" Type="http://schemas.openxmlformats.org/officeDocument/2006/relationships/image" Target="../media/image91.png"/><Relationship Id="rId19" Type="http://schemas.openxmlformats.org/officeDocument/2006/relationships/image" Target="../media/image38.png"/><Relationship Id="rId4" Type="http://schemas.openxmlformats.org/officeDocument/2006/relationships/image" Target="../media/image122.jp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32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19.png"/><Relationship Id="rId26" Type="http://schemas.openxmlformats.org/officeDocument/2006/relationships/image" Target="../media/image113.png"/><Relationship Id="rId3" Type="http://schemas.openxmlformats.org/officeDocument/2006/relationships/image" Target="../media/image114.jpg"/><Relationship Id="rId21" Type="http://schemas.openxmlformats.org/officeDocument/2006/relationships/image" Target="../media/image40.png"/><Relationship Id="rId7" Type="http://schemas.openxmlformats.org/officeDocument/2006/relationships/image" Target="../media/image125.jp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126.jpg"/><Relationship Id="rId2" Type="http://schemas.openxmlformats.org/officeDocument/2006/relationships/image" Target="../media/image88.png"/><Relationship Id="rId16" Type="http://schemas.openxmlformats.org/officeDocument/2006/relationships/image" Target="../media/image9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11" Type="http://schemas.openxmlformats.org/officeDocument/2006/relationships/image" Target="../media/image92.png"/><Relationship Id="rId24" Type="http://schemas.openxmlformats.org/officeDocument/2006/relationships/image" Target="../media/image17.jpg"/><Relationship Id="rId5" Type="http://schemas.openxmlformats.org/officeDocument/2006/relationships/image" Target="../media/image123.jpg"/><Relationship Id="rId15" Type="http://schemas.openxmlformats.org/officeDocument/2006/relationships/image" Target="../media/image96.png"/><Relationship Id="rId23" Type="http://schemas.openxmlformats.org/officeDocument/2006/relationships/image" Target="../media/image121.png"/><Relationship Id="rId10" Type="http://schemas.openxmlformats.org/officeDocument/2006/relationships/image" Target="../media/image91.png"/><Relationship Id="rId19" Type="http://schemas.openxmlformats.org/officeDocument/2006/relationships/image" Target="../media/image38.png"/><Relationship Id="rId4" Type="http://schemas.openxmlformats.org/officeDocument/2006/relationships/image" Target="../media/image122.jp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32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19.png"/><Relationship Id="rId26" Type="http://schemas.openxmlformats.org/officeDocument/2006/relationships/image" Target="../media/image113.png"/><Relationship Id="rId3" Type="http://schemas.openxmlformats.org/officeDocument/2006/relationships/image" Target="../media/image114.jpg"/><Relationship Id="rId21" Type="http://schemas.openxmlformats.org/officeDocument/2006/relationships/image" Target="../media/image40.png"/><Relationship Id="rId7" Type="http://schemas.openxmlformats.org/officeDocument/2006/relationships/image" Target="../media/image125.jp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126.jpg"/><Relationship Id="rId2" Type="http://schemas.openxmlformats.org/officeDocument/2006/relationships/image" Target="../media/image88.png"/><Relationship Id="rId16" Type="http://schemas.openxmlformats.org/officeDocument/2006/relationships/image" Target="../media/image9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11" Type="http://schemas.openxmlformats.org/officeDocument/2006/relationships/image" Target="../media/image92.png"/><Relationship Id="rId24" Type="http://schemas.openxmlformats.org/officeDocument/2006/relationships/image" Target="../media/image17.jpg"/><Relationship Id="rId5" Type="http://schemas.openxmlformats.org/officeDocument/2006/relationships/image" Target="../media/image123.jpg"/><Relationship Id="rId15" Type="http://schemas.openxmlformats.org/officeDocument/2006/relationships/image" Target="../media/image96.png"/><Relationship Id="rId23" Type="http://schemas.openxmlformats.org/officeDocument/2006/relationships/image" Target="../media/image121.png"/><Relationship Id="rId10" Type="http://schemas.openxmlformats.org/officeDocument/2006/relationships/image" Target="../media/image91.png"/><Relationship Id="rId19" Type="http://schemas.openxmlformats.org/officeDocument/2006/relationships/image" Target="../media/image38.png"/><Relationship Id="rId4" Type="http://schemas.openxmlformats.org/officeDocument/2006/relationships/image" Target="../media/image122.jp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32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6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6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35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1.png"/><Relationship Id="rId5" Type="http://schemas.openxmlformats.org/officeDocument/2006/relationships/image" Target="../media/image119.png"/><Relationship Id="rId10" Type="http://schemas.openxmlformats.org/officeDocument/2006/relationships/image" Target="../media/image94.png"/><Relationship Id="rId4" Type="http://schemas.openxmlformats.org/officeDocument/2006/relationships/image" Target="../media/image107.png"/><Relationship Id="rId9" Type="http://schemas.openxmlformats.org/officeDocument/2006/relationships/image" Target="../media/image124.jp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1.png"/><Relationship Id="rId5" Type="http://schemas.openxmlformats.org/officeDocument/2006/relationships/image" Target="../media/image119.png"/><Relationship Id="rId10" Type="http://schemas.openxmlformats.org/officeDocument/2006/relationships/image" Target="../media/image94.png"/><Relationship Id="rId4" Type="http://schemas.openxmlformats.org/officeDocument/2006/relationships/image" Target="../media/image107.png"/><Relationship Id="rId9" Type="http://schemas.openxmlformats.org/officeDocument/2006/relationships/image" Target="../media/image124.jpg"/><Relationship Id="rId14" Type="http://schemas.openxmlformats.org/officeDocument/2006/relationships/image" Target="../media/image136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1.png"/><Relationship Id="rId5" Type="http://schemas.openxmlformats.org/officeDocument/2006/relationships/image" Target="../media/image119.png"/><Relationship Id="rId15" Type="http://schemas.openxmlformats.org/officeDocument/2006/relationships/image" Target="../media/image113.png"/><Relationship Id="rId10" Type="http://schemas.openxmlformats.org/officeDocument/2006/relationships/image" Target="../media/image94.png"/><Relationship Id="rId4" Type="http://schemas.openxmlformats.org/officeDocument/2006/relationships/image" Target="../media/image107.png"/><Relationship Id="rId9" Type="http://schemas.openxmlformats.org/officeDocument/2006/relationships/image" Target="../media/image124.jpg"/><Relationship Id="rId14" Type="http://schemas.openxmlformats.org/officeDocument/2006/relationships/image" Target="../media/image136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1.png"/><Relationship Id="rId5" Type="http://schemas.openxmlformats.org/officeDocument/2006/relationships/image" Target="../media/image119.png"/><Relationship Id="rId15" Type="http://schemas.openxmlformats.org/officeDocument/2006/relationships/image" Target="../media/image19.png"/><Relationship Id="rId10" Type="http://schemas.openxmlformats.org/officeDocument/2006/relationships/image" Target="../media/image94.png"/><Relationship Id="rId4" Type="http://schemas.openxmlformats.org/officeDocument/2006/relationships/image" Target="../media/image107.png"/><Relationship Id="rId9" Type="http://schemas.openxmlformats.org/officeDocument/2006/relationships/image" Target="../media/image124.jpg"/><Relationship Id="rId14" Type="http://schemas.openxmlformats.org/officeDocument/2006/relationships/image" Target="../media/image136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37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1.png"/><Relationship Id="rId5" Type="http://schemas.openxmlformats.org/officeDocument/2006/relationships/image" Target="../media/image119.png"/><Relationship Id="rId10" Type="http://schemas.openxmlformats.org/officeDocument/2006/relationships/image" Target="../media/image94.png"/><Relationship Id="rId4" Type="http://schemas.openxmlformats.org/officeDocument/2006/relationships/image" Target="../media/image107.png"/><Relationship Id="rId9" Type="http://schemas.openxmlformats.org/officeDocument/2006/relationships/image" Target="../media/image124.jpg"/><Relationship Id="rId14" Type="http://schemas.openxmlformats.org/officeDocument/2006/relationships/image" Target="../media/image135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37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34.PNG"/><Relationship Id="rId2" Type="http://schemas.openxmlformats.org/officeDocument/2006/relationships/image" Target="../media/image13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1.png"/><Relationship Id="rId5" Type="http://schemas.openxmlformats.org/officeDocument/2006/relationships/image" Target="../media/image119.png"/><Relationship Id="rId15" Type="http://schemas.openxmlformats.org/officeDocument/2006/relationships/image" Target="../media/image39.png"/><Relationship Id="rId10" Type="http://schemas.openxmlformats.org/officeDocument/2006/relationships/image" Target="../media/image94.png"/><Relationship Id="rId4" Type="http://schemas.openxmlformats.org/officeDocument/2006/relationships/image" Target="../media/image107.png"/><Relationship Id="rId9" Type="http://schemas.openxmlformats.org/officeDocument/2006/relationships/image" Target="../media/image124.jpg"/><Relationship Id="rId14" Type="http://schemas.openxmlformats.org/officeDocument/2006/relationships/image" Target="../media/image135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37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34.PNG"/><Relationship Id="rId17" Type="http://schemas.openxmlformats.org/officeDocument/2006/relationships/image" Target="../media/image19.png"/><Relationship Id="rId2" Type="http://schemas.openxmlformats.org/officeDocument/2006/relationships/image" Target="../media/image133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1.png"/><Relationship Id="rId5" Type="http://schemas.openxmlformats.org/officeDocument/2006/relationships/image" Target="../media/image119.png"/><Relationship Id="rId15" Type="http://schemas.openxmlformats.org/officeDocument/2006/relationships/image" Target="../media/image16.png"/><Relationship Id="rId10" Type="http://schemas.openxmlformats.org/officeDocument/2006/relationships/image" Target="../media/image94.png"/><Relationship Id="rId4" Type="http://schemas.openxmlformats.org/officeDocument/2006/relationships/image" Target="../media/image107.png"/><Relationship Id="rId9" Type="http://schemas.openxmlformats.org/officeDocument/2006/relationships/image" Target="../media/image124.jpg"/><Relationship Id="rId14" Type="http://schemas.openxmlformats.org/officeDocument/2006/relationships/image" Target="../media/image135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14.jpg"/><Relationship Id="rId7" Type="http://schemas.openxmlformats.org/officeDocument/2006/relationships/image" Target="../media/image141.png"/><Relationship Id="rId12" Type="http://schemas.openxmlformats.org/officeDocument/2006/relationships/image" Target="../media/image14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26.jp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14.jpg"/><Relationship Id="rId7" Type="http://schemas.openxmlformats.org/officeDocument/2006/relationships/image" Target="../media/image141.png"/><Relationship Id="rId12" Type="http://schemas.openxmlformats.org/officeDocument/2006/relationships/image" Target="../media/image14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26.jp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6.png"/><Relationship Id="rId3" Type="http://schemas.openxmlformats.org/officeDocument/2006/relationships/image" Target="../media/image114.jpg"/><Relationship Id="rId7" Type="http://schemas.openxmlformats.org/officeDocument/2006/relationships/image" Target="../media/image141.png"/><Relationship Id="rId12" Type="http://schemas.openxmlformats.org/officeDocument/2006/relationships/image" Target="../media/image145.png"/><Relationship Id="rId17" Type="http://schemas.openxmlformats.org/officeDocument/2006/relationships/image" Target="../media/image91.png"/><Relationship Id="rId2" Type="http://schemas.openxmlformats.org/officeDocument/2006/relationships/image" Target="../media/image138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5" Type="http://schemas.openxmlformats.org/officeDocument/2006/relationships/image" Target="../media/image19.pn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26.jpg"/><Relationship Id="rId14" Type="http://schemas.openxmlformats.org/officeDocument/2006/relationships/image" Target="../media/image1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14.jpg"/><Relationship Id="rId7" Type="http://schemas.openxmlformats.org/officeDocument/2006/relationships/image" Target="../media/image141.png"/><Relationship Id="rId12" Type="http://schemas.openxmlformats.org/officeDocument/2006/relationships/image" Target="../media/image14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26.jp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38.png"/><Relationship Id="rId3" Type="http://schemas.openxmlformats.org/officeDocument/2006/relationships/image" Target="../media/image114.jpg"/><Relationship Id="rId7" Type="http://schemas.openxmlformats.org/officeDocument/2006/relationships/image" Target="../media/image141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image" Target="../media/image138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7.png"/><Relationship Id="rId5" Type="http://schemas.openxmlformats.org/officeDocument/2006/relationships/image" Target="../media/image140.png"/><Relationship Id="rId15" Type="http://schemas.openxmlformats.org/officeDocument/2006/relationships/image" Target="../media/image144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26.jpg"/><Relationship Id="rId14" Type="http://schemas.openxmlformats.org/officeDocument/2006/relationships/image" Target="../media/image39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3.png"/><Relationship Id="rId18" Type="http://schemas.openxmlformats.org/officeDocument/2006/relationships/image" Target="../media/image91.png"/><Relationship Id="rId3" Type="http://schemas.openxmlformats.org/officeDocument/2006/relationships/image" Target="../media/image114.jpg"/><Relationship Id="rId21" Type="http://schemas.openxmlformats.org/officeDocument/2006/relationships/image" Target="../media/image151.png"/><Relationship Id="rId7" Type="http://schemas.openxmlformats.org/officeDocument/2006/relationships/image" Target="../media/image141.png"/><Relationship Id="rId12" Type="http://schemas.openxmlformats.org/officeDocument/2006/relationships/image" Target="../media/image147.png"/><Relationship Id="rId17" Type="http://schemas.openxmlformats.org/officeDocument/2006/relationships/image" Target="../media/image146.png"/><Relationship Id="rId2" Type="http://schemas.openxmlformats.org/officeDocument/2006/relationships/image" Target="../media/image138.PNG"/><Relationship Id="rId16" Type="http://schemas.openxmlformats.org/officeDocument/2006/relationships/image" Target="../media/image39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5.png"/><Relationship Id="rId5" Type="http://schemas.openxmlformats.org/officeDocument/2006/relationships/image" Target="../media/image140.png"/><Relationship Id="rId15" Type="http://schemas.openxmlformats.org/officeDocument/2006/relationships/image" Target="../media/image38.png"/><Relationship Id="rId23" Type="http://schemas.openxmlformats.org/officeDocument/2006/relationships/image" Target="../media/image135.png"/><Relationship Id="rId10" Type="http://schemas.openxmlformats.org/officeDocument/2006/relationships/image" Target="../media/image149.png"/><Relationship Id="rId19" Type="http://schemas.openxmlformats.org/officeDocument/2006/relationships/image" Target="../media/image25.jpg"/><Relationship Id="rId4" Type="http://schemas.openxmlformats.org/officeDocument/2006/relationships/image" Target="../media/image139.png"/><Relationship Id="rId9" Type="http://schemas.openxmlformats.org/officeDocument/2006/relationships/image" Target="../media/image126.jp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3.png"/><Relationship Id="rId18" Type="http://schemas.openxmlformats.org/officeDocument/2006/relationships/image" Target="../media/image121.png"/><Relationship Id="rId3" Type="http://schemas.openxmlformats.org/officeDocument/2006/relationships/image" Target="../media/image114.jpg"/><Relationship Id="rId21" Type="http://schemas.openxmlformats.org/officeDocument/2006/relationships/image" Target="../media/image91.png"/><Relationship Id="rId7" Type="http://schemas.openxmlformats.org/officeDocument/2006/relationships/image" Target="../media/image141.png"/><Relationship Id="rId12" Type="http://schemas.openxmlformats.org/officeDocument/2006/relationships/image" Target="../media/image147.png"/><Relationship Id="rId17" Type="http://schemas.openxmlformats.org/officeDocument/2006/relationships/image" Target="../media/image40.png"/><Relationship Id="rId2" Type="http://schemas.openxmlformats.org/officeDocument/2006/relationships/image" Target="../media/image138.PNG"/><Relationship Id="rId16" Type="http://schemas.openxmlformats.org/officeDocument/2006/relationships/image" Target="../media/image39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5.png"/><Relationship Id="rId24" Type="http://schemas.openxmlformats.org/officeDocument/2006/relationships/image" Target="../media/image135.png"/><Relationship Id="rId5" Type="http://schemas.openxmlformats.org/officeDocument/2006/relationships/image" Target="../media/image140.png"/><Relationship Id="rId15" Type="http://schemas.openxmlformats.org/officeDocument/2006/relationships/image" Target="../media/image38.png"/><Relationship Id="rId23" Type="http://schemas.openxmlformats.org/officeDocument/2006/relationships/image" Target="../media/image154.png"/><Relationship Id="rId10" Type="http://schemas.openxmlformats.org/officeDocument/2006/relationships/image" Target="../media/image149.png"/><Relationship Id="rId19" Type="http://schemas.openxmlformats.org/officeDocument/2006/relationships/image" Target="../media/image17.jpg"/><Relationship Id="rId4" Type="http://schemas.openxmlformats.org/officeDocument/2006/relationships/image" Target="../media/image139.png"/><Relationship Id="rId9" Type="http://schemas.openxmlformats.org/officeDocument/2006/relationships/image" Target="../media/image126.jpg"/><Relationship Id="rId14" Type="http://schemas.openxmlformats.org/officeDocument/2006/relationships/image" Target="../media/image144.png"/><Relationship Id="rId22" Type="http://schemas.openxmlformats.org/officeDocument/2006/relationships/image" Target="../media/image153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3.png"/><Relationship Id="rId18" Type="http://schemas.openxmlformats.org/officeDocument/2006/relationships/image" Target="../media/image121.png"/><Relationship Id="rId3" Type="http://schemas.openxmlformats.org/officeDocument/2006/relationships/image" Target="../media/image114.jpg"/><Relationship Id="rId21" Type="http://schemas.openxmlformats.org/officeDocument/2006/relationships/image" Target="../media/image91.png"/><Relationship Id="rId7" Type="http://schemas.openxmlformats.org/officeDocument/2006/relationships/image" Target="../media/image141.png"/><Relationship Id="rId12" Type="http://schemas.openxmlformats.org/officeDocument/2006/relationships/image" Target="../media/image147.png"/><Relationship Id="rId17" Type="http://schemas.openxmlformats.org/officeDocument/2006/relationships/image" Target="../media/image40.png"/><Relationship Id="rId25" Type="http://schemas.openxmlformats.org/officeDocument/2006/relationships/image" Target="../media/image113.png"/><Relationship Id="rId2" Type="http://schemas.openxmlformats.org/officeDocument/2006/relationships/image" Target="../media/image138.PNG"/><Relationship Id="rId16" Type="http://schemas.openxmlformats.org/officeDocument/2006/relationships/image" Target="../media/image39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5.png"/><Relationship Id="rId24" Type="http://schemas.openxmlformats.org/officeDocument/2006/relationships/image" Target="../media/image135.png"/><Relationship Id="rId5" Type="http://schemas.openxmlformats.org/officeDocument/2006/relationships/image" Target="../media/image140.png"/><Relationship Id="rId15" Type="http://schemas.openxmlformats.org/officeDocument/2006/relationships/image" Target="../media/image38.png"/><Relationship Id="rId23" Type="http://schemas.openxmlformats.org/officeDocument/2006/relationships/image" Target="../media/image154.png"/><Relationship Id="rId10" Type="http://schemas.openxmlformats.org/officeDocument/2006/relationships/image" Target="../media/image149.png"/><Relationship Id="rId19" Type="http://schemas.openxmlformats.org/officeDocument/2006/relationships/image" Target="../media/image17.jpg"/><Relationship Id="rId4" Type="http://schemas.openxmlformats.org/officeDocument/2006/relationships/image" Target="../media/image139.png"/><Relationship Id="rId9" Type="http://schemas.openxmlformats.org/officeDocument/2006/relationships/image" Target="../media/image126.jpg"/><Relationship Id="rId14" Type="http://schemas.openxmlformats.org/officeDocument/2006/relationships/image" Target="../media/image144.png"/><Relationship Id="rId22" Type="http://schemas.openxmlformats.org/officeDocument/2006/relationships/image" Target="../media/image153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6.png"/><Relationship Id="rId3" Type="http://schemas.openxmlformats.org/officeDocument/2006/relationships/image" Target="../media/image114.jpg"/><Relationship Id="rId7" Type="http://schemas.openxmlformats.org/officeDocument/2006/relationships/image" Target="../media/image141.png"/><Relationship Id="rId12" Type="http://schemas.openxmlformats.org/officeDocument/2006/relationships/image" Target="../media/image145.png"/><Relationship Id="rId17" Type="http://schemas.openxmlformats.org/officeDocument/2006/relationships/image" Target="../media/image91.png"/><Relationship Id="rId2" Type="http://schemas.openxmlformats.org/officeDocument/2006/relationships/image" Target="../media/image138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5" Type="http://schemas.openxmlformats.org/officeDocument/2006/relationships/image" Target="../media/image19.pn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26.jpg"/><Relationship Id="rId14" Type="http://schemas.openxmlformats.org/officeDocument/2006/relationships/image" Target="../media/image116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5.png"/><Relationship Id="rId18" Type="http://schemas.openxmlformats.org/officeDocument/2006/relationships/image" Target="../media/image39.png"/><Relationship Id="rId3" Type="http://schemas.openxmlformats.org/officeDocument/2006/relationships/image" Target="../media/image114.jpg"/><Relationship Id="rId7" Type="http://schemas.openxmlformats.org/officeDocument/2006/relationships/image" Target="../media/image141.png"/><Relationship Id="rId12" Type="http://schemas.openxmlformats.org/officeDocument/2006/relationships/image" Target="../media/image149.png"/><Relationship Id="rId17" Type="http://schemas.openxmlformats.org/officeDocument/2006/relationships/image" Target="../media/image38.png"/><Relationship Id="rId2" Type="http://schemas.openxmlformats.org/officeDocument/2006/relationships/image" Target="../media/image138.PNG"/><Relationship Id="rId16" Type="http://schemas.openxmlformats.org/officeDocument/2006/relationships/image" Target="../media/image144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26.jpg"/><Relationship Id="rId5" Type="http://schemas.openxmlformats.org/officeDocument/2006/relationships/image" Target="../media/image140.png"/><Relationship Id="rId15" Type="http://schemas.openxmlformats.org/officeDocument/2006/relationships/image" Target="../media/image143.png"/><Relationship Id="rId10" Type="http://schemas.openxmlformats.org/officeDocument/2006/relationships/image" Target="../media/image156.png"/><Relationship Id="rId19" Type="http://schemas.openxmlformats.org/officeDocument/2006/relationships/image" Target="../media/image17.jpg"/><Relationship Id="rId4" Type="http://schemas.openxmlformats.org/officeDocument/2006/relationships/image" Target="../media/image139.png"/><Relationship Id="rId9" Type="http://schemas.openxmlformats.org/officeDocument/2006/relationships/image" Target="../media/image155.png"/><Relationship Id="rId14" Type="http://schemas.openxmlformats.org/officeDocument/2006/relationships/image" Target="../media/image147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5.png"/><Relationship Id="rId18" Type="http://schemas.openxmlformats.org/officeDocument/2006/relationships/image" Target="../media/image39.png"/><Relationship Id="rId3" Type="http://schemas.openxmlformats.org/officeDocument/2006/relationships/image" Target="../media/image114.jpg"/><Relationship Id="rId7" Type="http://schemas.openxmlformats.org/officeDocument/2006/relationships/image" Target="../media/image141.png"/><Relationship Id="rId12" Type="http://schemas.openxmlformats.org/officeDocument/2006/relationships/image" Target="../media/image149.png"/><Relationship Id="rId17" Type="http://schemas.openxmlformats.org/officeDocument/2006/relationships/image" Target="../media/image38.png"/><Relationship Id="rId2" Type="http://schemas.openxmlformats.org/officeDocument/2006/relationships/image" Target="../media/image138.PNG"/><Relationship Id="rId16" Type="http://schemas.openxmlformats.org/officeDocument/2006/relationships/image" Target="../media/image144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26.jpg"/><Relationship Id="rId5" Type="http://schemas.openxmlformats.org/officeDocument/2006/relationships/image" Target="../media/image140.png"/><Relationship Id="rId15" Type="http://schemas.openxmlformats.org/officeDocument/2006/relationships/image" Target="../media/image143.png"/><Relationship Id="rId10" Type="http://schemas.openxmlformats.org/officeDocument/2006/relationships/image" Target="../media/image156.png"/><Relationship Id="rId19" Type="http://schemas.openxmlformats.org/officeDocument/2006/relationships/image" Target="../media/image17.jpg"/><Relationship Id="rId4" Type="http://schemas.openxmlformats.org/officeDocument/2006/relationships/image" Target="../media/image139.png"/><Relationship Id="rId9" Type="http://schemas.openxmlformats.org/officeDocument/2006/relationships/image" Target="../media/image155.png"/><Relationship Id="rId14" Type="http://schemas.openxmlformats.org/officeDocument/2006/relationships/image" Target="../media/image147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5.png"/><Relationship Id="rId18" Type="http://schemas.openxmlformats.org/officeDocument/2006/relationships/image" Target="../media/image39.png"/><Relationship Id="rId3" Type="http://schemas.openxmlformats.org/officeDocument/2006/relationships/image" Target="../media/image114.jpg"/><Relationship Id="rId21" Type="http://schemas.openxmlformats.org/officeDocument/2006/relationships/image" Target="../media/image112.png"/><Relationship Id="rId7" Type="http://schemas.openxmlformats.org/officeDocument/2006/relationships/image" Target="../media/image141.png"/><Relationship Id="rId12" Type="http://schemas.openxmlformats.org/officeDocument/2006/relationships/image" Target="../media/image149.png"/><Relationship Id="rId17" Type="http://schemas.openxmlformats.org/officeDocument/2006/relationships/image" Target="../media/image38.png"/><Relationship Id="rId2" Type="http://schemas.openxmlformats.org/officeDocument/2006/relationships/image" Target="../media/image138.PNG"/><Relationship Id="rId16" Type="http://schemas.openxmlformats.org/officeDocument/2006/relationships/image" Target="../media/image14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26.jpg"/><Relationship Id="rId5" Type="http://schemas.openxmlformats.org/officeDocument/2006/relationships/image" Target="../media/image140.png"/><Relationship Id="rId15" Type="http://schemas.openxmlformats.org/officeDocument/2006/relationships/image" Target="../media/image143.png"/><Relationship Id="rId10" Type="http://schemas.openxmlformats.org/officeDocument/2006/relationships/image" Target="../media/image156.png"/><Relationship Id="rId19" Type="http://schemas.openxmlformats.org/officeDocument/2006/relationships/image" Target="../media/image17.jpg"/><Relationship Id="rId4" Type="http://schemas.openxmlformats.org/officeDocument/2006/relationships/image" Target="../media/image139.png"/><Relationship Id="rId9" Type="http://schemas.openxmlformats.org/officeDocument/2006/relationships/image" Target="../media/image155.png"/><Relationship Id="rId14" Type="http://schemas.openxmlformats.org/officeDocument/2006/relationships/image" Target="../media/image147.png"/><Relationship Id="rId22" Type="http://schemas.openxmlformats.org/officeDocument/2006/relationships/image" Target="../media/image157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5.png"/><Relationship Id="rId18" Type="http://schemas.openxmlformats.org/officeDocument/2006/relationships/image" Target="../media/image39.png"/><Relationship Id="rId3" Type="http://schemas.openxmlformats.org/officeDocument/2006/relationships/image" Target="../media/image114.jpg"/><Relationship Id="rId21" Type="http://schemas.openxmlformats.org/officeDocument/2006/relationships/image" Target="../media/image159.png"/><Relationship Id="rId7" Type="http://schemas.openxmlformats.org/officeDocument/2006/relationships/image" Target="../media/image141.png"/><Relationship Id="rId12" Type="http://schemas.openxmlformats.org/officeDocument/2006/relationships/image" Target="../media/image149.png"/><Relationship Id="rId17" Type="http://schemas.openxmlformats.org/officeDocument/2006/relationships/image" Target="../media/image38.png"/><Relationship Id="rId2" Type="http://schemas.openxmlformats.org/officeDocument/2006/relationships/image" Target="../media/image138.PNG"/><Relationship Id="rId16" Type="http://schemas.openxmlformats.org/officeDocument/2006/relationships/image" Target="../media/image14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26.jpg"/><Relationship Id="rId24" Type="http://schemas.openxmlformats.org/officeDocument/2006/relationships/image" Target="../media/image157.png"/><Relationship Id="rId5" Type="http://schemas.openxmlformats.org/officeDocument/2006/relationships/image" Target="../media/image140.png"/><Relationship Id="rId15" Type="http://schemas.openxmlformats.org/officeDocument/2006/relationships/image" Target="../media/image143.png"/><Relationship Id="rId23" Type="http://schemas.openxmlformats.org/officeDocument/2006/relationships/image" Target="../media/image112.png"/><Relationship Id="rId10" Type="http://schemas.openxmlformats.org/officeDocument/2006/relationships/image" Target="../media/image156.png"/><Relationship Id="rId19" Type="http://schemas.openxmlformats.org/officeDocument/2006/relationships/image" Target="../media/image17.jpg"/><Relationship Id="rId4" Type="http://schemas.openxmlformats.org/officeDocument/2006/relationships/image" Target="../media/image139.png"/><Relationship Id="rId9" Type="http://schemas.openxmlformats.org/officeDocument/2006/relationships/image" Target="../media/image155.png"/><Relationship Id="rId14" Type="http://schemas.openxmlformats.org/officeDocument/2006/relationships/image" Target="../media/image147.png"/><Relationship Id="rId22" Type="http://schemas.openxmlformats.org/officeDocument/2006/relationships/image" Target="../media/image1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3" Type="http://schemas.openxmlformats.org/officeDocument/2006/relationships/image" Target="../media/image114.jp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65.png"/><Relationship Id="rId5" Type="http://schemas.openxmlformats.org/officeDocument/2006/relationships/image" Target="../media/image136.png"/><Relationship Id="rId10" Type="http://schemas.openxmlformats.org/officeDocument/2006/relationships/image" Target="../media/image164.png"/><Relationship Id="rId4" Type="http://schemas.openxmlformats.org/officeDocument/2006/relationships/image" Target="../media/image139.png"/><Relationship Id="rId9" Type="http://schemas.openxmlformats.org/officeDocument/2006/relationships/image" Target="../media/image163.png"/><Relationship Id="rId14" Type="http://schemas.openxmlformats.org/officeDocument/2006/relationships/image" Target="../media/image19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69.png"/><Relationship Id="rId3" Type="http://schemas.openxmlformats.org/officeDocument/2006/relationships/image" Target="../media/image114.jpg"/><Relationship Id="rId7" Type="http://schemas.openxmlformats.org/officeDocument/2006/relationships/image" Target="../media/image140.png"/><Relationship Id="rId12" Type="http://schemas.openxmlformats.org/officeDocument/2006/relationships/image" Target="../media/image165.png"/><Relationship Id="rId17" Type="http://schemas.openxmlformats.org/officeDocument/2006/relationships/image" Target="../media/image168.png"/><Relationship Id="rId2" Type="http://schemas.openxmlformats.org/officeDocument/2006/relationships/image" Target="../media/image138.PNG"/><Relationship Id="rId16" Type="http://schemas.openxmlformats.org/officeDocument/2006/relationships/image" Target="../media/image38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1" Type="http://schemas.openxmlformats.org/officeDocument/2006/relationships/image" Target="../media/image164.png"/><Relationship Id="rId5" Type="http://schemas.openxmlformats.org/officeDocument/2006/relationships/image" Target="../media/image136.png"/><Relationship Id="rId15" Type="http://schemas.openxmlformats.org/officeDocument/2006/relationships/image" Target="../media/image19.png"/><Relationship Id="rId10" Type="http://schemas.openxmlformats.org/officeDocument/2006/relationships/image" Target="../media/image163.png"/><Relationship Id="rId19" Type="http://schemas.openxmlformats.org/officeDocument/2006/relationships/image" Target="../media/image170.png"/><Relationship Id="rId4" Type="http://schemas.openxmlformats.org/officeDocument/2006/relationships/image" Target="../media/image139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" Type="http://schemas.openxmlformats.org/officeDocument/2006/relationships/image" Target="../media/image114.jpg"/><Relationship Id="rId7" Type="http://schemas.openxmlformats.org/officeDocument/2006/relationships/image" Target="../media/image140.png"/><Relationship Id="rId12" Type="http://schemas.openxmlformats.org/officeDocument/2006/relationships/image" Target="../media/image165.png"/><Relationship Id="rId17" Type="http://schemas.openxmlformats.org/officeDocument/2006/relationships/image" Target="../media/image168.png"/><Relationship Id="rId2" Type="http://schemas.openxmlformats.org/officeDocument/2006/relationships/image" Target="../media/image138.PNG"/><Relationship Id="rId16" Type="http://schemas.openxmlformats.org/officeDocument/2006/relationships/image" Target="../media/image3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1" Type="http://schemas.openxmlformats.org/officeDocument/2006/relationships/image" Target="../media/image164.png"/><Relationship Id="rId5" Type="http://schemas.openxmlformats.org/officeDocument/2006/relationships/image" Target="../media/image136.png"/><Relationship Id="rId15" Type="http://schemas.openxmlformats.org/officeDocument/2006/relationships/image" Target="../media/image19.png"/><Relationship Id="rId10" Type="http://schemas.openxmlformats.org/officeDocument/2006/relationships/image" Target="../media/image163.png"/><Relationship Id="rId19" Type="http://schemas.openxmlformats.org/officeDocument/2006/relationships/image" Target="../media/image135.png"/><Relationship Id="rId4" Type="http://schemas.openxmlformats.org/officeDocument/2006/relationships/image" Target="../media/image139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" Type="http://schemas.openxmlformats.org/officeDocument/2006/relationships/image" Target="../media/image114.jpg"/><Relationship Id="rId21" Type="http://schemas.openxmlformats.org/officeDocument/2006/relationships/image" Target="../media/image107.png"/><Relationship Id="rId7" Type="http://schemas.openxmlformats.org/officeDocument/2006/relationships/image" Target="../media/image140.png"/><Relationship Id="rId12" Type="http://schemas.openxmlformats.org/officeDocument/2006/relationships/image" Target="../media/image165.png"/><Relationship Id="rId17" Type="http://schemas.openxmlformats.org/officeDocument/2006/relationships/image" Target="../media/image168.png"/><Relationship Id="rId2" Type="http://schemas.openxmlformats.org/officeDocument/2006/relationships/image" Target="../media/image138.PNG"/><Relationship Id="rId16" Type="http://schemas.openxmlformats.org/officeDocument/2006/relationships/image" Target="../media/image3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1" Type="http://schemas.openxmlformats.org/officeDocument/2006/relationships/image" Target="../media/image164.png"/><Relationship Id="rId5" Type="http://schemas.openxmlformats.org/officeDocument/2006/relationships/image" Target="../media/image136.png"/><Relationship Id="rId15" Type="http://schemas.openxmlformats.org/officeDocument/2006/relationships/image" Target="../media/image19.png"/><Relationship Id="rId23" Type="http://schemas.openxmlformats.org/officeDocument/2006/relationships/image" Target="../media/image40.png"/><Relationship Id="rId10" Type="http://schemas.openxmlformats.org/officeDocument/2006/relationships/image" Target="../media/image163.png"/><Relationship Id="rId19" Type="http://schemas.openxmlformats.org/officeDocument/2006/relationships/image" Target="../media/image135.png"/><Relationship Id="rId4" Type="http://schemas.openxmlformats.org/officeDocument/2006/relationships/image" Target="../media/image139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39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07.png"/><Relationship Id="rId3" Type="http://schemas.openxmlformats.org/officeDocument/2006/relationships/image" Target="../media/image114.jpg"/><Relationship Id="rId7" Type="http://schemas.openxmlformats.org/officeDocument/2006/relationships/image" Target="../media/image140.png"/><Relationship Id="rId12" Type="http://schemas.openxmlformats.org/officeDocument/2006/relationships/image" Target="../media/image165.png"/><Relationship Id="rId17" Type="http://schemas.openxmlformats.org/officeDocument/2006/relationships/image" Target="../media/image38.png"/><Relationship Id="rId2" Type="http://schemas.openxmlformats.org/officeDocument/2006/relationships/image" Target="../media/image138.PNG"/><Relationship Id="rId16" Type="http://schemas.openxmlformats.org/officeDocument/2006/relationships/image" Target="../media/image40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1" Type="http://schemas.openxmlformats.org/officeDocument/2006/relationships/image" Target="../media/image164.png"/><Relationship Id="rId5" Type="http://schemas.openxmlformats.org/officeDocument/2006/relationships/image" Target="../media/image136.png"/><Relationship Id="rId15" Type="http://schemas.openxmlformats.org/officeDocument/2006/relationships/image" Target="../media/image19.png"/><Relationship Id="rId10" Type="http://schemas.openxmlformats.org/officeDocument/2006/relationships/image" Target="../media/image163.png"/><Relationship Id="rId19" Type="http://schemas.openxmlformats.org/officeDocument/2006/relationships/image" Target="../media/image108.png"/><Relationship Id="rId4" Type="http://schemas.openxmlformats.org/officeDocument/2006/relationships/image" Target="../media/image139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image" Target="../media/image114.jpg"/><Relationship Id="rId7" Type="http://schemas.openxmlformats.org/officeDocument/2006/relationships/image" Target="../media/image13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26.jpg"/><Relationship Id="rId5" Type="http://schemas.openxmlformats.org/officeDocument/2006/relationships/image" Target="../media/image141.png"/><Relationship Id="rId10" Type="http://schemas.openxmlformats.org/officeDocument/2006/relationships/image" Target="../media/image19.png"/><Relationship Id="rId4" Type="http://schemas.openxmlformats.org/officeDocument/2006/relationships/image" Target="../media/image140.png"/><Relationship Id="rId9" Type="http://schemas.openxmlformats.org/officeDocument/2006/relationships/image" Target="../media/image175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image" Target="../media/image114.jpg"/><Relationship Id="rId7" Type="http://schemas.openxmlformats.org/officeDocument/2006/relationships/image" Target="../media/image13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26.jpg"/><Relationship Id="rId5" Type="http://schemas.openxmlformats.org/officeDocument/2006/relationships/image" Target="../media/image141.png"/><Relationship Id="rId10" Type="http://schemas.openxmlformats.org/officeDocument/2006/relationships/image" Target="../media/image19.png"/><Relationship Id="rId4" Type="http://schemas.openxmlformats.org/officeDocument/2006/relationships/image" Target="../media/image140.png"/><Relationship Id="rId9" Type="http://schemas.openxmlformats.org/officeDocument/2006/relationships/image" Target="../media/image175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image" Target="../media/image114.jpg"/><Relationship Id="rId7" Type="http://schemas.openxmlformats.org/officeDocument/2006/relationships/image" Target="../media/image136.png"/><Relationship Id="rId12" Type="http://schemas.openxmlformats.org/officeDocument/2006/relationships/image" Target="../media/image17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26.jpg"/><Relationship Id="rId5" Type="http://schemas.openxmlformats.org/officeDocument/2006/relationships/image" Target="../media/image141.png"/><Relationship Id="rId10" Type="http://schemas.openxmlformats.org/officeDocument/2006/relationships/image" Target="../media/image19.png"/><Relationship Id="rId4" Type="http://schemas.openxmlformats.org/officeDocument/2006/relationships/image" Target="../media/image140.png"/><Relationship Id="rId9" Type="http://schemas.openxmlformats.org/officeDocument/2006/relationships/image" Target="../media/image175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79.png"/><Relationship Id="rId3" Type="http://schemas.openxmlformats.org/officeDocument/2006/relationships/image" Target="../media/image114.jpg"/><Relationship Id="rId7" Type="http://schemas.openxmlformats.org/officeDocument/2006/relationships/image" Target="../media/image161.png"/><Relationship Id="rId12" Type="http://schemas.openxmlformats.org/officeDocument/2006/relationships/image" Target="../media/image16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64.png"/><Relationship Id="rId5" Type="http://schemas.openxmlformats.org/officeDocument/2006/relationships/image" Target="../media/image19.png"/><Relationship Id="rId10" Type="http://schemas.openxmlformats.org/officeDocument/2006/relationships/image" Target="../media/image163.png"/><Relationship Id="rId4" Type="http://schemas.openxmlformats.org/officeDocument/2006/relationships/image" Target="../media/image140.png"/><Relationship Id="rId9" Type="http://schemas.openxmlformats.org/officeDocument/2006/relationships/image" Target="../media/image162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79.png"/><Relationship Id="rId3" Type="http://schemas.openxmlformats.org/officeDocument/2006/relationships/image" Target="../media/image114.jpg"/><Relationship Id="rId7" Type="http://schemas.openxmlformats.org/officeDocument/2006/relationships/image" Target="../media/image161.png"/><Relationship Id="rId12" Type="http://schemas.openxmlformats.org/officeDocument/2006/relationships/image" Target="../media/image16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64.png"/><Relationship Id="rId5" Type="http://schemas.openxmlformats.org/officeDocument/2006/relationships/image" Target="../media/image19.png"/><Relationship Id="rId15" Type="http://schemas.openxmlformats.org/officeDocument/2006/relationships/image" Target="../media/image40.png"/><Relationship Id="rId10" Type="http://schemas.openxmlformats.org/officeDocument/2006/relationships/image" Target="../media/image163.png"/><Relationship Id="rId4" Type="http://schemas.openxmlformats.org/officeDocument/2006/relationships/image" Target="../media/image140.png"/><Relationship Id="rId9" Type="http://schemas.openxmlformats.org/officeDocument/2006/relationships/image" Target="../media/image162.png"/><Relationship Id="rId14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79.png"/><Relationship Id="rId3" Type="http://schemas.openxmlformats.org/officeDocument/2006/relationships/image" Target="../media/image114.jpg"/><Relationship Id="rId7" Type="http://schemas.openxmlformats.org/officeDocument/2006/relationships/image" Target="../media/image161.png"/><Relationship Id="rId12" Type="http://schemas.openxmlformats.org/officeDocument/2006/relationships/image" Target="../media/image16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64.png"/><Relationship Id="rId5" Type="http://schemas.openxmlformats.org/officeDocument/2006/relationships/image" Target="../media/image19.png"/><Relationship Id="rId15" Type="http://schemas.openxmlformats.org/officeDocument/2006/relationships/image" Target="../media/image40.png"/><Relationship Id="rId10" Type="http://schemas.openxmlformats.org/officeDocument/2006/relationships/image" Target="../media/image163.png"/><Relationship Id="rId4" Type="http://schemas.openxmlformats.org/officeDocument/2006/relationships/image" Target="../media/image140.png"/><Relationship Id="rId9" Type="http://schemas.openxmlformats.org/officeDocument/2006/relationships/image" Target="../media/image162.png"/><Relationship Id="rId14" Type="http://schemas.openxmlformats.org/officeDocument/2006/relationships/image" Target="../media/image113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79.png"/><Relationship Id="rId3" Type="http://schemas.openxmlformats.org/officeDocument/2006/relationships/image" Target="../media/image114.jpg"/><Relationship Id="rId7" Type="http://schemas.openxmlformats.org/officeDocument/2006/relationships/image" Target="../media/image161.png"/><Relationship Id="rId12" Type="http://schemas.openxmlformats.org/officeDocument/2006/relationships/image" Target="../media/image16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64.png"/><Relationship Id="rId5" Type="http://schemas.openxmlformats.org/officeDocument/2006/relationships/image" Target="../media/image19.png"/><Relationship Id="rId15" Type="http://schemas.openxmlformats.org/officeDocument/2006/relationships/image" Target="../media/image40.png"/><Relationship Id="rId10" Type="http://schemas.openxmlformats.org/officeDocument/2006/relationships/image" Target="../media/image163.png"/><Relationship Id="rId4" Type="http://schemas.openxmlformats.org/officeDocument/2006/relationships/image" Target="../media/image140.png"/><Relationship Id="rId9" Type="http://schemas.openxmlformats.org/officeDocument/2006/relationships/image" Target="../media/image162.png"/><Relationship Id="rId14" Type="http://schemas.openxmlformats.org/officeDocument/2006/relationships/image" Target="../media/image113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11" Type="http://schemas.openxmlformats.org/officeDocument/2006/relationships/image" Target="../media/image189.png"/><Relationship Id="rId5" Type="http://schemas.openxmlformats.org/officeDocument/2006/relationships/image" Target="../media/image39.png"/><Relationship Id="rId10" Type="http://schemas.openxmlformats.org/officeDocument/2006/relationships/image" Target="../media/image188.png"/><Relationship Id="rId4" Type="http://schemas.openxmlformats.org/officeDocument/2006/relationships/image" Target="../media/image107.png"/><Relationship Id="rId9" Type="http://schemas.openxmlformats.org/officeDocument/2006/relationships/image" Target="../media/image187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11" Type="http://schemas.openxmlformats.org/officeDocument/2006/relationships/image" Target="../media/image189.png"/><Relationship Id="rId5" Type="http://schemas.openxmlformats.org/officeDocument/2006/relationships/image" Target="../media/image39.png"/><Relationship Id="rId10" Type="http://schemas.openxmlformats.org/officeDocument/2006/relationships/image" Target="../media/image188.png"/><Relationship Id="rId4" Type="http://schemas.openxmlformats.org/officeDocument/2006/relationships/image" Target="../media/image107.png"/><Relationship Id="rId9" Type="http://schemas.openxmlformats.org/officeDocument/2006/relationships/image" Target="../media/image18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39.png"/><Relationship Id="rId4" Type="http://schemas.openxmlformats.org/officeDocument/2006/relationships/image" Target="../media/image1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39.png"/><Relationship Id="rId4" Type="http://schemas.openxmlformats.org/officeDocument/2006/relationships/image" Target="../media/image138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7.png"/><Relationship Id="rId7" Type="http://schemas.openxmlformats.org/officeDocument/2006/relationships/image" Target="../media/image40.png"/><Relationship Id="rId12" Type="http://schemas.openxmlformats.org/officeDocument/2006/relationships/image" Target="../media/image18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11" Type="http://schemas.openxmlformats.org/officeDocument/2006/relationships/image" Target="../media/image187.png"/><Relationship Id="rId5" Type="http://schemas.openxmlformats.org/officeDocument/2006/relationships/image" Target="../media/image39.png"/><Relationship Id="rId10" Type="http://schemas.openxmlformats.org/officeDocument/2006/relationships/image" Target="../media/image186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7.png"/><Relationship Id="rId7" Type="http://schemas.openxmlformats.org/officeDocument/2006/relationships/image" Target="../media/image18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88.png"/><Relationship Id="rId5" Type="http://schemas.openxmlformats.org/officeDocument/2006/relationships/image" Target="../media/image39.png"/><Relationship Id="rId10" Type="http://schemas.openxmlformats.org/officeDocument/2006/relationships/image" Target="../media/image187.png"/><Relationship Id="rId4" Type="http://schemas.openxmlformats.org/officeDocument/2006/relationships/image" Target="../media/image138.PNG"/><Relationship Id="rId9" Type="http://schemas.openxmlformats.org/officeDocument/2006/relationships/image" Target="../media/image186.png"/></Relationships>
</file>

<file path=ppt/slides/_rels/slide15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7.png"/><Relationship Id="rId7" Type="http://schemas.openxmlformats.org/officeDocument/2006/relationships/image" Target="../media/image185.png"/><Relationship Id="rId12" Type="http://schemas.openxmlformats.org/officeDocument/2006/relationships/image" Target="../media/image19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88.png"/><Relationship Id="rId5" Type="http://schemas.openxmlformats.org/officeDocument/2006/relationships/image" Target="../media/image39.png"/><Relationship Id="rId10" Type="http://schemas.openxmlformats.org/officeDocument/2006/relationships/image" Target="../media/image187.png"/><Relationship Id="rId4" Type="http://schemas.openxmlformats.org/officeDocument/2006/relationships/image" Target="../media/image138.PNG"/><Relationship Id="rId9" Type="http://schemas.openxmlformats.org/officeDocument/2006/relationships/image" Target="../media/image186.png"/></Relationships>
</file>

<file path=ppt/slides/_rels/slide1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7.png"/><Relationship Id="rId7" Type="http://schemas.openxmlformats.org/officeDocument/2006/relationships/image" Target="../media/image185.png"/><Relationship Id="rId12" Type="http://schemas.openxmlformats.org/officeDocument/2006/relationships/image" Target="../media/image19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88.png"/><Relationship Id="rId5" Type="http://schemas.openxmlformats.org/officeDocument/2006/relationships/image" Target="../media/image39.png"/><Relationship Id="rId10" Type="http://schemas.openxmlformats.org/officeDocument/2006/relationships/image" Target="../media/image187.png"/><Relationship Id="rId4" Type="http://schemas.openxmlformats.org/officeDocument/2006/relationships/image" Target="../media/image138.PNG"/><Relationship Id="rId9" Type="http://schemas.openxmlformats.org/officeDocument/2006/relationships/image" Target="../media/image186.png"/></Relationships>
</file>

<file path=ppt/slides/_rels/slide15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7.png"/><Relationship Id="rId7" Type="http://schemas.openxmlformats.org/officeDocument/2006/relationships/image" Target="../media/image18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88.png"/><Relationship Id="rId5" Type="http://schemas.openxmlformats.org/officeDocument/2006/relationships/image" Target="../media/image39.png"/><Relationship Id="rId10" Type="http://schemas.openxmlformats.org/officeDocument/2006/relationships/image" Target="../media/image187.png"/><Relationship Id="rId4" Type="http://schemas.openxmlformats.org/officeDocument/2006/relationships/image" Target="../media/image138.PNG"/><Relationship Id="rId9" Type="http://schemas.openxmlformats.org/officeDocument/2006/relationships/image" Target="../media/image186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7.png"/><Relationship Id="rId18" Type="http://schemas.openxmlformats.org/officeDocument/2006/relationships/image" Target="../media/image200.png"/><Relationship Id="rId3" Type="http://schemas.openxmlformats.org/officeDocument/2006/relationships/image" Target="../media/image107.png"/><Relationship Id="rId21" Type="http://schemas.openxmlformats.org/officeDocument/2006/relationships/image" Target="../media/image203.png"/><Relationship Id="rId7" Type="http://schemas.openxmlformats.org/officeDocument/2006/relationships/image" Target="../media/image193.png"/><Relationship Id="rId12" Type="http://schemas.openxmlformats.org/officeDocument/2006/relationships/image" Target="../media/image187.png"/><Relationship Id="rId17" Type="http://schemas.openxmlformats.org/officeDocument/2006/relationships/image" Target="../media/image199.png"/><Relationship Id="rId2" Type="http://schemas.openxmlformats.org/officeDocument/2006/relationships/image" Target="../media/image38.png"/><Relationship Id="rId16" Type="http://schemas.openxmlformats.org/officeDocument/2006/relationships/image" Target="../media/image188.png"/><Relationship Id="rId20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11" Type="http://schemas.openxmlformats.org/officeDocument/2006/relationships/image" Target="../media/image196.png"/><Relationship Id="rId5" Type="http://schemas.openxmlformats.org/officeDocument/2006/relationships/image" Target="../media/image39.png"/><Relationship Id="rId15" Type="http://schemas.openxmlformats.org/officeDocument/2006/relationships/image" Target="../media/image157.png"/><Relationship Id="rId23" Type="http://schemas.openxmlformats.org/officeDocument/2006/relationships/image" Target="../media/image41.png"/><Relationship Id="rId10" Type="http://schemas.openxmlformats.org/officeDocument/2006/relationships/image" Target="../media/image195.png"/><Relationship Id="rId19" Type="http://schemas.openxmlformats.org/officeDocument/2006/relationships/image" Target="../media/image201.png"/><Relationship Id="rId4" Type="http://schemas.openxmlformats.org/officeDocument/2006/relationships/image" Target="../media/image138.PNG"/><Relationship Id="rId9" Type="http://schemas.openxmlformats.org/officeDocument/2006/relationships/image" Target="../media/image186.png"/><Relationship Id="rId14" Type="http://schemas.openxmlformats.org/officeDocument/2006/relationships/image" Target="../media/image198.png"/><Relationship Id="rId22" Type="http://schemas.openxmlformats.org/officeDocument/2006/relationships/image" Target="../media/image40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89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89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13.png"/><Relationship Id="rId5" Type="http://schemas.openxmlformats.org/officeDocument/2006/relationships/image" Target="../media/image39.png"/><Relationship Id="rId10" Type="http://schemas.openxmlformats.org/officeDocument/2006/relationships/image" Target="../media/image189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13.png"/><Relationship Id="rId5" Type="http://schemas.openxmlformats.org/officeDocument/2006/relationships/image" Target="../media/image39.png"/><Relationship Id="rId10" Type="http://schemas.openxmlformats.org/officeDocument/2006/relationships/image" Target="../media/image189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13.png"/><Relationship Id="rId5" Type="http://schemas.openxmlformats.org/officeDocument/2006/relationships/image" Target="../media/image39.png"/><Relationship Id="rId10" Type="http://schemas.openxmlformats.org/officeDocument/2006/relationships/image" Target="../media/image189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13.png"/><Relationship Id="rId5" Type="http://schemas.openxmlformats.org/officeDocument/2006/relationships/image" Target="../media/image39.png"/><Relationship Id="rId10" Type="http://schemas.openxmlformats.org/officeDocument/2006/relationships/image" Target="../media/image189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205.png"/><Relationship Id="rId18" Type="http://schemas.microsoft.com/office/2007/relationships/hdphoto" Target="../media/hdphoto6.wdp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12" Type="http://schemas.microsoft.com/office/2007/relationships/hdphoto" Target="../media/hdphoto3.wdp"/><Relationship Id="rId17" Type="http://schemas.openxmlformats.org/officeDocument/2006/relationships/image" Target="../media/image207.png"/><Relationship Id="rId2" Type="http://schemas.openxmlformats.org/officeDocument/2006/relationships/image" Target="../media/image38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04.png"/><Relationship Id="rId5" Type="http://schemas.openxmlformats.org/officeDocument/2006/relationships/image" Target="../media/image39.png"/><Relationship Id="rId15" Type="http://schemas.openxmlformats.org/officeDocument/2006/relationships/image" Target="../media/image206.png"/><Relationship Id="rId10" Type="http://schemas.openxmlformats.org/officeDocument/2006/relationships/image" Target="../media/image189.png"/><Relationship Id="rId19" Type="http://schemas.openxmlformats.org/officeDocument/2006/relationships/image" Target="../media/image112.png"/><Relationship Id="rId4" Type="http://schemas.openxmlformats.org/officeDocument/2006/relationships/image" Target="../media/image138.PNG"/><Relationship Id="rId9" Type="http://schemas.microsoft.com/office/2007/relationships/hdphoto" Target="../media/hdphoto1.wdp"/><Relationship Id="rId14" Type="http://schemas.microsoft.com/office/2007/relationships/hdphoto" Target="../media/hdphoto4.wdp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205.png"/><Relationship Id="rId18" Type="http://schemas.microsoft.com/office/2007/relationships/hdphoto" Target="../media/hdphoto6.wdp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12" Type="http://schemas.microsoft.com/office/2007/relationships/hdphoto" Target="../media/hdphoto3.wdp"/><Relationship Id="rId17" Type="http://schemas.openxmlformats.org/officeDocument/2006/relationships/image" Target="../media/image207.png"/><Relationship Id="rId2" Type="http://schemas.openxmlformats.org/officeDocument/2006/relationships/image" Target="../media/image38.png"/><Relationship Id="rId16" Type="http://schemas.microsoft.com/office/2007/relationships/hdphoto" Target="../media/hdphoto5.wdp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04.png"/><Relationship Id="rId5" Type="http://schemas.openxmlformats.org/officeDocument/2006/relationships/image" Target="../media/image39.png"/><Relationship Id="rId15" Type="http://schemas.openxmlformats.org/officeDocument/2006/relationships/image" Target="../media/image206.png"/><Relationship Id="rId10" Type="http://schemas.openxmlformats.org/officeDocument/2006/relationships/image" Target="../media/image189.png"/><Relationship Id="rId19" Type="http://schemas.openxmlformats.org/officeDocument/2006/relationships/image" Target="../media/image112.png"/><Relationship Id="rId4" Type="http://schemas.openxmlformats.org/officeDocument/2006/relationships/image" Target="../media/image138.PNG"/><Relationship Id="rId9" Type="http://schemas.microsoft.com/office/2007/relationships/hdphoto" Target="../media/hdphoto1.wdp"/><Relationship Id="rId14" Type="http://schemas.microsoft.com/office/2007/relationships/hdphoto" Target="../media/hdphoto4.wdp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08.png"/><Relationship Id="rId5" Type="http://schemas.openxmlformats.org/officeDocument/2006/relationships/image" Target="../media/image39.png"/><Relationship Id="rId10" Type="http://schemas.openxmlformats.org/officeDocument/2006/relationships/image" Target="../media/image189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08.png"/><Relationship Id="rId5" Type="http://schemas.openxmlformats.org/officeDocument/2006/relationships/image" Target="../media/image39.png"/><Relationship Id="rId10" Type="http://schemas.openxmlformats.org/officeDocument/2006/relationships/image" Target="../media/image189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38.png"/><Relationship Id="rId7" Type="http://schemas.openxmlformats.org/officeDocument/2006/relationships/image" Target="../media/image21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5" Type="http://schemas.openxmlformats.org/officeDocument/2006/relationships/image" Target="../media/image39.png"/><Relationship Id="rId4" Type="http://schemas.openxmlformats.org/officeDocument/2006/relationships/image" Target="../media/image107.png"/><Relationship Id="rId9" Type="http://schemas.openxmlformats.org/officeDocument/2006/relationships/image" Target="../media/image118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6.png"/><Relationship Id="rId7" Type="http://schemas.openxmlformats.org/officeDocument/2006/relationships/image" Target="../media/image21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png"/><Relationship Id="rId11" Type="http://schemas.openxmlformats.org/officeDocument/2006/relationships/image" Target="../media/image223.png"/><Relationship Id="rId5" Type="http://schemas.openxmlformats.org/officeDocument/2006/relationships/image" Target="../media/image150.png"/><Relationship Id="rId10" Type="http://schemas.openxmlformats.org/officeDocument/2006/relationships/image" Target="../media/image222.png"/><Relationship Id="rId4" Type="http://schemas.openxmlformats.org/officeDocument/2006/relationships/image" Target="../media/image217.png"/><Relationship Id="rId9" Type="http://schemas.openxmlformats.org/officeDocument/2006/relationships/image" Target="../media/image2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6.png"/><Relationship Id="rId7" Type="http://schemas.openxmlformats.org/officeDocument/2006/relationships/image" Target="../media/image21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09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5.png"/><Relationship Id="rId4" Type="http://schemas.openxmlformats.org/officeDocument/2006/relationships/image" Target="../media/image209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17.jp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91.png"/><Relationship Id="rId4" Type="http://schemas.openxmlformats.org/officeDocument/2006/relationships/image" Target="../media/image94.png"/><Relationship Id="rId9" Type="http://schemas.openxmlformats.org/officeDocument/2006/relationships/image" Target="../media/image150.pn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7.jp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91.png"/><Relationship Id="rId4" Type="http://schemas.openxmlformats.org/officeDocument/2006/relationships/image" Target="../media/image94.png"/><Relationship Id="rId9" Type="http://schemas.openxmlformats.org/officeDocument/2006/relationships/image" Target="../media/image209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image" Target="../media/image227.png"/><Relationship Id="rId4" Type="http://schemas.openxmlformats.org/officeDocument/2006/relationships/image" Target="../media/image21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09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31.png"/><Relationship Id="rId7" Type="http://schemas.openxmlformats.org/officeDocument/2006/relationships/image" Target="../media/image23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5" Type="http://schemas.openxmlformats.org/officeDocument/2006/relationships/image" Target="../media/image232.png"/><Relationship Id="rId4" Type="http://schemas.openxmlformats.org/officeDocument/2006/relationships/image" Target="../media/image22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5.jpg"/><Relationship Id="rId7" Type="http://schemas.openxmlformats.org/officeDocument/2006/relationships/image" Target="../media/image237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5" Type="http://schemas.openxmlformats.org/officeDocument/2006/relationships/image" Target="../media/image170.png"/><Relationship Id="rId10" Type="http://schemas.openxmlformats.org/officeDocument/2006/relationships/image" Target="../media/image240.png"/><Relationship Id="rId4" Type="http://schemas.openxmlformats.org/officeDocument/2006/relationships/image" Target="../media/image122.jpg"/><Relationship Id="rId9" Type="http://schemas.openxmlformats.org/officeDocument/2006/relationships/image" Target="../media/image239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5.jpg"/><Relationship Id="rId7" Type="http://schemas.openxmlformats.org/officeDocument/2006/relationships/image" Target="../media/image237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5" Type="http://schemas.openxmlformats.org/officeDocument/2006/relationships/image" Target="../media/image170.png"/><Relationship Id="rId10" Type="http://schemas.openxmlformats.org/officeDocument/2006/relationships/image" Target="../media/image240.png"/><Relationship Id="rId4" Type="http://schemas.openxmlformats.org/officeDocument/2006/relationships/image" Target="../media/image122.jpg"/><Relationship Id="rId9" Type="http://schemas.openxmlformats.org/officeDocument/2006/relationships/image" Target="../media/image2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5.jpg"/><Relationship Id="rId7" Type="http://schemas.openxmlformats.org/officeDocument/2006/relationships/image" Target="../media/image237.png"/><Relationship Id="rId12" Type="http://schemas.openxmlformats.org/officeDocument/2006/relationships/image" Target="../media/image40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11" Type="http://schemas.openxmlformats.org/officeDocument/2006/relationships/image" Target="../media/image113.png"/><Relationship Id="rId5" Type="http://schemas.openxmlformats.org/officeDocument/2006/relationships/image" Target="../media/image170.png"/><Relationship Id="rId10" Type="http://schemas.openxmlformats.org/officeDocument/2006/relationships/image" Target="../media/image240.png"/><Relationship Id="rId4" Type="http://schemas.openxmlformats.org/officeDocument/2006/relationships/image" Target="../media/image122.jpg"/><Relationship Id="rId9" Type="http://schemas.openxmlformats.org/officeDocument/2006/relationships/image" Target="../media/image239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176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12" Type="http://schemas.openxmlformats.org/officeDocument/2006/relationships/image" Target="../media/image2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241.png"/><Relationship Id="rId5" Type="http://schemas.openxmlformats.org/officeDocument/2006/relationships/image" Target="../media/image39.png"/><Relationship Id="rId10" Type="http://schemas.openxmlformats.org/officeDocument/2006/relationships/image" Target="../media/image122.jpg"/><Relationship Id="rId4" Type="http://schemas.openxmlformats.org/officeDocument/2006/relationships/image" Target="../media/image107.png"/><Relationship Id="rId9" Type="http://schemas.openxmlformats.org/officeDocument/2006/relationships/image" Target="../media/image175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44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18.png"/><Relationship Id="rId4" Type="http://schemas.openxmlformats.org/officeDocument/2006/relationships/image" Target="../media/image107.png"/><Relationship Id="rId9" Type="http://schemas.openxmlformats.org/officeDocument/2006/relationships/image" Target="../media/image242.pn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18.png"/><Relationship Id="rId10" Type="http://schemas.microsoft.com/office/2007/relationships/hdphoto" Target="../media/hdphoto7.wdp"/><Relationship Id="rId4" Type="http://schemas.openxmlformats.org/officeDocument/2006/relationships/image" Target="../media/image107.png"/><Relationship Id="rId9" Type="http://schemas.openxmlformats.org/officeDocument/2006/relationships/image" Target="../media/image247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116.png"/><Relationship Id="rId5" Type="http://schemas.openxmlformats.org/officeDocument/2006/relationships/image" Target="../media/image118.png"/><Relationship Id="rId10" Type="http://schemas.openxmlformats.org/officeDocument/2006/relationships/image" Target="../media/image16.png"/><Relationship Id="rId4" Type="http://schemas.openxmlformats.org/officeDocument/2006/relationships/image" Target="../media/image107.png"/><Relationship Id="rId9" Type="http://schemas.openxmlformats.org/officeDocument/2006/relationships/image" Target="../media/image242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90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12" Type="http://schemas.openxmlformats.org/officeDocument/2006/relationships/image" Target="../media/image9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108.png"/><Relationship Id="rId5" Type="http://schemas.openxmlformats.org/officeDocument/2006/relationships/image" Target="../media/image118.png"/><Relationship Id="rId10" Type="http://schemas.openxmlformats.org/officeDocument/2006/relationships/image" Target="../media/image41.png"/><Relationship Id="rId4" Type="http://schemas.openxmlformats.org/officeDocument/2006/relationships/image" Target="../media/image107.png"/><Relationship Id="rId9" Type="http://schemas.openxmlformats.org/officeDocument/2006/relationships/image" Target="../media/image242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18.png"/><Relationship Id="rId4" Type="http://schemas.openxmlformats.org/officeDocument/2006/relationships/image" Target="../media/image107.png"/><Relationship Id="rId9" Type="http://schemas.openxmlformats.org/officeDocument/2006/relationships/image" Target="../media/image2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3.png"/><Relationship Id="rId18" Type="http://schemas.openxmlformats.org/officeDocument/2006/relationships/image" Target="../media/image176.png"/><Relationship Id="rId3" Type="http://schemas.openxmlformats.org/officeDocument/2006/relationships/image" Target="../media/image38.png"/><Relationship Id="rId21" Type="http://schemas.openxmlformats.org/officeDocument/2006/relationships/image" Target="../media/image41.png"/><Relationship Id="rId7" Type="http://schemas.openxmlformats.org/officeDocument/2006/relationships/image" Target="../media/image175.png"/><Relationship Id="rId12" Type="http://schemas.openxmlformats.org/officeDocument/2006/relationships/image" Target="../media/image170.png"/><Relationship Id="rId17" Type="http://schemas.openxmlformats.org/officeDocument/2006/relationships/image" Target="../media/image169.png"/><Relationship Id="rId2" Type="http://schemas.openxmlformats.org/officeDocument/2006/relationships/image" Target="../media/image10.png"/><Relationship Id="rId16" Type="http://schemas.openxmlformats.org/officeDocument/2006/relationships/image" Target="../media/image256.png"/><Relationship Id="rId20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11" Type="http://schemas.openxmlformats.org/officeDocument/2006/relationships/image" Target="../media/image252.png"/><Relationship Id="rId5" Type="http://schemas.openxmlformats.org/officeDocument/2006/relationships/image" Target="../media/image39.png"/><Relationship Id="rId15" Type="http://schemas.openxmlformats.org/officeDocument/2006/relationships/image" Target="../media/image255.png"/><Relationship Id="rId10" Type="http://schemas.openxmlformats.org/officeDocument/2006/relationships/image" Target="../media/image251.png"/><Relationship Id="rId19" Type="http://schemas.openxmlformats.org/officeDocument/2006/relationships/image" Target="../media/image19.png"/><Relationship Id="rId4" Type="http://schemas.openxmlformats.org/officeDocument/2006/relationships/image" Target="../media/image107.png"/><Relationship Id="rId9" Type="http://schemas.openxmlformats.org/officeDocument/2006/relationships/image" Target="../media/image250.png"/><Relationship Id="rId14" Type="http://schemas.openxmlformats.org/officeDocument/2006/relationships/image" Target="../media/image254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3.png"/><Relationship Id="rId18" Type="http://schemas.openxmlformats.org/officeDocument/2006/relationships/image" Target="../media/image176.png"/><Relationship Id="rId3" Type="http://schemas.openxmlformats.org/officeDocument/2006/relationships/image" Target="../media/image38.png"/><Relationship Id="rId21" Type="http://schemas.openxmlformats.org/officeDocument/2006/relationships/image" Target="../media/image41.png"/><Relationship Id="rId7" Type="http://schemas.openxmlformats.org/officeDocument/2006/relationships/image" Target="../media/image175.png"/><Relationship Id="rId12" Type="http://schemas.openxmlformats.org/officeDocument/2006/relationships/image" Target="../media/image170.png"/><Relationship Id="rId17" Type="http://schemas.openxmlformats.org/officeDocument/2006/relationships/image" Target="../media/image169.png"/><Relationship Id="rId2" Type="http://schemas.openxmlformats.org/officeDocument/2006/relationships/image" Target="../media/image10.png"/><Relationship Id="rId16" Type="http://schemas.openxmlformats.org/officeDocument/2006/relationships/image" Target="../media/image256.png"/><Relationship Id="rId20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11" Type="http://schemas.openxmlformats.org/officeDocument/2006/relationships/image" Target="../media/image252.png"/><Relationship Id="rId5" Type="http://schemas.openxmlformats.org/officeDocument/2006/relationships/image" Target="../media/image39.png"/><Relationship Id="rId15" Type="http://schemas.openxmlformats.org/officeDocument/2006/relationships/image" Target="../media/image255.png"/><Relationship Id="rId10" Type="http://schemas.openxmlformats.org/officeDocument/2006/relationships/image" Target="../media/image251.png"/><Relationship Id="rId19" Type="http://schemas.openxmlformats.org/officeDocument/2006/relationships/image" Target="../media/image19.png"/><Relationship Id="rId4" Type="http://schemas.openxmlformats.org/officeDocument/2006/relationships/image" Target="../media/image107.png"/><Relationship Id="rId9" Type="http://schemas.openxmlformats.org/officeDocument/2006/relationships/image" Target="../media/image250.png"/><Relationship Id="rId14" Type="http://schemas.openxmlformats.org/officeDocument/2006/relationships/image" Target="../media/image254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3.png"/><Relationship Id="rId18" Type="http://schemas.openxmlformats.org/officeDocument/2006/relationships/image" Target="../media/image176.png"/><Relationship Id="rId3" Type="http://schemas.openxmlformats.org/officeDocument/2006/relationships/image" Target="../media/image38.png"/><Relationship Id="rId21" Type="http://schemas.openxmlformats.org/officeDocument/2006/relationships/image" Target="../media/image41.png"/><Relationship Id="rId7" Type="http://schemas.openxmlformats.org/officeDocument/2006/relationships/image" Target="../media/image175.png"/><Relationship Id="rId12" Type="http://schemas.openxmlformats.org/officeDocument/2006/relationships/image" Target="../media/image170.png"/><Relationship Id="rId17" Type="http://schemas.openxmlformats.org/officeDocument/2006/relationships/image" Target="../media/image169.png"/><Relationship Id="rId2" Type="http://schemas.openxmlformats.org/officeDocument/2006/relationships/image" Target="../media/image10.png"/><Relationship Id="rId16" Type="http://schemas.openxmlformats.org/officeDocument/2006/relationships/image" Target="../media/image256.png"/><Relationship Id="rId20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11" Type="http://schemas.openxmlformats.org/officeDocument/2006/relationships/image" Target="../media/image252.png"/><Relationship Id="rId5" Type="http://schemas.openxmlformats.org/officeDocument/2006/relationships/image" Target="../media/image39.png"/><Relationship Id="rId15" Type="http://schemas.openxmlformats.org/officeDocument/2006/relationships/image" Target="../media/image255.png"/><Relationship Id="rId10" Type="http://schemas.openxmlformats.org/officeDocument/2006/relationships/image" Target="../media/image251.png"/><Relationship Id="rId19" Type="http://schemas.openxmlformats.org/officeDocument/2006/relationships/image" Target="../media/image19.png"/><Relationship Id="rId4" Type="http://schemas.openxmlformats.org/officeDocument/2006/relationships/image" Target="../media/image107.png"/><Relationship Id="rId9" Type="http://schemas.openxmlformats.org/officeDocument/2006/relationships/image" Target="../media/image250.png"/><Relationship Id="rId14" Type="http://schemas.openxmlformats.org/officeDocument/2006/relationships/image" Target="../media/image254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3.png"/><Relationship Id="rId18" Type="http://schemas.openxmlformats.org/officeDocument/2006/relationships/image" Target="../media/image176.png"/><Relationship Id="rId3" Type="http://schemas.openxmlformats.org/officeDocument/2006/relationships/image" Target="../media/image38.png"/><Relationship Id="rId21" Type="http://schemas.openxmlformats.org/officeDocument/2006/relationships/image" Target="../media/image41.png"/><Relationship Id="rId7" Type="http://schemas.openxmlformats.org/officeDocument/2006/relationships/image" Target="../media/image175.png"/><Relationship Id="rId12" Type="http://schemas.openxmlformats.org/officeDocument/2006/relationships/image" Target="../media/image170.png"/><Relationship Id="rId17" Type="http://schemas.openxmlformats.org/officeDocument/2006/relationships/image" Target="../media/image169.png"/><Relationship Id="rId2" Type="http://schemas.openxmlformats.org/officeDocument/2006/relationships/image" Target="../media/image10.png"/><Relationship Id="rId16" Type="http://schemas.openxmlformats.org/officeDocument/2006/relationships/image" Target="../media/image256.png"/><Relationship Id="rId20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11" Type="http://schemas.openxmlformats.org/officeDocument/2006/relationships/image" Target="../media/image252.png"/><Relationship Id="rId5" Type="http://schemas.openxmlformats.org/officeDocument/2006/relationships/image" Target="../media/image39.png"/><Relationship Id="rId15" Type="http://schemas.openxmlformats.org/officeDocument/2006/relationships/image" Target="../media/image255.png"/><Relationship Id="rId10" Type="http://schemas.openxmlformats.org/officeDocument/2006/relationships/image" Target="../media/image251.png"/><Relationship Id="rId19" Type="http://schemas.openxmlformats.org/officeDocument/2006/relationships/image" Target="../media/image19.png"/><Relationship Id="rId4" Type="http://schemas.openxmlformats.org/officeDocument/2006/relationships/image" Target="../media/image107.png"/><Relationship Id="rId9" Type="http://schemas.openxmlformats.org/officeDocument/2006/relationships/image" Target="../media/image250.png"/><Relationship Id="rId14" Type="http://schemas.openxmlformats.org/officeDocument/2006/relationships/image" Target="../media/image254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3.png"/><Relationship Id="rId18" Type="http://schemas.openxmlformats.org/officeDocument/2006/relationships/image" Target="../media/image176.png"/><Relationship Id="rId3" Type="http://schemas.openxmlformats.org/officeDocument/2006/relationships/image" Target="../media/image38.png"/><Relationship Id="rId21" Type="http://schemas.openxmlformats.org/officeDocument/2006/relationships/image" Target="../media/image41.png"/><Relationship Id="rId7" Type="http://schemas.openxmlformats.org/officeDocument/2006/relationships/image" Target="../media/image175.png"/><Relationship Id="rId12" Type="http://schemas.openxmlformats.org/officeDocument/2006/relationships/image" Target="../media/image170.png"/><Relationship Id="rId17" Type="http://schemas.openxmlformats.org/officeDocument/2006/relationships/image" Target="../media/image169.png"/><Relationship Id="rId2" Type="http://schemas.openxmlformats.org/officeDocument/2006/relationships/image" Target="../media/image10.png"/><Relationship Id="rId16" Type="http://schemas.openxmlformats.org/officeDocument/2006/relationships/image" Target="../media/image256.png"/><Relationship Id="rId20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11" Type="http://schemas.openxmlformats.org/officeDocument/2006/relationships/image" Target="../media/image252.png"/><Relationship Id="rId5" Type="http://schemas.openxmlformats.org/officeDocument/2006/relationships/image" Target="../media/image39.png"/><Relationship Id="rId15" Type="http://schemas.openxmlformats.org/officeDocument/2006/relationships/image" Target="../media/image255.png"/><Relationship Id="rId23" Type="http://schemas.microsoft.com/office/2007/relationships/hdphoto" Target="../media/hdphoto8.wdp"/><Relationship Id="rId10" Type="http://schemas.openxmlformats.org/officeDocument/2006/relationships/image" Target="../media/image251.png"/><Relationship Id="rId19" Type="http://schemas.openxmlformats.org/officeDocument/2006/relationships/image" Target="../media/image19.png"/><Relationship Id="rId4" Type="http://schemas.openxmlformats.org/officeDocument/2006/relationships/image" Target="../media/image107.png"/><Relationship Id="rId9" Type="http://schemas.openxmlformats.org/officeDocument/2006/relationships/image" Target="../media/image250.png"/><Relationship Id="rId14" Type="http://schemas.openxmlformats.org/officeDocument/2006/relationships/image" Target="../media/image254.png"/><Relationship Id="rId22" Type="http://schemas.openxmlformats.org/officeDocument/2006/relationships/image" Target="../media/image257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175.png"/><Relationship Id="rId3" Type="http://schemas.openxmlformats.org/officeDocument/2006/relationships/image" Target="../media/image38.png"/><Relationship Id="rId7" Type="http://schemas.openxmlformats.org/officeDocument/2006/relationships/image" Target="../media/image248.png"/><Relationship Id="rId12" Type="http://schemas.openxmlformats.org/officeDocument/2006/relationships/image" Target="../media/image2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9.png"/><Relationship Id="rId5" Type="http://schemas.openxmlformats.org/officeDocument/2006/relationships/image" Target="../media/image39.png"/><Relationship Id="rId10" Type="http://schemas.openxmlformats.org/officeDocument/2006/relationships/image" Target="../media/image169.png"/><Relationship Id="rId4" Type="http://schemas.openxmlformats.org/officeDocument/2006/relationships/image" Target="../media/image107.png"/><Relationship Id="rId9" Type="http://schemas.openxmlformats.org/officeDocument/2006/relationships/image" Target="../media/image256.png"/><Relationship Id="rId14" Type="http://schemas.openxmlformats.org/officeDocument/2006/relationships/image" Target="../media/image176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175.png"/><Relationship Id="rId3" Type="http://schemas.openxmlformats.org/officeDocument/2006/relationships/image" Target="../media/image38.png"/><Relationship Id="rId7" Type="http://schemas.openxmlformats.org/officeDocument/2006/relationships/image" Target="../media/image248.png"/><Relationship Id="rId12" Type="http://schemas.openxmlformats.org/officeDocument/2006/relationships/image" Target="../media/image2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9.png"/><Relationship Id="rId5" Type="http://schemas.openxmlformats.org/officeDocument/2006/relationships/image" Target="../media/image39.png"/><Relationship Id="rId10" Type="http://schemas.openxmlformats.org/officeDocument/2006/relationships/image" Target="../media/image169.png"/><Relationship Id="rId4" Type="http://schemas.openxmlformats.org/officeDocument/2006/relationships/image" Target="../media/image107.png"/><Relationship Id="rId9" Type="http://schemas.openxmlformats.org/officeDocument/2006/relationships/image" Target="../media/image256.png"/><Relationship Id="rId14" Type="http://schemas.openxmlformats.org/officeDocument/2006/relationships/image" Target="../media/image176.png"/></Relationships>
</file>

<file path=ppt/slides/_rels/slide19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8.png"/><Relationship Id="rId7" Type="http://schemas.openxmlformats.org/officeDocument/2006/relationships/image" Target="../media/image2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59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107.png"/><Relationship Id="rId9" Type="http://schemas.openxmlformats.org/officeDocument/2006/relationships/image" Target="../media/image258.png"/></Relationships>
</file>

<file path=ppt/slides/_rels/slide19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257.png"/><Relationship Id="rId12" Type="http://schemas.openxmlformats.org/officeDocument/2006/relationships/image" Target="../media/image1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59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107.png"/><Relationship Id="rId9" Type="http://schemas.openxmlformats.org/officeDocument/2006/relationships/image" Target="../media/image258.png"/></Relationships>
</file>

<file path=ppt/slides/_rels/slide19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8.png"/><Relationship Id="rId7" Type="http://schemas.openxmlformats.org/officeDocument/2006/relationships/image" Target="../media/image257.png"/><Relationship Id="rId12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59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107.png"/><Relationship Id="rId9" Type="http://schemas.openxmlformats.org/officeDocument/2006/relationships/image" Target="../media/image2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106.xml"/><Relationship Id="rId18" Type="http://schemas.openxmlformats.org/officeDocument/2006/relationships/slide" Target="slide168.xml"/><Relationship Id="rId3" Type="http://schemas.openxmlformats.org/officeDocument/2006/relationships/slide" Target="slide11.xml"/><Relationship Id="rId21" Type="http://schemas.openxmlformats.org/officeDocument/2006/relationships/slide" Target="slide184.xml"/><Relationship Id="rId7" Type="http://schemas.openxmlformats.org/officeDocument/2006/relationships/slide" Target="slide42.xml"/><Relationship Id="rId12" Type="http://schemas.openxmlformats.org/officeDocument/2006/relationships/slide" Target="slide101.xml"/><Relationship Id="rId17" Type="http://schemas.openxmlformats.org/officeDocument/2006/relationships/slide" Target="slide147.xml"/><Relationship Id="rId2" Type="http://schemas.openxmlformats.org/officeDocument/2006/relationships/slide" Target="slide3.xml"/><Relationship Id="rId16" Type="http://schemas.openxmlformats.org/officeDocument/2006/relationships/slide" Target="slide142.xml"/><Relationship Id="rId20" Type="http://schemas.openxmlformats.org/officeDocument/2006/relationships/slide" Target="slide18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11" Type="http://schemas.openxmlformats.org/officeDocument/2006/relationships/slide" Target="slide95.xml"/><Relationship Id="rId5" Type="http://schemas.openxmlformats.org/officeDocument/2006/relationships/slide" Target="slide27.xml"/><Relationship Id="rId15" Type="http://schemas.openxmlformats.org/officeDocument/2006/relationships/slide" Target="slide117.xml"/><Relationship Id="rId23" Type="http://schemas.openxmlformats.org/officeDocument/2006/relationships/slide" Target="slide197.xml"/><Relationship Id="rId10" Type="http://schemas.openxmlformats.org/officeDocument/2006/relationships/slide" Target="slide77.xml"/><Relationship Id="rId19" Type="http://schemas.openxmlformats.org/officeDocument/2006/relationships/slide" Target="slide178.xml"/><Relationship Id="rId4" Type="http://schemas.openxmlformats.org/officeDocument/2006/relationships/slide" Target="slide13.xml"/><Relationship Id="rId9" Type="http://schemas.openxmlformats.org/officeDocument/2006/relationships/slide" Target="slide72.xml"/><Relationship Id="rId14" Type="http://schemas.openxmlformats.org/officeDocument/2006/relationships/slide" Target="slide110.xml"/><Relationship Id="rId22" Type="http://schemas.openxmlformats.org/officeDocument/2006/relationships/slide" Target="slide1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7.jpg"/><Relationship Id="rId7" Type="http://schemas.microsoft.com/office/2007/relationships/hdphoto" Target="../media/hdphoto9.wdp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png"/><Relationship Id="rId5" Type="http://schemas.openxmlformats.org/officeDocument/2006/relationships/image" Target="../media/image126.jpg"/><Relationship Id="rId4" Type="http://schemas.openxmlformats.org/officeDocument/2006/relationships/image" Target="../media/image123.jpg"/><Relationship Id="rId9" Type="http://schemas.openxmlformats.org/officeDocument/2006/relationships/image" Target="../media/image262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7.jpg"/><Relationship Id="rId7" Type="http://schemas.microsoft.com/office/2007/relationships/hdphoto" Target="../media/hdphoto9.wdp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png"/><Relationship Id="rId5" Type="http://schemas.openxmlformats.org/officeDocument/2006/relationships/image" Target="../media/image126.jpg"/><Relationship Id="rId10" Type="http://schemas.openxmlformats.org/officeDocument/2006/relationships/image" Target="../media/image263.PNG"/><Relationship Id="rId4" Type="http://schemas.openxmlformats.org/officeDocument/2006/relationships/image" Target="../media/image123.jpg"/><Relationship Id="rId9" Type="http://schemas.openxmlformats.org/officeDocument/2006/relationships/image" Target="../media/image262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5" Type="http://schemas.openxmlformats.org/officeDocument/2006/relationships/image" Target="../media/image39.png"/><Relationship Id="rId4" Type="http://schemas.openxmlformats.org/officeDocument/2006/relationships/image" Target="../media/image107.png"/><Relationship Id="rId9" Type="http://schemas.openxmlformats.org/officeDocument/2006/relationships/image" Target="../media/image40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5" Type="http://schemas.openxmlformats.org/officeDocument/2006/relationships/image" Target="../media/image39.png"/><Relationship Id="rId4" Type="http://schemas.openxmlformats.org/officeDocument/2006/relationships/image" Target="../media/image107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5" Type="http://schemas.openxmlformats.org/officeDocument/2006/relationships/image" Target="../media/image39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40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5" Type="http://schemas.openxmlformats.org/officeDocument/2006/relationships/image" Target="../media/image39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40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5" Type="http://schemas.openxmlformats.org/officeDocument/2006/relationships/image" Target="../media/image39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40.png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5" Type="http://schemas.openxmlformats.org/officeDocument/2006/relationships/image" Target="../media/image39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40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5" Type="http://schemas.openxmlformats.org/officeDocument/2006/relationships/image" Target="../media/image39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40.png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5" Type="http://schemas.openxmlformats.org/officeDocument/2006/relationships/image" Target="../media/image39.png"/><Relationship Id="rId4" Type="http://schemas.openxmlformats.org/officeDocument/2006/relationships/image" Target="../media/image107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5" Type="http://schemas.openxmlformats.org/officeDocument/2006/relationships/image" Target="../media/image39.png"/><Relationship Id="rId10" Type="http://schemas.openxmlformats.org/officeDocument/2006/relationships/image" Target="../media/image266.png"/><Relationship Id="rId4" Type="http://schemas.openxmlformats.org/officeDocument/2006/relationships/image" Target="../media/image107.png"/><Relationship Id="rId9" Type="http://schemas.openxmlformats.org/officeDocument/2006/relationships/image" Target="../media/image41.png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65.png"/><Relationship Id="rId4" Type="http://schemas.openxmlformats.org/officeDocument/2006/relationships/image" Target="../media/image107.png"/><Relationship Id="rId9" Type="http://schemas.openxmlformats.org/officeDocument/2006/relationships/image" Target="../media/image266.png"/></Relationships>
</file>

<file path=ppt/slides/_rels/slide2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8.png"/><Relationship Id="rId7" Type="http://schemas.openxmlformats.org/officeDocument/2006/relationships/image" Target="../media/image257.png"/><Relationship Id="rId12" Type="http://schemas.openxmlformats.org/officeDocument/2006/relationships/image" Target="../media/image26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76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107.png"/><Relationship Id="rId9" Type="http://schemas.openxmlformats.org/officeDocument/2006/relationships/image" Target="../media/image2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56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5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56.png"/><Relationship Id="rId3" Type="http://schemas.openxmlformats.org/officeDocument/2006/relationships/image" Target="../media/image72.png"/><Relationship Id="rId21" Type="http://schemas.openxmlformats.org/officeDocument/2006/relationships/image" Target="../media/image66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5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56.png"/><Relationship Id="rId3" Type="http://schemas.openxmlformats.org/officeDocument/2006/relationships/image" Target="../media/image72.png"/><Relationship Id="rId21" Type="http://schemas.openxmlformats.org/officeDocument/2006/relationships/image" Target="../media/image66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5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56.png"/><Relationship Id="rId3" Type="http://schemas.openxmlformats.org/officeDocument/2006/relationships/image" Target="../media/image72.png"/><Relationship Id="rId21" Type="http://schemas.openxmlformats.org/officeDocument/2006/relationships/image" Target="../media/image66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5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56.png"/><Relationship Id="rId3" Type="http://schemas.openxmlformats.org/officeDocument/2006/relationships/image" Target="../media/image72.png"/><Relationship Id="rId21" Type="http://schemas.openxmlformats.org/officeDocument/2006/relationships/image" Target="../media/image66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5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89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40.png"/><Relationship Id="rId3" Type="http://schemas.openxmlformats.org/officeDocument/2006/relationships/image" Target="../media/image89.png"/><Relationship Id="rId7" Type="http://schemas.openxmlformats.org/officeDocument/2006/relationships/image" Target="../media/image102.png"/><Relationship Id="rId12" Type="http://schemas.openxmlformats.org/officeDocument/2006/relationships/image" Target="../media/image99.png"/><Relationship Id="rId2" Type="http://schemas.openxmlformats.org/officeDocument/2006/relationships/image" Target="../media/image88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07.png"/><Relationship Id="rId10" Type="http://schemas.openxmlformats.org/officeDocument/2006/relationships/image" Target="../media/image105.png"/><Relationship Id="rId4" Type="http://schemas.openxmlformats.org/officeDocument/2006/relationships/image" Target="../media/image98.png"/><Relationship Id="rId9" Type="http://schemas.openxmlformats.org/officeDocument/2006/relationships/image" Target="../media/image104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11.png"/><Relationship Id="rId2" Type="http://schemas.openxmlformats.org/officeDocument/2006/relationships/image" Target="../media/image88.png"/><Relationship Id="rId16" Type="http://schemas.openxmlformats.org/officeDocument/2006/relationships/image" Target="../media/image11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9.png"/><Relationship Id="rId10" Type="http://schemas.openxmlformats.org/officeDocument/2006/relationships/image" Target="../media/image96.png"/><Relationship Id="rId19" Type="http://schemas.openxmlformats.org/officeDocument/2006/relationships/image" Target="../media/image108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3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3" Type="http://schemas.openxmlformats.org/officeDocument/2006/relationships/image" Target="../media/image89.png"/><Relationship Id="rId21" Type="http://schemas.openxmlformats.org/officeDocument/2006/relationships/image" Target="../media/image113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11.png"/><Relationship Id="rId2" Type="http://schemas.openxmlformats.org/officeDocument/2006/relationships/image" Target="../media/image88.png"/><Relationship Id="rId16" Type="http://schemas.openxmlformats.org/officeDocument/2006/relationships/image" Target="../media/image11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9.png"/><Relationship Id="rId10" Type="http://schemas.openxmlformats.org/officeDocument/2006/relationships/image" Target="../media/image96.png"/><Relationship Id="rId19" Type="http://schemas.openxmlformats.org/officeDocument/2006/relationships/image" Target="../media/image108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3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2.png"/><Relationship Id="rId18" Type="http://schemas.openxmlformats.org/officeDocument/2006/relationships/image" Target="../media/image111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10.png"/><Relationship Id="rId2" Type="http://schemas.openxmlformats.org/officeDocument/2006/relationships/image" Target="../media/image88.png"/><Relationship Id="rId16" Type="http://schemas.openxmlformats.org/officeDocument/2006/relationships/image" Target="../media/image109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39.png"/><Relationship Id="rId10" Type="http://schemas.openxmlformats.org/officeDocument/2006/relationships/image" Target="../media/image96.png"/><Relationship Id="rId19" Type="http://schemas.openxmlformats.org/officeDocument/2006/relationships/image" Target="../media/image40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3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2.png"/><Relationship Id="rId18" Type="http://schemas.openxmlformats.org/officeDocument/2006/relationships/image" Target="../media/image111.png"/><Relationship Id="rId3" Type="http://schemas.openxmlformats.org/officeDocument/2006/relationships/image" Target="../media/image89.png"/><Relationship Id="rId21" Type="http://schemas.openxmlformats.org/officeDocument/2006/relationships/image" Target="../media/image113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10.png"/><Relationship Id="rId2" Type="http://schemas.openxmlformats.org/officeDocument/2006/relationships/image" Target="../media/image88.png"/><Relationship Id="rId16" Type="http://schemas.openxmlformats.org/officeDocument/2006/relationships/image" Target="../media/image109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39.png"/><Relationship Id="rId10" Type="http://schemas.openxmlformats.org/officeDocument/2006/relationships/image" Target="../media/image96.png"/><Relationship Id="rId19" Type="http://schemas.openxmlformats.org/officeDocument/2006/relationships/image" Target="../media/image40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3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2.png"/><Relationship Id="rId18" Type="http://schemas.openxmlformats.org/officeDocument/2006/relationships/image" Target="../media/image111.png"/><Relationship Id="rId3" Type="http://schemas.openxmlformats.org/officeDocument/2006/relationships/image" Target="../media/image89.png"/><Relationship Id="rId21" Type="http://schemas.openxmlformats.org/officeDocument/2006/relationships/image" Target="../media/image113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10.png"/><Relationship Id="rId2" Type="http://schemas.openxmlformats.org/officeDocument/2006/relationships/image" Target="../media/image88.png"/><Relationship Id="rId16" Type="http://schemas.openxmlformats.org/officeDocument/2006/relationships/image" Target="../media/image109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39.png"/><Relationship Id="rId10" Type="http://schemas.openxmlformats.org/officeDocument/2006/relationships/image" Target="../media/image96.png"/><Relationship Id="rId19" Type="http://schemas.openxmlformats.org/officeDocument/2006/relationships/image" Target="../media/image40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3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2.png"/><Relationship Id="rId18" Type="http://schemas.openxmlformats.org/officeDocument/2006/relationships/image" Target="../media/image1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16.png"/><Relationship Id="rId2" Type="http://schemas.openxmlformats.org/officeDocument/2006/relationships/image" Target="../media/image88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4.jp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18.png"/><Relationship Id="rId2" Type="http://schemas.openxmlformats.org/officeDocument/2006/relationships/image" Target="../media/image88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7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3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40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3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113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19" Type="http://schemas.openxmlformats.org/officeDocument/2006/relationships/image" Target="../media/image108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120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120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19" Type="http://schemas.openxmlformats.org/officeDocument/2006/relationships/image" Target="../media/image113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89.png"/><Relationship Id="rId21" Type="http://schemas.openxmlformats.org/officeDocument/2006/relationships/image" Target="../media/image118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19" Type="http://schemas.openxmlformats.org/officeDocument/2006/relationships/image" Target="../media/image102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89.png"/><Relationship Id="rId21" Type="http://schemas.openxmlformats.org/officeDocument/2006/relationships/image" Target="../media/image118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19" Type="http://schemas.openxmlformats.org/officeDocument/2006/relationships/image" Target="../media/image102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Relationship Id="rId22" Type="http://schemas.openxmlformats.org/officeDocument/2006/relationships/image" Target="../media/image11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89.png"/><Relationship Id="rId21" Type="http://schemas.openxmlformats.org/officeDocument/2006/relationships/image" Target="../media/image118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40.png"/><Relationship Id="rId2" Type="http://schemas.openxmlformats.org/officeDocument/2006/relationships/image" Target="../media/image88.png"/><Relationship Id="rId16" Type="http://schemas.microsoft.com/office/2007/relationships/hdphoto" Target="../media/hdphoto2.wdp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19" Type="http://schemas.openxmlformats.org/officeDocument/2006/relationships/image" Target="../media/image102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7.png"/><Relationship Id="rId22" Type="http://schemas.openxmlformats.org/officeDocument/2006/relationships/image" Target="../media/image11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19.png"/><Relationship Id="rId3" Type="http://schemas.openxmlformats.org/officeDocument/2006/relationships/image" Target="../media/image114.jpg"/><Relationship Id="rId21" Type="http://schemas.openxmlformats.org/officeDocument/2006/relationships/image" Target="../media/image40.png"/><Relationship Id="rId7" Type="http://schemas.openxmlformats.org/officeDocument/2006/relationships/image" Target="../media/image125.jp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9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11" Type="http://schemas.openxmlformats.org/officeDocument/2006/relationships/image" Target="../media/image92.png"/><Relationship Id="rId24" Type="http://schemas.openxmlformats.org/officeDocument/2006/relationships/image" Target="../media/image115.png"/><Relationship Id="rId5" Type="http://schemas.openxmlformats.org/officeDocument/2006/relationships/image" Target="../media/image123.jpg"/><Relationship Id="rId15" Type="http://schemas.openxmlformats.org/officeDocument/2006/relationships/image" Target="../media/image96.png"/><Relationship Id="rId23" Type="http://schemas.openxmlformats.org/officeDocument/2006/relationships/image" Target="../media/image121.png"/><Relationship Id="rId10" Type="http://schemas.openxmlformats.org/officeDocument/2006/relationships/image" Target="../media/image91.png"/><Relationship Id="rId19" Type="http://schemas.openxmlformats.org/officeDocument/2006/relationships/image" Target="../media/image38.png"/><Relationship Id="rId4" Type="http://schemas.openxmlformats.org/officeDocument/2006/relationships/image" Target="../media/image122.jp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19.png"/><Relationship Id="rId3" Type="http://schemas.openxmlformats.org/officeDocument/2006/relationships/image" Target="../media/image114.jpg"/><Relationship Id="rId21" Type="http://schemas.openxmlformats.org/officeDocument/2006/relationships/image" Target="../media/image40.png"/><Relationship Id="rId7" Type="http://schemas.openxmlformats.org/officeDocument/2006/relationships/image" Target="../media/image125.jp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9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11" Type="http://schemas.openxmlformats.org/officeDocument/2006/relationships/image" Target="../media/image92.png"/><Relationship Id="rId5" Type="http://schemas.openxmlformats.org/officeDocument/2006/relationships/image" Target="../media/image123.jpg"/><Relationship Id="rId15" Type="http://schemas.openxmlformats.org/officeDocument/2006/relationships/image" Target="../media/image96.png"/><Relationship Id="rId23" Type="http://schemas.openxmlformats.org/officeDocument/2006/relationships/image" Target="../media/image121.png"/><Relationship Id="rId10" Type="http://schemas.openxmlformats.org/officeDocument/2006/relationships/image" Target="../media/image91.png"/><Relationship Id="rId19" Type="http://schemas.openxmlformats.org/officeDocument/2006/relationships/image" Target="../media/image38.png"/><Relationship Id="rId4" Type="http://schemas.openxmlformats.org/officeDocument/2006/relationships/image" Target="../media/image122.jp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34537" y="364123"/>
            <a:ext cx="11541511" cy="79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3600" b="1" dirty="0" smtClean="0"/>
              <a:t>NOX </a:t>
            </a:r>
            <a:r>
              <a:rPr lang="ko-KR" altLang="en-US" sz="3600" b="1" dirty="0" smtClean="0"/>
              <a:t>통합 </a:t>
            </a:r>
            <a:r>
              <a:rPr lang="en-US" altLang="ko-KR" sz="3600" b="1" dirty="0" smtClean="0"/>
              <a:t>UI </a:t>
            </a:r>
            <a:r>
              <a:rPr lang="ko-KR" altLang="en-US" sz="3600" b="1" dirty="0" smtClean="0"/>
              <a:t>문서</a:t>
            </a:r>
            <a:endParaRPr lang="ko-KR" altLang="en-US" sz="3600" b="1" dirty="0"/>
          </a:p>
        </p:txBody>
      </p:sp>
      <p:pic>
        <p:nvPicPr>
          <p:cNvPr id="60" name="그림 59" descr="C:\Users\taekhoon\Pictures\jwbi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273" y="1409980"/>
            <a:ext cx="3152775" cy="2186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3746" y="3663826"/>
            <a:ext cx="11608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작성자 </a:t>
            </a:r>
            <a:r>
              <a:rPr lang="en-US" altLang="ko-KR" sz="1100" dirty="0" smtClean="0"/>
              <a:t>: </a:t>
            </a:r>
            <a:r>
              <a:rPr lang="ko-KR" altLang="en-US" sz="1100" dirty="0" smtClean="0"/>
              <a:t>임현규</a:t>
            </a:r>
            <a:endParaRPr lang="ko-KR" altLang="en-US" sz="1100" dirty="0"/>
          </a:p>
        </p:txBody>
      </p:sp>
      <p:sp>
        <p:nvSpPr>
          <p:cNvPr id="61" name="직사각형 60"/>
          <p:cNvSpPr/>
          <p:nvPr/>
        </p:nvSpPr>
        <p:spPr>
          <a:xfrm>
            <a:off x="334537" y="4066328"/>
            <a:ext cx="11541511" cy="260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</a:rPr>
              <a:t>Revision</a:t>
            </a:r>
            <a:endParaRPr lang="ko-KR" alt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2" name="표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597182"/>
              </p:ext>
            </p:extLst>
          </p:nvPr>
        </p:nvGraphicFramePr>
        <p:xfrm>
          <a:off x="2032000" y="4326673"/>
          <a:ext cx="81280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79912"/>
                <a:gridCol w="4973444"/>
                <a:gridCol w="1025912"/>
                <a:gridCol w="848732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날짜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작업 내용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작업자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Version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2016.04.12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통합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UI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문서 작성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임현규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1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09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441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캐릭터 선택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나이트</a:t>
            </a:r>
            <a:r>
              <a:rPr lang="en-US" altLang="ko-KR" b="1" dirty="0" smtClean="0"/>
              <a:t>_</a:t>
            </a:r>
            <a:r>
              <a:rPr lang="ko-KR" altLang="en-US" b="1" dirty="0" err="1"/>
              <a:t>아바타</a:t>
            </a:r>
            <a:r>
              <a:rPr lang="ko-KR" altLang="en-US" b="1" dirty="0"/>
              <a:t> </a:t>
            </a:r>
            <a:r>
              <a:rPr lang="ko-KR" altLang="en-US" b="1" dirty="0" err="1"/>
              <a:t>미리보기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842962"/>
            <a:ext cx="91725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강화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강화 결과</a:t>
            </a:r>
            <a:endParaRPr lang="ko-KR" altLang="en-US" sz="1400" b="1" dirty="0"/>
          </a:p>
        </p:txBody>
      </p:sp>
      <p:pic>
        <p:nvPicPr>
          <p:cNvPr id="171" name="그림 1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172" name="그림 1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4" name="직사각형 173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220" name="그림 2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221" name="그림 2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222" name="그림 22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223" name="TextBox 22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24" name="그림 2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5" name="그림 2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26" name="직사각형 22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27" name="그림 2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228" name="그림 2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229" name="그림 2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230" name="그림 2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231" name="그림 2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232" name="그림 2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234" name="TextBox 23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236" name="직사각형 23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37" name="그림 2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238" name="그림 2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239" name="그림 2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240" name="그림 2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241" name="그림 2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244" name="TextBox 24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9230523" y="2399875"/>
            <a:ext cx="641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AF0000"/>
                </a:solidFill>
                <a:latin typeface="+mj-ea"/>
                <a:ea typeface="+mj-ea"/>
              </a:rPr>
              <a:t>2,345</a:t>
            </a:r>
            <a:r>
              <a:rPr lang="ko-KR" altLang="en-US" sz="1000" b="1" dirty="0" smtClean="0">
                <a:solidFill>
                  <a:srgbClr val="AF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AF0000"/>
              </a:solidFill>
              <a:latin typeface="+mj-ea"/>
              <a:ea typeface="+mj-ea"/>
            </a:endParaRPr>
          </a:p>
        </p:txBody>
      </p:sp>
      <p:pic>
        <p:nvPicPr>
          <p:cNvPr id="246" name="그림 2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247" name="직사각형 24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48" name="그림 2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252" name="TextBox 25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10456464" y="2399875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254" name="그림 2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255" name="직사각형 25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56" name="그림 2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257" name="그림 2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258" name="그림 2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259" name="그림 2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260" name="그림 2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261" name="그림 26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262" name="TextBox 26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6626482" y="3678481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12,456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64" name="직사각형 26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65" name="그림 2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266" name="그림 2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267" name="그림 2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268" name="그림 2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269" name="TextBox 26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7887013" y="3678481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15,456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71" name="직사각형 27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72" name="그림 2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273" name="그림 27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274" name="그림 2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276" name="TextBox 275"/>
          <p:cNvSpPr txBox="1"/>
          <p:nvPr/>
        </p:nvSpPr>
        <p:spPr>
          <a:xfrm>
            <a:off x="9156785" y="3687934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C00000"/>
                </a:solidFill>
                <a:latin typeface="+mj-ea"/>
                <a:ea typeface="+mj-ea"/>
              </a:rPr>
              <a:t>2</a:t>
            </a:r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2,456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78" name="직사각형 27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79" name="그림 27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280" name="그림 2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281" name="TextBox 280"/>
          <p:cNvSpPr txBox="1"/>
          <p:nvPr/>
        </p:nvSpPr>
        <p:spPr>
          <a:xfrm>
            <a:off x="10450484" y="3687934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25,456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83" name="직사각형 28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284" name="직사각형 28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285" name="그림 2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286" name="그림 2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289" name="그룹 28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90" name="모서리가 둥근 직사각형 28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3" name="타원 29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295" name="그룹 29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296" name="직사각형 29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8" name="직사각형 29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299" name="모서리가 둥근 직사각형 29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0" name="모서리가 둥근 직사각형 29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6" name="그룹 30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307" name="오각형 30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9" name="그룹 30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310" name="오각형 30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2" name="TextBox 31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4" name="그룹 31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315" name="오각형 31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7" name="그룹 31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318" name="오각형 31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321" name="오각형 32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3" name="그룹 402"/>
          <p:cNvGrpSpPr/>
          <p:nvPr/>
        </p:nvGrpSpPr>
        <p:grpSpPr>
          <a:xfrm>
            <a:off x="6024400" y="978585"/>
            <a:ext cx="5133216" cy="5716919"/>
            <a:chOff x="654202" y="978585"/>
            <a:chExt cx="5133216" cy="5716919"/>
          </a:xfrm>
        </p:grpSpPr>
        <p:grpSp>
          <p:nvGrpSpPr>
            <p:cNvPr id="404" name="그룹 403"/>
            <p:cNvGrpSpPr/>
            <p:nvPr/>
          </p:nvGrpSpPr>
          <p:grpSpPr>
            <a:xfrm>
              <a:off x="654202" y="978585"/>
              <a:ext cx="5133216" cy="5716919"/>
              <a:chOff x="703381" y="1407093"/>
              <a:chExt cx="5133216" cy="5716919"/>
            </a:xfrm>
          </p:grpSpPr>
          <p:pic>
            <p:nvPicPr>
              <p:cNvPr id="481" name="그림 480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9058" r="-433" b="416"/>
              <a:stretch/>
            </p:blipFill>
            <p:spPr>
              <a:xfrm>
                <a:off x="703381" y="1955751"/>
                <a:ext cx="5133216" cy="5168261"/>
              </a:xfrm>
              <a:prstGeom prst="rect">
                <a:avLst/>
              </a:prstGeom>
            </p:spPr>
          </p:pic>
          <p:pic>
            <p:nvPicPr>
              <p:cNvPr id="482" name="그림 481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95" t="6451" r="25155" b="82006"/>
              <a:stretch/>
            </p:blipFill>
            <p:spPr>
              <a:xfrm>
                <a:off x="710120" y="1407093"/>
                <a:ext cx="5038927" cy="665335"/>
              </a:xfrm>
              <a:prstGeom prst="rect">
                <a:avLst/>
              </a:prstGeom>
            </p:spPr>
          </p:pic>
        </p:grpSp>
        <p:sp>
          <p:nvSpPr>
            <p:cNvPr id="405" name="직사각형 404"/>
            <p:cNvSpPr/>
            <p:nvPr/>
          </p:nvSpPr>
          <p:spPr>
            <a:xfrm>
              <a:off x="807723" y="1630430"/>
              <a:ext cx="4746771" cy="4452760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2365422" y="1210338"/>
              <a:ext cx="1324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선택한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07" name="그룹 406"/>
            <p:cNvGrpSpPr/>
            <p:nvPr/>
          </p:nvGrpSpPr>
          <p:grpSpPr>
            <a:xfrm>
              <a:off x="852797" y="1654186"/>
              <a:ext cx="993225" cy="985598"/>
              <a:chOff x="6285037" y="3307457"/>
              <a:chExt cx="993225" cy="985598"/>
            </a:xfrm>
          </p:grpSpPr>
          <p:sp>
            <p:nvSpPr>
              <p:cNvPr id="475" name="직사각형 474"/>
              <p:cNvSpPr/>
              <p:nvPr/>
            </p:nvSpPr>
            <p:spPr>
              <a:xfrm>
                <a:off x="6285037" y="3345880"/>
                <a:ext cx="947179" cy="947175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476" name="그림 47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378261" y="3307458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477" name="그림 47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288413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78" name="그림 47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463726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79" name="그림 47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39038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80" name="그림 4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814351" y="4055171"/>
                <a:ext cx="237359" cy="231917"/>
              </a:xfrm>
              <a:prstGeom prst="rect">
                <a:avLst/>
              </a:prstGeom>
            </p:spPr>
          </p:pic>
        </p:grpSp>
        <p:sp>
          <p:nvSpPr>
            <p:cNvPr id="408" name="TextBox 407"/>
            <p:cNvSpPr txBox="1"/>
            <p:nvPr/>
          </p:nvSpPr>
          <p:spPr>
            <a:xfrm>
              <a:off x="1799976" y="1653578"/>
              <a:ext cx="32496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EVEL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   15 / 20              </a:t>
              </a:r>
              <a:r>
                <a:rPr lang="ko-KR" altLang="en-US" sz="11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09" name="모서리가 둥근 직사각형 408"/>
            <p:cNvSpPr/>
            <p:nvPr/>
          </p:nvSpPr>
          <p:spPr>
            <a:xfrm>
              <a:off x="1889824" y="1948527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0" name="모서리가 둥근 직사각형 409"/>
            <p:cNvSpPr/>
            <p:nvPr/>
          </p:nvSpPr>
          <p:spPr>
            <a:xfrm>
              <a:off x="1908822" y="1963783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3454022" y="1899799"/>
              <a:ext cx="4716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1799976" y="2129565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3" name="TextBox 412"/>
            <p:cNvSpPr txBox="1"/>
            <p:nvPr/>
          </p:nvSpPr>
          <p:spPr>
            <a:xfrm>
              <a:off x="3362756" y="2129565"/>
              <a:ext cx="121539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  <a:endParaRPr lang="en-US" altLang="ko-KR" sz="1400" b="1" dirty="0" smtClean="0">
                <a:solidFill>
                  <a:srgbClr val="C00000"/>
                </a:solidFill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+75%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14" name="직선 연결선 413"/>
            <p:cNvCxnSpPr/>
            <p:nvPr/>
          </p:nvCxnSpPr>
          <p:spPr>
            <a:xfrm>
              <a:off x="1868070" y="2704946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타원 414"/>
            <p:cNvSpPr/>
            <p:nvPr/>
          </p:nvSpPr>
          <p:spPr>
            <a:xfrm>
              <a:off x="1833931" y="267994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6" name="TextBox 415"/>
            <p:cNvSpPr txBox="1"/>
            <p:nvPr/>
          </p:nvSpPr>
          <p:spPr>
            <a:xfrm>
              <a:off x="1799976" y="2729559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7" name="TextBox 416"/>
            <p:cNvSpPr txBox="1"/>
            <p:nvPr/>
          </p:nvSpPr>
          <p:spPr>
            <a:xfrm>
              <a:off x="1868070" y="3001933"/>
              <a:ext cx="939681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1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3778981" y="3001933"/>
              <a:ext cx="994182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1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19" name="직선 연결선 418"/>
            <p:cNvCxnSpPr/>
            <p:nvPr/>
          </p:nvCxnSpPr>
          <p:spPr>
            <a:xfrm>
              <a:off x="1868070" y="3694498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타원 419"/>
            <p:cNvSpPr/>
            <p:nvPr/>
          </p:nvSpPr>
          <p:spPr>
            <a:xfrm>
              <a:off x="1847466" y="367922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1799976" y="3701469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22" name="직사각형 421"/>
            <p:cNvSpPr/>
            <p:nvPr/>
          </p:nvSpPr>
          <p:spPr>
            <a:xfrm>
              <a:off x="1968008" y="4043193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423" name="그림 42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008" y="4050731"/>
              <a:ext cx="308204" cy="308204"/>
            </a:xfrm>
            <a:prstGeom prst="rect">
              <a:avLst/>
            </a:prstGeom>
          </p:spPr>
        </p:pic>
        <p:sp>
          <p:nvSpPr>
            <p:cNvPr id="424" name="직사각형 423"/>
            <p:cNvSpPr/>
            <p:nvPr/>
          </p:nvSpPr>
          <p:spPr>
            <a:xfrm>
              <a:off x="1966657" y="4421807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5" name="TextBox 424"/>
            <p:cNvSpPr txBox="1"/>
            <p:nvPr/>
          </p:nvSpPr>
          <p:spPr>
            <a:xfrm>
              <a:off x="2379331" y="4071044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2379331" y="4440680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27" name="직선 연결선 426"/>
            <p:cNvCxnSpPr/>
            <p:nvPr/>
          </p:nvCxnSpPr>
          <p:spPr>
            <a:xfrm>
              <a:off x="1868070" y="4821408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타원 427"/>
            <p:cNvSpPr/>
            <p:nvPr/>
          </p:nvSpPr>
          <p:spPr>
            <a:xfrm>
              <a:off x="1833931" y="480613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1799976" y="4835702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1966657" y="5327928"/>
              <a:ext cx="2344761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1868070" y="5100244"/>
              <a:ext cx="1412566" cy="267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1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1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432" name="직선 연결선 431"/>
            <p:cNvCxnSpPr/>
            <p:nvPr/>
          </p:nvCxnSpPr>
          <p:spPr>
            <a:xfrm>
              <a:off x="1868070" y="5988727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타원 432"/>
            <p:cNvSpPr/>
            <p:nvPr/>
          </p:nvSpPr>
          <p:spPr>
            <a:xfrm>
              <a:off x="1833931" y="597345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34" name="그룹 433"/>
            <p:cNvGrpSpPr/>
            <p:nvPr/>
          </p:nvGrpSpPr>
          <p:grpSpPr>
            <a:xfrm>
              <a:off x="843068" y="4502957"/>
              <a:ext cx="952692" cy="614651"/>
              <a:chOff x="4602950" y="5095981"/>
              <a:chExt cx="1084340" cy="400345"/>
            </a:xfrm>
          </p:grpSpPr>
          <p:pic>
            <p:nvPicPr>
              <p:cNvPr id="472" name="그림 47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3" name="그림 47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4" name="그림 47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5" name="그룹 434"/>
            <p:cNvGrpSpPr/>
            <p:nvPr/>
          </p:nvGrpSpPr>
          <p:grpSpPr>
            <a:xfrm>
              <a:off x="843068" y="5378526"/>
              <a:ext cx="952692" cy="614651"/>
              <a:chOff x="4602950" y="5095981"/>
              <a:chExt cx="1084340" cy="400345"/>
            </a:xfrm>
          </p:grpSpPr>
          <p:pic>
            <p:nvPicPr>
              <p:cNvPr id="469" name="그림 46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0" name="그림 46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1" name="그림 47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6" name="그룹 435"/>
            <p:cNvGrpSpPr/>
            <p:nvPr/>
          </p:nvGrpSpPr>
          <p:grpSpPr>
            <a:xfrm>
              <a:off x="843068" y="2751817"/>
              <a:ext cx="952692" cy="614651"/>
              <a:chOff x="4602950" y="5095981"/>
              <a:chExt cx="1084340" cy="400345"/>
            </a:xfrm>
          </p:grpSpPr>
          <p:pic>
            <p:nvPicPr>
              <p:cNvPr id="466" name="그림 46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7" name="그림 46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8" name="그림 46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7" name="그룹 436"/>
            <p:cNvGrpSpPr/>
            <p:nvPr/>
          </p:nvGrpSpPr>
          <p:grpSpPr>
            <a:xfrm>
              <a:off x="843068" y="3627387"/>
              <a:ext cx="952692" cy="614651"/>
              <a:chOff x="4602950" y="5095981"/>
              <a:chExt cx="1084340" cy="400345"/>
            </a:xfrm>
          </p:grpSpPr>
          <p:pic>
            <p:nvPicPr>
              <p:cNvPr id="463" name="그림 46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4" name="그림 46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5" name="그림 46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38" name="TextBox 437"/>
            <p:cNvSpPr txBox="1"/>
            <p:nvPr/>
          </p:nvSpPr>
          <p:spPr>
            <a:xfrm>
              <a:off x="1059525" y="465489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분해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1059525" y="552953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판매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1059525" y="290560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합성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1059525" y="378024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2" name="그룹 441"/>
            <p:cNvGrpSpPr/>
            <p:nvPr/>
          </p:nvGrpSpPr>
          <p:grpSpPr>
            <a:xfrm>
              <a:off x="1824935" y="6136268"/>
              <a:ext cx="1813034" cy="396000"/>
              <a:chOff x="4602950" y="5095981"/>
              <a:chExt cx="2063572" cy="400345"/>
            </a:xfrm>
          </p:grpSpPr>
          <p:pic>
            <p:nvPicPr>
              <p:cNvPr id="460" name="그림 45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1" name="그림 46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803678" y="5095981"/>
                <a:ext cx="862844" cy="400345"/>
              </a:xfrm>
              <a:prstGeom prst="rect">
                <a:avLst/>
              </a:prstGeom>
            </p:spPr>
          </p:pic>
          <p:pic>
            <p:nvPicPr>
              <p:cNvPr id="462" name="그림 46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63246" y="5095981"/>
                <a:ext cx="799065" cy="400345"/>
              </a:xfrm>
              <a:prstGeom prst="rect">
                <a:avLst/>
              </a:prstGeom>
            </p:spPr>
          </p:pic>
        </p:grpSp>
        <p:sp>
          <p:nvSpPr>
            <p:cNvPr id="443" name="TextBox 442"/>
            <p:cNvSpPr txBox="1"/>
            <p:nvPr/>
          </p:nvSpPr>
          <p:spPr>
            <a:xfrm>
              <a:off x="2484220" y="61714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4" name="그룹 443"/>
            <p:cNvGrpSpPr/>
            <p:nvPr/>
          </p:nvGrpSpPr>
          <p:grpSpPr>
            <a:xfrm>
              <a:off x="3702548" y="6136268"/>
              <a:ext cx="1813034" cy="396000"/>
              <a:chOff x="4602950" y="5095981"/>
              <a:chExt cx="2063572" cy="400345"/>
            </a:xfrm>
          </p:grpSpPr>
          <p:pic>
            <p:nvPicPr>
              <p:cNvPr id="457" name="그림 45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8" name="그림 45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803678" y="5095981"/>
                <a:ext cx="862844" cy="400345"/>
              </a:xfrm>
              <a:prstGeom prst="rect">
                <a:avLst/>
              </a:prstGeom>
            </p:spPr>
          </p:pic>
          <p:pic>
            <p:nvPicPr>
              <p:cNvPr id="459" name="그림 45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63246" y="5095981"/>
                <a:ext cx="799065" cy="400345"/>
              </a:xfrm>
              <a:prstGeom prst="rect">
                <a:avLst/>
              </a:prstGeom>
            </p:spPr>
          </p:pic>
        </p:grpSp>
        <p:sp>
          <p:nvSpPr>
            <p:cNvPr id="445" name="TextBox 444"/>
            <p:cNvSpPr txBox="1"/>
            <p:nvPr/>
          </p:nvSpPr>
          <p:spPr>
            <a:xfrm>
              <a:off x="4353868" y="61714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6" name="그룹 445"/>
            <p:cNvGrpSpPr/>
            <p:nvPr/>
          </p:nvGrpSpPr>
          <p:grpSpPr>
            <a:xfrm>
              <a:off x="4496806" y="4050731"/>
              <a:ext cx="952692" cy="309600"/>
              <a:chOff x="4602950" y="5095981"/>
              <a:chExt cx="1084340" cy="400345"/>
            </a:xfrm>
          </p:grpSpPr>
          <p:pic>
            <p:nvPicPr>
              <p:cNvPr id="454" name="그림 4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5" name="그림 4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6" name="그림 45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47" name="TextBox 446"/>
            <p:cNvSpPr txBox="1"/>
            <p:nvPr/>
          </p:nvSpPr>
          <p:spPr>
            <a:xfrm>
              <a:off x="4749921" y="406773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8" name="그룹 447"/>
            <p:cNvGrpSpPr/>
            <p:nvPr/>
          </p:nvGrpSpPr>
          <p:grpSpPr>
            <a:xfrm>
              <a:off x="4496806" y="4417383"/>
              <a:ext cx="952692" cy="309600"/>
              <a:chOff x="4602950" y="5095981"/>
              <a:chExt cx="1084340" cy="400345"/>
            </a:xfrm>
          </p:grpSpPr>
          <p:pic>
            <p:nvPicPr>
              <p:cNvPr id="451" name="그림 4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2" name="그림 45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3" name="그림 4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49" name="TextBox 448"/>
            <p:cNvSpPr txBox="1"/>
            <p:nvPr/>
          </p:nvSpPr>
          <p:spPr>
            <a:xfrm>
              <a:off x="4749921" y="443748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4437384" y="2129565"/>
              <a:ext cx="9204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>
                  <a:solidFill>
                    <a:srgbClr val="C00000"/>
                  </a:solidFill>
                </a:rPr>
                <a:t>(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▼ </a:t>
              </a:r>
              <a:r>
                <a:rPr lang="en-US" altLang="ko-KR" sz="1400" b="1" dirty="0" smtClean="0">
                  <a:solidFill>
                    <a:srgbClr val="C00000"/>
                  </a:solidFill>
                </a:rPr>
                <a:t>211)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b="1" dirty="0">
                  <a:solidFill>
                    <a:srgbClr val="C00000"/>
                  </a:solidFill>
                </a:rPr>
                <a:t>(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▼ </a:t>
              </a:r>
              <a:r>
                <a:rPr lang="en-US" altLang="ko-KR" sz="1400" b="1" dirty="0">
                  <a:solidFill>
                    <a:srgbClr val="C00000"/>
                  </a:solidFill>
                </a:rPr>
                <a:t>25%)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483" name="직사각형 482"/>
          <p:cNvSpPr/>
          <p:nvPr/>
        </p:nvSpPr>
        <p:spPr>
          <a:xfrm>
            <a:off x="616209" y="508823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3496840" y="619089"/>
            <a:ext cx="5198321" cy="5944232"/>
            <a:chOff x="3496840" y="619089"/>
            <a:chExt cx="5198321" cy="5944232"/>
          </a:xfrm>
        </p:grpSpPr>
        <p:pic>
          <p:nvPicPr>
            <p:cNvPr id="324" name="그림 3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840" y="619089"/>
              <a:ext cx="5198321" cy="5944232"/>
            </a:xfrm>
            <a:prstGeom prst="rect">
              <a:avLst/>
            </a:prstGeom>
          </p:spPr>
        </p:pic>
        <p:sp>
          <p:nvSpPr>
            <p:cNvPr id="325" name="TextBox 324"/>
            <p:cNvSpPr txBox="1"/>
            <p:nvPr/>
          </p:nvSpPr>
          <p:spPr>
            <a:xfrm>
              <a:off x="5514442" y="828629"/>
              <a:ext cx="1144865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6" name="그림 3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985" y="1304299"/>
              <a:ext cx="4631812" cy="4662128"/>
            </a:xfrm>
            <a:prstGeom prst="rect">
              <a:avLst/>
            </a:prstGeom>
          </p:spPr>
        </p:pic>
        <p:sp>
          <p:nvSpPr>
            <p:cNvPr id="327" name="TextBox 326"/>
            <p:cNvSpPr txBox="1"/>
            <p:nvPr/>
          </p:nvSpPr>
          <p:spPr>
            <a:xfrm>
              <a:off x="4660901" y="1714058"/>
              <a:ext cx="837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EVEL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0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28" name="직선 연결선 327"/>
            <p:cNvCxnSpPr/>
            <p:nvPr/>
          </p:nvCxnSpPr>
          <p:spPr>
            <a:xfrm>
              <a:off x="3956448" y="362814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타원 328"/>
            <p:cNvSpPr/>
            <p:nvPr/>
          </p:nvSpPr>
          <p:spPr>
            <a:xfrm>
              <a:off x="3922309" y="360314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3916680" y="1382245"/>
              <a:ext cx="1566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대상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3956448" y="1733505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3922309" y="170850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33" name="직선 연결선 332"/>
            <p:cNvCxnSpPr/>
            <p:nvPr/>
          </p:nvCxnSpPr>
          <p:spPr>
            <a:xfrm>
              <a:off x="3956448" y="584261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타원 333"/>
            <p:cNvSpPr/>
            <p:nvPr/>
          </p:nvSpPr>
          <p:spPr>
            <a:xfrm>
              <a:off x="3922309" y="582734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5" name="그림 33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988837" y="6011340"/>
              <a:ext cx="758087" cy="396000"/>
            </a:xfrm>
            <a:prstGeom prst="rect">
              <a:avLst/>
            </a:prstGeom>
          </p:spPr>
        </p:pic>
        <p:pic>
          <p:nvPicPr>
            <p:cNvPr id="336" name="그림 33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13850" y="6011340"/>
              <a:ext cx="758086" cy="396000"/>
            </a:xfrm>
            <a:prstGeom prst="rect">
              <a:avLst/>
            </a:prstGeom>
          </p:spPr>
        </p:pic>
        <p:pic>
          <p:nvPicPr>
            <p:cNvPr id="337" name="그림 33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614442" y="6011340"/>
              <a:ext cx="702051" cy="396000"/>
            </a:xfrm>
            <a:prstGeom prst="rect">
              <a:avLst/>
            </a:prstGeom>
          </p:spPr>
        </p:pic>
        <p:pic>
          <p:nvPicPr>
            <p:cNvPr id="338" name="그림 33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282926" y="6011340"/>
              <a:ext cx="702051" cy="396000"/>
            </a:xfrm>
            <a:prstGeom prst="rect">
              <a:avLst/>
            </a:prstGeom>
          </p:spPr>
        </p:pic>
        <p:pic>
          <p:nvPicPr>
            <p:cNvPr id="339" name="그림 33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944875" y="6011340"/>
              <a:ext cx="702051" cy="396000"/>
            </a:xfrm>
            <a:prstGeom prst="rect">
              <a:avLst/>
            </a:prstGeom>
          </p:spPr>
        </p:pic>
        <p:pic>
          <p:nvPicPr>
            <p:cNvPr id="340" name="그림 33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516296" y="6011340"/>
              <a:ext cx="702051" cy="396000"/>
            </a:xfrm>
            <a:prstGeom prst="rect">
              <a:avLst/>
            </a:prstGeom>
          </p:spPr>
        </p:pic>
        <p:pic>
          <p:nvPicPr>
            <p:cNvPr id="341" name="그림 34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11504" y="6011340"/>
              <a:ext cx="702051" cy="396000"/>
            </a:xfrm>
            <a:prstGeom prst="rect">
              <a:avLst/>
            </a:prstGeom>
          </p:spPr>
        </p:pic>
        <p:sp>
          <p:nvSpPr>
            <p:cNvPr id="342" name="TextBox 341"/>
            <p:cNvSpPr txBox="1"/>
            <p:nvPr/>
          </p:nvSpPr>
          <p:spPr>
            <a:xfrm>
              <a:off x="5461802" y="605464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3" name="오른쪽 화살표 342"/>
            <p:cNvSpPr/>
            <p:nvPr/>
          </p:nvSpPr>
          <p:spPr>
            <a:xfrm>
              <a:off x="5793645" y="2387375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4408512" y="3161180"/>
              <a:ext cx="13003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날카로운 이빨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379328" y="3366637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5169085" y="3366637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12,345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6277323" y="3366637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7067080" y="3366637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7535903" y="3366637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12,655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6606282" y="1714058"/>
              <a:ext cx="837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EVEL  </a:t>
              </a:r>
              <a:r>
                <a:rPr lang="en-US" altLang="ko-KR" sz="1400" b="1" dirty="0">
                  <a:solidFill>
                    <a:schemeClr val="bg1"/>
                  </a:solidFill>
                </a:rPr>
                <a:t>1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6340714" y="3161180"/>
              <a:ext cx="13003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날카로운 이빨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52" name="직사각형 351"/>
            <p:cNvSpPr/>
            <p:nvPr/>
          </p:nvSpPr>
          <p:spPr>
            <a:xfrm>
              <a:off x="4522574" y="2006902"/>
              <a:ext cx="1119600" cy="1119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53" name="그림 35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566440" y="2118755"/>
              <a:ext cx="900000" cy="900000"/>
            </a:xfrm>
            <a:prstGeom prst="rect">
              <a:avLst/>
            </a:prstGeom>
          </p:spPr>
        </p:pic>
        <p:pic>
          <p:nvPicPr>
            <p:cNvPr id="354" name="그림 3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28931" y="2892671"/>
              <a:ext cx="237359" cy="231917"/>
            </a:xfrm>
            <a:prstGeom prst="rect">
              <a:avLst/>
            </a:prstGeom>
          </p:spPr>
        </p:pic>
        <p:pic>
          <p:nvPicPr>
            <p:cNvPr id="355" name="그림 3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704244" y="2892671"/>
              <a:ext cx="237359" cy="231917"/>
            </a:xfrm>
            <a:prstGeom prst="rect">
              <a:avLst/>
            </a:prstGeom>
          </p:spPr>
        </p:pic>
        <p:pic>
          <p:nvPicPr>
            <p:cNvPr id="356" name="그림 3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879555" y="2892671"/>
              <a:ext cx="237359" cy="231917"/>
            </a:xfrm>
            <a:prstGeom prst="rect">
              <a:avLst/>
            </a:prstGeom>
          </p:spPr>
        </p:pic>
        <p:sp>
          <p:nvSpPr>
            <p:cNvPr id="357" name="TextBox 356"/>
            <p:cNvSpPr txBox="1"/>
            <p:nvPr/>
          </p:nvSpPr>
          <p:spPr>
            <a:xfrm>
              <a:off x="5267744" y="1991808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ea"/>
                  <a:ea typeface="+mj-ea"/>
                </a:rPr>
                <a:t>+0</a:t>
              </a:r>
              <a:endParaRPr lang="ko-KR" altLang="en-US" sz="3200" b="1" dirty="0">
                <a:latin typeface="+mj-ea"/>
                <a:ea typeface="+mj-ea"/>
              </a:endParaRPr>
            </a:p>
          </p:txBody>
        </p:sp>
        <p:sp>
          <p:nvSpPr>
            <p:cNvPr id="358" name="직사각형 357"/>
            <p:cNvSpPr/>
            <p:nvPr/>
          </p:nvSpPr>
          <p:spPr>
            <a:xfrm>
              <a:off x="6454281" y="2006902"/>
              <a:ext cx="1119600" cy="1119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59" name="그림 35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498147" y="2118755"/>
              <a:ext cx="900000" cy="900000"/>
            </a:xfrm>
            <a:prstGeom prst="rect">
              <a:avLst/>
            </a:prstGeom>
          </p:spPr>
        </p:pic>
        <p:pic>
          <p:nvPicPr>
            <p:cNvPr id="360" name="그림 35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460638" y="2892671"/>
              <a:ext cx="237359" cy="231917"/>
            </a:xfrm>
            <a:prstGeom prst="rect">
              <a:avLst/>
            </a:prstGeom>
          </p:spPr>
        </p:pic>
        <p:pic>
          <p:nvPicPr>
            <p:cNvPr id="361" name="그림 3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35951" y="2892671"/>
              <a:ext cx="237359" cy="231917"/>
            </a:xfrm>
            <a:prstGeom prst="rect">
              <a:avLst/>
            </a:prstGeom>
          </p:spPr>
        </p:pic>
        <p:pic>
          <p:nvPicPr>
            <p:cNvPr id="362" name="그림 36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811262" y="2892671"/>
              <a:ext cx="237359" cy="231917"/>
            </a:xfrm>
            <a:prstGeom prst="rect">
              <a:avLst/>
            </a:prstGeom>
          </p:spPr>
        </p:pic>
        <p:sp>
          <p:nvSpPr>
            <p:cNvPr id="363" name="TextBox 362"/>
            <p:cNvSpPr txBox="1"/>
            <p:nvPr/>
          </p:nvSpPr>
          <p:spPr>
            <a:xfrm>
              <a:off x="7195112" y="1991808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ea"/>
                  <a:ea typeface="+mj-ea"/>
                </a:rPr>
                <a:t>+</a:t>
              </a:r>
              <a:r>
                <a:rPr lang="en-US" altLang="ko-KR" sz="1400" b="1" dirty="0">
                  <a:latin typeface="+mj-ea"/>
                  <a:ea typeface="+mj-ea"/>
                </a:rPr>
                <a:t>1</a:t>
              </a:r>
              <a:endParaRPr lang="ko-KR" altLang="en-US" sz="3200" b="1" dirty="0">
                <a:latin typeface="+mj-ea"/>
                <a:ea typeface="+mj-ea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3916680" y="3645673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단계 설정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5" name="오각형 364"/>
            <p:cNvSpPr/>
            <p:nvPr/>
          </p:nvSpPr>
          <p:spPr>
            <a:xfrm flipH="1">
              <a:off x="4060926" y="4072866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-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6" name="오각형 365"/>
            <p:cNvSpPr/>
            <p:nvPr/>
          </p:nvSpPr>
          <p:spPr>
            <a:xfrm>
              <a:off x="7436345" y="4072866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7" name="모서리가 둥근 직사각형 366"/>
            <p:cNvSpPr/>
            <p:nvPr/>
          </p:nvSpPr>
          <p:spPr>
            <a:xfrm>
              <a:off x="4504402" y="4072866"/>
              <a:ext cx="2880000" cy="18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0" h="635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8" name="모서리가 둥근 직사각형 367"/>
            <p:cNvSpPr/>
            <p:nvPr/>
          </p:nvSpPr>
          <p:spPr>
            <a:xfrm>
              <a:off x="4531629" y="4110064"/>
              <a:ext cx="720000" cy="1260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9" name="직사각형 368"/>
            <p:cNvSpPr/>
            <p:nvPr/>
          </p:nvSpPr>
          <p:spPr>
            <a:xfrm>
              <a:off x="7876552" y="4085258"/>
              <a:ext cx="396000" cy="18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b="1" dirty="0">
                  <a:solidFill>
                    <a:schemeClr val="tx1"/>
                  </a:solidFill>
                </a:rPr>
                <a:t>1</a:t>
              </a:r>
              <a:endParaRPr lang="ko-KR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3916680" y="4390729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비용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71" name="그림 37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577" y="4837879"/>
              <a:ext cx="401442" cy="401442"/>
            </a:xfrm>
            <a:prstGeom prst="rect">
              <a:avLst/>
            </a:prstGeom>
            <a:noFill/>
          </p:spPr>
        </p:pic>
        <p:pic>
          <p:nvPicPr>
            <p:cNvPr id="372" name="그림 371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4431230" y="5432516"/>
              <a:ext cx="312917" cy="305962"/>
            </a:xfrm>
            <a:prstGeom prst="rect">
              <a:avLst/>
            </a:prstGeom>
            <a:noFill/>
          </p:spPr>
        </p:pic>
        <p:sp>
          <p:nvSpPr>
            <p:cNvPr id="373" name="TextBox 372"/>
            <p:cNvSpPr txBox="1"/>
            <p:nvPr/>
          </p:nvSpPr>
          <p:spPr>
            <a:xfrm>
              <a:off x="5185769" y="4759126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보유 정수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5386144" y="5010894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bg1"/>
                  </a:solidFill>
                </a:rPr>
                <a:t>255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5192180" y="528941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보유 골드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5172944" y="5545031"/>
              <a:ext cx="8306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bg1"/>
                  </a:solidFill>
                </a:rPr>
                <a:t>1,000,000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7" name="TextBox 376"/>
            <p:cNvSpPr txBox="1"/>
            <p:nvPr/>
          </p:nvSpPr>
          <p:spPr>
            <a:xfrm>
              <a:off x="6826091" y="4759126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필요 정수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7026466" y="5010894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rgbClr val="C00000"/>
                  </a:solidFill>
                </a:rPr>
                <a:t>350</a:t>
              </a:r>
              <a:endParaRPr lang="ko-KR" altLang="en-US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6826091" y="528941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필요 골드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6871776" y="5545031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rgbClr val="00B050"/>
                  </a:solidFill>
                </a:rPr>
                <a:t>999,000</a:t>
              </a:r>
              <a:endParaRPr lang="ko-KR" altLang="en-US" sz="1050" b="1" dirty="0">
                <a:solidFill>
                  <a:srgbClr val="00B050"/>
                </a:solidFill>
              </a:endParaRPr>
            </a:p>
          </p:txBody>
        </p:sp>
        <p:sp>
          <p:nvSpPr>
            <p:cNvPr id="381" name="TextBox 380"/>
            <p:cNvSpPr txBox="1"/>
            <p:nvPr/>
          </p:nvSpPr>
          <p:spPr>
            <a:xfrm>
              <a:off x="6196571" y="4745154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6196571" y="5305080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83" name="직선 연결선 382"/>
            <p:cNvCxnSpPr/>
            <p:nvPr/>
          </p:nvCxnSpPr>
          <p:spPr>
            <a:xfrm>
              <a:off x="3956448" y="473439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타원 383"/>
            <p:cNvSpPr/>
            <p:nvPr/>
          </p:nvSpPr>
          <p:spPr>
            <a:xfrm>
              <a:off x="3922309" y="471912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85" name="직선 연결선 384"/>
            <p:cNvCxnSpPr/>
            <p:nvPr/>
          </p:nvCxnSpPr>
          <p:spPr>
            <a:xfrm>
              <a:off x="3956448" y="435430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타원 385"/>
            <p:cNvSpPr/>
            <p:nvPr/>
          </p:nvSpPr>
          <p:spPr>
            <a:xfrm>
              <a:off x="3922309" y="4339029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84" name="그림 483"/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7" t="9550" r="26411" b="82190"/>
          <a:stretch/>
        </p:blipFill>
        <p:spPr>
          <a:xfrm>
            <a:off x="7967788" y="807586"/>
            <a:ext cx="396000" cy="396000"/>
          </a:xfrm>
          <a:prstGeom prst="rect">
            <a:avLst/>
          </a:prstGeom>
        </p:spPr>
      </p:pic>
      <p:sp>
        <p:nvSpPr>
          <p:cNvPr id="323" name="직사각형 322"/>
          <p:cNvSpPr/>
          <p:nvPr/>
        </p:nvSpPr>
        <p:spPr>
          <a:xfrm>
            <a:off x="616209" y="516605"/>
            <a:ext cx="10959581" cy="6169892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pic>
        <p:nvPicPr>
          <p:cNvPr id="491" name="그림 49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20" y="2118345"/>
            <a:ext cx="1501527" cy="2984517"/>
          </a:xfrm>
          <a:prstGeom prst="rect">
            <a:avLst/>
          </a:prstGeom>
        </p:spPr>
      </p:pic>
      <p:pic>
        <p:nvPicPr>
          <p:cNvPr id="492" name="그림 49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47920" y="2146156"/>
            <a:ext cx="1501527" cy="2984517"/>
          </a:xfrm>
          <a:prstGeom prst="rect">
            <a:avLst/>
          </a:prstGeom>
        </p:spPr>
      </p:pic>
      <p:sp>
        <p:nvSpPr>
          <p:cNvPr id="493" name="TextBox 492"/>
          <p:cNvSpPr txBox="1"/>
          <p:nvPr/>
        </p:nvSpPr>
        <p:spPr>
          <a:xfrm>
            <a:off x="5211857" y="1740512"/>
            <a:ext cx="1414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강화성공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94" name="직선 연결선 493"/>
          <p:cNvCxnSpPr/>
          <p:nvPr/>
        </p:nvCxnSpPr>
        <p:spPr>
          <a:xfrm>
            <a:off x="5230189" y="1788781"/>
            <a:ext cx="13403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직선 연결선 494"/>
          <p:cNvCxnSpPr/>
          <p:nvPr/>
        </p:nvCxnSpPr>
        <p:spPr>
          <a:xfrm>
            <a:off x="5230189" y="2202176"/>
            <a:ext cx="13403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6" name="그림 49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01" y="5092089"/>
            <a:ext cx="1216802" cy="486721"/>
          </a:xfrm>
          <a:prstGeom prst="rect">
            <a:avLst/>
          </a:prstGeom>
        </p:spPr>
      </p:pic>
      <p:sp>
        <p:nvSpPr>
          <p:cNvPr id="497" name="TextBox 496"/>
          <p:cNvSpPr txBox="1"/>
          <p:nvPr/>
        </p:nvSpPr>
        <p:spPr>
          <a:xfrm>
            <a:off x="5339571" y="5181560"/>
            <a:ext cx="1168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확 인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2" name="그림 39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56" y="4153224"/>
            <a:ext cx="2317149" cy="520635"/>
          </a:xfrm>
          <a:prstGeom prst="rect">
            <a:avLst/>
          </a:prstGeom>
        </p:spPr>
      </p:pic>
      <p:sp>
        <p:nvSpPr>
          <p:cNvPr id="393" name="TextBox 392"/>
          <p:cNvSpPr txBox="1"/>
          <p:nvPr/>
        </p:nvSpPr>
        <p:spPr>
          <a:xfrm>
            <a:off x="4978006" y="4273187"/>
            <a:ext cx="197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날카로운 이빨 대검 </a:t>
            </a:r>
            <a:r>
              <a: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+ 20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366495" y="2944902"/>
            <a:ext cx="1255078" cy="1224669"/>
            <a:chOff x="6606681" y="2144208"/>
            <a:chExt cx="1162869" cy="1134694"/>
          </a:xfrm>
        </p:grpSpPr>
        <p:sp>
          <p:nvSpPr>
            <p:cNvPr id="485" name="직사각형 484"/>
            <p:cNvSpPr/>
            <p:nvPr/>
          </p:nvSpPr>
          <p:spPr>
            <a:xfrm>
              <a:off x="6606681" y="2159302"/>
              <a:ext cx="1119600" cy="1119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486" name="그림 48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650547" y="2271155"/>
              <a:ext cx="900000" cy="900000"/>
            </a:xfrm>
            <a:prstGeom prst="rect">
              <a:avLst/>
            </a:prstGeom>
          </p:spPr>
        </p:pic>
        <p:pic>
          <p:nvPicPr>
            <p:cNvPr id="487" name="그림 48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13038" y="3045071"/>
              <a:ext cx="237359" cy="231917"/>
            </a:xfrm>
            <a:prstGeom prst="rect">
              <a:avLst/>
            </a:prstGeom>
          </p:spPr>
        </p:pic>
        <p:pic>
          <p:nvPicPr>
            <p:cNvPr id="488" name="그림 4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788351" y="3045071"/>
              <a:ext cx="237359" cy="231917"/>
            </a:xfrm>
            <a:prstGeom prst="rect">
              <a:avLst/>
            </a:prstGeom>
          </p:spPr>
        </p:pic>
        <p:pic>
          <p:nvPicPr>
            <p:cNvPr id="489" name="그림 4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963662" y="3045071"/>
              <a:ext cx="237359" cy="231917"/>
            </a:xfrm>
            <a:prstGeom prst="rect">
              <a:avLst/>
            </a:prstGeom>
          </p:spPr>
        </p:pic>
        <p:sp>
          <p:nvSpPr>
            <p:cNvPr id="490" name="TextBox 489"/>
            <p:cNvSpPr txBox="1"/>
            <p:nvPr/>
          </p:nvSpPr>
          <p:spPr>
            <a:xfrm>
              <a:off x="7285066" y="2144208"/>
              <a:ext cx="484484" cy="28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ea"/>
                  <a:ea typeface="+mj-ea"/>
                </a:rPr>
                <a:t>+20</a:t>
              </a:r>
              <a:endParaRPr lang="ko-KR" altLang="en-US" sz="3200" b="1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7951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합성 </a:t>
            </a:r>
            <a:r>
              <a:rPr lang="en-US" altLang="ko-KR" sz="1400" b="1" dirty="0" smtClean="0"/>
              <a:t>UI</a:t>
            </a:r>
            <a:endParaRPr lang="ko-KR" altLang="en-US" sz="1400" b="1" dirty="0"/>
          </a:p>
        </p:txBody>
      </p:sp>
      <p:grpSp>
        <p:nvGrpSpPr>
          <p:cNvPr id="189" name="그룹 188"/>
          <p:cNvGrpSpPr/>
          <p:nvPr/>
        </p:nvGrpSpPr>
        <p:grpSpPr>
          <a:xfrm>
            <a:off x="565660" y="521732"/>
            <a:ext cx="11010131" cy="6169892"/>
            <a:chOff x="565660" y="521732"/>
            <a:chExt cx="11010131" cy="6169892"/>
          </a:xfrm>
        </p:grpSpPr>
        <p:pic>
          <p:nvPicPr>
            <p:cNvPr id="190" name="그림 18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09" y="521732"/>
              <a:ext cx="10959582" cy="6164765"/>
            </a:xfrm>
            <a:prstGeom prst="rect">
              <a:avLst/>
            </a:prstGeom>
          </p:spPr>
        </p:pic>
        <p:grpSp>
          <p:nvGrpSpPr>
            <p:cNvPr id="191" name="그룹 190"/>
            <p:cNvGrpSpPr/>
            <p:nvPr/>
          </p:nvGrpSpPr>
          <p:grpSpPr>
            <a:xfrm>
              <a:off x="565660" y="960768"/>
              <a:ext cx="5198321" cy="5730856"/>
              <a:chOff x="6901067" y="466928"/>
              <a:chExt cx="3561329" cy="3926164"/>
            </a:xfrm>
          </p:grpSpPr>
          <p:pic>
            <p:nvPicPr>
              <p:cNvPr id="275" name="그림 27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67" y="466928"/>
                <a:ext cx="3561329" cy="3926164"/>
              </a:xfrm>
              <a:prstGeom prst="rect">
                <a:avLst/>
              </a:prstGeom>
            </p:spPr>
          </p:pic>
          <p:sp>
            <p:nvSpPr>
              <p:cNvPr id="277" name="TextBox 276"/>
              <p:cNvSpPr txBox="1"/>
              <p:nvPr/>
            </p:nvSpPr>
            <p:spPr>
              <a:xfrm>
                <a:off x="8283310" y="610481"/>
                <a:ext cx="784338" cy="210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아이템 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78" name="그림 27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622" y="936358"/>
                <a:ext cx="3173218" cy="3321946"/>
              </a:xfrm>
              <a:prstGeom prst="rect">
                <a:avLst/>
              </a:prstGeom>
            </p:spPr>
          </p:pic>
        </p:grpSp>
        <p:pic>
          <p:nvPicPr>
            <p:cNvPr id="192" name="그림 1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820" y="2549458"/>
              <a:ext cx="1154924" cy="11549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901" y="1722101"/>
              <a:ext cx="1154924" cy="1154924"/>
            </a:xfrm>
            <a:prstGeom prst="rect">
              <a:avLst/>
            </a:prstGeom>
          </p:spPr>
        </p:pic>
        <p:pic>
          <p:nvPicPr>
            <p:cNvPr id="194" name="그림 19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697" y="1722101"/>
              <a:ext cx="1154924" cy="1154924"/>
            </a:xfrm>
            <a:prstGeom prst="rect">
              <a:avLst/>
            </a:prstGeom>
          </p:spPr>
        </p:pic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667" y="2975149"/>
              <a:ext cx="1154924" cy="1154924"/>
            </a:xfrm>
            <a:prstGeom prst="rect">
              <a:avLst/>
            </a:prstGeom>
          </p:spPr>
        </p:pic>
        <p:pic>
          <p:nvPicPr>
            <p:cNvPr id="196" name="그림 19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433" y="2975149"/>
              <a:ext cx="1154924" cy="1154924"/>
            </a:xfrm>
            <a:prstGeom prst="rect">
              <a:avLst/>
            </a:prstGeom>
          </p:spPr>
        </p:pic>
        <p:pic>
          <p:nvPicPr>
            <p:cNvPr id="197" name="그림 19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901" y="2975149"/>
              <a:ext cx="1154924" cy="1154924"/>
            </a:xfrm>
            <a:prstGeom prst="rect">
              <a:avLst/>
            </a:prstGeom>
          </p:spPr>
        </p:pic>
        <p:pic>
          <p:nvPicPr>
            <p:cNvPr id="198" name="그림 19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667" y="1722101"/>
              <a:ext cx="1154924" cy="1154924"/>
            </a:xfrm>
            <a:prstGeom prst="rect">
              <a:avLst/>
            </a:prstGeom>
          </p:spPr>
        </p:pic>
        <p:pic>
          <p:nvPicPr>
            <p:cNvPr id="199" name="그림 1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433" y="1722101"/>
              <a:ext cx="1154924" cy="1154924"/>
            </a:xfrm>
            <a:prstGeom prst="rect">
              <a:avLst/>
            </a:prstGeom>
          </p:spPr>
        </p:pic>
        <p:pic>
          <p:nvPicPr>
            <p:cNvPr id="200" name="그림 19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8" y="2549458"/>
              <a:ext cx="1154924" cy="1154924"/>
            </a:xfrm>
            <a:prstGeom prst="rect">
              <a:avLst/>
            </a:prstGeom>
          </p:spPr>
        </p:pic>
        <p:pic>
          <p:nvPicPr>
            <p:cNvPr id="201" name="그림 20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849754" y="5654363"/>
              <a:ext cx="5421806" cy="1032134"/>
            </a:xfrm>
            <a:prstGeom prst="rect">
              <a:avLst/>
            </a:prstGeom>
          </p:spPr>
        </p:pic>
        <p:sp>
          <p:nvSpPr>
            <p:cNvPr id="202" name="TextBox 201"/>
            <p:cNvSpPr txBox="1"/>
            <p:nvPr/>
          </p:nvSpPr>
          <p:spPr>
            <a:xfrm>
              <a:off x="10344800" y="1169305"/>
              <a:ext cx="492443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03" name="그림 20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66606" y="1837248"/>
              <a:ext cx="900003" cy="900000"/>
            </a:xfrm>
            <a:prstGeom prst="rect">
              <a:avLst/>
            </a:prstGeom>
          </p:spPr>
        </p:pic>
        <p:sp>
          <p:nvSpPr>
            <p:cNvPr id="204" name="TextBox 203"/>
            <p:cNvSpPr txBox="1"/>
            <p:nvPr/>
          </p:nvSpPr>
          <p:spPr>
            <a:xfrm>
              <a:off x="6815787" y="1729203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8085198" y="1715269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6" name="그림 20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822152" y="1824035"/>
              <a:ext cx="900000" cy="900000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9379259" y="171819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0672442" y="171819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9" name="그림 20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30809" y="3109399"/>
              <a:ext cx="900000" cy="900000"/>
            </a:xfrm>
            <a:prstGeom prst="rect">
              <a:avLst/>
            </a:prstGeom>
          </p:spPr>
        </p:pic>
        <p:pic>
          <p:nvPicPr>
            <p:cNvPr id="210" name="그림 20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160348" y="3883315"/>
              <a:ext cx="237359" cy="231917"/>
            </a:xfrm>
            <a:prstGeom prst="rect">
              <a:avLst/>
            </a:prstGeom>
          </p:spPr>
        </p:pic>
        <p:pic>
          <p:nvPicPr>
            <p:cNvPr id="211" name="그림 2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335661" y="3883315"/>
              <a:ext cx="237359" cy="231917"/>
            </a:xfrm>
            <a:prstGeom prst="rect">
              <a:avLst/>
            </a:prstGeom>
          </p:spPr>
        </p:pic>
        <p:pic>
          <p:nvPicPr>
            <p:cNvPr id="212" name="그림 2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510972" y="3883315"/>
              <a:ext cx="237359" cy="231917"/>
            </a:xfrm>
            <a:prstGeom prst="rect">
              <a:avLst/>
            </a:prstGeom>
          </p:spPr>
        </p:pic>
        <p:sp>
          <p:nvSpPr>
            <p:cNvPr id="213" name="TextBox 212"/>
            <p:cNvSpPr txBox="1"/>
            <p:nvPr/>
          </p:nvSpPr>
          <p:spPr>
            <a:xfrm>
              <a:off x="6814703" y="298103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14" name="그림 2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534399" y="3158610"/>
              <a:ext cx="900000" cy="900000"/>
            </a:xfrm>
            <a:prstGeom prst="rect">
              <a:avLst/>
            </a:prstGeom>
          </p:spPr>
        </p:pic>
        <p:sp>
          <p:nvSpPr>
            <p:cNvPr id="215" name="TextBox 214"/>
            <p:cNvSpPr txBox="1"/>
            <p:nvPr/>
          </p:nvSpPr>
          <p:spPr>
            <a:xfrm>
              <a:off x="8089053" y="298103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16" name="그림 2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817215" y="3125875"/>
              <a:ext cx="900000" cy="900000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9380599" y="298103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18" name="그림 2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7518656" y="1837248"/>
              <a:ext cx="900003" cy="900000"/>
            </a:xfrm>
            <a:prstGeom prst="rect">
              <a:avLst/>
            </a:prstGeom>
          </p:spPr>
        </p:pic>
        <p:pic>
          <p:nvPicPr>
            <p:cNvPr id="219" name="그림 2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79748" y="1824035"/>
              <a:ext cx="900000" cy="900000"/>
            </a:xfrm>
            <a:prstGeom prst="rect">
              <a:avLst/>
            </a:prstGeom>
          </p:spPr>
        </p:pic>
        <p:grpSp>
          <p:nvGrpSpPr>
            <p:cNvPr id="220" name="그룹 219"/>
            <p:cNvGrpSpPr/>
            <p:nvPr/>
          </p:nvGrpSpPr>
          <p:grpSpPr>
            <a:xfrm>
              <a:off x="1593414" y="2699729"/>
              <a:ext cx="989849" cy="979631"/>
              <a:chOff x="1593414" y="2274035"/>
              <a:chExt cx="989849" cy="979631"/>
            </a:xfrm>
          </p:grpSpPr>
          <p:pic>
            <p:nvPicPr>
              <p:cNvPr id="270" name="그림 269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683262" y="2274036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271" name="그림 27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593414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72" name="그림 27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68727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73" name="그림 27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44039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74" name="그림 27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19352" y="3021749"/>
                <a:ext cx="237359" cy="231917"/>
              </a:xfrm>
              <a:prstGeom prst="rect">
                <a:avLst/>
              </a:prstGeom>
            </p:spPr>
          </p:pic>
        </p:grpSp>
        <p:sp>
          <p:nvSpPr>
            <p:cNvPr id="221" name="TextBox 220"/>
            <p:cNvSpPr txBox="1"/>
            <p:nvPr/>
          </p:nvSpPr>
          <p:spPr>
            <a:xfrm>
              <a:off x="2231076" y="2540713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22" name="그림 2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98104" y="3883315"/>
              <a:ext cx="237359" cy="231917"/>
            </a:xfrm>
            <a:prstGeom prst="rect">
              <a:avLst/>
            </a:prstGeom>
          </p:spPr>
        </p:pic>
        <p:sp>
          <p:nvSpPr>
            <p:cNvPr id="223" name="덧셈 기호 222"/>
            <p:cNvSpPr/>
            <p:nvPr/>
          </p:nvSpPr>
          <p:spPr>
            <a:xfrm>
              <a:off x="2802927" y="2813285"/>
              <a:ext cx="622741" cy="622741"/>
            </a:xfrm>
            <a:prstGeom prst="mathPlus">
              <a:avLst>
                <a:gd name="adj1" fmla="val 14343"/>
              </a:avLst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1577857" y="2231112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메인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3496332" y="2231112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재료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26" name="직선 연결선 225"/>
            <p:cNvCxnSpPr/>
            <p:nvPr/>
          </p:nvCxnSpPr>
          <p:spPr>
            <a:xfrm>
              <a:off x="1025268" y="3868480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타원 226"/>
            <p:cNvSpPr/>
            <p:nvPr/>
          </p:nvSpPr>
          <p:spPr>
            <a:xfrm>
              <a:off x="991129" y="3843477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985500" y="1772563"/>
              <a:ext cx="1566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합성 아이템 선택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29" name="직선 연결선 228"/>
            <p:cNvCxnSpPr/>
            <p:nvPr/>
          </p:nvCxnSpPr>
          <p:spPr>
            <a:xfrm>
              <a:off x="1025268" y="214327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타원 229"/>
            <p:cNvSpPr/>
            <p:nvPr/>
          </p:nvSpPr>
          <p:spPr>
            <a:xfrm>
              <a:off x="991129" y="211827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952844" y="3951639"/>
              <a:ext cx="4491935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합성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TIP</a:t>
              </a:r>
            </a:p>
            <a:p>
              <a:endParaRPr lang="en-US" altLang="ko-KR" sz="800" b="1" dirty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4"/>
                  </a:solidFill>
                </a:rPr>
                <a:t>※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아이템 합성은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20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단계의 강화가 완료된 동일 등급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/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종류의</a:t>
              </a:r>
              <a:endParaRPr lang="en-US" altLang="ko-KR" sz="1200" b="1" dirty="0" smtClean="0">
                <a:solidFill>
                  <a:schemeClr val="accent4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accent4"/>
                  </a:solidFill>
                </a:rPr>
                <a:t>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 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아이템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2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개를 사용하여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,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상위 등급의 아이템을 획득합니다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4"/>
                  </a:solidFill>
                </a:rPr>
                <a:t>※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무기와 </a:t>
              </a:r>
              <a:r>
                <a:rPr lang="ko-KR" altLang="en-US" sz="1200" b="1" dirty="0" err="1" smtClean="0">
                  <a:solidFill>
                    <a:schemeClr val="accent4"/>
                  </a:solidFill>
                </a:rPr>
                <a:t>방어구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,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장신구 아이템만 합성이 가능합니다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4"/>
                  </a:solidFill>
                </a:rPr>
                <a:t>※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아이템 합성으로 얻는 상위 등급의 아이템은 메인 아이템의</a:t>
              </a:r>
              <a:endParaRPr lang="en-US" altLang="ko-KR" sz="1200" b="1" dirty="0" smtClean="0">
                <a:solidFill>
                  <a:schemeClr val="accent4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accent4"/>
                  </a:solidFill>
                </a:rPr>
                <a:t>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 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종류로 결정됩니다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.</a:t>
              </a:r>
              <a:endParaRPr lang="ko-KR" altLang="en-US" sz="1200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232" name="직선 연결선 231"/>
            <p:cNvCxnSpPr/>
            <p:nvPr/>
          </p:nvCxnSpPr>
          <p:spPr>
            <a:xfrm>
              <a:off x="1025268" y="5804917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타원 232"/>
            <p:cNvSpPr/>
            <p:nvPr/>
          </p:nvSpPr>
          <p:spPr>
            <a:xfrm>
              <a:off x="991129" y="577991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34" name="그림 23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57657" y="5964605"/>
              <a:ext cx="758087" cy="396000"/>
            </a:xfrm>
            <a:prstGeom prst="rect">
              <a:avLst/>
            </a:prstGeom>
          </p:spPr>
        </p:pic>
        <p:pic>
          <p:nvPicPr>
            <p:cNvPr id="235" name="그림 23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82670" y="5964605"/>
              <a:ext cx="758086" cy="396000"/>
            </a:xfrm>
            <a:prstGeom prst="rect">
              <a:avLst/>
            </a:prstGeom>
          </p:spPr>
        </p:pic>
        <p:pic>
          <p:nvPicPr>
            <p:cNvPr id="236" name="그림 23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1683262" y="5964605"/>
              <a:ext cx="702051" cy="396000"/>
            </a:xfrm>
            <a:prstGeom prst="rect">
              <a:avLst/>
            </a:prstGeom>
          </p:spPr>
        </p:pic>
        <p:pic>
          <p:nvPicPr>
            <p:cNvPr id="237" name="그림 236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351746" y="5964605"/>
              <a:ext cx="702051" cy="396000"/>
            </a:xfrm>
            <a:prstGeom prst="rect">
              <a:avLst/>
            </a:prstGeom>
          </p:spPr>
        </p:pic>
        <p:pic>
          <p:nvPicPr>
            <p:cNvPr id="238" name="그림 237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013695" y="5964605"/>
              <a:ext cx="702051" cy="396000"/>
            </a:xfrm>
            <a:prstGeom prst="rect">
              <a:avLst/>
            </a:prstGeom>
          </p:spPr>
        </p:pic>
        <p:pic>
          <p:nvPicPr>
            <p:cNvPr id="239" name="그림 23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585116" y="5964605"/>
              <a:ext cx="702051" cy="396000"/>
            </a:xfrm>
            <a:prstGeom prst="rect">
              <a:avLst/>
            </a:prstGeom>
          </p:spPr>
        </p:pic>
        <p:pic>
          <p:nvPicPr>
            <p:cNvPr id="240" name="그림 239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080324" y="5964605"/>
              <a:ext cx="702051" cy="396000"/>
            </a:xfrm>
            <a:prstGeom prst="rect">
              <a:avLst/>
            </a:prstGeom>
          </p:spPr>
        </p:pic>
        <p:sp>
          <p:nvSpPr>
            <p:cNvPr id="241" name="TextBox 240"/>
            <p:cNvSpPr txBox="1"/>
            <p:nvPr/>
          </p:nvSpPr>
          <p:spPr>
            <a:xfrm>
              <a:off x="1874241" y="6007914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합성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42" name="그림 24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3576430" y="6044430"/>
              <a:ext cx="257730" cy="252000"/>
            </a:xfrm>
            <a:prstGeom prst="rect">
              <a:avLst/>
            </a:prstGeom>
          </p:spPr>
        </p:pic>
        <p:sp>
          <p:nvSpPr>
            <p:cNvPr id="243" name="TextBox 242"/>
            <p:cNvSpPr txBox="1"/>
            <p:nvPr/>
          </p:nvSpPr>
          <p:spPr>
            <a:xfrm>
              <a:off x="3864794" y="6007914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44" name="그림 24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434469" y="3883315"/>
              <a:ext cx="237359" cy="231917"/>
            </a:xfrm>
            <a:prstGeom prst="rect">
              <a:avLst/>
            </a:prstGeom>
          </p:spPr>
        </p:pic>
        <p:pic>
          <p:nvPicPr>
            <p:cNvPr id="245" name="그림 24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609782" y="3883315"/>
              <a:ext cx="237359" cy="231917"/>
            </a:xfrm>
            <a:prstGeom prst="rect">
              <a:avLst/>
            </a:prstGeom>
          </p:spPr>
        </p:pic>
        <p:pic>
          <p:nvPicPr>
            <p:cNvPr id="246" name="그림 2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785093" y="3883315"/>
              <a:ext cx="237359" cy="231917"/>
            </a:xfrm>
            <a:prstGeom prst="rect">
              <a:avLst/>
            </a:prstGeom>
          </p:spPr>
        </p:pic>
        <p:pic>
          <p:nvPicPr>
            <p:cNvPr id="247" name="그림 24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972225" y="3883315"/>
              <a:ext cx="237359" cy="231917"/>
            </a:xfrm>
            <a:prstGeom prst="rect">
              <a:avLst/>
            </a:prstGeom>
          </p:spPr>
        </p:pic>
        <p:pic>
          <p:nvPicPr>
            <p:cNvPr id="248" name="그림 24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724163" y="3883315"/>
              <a:ext cx="237359" cy="231917"/>
            </a:xfrm>
            <a:prstGeom prst="rect">
              <a:avLst/>
            </a:prstGeom>
          </p:spPr>
        </p:pic>
        <p:pic>
          <p:nvPicPr>
            <p:cNvPr id="249" name="그림 24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899476" y="3883315"/>
              <a:ext cx="237359" cy="231917"/>
            </a:xfrm>
            <a:prstGeom prst="rect">
              <a:avLst/>
            </a:prstGeom>
          </p:spPr>
        </p:pic>
        <p:pic>
          <p:nvPicPr>
            <p:cNvPr id="250" name="그림 24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074787" y="3883315"/>
              <a:ext cx="237359" cy="231917"/>
            </a:xfrm>
            <a:prstGeom prst="rect">
              <a:avLst/>
            </a:prstGeom>
          </p:spPr>
        </p:pic>
        <p:pic>
          <p:nvPicPr>
            <p:cNvPr id="251" name="그림 25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261919" y="3883315"/>
              <a:ext cx="237359" cy="231917"/>
            </a:xfrm>
            <a:prstGeom prst="rect">
              <a:avLst/>
            </a:prstGeom>
          </p:spPr>
        </p:pic>
        <p:pic>
          <p:nvPicPr>
            <p:cNvPr id="252" name="그림 25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731224" y="2610866"/>
              <a:ext cx="237359" cy="231917"/>
            </a:xfrm>
            <a:prstGeom prst="rect">
              <a:avLst/>
            </a:prstGeom>
          </p:spPr>
        </p:pic>
        <p:pic>
          <p:nvPicPr>
            <p:cNvPr id="253" name="그림 25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906537" y="2610866"/>
              <a:ext cx="237359" cy="231917"/>
            </a:xfrm>
            <a:prstGeom prst="rect">
              <a:avLst/>
            </a:prstGeom>
          </p:spPr>
        </p:pic>
        <p:pic>
          <p:nvPicPr>
            <p:cNvPr id="254" name="그림 25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081848" y="2610866"/>
              <a:ext cx="237359" cy="231917"/>
            </a:xfrm>
            <a:prstGeom prst="rect">
              <a:avLst/>
            </a:prstGeom>
          </p:spPr>
        </p:pic>
        <p:pic>
          <p:nvPicPr>
            <p:cNvPr id="255" name="그림 25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268980" y="2610866"/>
              <a:ext cx="237359" cy="231917"/>
            </a:xfrm>
            <a:prstGeom prst="rect">
              <a:avLst/>
            </a:prstGeom>
          </p:spPr>
        </p:pic>
        <p:pic>
          <p:nvPicPr>
            <p:cNvPr id="256" name="그림 2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160364" y="2610866"/>
              <a:ext cx="237359" cy="231917"/>
            </a:xfrm>
            <a:prstGeom prst="rect">
              <a:avLst/>
            </a:prstGeom>
          </p:spPr>
        </p:pic>
        <p:pic>
          <p:nvPicPr>
            <p:cNvPr id="257" name="그림 25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335677" y="2610866"/>
              <a:ext cx="237359" cy="231917"/>
            </a:xfrm>
            <a:prstGeom prst="rect">
              <a:avLst/>
            </a:prstGeom>
          </p:spPr>
        </p:pic>
        <p:pic>
          <p:nvPicPr>
            <p:cNvPr id="258" name="그림 25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510988" y="2610866"/>
              <a:ext cx="237359" cy="231917"/>
            </a:xfrm>
            <a:prstGeom prst="rect">
              <a:avLst/>
            </a:prstGeom>
          </p:spPr>
        </p:pic>
        <p:pic>
          <p:nvPicPr>
            <p:cNvPr id="259" name="그림 25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98120" y="2610866"/>
              <a:ext cx="237359" cy="231917"/>
            </a:xfrm>
            <a:prstGeom prst="rect">
              <a:avLst/>
            </a:prstGeom>
          </p:spPr>
        </p:pic>
        <p:pic>
          <p:nvPicPr>
            <p:cNvPr id="260" name="그림 25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433106" y="2610866"/>
              <a:ext cx="237359" cy="231917"/>
            </a:xfrm>
            <a:prstGeom prst="rect">
              <a:avLst/>
            </a:prstGeom>
          </p:spPr>
        </p:pic>
        <p:pic>
          <p:nvPicPr>
            <p:cNvPr id="261" name="그림 26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608419" y="2610866"/>
              <a:ext cx="237359" cy="231917"/>
            </a:xfrm>
            <a:prstGeom prst="rect">
              <a:avLst/>
            </a:prstGeom>
          </p:spPr>
        </p:pic>
        <p:pic>
          <p:nvPicPr>
            <p:cNvPr id="262" name="그림 26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783730" y="2610866"/>
              <a:ext cx="237359" cy="231917"/>
            </a:xfrm>
            <a:prstGeom prst="rect">
              <a:avLst/>
            </a:prstGeom>
          </p:spPr>
        </p:pic>
        <p:pic>
          <p:nvPicPr>
            <p:cNvPr id="263" name="그림 26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970862" y="2610866"/>
              <a:ext cx="237359" cy="231917"/>
            </a:xfrm>
            <a:prstGeom prst="rect">
              <a:avLst/>
            </a:prstGeom>
          </p:spPr>
        </p:pic>
        <p:pic>
          <p:nvPicPr>
            <p:cNvPr id="264" name="그림 26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022762" y="2610866"/>
              <a:ext cx="237359" cy="231917"/>
            </a:xfrm>
            <a:prstGeom prst="rect">
              <a:avLst/>
            </a:prstGeom>
          </p:spPr>
        </p:pic>
        <p:pic>
          <p:nvPicPr>
            <p:cNvPr id="265" name="그림 26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198075" y="2610866"/>
              <a:ext cx="237359" cy="231917"/>
            </a:xfrm>
            <a:prstGeom prst="rect">
              <a:avLst/>
            </a:prstGeom>
          </p:spPr>
        </p:pic>
        <p:pic>
          <p:nvPicPr>
            <p:cNvPr id="266" name="그림 26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373386" y="2610866"/>
              <a:ext cx="237359" cy="231917"/>
            </a:xfrm>
            <a:prstGeom prst="rect">
              <a:avLst/>
            </a:prstGeom>
          </p:spPr>
        </p:pic>
        <p:pic>
          <p:nvPicPr>
            <p:cNvPr id="267" name="그림 26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560518" y="2610866"/>
              <a:ext cx="237359" cy="231917"/>
            </a:xfrm>
            <a:prstGeom prst="rect">
              <a:avLst/>
            </a:prstGeom>
          </p:spPr>
        </p:pic>
        <p:sp>
          <p:nvSpPr>
            <p:cNvPr id="268" name="TextBox 267"/>
            <p:cNvSpPr txBox="1"/>
            <p:nvPr/>
          </p:nvSpPr>
          <p:spPr>
            <a:xfrm>
              <a:off x="1371806" y="581982"/>
              <a:ext cx="91793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</a:rPr>
                <a:t>합성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269" name="그림 26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7559840" y="1837248"/>
              <a:ext cx="900003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0154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65660" y="521732"/>
            <a:ext cx="11010131" cy="6169892"/>
            <a:chOff x="565660" y="521732"/>
            <a:chExt cx="11010131" cy="6169892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09" y="521732"/>
              <a:ext cx="10959582" cy="6164765"/>
            </a:xfrm>
            <a:prstGeom prst="rect">
              <a:avLst/>
            </a:prstGeom>
          </p:spPr>
        </p:pic>
        <p:grpSp>
          <p:nvGrpSpPr>
            <p:cNvPr id="41" name="그룹 40"/>
            <p:cNvGrpSpPr/>
            <p:nvPr/>
          </p:nvGrpSpPr>
          <p:grpSpPr>
            <a:xfrm>
              <a:off x="565660" y="960768"/>
              <a:ext cx="5198321" cy="5730856"/>
              <a:chOff x="6901067" y="466928"/>
              <a:chExt cx="3561329" cy="3926164"/>
            </a:xfrm>
          </p:grpSpPr>
          <p:pic>
            <p:nvPicPr>
              <p:cNvPr id="42" name="그림 4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67" y="466928"/>
                <a:ext cx="3561329" cy="3926164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8283310" y="610481"/>
                <a:ext cx="784338" cy="210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아이템 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622" y="936358"/>
                <a:ext cx="3173218" cy="3321946"/>
              </a:xfrm>
              <a:prstGeom prst="rect">
                <a:avLst/>
              </a:prstGeom>
            </p:spPr>
          </p:pic>
        </p:grpSp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901" y="1722101"/>
              <a:ext cx="1154924" cy="1154924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697" y="1722101"/>
              <a:ext cx="1154924" cy="1154924"/>
            </a:xfrm>
            <a:prstGeom prst="rect">
              <a:avLst/>
            </a:prstGeom>
          </p:spPr>
        </p:pic>
        <p:pic>
          <p:nvPicPr>
            <p:cNvPr id="116" name="그림 1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667" y="2975149"/>
              <a:ext cx="1154924" cy="1154924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433" y="2975149"/>
              <a:ext cx="1154924" cy="1154924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901" y="2975149"/>
              <a:ext cx="1154924" cy="1154924"/>
            </a:xfrm>
            <a:prstGeom prst="rect">
              <a:avLst/>
            </a:prstGeom>
          </p:spPr>
        </p:pic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667" y="1722101"/>
              <a:ext cx="1154924" cy="1154924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433" y="1722101"/>
              <a:ext cx="1154924" cy="1154924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849754" y="5654363"/>
              <a:ext cx="5421806" cy="103213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4800" y="1169305"/>
              <a:ext cx="492443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66606" y="1837248"/>
              <a:ext cx="900003" cy="900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15787" y="1729203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85198" y="1715269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822152" y="1824035"/>
              <a:ext cx="900000" cy="900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379259" y="171819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672442" y="171819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30809" y="3109399"/>
              <a:ext cx="900000" cy="900000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160348" y="3883315"/>
              <a:ext cx="237359" cy="231917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335661" y="3883315"/>
              <a:ext cx="237359" cy="231917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510972" y="3883315"/>
              <a:ext cx="237359" cy="23191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814703" y="298103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534399" y="3158610"/>
              <a:ext cx="900000" cy="900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089053" y="298103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817215" y="3125875"/>
              <a:ext cx="900000" cy="9000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380599" y="298103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7518656" y="1837248"/>
              <a:ext cx="900003" cy="900000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79748" y="1824035"/>
              <a:ext cx="900000" cy="900000"/>
            </a:xfrm>
            <a:prstGeom prst="rect">
              <a:avLst/>
            </a:prstGeom>
          </p:spPr>
        </p:pic>
        <p:grpSp>
          <p:nvGrpSpPr>
            <p:cNvPr id="3" name="그룹 2"/>
            <p:cNvGrpSpPr/>
            <p:nvPr/>
          </p:nvGrpSpPr>
          <p:grpSpPr>
            <a:xfrm>
              <a:off x="1568908" y="2540713"/>
              <a:ext cx="1185068" cy="1163669"/>
              <a:chOff x="1568908" y="2540713"/>
              <a:chExt cx="1185068" cy="1163669"/>
            </a:xfrm>
          </p:grpSpPr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8908" y="2549458"/>
                <a:ext cx="1154924" cy="1154924"/>
              </a:xfrm>
              <a:prstGeom prst="rect">
                <a:avLst/>
              </a:prstGeom>
            </p:spPr>
          </p:pic>
          <p:grpSp>
            <p:nvGrpSpPr>
              <p:cNvPr id="45" name="그룹 44"/>
              <p:cNvGrpSpPr/>
              <p:nvPr/>
            </p:nvGrpSpPr>
            <p:grpSpPr>
              <a:xfrm>
                <a:off x="1593414" y="2699729"/>
                <a:ext cx="989849" cy="979631"/>
                <a:chOff x="1593414" y="2274035"/>
                <a:chExt cx="989849" cy="979631"/>
              </a:xfrm>
            </p:grpSpPr>
            <p:pic>
              <p:nvPicPr>
                <p:cNvPr id="47" name="그림 46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48" name="그림 4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49" name="그림 4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1" name="그림 5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2" name="그림 5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</p:grpSp>
          <p:sp>
            <p:nvSpPr>
              <p:cNvPr id="53" name="TextBox 52"/>
              <p:cNvSpPr txBox="1"/>
              <p:nvPr/>
            </p:nvSpPr>
            <p:spPr>
              <a:xfrm>
                <a:off x="2231076" y="2540713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61" name="그림 6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98104" y="3883315"/>
              <a:ext cx="237359" cy="2319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/>
          </p:nvGrpSpPr>
          <p:grpSpPr>
            <a:xfrm>
              <a:off x="3475820" y="2540713"/>
              <a:ext cx="1192881" cy="1163669"/>
              <a:chOff x="3475820" y="2540713"/>
              <a:chExt cx="1192881" cy="1163669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20" y="2549458"/>
                <a:ext cx="1154924" cy="1154924"/>
              </a:xfrm>
              <a:prstGeom prst="rect">
                <a:avLst/>
              </a:prstGeom>
            </p:spPr>
          </p:pic>
          <p:grpSp>
            <p:nvGrpSpPr>
              <p:cNvPr id="54" name="그룹 53"/>
              <p:cNvGrpSpPr/>
              <p:nvPr/>
            </p:nvGrpSpPr>
            <p:grpSpPr>
              <a:xfrm>
                <a:off x="3508139" y="3447443"/>
                <a:ext cx="763297" cy="231917"/>
                <a:chOff x="1593414" y="3021749"/>
                <a:chExt cx="763297" cy="231917"/>
              </a:xfrm>
            </p:grpSpPr>
            <p:pic>
              <p:nvPicPr>
                <p:cNvPr id="56" name="그림 5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7" name="그림 56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8" name="그림 5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9" name="그림 5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</p:grpSp>
          <p:sp>
            <p:nvSpPr>
              <p:cNvPr id="60" name="TextBox 59"/>
              <p:cNvSpPr txBox="1"/>
              <p:nvPr/>
            </p:nvSpPr>
            <p:spPr>
              <a:xfrm>
                <a:off x="4145801" y="2540713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62" name="그림 6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3604864" y="2686811"/>
                <a:ext cx="900000" cy="900000"/>
              </a:xfrm>
              <a:prstGeom prst="rect">
                <a:avLst/>
              </a:prstGeom>
            </p:spPr>
          </p:pic>
        </p:grpSp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62" y="3158610"/>
              <a:ext cx="845847" cy="744850"/>
            </a:xfrm>
            <a:prstGeom prst="rect">
              <a:avLst/>
            </a:prstGeom>
          </p:spPr>
        </p:pic>
        <p:sp>
          <p:nvSpPr>
            <p:cNvPr id="64" name="덧셈 기호 63"/>
            <p:cNvSpPr/>
            <p:nvPr/>
          </p:nvSpPr>
          <p:spPr>
            <a:xfrm>
              <a:off x="2802927" y="2813285"/>
              <a:ext cx="622741" cy="622741"/>
            </a:xfrm>
            <a:prstGeom prst="mathPlus">
              <a:avLst>
                <a:gd name="adj1" fmla="val 14343"/>
              </a:avLst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77857" y="2231112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메인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496332" y="2231112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재료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직선 연결선 66"/>
            <p:cNvCxnSpPr/>
            <p:nvPr/>
          </p:nvCxnSpPr>
          <p:spPr>
            <a:xfrm>
              <a:off x="1025268" y="3868480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타원 67"/>
            <p:cNvSpPr/>
            <p:nvPr/>
          </p:nvSpPr>
          <p:spPr>
            <a:xfrm>
              <a:off x="991129" y="3843477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85500" y="1772563"/>
              <a:ext cx="1566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합성 아이템 선택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0" name="직선 연결선 69"/>
            <p:cNvCxnSpPr/>
            <p:nvPr/>
          </p:nvCxnSpPr>
          <p:spPr>
            <a:xfrm>
              <a:off x="1025268" y="214327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타원 70"/>
            <p:cNvSpPr/>
            <p:nvPr/>
          </p:nvSpPr>
          <p:spPr>
            <a:xfrm>
              <a:off x="991129" y="211827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52844" y="3951639"/>
              <a:ext cx="4491935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합성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TIP</a:t>
              </a:r>
            </a:p>
            <a:p>
              <a:endParaRPr lang="en-US" altLang="ko-KR" sz="800" b="1" dirty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4"/>
                  </a:solidFill>
                </a:rPr>
                <a:t>※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아이템 합성은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20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단계의 강화가 완료된 동일 등급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/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종류의</a:t>
              </a:r>
              <a:endParaRPr lang="en-US" altLang="ko-KR" sz="1200" b="1" dirty="0" smtClean="0">
                <a:solidFill>
                  <a:schemeClr val="accent4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accent4"/>
                  </a:solidFill>
                </a:rPr>
                <a:t>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 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아이템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2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개를 사용하여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,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상위 등급의 아이템을 획득합니다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4"/>
                  </a:solidFill>
                </a:rPr>
                <a:t>※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무기와 </a:t>
              </a:r>
              <a:r>
                <a:rPr lang="ko-KR" altLang="en-US" sz="1200" b="1" dirty="0" err="1" smtClean="0">
                  <a:solidFill>
                    <a:schemeClr val="accent4"/>
                  </a:solidFill>
                </a:rPr>
                <a:t>방어구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,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장신구 아이템만 합성이 가능합니다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4"/>
                  </a:solidFill>
                </a:rPr>
                <a:t>※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아이템 합성으로 얻는 상위 등급의 아이템은 메인 아이템의</a:t>
              </a:r>
              <a:endParaRPr lang="en-US" altLang="ko-KR" sz="1200" b="1" dirty="0" smtClean="0">
                <a:solidFill>
                  <a:schemeClr val="accent4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accent4"/>
                  </a:solidFill>
                </a:rPr>
                <a:t>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 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종류로 결정됩니다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.</a:t>
              </a:r>
              <a:endParaRPr lang="ko-KR" altLang="en-US" sz="1200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1025268" y="5804917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타원 73"/>
            <p:cNvSpPr/>
            <p:nvPr/>
          </p:nvSpPr>
          <p:spPr>
            <a:xfrm>
              <a:off x="991129" y="577991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57657" y="5964605"/>
              <a:ext cx="758087" cy="396000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82670" y="5964605"/>
              <a:ext cx="758086" cy="396000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1683262" y="5964605"/>
              <a:ext cx="702051" cy="396000"/>
            </a:xfrm>
            <a:prstGeom prst="rect">
              <a:avLst/>
            </a:prstGeom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351746" y="5964605"/>
              <a:ext cx="702051" cy="396000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013695" y="5964605"/>
              <a:ext cx="702051" cy="396000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585116" y="5964605"/>
              <a:ext cx="702051" cy="396000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080324" y="5964605"/>
              <a:ext cx="702051" cy="396000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1874241" y="6007914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합성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3576430" y="6044430"/>
              <a:ext cx="257730" cy="252000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3864794" y="6007914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434469" y="3883315"/>
              <a:ext cx="237359" cy="231917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609782" y="3883315"/>
              <a:ext cx="237359" cy="231917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785093" y="3883315"/>
              <a:ext cx="237359" cy="231917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972225" y="3883315"/>
              <a:ext cx="237359" cy="231917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724163" y="3883315"/>
              <a:ext cx="237359" cy="231917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899476" y="3883315"/>
              <a:ext cx="237359" cy="231917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074787" y="3883315"/>
              <a:ext cx="237359" cy="231917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261919" y="3883315"/>
              <a:ext cx="237359" cy="231917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731224" y="2610866"/>
              <a:ext cx="237359" cy="231917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906537" y="2610866"/>
              <a:ext cx="237359" cy="231917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081848" y="2610866"/>
              <a:ext cx="237359" cy="231917"/>
            </a:xfrm>
            <a:prstGeom prst="rect">
              <a:avLst/>
            </a:prstGeom>
          </p:spPr>
        </p:pic>
        <p:pic>
          <p:nvPicPr>
            <p:cNvPr id="96" name="그림 9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268980" y="2610866"/>
              <a:ext cx="237359" cy="231917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160364" y="2610866"/>
              <a:ext cx="237359" cy="231917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335677" y="2610866"/>
              <a:ext cx="237359" cy="231917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510988" y="2610866"/>
              <a:ext cx="237359" cy="231917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98120" y="2610866"/>
              <a:ext cx="237359" cy="231917"/>
            </a:xfrm>
            <a:prstGeom prst="rect">
              <a:avLst/>
            </a:prstGeom>
          </p:spPr>
        </p:pic>
        <p:pic>
          <p:nvPicPr>
            <p:cNvPr id="101" name="그림 10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433106" y="2610866"/>
              <a:ext cx="237359" cy="231917"/>
            </a:xfrm>
            <a:prstGeom prst="rect">
              <a:avLst/>
            </a:prstGeom>
          </p:spPr>
        </p:pic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608419" y="2610866"/>
              <a:ext cx="237359" cy="231917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783730" y="2610866"/>
              <a:ext cx="237359" cy="231917"/>
            </a:xfrm>
            <a:prstGeom prst="rect">
              <a:avLst/>
            </a:prstGeom>
          </p:spPr>
        </p:pic>
        <p:pic>
          <p:nvPicPr>
            <p:cNvPr id="104" name="그림 10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970862" y="2610866"/>
              <a:ext cx="237359" cy="231917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022762" y="2610866"/>
              <a:ext cx="237359" cy="231917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198075" y="2610866"/>
              <a:ext cx="237359" cy="231917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373386" y="2610866"/>
              <a:ext cx="237359" cy="231917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560518" y="2610866"/>
              <a:ext cx="237359" cy="2319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71806" y="569118"/>
              <a:ext cx="91793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smtClean="0">
                  <a:solidFill>
                    <a:schemeClr val="bg1"/>
                  </a:solidFill>
                </a:rPr>
                <a:t>합성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7559840" y="1837248"/>
              <a:ext cx="900003" cy="900000"/>
            </a:xfrm>
            <a:prstGeom prst="rect">
              <a:avLst/>
            </a:prstGeom>
          </p:spPr>
        </p:pic>
      </p:grpSp>
      <p:sp>
        <p:nvSpPr>
          <p:cNvPr id="109" name="TextBox 108"/>
          <p:cNvSpPr txBox="1"/>
          <p:nvPr/>
        </p:nvSpPr>
        <p:spPr>
          <a:xfrm>
            <a:off x="76252" y="94103"/>
            <a:ext cx="3033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합성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합성할 아이템 선택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720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65660" y="521732"/>
            <a:ext cx="11010131" cy="6169892"/>
            <a:chOff x="565660" y="521732"/>
            <a:chExt cx="11010131" cy="6169892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09" y="521732"/>
              <a:ext cx="10959582" cy="6164765"/>
            </a:xfrm>
            <a:prstGeom prst="rect">
              <a:avLst/>
            </a:prstGeom>
          </p:spPr>
        </p:pic>
        <p:grpSp>
          <p:nvGrpSpPr>
            <p:cNvPr id="41" name="그룹 40"/>
            <p:cNvGrpSpPr/>
            <p:nvPr/>
          </p:nvGrpSpPr>
          <p:grpSpPr>
            <a:xfrm>
              <a:off x="565660" y="960768"/>
              <a:ext cx="5198321" cy="5730856"/>
              <a:chOff x="6901067" y="466928"/>
              <a:chExt cx="3561329" cy="3926164"/>
            </a:xfrm>
          </p:grpSpPr>
          <p:pic>
            <p:nvPicPr>
              <p:cNvPr id="42" name="그림 4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67" y="466928"/>
                <a:ext cx="3561329" cy="3926164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8283310" y="610481"/>
                <a:ext cx="784338" cy="210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아이템 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622" y="936358"/>
                <a:ext cx="3173218" cy="3321946"/>
              </a:xfrm>
              <a:prstGeom prst="rect">
                <a:avLst/>
              </a:prstGeom>
            </p:spPr>
          </p:pic>
        </p:grpSp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901" y="1722101"/>
              <a:ext cx="1154924" cy="1154924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697" y="1722101"/>
              <a:ext cx="1154924" cy="1154924"/>
            </a:xfrm>
            <a:prstGeom prst="rect">
              <a:avLst/>
            </a:prstGeom>
          </p:spPr>
        </p:pic>
        <p:pic>
          <p:nvPicPr>
            <p:cNvPr id="116" name="그림 1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667" y="2975149"/>
              <a:ext cx="1154924" cy="1154924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433" y="2975149"/>
              <a:ext cx="1154924" cy="1154924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901" y="2975149"/>
              <a:ext cx="1154924" cy="1154924"/>
            </a:xfrm>
            <a:prstGeom prst="rect">
              <a:avLst/>
            </a:prstGeom>
          </p:spPr>
        </p:pic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667" y="1722101"/>
              <a:ext cx="1154924" cy="1154924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433" y="1722101"/>
              <a:ext cx="1154924" cy="1154924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849754" y="5654363"/>
              <a:ext cx="5421806" cy="103213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4800" y="1169305"/>
              <a:ext cx="492443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66606" y="1837248"/>
              <a:ext cx="900003" cy="900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15787" y="1729203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85198" y="1715269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822152" y="1824035"/>
              <a:ext cx="900000" cy="900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379259" y="171819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672442" y="171819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30809" y="3109399"/>
              <a:ext cx="900000" cy="900000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160348" y="3883315"/>
              <a:ext cx="237359" cy="231917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335661" y="3883315"/>
              <a:ext cx="237359" cy="231917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510972" y="3883315"/>
              <a:ext cx="237359" cy="23191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814703" y="298103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534399" y="3158610"/>
              <a:ext cx="900000" cy="900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089053" y="298103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817215" y="3125875"/>
              <a:ext cx="900000" cy="9000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380599" y="298103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7518656" y="1837248"/>
              <a:ext cx="900003" cy="900000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79748" y="1824035"/>
              <a:ext cx="900000" cy="900000"/>
            </a:xfrm>
            <a:prstGeom prst="rect">
              <a:avLst/>
            </a:prstGeom>
          </p:spPr>
        </p:pic>
        <p:grpSp>
          <p:nvGrpSpPr>
            <p:cNvPr id="3" name="그룹 2"/>
            <p:cNvGrpSpPr/>
            <p:nvPr/>
          </p:nvGrpSpPr>
          <p:grpSpPr>
            <a:xfrm>
              <a:off x="1568908" y="2540713"/>
              <a:ext cx="1185068" cy="1163669"/>
              <a:chOff x="1568908" y="2540713"/>
              <a:chExt cx="1185068" cy="1163669"/>
            </a:xfrm>
          </p:grpSpPr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8908" y="2549458"/>
                <a:ext cx="1154924" cy="1154924"/>
              </a:xfrm>
              <a:prstGeom prst="rect">
                <a:avLst/>
              </a:prstGeom>
            </p:spPr>
          </p:pic>
          <p:grpSp>
            <p:nvGrpSpPr>
              <p:cNvPr id="45" name="그룹 44"/>
              <p:cNvGrpSpPr/>
              <p:nvPr/>
            </p:nvGrpSpPr>
            <p:grpSpPr>
              <a:xfrm>
                <a:off x="1593414" y="2699729"/>
                <a:ext cx="989849" cy="979631"/>
                <a:chOff x="1593414" y="2274035"/>
                <a:chExt cx="989849" cy="979631"/>
              </a:xfrm>
            </p:grpSpPr>
            <p:pic>
              <p:nvPicPr>
                <p:cNvPr id="47" name="그림 46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48" name="그림 4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49" name="그림 4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1" name="그림 5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2" name="그림 5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</p:grpSp>
          <p:sp>
            <p:nvSpPr>
              <p:cNvPr id="53" name="TextBox 52"/>
              <p:cNvSpPr txBox="1"/>
              <p:nvPr/>
            </p:nvSpPr>
            <p:spPr>
              <a:xfrm>
                <a:off x="2231076" y="2540713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61" name="그림 6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98104" y="3883315"/>
              <a:ext cx="237359" cy="2319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/>
          </p:nvGrpSpPr>
          <p:grpSpPr>
            <a:xfrm>
              <a:off x="3475820" y="2540713"/>
              <a:ext cx="1192881" cy="1163669"/>
              <a:chOff x="3475820" y="2540713"/>
              <a:chExt cx="1192881" cy="1163669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20" y="2549458"/>
                <a:ext cx="1154924" cy="1154924"/>
              </a:xfrm>
              <a:prstGeom prst="rect">
                <a:avLst/>
              </a:prstGeom>
            </p:spPr>
          </p:pic>
          <p:grpSp>
            <p:nvGrpSpPr>
              <p:cNvPr id="54" name="그룹 53"/>
              <p:cNvGrpSpPr/>
              <p:nvPr/>
            </p:nvGrpSpPr>
            <p:grpSpPr>
              <a:xfrm>
                <a:off x="3508139" y="3447443"/>
                <a:ext cx="763297" cy="231917"/>
                <a:chOff x="1593414" y="3021749"/>
                <a:chExt cx="763297" cy="231917"/>
              </a:xfrm>
            </p:grpSpPr>
            <p:pic>
              <p:nvPicPr>
                <p:cNvPr id="56" name="그림 5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7" name="그림 56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8" name="그림 5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9" name="그림 5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</p:grpSp>
          <p:sp>
            <p:nvSpPr>
              <p:cNvPr id="60" name="TextBox 59"/>
              <p:cNvSpPr txBox="1"/>
              <p:nvPr/>
            </p:nvSpPr>
            <p:spPr>
              <a:xfrm>
                <a:off x="4145801" y="2540713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62" name="그림 6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3604864" y="2686811"/>
                <a:ext cx="900000" cy="900000"/>
              </a:xfrm>
              <a:prstGeom prst="rect">
                <a:avLst/>
              </a:prstGeom>
            </p:spPr>
          </p:pic>
        </p:grpSp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62" y="3158610"/>
              <a:ext cx="845847" cy="744850"/>
            </a:xfrm>
            <a:prstGeom prst="rect">
              <a:avLst/>
            </a:prstGeom>
          </p:spPr>
        </p:pic>
        <p:sp>
          <p:nvSpPr>
            <p:cNvPr id="64" name="덧셈 기호 63"/>
            <p:cNvSpPr/>
            <p:nvPr/>
          </p:nvSpPr>
          <p:spPr>
            <a:xfrm>
              <a:off x="2802927" y="2813285"/>
              <a:ext cx="622741" cy="622741"/>
            </a:xfrm>
            <a:prstGeom prst="mathPlus">
              <a:avLst>
                <a:gd name="adj1" fmla="val 14343"/>
              </a:avLst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77857" y="2231112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메인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496332" y="2231112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재료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직선 연결선 66"/>
            <p:cNvCxnSpPr/>
            <p:nvPr/>
          </p:nvCxnSpPr>
          <p:spPr>
            <a:xfrm>
              <a:off x="1025268" y="3868480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타원 67"/>
            <p:cNvSpPr/>
            <p:nvPr/>
          </p:nvSpPr>
          <p:spPr>
            <a:xfrm>
              <a:off x="991129" y="3843477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85500" y="1772563"/>
              <a:ext cx="1566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합성 아이템 선택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0" name="직선 연결선 69"/>
            <p:cNvCxnSpPr/>
            <p:nvPr/>
          </p:nvCxnSpPr>
          <p:spPr>
            <a:xfrm>
              <a:off x="1025268" y="214327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타원 70"/>
            <p:cNvSpPr/>
            <p:nvPr/>
          </p:nvSpPr>
          <p:spPr>
            <a:xfrm>
              <a:off x="991129" y="211827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52844" y="3951639"/>
              <a:ext cx="4491935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합성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TIP</a:t>
              </a:r>
            </a:p>
            <a:p>
              <a:endParaRPr lang="en-US" altLang="ko-KR" sz="800" b="1" dirty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4"/>
                  </a:solidFill>
                </a:rPr>
                <a:t>※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아이템 합성은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20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단계의 강화가 완료된 동일 등급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/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종류의</a:t>
              </a:r>
              <a:endParaRPr lang="en-US" altLang="ko-KR" sz="1200" b="1" dirty="0" smtClean="0">
                <a:solidFill>
                  <a:schemeClr val="accent4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accent4"/>
                  </a:solidFill>
                </a:rPr>
                <a:t>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 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아이템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2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개를 사용하여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,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상위 등급의 아이템을 획득합니다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4"/>
                  </a:solidFill>
                </a:rPr>
                <a:t>※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무기와 </a:t>
              </a:r>
              <a:r>
                <a:rPr lang="ko-KR" altLang="en-US" sz="1200" b="1" dirty="0" err="1" smtClean="0">
                  <a:solidFill>
                    <a:schemeClr val="accent4"/>
                  </a:solidFill>
                </a:rPr>
                <a:t>방어구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,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장신구 아이템만 합성이 가능합니다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4"/>
                  </a:solidFill>
                </a:rPr>
                <a:t>※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아이템 합성으로 얻는 상위 등급의 아이템은 메인 아이템의</a:t>
              </a:r>
              <a:endParaRPr lang="en-US" altLang="ko-KR" sz="1200" b="1" dirty="0" smtClean="0">
                <a:solidFill>
                  <a:schemeClr val="accent4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accent4"/>
                  </a:solidFill>
                </a:rPr>
                <a:t> 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   </a:t>
              </a:r>
              <a:r>
                <a:rPr lang="ko-KR" altLang="en-US" sz="1200" b="1" dirty="0" smtClean="0">
                  <a:solidFill>
                    <a:schemeClr val="accent4"/>
                  </a:solidFill>
                </a:rPr>
                <a:t>종류로 결정됩니다</a:t>
              </a:r>
              <a:r>
                <a:rPr lang="en-US" altLang="ko-KR" sz="1200" b="1" dirty="0" smtClean="0">
                  <a:solidFill>
                    <a:schemeClr val="accent4"/>
                  </a:solidFill>
                </a:rPr>
                <a:t>.</a:t>
              </a:r>
              <a:endParaRPr lang="ko-KR" altLang="en-US" sz="1200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1025268" y="5804917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타원 73"/>
            <p:cNvSpPr/>
            <p:nvPr/>
          </p:nvSpPr>
          <p:spPr>
            <a:xfrm>
              <a:off x="991129" y="577991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57657" y="5964605"/>
              <a:ext cx="758087" cy="396000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82670" y="5964605"/>
              <a:ext cx="758086" cy="396000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1683262" y="5964605"/>
              <a:ext cx="702051" cy="396000"/>
            </a:xfrm>
            <a:prstGeom prst="rect">
              <a:avLst/>
            </a:prstGeom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351746" y="5964605"/>
              <a:ext cx="702051" cy="396000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013695" y="5964605"/>
              <a:ext cx="702051" cy="396000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585116" y="5964605"/>
              <a:ext cx="702051" cy="396000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080324" y="5964605"/>
              <a:ext cx="702051" cy="396000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1874241" y="6007914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합성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3576430" y="6044430"/>
              <a:ext cx="257730" cy="252000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3864794" y="6007914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434469" y="3883315"/>
              <a:ext cx="237359" cy="231917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609782" y="3883315"/>
              <a:ext cx="237359" cy="231917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785093" y="3883315"/>
              <a:ext cx="237359" cy="231917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972225" y="3883315"/>
              <a:ext cx="237359" cy="231917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724163" y="3883315"/>
              <a:ext cx="237359" cy="231917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899476" y="3883315"/>
              <a:ext cx="237359" cy="231917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074787" y="3883315"/>
              <a:ext cx="237359" cy="231917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261919" y="3883315"/>
              <a:ext cx="237359" cy="231917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731224" y="2610866"/>
              <a:ext cx="237359" cy="231917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8906537" y="2610866"/>
              <a:ext cx="237359" cy="231917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081848" y="2610866"/>
              <a:ext cx="237359" cy="231917"/>
            </a:xfrm>
            <a:prstGeom prst="rect">
              <a:avLst/>
            </a:prstGeom>
          </p:spPr>
        </p:pic>
        <p:pic>
          <p:nvPicPr>
            <p:cNvPr id="96" name="그림 9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9268980" y="2610866"/>
              <a:ext cx="237359" cy="231917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160364" y="2610866"/>
              <a:ext cx="237359" cy="231917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335677" y="2610866"/>
              <a:ext cx="237359" cy="231917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510988" y="2610866"/>
              <a:ext cx="237359" cy="231917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98120" y="2610866"/>
              <a:ext cx="237359" cy="231917"/>
            </a:xfrm>
            <a:prstGeom prst="rect">
              <a:avLst/>
            </a:prstGeom>
          </p:spPr>
        </p:pic>
        <p:pic>
          <p:nvPicPr>
            <p:cNvPr id="101" name="그림 10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433106" y="2610866"/>
              <a:ext cx="237359" cy="231917"/>
            </a:xfrm>
            <a:prstGeom prst="rect">
              <a:avLst/>
            </a:prstGeom>
          </p:spPr>
        </p:pic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608419" y="2610866"/>
              <a:ext cx="237359" cy="231917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783730" y="2610866"/>
              <a:ext cx="237359" cy="231917"/>
            </a:xfrm>
            <a:prstGeom prst="rect">
              <a:avLst/>
            </a:prstGeom>
          </p:spPr>
        </p:pic>
        <p:pic>
          <p:nvPicPr>
            <p:cNvPr id="104" name="그림 10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970862" y="2610866"/>
              <a:ext cx="237359" cy="231917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022762" y="2610866"/>
              <a:ext cx="237359" cy="231917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198075" y="2610866"/>
              <a:ext cx="237359" cy="231917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373386" y="2610866"/>
              <a:ext cx="237359" cy="231917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10560518" y="2610866"/>
              <a:ext cx="237359" cy="2319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71806" y="569118"/>
              <a:ext cx="91793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smtClean="0">
                  <a:solidFill>
                    <a:schemeClr val="bg1"/>
                  </a:solidFill>
                </a:rPr>
                <a:t>합성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7559840" y="1837248"/>
              <a:ext cx="900003" cy="900000"/>
            </a:xfrm>
            <a:prstGeom prst="rect">
              <a:avLst/>
            </a:prstGeom>
          </p:spPr>
        </p:pic>
      </p:grpSp>
      <p:sp>
        <p:nvSpPr>
          <p:cNvPr id="109" name="TextBox 108"/>
          <p:cNvSpPr txBox="1"/>
          <p:nvPr/>
        </p:nvSpPr>
        <p:spPr>
          <a:xfrm>
            <a:off x="76252" y="94103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합성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합성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골드 부족</a:t>
            </a:r>
            <a:endParaRPr lang="ko-KR" altLang="en-US" sz="1400" b="1" dirty="0"/>
          </a:p>
        </p:txBody>
      </p:sp>
      <p:sp>
        <p:nvSpPr>
          <p:cNvPr id="110" name="직사각형 109"/>
          <p:cNvSpPr/>
          <p:nvPr/>
        </p:nvSpPr>
        <p:spPr>
          <a:xfrm>
            <a:off x="616209" y="516605"/>
            <a:ext cx="10959581" cy="6169892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130" name="그룹 129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131" name="그림 130"/>
            <p:cNvPicPr>
              <a:picLocks/>
            </p:cNvPicPr>
            <p:nvPr/>
          </p:nvPicPr>
          <p:blipFill rotWithShape="1">
            <a:blip r:embed="rId17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133" name="직사각형 132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4" name="직사각형 133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골드가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25,000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 구매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1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65660" y="516605"/>
            <a:ext cx="11010131" cy="6175019"/>
            <a:chOff x="565660" y="516605"/>
            <a:chExt cx="11010131" cy="6175019"/>
          </a:xfrm>
        </p:grpSpPr>
        <p:grpSp>
          <p:nvGrpSpPr>
            <p:cNvPr id="232" name="그룹 231"/>
            <p:cNvGrpSpPr/>
            <p:nvPr/>
          </p:nvGrpSpPr>
          <p:grpSpPr>
            <a:xfrm>
              <a:off x="565660" y="521732"/>
              <a:ext cx="11010131" cy="6169892"/>
              <a:chOff x="565660" y="521732"/>
              <a:chExt cx="11010131" cy="6169892"/>
            </a:xfrm>
          </p:grpSpPr>
          <p:pic>
            <p:nvPicPr>
              <p:cNvPr id="233" name="그림 2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209" y="521732"/>
                <a:ext cx="10959582" cy="6164765"/>
              </a:xfrm>
              <a:prstGeom prst="rect">
                <a:avLst/>
              </a:prstGeom>
            </p:spPr>
          </p:pic>
          <p:grpSp>
            <p:nvGrpSpPr>
              <p:cNvPr id="234" name="그룹 233"/>
              <p:cNvGrpSpPr/>
              <p:nvPr/>
            </p:nvGrpSpPr>
            <p:grpSpPr>
              <a:xfrm>
                <a:off x="565660" y="960768"/>
                <a:ext cx="5198321" cy="5730856"/>
                <a:chOff x="6901067" y="466928"/>
                <a:chExt cx="3561329" cy="3926164"/>
              </a:xfrm>
            </p:grpSpPr>
            <p:pic>
              <p:nvPicPr>
                <p:cNvPr id="328" name="그림 32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1067" y="466928"/>
                  <a:ext cx="3561329" cy="3926164"/>
                </a:xfrm>
                <a:prstGeom prst="rect">
                  <a:avLst/>
                </a:prstGeom>
              </p:spPr>
            </p:pic>
            <p:sp>
              <p:nvSpPr>
                <p:cNvPr id="329" name="TextBox 328"/>
                <p:cNvSpPr txBox="1"/>
                <p:nvPr/>
              </p:nvSpPr>
              <p:spPr>
                <a:xfrm>
                  <a:off x="8283310" y="610481"/>
                  <a:ext cx="784338" cy="2108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아이템 합성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30" name="그림 32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91622" y="936358"/>
                  <a:ext cx="3173218" cy="3321946"/>
                </a:xfrm>
                <a:prstGeom prst="rect">
                  <a:avLst/>
                </a:prstGeom>
              </p:spPr>
            </p:pic>
          </p:grpSp>
          <p:pic>
            <p:nvPicPr>
              <p:cNvPr id="235" name="그림 23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6901" y="1722101"/>
                <a:ext cx="1154924" cy="1154924"/>
              </a:xfrm>
              <a:prstGeom prst="rect">
                <a:avLst/>
              </a:prstGeom>
            </p:spPr>
          </p:pic>
          <p:pic>
            <p:nvPicPr>
              <p:cNvPr id="236" name="그림 2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0697" y="1722101"/>
                <a:ext cx="1154924" cy="1154924"/>
              </a:xfrm>
              <a:prstGeom prst="rect">
                <a:avLst/>
              </a:prstGeom>
            </p:spPr>
          </p:pic>
          <p:pic>
            <p:nvPicPr>
              <p:cNvPr id="237" name="그림 23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667" y="2975149"/>
                <a:ext cx="1154924" cy="1154924"/>
              </a:xfrm>
              <a:prstGeom prst="rect">
                <a:avLst/>
              </a:prstGeom>
            </p:spPr>
          </p:pic>
          <p:pic>
            <p:nvPicPr>
              <p:cNvPr id="238" name="그림 2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0433" y="2975149"/>
                <a:ext cx="1154924" cy="1154924"/>
              </a:xfrm>
              <a:prstGeom prst="rect">
                <a:avLst/>
              </a:prstGeom>
            </p:spPr>
          </p:pic>
          <p:pic>
            <p:nvPicPr>
              <p:cNvPr id="239" name="그림 23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6901" y="2975149"/>
                <a:ext cx="1154924" cy="1154924"/>
              </a:xfrm>
              <a:prstGeom prst="rect">
                <a:avLst/>
              </a:prstGeom>
            </p:spPr>
          </p:pic>
          <p:pic>
            <p:nvPicPr>
              <p:cNvPr id="240" name="그림 2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667" y="1722101"/>
                <a:ext cx="1154924" cy="1154924"/>
              </a:xfrm>
              <a:prstGeom prst="rect">
                <a:avLst/>
              </a:prstGeom>
            </p:spPr>
          </p:pic>
          <p:pic>
            <p:nvPicPr>
              <p:cNvPr id="241" name="그림 24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0433" y="1722101"/>
                <a:ext cx="1154924" cy="1154924"/>
              </a:xfrm>
              <a:prstGeom prst="rect">
                <a:avLst/>
              </a:prstGeom>
            </p:spPr>
          </p:pic>
          <p:pic>
            <p:nvPicPr>
              <p:cNvPr id="242" name="그림 24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53" t="83258" r="2776"/>
              <a:stretch/>
            </p:blipFill>
            <p:spPr>
              <a:xfrm>
                <a:off x="5849754" y="5654363"/>
                <a:ext cx="5421806" cy="1032134"/>
              </a:xfrm>
              <a:prstGeom prst="rect">
                <a:avLst/>
              </a:prstGeom>
            </p:spPr>
          </p:pic>
          <p:sp>
            <p:nvSpPr>
              <p:cNvPr id="243" name="TextBox 242"/>
              <p:cNvSpPr txBox="1"/>
              <p:nvPr/>
            </p:nvSpPr>
            <p:spPr>
              <a:xfrm>
                <a:off x="10344800" y="1169305"/>
                <a:ext cx="492443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기타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244" name="그림 2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266606" y="1837248"/>
                <a:ext cx="900003" cy="900000"/>
              </a:xfrm>
              <a:prstGeom prst="rect">
                <a:avLst/>
              </a:prstGeom>
            </p:spPr>
          </p:pic>
          <p:sp>
            <p:nvSpPr>
              <p:cNvPr id="245" name="TextBox 244"/>
              <p:cNvSpPr txBox="1"/>
              <p:nvPr/>
            </p:nvSpPr>
            <p:spPr>
              <a:xfrm>
                <a:off x="6815787" y="1729203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46" name="TextBox 245"/>
              <p:cNvSpPr txBox="1"/>
              <p:nvPr/>
            </p:nvSpPr>
            <p:spPr>
              <a:xfrm>
                <a:off x="8085198" y="1715269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47" name="그림 24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822152" y="1824035"/>
                <a:ext cx="900000" cy="900000"/>
              </a:xfrm>
              <a:prstGeom prst="rect">
                <a:avLst/>
              </a:prstGeom>
            </p:spPr>
          </p:pic>
          <p:sp>
            <p:nvSpPr>
              <p:cNvPr id="248" name="TextBox 247"/>
              <p:cNvSpPr txBox="1"/>
              <p:nvPr/>
            </p:nvSpPr>
            <p:spPr>
              <a:xfrm>
                <a:off x="9379259" y="1718192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49" name="TextBox 248"/>
              <p:cNvSpPr txBox="1"/>
              <p:nvPr/>
            </p:nvSpPr>
            <p:spPr>
              <a:xfrm>
                <a:off x="10672442" y="1718192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50" name="그림 24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230809" y="3109399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51" name="그림 25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60348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52" name="그림 25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35661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53" name="그림 25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10972" y="3883315"/>
                <a:ext cx="237359" cy="231917"/>
              </a:xfrm>
              <a:prstGeom prst="rect">
                <a:avLst/>
              </a:prstGeom>
            </p:spPr>
          </p:pic>
          <p:sp>
            <p:nvSpPr>
              <p:cNvPr id="254" name="TextBox 253"/>
              <p:cNvSpPr txBox="1"/>
              <p:nvPr/>
            </p:nvSpPr>
            <p:spPr>
              <a:xfrm>
                <a:off x="6814703" y="2981032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55" name="그림 25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7534399" y="3158610"/>
                <a:ext cx="900000" cy="900000"/>
              </a:xfrm>
              <a:prstGeom prst="rect">
                <a:avLst/>
              </a:prstGeom>
            </p:spPr>
          </p:pic>
          <p:sp>
            <p:nvSpPr>
              <p:cNvPr id="256" name="TextBox 255"/>
              <p:cNvSpPr txBox="1"/>
              <p:nvPr/>
            </p:nvSpPr>
            <p:spPr>
              <a:xfrm>
                <a:off x="8089053" y="2981032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57" name="그림 25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817215" y="3125875"/>
                <a:ext cx="900000" cy="900000"/>
              </a:xfrm>
              <a:prstGeom prst="rect">
                <a:avLst/>
              </a:prstGeom>
            </p:spPr>
          </p:pic>
          <p:sp>
            <p:nvSpPr>
              <p:cNvPr id="258" name="TextBox 257"/>
              <p:cNvSpPr txBox="1"/>
              <p:nvPr/>
            </p:nvSpPr>
            <p:spPr>
              <a:xfrm>
                <a:off x="9380599" y="2981032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59" name="그림 25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51865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260" name="그림 25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79748" y="1824035"/>
                <a:ext cx="900000" cy="900000"/>
              </a:xfrm>
              <a:prstGeom prst="rect">
                <a:avLst/>
              </a:prstGeom>
            </p:spPr>
          </p:pic>
          <p:grpSp>
            <p:nvGrpSpPr>
              <p:cNvPr id="261" name="그룹 260"/>
              <p:cNvGrpSpPr/>
              <p:nvPr/>
            </p:nvGrpSpPr>
            <p:grpSpPr>
              <a:xfrm>
                <a:off x="1568908" y="2540713"/>
                <a:ext cx="1185068" cy="1163669"/>
                <a:chOff x="1568908" y="2540713"/>
                <a:chExt cx="1185068" cy="1163669"/>
              </a:xfrm>
            </p:grpSpPr>
            <p:pic>
              <p:nvPicPr>
                <p:cNvPr id="320" name="그림 31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68908" y="2549458"/>
                  <a:ext cx="1154924" cy="1154924"/>
                </a:xfrm>
                <a:prstGeom prst="rect">
                  <a:avLst/>
                </a:prstGeom>
              </p:spPr>
            </p:pic>
            <p:grpSp>
              <p:nvGrpSpPr>
                <p:cNvPr id="321" name="그룹 320"/>
                <p:cNvGrpSpPr/>
                <p:nvPr/>
              </p:nvGrpSpPr>
              <p:grpSpPr>
                <a:xfrm>
                  <a:off x="1593414" y="2699729"/>
                  <a:ext cx="989849" cy="979631"/>
                  <a:chOff x="1593414" y="2274035"/>
                  <a:chExt cx="989849" cy="979631"/>
                </a:xfrm>
              </p:grpSpPr>
              <p:pic>
                <p:nvPicPr>
                  <p:cNvPr id="323" name="그림 322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1683262" y="2274036"/>
                    <a:ext cx="900001" cy="900000"/>
                  </a:xfrm>
                  <a:prstGeom prst="rect">
                    <a:avLst/>
                  </a:prstGeom>
                </p:spPr>
              </p:pic>
              <p:pic>
                <p:nvPicPr>
                  <p:cNvPr id="324" name="그림 323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1593414" y="3021749"/>
                    <a:ext cx="237359" cy="231917"/>
                  </a:xfrm>
                  <a:prstGeom prst="rect">
                    <a:avLst/>
                  </a:prstGeom>
                </p:spPr>
              </p:pic>
              <p:pic>
                <p:nvPicPr>
                  <p:cNvPr id="325" name="그림 324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1768727" y="3021749"/>
                    <a:ext cx="237359" cy="231917"/>
                  </a:xfrm>
                  <a:prstGeom prst="rect">
                    <a:avLst/>
                  </a:prstGeom>
                </p:spPr>
              </p:pic>
              <p:pic>
                <p:nvPicPr>
                  <p:cNvPr id="326" name="그림 325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1944039" y="3021749"/>
                    <a:ext cx="237359" cy="231917"/>
                  </a:xfrm>
                  <a:prstGeom prst="rect">
                    <a:avLst/>
                  </a:prstGeom>
                </p:spPr>
              </p:pic>
              <p:pic>
                <p:nvPicPr>
                  <p:cNvPr id="327" name="그림 326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2119352" y="3021749"/>
                    <a:ext cx="237359" cy="23191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22" name="TextBox 321"/>
                <p:cNvSpPr txBox="1"/>
                <p:nvPr/>
              </p:nvSpPr>
              <p:spPr>
                <a:xfrm>
                  <a:off x="2231076" y="2540713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62" name="그림 26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98104" y="3883315"/>
                <a:ext cx="237359" cy="231917"/>
              </a:xfrm>
              <a:prstGeom prst="rect">
                <a:avLst/>
              </a:prstGeom>
            </p:spPr>
          </p:pic>
          <p:grpSp>
            <p:nvGrpSpPr>
              <p:cNvPr id="263" name="그룹 262"/>
              <p:cNvGrpSpPr/>
              <p:nvPr/>
            </p:nvGrpSpPr>
            <p:grpSpPr>
              <a:xfrm>
                <a:off x="3475820" y="2540713"/>
                <a:ext cx="1192881" cy="1163669"/>
                <a:chOff x="3475820" y="2540713"/>
                <a:chExt cx="1192881" cy="1163669"/>
              </a:xfrm>
            </p:grpSpPr>
            <p:pic>
              <p:nvPicPr>
                <p:cNvPr id="312" name="그림 3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75820" y="2549458"/>
                  <a:ext cx="1154924" cy="1154924"/>
                </a:xfrm>
                <a:prstGeom prst="rect">
                  <a:avLst/>
                </a:prstGeom>
              </p:spPr>
            </p:pic>
            <p:grpSp>
              <p:nvGrpSpPr>
                <p:cNvPr id="313" name="그룹 312"/>
                <p:cNvGrpSpPr/>
                <p:nvPr/>
              </p:nvGrpSpPr>
              <p:grpSpPr>
                <a:xfrm>
                  <a:off x="3508139" y="3447443"/>
                  <a:ext cx="763297" cy="231917"/>
                  <a:chOff x="1593414" y="3021749"/>
                  <a:chExt cx="763297" cy="231917"/>
                </a:xfrm>
              </p:grpSpPr>
              <p:pic>
                <p:nvPicPr>
                  <p:cNvPr id="316" name="그림 315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1593414" y="3021749"/>
                    <a:ext cx="237359" cy="231917"/>
                  </a:xfrm>
                  <a:prstGeom prst="rect">
                    <a:avLst/>
                  </a:prstGeom>
                </p:spPr>
              </p:pic>
              <p:pic>
                <p:nvPicPr>
                  <p:cNvPr id="317" name="그림 316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1768727" y="3021749"/>
                    <a:ext cx="237359" cy="231917"/>
                  </a:xfrm>
                  <a:prstGeom prst="rect">
                    <a:avLst/>
                  </a:prstGeom>
                </p:spPr>
              </p:pic>
              <p:pic>
                <p:nvPicPr>
                  <p:cNvPr id="318" name="그림 317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1944039" y="3021749"/>
                    <a:ext cx="237359" cy="231917"/>
                  </a:xfrm>
                  <a:prstGeom prst="rect">
                    <a:avLst/>
                  </a:prstGeom>
                </p:spPr>
              </p:pic>
              <p:pic>
                <p:nvPicPr>
                  <p:cNvPr id="319" name="그림 318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2119352" y="3021749"/>
                    <a:ext cx="237359" cy="23191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14" name="TextBox 313"/>
                <p:cNvSpPr txBox="1"/>
                <p:nvPr/>
              </p:nvSpPr>
              <p:spPr>
                <a:xfrm>
                  <a:off x="4145801" y="2540713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315" name="그림 31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3604864" y="2686811"/>
                  <a:ext cx="900000" cy="900000"/>
                </a:xfrm>
                <a:prstGeom prst="rect">
                  <a:avLst/>
                </a:prstGeom>
              </p:spPr>
            </p:pic>
          </p:grpSp>
          <p:pic>
            <p:nvPicPr>
              <p:cNvPr id="264" name="그림 263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4962" y="3158610"/>
                <a:ext cx="845847" cy="744850"/>
              </a:xfrm>
              <a:prstGeom prst="rect">
                <a:avLst/>
              </a:prstGeom>
            </p:spPr>
          </p:pic>
          <p:sp>
            <p:nvSpPr>
              <p:cNvPr id="265" name="덧셈 기호 264"/>
              <p:cNvSpPr/>
              <p:nvPr/>
            </p:nvSpPr>
            <p:spPr>
              <a:xfrm>
                <a:off x="2802927" y="2813285"/>
                <a:ext cx="622741" cy="622741"/>
              </a:xfrm>
              <a:prstGeom prst="mathPlus">
                <a:avLst>
                  <a:gd name="adj1" fmla="val 14343"/>
                </a:avLst>
              </a:prstGeom>
              <a:solidFill>
                <a:schemeClr val="bg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6" name="TextBox 265"/>
              <p:cNvSpPr txBox="1"/>
              <p:nvPr/>
            </p:nvSpPr>
            <p:spPr>
              <a:xfrm>
                <a:off x="1577857" y="2231112"/>
                <a:ext cx="11448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메인 아이템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7" name="TextBox 266"/>
              <p:cNvSpPr txBox="1"/>
              <p:nvPr/>
            </p:nvSpPr>
            <p:spPr>
              <a:xfrm>
                <a:off x="3496332" y="2231112"/>
                <a:ext cx="11448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재료 아이템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8" name="직선 연결선 267"/>
              <p:cNvCxnSpPr/>
              <p:nvPr/>
            </p:nvCxnSpPr>
            <p:spPr>
              <a:xfrm>
                <a:off x="1025268" y="3868480"/>
                <a:ext cx="4284000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타원 268"/>
              <p:cNvSpPr/>
              <p:nvPr/>
            </p:nvSpPr>
            <p:spPr>
              <a:xfrm>
                <a:off x="991129" y="3843477"/>
                <a:ext cx="49279" cy="49279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985500" y="1772563"/>
                <a:ext cx="1566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합성 아이템 선택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71" name="직선 연결선 270"/>
              <p:cNvCxnSpPr/>
              <p:nvPr/>
            </p:nvCxnSpPr>
            <p:spPr>
              <a:xfrm>
                <a:off x="1025268" y="2143279"/>
                <a:ext cx="4284000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2" name="타원 271"/>
              <p:cNvSpPr/>
              <p:nvPr/>
            </p:nvSpPr>
            <p:spPr>
              <a:xfrm>
                <a:off x="991129" y="2118276"/>
                <a:ext cx="49279" cy="49279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952844" y="3951639"/>
                <a:ext cx="4491935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아이템 합성 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TIP</a:t>
                </a:r>
              </a:p>
              <a:p>
                <a:endParaRPr lang="en-US" altLang="ko-KR" sz="800" b="1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※  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아이템 합성은 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20 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단계의 강화가 완료된 동일 등급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/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종류의</a:t>
                </a:r>
                <a:endParaRPr lang="en-US" altLang="ko-KR" sz="1200" b="1" dirty="0" smtClean="0">
                  <a:solidFill>
                    <a:schemeClr val="accent4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   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아이템 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2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개를 사용하여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, 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상위 등급의 아이템을 획득합니다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※  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무기와 </a:t>
                </a:r>
                <a:r>
                  <a:rPr lang="ko-KR" altLang="en-US" sz="1200" b="1" dirty="0" err="1" smtClean="0">
                    <a:solidFill>
                      <a:schemeClr val="accent4"/>
                    </a:solidFill>
                  </a:rPr>
                  <a:t>방어구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, 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장신구 아이템만 합성이 가능합니다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※  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아이템 합성으로 얻는 상위 등급의 아이템은 메인 아이템의</a:t>
                </a:r>
                <a:endParaRPr lang="en-US" altLang="ko-KR" sz="1200" b="1" dirty="0" smtClean="0">
                  <a:solidFill>
                    <a:schemeClr val="accent4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   </a:t>
                </a:r>
                <a:r>
                  <a:rPr lang="ko-KR" altLang="en-US" sz="1200" b="1" dirty="0" smtClean="0">
                    <a:solidFill>
                      <a:schemeClr val="accent4"/>
                    </a:solidFill>
                  </a:rPr>
                  <a:t>종류로 결정됩니다</a:t>
                </a:r>
                <a:r>
                  <a:rPr lang="en-US" altLang="ko-KR" sz="1200" b="1" dirty="0" smtClean="0">
                    <a:solidFill>
                      <a:schemeClr val="accent4"/>
                    </a:solidFill>
                  </a:rPr>
                  <a:t>.</a:t>
                </a:r>
                <a:endParaRPr lang="ko-KR" altLang="en-US" sz="1200" b="1" dirty="0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274" name="직선 연결선 273"/>
              <p:cNvCxnSpPr/>
              <p:nvPr/>
            </p:nvCxnSpPr>
            <p:spPr>
              <a:xfrm>
                <a:off x="1025268" y="5804917"/>
                <a:ext cx="4284000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타원 274"/>
              <p:cNvSpPr/>
              <p:nvPr/>
            </p:nvSpPr>
            <p:spPr>
              <a:xfrm>
                <a:off x="991129" y="5779914"/>
                <a:ext cx="49279" cy="49279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76" name="그림 275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1057657" y="5964605"/>
                <a:ext cx="758087" cy="396000"/>
              </a:xfrm>
              <a:prstGeom prst="rect">
                <a:avLst/>
              </a:prstGeom>
            </p:spPr>
          </p:pic>
          <p:pic>
            <p:nvPicPr>
              <p:cNvPr id="277" name="그림 276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482670" y="5964605"/>
                <a:ext cx="758086" cy="396000"/>
              </a:xfrm>
              <a:prstGeom prst="rect">
                <a:avLst/>
              </a:prstGeom>
            </p:spPr>
          </p:pic>
          <p:pic>
            <p:nvPicPr>
              <p:cNvPr id="278" name="그림 277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1683262" y="5964605"/>
                <a:ext cx="702051" cy="396000"/>
              </a:xfrm>
              <a:prstGeom prst="rect">
                <a:avLst/>
              </a:prstGeom>
            </p:spPr>
          </p:pic>
          <p:pic>
            <p:nvPicPr>
              <p:cNvPr id="279" name="그림 27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2351746" y="5964605"/>
                <a:ext cx="702051" cy="396000"/>
              </a:xfrm>
              <a:prstGeom prst="rect">
                <a:avLst/>
              </a:prstGeom>
            </p:spPr>
          </p:pic>
          <p:pic>
            <p:nvPicPr>
              <p:cNvPr id="280" name="그림 279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3013695" y="5964605"/>
                <a:ext cx="702051" cy="396000"/>
              </a:xfrm>
              <a:prstGeom prst="rect">
                <a:avLst/>
              </a:prstGeom>
            </p:spPr>
          </p:pic>
          <p:pic>
            <p:nvPicPr>
              <p:cNvPr id="281" name="그림 280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3585116" y="5964605"/>
                <a:ext cx="702051" cy="396000"/>
              </a:xfrm>
              <a:prstGeom prst="rect">
                <a:avLst/>
              </a:prstGeom>
            </p:spPr>
          </p:pic>
          <p:pic>
            <p:nvPicPr>
              <p:cNvPr id="282" name="그림 281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080324" y="5964605"/>
                <a:ext cx="702051" cy="396000"/>
              </a:xfrm>
              <a:prstGeom prst="rect">
                <a:avLst/>
              </a:prstGeom>
            </p:spPr>
          </p:pic>
          <p:sp>
            <p:nvSpPr>
              <p:cNvPr id="283" name="TextBox 282"/>
              <p:cNvSpPr txBox="1"/>
              <p:nvPr/>
            </p:nvSpPr>
            <p:spPr>
              <a:xfrm>
                <a:off x="1874241" y="6007914"/>
                <a:ext cx="11448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아이템 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84" name="그림 283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7" t="63786" r="62316" b="24081"/>
              <a:stretch/>
            </p:blipFill>
            <p:spPr>
              <a:xfrm>
                <a:off x="3576430" y="6044430"/>
                <a:ext cx="257730" cy="252000"/>
              </a:xfrm>
              <a:prstGeom prst="rect">
                <a:avLst/>
              </a:prstGeom>
            </p:spPr>
          </p:pic>
          <p:sp>
            <p:nvSpPr>
              <p:cNvPr id="285" name="TextBox 284"/>
              <p:cNvSpPr txBox="1"/>
              <p:nvPr/>
            </p:nvSpPr>
            <p:spPr>
              <a:xfrm>
                <a:off x="3864794" y="6007914"/>
                <a:ext cx="7521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25,000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86" name="그림 28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34469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87" name="그림 28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60978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88" name="그림 28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85093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89" name="그림 28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972225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0" name="그림 28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724163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1" name="그림 29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99476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2" name="그림 29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074787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3" name="그림 29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261919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4" name="그림 29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731224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5" name="그림 29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906537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6" name="그림 29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081848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7" name="그림 29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268980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8" name="그림 29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60364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299" name="그림 29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35677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0" name="그림 29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10988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1" name="그림 30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98120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2" name="그림 30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33106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3" name="그림 30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608419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4" name="그림 30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83730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5" name="그림 30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970862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6" name="그림 30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022762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7" name="그림 30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198075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8" name="그림 30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373386" y="261086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09" name="그림 30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560518" y="2610866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10" name="TextBox 309"/>
              <p:cNvSpPr txBox="1"/>
              <p:nvPr/>
            </p:nvSpPr>
            <p:spPr>
              <a:xfrm>
                <a:off x="1371806" y="569118"/>
                <a:ext cx="917933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smtClean="0">
                    <a:solidFill>
                      <a:schemeClr val="bg1"/>
                    </a:solidFill>
                  </a:rPr>
                  <a:t>합성</a:t>
                </a:r>
                <a:endParaRPr lang="ko-KR" altLang="en-U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11" name="그림 3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559840" y="1837248"/>
                <a:ext cx="900003" cy="900000"/>
              </a:xfrm>
              <a:prstGeom prst="rect">
                <a:avLst/>
              </a:prstGeom>
            </p:spPr>
          </p:pic>
        </p:grpSp>
        <p:sp>
          <p:nvSpPr>
            <p:cNvPr id="20" name="직사각형 19"/>
            <p:cNvSpPr/>
            <p:nvPr/>
          </p:nvSpPr>
          <p:spPr>
            <a:xfrm>
              <a:off x="616209" y="516605"/>
              <a:ext cx="10959581" cy="6169892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288" y="3229155"/>
              <a:ext cx="934810" cy="920574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995" y="3245667"/>
              <a:ext cx="910423" cy="887548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939" y="3392760"/>
              <a:ext cx="605522" cy="590308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299" y="3389313"/>
              <a:ext cx="589725" cy="580744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319" y="3523571"/>
              <a:ext cx="337158" cy="328686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8" name="TextBox 107"/>
          <p:cNvSpPr txBox="1"/>
          <p:nvPr/>
        </p:nvSpPr>
        <p:spPr>
          <a:xfrm>
            <a:off x="76252" y="94103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합성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합성 연출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2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14156" y="521732"/>
            <a:ext cx="10961635" cy="6164765"/>
            <a:chOff x="614156" y="521732"/>
            <a:chExt cx="10961635" cy="6164765"/>
          </a:xfrm>
        </p:grpSpPr>
        <p:grpSp>
          <p:nvGrpSpPr>
            <p:cNvPr id="25" name="그룹 24"/>
            <p:cNvGrpSpPr/>
            <p:nvPr/>
          </p:nvGrpSpPr>
          <p:grpSpPr>
            <a:xfrm>
              <a:off x="614156" y="521732"/>
              <a:ext cx="10961635" cy="6164765"/>
              <a:chOff x="614156" y="521732"/>
              <a:chExt cx="10961635" cy="6164765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209" y="521732"/>
                <a:ext cx="10959582" cy="6164765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7262" y="29495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0" name="그림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5213" y="169686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42" name="그림 4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7977" y="1691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562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357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7159" y="169686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4850" y="169612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029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48" name="그림 4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53" t="83258" r="2776"/>
              <a:stretch/>
            </p:blipFill>
            <p:spPr>
              <a:xfrm>
                <a:off x="5849754" y="5654363"/>
                <a:ext cx="5421806" cy="1032134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10344800" y="1152977"/>
                <a:ext cx="492443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기타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26660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51" name="그림 5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60347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52" name="그림 5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06441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53" name="그림 5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45253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54" name="그림 5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98628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744722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6182151" y="1753840"/>
                <a:ext cx="197802" cy="258303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6815787" y="1681905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89081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36912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2975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7498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2" name="그림 6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2021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3" name="그림 6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86544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01067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155905" y="2601786"/>
                <a:ext cx="237359" cy="231917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8085198" y="1667971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67" name="그림 6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301138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8" name="그림 6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599" y="182403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9" name="그림 6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9226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0" name="그림 6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658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1" name="그림 7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040902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21522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3" name="그림 7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389539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9347706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75" name="그림 7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56386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6" name="그림 7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8545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7" name="그림 7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16076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8" name="그림 7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33607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9" name="그림 7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511389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10640889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687543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255044" y="3125874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55469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84" name="그림 8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3078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85" name="그림 8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06094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86" name="그림 8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81407" y="3883315"/>
                <a:ext cx="237359" cy="231917"/>
              </a:xfrm>
              <a:prstGeom prst="rect">
                <a:avLst/>
              </a:prstGeom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6810907" y="2949500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88" name="그림 8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486463" y="3109399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9" name="그림 8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1600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90" name="그림 8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91315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91" name="그림 9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66626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053" y="315861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85774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1087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72869" y="312587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96" name="그림 9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79473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97" name="그림 9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51865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98" name="그림 9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48195" y="1824035"/>
                <a:ext cx="900000" cy="900000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6630398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890929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1" name="그룹 100"/>
              <p:cNvGrpSpPr/>
              <p:nvPr/>
            </p:nvGrpSpPr>
            <p:grpSpPr>
              <a:xfrm>
                <a:off x="6010647" y="6024028"/>
                <a:ext cx="1760336" cy="468392"/>
                <a:chOff x="7614466" y="4589746"/>
                <a:chExt cx="1760336" cy="468392"/>
              </a:xfrm>
            </p:grpSpPr>
            <p:sp>
              <p:nvSpPr>
                <p:cNvPr id="137" name="모서리가 둥근 직사각형 136"/>
                <p:cNvSpPr/>
                <p:nvPr/>
              </p:nvSpPr>
              <p:spPr>
                <a:xfrm>
                  <a:off x="7614466" y="4618300"/>
                  <a:ext cx="1760336" cy="4398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138" name="그림 137"/>
                <p:cNvPicPr>
                  <a:picLocks noChangeAspect="1"/>
                </p:cNvPicPr>
                <p:nvPr/>
              </p:nvPicPr>
              <p:blipFill rotWithShape="1">
                <a:blip r:embed="rId17"/>
                <a:srcRect t="9925" r="79586" b="20380"/>
                <a:stretch/>
              </p:blipFill>
              <p:spPr>
                <a:xfrm>
                  <a:off x="7683544" y="4625430"/>
                  <a:ext cx="363801" cy="414678"/>
                </a:xfrm>
                <a:prstGeom prst="rect">
                  <a:avLst/>
                </a:prstGeom>
              </p:spPr>
            </p:pic>
            <p:sp>
              <p:nvSpPr>
                <p:cNvPr id="139" name="TextBox 138"/>
                <p:cNvSpPr txBox="1"/>
                <p:nvPr/>
              </p:nvSpPr>
              <p:spPr>
                <a:xfrm>
                  <a:off x="8178568" y="4678881"/>
                  <a:ext cx="8050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8 / 200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40" name="타원 139"/>
                <p:cNvSpPr/>
                <p:nvPr/>
              </p:nvSpPr>
              <p:spPr>
                <a:xfrm>
                  <a:off x="8996383" y="4688769"/>
                  <a:ext cx="288000" cy="288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8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8944899" y="4589746"/>
                  <a:ext cx="4058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 smtClean="0">
                      <a:latin typeface="+mj-ea"/>
                      <a:ea typeface="+mj-ea"/>
                    </a:rPr>
                    <a:t>+</a:t>
                  </a:r>
                  <a:endParaRPr lang="ko-KR" altLang="en-US" sz="4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102" name="그룹 101"/>
              <p:cNvGrpSpPr/>
              <p:nvPr/>
            </p:nvGrpSpPr>
            <p:grpSpPr>
              <a:xfrm>
                <a:off x="692915" y="5405756"/>
                <a:ext cx="5019628" cy="1259694"/>
                <a:chOff x="726581" y="4150109"/>
                <a:chExt cx="5019628" cy="1259694"/>
              </a:xfrm>
            </p:grpSpPr>
            <p:sp>
              <p:nvSpPr>
                <p:cNvPr id="127" name="직사각형 126"/>
                <p:cNvSpPr/>
                <p:nvPr/>
              </p:nvSpPr>
              <p:spPr>
                <a:xfrm>
                  <a:off x="726581" y="4150109"/>
                  <a:ext cx="5019628" cy="1244348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873306" y="4223940"/>
                  <a:ext cx="36318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L</a:t>
                  </a:r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EVEL  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50  </a:t>
                  </a:r>
                  <a:r>
                    <a:rPr lang="en-US" altLang="ko-KR" sz="1600" b="1" dirty="0" smtClean="0">
                      <a:solidFill>
                        <a:srgbClr val="FFC000"/>
                      </a:solidFill>
                      <a:latin typeface="+mj-ea"/>
                      <a:ea typeface="+mj-ea"/>
                    </a:rPr>
                    <a:t>(2000)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       </a:t>
                  </a:r>
                  <a:r>
                    <a:rPr lang="ko-KR" altLang="en-US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캐릭터 닉네임</a:t>
                  </a:r>
                  <a:endParaRPr lang="ko-KR" altLang="en-US" sz="16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29" name="직사각형 128"/>
                <p:cNvSpPr/>
                <p:nvPr/>
              </p:nvSpPr>
              <p:spPr>
                <a:xfrm>
                  <a:off x="4676823" y="4258819"/>
                  <a:ext cx="925124" cy="288000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ko-KR" altLang="en-US" sz="1200" b="1" dirty="0" smtClean="0"/>
                    <a:t>상세 정보</a:t>
                  </a:r>
                  <a:endParaRPr lang="ko-KR" altLang="en-US" sz="1200" b="1" dirty="0"/>
                </a:p>
              </p:txBody>
            </p:sp>
            <p:sp>
              <p:nvSpPr>
                <p:cNvPr id="130" name="모서리가 둥근 직사각형 129"/>
                <p:cNvSpPr/>
                <p:nvPr/>
              </p:nvSpPr>
              <p:spPr>
                <a:xfrm>
                  <a:off x="905198" y="4639679"/>
                  <a:ext cx="3600000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1" name="모서리가 둥근 직사각형 130"/>
                <p:cNvSpPr/>
                <p:nvPr/>
              </p:nvSpPr>
              <p:spPr>
                <a:xfrm>
                  <a:off x="924196" y="4654935"/>
                  <a:ext cx="2376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4864310" y="4560454"/>
                  <a:ext cx="55015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66%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908031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전투력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공격력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4" name="TextBox 133"/>
                <p:cNvSpPr txBox="1"/>
                <p:nvPr/>
              </p:nvSpPr>
              <p:spPr>
                <a:xfrm>
                  <a:off x="3481593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생명력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방어력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5" name="TextBox 134"/>
                <p:cNvSpPr txBox="1"/>
                <p:nvPr/>
              </p:nvSpPr>
              <p:spPr>
                <a:xfrm>
                  <a:off x="2071381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>
                  <a:off x="4644944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103" name="그룹 102"/>
              <p:cNvGrpSpPr/>
              <p:nvPr/>
            </p:nvGrpSpPr>
            <p:grpSpPr>
              <a:xfrm>
                <a:off x="614157" y="1667959"/>
                <a:ext cx="691269" cy="296878"/>
                <a:chOff x="998412" y="1165944"/>
                <a:chExt cx="771080" cy="351857"/>
              </a:xfrm>
            </p:grpSpPr>
            <p:sp>
              <p:nvSpPr>
                <p:cNvPr id="125" name="오각형 124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04" name="그룹 103"/>
              <p:cNvGrpSpPr/>
              <p:nvPr/>
            </p:nvGrpSpPr>
            <p:grpSpPr>
              <a:xfrm>
                <a:off x="614157" y="4201036"/>
                <a:ext cx="691269" cy="296878"/>
                <a:chOff x="998412" y="1165944"/>
                <a:chExt cx="771080" cy="351857"/>
              </a:xfrm>
            </p:grpSpPr>
            <p:sp>
              <p:nvSpPr>
                <p:cNvPr id="123" name="오각형 122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4" name="TextBox 123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05" name="TextBox 104"/>
              <p:cNvSpPr txBox="1"/>
              <p:nvPr/>
            </p:nvSpPr>
            <p:spPr>
              <a:xfrm>
                <a:off x="692915" y="4502617"/>
                <a:ext cx="234476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1500"/>
                  </a:lnSpc>
                  <a:buFont typeface="Wingdings" panose="05000000000000000000" pitchFamily="2" charset="2"/>
                  <a:buChar char="l"/>
                </a:pPr>
                <a:r>
                  <a:rPr lang="ko-KR" altLang="en-US" sz="1400" b="1" dirty="0" err="1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버서커</a:t>
                </a:r>
                <a:r>
                  <a:rPr lang="ko-KR" altLang="en-US" sz="14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불멸 세트</a:t>
                </a:r>
                <a:endParaRPr lang="en-US" altLang="ko-KR" sz="1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치명타확률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회피율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+5%</a:t>
                </a:r>
                <a:endParaRPr lang="ko-KR" altLang="en-US" sz="11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305920" y="4502617"/>
                <a:ext cx="234476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1500"/>
                  </a:lnSpc>
                  <a:buFont typeface="Wingdings" panose="05000000000000000000" pitchFamily="2" charset="2"/>
                  <a:buChar char="l"/>
                </a:pPr>
                <a:r>
                  <a:rPr lang="ko-KR" altLang="en-US" sz="1400" b="1" dirty="0" err="1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버서커</a:t>
                </a:r>
                <a:r>
                  <a:rPr lang="ko-KR" altLang="en-US" sz="1400" b="1" dirty="0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불멸 세트</a:t>
                </a:r>
                <a:endParaRPr lang="en-US" altLang="ko-KR" sz="1400" b="1" dirty="0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치명타확률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회피율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+5%</a:t>
                </a:r>
                <a:endParaRPr lang="ko-KR" altLang="en-US" sz="11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07" name="그룹 106"/>
              <p:cNvGrpSpPr/>
              <p:nvPr/>
            </p:nvGrpSpPr>
            <p:grpSpPr>
              <a:xfrm>
                <a:off x="614156" y="3356677"/>
                <a:ext cx="691269" cy="296878"/>
                <a:chOff x="4763375" y="2420648"/>
                <a:chExt cx="691269" cy="296878"/>
              </a:xfrm>
            </p:grpSpPr>
            <p:sp>
              <p:nvSpPr>
                <p:cNvPr id="121" name="오각형 120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2" name="TextBox 121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08" name="그룹 107"/>
              <p:cNvGrpSpPr/>
              <p:nvPr/>
            </p:nvGrpSpPr>
            <p:grpSpPr>
              <a:xfrm>
                <a:off x="614156" y="2512318"/>
                <a:ext cx="691269" cy="296878"/>
                <a:chOff x="4763375" y="2420648"/>
                <a:chExt cx="691269" cy="296878"/>
              </a:xfrm>
            </p:grpSpPr>
            <p:sp>
              <p:nvSpPr>
                <p:cNvPr id="119" name="오각형 118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0" name="TextBox 119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09" name="그룹 108"/>
              <p:cNvGrpSpPr/>
              <p:nvPr/>
            </p:nvGrpSpPr>
            <p:grpSpPr>
              <a:xfrm>
                <a:off x="4730970" y="2520556"/>
                <a:ext cx="691269" cy="296878"/>
                <a:chOff x="4763375" y="2420648"/>
                <a:chExt cx="691269" cy="296878"/>
              </a:xfrm>
            </p:grpSpPr>
            <p:sp>
              <p:nvSpPr>
                <p:cNvPr id="117" name="오각형 116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110" name="그림 109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7466018" y="1753840"/>
                <a:ext cx="197802" cy="258303"/>
              </a:xfrm>
              <a:prstGeom prst="rect">
                <a:avLst/>
              </a:prstGeom>
            </p:spPr>
          </p:pic>
          <p:pic>
            <p:nvPicPr>
              <p:cNvPr id="111" name="그림 110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8762186" y="3024877"/>
                <a:ext cx="197802" cy="258303"/>
              </a:xfrm>
              <a:prstGeom prst="rect">
                <a:avLst/>
              </a:prstGeom>
            </p:spPr>
          </p:pic>
          <p:pic>
            <p:nvPicPr>
              <p:cNvPr id="112" name="그림 11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945154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0727" y="5997162"/>
                <a:ext cx="1568768" cy="523567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8304" y="5997162"/>
                <a:ext cx="1568768" cy="523567"/>
              </a:xfrm>
              <a:prstGeom prst="rect">
                <a:avLst/>
              </a:prstGeom>
            </p:spPr>
          </p:pic>
          <p:sp>
            <p:nvSpPr>
              <p:cNvPr id="115" name="TextBox 114"/>
              <p:cNvSpPr txBox="1"/>
              <p:nvPr/>
            </p:nvSpPr>
            <p:spPr>
              <a:xfrm>
                <a:off x="8092244" y="6091950"/>
                <a:ext cx="14785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일괄분해</a:t>
                </a:r>
                <a:endParaRPr lang="ko-KR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9697374" y="6091950"/>
                <a:ext cx="14785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일괄판매</a:t>
                </a:r>
                <a:endParaRPr lang="ko-KR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614156" y="521732"/>
              <a:ext cx="10961635" cy="6164765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120" y="2118345"/>
              <a:ext cx="1501527" cy="2984517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947920" y="2146156"/>
              <a:ext cx="1501527" cy="2984517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166" y="2966736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11857" y="1740512"/>
              <a:ext cx="141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합성성공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직선 연결선 20"/>
            <p:cNvCxnSpPr/>
            <p:nvPr/>
          </p:nvCxnSpPr>
          <p:spPr>
            <a:xfrm>
              <a:off x="5230189" y="1788781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5230189" y="2202176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그룹 28"/>
            <p:cNvGrpSpPr/>
            <p:nvPr/>
          </p:nvGrpSpPr>
          <p:grpSpPr>
            <a:xfrm>
              <a:off x="5400637" y="3157325"/>
              <a:ext cx="989849" cy="979631"/>
              <a:chOff x="1593414" y="2274035"/>
              <a:chExt cx="989849" cy="979631"/>
            </a:xfrm>
          </p:grpSpPr>
          <p:pic>
            <p:nvPicPr>
              <p:cNvPr id="31" name="그림 3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683262" y="2274036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593414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68727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44039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" name="그림 3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19352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" name="그림 3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93827" y="3021749"/>
                <a:ext cx="237359" cy="231917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6126536" y="2998309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283" y="4153189"/>
              <a:ext cx="2069841" cy="5206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033564" y="4251886"/>
              <a:ext cx="1859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아그문트의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용암대검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501" y="5092089"/>
              <a:ext cx="1216802" cy="48672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339571" y="5181560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76252" y="94103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합성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합성 결과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887549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614156" y="521732"/>
            <a:ext cx="10961635" cy="6164765"/>
            <a:chOff x="614156" y="521732"/>
            <a:chExt cx="10961635" cy="6164765"/>
          </a:xfrm>
        </p:grpSpPr>
        <p:grpSp>
          <p:nvGrpSpPr>
            <p:cNvPr id="206" name="그룹 205"/>
            <p:cNvGrpSpPr/>
            <p:nvPr/>
          </p:nvGrpSpPr>
          <p:grpSpPr>
            <a:xfrm>
              <a:off x="614156" y="521732"/>
              <a:ext cx="10961635" cy="6164765"/>
              <a:chOff x="614156" y="521732"/>
              <a:chExt cx="10961635" cy="6164765"/>
            </a:xfrm>
          </p:grpSpPr>
          <p:pic>
            <p:nvPicPr>
              <p:cNvPr id="319" name="그림 3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209" y="521732"/>
                <a:ext cx="10959582" cy="6164765"/>
              </a:xfrm>
              <a:prstGeom prst="rect">
                <a:avLst/>
              </a:prstGeom>
            </p:spPr>
          </p:pic>
          <p:pic>
            <p:nvPicPr>
              <p:cNvPr id="320" name="그림 3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7262" y="29495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1" name="그림 3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5213" y="169686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2" name="그림 3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7977" y="1691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3" name="그림 3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562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4" name="그림 32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357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5" name="그림 324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7159" y="169686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6" name="그림 325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4850" y="169612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7" name="그림 3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029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8" name="그림 32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53" t="83258" r="2776"/>
              <a:stretch/>
            </p:blipFill>
            <p:spPr>
              <a:xfrm>
                <a:off x="5849754" y="5654363"/>
                <a:ext cx="5421806" cy="1032134"/>
              </a:xfrm>
              <a:prstGeom prst="rect">
                <a:avLst/>
              </a:prstGeom>
            </p:spPr>
          </p:pic>
          <p:sp>
            <p:nvSpPr>
              <p:cNvPr id="329" name="TextBox 328"/>
              <p:cNvSpPr txBox="1"/>
              <p:nvPr/>
            </p:nvSpPr>
            <p:spPr>
              <a:xfrm>
                <a:off x="10344800" y="1152977"/>
                <a:ext cx="492443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기타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330" name="그림 32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26660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331" name="그림 33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60347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2" name="그림 33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06441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3" name="그림 33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45253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4" name="그림 33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98628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5" name="그림 33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744722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6" name="그림 335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6182151" y="1753840"/>
                <a:ext cx="197802" cy="258303"/>
              </a:xfrm>
              <a:prstGeom prst="rect">
                <a:avLst/>
              </a:prstGeom>
            </p:spPr>
          </p:pic>
          <p:sp>
            <p:nvSpPr>
              <p:cNvPr id="337" name="TextBox 336"/>
              <p:cNvSpPr txBox="1"/>
              <p:nvPr/>
            </p:nvSpPr>
            <p:spPr>
              <a:xfrm>
                <a:off x="6815787" y="1681905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38" name="그림 33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89081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9" name="그림 33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36912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40" name="그림 33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2975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1" name="그림 34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7498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2021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86544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4" name="그림 34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01067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5" name="그림 34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155905" y="2601786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46" name="TextBox 345"/>
              <p:cNvSpPr txBox="1"/>
              <p:nvPr/>
            </p:nvSpPr>
            <p:spPr>
              <a:xfrm>
                <a:off x="8085198" y="1667971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47" name="그림 34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301138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8" name="그림 34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599" y="182403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49" name="그림 34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9226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658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040902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2" name="그림 35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21522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3" name="그림 35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389539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54" name="TextBox 353"/>
              <p:cNvSpPr txBox="1"/>
              <p:nvPr/>
            </p:nvSpPr>
            <p:spPr>
              <a:xfrm>
                <a:off x="9347706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55" name="그림 35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56386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6" name="그림 35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8545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7" name="그림 35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16076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8" name="그림 35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33607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9" name="그림 35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511389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60" name="TextBox 359"/>
              <p:cNvSpPr txBox="1"/>
              <p:nvPr/>
            </p:nvSpPr>
            <p:spPr>
              <a:xfrm>
                <a:off x="10640889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61" name="그림 36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687543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2" name="그림 36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255044" y="3125874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363" name="그림 36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55469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4" name="그림 36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3078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5" name="그림 36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06094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6" name="그림 36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81407" y="3883315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67" name="TextBox 366"/>
              <p:cNvSpPr txBox="1"/>
              <p:nvPr/>
            </p:nvSpPr>
            <p:spPr>
              <a:xfrm>
                <a:off x="6810907" y="2949500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68" name="그림 36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486463" y="3109399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69" name="그림 36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1600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0" name="그림 36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91315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1" name="그림 37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66626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2" name="그림 37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053" y="315861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73" name="그림 37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85774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4" name="그림 37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1087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5" name="그림 37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72869" y="312587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76" name="그림 37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79473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7" name="그림 37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51865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378" name="그림 37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48195" y="1824035"/>
                <a:ext cx="900000" cy="900000"/>
              </a:xfrm>
              <a:prstGeom prst="rect">
                <a:avLst/>
              </a:prstGeom>
            </p:spPr>
          </p:pic>
          <p:sp>
            <p:nvSpPr>
              <p:cNvPr id="379" name="TextBox 378"/>
              <p:cNvSpPr txBox="1"/>
              <p:nvPr/>
            </p:nvSpPr>
            <p:spPr>
              <a:xfrm>
                <a:off x="6630398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0" name="TextBox 379"/>
              <p:cNvSpPr txBox="1"/>
              <p:nvPr/>
            </p:nvSpPr>
            <p:spPr>
              <a:xfrm>
                <a:off x="7890929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81" name="그룹 380"/>
              <p:cNvGrpSpPr/>
              <p:nvPr/>
            </p:nvGrpSpPr>
            <p:grpSpPr>
              <a:xfrm>
                <a:off x="6010647" y="6024028"/>
                <a:ext cx="1760336" cy="468392"/>
                <a:chOff x="7614466" y="4589746"/>
                <a:chExt cx="1760336" cy="468392"/>
              </a:xfrm>
            </p:grpSpPr>
            <p:sp>
              <p:nvSpPr>
                <p:cNvPr id="417" name="모서리가 둥근 직사각형 416"/>
                <p:cNvSpPr/>
                <p:nvPr/>
              </p:nvSpPr>
              <p:spPr>
                <a:xfrm>
                  <a:off x="7614466" y="4618300"/>
                  <a:ext cx="1760336" cy="4398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418" name="그림 417"/>
                <p:cNvPicPr>
                  <a:picLocks noChangeAspect="1"/>
                </p:cNvPicPr>
                <p:nvPr/>
              </p:nvPicPr>
              <p:blipFill rotWithShape="1">
                <a:blip r:embed="rId17"/>
                <a:srcRect t="9925" r="79586" b="20380"/>
                <a:stretch/>
              </p:blipFill>
              <p:spPr>
                <a:xfrm>
                  <a:off x="7683544" y="4625430"/>
                  <a:ext cx="363801" cy="414678"/>
                </a:xfrm>
                <a:prstGeom prst="rect">
                  <a:avLst/>
                </a:prstGeom>
              </p:spPr>
            </p:pic>
            <p:sp>
              <p:nvSpPr>
                <p:cNvPr id="419" name="TextBox 418"/>
                <p:cNvSpPr txBox="1"/>
                <p:nvPr/>
              </p:nvSpPr>
              <p:spPr>
                <a:xfrm>
                  <a:off x="8178568" y="4678881"/>
                  <a:ext cx="8050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8 / 200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0" name="타원 419"/>
                <p:cNvSpPr/>
                <p:nvPr/>
              </p:nvSpPr>
              <p:spPr>
                <a:xfrm>
                  <a:off x="8996383" y="4688769"/>
                  <a:ext cx="288000" cy="288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8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1" name="TextBox 420"/>
                <p:cNvSpPr txBox="1"/>
                <p:nvPr/>
              </p:nvSpPr>
              <p:spPr>
                <a:xfrm>
                  <a:off x="8944899" y="4589746"/>
                  <a:ext cx="4058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 smtClean="0">
                      <a:latin typeface="+mj-ea"/>
                      <a:ea typeface="+mj-ea"/>
                    </a:rPr>
                    <a:t>+</a:t>
                  </a:r>
                  <a:endParaRPr lang="ko-KR" altLang="en-US" sz="4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2" name="그룹 381"/>
              <p:cNvGrpSpPr/>
              <p:nvPr/>
            </p:nvGrpSpPr>
            <p:grpSpPr>
              <a:xfrm>
                <a:off x="692915" y="5405756"/>
                <a:ext cx="5019628" cy="1259694"/>
                <a:chOff x="726581" y="4150109"/>
                <a:chExt cx="5019628" cy="1259694"/>
              </a:xfrm>
            </p:grpSpPr>
            <p:sp>
              <p:nvSpPr>
                <p:cNvPr id="407" name="직사각형 406"/>
                <p:cNvSpPr/>
                <p:nvPr/>
              </p:nvSpPr>
              <p:spPr>
                <a:xfrm>
                  <a:off x="726581" y="4150109"/>
                  <a:ext cx="5019628" cy="1244348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873306" y="4223940"/>
                  <a:ext cx="36318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L</a:t>
                  </a:r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EVEL  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50  </a:t>
                  </a:r>
                  <a:r>
                    <a:rPr lang="en-US" altLang="ko-KR" sz="1600" b="1" dirty="0" smtClean="0">
                      <a:solidFill>
                        <a:srgbClr val="FFC000"/>
                      </a:solidFill>
                      <a:latin typeface="+mj-ea"/>
                      <a:ea typeface="+mj-ea"/>
                    </a:rPr>
                    <a:t>(2000)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       </a:t>
                  </a:r>
                  <a:r>
                    <a:rPr lang="ko-KR" altLang="en-US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캐릭터 닉네임</a:t>
                  </a:r>
                  <a:endParaRPr lang="ko-KR" altLang="en-US" sz="16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09" name="직사각형 408"/>
                <p:cNvSpPr/>
                <p:nvPr/>
              </p:nvSpPr>
              <p:spPr>
                <a:xfrm>
                  <a:off x="4676823" y="4258819"/>
                  <a:ext cx="925124" cy="288000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ko-KR" altLang="en-US" sz="1200" b="1" dirty="0" smtClean="0"/>
                    <a:t>상세 정보</a:t>
                  </a:r>
                  <a:endParaRPr lang="ko-KR" altLang="en-US" sz="1200" b="1" dirty="0"/>
                </a:p>
              </p:txBody>
            </p:sp>
            <p:sp>
              <p:nvSpPr>
                <p:cNvPr id="410" name="모서리가 둥근 직사각형 409"/>
                <p:cNvSpPr/>
                <p:nvPr/>
              </p:nvSpPr>
              <p:spPr>
                <a:xfrm>
                  <a:off x="905198" y="4639679"/>
                  <a:ext cx="3600000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1" name="모서리가 둥근 직사각형 410"/>
                <p:cNvSpPr/>
                <p:nvPr/>
              </p:nvSpPr>
              <p:spPr>
                <a:xfrm>
                  <a:off x="924196" y="4654935"/>
                  <a:ext cx="2376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2" name="TextBox 411"/>
                <p:cNvSpPr txBox="1"/>
                <p:nvPr/>
              </p:nvSpPr>
              <p:spPr>
                <a:xfrm>
                  <a:off x="4864310" y="4560454"/>
                  <a:ext cx="55015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66%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3" name="TextBox 412"/>
                <p:cNvSpPr txBox="1"/>
                <p:nvPr/>
              </p:nvSpPr>
              <p:spPr>
                <a:xfrm>
                  <a:off x="908031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전투력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공격력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4" name="TextBox 413"/>
                <p:cNvSpPr txBox="1"/>
                <p:nvPr/>
              </p:nvSpPr>
              <p:spPr>
                <a:xfrm>
                  <a:off x="3481593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생명력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방어력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5" name="TextBox 414"/>
                <p:cNvSpPr txBox="1"/>
                <p:nvPr/>
              </p:nvSpPr>
              <p:spPr>
                <a:xfrm>
                  <a:off x="2071381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6" name="TextBox 415"/>
                <p:cNvSpPr txBox="1"/>
                <p:nvPr/>
              </p:nvSpPr>
              <p:spPr>
                <a:xfrm>
                  <a:off x="4644944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3" name="그룹 382"/>
              <p:cNvGrpSpPr/>
              <p:nvPr/>
            </p:nvGrpSpPr>
            <p:grpSpPr>
              <a:xfrm>
                <a:off x="614157" y="1667959"/>
                <a:ext cx="691269" cy="296878"/>
                <a:chOff x="998412" y="1165944"/>
                <a:chExt cx="771080" cy="351857"/>
              </a:xfrm>
            </p:grpSpPr>
            <p:sp>
              <p:nvSpPr>
                <p:cNvPr id="405" name="오각형 404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6" name="TextBox 405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4" name="그룹 383"/>
              <p:cNvGrpSpPr/>
              <p:nvPr/>
            </p:nvGrpSpPr>
            <p:grpSpPr>
              <a:xfrm>
                <a:off x="614157" y="4201036"/>
                <a:ext cx="691269" cy="296878"/>
                <a:chOff x="998412" y="1165944"/>
                <a:chExt cx="771080" cy="351857"/>
              </a:xfrm>
            </p:grpSpPr>
            <p:sp>
              <p:nvSpPr>
                <p:cNvPr id="403" name="오각형 402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4" name="TextBox 403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85" name="TextBox 384"/>
              <p:cNvSpPr txBox="1"/>
              <p:nvPr/>
            </p:nvSpPr>
            <p:spPr>
              <a:xfrm>
                <a:off x="692915" y="4502617"/>
                <a:ext cx="234476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1500"/>
                  </a:lnSpc>
                  <a:buFont typeface="Wingdings" panose="05000000000000000000" pitchFamily="2" charset="2"/>
                  <a:buChar char="l"/>
                </a:pPr>
                <a:r>
                  <a:rPr lang="ko-KR" altLang="en-US" sz="1400" b="1" dirty="0" err="1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버서커</a:t>
                </a:r>
                <a:r>
                  <a:rPr lang="ko-KR" altLang="en-US" sz="14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불멸 세트</a:t>
                </a:r>
                <a:endParaRPr lang="en-US" altLang="ko-KR" sz="1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치명타확률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회피율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+5%</a:t>
                </a:r>
                <a:endParaRPr lang="ko-KR" altLang="en-US" sz="11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3305920" y="4502617"/>
                <a:ext cx="234476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1500"/>
                  </a:lnSpc>
                  <a:buFont typeface="Wingdings" panose="05000000000000000000" pitchFamily="2" charset="2"/>
                  <a:buChar char="l"/>
                </a:pPr>
                <a:r>
                  <a:rPr lang="ko-KR" altLang="en-US" sz="1400" b="1" dirty="0" err="1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버서커</a:t>
                </a:r>
                <a:r>
                  <a:rPr lang="ko-KR" altLang="en-US" sz="1400" b="1" dirty="0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불멸 세트</a:t>
                </a:r>
                <a:endParaRPr lang="en-US" altLang="ko-KR" sz="1400" b="1" dirty="0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치명타확률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회피율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+5%</a:t>
                </a:r>
                <a:endParaRPr lang="ko-KR" altLang="en-US" sz="11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87" name="그룹 386"/>
              <p:cNvGrpSpPr/>
              <p:nvPr/>
            </p:nvGrpSpPr>
            <p:grpSpPr>
              <a:xfrm>
                <a:off x="614156" y="3356677"/>
                <a:ext cx="691269" cy="296878"/>
                <a:chOff x="4763375" y="2420648"/>
                <a:chExt cx="691269" cy="296878"/>
              </a:xfrm>
            </p:grpSpPr>
            <p:sp>
              <p:nvSpPr>
                <p:cNvPr id="401" name="오각형 400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2" name="TextBox 401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8" name="그룹 387"/>
              <p:cNvGrpSpPr/>
              <p:nvPr/>
            </p:nvGrpSpPr>
            <p:grpSpPr>
              <a:xfrm>
                <a:off x="614156" y="2512318"/>
                <a:ext cx="691269" cy="296878"/>
                <a:chOff x="4763375" y="2420648"/>
                <a:chExt cx="691269" cy="296878"/>
              </a:xfrm>
            </p:grpSpPr>
            <p:sp>
              <p:nvSpPr>
                <p:cNvPr id="399" name="오각형 398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0" name="TextBox 399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9" name="그룹 388"/>
              <p:cNvGrpSpPr/>
              <p:nvPr/>
            </p:nvGrpSpPr>
            <p:grpSpPr>
              <a:xfrm>
                <a:off x="4730970" y="2520556"/>
                <a:ext cx="691269" cy="296878"/>
                <a:chOff x="4763375" y="2420648"/>
                <a:chExt cx="691269" cy="296878"/>
              </a:xfrm>
            </p:grpSpPr>
            <p:sp>
              <p:nvSpPr>
                <p:cNvPr id="397" name="오각형 396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8" name="TextBox 397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390" name="그림 389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7466018" y="1753840"/>
                <a:ext cx="197802" cy="258303"/>
              </a:xfrm>
              <a:prstGeom prst="rect">
                <a:avLst/>
              </a:prstGeom>
            </p:spPr>
          </p:pic>
          <p:pic>
            <p:nvPicPr>
              <p:cNvPr id="391" name="그림 390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8762186" y="3024877"/>
                <a:ext cx="197802" cy="258303"/>
              </a:xfrm>
              <a:prstGeom prst="rect">
                <a:avLst/>
              </a:prstGeom>
            </p:spPr>
          </p:pic>
          <p:pic>
            <p:nvPicPr>
              <p:cNvPr id="392" name="그림 39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945154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93" name="그림 392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0727" y="5997162"/>
                <a:ext cx="1568768" cy="523567"/>
              </a:xfrm>
              <a:prstGeom prst="rect">
                <a:avLst/>
              </a:prstGeom>
            </p:spPr>
          </p:pic>
          <p:pic>
            <p:nvPicPr>
              <p:cNvPr id="394" name="그림 393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8304" y="5997162"/>
                <a:ext cx="1568768" cy="523567"/>
              </a:xfrm>
              <a:prstGeom prst="rect">
                <a:avLst/>
              </a:prstGeom>
            </p:spPr>
          </p:pic>
          <p:sp>
            <p:nvSpPr>
              <p:cNvPr id="395" name="TextBox 394"/>
              <p:cNvSpPr txBox="1"/>
              <p:nvPr/>
            </p:nvSpPr>
            <p:spPr>
              <a:xfrm>
                <a:off x="8092244" y="6091950"/>
                <a:ext cx="14785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일괄분해</a:t>
                </a:r>
                <a:endParaRPr lang="ko-KR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96" name="TextBox 395"/>
              <p:cNvSpPr txBox="1"/>
              <p:nvPr/>
            </p:nvSpPr>
            <p:spPr>
              <a:xfrm>
                <a:off x="9697374" y="6091950"/>
                <a:ext cx="14785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일괄판매</a:t>
                </a:r>
                <a:endParaRPr lang="ko-KR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22" name="직사각형 421"/>
            <p:cNvSpPr/>
            <p:nvPr/>
          </p:nvSpPr>
          <p:spPr>
            <a:xfrm>
              <a:off x="614156" y="521732"/>
              <a:ext cx="10961635" cy="6164765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147" name="그룹 146"/>
            <p:cNvGrpSpPr/>
            <p:nvPr/>
          </p:nvGrpSpPr>
          <p:grpSpPr>
            <a:xfrm>
              <a:off x="3496840" y="725777"/>
              <a:ext cx="5198321" cy="5730856"/>
              <a:chOff x="6901067" y="466928"/>
              <a:chExt cx="3561329" cy="3926164"/>
            </a:xfrm>
          </p:grpSpPr>
          <p:pic>
            <p:nvPicPr>
              <p:cNvPr id="212" name="그림 211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67" y="466928"/>
                <a:ext cx="3561329" cy="3926164"/>
              </a:xfrm>
              <a:prstGeom prst="rect">
                <a:avLst/>
              </a:prstGeom>
            </p:spPr>
          </p:pic>
          <p:sp>
            <p:nvSpPr>
              <p:cNvPr id="213" name="TextBox 212"/>
              <p:cNvSpPr txBox="1"/>
              <p:nvPr/>
            </p:nvSpPr>
            <p:spPr>
              <a:xfrm>
                <a:off x="8283310" y="610481"/>
                <a:ext cx="784338" cy="210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아이템 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4" name="그림 213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622" y="936358"/>
                <a:ext cx="3173218" cy="3321946"/>
              </a:xfrm>
              <a:prstGeom prst="rect">
                <a:avLst/>
              </a:prstGeom>
            </p:spPr>
          </p:pic>
        </p:grpSp>
        <p:sp>
          <p:nvSpPr>
            <p:cNvPr id="150" name="TextBox 149"/>
            <p:cNvSpPr txBox="1"/>
            <p:nvPr/>
          </p:nvSpPr>
          <p:spPr>
            <a:xfrm>
              <a:off x="4509037" y="1927753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대상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427512" y="1927753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2" name="직선 연결선 151"/>
            <p:cNvCxnSpPr/>
            <p:nvPr/>
          </p:nvCxnSpPr>
          <p:spPr>
            <a:xfrm>
              <a:off x="3956448" y="4141697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타원 152"/>
            <p:cNvSpPr/>
            <p:nvPr/>
          </p:nvSpPr>
          <p:spPr>
            <a:xfrm>
              <a:off x="3922309" y="412642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916680" y="1537572"/>
              <a:ext cx="1988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대상 아이템 선택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5" name="직선 연결선 154"/>
            <p:cNvCxnSpPr/>
            <p:nvPr/>
          </p:nvCxnSpPr>
          <p:spPr>
            <a:xfrm>
              <a:off x="3956448" y="190828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타원 155"/>
            <p:cNvSpPr/>
            <p:nvPr/>
          </p:nvSpPr>
          <p:spPr>
            <a:xfrm>
              <a:off x="3922309" y="188328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7" name="직선 연결선 156"/>
            <p:cNvCxnSpPr/>
            <p:nvPr/>
          </p:nvCxnSpPr>
          <p:spPr>
            <a:xfrm>
              <a:off x="3956448" y="564774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타원 157"/>
            <p:cNvSpPr/>
            <p:nvPr/>
          </p:nvSpPr>
          <p:spPr>
            <a:xfrm>
              <a:off x="3922309" y="562274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9" name="그림 158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988837" y="5749070"/>
              <a:ext cx="758087" cy="396000"/>
            </a:xfrm>
            <a:prstGeom prst="rect">
              <a:avLst/>
            </a:prstGeom>
          </p:spPr>
        </p:pic>
        <p:pic>
          <p:nvPicPr>
            <p:cNvPr id="160" name="그림 159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13850" y="5749070"/>
              <a:ext cx="758086" cy="396000"/>
            </a:xfrm>
            <a:prstGeom prst="rect">
              <a:avLst/>
            </a:prstGeom>
          </p:spPr>
        </p:pic>
        <p:pic>
          <p:nvPicPr>
            <p:cNvPr id="161" name="그림 160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614442" y="5749070"/>
              <a:ext cx="702051" cy="396000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282926" y="5749070"/>
              <a:ext cx="702051" cy="396000"/>
            </a:xfrm>
            <a:prstGeom prst="rect">
              <a:avLst/>
            </a:prstGeom>
          </p:spPr>
        </p:pic>
        <p:pic>
          <p:nvPicPr>
            <p:cNvPr id="163" name="그림 162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944875" y="5749070"/>
              <a:ext cx="702051" cy="396000"/>
            </a:xfrm>
            <a:prstGeom prst="rect">
              <a:avLst/>
            </a:prstGeom>
          </p:spPr>
        </p:pic>
        <p:pic>
          <p:nvPicPr>
            <p:cNvPr id="164" name="그림 163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516296" y="5749070"/>
              <a:ext cx="702051" cy="396000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11504" y="5749070"/>
              <a:ext cx="702051" cy="396000"/>
            </a:xfrm>
            <a:prstGeom prst="rect">
              <a:avLst/>
            </a:prstGeom>
          </p:spPr>
        </p:pic>
        <p:sp>
          <p:nvSpPr>
            <p:cNvPr id="166" name="TextBox 165"/>
            <p:cNvSpPr txBox="1"/>
            <p:nvPr/>
          </p:nvSpPr>
          <p:spPr>
            <a:xfrm>
              <a:off x="5585329" y="579237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smtClean="0">
                  <a:solidFill>
                    <a:schemeClr val="bg1"/>
                  </a:solidFill>
                </a:rPr>
                <a:t>아이템 승급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9" name="오른쪽 화살표 168"/>
            <p:cNvSpPr/>
            <p:nvPr/>
          </p:nvSpPr>
          <p:spPr>
            <a:xfrm>
              <a:off x="5793645" y="2601070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379328" y="3374875"/>
              <a:ext cx="1428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0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68617" y="3374875"/>
              <a:ext cx="1428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0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379328" y="3580332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4379328" y="3774408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치명타 세기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169085" y="3580332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12,345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238014" y="3774408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100%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277323" y="3580332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277323" y="3774408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치명타 세기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7067080" y="3580332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7136009" y="3774408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125%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7535903" y="3580332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12,655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7535903" y="3774408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25%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916680" y="4163281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비용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83" name="그림 18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166" y="4617520"/>
              <a:ext cx="429381" cy="429381"/>
            </a:xfrm>
            <a:prstGeom prst="rect">
              <a:avLst/>
            </a:prstGeom>
          </p:spPr>
        </p:pic>
        <p:pic>
          <p:nvPicPr>
            <p:cNvPr id="184" name="그림 183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4376593" y="5227066"/>
              <a:ext cx="312917" cy="305962"/>
            </a:xfrm>
            <a:prstGeom prst="rect">
              <a:avLst/>
            </a:prstGeom>
            <a:noFill/>
          </p:spPr>
        </p:pic>
        <p:grpSp>
          <p:nvGrpSpPr>
            <p:cNvPr id="185" name="그룹 184"/>
            <p:cNvGrpSpPr/>
            <p:nvPr/>
          </p:nvGrpSpPr>
          <p:grpSpPr>
            <a:xfrm>
              <a:off x="4879459" y="4542707"/>
              <a:ext cx="1370888" cy="528767"/>
              <a:chOff x="1810749" y="4594977"/>
              <a:chExt cx="1370888" cy="528767"/>
            </a:xfrm>
          </p:grpSpPr>
          <p:sp>
            <p:nvSpPr>
              <p:cNvPr id="197" name="TextBox 196"/>
              <p:cNvSpPr txBox="1"/>
              <p:nvPr/>
            </p:nvSpPr>
            <p:spPr>
              <a:xfrm>
                <a:off x="1810749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smtClean="0">
                    <a:solidFill>
                      <a:schemeClr val="bg1"/>
                    </a:solidFill>
                  </a:rPr>
                  <a:t>보유 승급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2269208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255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6" name="그룹 185"/>
            <p:cNvGrpSpPr/>
            <p:nvPr/>
          </p:nvGrpSpPr>
          <p:grpSpPr>
            <a:xfrm>
              <a:off x="5118307" y="5083968"/>
              <a:ext cx="893193" cy="532612"/>
              <a:chOff x="2049597" y="5222152"/>
              <a:chExt cx="893193" cy="53261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206883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보유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2049597" y="5477765"/>
                <a:ext cx="8931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1,000,000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7" name="그룹 186"/>
            <p:cNvGrpSpPr/>
            <p:nvPr/>
          </p:nvGrpSpPr>
          <p:grpSpPr>
            <a:xfrm>
              <a:off x="6519554" y="4542707"/>
              <a:ext cx="1370888" cy="528767"/>
              <a:chOff x="3655803" y="4594977"/>
              <a:chExt cx="1370888" cy="528767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3655803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승급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4114262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C00000"/>
                    </a:solidFill>
                  </a:rPr>
                  <a:t>350</a:t>
                </a:r>
                <a:endParaRPr lang="ko-KR" alt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88" name="그룹 187"/>
            <p:cNvGrpSpPr/>
            <p:nvPr/>
          </p:nvGrpSpPr>
          <p:grpSpPr>
            <a:xfrm>
              <a:off x="6771454" y="5083968"/>
              <a:ext cx="854721" cy="532612"/>
              <a:chOff x="3655803" y="5222152"/>
              <a:chExt cx="854721" cy="532612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365580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3701488" y="5477765"/>
                <a:ext cx="763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00B050"/>
                    </a:solidFill>
                  </a:rPr>
                  <a:t>999,000</a:t>
                </a:r>
                <a:endParaRPr lang="ko-KR" altLang="en-US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89" name="TextBox 188"/>
            <p:cNvSpPr txBox="1"/>
            <p:nvPr/>
          </p:nvSpPr>
          <p:spPr>
            <a:xfrm>
              <a:off x="6141934" y="4519007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141934" y="5031575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41" y="2244265"/>
              <a:ext cx="1171284" cy="1171284"/>
            </a:xfrm>
            <a:prstGeom prst="rect">
              <a:avLst/>
            </a:prstGeom>
          </p:spPr>
        </p:pic>
        <p:pic>
          <p:nvPicPr>
            <p:cNvPr id="200" name="그림 19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32915" y="2396371"/>
              <a:ext cx="900001" cy="900000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7168966" y="2237354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1" name="그림 20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443067" y="3144084"/>
              <a:ext cx="237359" cy="231917"/>
            </a:xfrm>
            <a:prstGeom prst="rect">
              <a:avLst/>
            </a:prstGeom>
          </p:spPr>
        </p:pic>
        <p:pic>
          <p:nvPicPr>
            <p:cNvPr id="202" name="그림 20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18380" y="3144084"/>
              <a:ext cx="237359" cy="231917"/>
            </a:xfrm>
            <a:prstGeom prst="rect">
              <a:avLst/>
            </a:prstGeom>
          </p:spPr>
        </p:pic>
        <p:pic>
          <p:nvPicPr>
            <p:cNvPr id="203" name="그림 20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793692" y="3144084"/>
              <a:ext cx="237359" cy="231917"/>
            </a:xfrm>
            <a:prstGeom prst="rect">
              <a:avLst/>
            </a:prstGeom>
          </p:spPr>
        </p:pic>
        <p:pic>
          <p:nvPicPr>
            <p:cNvPr id="204" name="그림 20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969005" y="3144084"/>
              <a:ext cx="237359" cy="231917"/>
            </a:xfrm>
            <a:prstGeom prst="rect">
              <a:avLst/>
            </a:prstGeom>
          </p:spPr>
        </p:pic>
        <p:pic>
          <p:nvPicPr>
            <p:cNvPr id="205" name="그림 20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143480" y="3144084"/>
              <a:ext cx="237359" cy="231917"/>
            </a:xfrm>
            <a:prstGeom prst="rect">
              <a:avLst/>
            </a:prstGeom>
          </p:spPr>
        </p:pic>
        <p:pic>
          <p:nvPicPr>
            <p:cNvPr id="317" name="그림 31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332" y="2244265"/>
              <a:ext cx="1171284" cy="1171284"/>
            </a:xfrm>
            <a:prstGeom prst="rect">
              <a:avLst/>
            </a:prstGeom>
          </p:spPr>
        </p:pic>
        <p:pic>
          <p:nvPicPr>
            <p:cNvPr id="207" name="그림 20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14442" y="2396371"/>
              <a:ext cx="900001" cy="900000"/>
            </a:xfrm>
            <a:prstGeom prst="rect">
              <a:avLst/>
            </a:prstGeom>
          </p:spPr>
        </p:pic>
        <p:sp>
          <p:nvSpPr>
            <p:cNvPr id="149" name="TextBox 148"/>
            <p:cNvSpPr txBox="1"/>
            <p:nvPr/>
          </p:nvSpPr>
          <p:spPr>
            <a:xfrm>
              <a:off x="5162256" y="223735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24594" y="3144084"/>
              <a:ext cx="237359" cy="231917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699907" y="3144084"/>
              <a:ext cx="237359" cy="231917"/>
            </a:xfrm>
            <a:prstGeom prst="rect">
              <a:avLst/>
            </a:prstGeom>
          </p:spPr>
        </p:pic>
        <p:pic>
          <p:nvPicPr>
            <p:cNvPr id="210" name="그림 20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875219" y="3144084"/>
              <a:ext cx="237359" cy="231917"/>
            </a:xfrm>
            <a:prstGeom prst="rect">
              <a:avLst/>
            </a:prstGeom>
          </p:spPr>
        </p:pic>
        <p:pic>
          <p:nvPicPr>
            <p:cNvPr id="211" name="그림 2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050532" y="3144084"/>
              <a:ext cx="237359" cy="231917"/>
            </a:xfrm>
            <a:prstGeom prst="rect">
              <a:avLst/>
            </a:prstGeom>
          </p:spPr>
        </p:pic>
      </p:grpSp>
      <p:sp>
        <p:nvSpPr>
          <p:cNvPr id="199" name="TextBox 198"/>
          <p:cNvSpPr txBox="1"/>
          <p:nvPr/>
        </p:nvSpPr>
        <p:spPr>
          <a:xfrm>
            <a:off x="76252" y="9410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승급 </a:t>
            </a:r>
            <a:r>
              <a:rPr lang="en-US" altLang="ko-KR" sz="1400" b="1" dirty="0" smtClean="0"/>
              <a:t>UI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115500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614156" y="521732"/>
            <a:ext cx="10961635" cy="6164765"/>
            <a:chOff x="614156" y="521732"/>
            <a:chExt cx="10961635" cy="6164765"/>
          </a:xfrm>
        </p:grpSpPr>
        <p:grpSp>
          <p:nvGrpSpPr>
            <p:cNvPr id="206" name="그룹 205"/>
            <p:cNvGrpSpPr/>
            <p:nvPr/>
          </p:nvGrpSpPr>
          <p:grpSpPr>
            <a:xfrm>
              <a:off x="614156" y="521732"/>
              <a:ext cx="10961635" cy="6164765"/>
              <a:chOff x="614156" y="521732"/>
              <a:chExt cx="10961635" cy="6164765"/>
            </a:xfrm>
          </p:grpSpPr>
          <p:pic>
            <p:nvPicPr>
              <p:cNvPr id="319" name="그림 3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209" y="521732"/>
                <a:ext cx="10959582" cy="6164765"/>
              </a:xfrm>
              <a:prstGeom prst="rect">
                <a:avLst/>
              </a:prstGeom>
            </p:spPr>
          </p:pic>
          <p:pic>
            <p:nvPicPr>
              <p:cNvPr id="320" name="그림 3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7262" y="29495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1" name="그림 3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5213" y="169686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2" name="그림 3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7977" y="1691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3" name="그림 3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562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4" name="그림 32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357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5" name="그림 324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7159" y="169686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6" name="그림 325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4850" y="169612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7" name="그림 3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029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8" name="그림 32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53" t="83258" r="2776"/>
              <a:stretch/>
            </p:blipFill>
            <p:spPr>
              <a:xfrm>
                <a:off x="5849754" y="5654363"/>
                <a:ext cx="5421806" cy="1032134"/>
              </a:xfrm>
              <a:prstGeom prst="rect">
                <a:avLst/>
              </a:prstGeom>
            </p:spPr>
          </p:pic>
          <p:sp>
            <p:nvSpPr>
              <p:cNvPr id="329" name="TextBox 328"/>
              <p:cNvSpPr txBox="1"/>
              <p:nvPr/>
            </p:nvSpPr>
            <p:spPr>
              <a:xfrm>
                <a:off x="10344800" y="1152977"/>
                <a:ext cx="492443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기타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330" name="그림 32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26660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331" name="그림 33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60347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2" name="그림 33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06441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3" name="그림 33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45253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4" name="그림 33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98628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5" name="그림 33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744722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6" name="그림 335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6182151" y="1753840"/>
                <a:ext cx="197802" cy="258303"/>
              </a:xfrm>
              <a:prstGeom prst="rect">
                <a:avLst/>
              </a:prstGeom>
            </p:spPr>
          </p:pic>
          <p:sp>
            <p:nvSpPr>
              <p:cNvPr id="337" name="TextBox 336"/>
              <p:cNvSpPr txBox="1"/>
              <p:nvPr/>
            </p:nvSpPr>
            <p:spPr>
              <a:xfrm>
                <a:off x="6815787" y="1681905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38" name="그림 33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89081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9" name="그림 33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36912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40" name="그림 33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2975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1" name="그림 34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7498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2021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86544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4" name="그림 34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01067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5" name="그림 34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155905" y="2601786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46" name="TextBox 345"/>
              <p:cNvSpPr txBox="1"/>
              <p:nvPr/>
            </p:nvSpPr>
            <p:spPr>
              <a:xfrm>
                <a:off x="8085198" y="1667971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47" name="그림 34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301138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8" name="그림 34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599" y="182403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49" name="그림 34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9226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658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040902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2" name="그림 35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21522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3" name="그림 35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389539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54" name="TextBox 353"/>
              <p:cNvSpPr txBox="1"/>
              <p:nvPr/>
            </p:nvSpPr>
            <p:spPr>
              <a:xfrm>
                <a:off x="9347706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55" name="그림 35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56386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6" name="그림 35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8545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7" name="그림 35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16076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8" name="그림 35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33607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9" name="그림 35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511389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60" name="TextBox 359"/>
              <p:cNvSpPr txBox="1"/>
              <p:nvPr/>
            </p:nvSpPr>
            <p:spPr>
              <a:xfrm>
                <a:off x="10640889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61" name="그림 36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687543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2" name="그림 36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255044" y="3125874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363" name="그림 36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55469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4" name="그림 36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3078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5" name="그림 36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06094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6" name="그림 36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81407" y="3883315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67" name="TextBox 366"/>
              <p:cNvSpPr txBox="1"/>
              <p:nvPr/>
            </p:nvSpPr>
            <p:spPr>
              <a:xfrm>
                <a:off x="6810907" y="2949500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68" name="그림 36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486463" y="3109399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69" name="그림 36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1600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0" name="그림 36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91315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1" name="그림 37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66626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2" name="그림 37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053" y="315861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73" name="그림 37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85774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4" name="그림 37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1087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5" name="그림 37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72869" y="312587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76" name="그림 37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79473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7" name="그림 37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51865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378" name="그림 37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48195" y="1824035"/>
                <a:ext cx="900000" cy="900000"/>
              </a:xfrm>
              <a:prstGeom prst="rect">
                <a:avLst/>
              </a:prstGeom>
            </p:spPr>
          </p:pic>
          <p:sp>
            <p:nvSpPr>
              <p:cNvPr id="379" name="TextBox 378"/>
              <p:cNvSpPr txBox="1"/>
              <p:nvPr/>
            </p:nvSpPr>
            <p:spPr>
              <a:xfrm>
                <a:off x="6630398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0" name="TextBox 379"/>
              <p:cNvSpPr txBox="1"/>
              <p:nvPr/>
            </p:nvSpPr>
            <p:spPr>
              <a:xfrm>
                <a:off x="7890929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81" name="그룹 380"/>
              <p:cNvGrpSpPr/>
              <p:nvPr/>
            </p:nvGrpSpPr>
            <p:grpSpPr>
              <a:xfrm>
                <a:off x="6010647" y="6024028"/>
                <a:ext cx="1760336" cy="468392"/>
                <a:chOff x="7614466" y="4589746"/>
                <a:chExt cx="1760336" cy="468392"/>
              </a:xfrm>
            </p:grpSpPr>
            <p:sp>
              <p:nvSpPr>
                <p:cNvPr id="417" name="모서리가 둥근 직사각형 416"/>
                <p:cNvSpPr/>
                <p:nvPr/>
              </p:nvSpPr>
              <p:spPr>
                <a:xfrm>
                  <a:off x="7614466" y="4618300"/>
                  <a:ext cx="1760336" cy="4398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418" name="그림 417"/>
                <p:cNvPicPr>
                  <a:picLocks noChangeAspect="1"/>
                </p:cNvPicPr>
                <p:nvPr/>
              </p:nvPicPr>
              <p:blipFill rotWithShape="1">
                <a:blip r:embed="rId17"/>
                <a:srcRect t="9925" r="79586" b="20380"/>
                <a:stretch/>
              </p:blipFill>
              <p:spPr>
                <a:xfrm>
                  <a:off x="7683544" y="4625430"/>
                  <a:ext cx="363801" cy="414678"/>
                </a:xfrm>
                <a:prstGeom prst="rect">
                  <a:avLst/>
                </a:prstGeom>
              </p:spPr>
            </p:pic>
            <p:sp>
              <p:nvSpPr>
                <p:cNvPr id="419" name="TextBox 418"/>
                <p:cNvSpPr txBox="1"/>
                <p:nvPr/>
              </p:nvSpPr>
              <p:spPr>
                <a:xfrm>
                  <a:off x="8178568" y="4678881"/>
                  <a:ext cx="8050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8 / 200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0" name="타원 419"/>
                <p:cNvSpPr/>
                <p:nvPr/>
              </p:nvSpPr>
              <p:spPr>
                <a:xfrm>
                  <a:off x="8996383" y="4688769"/>
                  <a:ext cx="288000" cy="288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8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1" name="TextBox 420"/>
                <p:cNvSpPr txBox="1"/>
                <p:nvPr/>
              </p:nvSpPr>
              <p:spPr>
                <a:xfrm>
                  <a:off x="8944899" y="4589746"/>
                  <a:ext cx="4058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 smtClean="0">
                      <a:latin typeface="+mj-ea"/>
                      <a:ea typeface="+mj-ea"/>
                    </a:rPr>
                    <a:t>+</a:t>
                  </a:r>
                  <a:endParaRPr lang="ko-KR" altLang="en-US" sz="4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2" name="그룹 381"/>
              <p:cNvGrpSpPr/>
              <p:nvPr/>
            </p:nvGrpSpPr>
            <p:grpSpPr>
              <a:xfrm>
                <a:off x="692915" y="5405756"/>
                <a:ext cx="5019628" cy="1259694"/>
                <a:chOff x="726581" y="4150109"/>
                <a:chExt cx="5019628" cy="1259694"/>
              </a:xfrm>
            </p:grpSpPr>
            <p:sp>
              <p:nvSpPr>
                <p:cNvPr id="407" name="직사각형 406"/>
                <p:cNvSpPr/>
                <p:nvPr/>
              </p:nvSpPr>
              <p:spPr>
                <a:xfrm>
                  <a:off x="726581" y="4150109"/>
                  <a:ext cx="5019628" cy="1244348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873306" y="4223940"/>
                  <a:ext cx="36318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L</a:t>
                  </a:r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EVEL  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50  </a:t>
                  </a:r>
                  <a:r>
                    <a:rPr lang="en-US" altLang="ko-KR" sz="1600" b="1" dirty="0" smtClean="0">
                      <a:solidFill>
                        <a:srgbClr val="FFC000"/>
                      </a:solidFill>
                      <a:latin typeface="+mj-ea"/>
                      <a:ea typeface="+mj-ea"/>
                    </a:rPr>
                    <a:t>(2000)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       </a:t>
                  </a:r>
                  <a:r>
                    <a:rPr lang="ko-KR" altLang="en-US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캐릭터 닉네임</a:t>
                  </a:r>
                  <a:endParaRPr lang="ko-KR" altLang="en-US" sz="16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09" name="직사각형 408"/>
                <p:cNvSpPr/>
                <p:nvPr/>
              </p:nvSpPr>
              <p:spPr>
                <a:xfrm>
                  <a:off x="4676823" y="4258819"/>
                  <a:ext cx="925124" cy="288000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ko-KR" altLang="en-US" sz="1200" b="1" dirty="0" smtClean="0"/>
                    <a:t>상세 정보</a:t>
                  </a:r>
                  <a:endParaRPr lang="ko-KR" altLang="en-US" sz="1200" b="1" dirty="0"/>
                </a:p>
              </p:txBody>
            </p:sp>
            <p:sp>
              <p:nvSpPr>
                <p:cNvPr id="410" name="모서리가 둥근 직사각형 409"/>
                <p:cNvSpPr/>
                <p:nvPr/>
              </p:nvSpPr>
              <p:spPr>
                <a:xfrm>
                  <a:off x="905198" y="4639679"/>
                  <a:ext cx="3600000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1" name="모서리가 둥근 직사각형 410"/>
                <p:cNvSpPr/>
                <p:nvPr/>
              </p:nvSpPr>
              <p:spPr>
                <a:xfrm>
                  <a:off x="924196" y="4654935"/>
                  <a:ext cx="2376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2" name="TextBox 411"/>
                <p:cNvSpPr txBox="1"/>
                <p:nvPr/>
              </p:nvSpPr>
              <p:spPr>
                <a:xfrm>
                  <a:off x="4864310" y="4560454"/>
                  <a:ext cx="55015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66%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3" name="TextBox 412"/>
                <p:cNvSpPr txBox="1"/>
                <p:nvPr/>
              </p:nvSpPr>
              <p:spPr>
                <a:xfrm>
                  <a:off x="908031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전투력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공격력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4" name="TextBox 413"/>
                <p:cNvSpPr txBox="1"/>
                <p:nvPr/>
              </p:nvSpPr>
              <p:spPr>
                <a:xfrm>
                  <a:off x="3481593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생명력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방어력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5" name="TextBox 414"/>
                <p:cNvSpPr txBox="1"/>
                <p:nvPr/>
              </p:nvSpPr>
              <p:spPr>
                <a:xfrm>
                  <a:off x="2071381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6" name="TextBox 415"/>
                <p:cNvSpPr txBox="1"/>
                <p:nvPr/>
              </p:nvSpPr>
              <p:spPr>
                <a:xfrm>
                  <a:off x="4644944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3" name="그룹 382"/>
              <p:cNvGrpSpPr/>
              <p:nvPr/>
            </p:nvGrpSpPr>
            <p:grpSpPr>
              <a:xfrm>
                <a:off x="614157" y="1667959"/>
                <a:ext cx="691269" cy="296878"/>
                <a:chOff x="998412" y="1165944"/>
                <a:chExt cx="771080" cy="351857"/>
              </a:xfrm>
            </p:grpSpPr>
            <p:sp>
              <p:nvSpPr>
                <p:cNvPr id="405" name="오각형 404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6" name="TextBox 405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4" name="그룹 383"/>
              <p:cNvGrpSpPr/>
              <p:nvPr/>
            </p:nvGrpSpPr>
            <p:grpSpPr>
              <a:xfrm>
                <a:off x="614157" y="4201036"/>
                <a:ext cx="691269" cy="296878"/>
                <a:chOff x="998412" y="1165944"/>
                <a:chExt cx="771080" cy="351857"/>
              </a:xfrm>
            </p:grpSpPr>
            <p:sp>
              <p:nvSpPr>
                <p:cNvPr id="403" name="오각형 402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4" name="TextBox 403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85" name="TextBox 384"/>
              <p:cNvSpPr txBox="1"/>
              <p:nvPr/>
            </p:nvSpPr>
            <p:spPr>
              <a:xfrm>
                <a:off x="692915" y="4502617"/>
                <a:ext cx="234476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1500"/>
                  </a:lnSpc>
                  <a:buFont typeface="Wingdings" panose="05000000000000000000" pitchFamily="2" charset="2"/>
                  <a:buChar char="l"/>
                </a:pPr>
                <a:r>
                  <a:rPr lang="ko-KR" altLang="en-US" sz="1400" b="1" dirty="0" err="1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버서커</a:t>
                </a:r>
                <a:r>
                  <a:rPr lang="ko-KR" altLang="en-US" sz="14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불멸 세트</a:t>
                </a:r>
                <a:endParaRPr lang="en-US" altLang="ko-KR" sz="1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치명타확률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회피율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+5%</a:t>
                </a:r>
                <a:endParaRPr lang="ko-KR" altLang="en-US" sz="11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3305920" y="4502617"/>
                <a:ext cx="234476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1500"/>
                  </a:lnSpc>
                  <a:buFont typeface="Wingdings" panose="05000000000000000000" pitchFamily="2" charset="2"/>
                  <a:buChar char="l"/>
                </a:pPr>
                <a:r>
                  <a:rPr lang="ko-KR" altLang="en-US" sz="1400" b="1" dirty="0" err="1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버서커</a:t>
                </a:r>
                <a:r>
                  <a:rPr lang="ko-KR" altLang="en-US" sz="1400" b="1" dirty="0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불멸 세트</a:t>
                </a:r>
                <a:endParaRPr lang="en-US" altLang="ko-KR" sz="1400" b="1" dirty="0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치명타확률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회피율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+5%</a:t>
                </a:r>
                <a:endParaRPr lang="ko-KR" altLang="en-US" sz="11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87" name="그룹 386"/>
              <p:cNvGrpSpPr/>
              <p:nvPr/>
            </p:nvGrpSpPr>
            <p:grpSpPr>
              <a:xfrm>
                <a:off x="614156" y="3356677"/>
                <a:ext cx="691269" cy="296878"/>
                <a:chOff x="4763375" y="2420648"/>
                <a:chExt cx="691269" cy="296878"/>
              </a:xfrm>
            </p:grpSpPr>
            <p:sp>
              <p:nvSpPr>
                <p:cNvPr id="401" name="오각형 400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2" name="TextBox 401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8" name="그룹 387"/>
              <p:cNvGrpSpPr/>
              <p:nvPr/>
            </p:nvGrpSpPr>
            <p:grpSpPr>
              <a:xfrm>
                <a:off x="614156" y="2512318"/>
                <a:ext cx="691269" cy="296878"/>
                <a:chOff x="4763375" y="2420648"/>
                <a:chExt cx="691269" cy="296878"/>
              </a:xfrm>
            </p:grpSpPr>
            <p:sp>
              <p:nvSpPr>
                <p:cNvPr id="399" name="오각형 398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0" name="TextBox 399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9" name="그룹 388"/>
              <p:cNvGrpSpPr/>
              <p:nvPr/>
            </p:nvGrpSpPr>
            <p:grpSpPr>
              <a:xfrm>
                <a:off x="4730970" y="2520556"/>
                <a:ext cx="691269" cy="296878"/>
                <a:chOff x="4763375" y="2420648"/>
                <a:chExt cx="691269" cy="296878"/>
              </a:xfrm>
            </p:grpSpPr>
            <p:sp>
              <p:nvSpPr>
                <p:cNvPr id="397" name="오각형 396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8" name="TextBox 397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390" name="그림 389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7466018" y="1753840"/>
                <a:ext cx="197802" cy="258303"/>
              </a:xfrm>
              <a:prstGeom prst="rect">
                <a:avLst/>
              </a:prstGeom>
            </p:spPr>
          </p:pic>
          <p:pic>
            <p:nvPicPr>
              <p:cNvPr id="391" name="그림 390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8762186" y="3024877"/>
                <a:ext cx="197802" cy="258303"/>
              </a:xfrm>
              <a:prstGeom prst="rect">
                <a:avLst/>
              </a:prstGeom>
            </p:spPr>
          </p:pic>
          <p:pic>
            <p:nvPicPr>
              <p:cNvPr id="392" name="그림 39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945154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93" name="그림 392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0727" y="5997162"/>
                <a:ext cx="1568768" cy="523567"/>
              </a:xfrm>
              <a:prstGeom prst="rect">
                <a:avLst/>
              </a:prstGeom>
            </p:spPr>
          </p:pic>
          <p:pic>
            <p:nvPicPr>
              <p:cNvPr id="394" name="그림 393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8304" y="5997162"/>
                <a:ext cx="1568768" cy="523567"/>
              </a:xfrm>
              <a:prstGeom prst="rect">
                <a:avLst/>
              </a:prstGeom>
            </p:spPr>
          </p:pic>
          <p:sp>
            <p:nvSpPr>
              <p:cNvPr id="395" name="TextBox 394"/>
              <p:cNvSpPr txBox="1"/>
              <p:nvPr/>
            </p:nvSpPr>
            <p:spPr>
              <a:xfrm>
                <a:off x="8092244" y="6091950"/>
                <a:ext cx="14785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일괄분해</a:t>
                </a:r>
                <a:endParaRPr lang="ko-KR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96" name="TextBox 395"/>
              <p:cNvSpPr txBox="1"/>
              <p:nvPr/>
            </p:nvSpPr>
            <p:spPr>
              <a:xfrm>
                <a:off x="9697374" y="6091950"/>
                <a:ext cx="14785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일괄판매</a:t>
                </a:r>
                <a:endParaRPr lang="ko-KR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47" name="그룹 146"/>
            <p:cNvGrpSpPr/>
            <p:nvPr/>
          </p:nvGrpSpPr>
          <p:grpSpPr>
            <a:xfrm>
              <a:off x="3496840" y="725777"/>
              <a:ext cx="5198321" cy="5730856"/>
              <a:chOff x="6901067" y="466928"/>
              <a:chExt cx="3561329" cy="3926164"/>
            </a:xfrm>
          </p:grpSpPr>
          <p:pic>
            <p:nvPicPr>
              <p:cNvPr id="212" name="그림 211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67" y="466928"/>
                <a:ext cx="3561329" cy="3926164"/>
              </a:xfrm>
              <a:prstGeom prst="rect">
                <a:avLst/>
              </a:prstGeom>
            </p:spPr>
          </p:pic>
          <p:sp>
            <p:nvSpPr>
              <p:cNvPr id="213" name="TextBox 212"/>
              <p:cNvSpPr txBox="1"/>
              <p:nvPr/>
            </p:nvSpPr>
            <p:spPr>
              <a:xfrm>
                <a:off x="8283310" y="610481"/>
                <a:ext cx="784338" cy="210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아이템 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4" name="그림 213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622" y="936358"/>
                <a:ext cx="3173218" cy="3321946"/>
              </a:xfrm>
              <a:prstGeom prst="rect">
                <a:avLst/>
              </a:prstGeom>
            </p:spPr>
          </p:pic>
        </p:grpSp>
        <p:sp>
          <p:nvSpPr>
            <p:cNvPr id="150" name="TextBox 149"/>
            <p:cNvSpPr txBox="1"/>
            <p:nvPr/>
          </p:nvSpPr>
          <p:spPr>
            <a:xfrm>
              <a:off x="4509037" y="1927753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대상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427512" y="1927753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2" name="직선 연결선 151"/>
            <p:cNvCxnSpPr/>
            <p:nvPr/>
          </p:nvCxnSpPr>
          <p:spPr>
            <a:xfrm>
              <a:off x="3956448" y="4141697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타원 152"/>
            <p:cNvSpPr/>
            <p:nvPr/>
          </p:nvSpPr>
          <p:spPr>
            <a:xfrm>
              <a:off x="3922309" y="412642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916680" y="1537572"/>
              <a:ext cx="1988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대상 아이템 선택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5" name="직선 연결선 154"/>
            <p:cNvCxnSpPr/>
            <p:nvPr/>
          </p:nvCxnSpPr>
          <p:spPr>
            <a:xfrm>
              <a:off x="3956448" y="190828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타원 155"/>
            <p:cNvSpPr/>
            <p:nvPr/>
          </p:nvSpPr>
          <p:spPr>
            <a:xfrm>
              <a:off x="3922309" y="188328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7" name="직선 연결선 156"/>
            <p:cNvCxnSpPr/>
            <p:nvPr/>
          </p:nvCxnSpPr>
          <p:spPr>
            <a:xfrm>
              <a:off x="3956448" y="564774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타원 157"/>
            <p:cNvSpPr/>
            <p:nvPr/>
          </p:nvSpPr>
          <p:spPr>
            <a:xfrm>
              <a:off x="3922309" y="562274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9" name="그림 158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988837" y="5749070"/>
              <a:ext cx="758087" cy="396000"/>
            </a:xfrm>
            <a:prstGeom prst="rect">
              <a:avLst/>
            </a:prstGeom>
          </p:spPr>
        </p:pic>
        <p:pic>
          <p:nvPicPr>
            <p:cNvPr id="160" name="그림 159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13850" y="5749070"/>
              <a:ext cx="758086" cy="396000"/>
            </a:xfrm>
            <a:prstGeom prst="rect">
              <a:avLst/>
            </a:prstGeom>
          </p:spPr>
        </p:pic>
        <p:pic>
          <p:nvPicPr>
            <p:cNvPr id="161" name="그림 160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614442" y="5749070"/>
              <a:ext cx="702051" cy="396000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282926" y="5749070"/>
              <a:ext cx="702051" cy="396000"/>
            </a:xfrm>
            <a:prstGeom prst="rect">
              <a:avLst/>
            </a:prstGeom>
          </p:spPr>
        </p:pic>
        <p:pic>
          <p:nvPicPr>
            <p:cNvPr id="163" name="그림 162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944875" y="5749070"/>
              <a:ext cx="702051" cy="396000"/>
            </a:xfrm>
            <a:prstGeom prst="rect">
              <a:avLst/>
            </a:prstGeom>
          </p:spPr>
        </p:pic>
        <p:pic>
          <p:nvPicPr>
            <p:cNvPr id="164" name="그림 163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516296" y="5749070"/>
              <a:ext cx="702051" cy="396000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11504" y="5749070"/>
              <a:ext cx="702051" cy="396000"/>
            </a:xfrm>
            <a:prstGeom prst="rect">
              <a:avLst/>
            </a:prstGeom>
          </p:spPr>
        </p:pic>
        <p:sp>
          <p:nvSpPr>
            <p:cNvPr id="166" name="TextBox 165"/>
            <p:cNvSpPr txBox="1"/>
            <p:nvPr/>
          </p:nvSpPr>
          <p:spPr>
            <a:xfrm>
              <a:off x="5585329" y="579237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smtClean="0">
                  <a:solidFill>
                    <a:schemeClr val="bg1"/>
                  </a:solidFill>
                </a:rPr>
                <a:t>아이템 승급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9" name="오른쪽 화살표 168"/>
            <p:cNvSpPr/>
            <p:nvPr/>
          </p:nvSpPr>
          <p:spPr>
            <a:xfrm>
              <a:off x="5793645" y="2601070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379328" y="3374875"/>
              <a:ext cx="1428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0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68617" y="3374875"/>
              <a:ext cx="1428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0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379328" y="3580332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4379328" y="3774408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치명타 세기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169085" y="3580332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12,345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238014" y="3774408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100%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277323" y="3580332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277323" y="3774408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치명타 세기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7067080" y="3580332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7136009" y="3774408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125%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7535903" y="3580332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12,655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7535903" y="3774408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25%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916680" y="4163281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비용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83" name="그림 18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166" y="4617520"/>
              <a:ext cx="429381" cy="429381"/>
            </a:xfrm>
            <a:prstGeom prst="rect">
              <a:avLst/>
            </a:prstGeom>
          </p:spPr>
        </p:pic>
        <p:pic>
          <p:nvPicPr>
            <p:cNvPr id="184" name="그림 183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4376593" y="5227066"/>
              <a:ext cx="312917" cy="305962"/>
            </a:xfrm>
            <a:prstGeom prst="rect">
              <a:avLst/>
            </a:prstGeom>
            <a:noFill/>
          </p:spPr>
        </p:pic>
        <p:grpSp>
          <p:nvGrpSpPr>
            <p:cNvPr id="185" name="그룹 184"/>
            <p:cNvGrpSpPr/>
            <p:nvPr/>
          </p:nvGrpSpPr>
          <p:grpSpPr>
            <a:xfrm>
              <a:off x="4879459" y="4542707"/>
              <a:ext cx="1370888" cy="528767"/>
              <a:chOff x="1810749" y="4594977"/>
              <a:chExt cx="1370888" cy="528767"/>
            </a:xfrm>
          </p:grpSpPr>
          <p:sp>
            <p:nvSpPr>
              <p:cNvPr id="197" name="TextBox 196"/>
              <p:cNvSpPr txBox="1"/>
              <p:nvPr/>
            </p:nvSpPr>
            <p:spPr>
              <a:xfrm>
                <a:off x="1810749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smtClean="0">
                    <a:solidFill>
                      <a:schemeClr val="bg1"/>
                    </a:solidFill>
                  </a:rPr>
                  <a:t>보유 승급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2269208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255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6" name="그룹 185"/>
            <p:cNvGrpSpPr/>
            <p:nvPr/>
          </p:nvGrpSpPr>
          <p:grpSpPr>
            <a:xfrm>
              <a:off x="5118307" y="5083968"/>
              <a:ext cx="893193" cy="532612"/>
              <a:chOff x="2049597" y="5222152"/>
              <a:chExt cx="893193" cy="53261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206883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보유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2049597" y="5477765"/>
                <a:ext cx="8931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1,000,000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7" name="그룹 186"/>
            <p:cNvGrpSpPr/>
            <p:nvPr/>
          </p:nvGrpSpPr>
          <p:grpSpPr>
            <a:xfrm>
              <a:off x="6519554" y="4542707"/>
              <a:ext cx="1370888" cy="528767"/>
              <a:chOff x="3655803" y="4594977"/>
              <a:chExt cx="1370888" cy="528767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3655803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승급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4114262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C00000"/>
                    </a:solidFill>
                  </a:rPr>
                  <a:t>350</a:t>
                </a:r>
                <a:endParaRPr lang="ko-KR" alt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88" name="그룹 187"/>
            <p:cNvGrpSpPr/>
            <p:nvPr/>
          </p:nvGrpSpPr>
          <p:grpSpPr>
            <a:xfrm>
              <a:off x="6771454" y="5083968"/>
              <a:ext cx="854721" cy="532612"/>
              <a:chOff x="3655803" y="5222152"/>
              <a:chExt cx="854721" cy="532612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365580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3701488" y="5477765"/>
                <a:ext cx="763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00B050"/>
                    </a:solidFill>
                  </a:rPr>
                  <a:t>999,000</a:t>
                </a:r>
                <a:endParaRPr lang="ko-KR" altLang="en-US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89" name="TextBox 188"/>
            <p:cNvSpPr txBox="1"/>
            <p:nvPr/>
          </p:nvSpPr>
          <p:spPr>
            <a:xfrm>
              <a:off x="6141934" y="4519007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141934" y="5031575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41" y="2244265"/>
              <a:ext cx="1171284" cy="1171284"/>
            </a:xfrm>
            <a:prstGeom prst="rect">
              <a:avLst/>
            </a:prstGeom>
          </p:spPr>
        </p:pic>
        <p:pic>
          <p:nvPicPr>
            <p:cNvPr id="200" name="그림 19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32915" y="2396371"/>
              <a:ext cx="900001" cy="900000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7168966" y="2237354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1" name="그림 20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443067" y="3144084"/>
              <a:ext cx="237359" cy="231917"/>
            </a:xfrm>
            <a:prstGeom prst="rect">
              <a:avLst/>
            </a:prstGeom>
          </p:spPr>
        </p:pic>
        <p:pic>
          <p:nvPicPr>
            <p:cNvPr id="202" name="그림 20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18380" y="3144084"/>
              <a:ext cx="237359" cy="231917"/>
            </a:xfrm>
            <a:prstGeom prst="rect">
              <a:avLst/>
            </a:prstGeom>
          </p:spPr>
        </p:pic>
        <p:pic>
          <p:nvPicPr>
            <p:cNvPr id="203" name="그림 20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793692" y="3144084"/>
              <a:ext cx="237359" cy="231917"/>
            </a:xfrm>
            <a:prstGeom prst="rect">
              <a:avLst/>
            </a:prstGeom>
          </p:spPr>
        </p:pic>
        <p:pic>
          <p:nvPicPr>
            <p:cNvPr id="204" name="그림 20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969005" y="3144084"/>
              <a:ext cx="237359" cy="231917"/>
            </a:xfrm>
            <a:prstGeom prst="rect">
              <a:avLst/>
            </a:prstGeom>
          </p:spPr>
        </p:pic>
        <p:pic>
          <p:nvPicPr>
            <p:cNvPr id="205" name="그림 20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143480" y="3144084"/>
              <a:ext cx="237359" cy="231917"/>
            </a:xfrm>
            <a:prstGeom prst="rect">
              <a:avLst/>
            </a:prstGeom>
          </p:spPr>
        </p:pic>
        <p:pic>
          <p:nvPicPr>
            <p:cNvPr id="317" name="그림 31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332" y="2244265"/>
              <a:ext cx="1171284" cy="1171284"/>
            </a:xfrm>
            <a:prstGeom prst="rect">
              <a:avLst/>
            </a:prstGeom>
          </p:spPr>
        </p:pic>
        <p:pic>
          <p:nvPicPr>
            <p:cNvPr id="207" name="그림 20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14442" y="2396371"/>
              <a:ext cx="900001" cy="900000"/>
            </a:xfrm>
            <a:prstGeom prst="rect">
              <a:avLst/>
            </a:prstGeom>
          </p:spPr>
        </p:pic>
        <p:sp>
          <p:nvSpPr>
            <p:cNvPr id="149" name="TextBox 148"/>
            <p:cNvSpPr txBox="1"/>
            <p:nvPr/>
          </p:nvSpPr>
          <p:spPr>
            <a:xfrm>
              <a:off x="5162256" y="223735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24594" y="3144084"/>
              <a:ext cx="237359" cy="231917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699907" y="3144084"/>
              <a:ext cx="237359" cy="231917"/>
            </a:xfrm>
            <a:prstGeom prst="rect">
              <a:avLst/>
            </a:prstGeom>
          </p:spPr>
        </p:pic>
        <p:pic>
          <p:nvPicPr>
            <p:cNvPr id="210" name="그림 20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875219" y="3144084"/>
              <a:ext cx="237359" cy="231917"/>
            </a:xfrm>
            <a:prstGeom prst="rect">
              <a:avLst/>
            </a:prstGeom>
          </p:spPr>
        </p:pic>
        <p:pic>
          <p:nvPicPr>
            <p:cNvPr id="211" name="그림 2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050532" y="3144084"/>
              <a:ext cx="237359" cy="231917"/>
            </a:xfrm>
            <a:prstGeom prst="rect">
              <a:avLst/>
            </a:prstGeom>
          </p:spPr>
        </p:pic>
        <p:sp>
          <p:nvSpPr>
            <p:cNvPr id="422" name="직사각형 421"/>
            <p:cNvSpPr/>
            <p:nvPr/>
          </p:nvSpPr>
          <p:spPr>
            <a:xfrm>
              <a:off x="614156" y="521732"/>
              <a:ext cx="10961635" cy="6164765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76252" y="94103"/>
            <a:ext cx="3352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승급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승급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정수 부족 시</a:t>
            </a:r>
            <a:endParaRPr lang="ko-KR" altLang="en-US" sz="1400" b="1" dirty="0"/>
          </a:p>
        </p:txBody>
      </p:sp>
      <p:grpSp>
        <p:nvGrpSpPr>
          <p:cNvPr id="215" name="그룹 214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216" name="그림 215"/>
            <p:cNvPicPr>
              <a:picLocks/>
            </p:cNvPicPr>
            <p:nvPr/>
          </p:nvPicPr>
          <p:blipFill rotWithShape="1">
            <a:blip r:embed="rId26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217" name="그림 216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218" name="직사각형 217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9" name="직사각형 218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정수가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350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상점으로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220" name="그림 219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221" name="직사각형 220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9934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614156" y="521732"/>
            <a:ext cx="10961635" cy="6164765"/>
            <a:chOff x="614156" y="521732"/>
            <a:chExt cx="10961635" cy="6164765"/>
          </a:xfrm>
        </p:grpSpPr>
        <p:grpSp>
          <p:nvGrpSpPr>
            <p:cNvPr id="206" name="그룹 205"/>
            <p:cNvGrpSpPr/>
            <p:nvPr/>
          </p:nvGrpSpPr>
          <p:grpSpPr>
            <a:xfrm>
              <a:off x="614156" y="521732"/>
              <a:ext cx="10961635" cy="6164765"/>
              <a:chOff x="614156" y="521732"/>
              <a:chExt cx="10961635" cy="6164765"/>
            </a:xfrm>
          </p:grpSpPr>
          <p:pic>
            <p:nvPicPr>
              <p:cNvPr id="319" name="그림 3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209" y="521732"/>
                <a:ext cx="10959582" cy="6164765"/>
              </a:xfrm>
              <a:prstGeom prst="rect">
                <a:avLst/>
              </a:prstGeom>
            </p:spPr>
          </p:pic>
          <p:pic>
            <p:nvPicPr>
              <p:cNvPr id="320" name="그림 3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7262" y="29495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1" name="그림 3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5213" y="169686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2" name="그림 3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7977" y="1691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3" name="그림 3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562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4" name="그림 32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357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5" name="그림 324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7159" y="169686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6" name="그림 325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4850" y="169612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7" name="그림 3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0293" y="2947853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28" name="그림 32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53" t="83258" r="2776"/>
              <a:stretch/>
            </p:blipFill>
            <p:spPr>
              <a:xfrm>
                <a:off x="5849754" y="5654363"/>
                <a:ext cx="5421806" cy="1032134"/>
              </a:xfrm>
              <a:prstGeom prst="rect">
                <a:avLst/>
              </a:prstGeom>
            </p:spPr>
          </p:pic>
          <p:sp>
            <p:nvSpPr>
              <p:cNvPr id="329" name="TextBox 328"/>
              <p:cNvSpPr txBox="1"/>
              <p:nvPr/>
            </p:nvSpPr>
            <p:spPr>
              <a:xfrm>
                <a:off x="10344800" y="1152977"/>
                <a:ext cx="492443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기타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330" name="그림 32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26660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331" name="그림 33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60347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2" name="그림 33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06441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3" name="그림 33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45253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4" name="그림 33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98628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5" name="그림 33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744722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6" name="그림 335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6182151" y="1753840"/>
                <a:ext cx="197802" cy="258303"/>
              </a:xfrm>
              <a:prstGeom prst="rect">
                <a:avLst/>
              </a:prstGeom>
            </p:spPr>
          </p:pic>
          <p:sp>
            <p:nvSpPr>
              <p:cNvPr id="337" name="TextBox 336"/>
              <p:cNvSpPr txBox="1"/>
              <p:nvPr/>
            </p:nvSpPr>
            <p:spPr>
              <a:xfrm>
                <a:off x="6815787" y="1681905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38" name="그림 33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89081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39" name="그림 33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36912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340" name="그림 33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2975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1" name="그림 34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7498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2021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86544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4" name="그림 34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01067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5" name="그림 34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155905" y="2601786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46" name="TextBox 345"/>
              <p:cNvSpPr txBox="1"/>
              <p:nvPr/>
            </p:nvSpPr>
            <p:spPr>
              <a:xfrm>
                <a:off x="8085198" y="1667971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47" name="그림 34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301138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8" name="그림 34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599" y="182403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49" name="그림 34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9226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658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040902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2" name="그림 35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21522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3" name="그림 35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389539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54" name="TextBox 353"/>
              <p:cNvSpPr txBox="1"/>
              <p:nvPr/>
            </p:nvSpPr>
            <p:spPr>
              <a:xfrm>
                <a:off x="9347706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55" name="그림 35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56386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6" name="그림 35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8545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7" name="그림 35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16076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8" name="그림 35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33607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9" name="그림 35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511389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60" name="TextBox 359"/>
              <p:cNvSpPr txBox="1"/>
              <p:nvPr/>
            </p:nvSpPr>
            <p:spPr>
              <a:xfrm>
                <a:off x="10640889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61" name="그림 36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687543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2" name="그림 36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255044" y="3125874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363" name="그림 36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55469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4" name="그림 36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3078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5" name="그림 36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06094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6" name="그림 36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81407" y="3883315"/>
                <a:ext cx="237359" cy="231917"/>
              </a:xfrm>
              <a:prstGeom prst="rect">
                <a:avLst/>
              </a:prstGeom>
            </p:spPr>
          </p:pic>
          <p:sp>
            <p:nvSpPr>
              <p:cNvPr id="367" name="TextBox 366"/>
              <p:cNvSpPr txBox="1"/>
              <p:nvPr/>
            </p:nvSpPr>
            <p:spPr>
              <a:xfrm>
                <a:off x="6810907" y="2949500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68" name="그림 36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486463" y="3109399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69" name="그림 36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1600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0" name="그림 36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91315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1" name="그림 37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66626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2" name="그림 37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053" y="315861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73" name="그림 37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85774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4" name="그림 37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1087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5" name="그림 37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72869" y="312587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76" name="그림 37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79473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77" name="그림 37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51865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378" name="그림 37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48195" y="1824035"/>
                <a:ext cx="900000" cy="900000"/>
              </a:xfrm>
              <a:prstGeom prst="rect">
                <a:avLst/>
              </a:prstGeom>
            </p:spPr>
          </p:pic>
          <p:sp>
            <p:nvSpPr>
              <p:cNvPr id="379" name="TextBox 378"/>
              <p:cNvSpPr txBox="1"/>
              <p:nvPr/>
            </p:nvSpPr>
            <p:spPr>
              <a:xfrm>
                <a:off x="6630398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0" name="TextBox 379"/>
              <p:cNvSpPr txBox="1"/>
              <p:nvPr/>
            </p:nvSpPr>
            <p:spPr>
              <a:xfrm>
                <a:off x="7890929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81" name="그룹 380"/>
              <p:cNvGrpSpPr/>
              <p:nvPr/>
            </p:nvGrpSpPr>
            <p:grpSpPr>
              <a:xfrm>
                <a:off x="6010647" y="6024028"/>
                <a:ext cx="1760336" cy="468392"/>
                <a:chOff x="7614466" y="4589746"/>
                <a:chExt cx="1760336" cy="468392"/>
              </a:xfrm>
            </p:grpSpPr>
            <p:sp>
              <p:nvSpPr>
                <p:cNvPr id="417" name="모서리가 둥근 직사각형 416"/>
                <p:cNvSpPr/>
                <p:nvPr/>
              </p:nvSpPr>
              <p:spPr>
                <a:xfrm>
                  <a:off x="7614466" y="4618300"/>
                  <a:ext cx="1760336" cy="4398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418" name="그림 417"/>
                <p:cNvPicPr>
                  <a:picLocks noChangeAspect="1"/>
                </p:cNvPicPr>
                <p:nvPr/>
              </p:nvPicPr>
              <p:blipFill rotWithShape="1">
                <a:blip r:embed="rId17"/>
                <a:srcRect t="9925" r="79586" b="20380"/>
                <a:stretch/>
              </p:blipFill>
              <p:spPr>
                <a:xfrm>
                  <a:off x="7683544" y="4625430"/>
                  <a:ext cx="363801" cy="414678"/>
                </a:xfrm>
                <a:prstGeom prst="rect">
                  <a:avLst/>
                </a:prstGeom>
              </p:spPr>
            </p:pic>
            <p:sp>
              <p:nvSpPr>
                <p:cNvPr id="419" name="TextBox 418"/>
                <p:cNvSpPr txBox="1"/>
                <p:nvPr/>
              </p:nvSpPr>
              <p:spPr>
                <a:xfrm>
                  <a:off x="8178568" y="4678881"/>
                  <a:ext cx="8050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8 / 200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0" name="타원 419"/>
                <p:cNvSpPr/>
                <p:nvPr/>
              </p:nvSpPr>
              <p:spPr>
                <a:xfrm>
                  <a:off x="8996383" y="4688769"/>
                  <a:ext cx="288000" cy="288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8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1" name="TextBox 420"/>
                <p:cNvSpPr txBox="1"/>
                <p:nvPr/>
              </p:nvSpPr>
              <p:spPr>
                <a:xfrm>
                  <a:off x="8944899" y="4589746"/>
                  <a:ext cx="4058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 smtClean="0">
                      <a:latin typeface="+mj-ea"/>
                      <a:ea typeface="+mj-ea"/>
                    </a:rPr>
                    <a:t>+</a:t>
                  </a:r>
                  <a:endParaRPr lang="ko-KR" altLang="en-US" sz="4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2" name="그룹 381"/>
              <p:cNvGrpSpPr/>
              <p:nvPr/>
            </p:nvGrpSpPr>
            <p:grpSpPr>
              <a:xfrm>
                <a:off x="692915" y="5405756"/>
                <a:ext cx="5019628" cy="1259694"/>
                <a:chOff x="726581" y="4150109"/>
                <a:chExt cx="5019628" cy="1259694"/>
              </a:xfrm>
            </p:grpSpPr>
            <p:sp>
              <p:nvSpPr>
                <p:cNvPr id="407" name="직사각형 406"/>
                <p:cNvSpPr/>
                <p:nvPr/>
              </p:nvSpPr>
              <p:spPr>
                <a:xfrm>
                  <a:off x="726581" y="4150109"/>
                  <a:ext cx="5019628" cy="1244348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873306" y="4223940"/>
                  <a:ext cx="36318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L</a:t>
                  </a:r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EVEL  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50  </a:t>
                  </a:r>
                  <a:r>
                    <a:rPr lang="en-US" altLang="ko-KR" sz="1600" b="1" dirty="0" smtClean="0">
                      <a:solidFill>
                        <a:srgbClr val="FFC000"/>
                      </a:solidFill>
                      <a:latin typeface="+mj-ea"/>
                      <a:ea typeface="+mj-ea"/>
                    </a:rPr>
                    <a:t>(2000)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       </a:t>
                  </a:r>
                  <a:r>
                    <a:rPr lang="ko-KR" altLang="en-US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캐릭터 닉네임</a:t>
                  </a:r>
                  <a:endParaRPr lang="ko-KR" altLang="en-US" sz="16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09" name="직사각형 408"/>
                <p:cNvSpPr/>
                <p:nvPr/>
              </p:nvSpPr>
              <p:spPr>
                <a:xfrm>
                  <a:off x="4676823" y="4258819"/>
                  <a:ext cx="925124" cy="288000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ko-KR" altLang="en-US" sz="1200" b="1" dirty="0" smtClean="0"/>
                    <a:t>상세 정보</a:t>
                  </a:r>
                  <a:endParaRPr lang="ko-KR" altLang="en-US" sz="1200" b="1" dirty="0"/>
                </a:p>
              </p:txBody>
            </p:sp>
            <p:sp>
              <p:nvSpPr>
                <p:cNvPr id="410" name="모서리가 둥근 직사각형 409"/>
                <p:cNvSpPr/>
                <p:nvPr/>
              </p:nvSpPr>
              <p:spPr>
                <a:xfrm>
                  <a:off x="905198" y="4639679"/>
                  <a:ext cx="3600000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1" name="모서리가 둥근 직사각형 410"/>
                <p:cNvSpPr/>
                <p:nvPr/>
              </p:nvSpPr>
              <p:spPr>
                <a:xfrm>
                  <a:off x="924196" y="4654935"/>
                  <a:ext cx="2376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2" name="TextBox 411"/>
                <p:cNvSpPr txBox="1"/>
                <p:nvPr/>
              </p:nvSpPr>
              <p:spPr>
                <a:xfrm>
                  <a:off x="4864310" y="4560454"/>
                  <a:ext cx="55015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66%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3" name="TextBox 412"/>
                <p:cNvSpPr txBox="1"/>
                <p:nvPr/>
              </p:nvSpPr>
              <p:spPr>
                <a:xfrm>
                  <a:off x="908031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전투력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공격력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4" name="TextBox 413"/>
                <p:cNvSpPr txBox="1"/>
                <p:nvPr/>
              </p:nvSpPr>
              <p:spPr>
                <a:xfrm>
                  <a:off x="3481593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생명력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방어력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5" name="TextBox 414"/>
                <p:cNvSpPr txBox="1"/>
                <p:nvPr/>
              </p:nvSpPr>
              <p:spPr>
                <a:xfrm>
                  <a:off x="2071381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16" name="TextBox 415"/>
                <p:cNvSpPr txBox="1"/>
                <p:nvPr/>
              </p:nvSpPr>
              <p:spPr>
                <a:xfrm>
                  <a:off x="4644944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3" name="그룹 382"/>
              <p:cNvGrpSpPr/>
              <p:nvPr/>
            </p:nvGrpSpPr>
            <p:grpSpPr>
              <a:xfrm>
                <a:off x="614157" y="1667959"/>
                <a:ext cx="691269" cy="296878"/>
                <a:chOff x="998412" y="1165944"/>
                <a:chExt cx="771080" cy="351857"/>
              </a:xfrm>
            </p:grpSpPr>
            <p:sp>
              <p:nvSpPr>
                <p:cNvPr id="405" name="오각형 404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6" name="TextBox 405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4" name="그룹 383"/>
              <p:cNvGrpSpPr/>
              <p:nvPr/>
            </p:nvGrpSpPr>
            <p:grpSpPr>
              <a:xfrm>
                <a:off x="614157" y="4201036"/>
                <a:ext cx="691269" cy="296878"/>
                <a:chOff x="998412" y="1165944"/>
                <a:chExt cx="771080" cy="351857"/>
              </a:xfrm>
            </p:grpSpPr>
            <p:sp>
              <p:nvSpPr>
                <p:cNvPr id="403" name="오각형 402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4" name="TextBox 403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85" name="TextBox 384"/>
              <p:cNvSpPr txBox="1"/>
              <p:nvPr/>
            </p:nvSpPr>
            <p:spPr>
              <a:xfrm>
                <a:off x="692915" y="4502617"/>
                <a:ext cx="234476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1500"/>
                  </a:lnSpc>
                  <a:buFont typeface="Wingdings" panose="05000000000000000000" pitchFamily="2" charset="2"/>
                  <a:buChar char="l"/>
                </a:pPr>
                <a:r>
                  <a:rPr lang="ko-KR" altLang="en-US" sz="1400" b="1" dirty="0" err="1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버서커</a:t>
                </a:r>
                <a:r>
                  <a:rPr lang="ko-KR" altLang="en-US" sz="14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불멸 세트</a:t>
                </a:r>
                <a:endParaRPr lang="en-US" altLang="ko-KR" sz="1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치명타확률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회피율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+5%</a:t>
                </a:r>
                <a:endParaRPr lang="ko-KR" altLang="en-US" sz="11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3305920" y="4502617"/>
                <a:ext cx="234476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1500"/>
                  </a:lnSpc>
                  <a:buFont typeface="Wingdings" panose="05000000000000000000" pitchFamily="2" charset="2"/>
                  <a:buChar char="l"/>
                </a:pPr>
                <a:r>
                  <a:rPr lang="ko-KR" altLang="en-US" sz="1400" b="1" dirty="0" err="1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버서커</a:t>
                </a:r>
                <a:r>
                  <a:rPr lang="ko-KR" altLang="en-US" sz="1400" b="1" dirty="0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불멸 세트</a:t>
                </a:r>
                <a:endParaRPr lang="en-US" altLang="ko-KR" sz="1400" b="1" dirty="0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치명타확률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회피율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+5%</a:t>
                </a:r>
                <a:endParaRPr lang="ko-KR" altLang="en-US" sz="11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87" name="그룹 386"/>
              <p:cNvGrpSpPr/>
              <p:nvPr/>
            </p:nvGrpSpPr>
            <p:grpSpPr>
              <a:xfrm>
                <a:off x="614156" y="3356677"/>
                <a:ext cx="691269" cy="296878"/>
                <a:chOff x="4763375" y="2420648"/>
                <a:chExt cx="691269" cy="296878"/>
              </a:xfrm>
            </p:grpSpPr>
            <p:sp>
              <p:nvSpPr>
                <p:cNvPr id="401" name="오각형 400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2" name="TextBox 401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8" name="그룹 387"/>
              <p:cNvGrpSpPr/>
              <p:nvPr/>
            </p:nvGrpSpPr>
            <p:grpSpPr>
              <a:xfrm>
                <a:off x="614156" y="2512318"/>
                <a:ext cx="691269" cy="296878"/>
                <a:chOff x="4763375" y="2420648"/>
                <a:chExt cx="691269" cy="296878"/>
              </a:xfrm>
            </p:grpSpPr>
            <p:sp>
              <p:nvSpPr>
                <p:cNvPr id="399" name="오각형 398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0" name="TextBox 399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9" name="그룹 388"/>
              <p:cNvGrpSpPr/>
              <p:nvPr/>
            </p:nvGrpSpPr>
            <p:grpSpPr>
              <a:xfrm>
                <a:off x="4730970" y="2520556"/>
                <a:ext cx="691269" cy="296878"/>
                <a:chOff x="4763375" y="2420648"/>
                <a:chExt cx="691269" cy="296878"/>
              </a:xfrm>
            </p:grpSpPr>
            <p:sp>
              <p:nvSpPr>
                <p:cNvPr id="397" name="오각형 396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8" name="TextBox 397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390" name="그림 389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7466018" y="1753840"/>
                <a:ext cx="197802" cy="258303"/>
              </a:xfrm>
              <a:prstGeom prst="rect">
                <a:avLst/>
              </a:prstGeom>
            </p:spPr>
          </p:pic>
          <p:pic>
            <p:nvPicPr>
              <p:cNvPr id="391" name="그림 390"/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</a:blip>
              <a:srcRect l="15593" t="6258" r="12525" b="2634"/>
              <a:stretch/>
            </p:blipFill>
            <p:spPr>
              <a:xfrm>
                <a:off x="8762186" y="3024877"/>
                <a:ext cx="197802" cy="258303"/>
              </a:xfrm>
              <a:prstGeom prst="rect">
                <a:avLst/>
              </a:prstGeom>
            </p:spPr>
          </p:pic>
          <p:pic>
            <p:nvPicPr>
              <p:cNvPr id="392" name="그림 39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945154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93" name="그림 392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0727" y="5997162"/>
                <a:ext cx="1568768" cy="523567"/>
              </a:xfrm>
              <a:prstGeom prst="rect">
                <a:avLst/>
              </a:prstGeom>
            </p:spPr>
          </p:pic>
          <p:pic>
            <p:nvPicPr>
              <p:cNvPr id="394" name="그림 393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8304" y="5997162"/>
                <a:ext cx="1568768" cy="523567"/>
              </a:xfrm>
              <a:prstGeom prst="rect">
                <a:avLst/>
              </a:prstGeom>
            </p:spPr>
          </p:pic>
          <p:sp>
            <p:nvSpPr>
              <p:cNvPr id="395" name="TextBox 394"/>
              <p:cNvSpPr txBox="1"/>
              <p:nvPr/>
            </p:nvSpPr>
            <p:spPr>
              <a:xfrm>
                <a:off x="8092244" y="6091950"/>
                <a:ext cx="14785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일괄분해</a:t>
                </a:r>
                <a:endParaRPr lang="ko-KR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96" name="TextBox 395"/>
              <p:cNvSpPr txBox="1"/>
              <p:nvPr/>
            </p:nvSpPr>
            <p:spPr>
              <a:xfrm>
                <a:off x="9697374" y="6091950"/>
                <a:ext cx="14785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일괄판매</a:t>
                </a:r>
                <a:endParaRPr lang="ko-KR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47" name="그룹 146"/>
            <p:cNvGrpSpPr/>
            <p:nvPr/>
          </p:nvGrpSpPr>
          <p:grpSpPr>
            <a:xfrm>
              <a:off x="3496840" y="725777"/>
              <a:ext cx="5198321" cy="5730856"/>
              <a:chOff x="6901067" y="466928"/>
              <a:chExt cx="3561329" cy="3926164"/>
            </a:xfrm>
          </p:grpSpPr>
          <p:pic>
            <p:nvPicPr>
              <p:cNvPr id="212" name="그림 211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67" y="466928"/>
                <a:ext cx="3561329" cy="3926164"/>
              </a:xfrm>
              <a:prstGeom prst="rect">
                <a:avLst/>
              </a:prstGeom>
            </p:spPr>
          </p:pic>
          <p:sp>
            <p:nvSpPr>
              <p:cNvPr id="213" name="TextBox 212"/>
              <p:cNvSpPr txBox="1"/>
              <p:nvPr/>
            </p:nvSpPr>
            <p:spPr>
              <a:xfrm>
                <a:off x="8283310" y="610481"/>
                <a:ext cx="784338" cy="210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아이템 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4" name="그림 213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622" y="936358"/>
                <a:ext cx="3173218" cy="3321946"/>
              </a:xfrm>
              <a:prstGeom prst="rect">
                <a:avLst/>
              </a:prstGeom>
            </p:spPr>
          </p:pic>
        </p:grpSp>
        <p:sp>
          <p:nvSpPr>
            <p:cNvPr id="150" name="TextBox 149"/>
            <p:cNvSpPr txBox="1"/>
            <p:nvPr/>
          </p:nvSpPr>
          <p:spPr>
            <a:xfrm>
              <a:off x="4509037" y="1927753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대상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427512" y="1927753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2" name="직선 연결선 151"/>
            <p:cNvCxnSpPr/>
            <p:nvPr/>
          </p:nvCxnSpPr>
          <p:spPr>
            <a:xfrm>
              <a:off x="3956448" y="4141697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타원 152"/>
            <p:cNvSpPr/>
            <p:nvPr/>
          </p:nvSpPr>
          <p:spPr>
            <a:xfrm>
              <a:off x="3922309" y="412642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916680" y="1537572"/>
              <a:ext cx="1988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대상 아이템 선택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5" name="직선 연결선 154"/>
            <p:cNvCxnSpPr/>
            <p:nvPr/>
          </p:nvCxnSpPr>
          <p:spPr>
            <a:xfrm>
              <a:off x="3956448" y="190828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타원 155"/>
            <p:cNvSpPr/>
            <p:nvPr/>
          </p:nvSpPr>
          <p:spPr>
            <a:xfrm>
              <a:off x="3922309" y="188328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7" name="직선 연결선 156"/>
            <p:cNvCxnSpPr/>
            <p:nvPr/>
          </p:nvCxnSpPr>
          <p:spPr>
            <a:xfrm>
              <a:off x="3956448" y="564774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타원 157"/>
            <p:cNvSpPr/>
            <p:nvPr/>
          </p:nvSpPr>
          <p:spPr>
            <a:xfrm>
              <a:off x="3922309" y="562274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9" name="그림 158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988837" y="5749070"/>
              <a:ext cx="758087" cy="396000"/>
            </a:xfrm>
            <a:prstGeom prst="rect">
              <a:avLst/>
            </a:prstGeom>
          </p:spPr>
        </p:pic>
        <p:pic>
          <p:nvPicPr>
            <p:cNvPr id="160" name="그림 159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13850" y="5749070"/>
              <a:ext cx="758086" cy="396000"/>
            </a:xfrm>
            <a:prstGeom prst="rect">
              <a:avLst/>
            </a:prstGeom>
          </p:spPr>
        </p:pic>
        <p:pic>
          <p:nvPicPr>
            <p:cNvPr id="161" name="그림 160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614442" y="5749070"/>
              <a:ext cx="702051" cy="396000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282926" y="5749070"/>
              <a:ext cx="702051" cy="396000"/>
            </a:xfrm>
            <a:prstGeom prst="rect">
              <a:avLst/>
            </a:prstGeom>
          </p:spPr>
        </p:pic>
        <p:pic>
          <p:nvPicPr>
            <p:cNvPr id="163" name="그림 162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944875" y="5749070"/>
              <a:ext cx="702051" cy="396000"/>
            </a:xfrm>
            <a:prstGeom prst="rect">
              <a:avLst/>
            </a:prstGeom>
          </p:spPr>
        </p:pic>
        <p:pic>
          <p:nvPicPr>
            <p:cNvPr id="164" name="그림 163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516296" y="5749070"/>
              <a:ext cx="702051" cy="396000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11504" y="5749070"/>
              <a:ext cx="702051" cy="396000"/>
            </a:xfrm>
            <a:prstGeom prst="rect">
              <a:avLst/>
            </a:prstGeom>
          </p:spPr>
        </p:pic>
        <p:sp>
          <p:nvSpPr>
            <p:cNvPr id="166" name="TextBox 165"/>
            <p:cNvSpPr txBox="1"/>
            <p:nvPr/>
          </p:nvSpPr>
          <p:spPr>
            <a:xfrm>
              <a:off x="5585329" y="579237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smtClean="0">
                  <a:solidFill>
                    <a:schemeClr val="bg1"/>
                  </a:solidFill>
                </a:rPr>
                <a:t>아이템 승급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9" name="오른쪽 화살표 168"/>
            <p:cNvSpPr/>
            <p:nvPr/>
          </p:nvSpPr>
          <p:spPr>
            <a:xfrm>
              <a:off x="5793645" y="2601070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379328" y="3374875"/>
              <a:ext cx="1428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0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68617" y="3374875"/>
              <a:ext cx="1428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0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379328" y="3580332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4379328" y="3774408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치명타 세기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169085" y="3580332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12,345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238014" y="3774408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100%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277323" y="3580332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277323" y="3774408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치명타 세기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7067080" y="3580332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7136009" y="3774408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125%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7535903" y="3580332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12,655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7535903" y="3774408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25%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916680" y="4163281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비용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83" name="그림 18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166" y="4617520"/>
              <a:ext cx="429381" cy="429381"/>
            </a:xfrm>
            <a:prstGeom prst="rect">
              <a:avLst/>
            </a:prstGeom>
          </p:spPr>
        </p:pic>
        <p:pic>
          <p:nvPicPr>
            <p:cNvPr id="184" name="그림 183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4376593" y="5227066"/>
              <a:ext cx="312917" cy="305962"/>
            </a:xfrm>
            <a:prstGeom prst="rect">
              <a:avLst/>
            </a:prstGeom>
            <a:noFill/>
          </p:spPr>
        </p:pic>
        <p:grpSp>
          <p:nvGrpSpPr>
            <p:cNvPr id="185" name="그룹 184"/>
            <p:cNvGrpSpPr/>
            <p:nvPr/>
          </p:nvGrpSpPr>
          <p:grpSpPr>
            <a:xfrm>
              <a:off x="4879459" y="4542707"/>
              <a:ext cx="1370888" cy="528767"/>
              <a:chOff x="1810749" y="4594977"/>
              <a:chExt cx="1370888" cy="528767"/>
            </a:xfrm>
          </p:grpSpPr>
          <p:sp>
            <p:nvSpPr>
              <p:cNvPr id="197" name="TextBox 196"/>
              <p:cNvSpPr txBox="1"/>
              <p:nvPr/>
            </p:nvSpPr>
            <p:spPr>
              <a:xfrm>
                <a:off x="1810749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smtClean="0">
                    <a:solidFill>
                      <a:schemeClr val="bg1"/>
                    </a:solidFill>
                  </a:rPr>
                  <a:t>보유 승급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2269208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255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6" name="그룹 185"/>
            <p:cNvGrpSpPr/>
            <p:nvPr/>
          </p:nvGrpSpPr>
          <p:grpSpPr>
            <a:xfrm>
              <a:off x="5118307" y="5083968"/>
              <a:ext cx="893193" cy="532612"/>
              <a:chOff x="2049597" y="5222152"/>
              <a:chExt cx="893193" cy="53261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206883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보유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2049597" y="5477765"/>
                <a:ext cx="8931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1,000,000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7" name="그룹 186"/>
            <p:cNvGrpSpPr/>
            <p:nvPr/>
          </p:nvGrpSpPr>
          <p:grpSpPr>
            <a:xfrm>
              <a:off x="6519554" y="4542707"/>
              <a:ext cx="1370888" cy="528767"/>
              <a:chOff x="3655803" y="4594977"/>
              <a:chExt cx="1370888" cy="528767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3655803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승급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4114262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C00000"/>
                    </a:solidFill>
                  </a:rPr>
                  <a:t>350</a:t>
                </a:r>
                <a:endParaRPr lang="ko-KR" alt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88" name="그룹 187"/>
            <p:cNvGrpSpPr/>
            <p:nvPr/>
          </p:nvGrpSpPr>
          <p:grpSpPr>
            <a:xfrm>
              <a:off x="6771454" y="5083968"/>
              <a:ext cx="854721" cy="532612"/>
              <a:chOff x="3655803" y="5222152"/>
              <a:chExt cx="854721" cy="532612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365580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3701488" y="5477765"/>
                <a:ext cx="763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00B050"/>
                    </a:solidFill>
                  </a:rPr>
                  <a:t>999,000</a:t>
                </a:r>
                <a:endParaRPr lang="ko-KR" altLang="en-US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89" name="TextBox 188"/>
            <p:cNvSpPr txBox="1"/>
            <p:nvPr/>
          </p:nvSpPr>
          <p:spPr>
            <a:xfrm>
              <a:off x="6141934" y="4519007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141934" y="5031575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41" y="2244265"/>
              <a:ext cx="1171284" cy="1171284"/>
            </a:xfrm>
            <a:prstGeom prst="rect">
              <a:avLst/>
            </a:prstGeom>
          </p:spPr>
        </p:pic>
        <p:pic>
          <p:nvPicPr>
            <p:cNvPr id="200" name="그림 19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32915" y="2396371"/>
              <a:ext cx="900001" cy="900000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7168966" y="2237354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1" name="그림 20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443067" y="3144084"/>
              <a:ext cx="237359" cy="231917"/>
            </a:xfrm>
            <a:prstGeom prst="rect">
              <a:avLst/>
            </a:prstGeom>
          </p:spPr>
        </p:pic>
        <p:pic>
          <p:nvPicPr>
            <p:cNvPr id="202" name="그림 20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18380" y="3144084"/>
              <a:ext cx="237359" cy="231917"/>
            </a:xfrm>
            <a:prstGeom prst="rect">
              <a:avLst/>
            </a:prstGeom>
          </p:spPr>
        </p:pic>
        <p:pic>
          <p:nvPicPr>
            <p:cNvPr id="203" name="그림 20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793692" y="3144084"/>
              <a:ext cx="237359" cy="231917"/>
            </a:xfrm>
            <a:prstGeom prst="rect">
              <a:avLst/>
            </a:prstGeom>
          </p:spPr>
        </p:pic>
        <p:pic>
          <p:nvPicPr>
            <p:cNvPr id="204" name="그림 20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969005" y="3144084"/>
              <a:ext cx="237359" cy="231917"/>
            </a:xfrm>
            <a:prstGeom prst="rect">
              <a:avLst/>
            </a:prstGeom>
          </p:spPr>
        </p:pic>
        <p:pic>
          <p:nvPicPr>
            <p:cNvPr id="205" name="그림 20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143480" y="3144084"/>
              <a:ext cx="237359" cy="231917"/>
            </a:xfrm>
            <a:prstGeom prst="rect">
              <a:avLst/>
            </a:prstGeom>
          </p:spPr>
        </p:pic>
        <p:pic>
          <p:nvPicPr>
            <p:cNvPr id="317" name="그림 31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332" y="2244265"/>
              <a:ext cx="1171284" cy="1171284"/>
            </a:xfrm>
            <a:prstGeom prst="rect">
              <a:avLst/>
            </a:prstGeom>
          </p:spPr>
        </p:pic>
        <p:pic>
          <p:nvPicPr>
            <p:cNvPr id="207" name="그림 20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14442" y="2396371"/>
              <a:ext cx="900001" cy="900000"/>
            </a:xfrm>
            <a:prstGeom prst="rect">
              <a:avLst/>
            </a:prstGeom>
          </p:spPr>
        </p:pic>
        <p:sp>
          <p:nvSpPr>
            <p:cNvPr id="149" name="TextBox 148"/>
            <p:cNvSpPr txBox="1"/>
            <p:nvPr/>
          </p:nvSpPr>
          <p:spPr>
            <a:xfrm>
              <a:off x="5162256" y="223735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24594" y="3144084"/>
              <a:ext cx="237359" cy="231917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699907" y="3144084"/>
              <a:ext cx="237359" cy="231917"/>
            </a:xfrm>
            <a:prstGeom prst="rect">
              <a:avLst/>
            </a:prstGeom>
          </p:spPr>
        </p:pic>
        <p:pic>
          <p:nvPicPr>
            <p:cNvPr id="210" name="그림 20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875219" y="3144084"/>
              <a:ext cx="237359" cy="231917"/>
            </a:xfrm>
            <a:prstGeom prst="rect">
              <a:avLst/>
            </a:prstGeom>
          </p:spPr>
        </p:pic>
        <p:pic>
          <p:nvPicPr>
            <p:cNvPr id="211" name="그림 2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050532" y="3144084"/>
              <a:ext cx="237359" cy="231917"/>
            </a:xfrm>
            <a:prstGeom prst="rect">
              <a:avLst/>
            </a:prstGeom>
          </p:spPr>
        </p:pic>
        <p:sp>
          <p:nvSpPr>
            <p:cNvPr id="422" name="직사각형 421"/>
            <p:cNvSpPr/>
            <p:nvPr/>
          </p:nvSpPr>
          <p:spPr>
            <a:xfrm>
              <a:off x="614156" y="521732"/>
              <a:ext cx="10961635" cy="6164765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76252" y="94103"/>
            <a:ext cx="3352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승급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승급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골드 부족 시</a:t>
            </a:r>
            <a:endParaRPr lang="ko-KR" altLang="en-US" sz="1400" b="1" dirty="0"/>
          </a:p>
        </p:txBody>
      </p:sp>
      <p:grpSp>
        <p:nvGrpSpPr>
          <p:cNvPr id="215" name="그룹 214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216" name="그림 215"/>
            <p:cNvPicPr>
              <a:picLocks/>
            </p:cNvPicPr>
            <p:nvPr/>
          </p:nvPicPr>
          <p:blipFill rotWithShape="1">
            <a:blip r:embed="rId26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217" name="그림 216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218" name="직사각형 217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9" name="직사각형 218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골드가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1,100,000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 구매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220" name="그림 219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221" name="직사각형 220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6578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14169" y="516738"/>
            <a:ext cx="10984928" cy="6164765"/>
            <a:chOff x="590863" y="521732"/>
            <a:chExt cx="10984928" cy="6164765"/>
          </a:xfrm>
        </p:grpSpPr>
        <p:grpSp>
          <p:nvGrpSpPr>
            <p:cNvPr id="24" name="그룹 23"/>
            <p:cNvGrpSpPr/>
            <p:nvPr/>
          </p:nvGrpSpPr>
          <p:grpSpPr>
            <a:xfrm>
              <a:off x="614156" y="521732"/>
              <a:ext cx="10961635" cy="6164765"/>
              <a:chOff x="614156" y="521732"/>
              <a:chExt cx="10961635" cy="6164765"/>
            </a:xfrm>
          </p:grpSpPr>
          <p:pic>
            <p:nvPicPr>
              <p:cNvPr id="25" name="그림 2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209" y="521732"/>
                <a:ext cx="10959582" cy="6164765"/>
              </a:xfrm>
              <a:prstGeom prst="rect">
                <a:avLst/>
              </a:prstGeom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53" t="83258" r="2776"/>
              <a:stretch/>
            </p:blipFill>
            <p:spPr>
              <a:xfrm>
                <a:off x="5849754" y="5654363"/>
                <a:ext cx="5421806" cy="103213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0344800" y="1152977"/>
                <a:ext cx="492443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기타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6137515" y="1713475"/>
                <a:ext cx="1159590" cy="1159586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30" name="그림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26660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42" name="그림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60347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43" name="그림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06441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45253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98628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744722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6182151" y="1753840"/>
                <a:ext cx="197802" cy="258303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815787" y="1681905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latin typeface="+mj-ea"/>
                  <a:ea typeface="+mj-ea"/>
                </a:endParaRPr>
              </a:p>
            </p:txBody>
          </p:sp>
          <p:pic>
            <p:nvPicPr>
              <p:cNvPr id="49" name="그림 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890815" y="2615720"/>
                <a:ext cx="237358" cy="231917"/>
              </a:xfrm>
              <a:prstGeom prst="rect">
                <a:avLst/>
              </a:prstGeom>
            </p:spPr>
          </p:pic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36912" y="2615720"/>
                <a:ext cx="237358" cy="231917"/>
              </a:xfrm>
              <a:prstGeom prst="rect">
                <a:avLst/>
              </a:prstGeom>
            </p:spPr>
          </p:pic>
          <p:sp>
            <p:nvSpPr>
              <p:cNvPr id="51" name="직사각형 50"/>
              <p:cNvSpPr/>
              <p:nvPr/>
            </p:nvSpPr>
            <p:spPr>
              <a:xfrm>
                <a:off x="7406924" y="1699541"/>
                <a:ext cx="1159590" cy="1159586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52" name="그림 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2975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53" name="그림 5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7498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54" name="그림 5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20216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86544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01067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57" name="그림 5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155905" y="2601786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7451559" y="1739907"/>
                <a:ext cx="197803" cy="258304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8085198" y="1667971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latin typeface="+mj-ea"/>
                  <a:ea typeface="+mj-ea"/>
                </a:endParaRPr>
              </a:p>
            </p:txBody>
          </p:sp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301138" y="2601786"/>
                <a:ext cx="237359" cy="231917"/>
              </a:xfrm>
              <a:prstGeom prst="rect">
                <a:avLst/>
              </a:prstGeom>
            </p:spPr>
          </p:pic>
          <p:sp>
            <p:nvSpPr>
              <p:cNvPr id="61" name="직사각형 60"/>
              <p:cNvSpPr/>
              <p:nvPr/>
            </p:nvSpPr>
            <p:spPr>
              <a:xfrm>
                <a:off x="8669433" y="1702464"/>
                <a:ext cx="1159591" cy="1159586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62" name="그림 6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599" y="182403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3" name="그림 6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9226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658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040902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21522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7" name="그림 6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389539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68" name="그림 67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8714069" y="1742830"/>
                <a:ext cx="197803" cy="258304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9347706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latin typeface="+mj-ea"/>
                  <a:ea typeface="+mj-ea"/>
                </a:endParaRPr>
              </a:p>
            </p:txBody>
          </p:sp>
          <p:pic>
            <p:nvPicPr>
              <p:cNvPr id="70" name="그림 6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563861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71" name="직사각형 70"/>
              <p:cNvSpPr/>
              <p:nvPr/>
            </p:nvSpPr>
            <p:spPr>
              <a:xfrm>
                <a:off x="9962618" y="1702464"/>
                <a:ext cx="1159591" cy="1159586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85451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3" name="그림 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160764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4" name="그림 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336076" y="260470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75" name="그림 7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511389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10640889" y="167089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latin typeface="+mj-ea"/>
                  <a:ea typeface="+mj-ea"/>
                </a:endParaRPr>
              </a:p>
            </p:txBody>
          </p:sp>
          <p:pic>
            <p:nvPicPr>
              <p:cNvPr id="77" name="그림 7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0687543" y="2604709"/>
                <a:ext cx="237359" cy="231917"/>
              </a:xfrm>
              <a:prstGeom prst="rect">
                <a:avLst/>
              </a:prstGeom>
            </p:spPr>
          </p:pic>
          <p:sp>
            <p:nvSpPr>
              <p:cNvPr id="78" name="직사각형 77"/>
              <p:cNvSpPr/>
              <p:nvPr/>
            </p:nvSpPr>
            <p:spPr>
              <a:xfrm>
                <a:off x="6132636" y="2981070"/>
                <a:ext cx="1159591" cy="1159586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79" name="그림 7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255044" y="3125874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55469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3078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06094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81407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84" name="그림 83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6177272" y="3021436"/>
                <a:ext cx="197803" cy="258304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6810907" y="2949500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+mj-ea"/>
                    <a:ea typeface="+mj-ea"/>
                  </a:rPr>
                  <a:t>+10</a:t>
                </a:r>
                <a:endParaRPr lang="ko-KR" altLang="en-US" sz="3200" b="1" dirty="0">
                  <a:latin typeface="+mj-ea"/>
                  <a:ea typeface="+mj-ea"/>
                </a:endParaRPr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7393169" y="2981070"/>
                <a:ext cx="1159590" cy="1159586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87" name="그림 8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486463" y="3109399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8" name="그림 8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416002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89" name="그림 8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591315" y="3883315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90" name="그림 8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766626" y="3883315"/>
                <a:ext cx="237359" cy="231917"/>
              </a:xfrm>
              <a:prstGeom prst="rect">
                <a:avLst/>
              </a:prstGeom>
            </p:spPr>
          </p:pic>
          <p:sp>
            <p:nvSpPr>
              <p:cNvPr id="91" name="직사각형 90"/>
              <p:cNvSpPr/>
              <p:nvPr/>
            </p:nvSpPr>
            <p:spPr>
              <a:xfrm>
                <a:off x="8662941" y="2990522"/>
                <a:ext cx="1159590" cy="1159587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790053" y="315861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685774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8861087" y="3892768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95" name="그림 9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8707577" y="3030888"/>
                <a:ext cx="197803" cy="258304"/>
              </a:xfrm>
              <a:prstGeom prst="rect">
                <a:avLst/>
              </a:prstGeom>
            </p:spPr>
          </p:pic>
          <p:sp>
            <p:nvSpPr>
              <p:cNvPr id="96" name="직사각형 95"/>
              <p:cNvSpPr/>
              <p:nvPr/>
            </p:nvSpPr>
            <p:spPr>
              <a:xfrm>
                <a:off x="9956640" y="2990522"/>
                <a:ext cx="1159590" cy="11595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97" name="그림 9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72869" y="3125875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98" name="그림 9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9979473" y="3892768"/>
                <a:ext cx="237359" cy="231917"/>
              </a:xfrm>
              <a:prstGeom prst="rect">
                <a:avLst/>
              </a:prstGeom>
            </p:spPr>
          </p:pic>
          <p:sp>
            <p:nvSpPr>
              <p:cNvPr id="99" name="직사각형 98"/>
              <p:cNvSpPr/>
              <p:nvPr/>
            </p:nvSpPr>
            <p:spPr>
              <a:xfrm>
                <a:off x="9723658" y="6049941"/>
                <a:ext cx="1492918" cy="43990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600" b="1" dirty="0" smtClean="0"/>
                  <a:t>일괄 판매</a:t>
                </a:r>
                <a:endParaRPr lang="ko-KR" altLang="en-US" sz="1600" b="1" dirty="0"/>
              </a:p>
            </p:txBody>
          </p:sp>
          <p:sp>
            <p:nvSpPr>
              <p:cNvPr id="100" name="직사각형 99"/>
              <p:cNvSpPr/>
              <p:nvPr/>
            </p:nvSpPr>
            <p:spPr>
              <a:xfrm>
                <a:off x="8149263" y="6049941"/>
                <a:ext cx="1492918" cy="43990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600" b="1" dirty="0" smtClean="0"/>
                  <a:t>일괄 분해</a:t>
                </a:r>
                <a:endParaRPr lang="ko-KR" altLang="en-US" sz="1600" b="1" dirty="0"/>
              </a:p>
            </p:txBody>
          </p:sp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518656" y="1837248"/>
                <a:ext cx="900003" cy="900000"/>
              </a:xfrm>
              <a:prstGeom prst="rect">
                <a:avLst/>
              </a:prstGeom>
            </p:spPr>
          </p:pic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48195" y="1824035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03" name="TextBox 102"/>
              <p:cNvSpPr txBox="1"/>
              <p:nvPr/>
            </p:nvSpPr>
            <p:spPr>
              <a:xfrm>
                <a:off x="6630398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7890929" y="2399875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1000" b="1" dirty="0" smtClean="0">
                    <a:solidFill>
                      <a:srgbClr val="92D050"/>
                    </a:solidFill>
                    <a:latin typeface="+mj-ea"/>
                    <a:ea typeface="+mj-ea"/>
                  </a:rPr>
                  <a:t>▲</a:t>
                </a:r>
                <a:endParaRPr lang="ko-KR" altLang="en-US" sz="900" b="1" dirty="0">
                  <a:solidFill>
                    <a:srgbClr val="92D05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5" name="그룹 104"/>
              <p:cNvGrpSpPr/>
              <p:nvPr/>
            </p:nvGrpSpPr>
            <p:grpSpPr>
              <a:xfrm>
                <a:off x="6010647" y="6024028"/>
                <a:ext cx="1760336" cy="468392"/>
                <a:chOff x="7614466" y="4589746"/>
                <a:chExt cx="1760336" cy="468392"/>
              </a:xfrm>
            </p:grpSpPr>
            <p:sp>
              <p:nvSpPr>
                <p:cNvPr id="133" name="모서리가 둥근 직사각형 132"/>
                <p:cNvSpPr/>
                <p:nvPr/>
              </p:nvSpPr>
              <p:spPr>
                <a:xfrm>
                  <a:off x="7614466" y="4618300"/>
                  <a:ext cx="1760336" cy="4398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134" name="그림 133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t="9925" r="79586" b="20380"/>
                <a:stretch/>
              </p:blipFill>
              <p:spPr>
                <a:xfrm>
                  <a:off x="7683544" y="4625430"/>
                  <a:ext cx="363801" cy="414678"/>
                </a:xfrm>
                <a:prstGeom prst="rect">
                  <a:avLst/>
                </a:prstGeom>
              </p:spPr>
            </p:pic>
            <p:sp>
              <p:nvSpPr>
                <p:cNvPr id="135" name="TextBox 134"/>
                <p:cNvSpPr txBox="1"/>
                <p:nvPr/>
              </p:nvSpPr>
              <p:spPr>
                <a:xfrm>
                  <a:off x="8178568" y="4678881"/>
                  <a:ext cx="8050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8 / 200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6" name="타원 135"/>
                <p:cNvSpPr/>
                <p:nvPr/>
              </p:nvSpPr>
              <p:spPr>
                <a:xfrm>
                  <a:off x="8996383" y="4688769"/>
                  <a:ext cx="288000" cy="288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8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8944899" y="4589746"/>
                  <a:ext cx="4058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 smtClean="0">
                      <a:latin typeface="+mj-ea"/>
                      <a:ea typeface="+mj-ea"/>
                    </a:rPr>
                    <a:t>+</a:t>
                  </a:r>
                  <a:endParaRPr lang="ko-KR" altLang="en-US" sz="4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106" name="그룹 105"/>
              <p:cNvGrpSpPr/>
              <p:nvPr/>
            </p:nvGrpSpPr>
            <p:grpSpPr>
              <a:xfrm>
                <a:off x="692915" y="5405756"/>
                <a:ext cx="4955687" cy="1259694"/>
                <a:chOff x="726581" y="4150109"/>
                <a:chExt cx="4955687" cy="1259694"/>
              </a:xfrm>
            </p:grpSpPr>
            <p:sp>
              <p:nvSpPr>
                <p:cNvPr id="123" name="직사각형 122"/>
                <p:cNvSpPr/>
                <p:nvPr/>
              </p:nvSpPr>
              <p:spPr>
                <a:xfrm>
                  <a:off x="726581" y="4150109"/>
                  <a:ext cx="4955687" cy="1244348"/>
                </a:xfrm>
                <a:prstGeom prst="rect">
                  <a:avLst/>
                </a:prstGeom>
                <a:solidFill>
                  <a:srgbClr val="47191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4" name="TextBox 123"/>
                <p:cNvSpPr txBox="1"/>
                <p:nvPr/>
              </p:nvSpPr>
              <p:spPr>
                <a:xfrm>
                  <a:off x="873306" y="4223940"/>
                  <a:ext cx="36318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L</a:t>
                  </a:r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EVEL  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50  </a:t>
                  </a:r>
                  <a:r>
                    <a:rPr lang="en-US" altLang="ko-KR" sz="1600" b="1" dirty="0" smtClean="0">
                      <a:solidFill>
                        <a:srgbClr val="FFC000"/>
                      </a:solidFill>
                      <a:latin typeface="+mj-ea"/>
                      <a:ea typeface="+mj-ea"/>
                    </a:rPr>
                    <a:t>(2000)</a:t>
                  </a:r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       </a:t>
                  </a:r>
                  <a:r>
                    <a:rPr lang="ko-KR" altLang="en-US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캐릭터 닉네임</a:t>
                  </a:r>
                  <a:endParaRPr lang="ko-KR" altLang="en-US" sz="16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25" name="직사각형 124"/>
                <p:cNvSpPr/>
                <p:nvPr/>
              </p:nvSpPr>
              <p:spPr>
                <a:xfrm>
                  <a:off x="4676823" y="4258819"/>
                  <a:ext cx="925124" cy="288000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ko-KR" altLang="en-US" sz="1200" b="1" dirty="0" smtClean="0"/>
                    <a:t>상세 정보</a:t>
                  </a:r>
                  <a:endParaRPr lang="ko-KR" altLang="en-US" sz="1200" b="1" dirty="0"/>
                </a:p>
              </p:txBody>
            </p:sp>
            <p:sp>
              <p:nvSpPr>
                <p:cNvPr id="126" name="모서리가 둥근 직사각형 125"/>
                <p:cNvSpPr/>
                <p:nvPr/>
              </p:nvSpPr>
              <p:spPr>
                <a:xfrm>
                  <a:off x="905198" y="4639679"/>
                  <a:ext cx="3600000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7" name="모서리가 둥근 직사각형 126"/>
                <p:cNvSpPr/>
                <p:nvPr/>
              </p:nvSpPr>
              <p:spPr>
                <a:xfrm>
                  <a:off x="924196" y="4654935"/>
                  <a:ext cx="2376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4864310" y="4560454"/>
                  <a:ext cx="55015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66%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908031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전투력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공격력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3481593" y="4804509"/>
                  <a:ext cx="646331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생명력</a:t>
                  </a:r>
                  <a:endParaRPr lang="en-US" altLang="ko-KR" sz="1200" b="1" dirty="0" smtClean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>
                    <a:lnSpc>
                      <a:spcPts val="2000"/>
                    </a:lnSpc>
                  </a:pPr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방어력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2071381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4644944" y="4804509"/>
                  <a:ext cx="893193" cy="605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</a:p>
                <a:p>
                  <a:pPr>
                    <a:lnSpc>
                      <a:spcPts val="2000"/>
                    </a:lnSpc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1,234,567</a:t>
                  </a:r>
                  <a:endParaRPr lang="ko-KR" altLang="en-US" sz="28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107" name="그룹 106"/>
              <p:cNvGrpSpPr/>
              <p:nvPr/>
            </p:nvGrpSpPr>
            <p:grpSpPr>
              <a:xfrm>
                <a:off x="614157" y="1667959"/>
                <a:ext cx="691269" cy="296878"/>
                <a:chOff x="998412" y="1165944"/>
                <a:chExt cx="771080" cy="351857"/>
              </a:xfrm>
            </p:grpSpPr>
            <p:sp>
              <p:nvSpPr>
                <p:cNvPr id="121" name="오각형 120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2" name="TextBox 121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08" name="그룹 107"/>
              <p:cNvGrpSpPr/>
              <p:nvPr/>
            </p:nvGrpSpPr>
            <p:grpSpPr>
              <a:xfrm>
                <a:off x="614157" y="4201036"/>
                <a:ext cx="691269" cy="296878"/>
                <a:chOff x="998412" y="1165944"/>
                <a:chExt cx="771080" cy="351857"/>
              </a:xfrm>
            </p:grpSpPr>
            <p:sp>
              <p:nvSpPr>
                <p:cNvPr id="119" name="오각형 118"/>
                <p:cNvSpPr/>
                <p:nvPr/>
              </p:nvSpPr>
              <p:spPr>
                <a:xfrm>
                  <a:off x="1210962" y="1293341"/>
                  <a:ext cx="420130" cy="189470"/>
                </a:xfrm>
                <a:prstGeom prst="homePlat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0" name="TextBox 119"/>
                <p:cNvSpPr txBox="1"/>
                <p:nvPr/>
              </p:nvSpPr>
              <p:spPr>
                <a:xfrm>
                  <a:off x="998412" y="1165944"/>
                  <a:ext cx="771080" cy="351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09" name="TextBox 108"/>
              <p:cNvSpPr txBox="1"/>
              <p:nvPr/>
            </p:nvSpPr>
            <p:spPr>
              <a:xfrm>
                <a:off x="692915" y="4502617"/>
                <a:ext cx="234476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1500"/>
                  </a:lnSpc>
                  <a:buFont typeface="Wingdings" panose="05000000000000000000" pitchFamily="2" charset="2"/>
                  <a:buChar char="l"/>
                </a:pPr>
                <a:r>
                  <a:rPr lang="ko-KR" altLang="en-US" sz="1400" b="1" dirty="0" err="1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버서커</a:t>
                </a:r>
                <a:r>
                  <a:rPr lang="ko-KR" altLang="en-US" sz="14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불멸 세트</a:t>
                </a:r>
                <a:endParaRPr lang="en-US" altLang="ko-KR" sz="1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치명타확률 </a:t>
                </a:r>
                <a:r>
                  <a:rPr lang="en-US" altLang="ko-KR" sz="11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세트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ko-KR" altLang="en-US" sz="11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회피율</a:t>
                </a:r>
                <a:r>
                  <a:rPr lang="ko-KR" altLang="en-US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+5%</a:t>
                </a:r>
                <a:endParaRPr lang="ko-KR" altLang="en-US" sz="11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10" name="그룹 109"/>
              <p:cNvGrpSpPr/>
              <p:nvPr/>
            </p:nvGrpSpPr>
            <p:grpSpPr>
              <a:xfrm>
                <a:off x="614156" y="3356677"/>
                <a:ext cx="691269" cy="296878"/>
                <a:chOff x="4763375" y="2420648"/>
                <a:chExt cx="691269" cy="296878"/>
              </a:xfrm>
            </p:grpSpPr>
            <p:sp>
              <p:nvSpPr>
                <p:cNvPr id="117" name="오각형 116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11" name="그룹 110"/>
              <p:cNvGrpSpPr/>
              <p:nvPr/>
            </p:nvGrpSpPr>
            <p:grpSpPr>
              <a:xfrm>
                <a:off x="614156" y="2512318"/>
                <a:ext cx="691269" cy="296878"/>
                <a:chOff x="4763375" y="2420648"/>
                <a:chExt cx="691269" cy="296878"/>
              </a:xfrm>
            </p:grpSpPr>
            <p:sp>
              <p:nvSpPr>
                <p:cNvPr id="115" name="오각형 114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12" name="그룹 111"/>
              <p:cNvGrpSpPr/>
              <p:nvPr/>
            </p:nvGrpSpPr>
            <p:grpSpPr>
              <a:xfrm>
                <a:off x="4730970" y="2520556"/>
                <a:ext cx="691269" cy="296878"/>
                <a:chOff x="4763375" y="2420648"/>
                <a:chExt cx="691269" cy="296878"/>
              </a:xfrm>
            </p:grpSpPr>
            <p:sp>
              <p:nvSpPr>
                <p:cNvPr id="113" name="오각형 112"/>
                <p:cNvSpPr/>
                <p:nvPr/>
              </p:nvSpPr>
              <p:spPr>
                <a:xfrm>
                  <a:off x="4953929" y="2528139"/>
                  <a:ext cx="376644" cy="159865"/>
                </a:xfrm>
                <a:prstGeom prst="homePlat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7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4763375" y="2420648"/>
                  <a:ext cx="691269" cy="296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05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</a:t>
                  </a:r>
                  <a:endParaRPr lang="ko-KR" altLang="en-US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5" name="직사각형 4"/>
            <p:cNvSpPr/>
            <p:nvPr/>
          </p:nvSpPr>
          <p:spPr>
            <a:xfrm>
              <a:off x="590863" y="521732"/>
              <a:ext cx="10984928" cy="6128372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20" y="2152513"/>
              <a:ext cx="1501527" cy="2984517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04920" y="2180324"/>
              <a:ext cx="1501527" cy="2984517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166" y="3000904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68857" y="1774680"/>
              <a:ext cx="141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승급성공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직선 연결선 20"/>
            <p:cNvCxnSpPr/>
            <p:nvPr/>
          </p:nvCxnSpPr>
          <p:spPr>
            <a:xfrm>
              <a:off x="5287189" y="1822949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5287189" y="2236344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그룹 28"/>
            <p:cNvGrpSpPr/>
            <p:nvPr/>
          </p:nvGrpSpPr>
          <p:grpSpPr>
            <a:xfrm>
              <a:off x="5457637" y="3191493"/>
              <a:ext cx="989849" cy="979631"/>
              <a:chOff x="1593414" y="2274035"/>
              <a:chExt cx="989849" cy="979631"/>
            </a:xfrm>
          </p:grpSpPr>
          <p:pic>
            <p:nvPicPr>
              <p:cNvPr id="31" name="그림 3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683262" y="2274036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593414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68727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44039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" name="그림 3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19352" y="3021749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" name="그림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93827" y="3021749"/>
                <a:ext cx="237359" cy="231917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6183536" y="3032477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283" y="4187357"/>
              <a:ext cx="2069841" cy="5206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090564" y="4286054"/>
              <a:ext cx="1859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아그문트의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용암대검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501" y="5126257"/>
              <a:ext cx="1216802" cy="48672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396571" y="5215728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76252" y="94103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승급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승급 결과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36808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메인 화면 </a:t>
            </a:r>
            <a:r>
              <a:rPr lang="en-US" altLang="ko-KR" b="1" dirty="0" smtClean="0"/>
              <a:t>UI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849" y="510516"/>
            <a:ext cx="11042777" cy="6209259"/>
            <a:chOff x="337849" y="191540"/>
            <a:chExt cx="11042777" cy="6209259"/>
          </a:xfrm>
        </p:grpSpPr>
        <p:grpSp>
          <p:nvGrpSpPr>
            <p:cNvPr id="2" name="그룹 1"/>
            <p:cNvGrpSpPr/>
            <p:nvPr/>
          </p:nvGrpSpPr>
          <p:grpSpPr>
            <a:xfrm>
              <a:off x="337849" y="191540"/>
              <a:ext cx="11042777" cy="6209259"/>
              <a:chOff x="337849" y="191540"/>
              <a:chExt cx="11042777" cy="6209259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849" y="191540"/>
                <a:ext cx="11042777" cy="6209259"/>
              </a:xfrm>
              <a:prstGeom prst="rect">
                <a:avLst/>
              </a:prstGeom>
            </p:spPr>
          </p:pic>
          <p:grpSp>
            <p:nvGrpSpPr>
              <p:cNvPr id="8" name="그룹 7"/>
              <p:cNvGrpSpPr/>
              <p:nvPr/>
            </p:nvGrpSpPr>
            <p:grpSpPr>
              <a:xfrm>
                <a:off x="5809313" y="648908"/>
                <a:ext cx="5532276" cy="5614647"/>
                <a:chOff x="5758835" y="985688"/>
                <a:chExt cx="5816956" cy="5664416"/>
              </a:xfrm>
            </p:grpSpPr>
            <p:pic>
              <p:nvPicPr>
                <p:cNvPr id="11" name="그림 1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85" t="9058" r="-433" b="416"/>
                <a:stretch/>
              </p:blipFill>
              <p:spPr>
                <a:xfrm>
                  <a:off x="5758835" y="1580186"/>
                  <a:ext cx="5816956" cy="5069918"/>
                </a:xfrm>
                <a:prstGeom prst="rect">
                  <a:avLst/>
                </a:prstGeom>
              </p:spPr>
            </p:pic>
            <p:pic>
              <p:nvPicPr>
                <p:cNvPr id="12" name="그림 1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895" t="6451" r="25155" b="82006"/>
                <a:stretch/>
              </p:blipFill>
              <p:spPr>
                <a:xfrm>
                  <a:off x="5766472" y="985688"/>
                  <a:ext cx="5710108" cy="720921"/>
                </a:xfrm>
                <a:prstGeom prst="rect">
                  <a:avLst/>
                </a:prstGeom>
              </p:spPr>
            </p:pic>
            <p:sp>
              <p:nvSpPr>
                <p:cNvPr id="13" name="직사각형 12"/>
                <p:cNvSpPr/>
                <p:nvPr/>
              </p:nvSpPr>
              <p:spPr>
                <a:xfrm>
                  <a:off x="5932805" y="1691994"/>
                  <a:ext cx="5379037" cy="4251150"/>
                </a:xfrm>
                <a:prstGeom prst="rect">
                  <a:avLst/>
                </a:prstGeom>
                <a:solidFill>
                  <a:srgbClr val="17130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7383903" y="1231789"/>
                  <a:ext cx="2182006" cy="3334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err="1" smtClean="0">
                      <a:solidFill>
                        <a:schemeClr val="bg1"/>
                      </a:solidFill>
                    </a:rPr>
                    <a:t>아그문트의</a:t>
                  </a:r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 용암 대검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8178378" y="2137410"/>
                  <a:ext cx="1142955" cy="671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200"/>
                    </a:lnSpc>
                  </a:pPr>
                  <a:r>
                    <a:rPr lang="ko-KR" altLang="en-US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공격력</a:t>
                  </a:r>
                  <a:endPara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  <a:p>
                  <a:pPr>
                    <a:lnSpc>
                      <a:spcPts val="2200"/>
                    </a:lnSpc>
                  </a:pPr>
                  <a:r>
                    <a:rPr lang="ko-KR" altLang="en-US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치명타 세기</a:t>
                  </a:r>
                  <a:endParaRPr lang="ko-KR" altLang="en-US" sz="12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9510068" y="2137410"/>
                  <a:ext cx="1215618" cy="7114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ts val="2200"/>
                    </a:lnSpc>
                  </a:pPr>
                  <a:r>
                    <a: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123,456,789</a:t>
                  </a:r>
                  <a:endParaRPr lang="en-US" altLang="ko-KR" sz="1200" b="1" dirty="0" smtClean="0">
                    <a:solidFill>
                      <a:srgbClr val="00B050"/>
                    </a:solidFill>
                  </a:endParaRPr>
                </a:p>
                <a:p>
                  <a:pPr algn="ctr">
                    <a:lnSpc>
                      <a:spcPts val="2200"/>
                    </a:lnSpc>
                  </a:pPr>
                  <a:r>
                    <a: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+75%</a:t>
                  </a:r>
                  <a:endParaRPr lang="ko-KR" altLang="en-US" sz="12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cxnSp>
              <p:nvCxnSpPr>
                <p:cNvPr id="17" name="직선 연결선 16"/>
                <p:cNvCxnSpPr/>
                <p:nvPr/>
              </p:nvCxnSpPr>
              <p:spPr>
                <a:xfrm>
                  <a:off x="7134389" y="2856280"/>
                  <a:ext cx="4079517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타원 17"/>
                <p:cNvSpPr/>
                <p:nvPr/>
              </p:nvSpPr>
              <p:spPr>
                <a:xfrm>
                  <a:off x="7095703" y="2829189"/>
                  <a:ext cx="55843" cy="53396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057225" y="2936473"/>
                  <a:ext cx="1093910" cy="350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800"/>
                    </a:lnSpc>
                  </a:pPr>
                  <a:r>
                    <a:rPr lang="ko-KR" altLang="en-US" sz="14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랜덤 옵션</a:t>
                  </a:r>
                  <a:endParaRPr lang="ko-KR" altLang="en-US" sz="14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8178378" y="2893707"/>
                  <a:ext cx="1142955" cy="9770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200"/>
                    </a:lnSpc>
                  </a:pPr>
                  <a:r>
                    <a:rPr lang="ko-KR" altLang="en-US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공격력</a:t>
                  </a:r>
                  <a:endPara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  <a:p>
                  <a:pPr>
                    <a:lnSpc>
                      <a:spcPts val="2200"/>
                    </a:lnSpc>
                  </a:pPr>
                  <a:r>
                    <a:rPr lang="ko-KR" altLang="en-US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치명타 확률</a:t>
                  </a:r>
                  <a:endPara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  <a:p>
                  <a:pPr>
                    <a:lnSpc>
                      <a:spcPts val="2200"/>
                    </a:lnSpc>
                  </a:pPr>
                  <a:r>
                    <a:rPr lang="ko-KR" altLang="en-US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치명타 세기</a:t>
                  </a:r>
                  <a:endParaRPr lang="ko-KR" altLang="en-US" sz="12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9510068" y="2893707"/>
                  <a:ext cx="1215617" cy="9770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ts val="2200"/>
                    </a:lnSpc>
                  </a:pPr>
                  <a:r>
                    <a: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123,456,789</a:t>
                  </a:r>
                </a:p>
                <a:p>
                  <a:pPr algn="ctr">
                    <a:lnSpc>
                      <a:spcPts val="2200"/>
                    </a:lnSpc>
                  </a:pPr>
                  <a:r>
                    <a: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+15%</a:t>
                  </a:r>
                </a:p>
                <a:p>
                  <a:pPr algn="ctr">
                    <a:lnSpc>
                      <a:spcPts val="2200"/>
                    </a:lnSpc>
                  </a:pPr>
                  <a:r>
                    <a: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+10%</a:t>
                  </a:r>
                  <a:endParaRPr lang="ko-KR" altLang="en-US" sz="12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cxnSp>
              <p:nvCxnSpPr>
                <p:cNvPr id="22" name="직선 연결선 21"/>
                <p:cNvCxnSpPr/>
                <p:nvPr/>
              </p:nvCxnSpPr>
              <p:spPr>
                <a:xfrm>
                  <a:off x="7134389" y="3928506"/>
                  <a:ext cx="4079517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타원 22"/>
                <p:cNvSpPr/>
                <p:nvPr/>
              </p:nvSpPr>
              <p:spPr>
                <a:xfrm>
                  <a:off x="7111041" y="3911955"/>
                  <a:ext cx="55843" cy="53396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057225" y="4018799"/>
                  <a:ext cx="890460" cy="350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800"/>
                    </a:lnSpc>
                  </a:pPr>
                  <a:r>
                    <a:rPr lang="ko-KR" altLang="en-US" sz="1400" b="1" dirty="0" err="1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룬</a:t>
                  </a:r>
                  <a:r>
                    <a:rPr lang="ko-KR" altLang="en-US" sz="14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 옵션</a:t>
                  </a:r>
                  <a:endParaRPr lang="ko-KR" altLang="en-US" sz="14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25" name="직사각형 24"/>
                <p:cNvSpPr/>
                <p:nvPr/>
              </p:nvSpPr>
              <p:spPr>
                <a:xfrm>
                  <a:off x="8273054" y="4053868"/>
                  <a:ext cx="349257" cy="333953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pic>
              <p:nvPicPr>
                <p:cNvPr id="26" name="그림 2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371" b="97753" l="0" r="9438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73054" y="4062036"/>
                  <a:ext cx="349257" cy="333953"/>
                </a:xfrm>
                <a:prstGeom prst="rect">
                  <a:avLst/>
                </a:prstGeom>
              </p:spPr>
            </p:pic>
            <p:sp>
              <p:nvSpPr>
                <p:cNvPr id="27" name="직사각형 26"/>
                <p:cNvSpPr/>
                <p:nvPr/>
              </p:nvSpPr>
              <p:spPr>
                <a:xfrm>
                  <a:off x="8271523" y="4464114"/>
                  <a:ext cx="349257" cy="333953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739165" y="4084046"/>
                  <a:ext cx="1420883" cy="2834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1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공격력 </a:t>
                  </a:r>
                  <a:r>
                    <a:rPr lang="en-US" altLang="ko-KR" sz="11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+ 25,000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8739165" y="4484564"/>
                  <a:ext cx="904992" cy="2834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1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비어 있음</a:t>
                  </a:r>
                  <a:endParaRPr lang="en-US" altLang="ko-KR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cxnSp>
              <p:nvCxnSpPr>
                <p:cNvPr id="30" name="직선 연결선 29"/>
                <p:cNvCxnSpPr/>
                <p:nvPr/>
              </p:nvCxnSpPr>
              <p:spPr>
                <a:xfrm>
                  <a:off x="7134389" y="4898980"/>
                  <a:ext cx="4079517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타원 30"/>
                <p:cNvSpPr/>
                <p:nvPr/>
              </p:nvSpPr>
              <p:spPr>
                <a:xfrm>
                  <a:off x="7095703" y="4882429"/>
                  <a:ext cx="55843" cy="53396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7057225" y="4914468"/>
                  <a:ext cx="1093910" cy="3300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800"/>
                    </a:lnSpc>
                  </a:pPr>
                  <a:r>
                    <a:rPr lang="ko-KR" altLang="en-US" sz="14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세트 효과</a:t>
                  </a:r>
                  <a:endParaRPr lang="ko-KR" altLang="en-US" sz="14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8248645" y="5192105"/>
                  <a:ext cx="1847744" cy="7253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altLang="ko-KR" sz="1000" b="1" dirty="0" smtClean="0">
                      <a:solidFill>
                        <a:schemeClr val="bg2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2</a:t>
                  </a:r>
                  <a:r>
                    <a:rPr lang="ko-KR" altLang="en-US" sz="1000" b="1" dirty="0" smtClean="0">
                      <a:solidFill>
                        <a:schemeClr val="bg2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세트 </a:t>
                  </a:r>
                  <a:r>
                    <a:rPr lang="en-US" altLang="ko-KR" sz="1000" b="1" dirty="0" smtClean="0">
                      <a:solidFill>
                        <a:schemeClr val="bg2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: </a:t>
                  </a:r>
                  <a:r>
                    <a:rPr lang="ko-KR" altLang="en-US" sz="1000" b="1" dirty="0" smtClean="0">
                      <a:solidFill>
                        <a:schemeClr val="bg2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공격력 </a:t>
                  </a:r>
                  <a:r>
                    <a:rPr lang="en-US" altLang="ko-KR" sz="1000" b="1" dirty="0" smtClean="0">
                      <a:solidFill>
                        <a:schemeClr val="bg2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+200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0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3</a:t>
                  </a:r>
                  <a:r>
                    <a:rPr lang="ko-KR" altLang="en-US" sz="10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세트 </a:t>
                  </a:r>
                  <a:r>
                    <a:rPr lang="en-US" altLang="ko-KR" sz="10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: </a:t>
                  </a:r>
                  <a:r>
                    <a:rPr lang="ko-KR" altLang="en-US" sz="10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치명타확률 </a:t>
                  </a:r>
                  <a:r>
                    <a:rPr lang="en-US" altLang="ko-KR" sz="10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+3%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0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5</a:t>
                  </a:r>
                  <a:r>
                    <a:rPr lang="ko-KR" altLang="en-US" sz="10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세트 </a:t>
                  </a:r>
                  <a:r>
                    <a:rPr lang="en-US" altLang="ko-KR" sz="10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: </a:t>
                  </a:r>
                  <a:r>
                    <a:rPr lang="ko-KR" altLang="en-US" sz="1000" b="1" dirty="0" err="1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회피율</a:t>
                  </a:r>
                  <a:r>
                    <a:rPr lang="ko-KR" altLang="en-US" sz="10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 </a:t>
                  </a:r>
                  <a:r>
                    <a:rPr lang="en-US" altLang="ko-KR" sz="10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rPr>
                    <a:t>+5%</a:t>
                  </a:r>
                  <a:endParaRPr lang="ko-KR" altLang="en-US" sz="10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8178378" y="4935928"/>
                  <a:ext cx="1727875" cy="2927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ko-KR" altLang="en-US" sz="1200" b="1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불멸의 </a:t>
                  </a:r>
                  <a:r>
                    <a:rPr lang="ko-KR" altLang="en-US" sz="1200" b="1" dirty="0" err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버서커</a:t>
                  </a:r>
                  <a:r>
                    <a:rPr lang="ko-KR" altLang="en-US" sz="1200" b="1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 세트</a:t>
                  </a:r>
                  <a:endParaRPr lang="ko-KR" altLang="en-US" sz="12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cxnSp>
              <p:nvCxnSpPr>
                <p:cNvPr id="35" name="직선 연결선 34"/>
                <p:cNvCxnSpPr/>
                <p:nvPr/>
              </p:nvCxnSpPr>
              <p:spPr>
                <a:xfrm>
                  <a:off x="7134389" y="5906298"/>
                  <a:ext cx="4079517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타원 35"/>
                <p:cNvSpPr/>
                <p:nvPr/>
              </p:nvSpPr>
              <p:spPr>
                <a:xfrm>
                  <a:off x="7095703" y="5889747"/>
                  <a:ext cx="55843" cy="53396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37" name="그림 36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10312847" y="4459320"/>
                  <a:ext cx="859065" cy="335466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7057225" y="2181780"/>
                  <a:ext cx="1093910" cy="350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800"/>
                    </a:lnSpc>
                  </a:pPr>
                  <a:r>
                    <a:rPr lang="ko-KR" altLang="en-US" sz="14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기본 옵션</a:t>
                  </a:r>
                  <a:endParaRPr lang="ko-KR" altLang="en-US" sz="14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057225" y="1747203"/>
                  <a:ext cx="1093910" cy="350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800"/>
                    </a:lnSpc>
                  </a:pPr>
                  <a:r>
                    <a:rPr lang="ko-KR" altLang="en-US" sz="14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강화 단계</a:t>
                  </a:r>
                  <a:endParaRPr lang="ko-KR" altLang="en-US" sz="14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204856" y="1747203"/>
                  <a:ext cx="2487981" cy="350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800"/>
                    </a:lnSpc>
                  </a:pPr>
                  <a:r>
                    <a:rPr lang="en-US" altLang="ko-KR" sz="14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L</a:t>
                  </a:r>
                  <a:r>
                    <a: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EVEL                15  /  20</a:t>
                  </a:r>
                  <a:endParaRPr lang="ko-KR" altLang="en-US" sz="14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cxnSp>
              <p:nvCxnSpPr>
                <p:cNvPr id="41" name="직선 연결선 40"/>
                <p:cNvCxnSpPr/>
                <p:nvPr/>
              </p:nvCxnSpPr>
              <p:spPr>
                <a:xfrm>
                  <a:off x="7134389" y="2129407"/>
                  <a:ext cx="4079517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타원 41"/>
                <p:cNvSpPr/>
                <p:nvPr/>
              </p:nvSpPr>
              <p:spPr>
                <a:xfrm>
                  <a:off x="7095703" y="2102315"/>
                  <a:ext cx="55843" cy="53396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43" name="그림 42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10312847" y="4048570"/>
                  <a:ext cx="859065" cy="335466"/>
                </a:xfrm>
                <a:prstGeom prst="rect">
                  <a:avLst/>
                </a:prstGeom>
              </p:spPr>
            </p:pic>
            <p:sp>
              <p:nvSpPr>
                <p:cNvPr id="44" name="TextBox 43"/>
                <p:cNvSpPr txBox="1"/>
                <p:nvPr/>
              </p:nvSpPr>
              <p:spPr>
                <a:xfrm>
                  <a:off x="10510267" y="4091183"/>
                  <a:ext cx="528971" cy="2834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100" b="1" dirty="0" smtClean="0">
                      <a:solidFill>
                        <a:schemeClr val="bg1"/>
                      </a:solidFill>
                    </a:rPr>
                    <a:t>변경</a:t>
                  </a:r>
                  <a:endParaRPr lang="ko-KR" altLang="en-US" sz="11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10510267" y="4491823"/>
                  <a:ext cx="528971" cy="2834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100" b="1" dirty="0" smtClean="0">
                      <a:solidFill>
                        <a:schemeClr val="bg1"/>
                      </a:solidFill>
                    </a:rPr>
                    <a:t>장착</a:t>
                  </a:r>
                  <a:endParaRPr lang="ko-KR" altLang="en-US" sz="11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46" name="직선 연결선 45"/>
                <p:cNvCxnSpPr/>
                <p:nvPr/>
              </p:nvCxnSpPr>
              <p:spPr>
                <a:xfrm flipV="1">
                  <a:off x="8156322" y="1785741"/>
                  <a:ext cx="0" cy="27930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직선 연결선 46"/>
                <p:cNvCxnSpPr/>
                <p:nvPr/>
              </p:nvCxnSpPr>
              <p:spPr>
                <a:xfrm flipV="1">
                  <a:off x="8156322" y="2181781"/>
                  <a:ext cx="0" cy="621087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직선 연결선 47"/>
                <p:cNvCxnSpPr/>
                <p:nvPr/>
              </p:nvCxnSpPr>
              <p:spPr>
                <a:xfrm flipV="1">
                  <a:off x="8156322" y="2907067"/>
                  <a:ext cx="0" cy="981458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직선 연결선 48"/>
                <p:cNvCxnSpPr/>
                <p:nvPr/>
              </p:nvCxnSpPr>
              <p:spPr>
                <a:xfrm flipV="1">
                  <a:off x="8156322" y="3965354"/>
                  <a:ext cx="0" cy="882345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직선 연결선 49"/>
                <p:cNvCxnSpPr/>
                <p:nvPr/>
              </p:nvCxnSpPr>
              <p:spPr>
                <a:xfrm flipV="1">
                  <a:off x="8156322" y="4935826"/>
                  <a:ext cx="0" cy="923749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직사각형 50"/>
                <p:cNvSpPr/>
                <p:nvPr/>
              </p:nvSpPr>
              <p:spPr>
                <a:xfrm>
                  <a:off x="6058978" y="1276243"/>
                  <a:ext cx="274243" cy="26222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31750" h="508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52" name="그림 51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5593" t="6258" r="12525" b="2634"/>
                <a:stretch/>
              </p:blipFill>
              <p:spPr>
                <a:xfrm>
                  <a:off x="6113775" y="1308989"/>
                  <a:ext cx="153389" cy="191528"/>
                </a:xfrm>
                <a:prstGeom prst="rect">
                  <a:avLst/>
                </a:prstGeom>
                <a:effectLst>
                  <a:glow rad="63500">
                    <a:schemeClr val="bg1">
                      <a:alpha val="40000"/>
                    </a:schemeClr>
                  </a:glow>
                </a:effectLst>
              </p:spPr>
            </p:pic>
            <p:pic>
              <p:nvPicPr>
                <p:cNvPr id="53" name="그림 52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3822" y="1776636"/>
                  <a:ext cx="1043898" cy="1043898"/>
                </a:xfrm>
                <a:prstGeom prst="rect">
                  <a:avLst/>
                </a:prstGeom>
              </p:spPr>
            </p:pic>
            <p:pic>
              <p:nvPicPr>
                <p:cNvPr id="54" name="그림 5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048662" y="1737553"/>
                  <a:ext cx="975193" cy="1019879"/>
                </a:xfrm>
                <a:prstGeom prst="rect">
                  <a:avLst/>
                </a:prstGeom>
              </p:spPr>
            </p:pic>
            <p:pic>
              <p:nvPicPr>
                <p:cNvPr id="55" name="그림 54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5987708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56" name="그림 55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186373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57" name="그림 5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385036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58" name="그림 57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583701" y="2517375"/>
                  <a:ext cx="268975" cy="251293"/>
                </a:xfrm>
                <a:prstGeom prst="rect">
                  <a:avLst/>
                </a:prstGeom>
              </p:spPr>
            </p:pic>
            <p:sp>
              <p:nvSpPr>
                <p:cNvPr id="59" name="TextBox 58"/>
                <p:cNvSpPr txBox="1"/>
                <p:nvPr/>
              </p:nvSpPr>
              <p:spPr>
                <a:xfrm>
                  <a:off x="6506522" y="1776364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3" t="6887" r="49065" b="1227"/>
              <a:stretch/>
            </p:blipFill>
            <p:spPr>
              <a:xfrm>
                <a:off x="408661" y="646308"/>
                <a:ext cx="5397179" cy="5617247"/>
              </a:xfrm>
              <a:prstGeom prst="rect">
                <a:avLst/>
              </a:prstGeom>
            </p:spPr>
          </p:pic>
        </p:grp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2" y="723617"/>
              <a:ext cx="589106" cy="518413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76252" y="9410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룬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스톤</a:t>
            </a:r>
            <a:r>
              <a:rPr lang="ko-KR" altLang="en-US" sz="1400" b="1" dirty="0" smtClean="0"/>
              <a:t> 메인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577803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37849" y="510518"/>
            <a:ext cx="11042777" cy="6209259"/>
            <a:chOff x="337849" y="191540"/>
            <a:chExt cx="11042777" cy="620925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49" y="191540"/>
              <a:ext cx="11042777" cy="6209259"/>
            </a:xfrm>
            <a:prstGeom prst="rect">
              <a:avLst/>
            </a:prstGeom>
          </p:spPr>
        </p:pic>
        <p:grpSp>
          <p:nvGrpSpPr>
            <p:cNvPr id="8" name="그룹 7"/>
            <p:cNvGrpSpPr/>
            <p:nvPr/>
          </p:nvGrpSpPr>
          <p:grpSpPr>
            <a:xfrm>
              <a:off x="5809313" y="648908"/>
              <a:ext cx="5532276" cy="5614647"/>
              <a:chOff x="5758835" y="985688"/>
              <a:chExt cx="5816956" cy="5664416"/>
            </a:xfrm>
          </p:grpSpPr>
          <p:pic>
            <p:nvPicPr>
              <p:cNvPr id="11" name="그림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9058" r="-433" b="416"/>
              <a:stretch/>
            </p:blipFill>
            <p:spPr>
              <a:xfrm>
                <a:off x="5758835" y="1580186"/>
                <a:ext cx="5816956" cy="5069918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95" t="6451" r="25155" b="82006"/>
              <a:stretch/>
            </p:blipFill>
            <p:spPr>
              <a:xfrm>
                <a:off x="5766472" y="985688"/>
                <a:ext cx="5710108" cy="720921"/>
              </a:xfrm>
              <a:prstGeom prst="rect">
                <a:avLst/>
              </a:prstGeom>
            </p:spPr>
          </p:pic>
          <p:sp>
            <p:nvSpPr>
              <p:cNvPr id="13" name="직사각형 12"/>
              <p:cNvSpPr/>
              <p:nvPr/>
            </p:nvSpPr>
            <p:spPr>
              <a:xfrm>
                <a:off x="5932805" y="1691994"/>
                <a:ext cx="5379037" cy="4251150"/>
              </a:xfrm>
              <a:prstGeom prst="rect">
                <a:avLst/>
              </a:prstGeom>
              <a:solidFill>
                <a:srgbClr val="171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383903" y="1231789"/>
                <a:ext cx="2182006" cy="3334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</a:rPr>
                  <a:t>아그문트의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 용암 대검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178378" y="2137410"/>
                <a:ext cx="1142955" cy="671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공격력</a:t>
                </a:r>
                <a:endPara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치명타 세기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510068" y="2137410"/>
                <a:ext cx="1215618" cy="711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123,456,789</a:t>
                </a:r>
                <a:endParaRPr lang="en-US" altLang="ko-KR" sz="1200" b="1" dirty="0" smtClean="0">
                  <a:solidFill>
                    <a:srgbClr val="00B050"/>
                  </a:solidFill>
                </a:endParaRPr>
              </a:p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+75%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17" name="직선 연결선 16"/>
              <p:cNvCxnSpPr/>
              <p:nvPr/>
            </p:nvCxnSpPr>
            <p:spPr>
              <a:xfrm>
                <a:off x="7134389" y="2856280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타원 17"/>
              <p:cNvSpPr/>
              <p:nvPr/>
            </p:nvSpPr>
            <p:spPr>
              <a:xfrm>
                <a:off x="7095703" y="2829189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057225" y="2936473"/>
                <a:ext cx="109391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랜덤 옵션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178378" y="2893707"/>
                <a:ext cx="1142955" cy="977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공격력</a:t>
                </a:r>
                <a:endPara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치명타 확률</a:t>
                </a:r>
                <a:endPara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치명타 세기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10068" y="2893707"/>
                <a:ext cx="1215617" cy="977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123,456,789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+15%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+10%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22" name="직선 연결선 21"/>
              <p:cNvCxnSpPr/>
              <p:nvPr/>
            </p:nvCxnSpPr>
            <p:spPr>
              <a:xfrm>
                <a:off x="7134389" y="3928506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타원 22"/>
              <p:cNvSpPr/>
              <p:nvPr/>
            </p:nvSpPr>
            <p:spPr>
              <a:xfrm>
                <a:off x="7111041" y="3911955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057225" y="4018799"/>
                <a:ext cx="89046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룬</a:t>
                </a: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 옵션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8273054" y="4053868"/>
                <a:ext cx="349257" cy="33395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26" name="그림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371" b="97753" l="0" r="9438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3054" y="4062036"/>
                <a:ext cx="349257" cy="333953"/>
              </a:xfrm>
              <a:prstGeom prst="rect">
                <a:avLst/>
              </a:prstGeom>
            </p:spPr>
          </p:pic>
          <p:sp>
            <p:nvSpPr>
              <p:cNvPr id="27" name="직사각형 26"/>
              <p:cNvSpPr/>
              <p:nvPr/>
            </p:nvSpPr>
            <p:spPr>
              <a:xfrm>
                <a:off x="8271523" y="4464114"/>
                <a:ext cx="349257" cy="33395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739165" y="4084046"/>
                <a:ext cx="1420883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공격력 </a:t>
                </a:r>
                <a:r>
                  <a:rPr lang="en-US" altLang="ko-KR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+ 25,000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739165" y="4484564"/>
                <a:ext cx="904992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비어 있음</a:t>
                </a:r>
                <a:endPara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30" name="직선 연결선 29"/>
              <p:cNvCxnSpPr/>
              <p:nvPr/>
            </p:nvCxnSpPr>
            <p:spPr>
              <a:xfrm>
                <a:off x="7134389" y="4898980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타원 30"/>
              <p:cNvSpPr/>
              <p:nvPr/>
            </p:nvSpPr>
            <p:spPr>
              <a:xfrm>
                <a:off x="7095703" y="4882429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057225" y="4914468"/>
                <a:ext cx="1093910" cy="330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세트 효과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248645" y="5192105"/>
                <a:ext cx="1847744" cy="725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ko-KR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2</a:t>
                </a:r>
                <a:r>
                  <a:rPr lang="ko-KR" altLang="en-US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세트 </a:t>
                </a:r>
                <a:r>
                  <a:rPr lang="en-US" altLang="ko-KR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</a:t>
                </a:r>
                <a:r>
                  <a:rPr lang="ko-KR" altLang="en-US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공격력 </a:t>
                </a:r>
                <a:r>
                  <a:rPr lang="en-US" altLang="ko-KR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3</a:t>
                </a:r>
                <a:r>
                  <a:rPr lang="ko-KR" alt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세트 </a:t>
                </a:r>
                <a:r>
                  <a:rPr lang="en-US" altLang="ko-KR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</a:t>
                </a:r>
                <a:r>
                  <a:rPr lang="ko-KR" alt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치명타확률 </a:t>
                </a:r>
                <a:r>
                  <a:rPr lang="en-US" altLang="ko-KR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5</a:t>
                </a:r>
                <a:r>
                  <a:rPr lang="ko-KR" altLang="en-US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세트 </a:t>
                </a:r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</a:t>
                </a:r>
                <a:r>
                  <a:rPr lang="ko-KR" altLang="en-US" sz="10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회피율</a:t>
                </a:r>
                <a:r>
                  <a:rPr lang="ko-KR" altLang="en-US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 </a:t>
                </a:r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+5%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178378" y="4935928"/>
                <a:ext cx="1727875" cy="292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불멸의 </a:t>
                </a:r>
                <a:r>
                  <a:rPr lang="ko-KR" altLang="en-US" sz="1200" b="1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버서커</a:t>
                </a:r>
                <a:r>
                  <a:rPr lang="ko-KR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세트</a:t>
                </a:r>
                <a:endParaRPr lang="ko-KR" altLang="en-US" sz="12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5" name="직선 연결선 34"/>
              <p:cNvCxnSpPr/>
              <p:nvPr/>
            </p:nvCxnSpPr>
            <p:spPr>
              <a:xfrm>
                <a:off x="7134389" y="5906298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타원 35"/>
              <p:cNvSpPr/>
              <p:nvPr/>
            </p:nvSpPr>
            <p:spPr>
              <a:xfrm>
                <a:off x="7095703" y="5889747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7" name="그림 3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10312847" y="4459320"/>
                <a:ext cx="859065" cy="33546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7057225" y="2181780"/>
                <a:ext cx="109391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기본 옵션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057225" y="1747203"/>
                <a:ext cx="109391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강화 단계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204856" y="1747203"/>
                <a:ext cx="2487981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US" altLang="ko-KR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L</a:t>
                </a: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EVEL                15  /  20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41" name="직선 연결선 40"/>
              <p:cNvCxnSpPr/>
              <p:nvPr/>
            </p:nvCxnSpPr>
            <p:spPr>
              <a:xfrm>
                <a:off x="7134389" y="2129407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타원 41"/>
              <p:cNvSpPr/>
              <p:nvPr/>
            </p:nvSpPr>
            <p:spPr>
              <a:xfrm>
                <a:off x="7095703" y="2102315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3" name="그림 4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10312847" y="4048570"/>
                <a:ext cx="859065" cy="335466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0476726" y="4080455"/>
                <a:ext cx="528971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변경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476726" y="4481096"/>
                <a:ext cx="528971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장착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" name="직선 연결선 45"/>
              <p:cNvCxnSpPr/>
              <p:nvPr/>
            </p:nvCxnSpPr>
            <p:spPr>
              <a:xfrm flipV="1">
                <a:off x="8156322" y="1785741"/>
                <a:ext cx="0" cy="27930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 flipV="1">
                <a:off x="8156322" y="2181781"/>
                <a:ext cx="0" cy="621087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 flipV="1">
                <a:off x="8156322" y="2907067"/>
                <a:ext cx="0" cy="981458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>
              <a:xfrm flipV="1">
                <a:off x="8156322" y="3965354"/>
                <a:ext cx="0" cy="882345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>
              <a:xfrm flipV="1">
                <a:off x="8156322" y="4935826"/>
                <a:ext cx="0" cy="923749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직사각형 50"/>
              <p:cNvSpPr/>
              <p:nvPr/>
            </p:nvSpPr>
            <p:spPr>
              <a:xfrm>
                <a:off x="6058978" y="1276243"/>
                <a:ext cx="274243" cy="2622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175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2" name="그림 51"/>
              <p:cNvPicPr>
                <a:picLocks noChangeAspect="1"/>
              </p:cNvPicPr>
              <p:nvPr/>
            </p:nvPicPr>
            <p:blipFill rotWithShape="1">
              <a:blip r:embed="rId8"/>
              <a:srcRect l="15593" t="6258" r="12525" b="2634"/>
              <a:stretch/>
            </p:blipFill>
            <p:spPr>
              <a:xfrm>
                <a:off x="6113775" y="1308989"/>
                <a:ext cx="153389" cy="191528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3822" y="1776636"/>
                <a:ext cx="1043898" cy="1043898"/>
              </a:xfrm>
              <a:prstGeom prst="rect">
                <a:avLst/>
              </a:prstGeom>
            </p:spPr>
          </p:pic>
          <p:pic>
            <p:nvPicPr>
              <p:cNvPr id="54" name="그림 5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048662" y="1737553"/>
                <a:ext cx="975193" cy="1019879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5987708" y="2517375"/>
                <a:ext cx="268975" cy="251293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86373" y="2517375"/>
                <a:ext cx="268975" cy="251293"/>
              </a:xfrm>
              <a:prstGeom prst="rect">
                <a:avLst/>
              </a:prstGeom>
            </p:spPr>
          </p:pic>
          <p:pic>
            <p:nvPicPr>
              <p:cNvPr id="57" name="그림 5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85036" y="2517375"/>
                <a:ext cx="268975" cy="251293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83701" y="2517375"/>
                <a:ext cx="268975" cy="251293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6506522" y="177636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60" name="그림 5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" t="6887" r="49065" b="1227"/>
            <a:stretch/>
          </p:blipFill>
          <p:spPr>
            <a:xfrm>
              <a:off x="408661" y="646308"/>
              <a:ext cx="5397179" cy="5617247"/>
            </a:xfrm>
            <a:prstGeom prst="rect">
              <a:avLst/>
            </a:prstGeom>
          </p:spPr>
        </p:pic>
      </p:grpSp>
      <p:sp>
        <p:nvSpPr>
          <p:cNvPr id="74" name="TextBox 73"/>
          <p:cNvSpPr txBox="1"/>
          <p:nvPr/>
        </p:nvSpPr>
        <p:spPr>
          <a:xfrm>
            <a:off x="76252" y="9410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룬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스톤</a:t>
            </a:r>
            <a:r>
              <a:rPr lang="ko-KR" altLang="en-US" sz="1400" b="1" dirty="0" smtClean="0"/>
              <a:t> 선택</a:t>
            </a:r>
            <a:endParaRPr lang="ko-KR" altLang="en-US" sz="1400" b="1" dirty="0"/>
          </a:p>
        </p:txBody>
      </p:sp>
      <p:grpSp>
        <p:nvGrpSpPr>
          <p:cNvPr id="7" name="그룹 6"/>
          <p:cNvGrpSpPr/>
          <p:nvPr/>
        </p:nvGrpSpPr>
        <p:grpSpPr>
          <a:xfrm>
            <a:off x="337849" y="965286"/>
            <a:ext cx="5538803" cy="5617247"/>
            <a:chOff x="337849" y="965286"/>
            <a:chExt cx="5538803" cy="5617247"/>
          </a:xfrm>
        </p:grpSpPr>
        <p:pic>
          <p:nvPicPr>
            <p:cNvPr id="84" name="그림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49" y="965286"/>
              <a:ext cx="5538803" cy="5617247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2600379" y="1150297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용맹의 </a:t>
              </a:r>
              <a:r>
                <a:rPr lang="ko-KR" altLang="en-US" sz="1600" b="1" dirty="0" err="1" smtClean="0">
                  <a:solidFill>
                    <a:schemeClr val="bg1"/>
                  </a:solidFill>
                </a:rPr>
                <a:t>룬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22" y="1580560"/>
              <a:ext cx="4631812" cy="4413306"/>
            </a:xfrm>
            <a:prstGeom prst="rect">
              <a:avLst/>
            </a:prstGeom>
          </p:spPr>
        </p:pic>
        <p:grpSp>
          <p:nvGrpSpPr>
            <p:cNvPr id="88" name="그룹 87"/>
            <p:cNvGrpSpPr/>
            <p:nvPr/>
          </p:nvGrpSpPr>
          <p:grpSpPr>
            <a:xfrm>
              <a:off x="1878980" y="1667609"/>
              <a:ext cx="2458051" cy="923330"/>
              <a:chOff x="1899219" y="1759228"/>
              <a:chExt cx="2458051" cy="923330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1899219" y="1759228"/>
                <a:ext cx="14128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등급</a:t>
                </a:r>
                <a:endPara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수량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974197" y="1759228"/>
                <a:ext cx="1337021" cy="869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endPara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123</a:t>
                </a: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8498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737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7" name="그림 1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2671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8" name="그림 11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4593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9" name="그림 11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3832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8766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21" name="그림 12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9810" y="1866887"/>
                <a:ext cx="317460" cy="317460"/>
              </a:xfrm>
              <a:prstGeom prst="rect">
                <a:avLst/>
              </a:prstGeom>
            </p:spPr>
          </p:pic>
        </p:grpSp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375758" y="1710141"/>
              <a:ext cx="758088" cy="947484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570362" y="1710141"/>
              <a:ext cx="758088" cy="947484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527425" y="1710141"/>
              <a:ext cx="598588" cy="94748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4570928" y="199017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합성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55585" y="2809954"/>
              <a:ext cx="16289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스톤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옵션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4" name="직선 연결선 93"/>
            <p:cNvCxnSpPr/>
            <p:nvPr/>
          </p:nvCxnSpPr>
          <p:spPr>
            <a:xfrm>
              <a:off x="995353" y="3171847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타원 94"/>
            <p:cNvSpPr/>
            <p:nvPr/>
          </p:nvSpPr>
          <p:spPr>
            <a:xfrm>
              <a:off x="961214" y="3157477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6" name="직선 연결선 95"/>
            <p:cNvCxnSpPr/>
            <p:nvPr/>
          </p:nvCxnSpPr>
          <p:spPr>
            <a:xfrm>
              <a:off x="995353" y="273554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타원 96"/>
            <p:cNvSpPr/>
            <p:nvPr/>
          </p:nvSpPr>
          <p:spPr>
            <a:xfrm>
              <a:off x="961214" y="272117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059713" y="3265192"/>
              <a:ext cx="2917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무기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공격력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+ 15%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059713" y="3661286"/>
              <a:ext cx="3477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투구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 속도 감소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+ 3%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59713" y="4057380"/>
              <a:ext cx="323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갑옷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치명타 확률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+ 3%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59713" y="4453474"/>
              <a:ext cx="323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바지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치명타 세기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+ 5%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059713" y="4849568"/>
              <a:ext cx="2917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장갑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공격력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+ 15%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59713" y="5245661"/>
              <a:ext cx="3477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부츠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 속도 감소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+ 3%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04" name="그림 10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696160" y="6008206"/>
              <a:ext cx="758088" cy="421962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819656" y="6008206"/>
              <a:ext cx="758088" cy="421962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142552" y="6008206"/>
              <a:ext cx="598588" cy="421962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504934" y="6008206"/>
              <a:ext cx="598588" cy="421962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839060" y="6008206"/>
              <a:ext cx="598588" cy="421962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158791" y="6008206"/>
              <a:ext cx="598588" cy="421962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424776" y="6008206"/>
              <a:ext cx="598588" cy="421962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2482494" y="6054808"/>
              <a:ext cx="13548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err="1" smtClean="0">
                  <a:solidFill>
                    <a:schemeClr val="bg1"/>
                  </a:solidFill>
                </a:rPr>
                <a:t>스톤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장착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085559" y="5617068"/>
              <a:ext cx="2509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※ 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장착한 </a:t>
              </a:r>
              <a:r>
                <a:rPr lang="ko-KR" altLang="en-US" sz="1000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000" dirty="0" err="1" smtClean="0">
                  <a:solidFill>
                    <a:schemeClr val="bg1"/>
                  </a:solidFill>
                </a:rPr>
                <a:t>스톤은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 해제할 수 없습니다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.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161" name="그림 16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3451" b="65118"/>
            <a:stretch/>
          </p:blipFill>
          <p:spPr>
            <a:xfrm>
              <a:off x="913642" y="1688102"/>
              <a:ext cx="986400" cy="986400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8387" b="65118"/>
            <a:stretch/>
          </p:blipFill>
          <p:spPr>
            <a:xfrm flipH="1">
              <a:off x="1659279" y="1688102"/>
              <a:ext cx="240763" cy="98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445598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37849" y="510518"/>
            <a:ext cx="11042777" cy="6209259"/>
            <a:chOff x="337849" y="191540"/>
            <a:chExt cx="11042777" cy="620925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49" y="191540"/>
              <a:ext cx="11042777" cy="6209259"/>
            </a:xfrm>
            <a:prstGeom prst="rect">
              <a:avLst/>
            </a:prstGeom>
          </p:spPr>
        </p:pic>
        <p:grpSp>
          <p:nvGrpSpPr>
            <p:cNvPr id="8" name="그룹 7"/>
            <p:cNvGrpSpPr/>
            <p:nvPr/>
          </p:nvGrpSpPr>
          <p:grpSpPr>
            <a:xfrm>
              <a:off x="5809313" y="648908"/>
              <a:ext cx="5532276" cy="5614647"/>
              <a:chOff x="5758835" y="985688"/>
              <a:chExt cx="5816956" cy="5664416"/>
            </a:xfrm>
          </p:grpSpPr>
          <p:pic>
            <p:nvPicPr>
              <p:cNvPr id="11" name="그림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9058" r="-433" b="416"/>
              <a:stretch/>
            </p:blipFill>
            <p:spPr>
              <a:xfrm>
                <a:off x="5758835" y="1580186"/>
                <a:ext cx="5816956" cy="5069918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95" t="6451" r="25155" b="82006"/>
              <a:stretch/>
            </p:blipFill>
            <p:spPr>
              <a:xfrm>
                <a:off x="5766472" y="985688"/>
                <a:ext cx="5710108" cy="720921"/>
              </a:xfrm>
              <a:prstGeom prst="rect">
                <a:avLst/>
              </a:prstGeom>
            </p:spPr>
          </p:pic>
          <p:sp>
            <p:nvSpPr>
              <p:cNvPr id="13" name="직사각형 12"/>
              <p:cNvSpPr/>
              <p:nvPr/>
            </p:nvSpPr>
            <p:spPr>
              <a:xfrm>
                <a:off x="5932805" y="1691994"/>
                <a:ext cx="5379037" cy="4251150"/>
              </a:xfrm>
              <a:prstGeom prst="rect">
                <a:avLst/>
              </a:prstGeom>
              <a:solidFill>
                <a:srgbClr val="171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383903" y="1231789"/>
                <a:ext cx="2182006" cy="3334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</a:rPr>
                  <a:t>아그문트의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 용암 대검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178378" y="2137410"/>
                <a:ext cx="1142955" cy="671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공격력</a:t>
                </a:r>
                <a:endPara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치명타 세기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510068" y="2137410"/>
                <a:ext cx="1215618" cy="711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123,456,789</a:t>
                </a:r>
                <a:endParaRPr lang="en-US" altLang="ko-KR" sz="1200" b="1" dirty="0" smtClean="0">
                  <a:solidFill>
                    <a:srgbClr val="00B050"/>
                  </a:solidFill>
                </a:endParaRPr>
              </a:p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+75%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17" name="직선 연결선 16"/>
              <p:cNvCxnSpPr/>
              <p:nvPr/>
            </p:nvCxnSpPr>
            <p:spPr>
              <a:xfrm>
                <a:off x="7134389" y="2856280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타원 17"/>
              <p:cNvSpPr/>
              <p:nvPr/>
            </p:nvSpPr>
            <p:spPr>
              <a:xfrm>
                <a:off x="7095703" y="2829189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057225" y="2936473"/>
                <a:ext cx="109391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랜덤 옵션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178378" y="2893707"/>
                <a:ext cx="1142955" cy="977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공격력</a:t>
                </a:r>
                <a:endPara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치명타 확률</a:t>
                </a:r>
                <a:endPara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치명타 세기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10068" y="2893707"/>
                <a:ext cx="1215617" cy="977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123,456,789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+15%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+10%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22" name="직선 연결선 21"/>
              <p:cNvCxnSpPr/>
              <p:nvPr/>
            </p:nvCxnSpPr>
            <p:spPr>
              <a:xfrm>
                <a:off x="7134389" y="3928506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타원 22"/>
              <p:cNvSpPr/>
              <p:nvPr/>
            </p:nvSpPr>
            <p:spPr>
              <a:xfrm>
                <a:off x="7111041" y="3911955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057225" y="4018799"/>
                <a:ext cx="89046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룬</a:t>
                </a: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 옵션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8273054" y="4053868"/>
                <a:ext cx="349257" cy="33395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26" name="그림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371" b="97753" l="0" r="9438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3054" y="4062036"/>
                <a:ext cx="349257" cy="333953"/>
              </a:xfrm>
              <a:prstGeom prst="rect">
                <a:avLst/>
              </a:prstGeom>
            </p:spPr>
          </p:pic>
          <p:sp>
            <p:nvSpPr>
              <p:cNvPr id="27" name="직사각형 26"/>
              <p:cNvSpPr/>
              <p:nvPr/>
            </p:nvSpPr>
            <p:spPr>
              <a:xfrm>
                <a:off x="8271523" y="4464114"/>
                <a:ext cx="349257" cy="33395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739165" y="4084046"/>
                <a:ext cx="1420883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공격력 </a:t>
                </a:r>
                <a:r>
                  <a:rPr lang="en-US" altLang="ko-KR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+ 25,000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739165" y="4484564"/>
                <a:ext cx="904992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비어 있음</a:t>
                </a:r>
                <a:endPara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30" name="직선 연결선 29"/>
              <p:cNvCxnSpPr/>
              <p:nvPr/>
            </p:nvCxnSpPr>
            <p:spPr>
              <a:xfrm>
                <a:off x="7134389" y="4898980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타원 30"/>
              <p:cNvSpPr/>
              <p:nvPr/>
            </p:nvSpPr>
            <p:spPr>
              <a:xfrm>
                <a:off x="7095703" y="4882429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057225" y="4914468"/>
                <a:ext cx="1093910" cy="330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세트 효과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248645" y="5192105"/>
                <a:ext cx="1847744" cy="725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ko-KR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2</a:t>
                </a:r>
                <a:r>
                  <a:rPr lang="ko-KR" altLang="en-US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세트 </a:t>
                </a:r>
                <a:r>
                  <a:rPr lang="en-US" altLang="ko-KR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</a:t>
                </a:r>
                <a:r>
                  <a:rPr lang="ko-KR" altLang="en-US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공격력 </a:t>
                </a:r>
                <a:r>
                  <a:rPr lang="en-US" altLang="ko-KR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3</a:t>
                </a:r>
                <a:r>
                  <a:rPr lang="ko-KR" alt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세트 </a:t>
                </a:r>
                <a:r>
                  <a:rPr lang="en-US" altLang="ko-KR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</a:t>
                </a:r>
                <a:r>
                  <a:rPr lang="ko-KR" alt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치명타확률 </a:t>
                </a:r>
                <a:r>
                  <a:rPr lang="en-US" altLang="ko-KR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5</a:t>
                </a:r>
                <a:r>
                  <a:rPr lang="ko-KR" altLang="en-US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세트 </a:t>
                </a:r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</a:t>
                </a:r>
                <a:r>
                  <a:rPr lang="ko-KR" altLang="en-US" sz="10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회피율</a:t>
                </a:r>
                <a:r>
                  <a:rPr lang="ko-KR" altLang="en-US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 </a:t>
                </a:r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+5%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178378" y="4935928"/>
                <a:ext cx="1727875" cy="292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불멸의 </a:t>
                </a:r>
                <a:r>
                  <a:rPr lang="ko-KR" altLang="en-US" sz="1200" b="1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버서커</a:t>
                </a:r>
                <a:r>
                  <a:rPr lang="ko-KR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세트</a:t>
                </a:r>
                <a:endParaRPr lang="ko-KR" altLang="en-US" sz="12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5" name="직선 연결선 34"/>
              <p:cNvCxnSpPr/>
              <p:nvPr/>
            </p:nvCxnSpPr>
            <p:spPr>
              <a:xfrm>
                <a:off x="7134389" y="5906298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타원 35"/>
              <p:cNvSpPr/>
              <p:nvPr/>
            </p:nvSpPr>
            <p:spPr>
              <a:xfrm>
                <a:off x="7095703" y="5889747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7" name="그림 3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10312847" y="4459320"/>
                <a:ext cx="859065" cy="33546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7057225" y="2181780"/>
                <a:ext cx="109391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기본 옵션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057225" y="1747203"/>
                <a:ext cx="109391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강화 단계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204856" y="1747203"/>
                <a:ext cx="2487981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US" altLang="ko-KR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L</a:t>
                </a: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EVEL                15  /  20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41" name="직선 연결선 40"/>
              <p:cNvCxnSpPr/>
              <p:nvPr/>
            </p:nvCxnSpPr>
            <p:spPr>
              <a:xfrm>
                <a:off x="7134389" y="2129407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타원 41"/>
              <p:cNvSpPr/>
              <p:nvPr/>
            </p:nvSpPr>
            <p:spPr>
              <a:xfrm>
                <a:off x="7095703" y="2102315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3" name="그림 4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10312847" y="4048570"/>
                <a:ext cx="859065" cy="335466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0476726" y="4080455"/>
                <a:ext cx="528971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변경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476726" y="4481096"/>
                <a:ext cx="528971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장착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" name="직선 연결선 45"/>
              <p:cNvCxnSpPr/>
              <p:nvPr/>
            </p:nvCxnSpPr>
            <p:spPr>
              <a:xfrm flipV="1">
                <a:off x="8156322" y="1785741"/>
                <a:ext cx="0" cy="27930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 flipV="1">
                <a:off x="8156322" y="2181781"/>
                <a:ext cx="0" cy="621087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 flipV="1">
                <a:off x="8156322" y="2907067"/>
                <a:ext cx="0" cy="981458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>
              <a:xfrm flipV="1">
                <a:off x="8156322" y="3965354"/>
                <a:ext cx="0" cy="882345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>
              <a:xfrm flipV="1">
                <a:off x="8156322" y="4935826"/>
                <a:ext cx="0" cy="923749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직사각형 50"/>
              <p:cNvSpPr/>
              <p:nvPr/>
            </p:nvSpPr>
            <p:spPr>
              <a:xfrm>
                <a:off x="6058978" y="1276243"/>
                <a:ext cx="274243" cy="2622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175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2" name="그림 51"/>
              <p:cNvPicPr>
                <a:picLocks noChangeAspect="1"/>
              </p:cNvPicPr>
              <p:nvPr/>
            </p:nvPicPr>
            <p:blipFill rotWithShape="1">
              <a:blip r:embed="rId8"/>
              <a:srcRect l="15593" t="6258" r="12525" b="2634"/>
              <a:stretch/>
            </p:blipFill>
            <p:spPr>
              <a:xfrm>
                <a:off x="6113775" y="1308989"/>
                <a:ext cx="153389" cy="191528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3822" y="1776636"/>
                <a:ext cx="1043898" cy="1043898"/>
              </a:xfrm>
              <a:prstGeom prst="rect">
                <a:avLst/>
              </a:prstGeom>
            </p:spPr>
          </p:pic>
          <p:pic>
            <p:nvPicPr>
              <p:cNvPr id="54" name="그림 5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048662" y="1737553"/>
                <a:ext cx="975193" cy="1019879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5987708" y="2517375"/>
                <a:ext cx="268975" cy="251293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86373" y="2517375"/>
                <a:ext cx="268975" cy="251293"/>
              </a:xfrm>
              <a:prstGeom prst="rect">
                <a:avLst/>
              </a:prstGeom>
            </p:spPr>
          </p:pic>
          <p:pic>
            <p:nvPicPr>
              <p:cNvPr id="57" name="그림 5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85036" y="2517375"/>
                <a:ext cx="268975" cy="251293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83701" y="2517375"/>
                <a:ext cx="268975" cy="251293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6506522" y="177636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60" name="그림 5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" t="6887" r="49065" b="1227"/>
            <a:stretch/>
          </p:blipFill>
          <p:spPr>
            <a:xfrm>
              <a:off x="408661" y="646308"/>
              <a:ext cx="5397179" cy="5617247"/>
            </a:xfrm>
            <a:prstGeom prst="rect">
              <a:avLst/>
            </a:prstGeom>
          </p:spPr>
        </p:pic>
      </p:grpSp>
      <p:sp>
        <p:nvSpPr>
          <p:cNvPr id="74" name="TextBox 73"/>
          <p:cNvSpPr txBox="1"/>
          <p:nvPr/>
        </p:nvSpPr>
        <p:spPr>
          <a:xfrm>
            <a:off x="76252" y="9410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룬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스톤</a:t>
            </a:r>
            <a:r>
              <a:rPr lang="ko-KR" altLang="en-US" sz="1400" b="1" dirty="0" smtClean="0"/>
              <a:t> 선택</a:t>
            </a:r>
            <a:endParaRPr lang="ko-KR" altLang="en-US" sz="1400" b="1" dirty="0"/>
          </a:p>
        </p:txBody>
      </p:sp>
      <p:grpSp>
        <p:nvGrpSpPr>
          <p:cNvPr id="7" name="그룹 6"/>
          <p:cNvGrpSpPr/>
          <p:nvPr/>
        </p:nvGrpSpPr>
        <p:grpSpPr>
          <a:xfrm>
            <a:off x="337849" y="965286"/>
            <a:ext cx="5538803" cy="5617247"/>
            <a:chOff x="337849" y="965286"/>
            <a:chExt cx="5538803" cy="5617247"/>
          </a:xfrm>
        </p:grpSpPr>
        <p:pic>
          <p:nvPicPr>
            <p:cNvPr id="84" name="그림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49" y="965286"/>
              <a:ext cx="5538803" cy="5617247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2600379" y="1150297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용맹의 </a:t>
              </a:r>
              <a:r>
                <a:rPr lang="ko-KR" altLang="en-US" sz="1600" b="1" dirty="0" err="1" smtClean="0">
                  <a:solidFill>
                    <a:schemeClr val="bg1"/>
                  </a:solidFill>
                </a:rPr>
                <a:t>룬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22" y="1580560"/>
              <a:ext cx="4631812" cy="4413306"/>
            </a:xfrm>
            <a:prstGeom prst="rect">
              <a:avLst/>
            </a:prstGeom>
          </p:spPr>
        </p:pic>
        <p:grpSp>
          <p:nvGrpSpPr>
            <p:cNvPr id="88" name="그룹 87"/>
            <p:cNvGrpSpPr/>
            <p:nvPr/>
          </p:nvGrpSpPr>
          <p:grpSpPr>
            <a:xfrm>
              <a:off x="1878980" y="1667609"/>
              <a:ext cx="2458051" cy="923330"/>
              <a:chOff x="1899219" y="1759228"/>
              <a:chExt cx="2458051" cy="923330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1899219" y="1759228"/>
                <a:ext cx="14128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등급</a:t>
                </a:r>
                <a:endPara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수량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974197" y="1759228"/>
                <a:ext cx="1337021" cy="869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endPara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123</a:t>
                </a: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8498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737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7" name="그림 1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2671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8" name="그림 11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4593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9" name="그림 11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3832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8766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21" name="그림 12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9810" y="1866887"/>
                <a:ext cx="317460" cy="317460"/>
              </a:xfrm>
              <a:prstGeom prst="rect">
                <a:avLst/>
              </a:prstGeom>
            </p:spPr>
          </p:pic>
        </p:grpSp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375758" y="1710141"/>
              <a:ext cx="758088" cy="947484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570362" y="1710141"/>
              <a:ext cx="758088" cy="947484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527425" y="1710141"/>
              <a:ext cx="598588" cy="94748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4570928" y="199017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합성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55585" y="2809954"/>
              <a:ext cx="16289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스톤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옵션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4" name="직선 연결선 93"/>
            <p:cNvCxnSpPr/>
            <p:nvPr/>
          </p:nvCxnSpPr>
          <p:spPr>
            <a:xfrm>
              <a:off x="995353" y="3171847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타원 94"/>
            <p:cNvSpPr/>
            <p:nvPr/>
          </p:nvSpPr>
          <p:spPr>
            <a:xfrm>
              <a:off x="961214" y="3157477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6" name="직선 연결선 95"/>
            <p:cNvCxnSpPr/>
            <p:nvPr/>
          </p:nvCxnSpPr>
          <p:spPr>
            <a:xfrm>
              <a:off x="995353" y="273554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타원 96"/>
            <p:cNvSpPr/>
            <p:nvPr/>
          </p:nvSpPr>
          <p:spPr>
            <a:xfrm>
              <a:off x="961214" y="272117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059713" y="3265192"/>
              <a:ext cx="2917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무기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공격력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+ 15%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059713" y="3661286"/>
              <a:ext cx="3477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투구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 속도 감소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+ 3%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59713" y="4057380"/>
              <a:ext cx="323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갑옷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치명타 확률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+ 3%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59713" y="4453474"/>
              <a:ext cx="323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바지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치명타 세기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+ 5%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059713" y="4849568"/>
              <a:ext cx="2917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장갑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공격력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+ 15%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59713" y="5245661"/>
              <a:ext cx="3477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부츠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 속도 감소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+ 3%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04" name="그림 10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696160" y="6008206"/>
              <a:ext cx="758088" cy="421962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819656" y="6008206"/>
              <a:ext cx="758088" cy="421962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142552" y="6008206"/>
              <a:ext cx="598588" cy="421962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504934" y="6008206"/>
              <a:ext cx="598588" cy="421962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839060" y="6008206"/>
              <a:ext cx="598588" cy="421962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158791" y="6008206"/>
              <a:ext cx="598588" cy="421962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424776" y="6008206"/>
              <a:ext cx="598588" cy="421962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2482494" y="6054808"/>
              <a:ext cx="13548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err="1" smtClean="0">
                  <a:solidFill>
                    <a:schemeClr val="bg1"/>
                  </a:solidFill>
                </a:rPr>
                <a:t>스톤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장착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085559" y="5617068"/>
              <a:ext cx="2509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※ 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장착한 </a:t>
              </a:r>
              <a:r>
                <a:rPr lang="ko-KR" altLang="en-US" sz="1000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000" dirty="0" err="1" smtClean="0">
                  <a:solidFill>
                    <a:schemeClr val="bg1"/>
                  </a:solidFill>
                </a:rPr>
                <a:t>스톤은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 해제할 수 없습니다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.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161" name="그림 16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3451" b="65118"/>
            <a:stretch/>
          </p:blipFill>
          <p:spPr>
            <a:xfrm>
              <a:off x="913642" y="1688102"/>
              <a:ext cx="986400" cy="986400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8387" b="65118"/>
            <a:stretch/>
          </p:blipFill>
          <p:spPr>
            <a:xfrm flipH="1">
              <a:off x="1659279" y="1688102"/>
              <a:ext cx="240763" cy="986400"/>
            </a:xfrm>
            <a:prstGeom prst="rect">
              <a:avLst/>
            </a:prstGeom>
          </p:spPr>
        </p:pic>
      </p:grpSp>
      <p:sp>
        <p:nvSpPr>
          <p:cNvPr id="122" name="직사각형 121"/>
          <p:cNvSpPr/>
          <p:nvPr/>
        </p:nvSpPr>
        <p:spPr>
          <a:xfrm>
            <a:off x="337848" y="510517"/>
            <a:ext cx="11042777" cy="6209259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123" name="그룹 122"/>
          <p:cNvGrpSpPr/>
          <p:nvPr/>
        </p:nvGrpSpPr>
        <p:grpSpPr>
          <a:xfrm>
            <a:off x="3640204" y="3047248"/>
            <a:ext cx="4911593" cy="1073211"/>
            <a:chOff x="6359967" y="-1295916"/>
            <a:chExt cx="4911593" cy="1073211"/>
          </a:xfrm>
        </p:grpSpPr>
        <p:pic>
          <p:nvPicPr>
            <p:cNvPr id="124" name="그림 123"/>
            <p:cNvPicPr>
              <a:picLocks/>
            </p:cNvPicPr>
            <p:nvPr/>
          </p:nvPicPr>
          <p:blipFill rotWithShape="1">
            <a:blip r:embed="rId15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43270" y="-703802"/>
              <a:ext cx="862845" cy="400345"/>
            </a:xfrm>
            <a:prstGeom prst="rect">
              <a:avLst/>
            </a:prstGeom>
          </p:spPr>
        </p:pic>
        <p:sp>
          <p:nvSpPr>
            <p:cNvPr id="126" name="직사각형 125"/>
            <p:cNvSpPr/>
            <p:nvPr/>
          </p:nvSpPr>
          <p:spPr>
            <a:xfrm>
              <a:off x="846803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룬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스톤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합성에 필요한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룬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스톤</a:t>
              </a:r>
              <a:r>
                <a:rPr lang="ko-KR" altLang="en-US" sz="1050" b="1" dirty="0" err="1">
                  <a:solidFill>
                    <a:schemeClr val="bg1"/>
                  </a:solidFill>
                  <a:latin typeface="+mn-ea"/>
                </a:rPr>
                <a:t>이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7537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37849" y="510518"/>
            <a:ext cx="11042777" cy="6209259"/>
            <a:chOff x="337849" y="191540"/>
            <a:chExt cx="11042777" cy="620925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49" y="191540"/>
              <a:ext cx="11042777" cy="6209259"/>
            </a:xfrm>
            <a:prstGeom prst="rect">
              <a:avLst/>
            </a:prstGeom>
          </p:spPr>
        </p:pic>
        <p:grpSp>
          <p:nvGrpSpPr>
            <p:cNvPr id="8" name="그룹 7"/>
            <p:cNvGrpSpPr/>
            <p:nvPr/>
          </p:nvGrpSpPr>
          <p:grpSpPr>
            <a:xfrm>
              <a:off x="5809313" y="648908"/>
              <a:ext cx="5532276" cy="5614647"/>
              <a:chOff x="5758835" y="985688"/>
              <a:chExt cx="5816956" cy="5664416"/>
            </a:xfrm>
          </p:grpSpPr>
          <p:pic>
            <p:nvPicPr>
              <p:cNvPr id="11" name="그림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9058" r="-433" b="416"/>
              <a:stretch/>
            </p:blipFill>
            <p:spPr>
              <a:xfrm>
                <a:off x="5758835" y="1580186"/>
                <a:ext cx="5816956" cy="5069918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95" t="6451" r="25155" b="82006"/>
              <a:stretch/>
            </p:blipFill>
            <p:spPr>
              <a:xfrm>
                <a:off x="5766472" y="985688"/>
                <a:ext cx="5710108" cy="720921"/>
              </a:xfrm>
              <a:prstGeom prst="rect">
                <a:avLst/>
              </a:prstGeom>
            </p:spPr>
          </p:pic>
          <p:sp>
            <p:nvSpPr>
              <p:cNvPr id="13" name="직사각형 12"/>
              <p:cNvSpPr/>
              <p:nvPr/>
            </p:nvSpPr>
            <p:spPr>
              <a:xfrm>
                <a:off x="5932805" y="1691994"/>
                <a:ext cx="5379037" cy="4251150"/>
              </a:xfrm>
              <a:prstGeom prst="rect">
                <a:avLst/>
              </a:prstGeom>
              <a:solidFill>
                <a:srgbClr val="171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383903" y="1231789"/>
                <a:ext cx="2182006" cy="3334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</a:rPr>
                  <a:t>아그문트의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 용암 대검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178378" y="2137410"/>
                <a:ext cx="1142955" cy="671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공격력</a:t>
                </a:r>
                <a:endPara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치명타 세기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510068" y="2137410"/>
                <a:ext cx="1215618" cy="711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123,456,789</a:t>
                </a:r>
                <a:endParaRPr lang="en-US" altLang="ko-KR" sz="1200" b="1" dirty="0" smtClean="0">
                  <a:solidFill>
                    <a:srgbClr val="00B050"/>
                  </a:solidFill>
                </a:endParaRPr>
              </a:p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+75%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17" name="직선 연결선 16"/>
              <p:cNvCxnSpPr/>
              <p:nvPr/>
            </p:nvCxnSpPr>
            <p:spPr>
              <a:xfrm>
                <a:off x="7134389" y="2856280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타원 17"/>
              <p:cNvSpPr/>
              <p:nvPr/>
            </p:nvSpPr>
            <p:spPr>
              <a:xfrm>
                <a:off x="7095703" y="2829189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057225" y="2936473"/>
                <a:ext cx="109391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랜덤 옵션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178378" y="2893707"/>
                <a:ext cx="1142955" cy="977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공격력</a:t>
                </a:r>
                <a:endPara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치명타 확률</a:t>
                </a:r>
                <a:endPara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치명타 세기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10068" y="2893707"/>
                <a:ext cx="1215617" cy="977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123,456,789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+15%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+10%</a:t>
                </a:r>
                <a:endParaRPr lang="ko-KR" altLang="en-US" sz="12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22" name="직선 연결선 21"/>
              <p:cNvCxnSpPr/>
              <p:nvPr/>
            </p:nvCxnSpPr>
            <p:spPr>
              <a:xfrm>
                <a:off x="7134389" y="3928506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타원 22"/>
              <p:cNvSpPr/>
              <p:nvPr/>
            </p:nvSpPr>
            <p:spPr>
              <a:xfrm>
                <a:off x="7111041" y="3911955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057225" y="4018799"/>
                <a:ext cx="89046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룬</a:t>
                </a: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 옵션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8273054" y="4053868"/>
                <a:ext cx="349257" cy="33395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26" name="그림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371" b="97753" l="0" r="9438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3054" y="4062036"/>
                <a:ext cx="349257" cy="333953"/>
              </a:xfrm>
              <a:prstGeom prst="rect">
                <a:avLst/>
              </a:prstGeom>
            </p:spPr>
          </p:pic>
          <p:sp>
            <p:nvSpPr>
              <p:cNvPr id="27" name="직사각형 26"/>
              <p:cNvSpPr/>
              <p:nvPr/>
            </p:nvSpPr>
            <p:spPr>
              <a:xfrm>
                <a:off x="8271523" y="4464114"/>
                <a:ext cx="349257" cy="33395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739165" y="4084046"/>
                <a:ext cx="1420883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공격력 </a:t>
                </a:r>
                <a:r>
                  <a:rPr lang="en-US" altLang="ko-KR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+ 25,000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739165" y="4484564"/>
                <a:ext cx="904992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비어 있음</a:t>
                </a:r>
                <a:endPara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30" name="직선 연결선 29"/>
              <p:cNvCxnSpPr/>
              <p:nvPr/>
            </p:nvCxnSpPr>
            <p:spPr>
              <a:xfrm>
                <a:off x="7134389" y="4898980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타원 30"/>
              <p:cNvSpPr/>
              <p:nvPr/>
            </p:nvSpPr>
            <p:spPr>
              <a:xfrm>
                <a:off x="7095703" y="4882429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057225" y="4914468"/>
                <a:ext cx="1093910" cy="330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세트 효과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248645" y="5192105"/>
                <a:ext cx="1847744" cy="725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ko-KR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2</a:t>
                </a:r>
                <a:r>
                  <a:rPr lang="ko-KR" altLang="en-US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세트 </a:t>
                </a:r>
                <a:r>
                  <a:rPr lang="en-US" altLang="ko-KR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</a:t>
                </a:r>
                <a:r>
                  <a:rPr lang="ko-KR" altLang="en-US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공격력 </a:t>
                </a:r>
                <a:r>
                  <a:rPr lang="en-US" altLang="ko-KR" sz="1000" b="1" dirty="0" smtClean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+200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3</a:t>
                </a:r>
                <a:r>
                  <a:rPr lang="ko-KR" alt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세트 </a:t>
                </a:r>
                <a:r>
                  <a:rPr lang="en-US" altLang="ko-KR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</a:t>
                </a:r>
                <a:r>
                  <a:rPr lang="ko-KR" alt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치명타확률 </a:t>
                </a:r>
                <a:r>
                  <a:rPr lang="en-US" altLang="ko-KR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+3%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5</a:t>
                </a:r>
                <a:r>
                  <a:rPr lang="ko-KR" altLang="en-US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세트 </a:t>
                </a:r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</a:t>
                </a:r>
                <a:r>
                  <a:rPr lang="ko-KR" altLang="en-US" sz="1000" b="1" dirty="0" err="1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회피율</a:t>
                </a:r>
                <a:r>
                  <a:rPr lang="ko-KR" altLang="en-US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 </a:t>
                </a:r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+5%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178378" y="4935928"/>
                <a:ext cx="1727875" cy="292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ko-KR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불멸의 </a:t>
                </a:r>
                <a:r>
                  <a:rPr lang="ko-KR" altLang="en-US" sz="1200" b="1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버서커</a:t>
                </a:r>
                <a:r>
                  <a:rPr lang="ko-KR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세트</a:t>
                </a:r>
                <a:endParaRPr lang="ko-KR" altLang="en-US" sz="12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5" name="직선 연결선 34"/>
              <p:cNvCxnSpPr/>
              <p:nvPr/>
            </p:nvCxnSpPr>
            <p:spPr>
              <a:xfrm>
                <a:off x="7134389" y="5906298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타원 35"/>
              <p:cNvSpPr/>
              <p:nvPr/>
            </p:nvSpPr>
            <p:spPr>
              <a:xfrm>
                <a:off x="7095703" y="5889747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7" name="그림 3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10312847" y="4459320"/>
                <a:ext cx="859065" cy="33546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7057225" y="2181780"/>
                <a:ext cx="109391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기본 옵션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057225" y="1747203"/>
                <a:ext cx="1093910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ko-KR" altLang="en-US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강화 단계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204856" y="1747203"/>
                <a:ext cx="2487981" cy="35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US" altLang="ko-KR" sz="14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L</a:t>
                </a:r>
                <a:r>
                  <a:rPr lang="en-US" altLang="ko-KR" sz="1200" b="1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EVEL                15  /  20</a:t>
                </a:r>
                <a:endParaRPr lang="ko-KR" altLang="en-US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41" name="직선 연결선 40"/>
              <p:cNvCxnSpPr/>
              <p:nvPr/>
            </p:nvCxnSpPr>
            <p:spPr>
              <a:xfrm>
                <a:off x="7134389" y="2129407"/>
                <a:ext cx="40795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타원 41"/>
              <p:cNvSpPr/>
              <p:nvPr/>
            </p:nvSpPr>
            <p:spPr>
              <a:xfrm>
                <a:off x="7095703" y="2102315"/>
                <a:ext cx="55843" cy="533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3" name="그림 4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10312847" y="4048570"/>
                <a:ext cx="859065" cy="335466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0476726" y="4080455"/>
                <a:ext cx="528971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변경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476726" y="4481096"/>
                <a:ext cx="528971" cy="283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장착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" name="직선 연결선 45"/>
              <p:cNvCxnSpPr/>
              <p:nvPr/>
            </p:nvCxnSpPr>
            <p:spPr>
              <a:xfrm flipV="1">
                <a:off x="8156322" y="1785741"/>
                <a:ext cx="0" cy="27930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 flipV="1">
                <a:off x="8156322" y="2181781"/>
                <a:ext cx="0" cy="621087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 flipV="1">
                <a:off x="8156322" y="2907067"/>
                <a:ext cx="0" cy="981458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>
              <a:xfrm flipV="1">
                <a:off x="8156322" y="3965354"/>
                <a:ext cx="0" cy="882345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>
              <a:xfrm flipV="1">
                <a:off x="8156322" y="4935826"/>
                <a:ext cx="0" cy="923749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직사각형 50"/>
              <p:cNvSpPr/>
              <p:nvPr/>
            </p:nvSpPr>
            <p:spPr>
              <a:xfrm>
                <a:off x="6058978" y="1276243"/>
                <a:ext cx="274243" cy="2622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175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2" name="그림 51"/>
              <p:cNvPicPr>
                <a:picLocks noChangeAspect="1"/>
              </p:cNvPicPr>
              <p:nvPr/>
            </p:nvPicPr>
            <p:blipFill rotWithShape="1">
              <a:blip r:embed="rId8"/>
              <a:srcRect l="15593" t="6258" r="12525" b="2634"/>
              <a:stretch/>
            </p:blipFill>
            <p:spPr>
              <a:xfrm>
                <a:off x="6113775" y="1308989"/>
                <a:ext cx="153389" cy="191528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3822" y="1776636"/>
                <a:ext cx="1043898" cy="1043898"/>
              </a:xfrm>
              <a:prstGeom prst="rect">
                <a:avLst/>
              </a:prstGeom>
            </p:spPr>
          </p:pic>
          <p:pic>
            <p:nvPicPr>
              <p:cNvPr id="54" name="그림 5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048662" y="1737553"/>
                <a:ext cx="975193" cy="1019879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5987708" y="2517375"/>
                <a:ext cx="268975" cy="251293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186373" y="2517375"/>
                <a:ext cx="268975" cy="251293"/>
              </a:xfrm>
              <a:prstGeom prst="rect">
                <a:avLst/>
              </a:prstGeom>
            </p:spPr>
          </p:pic>
          <p:pic>
            <p:nvPicPr>
              <p:cNvPr id="57" name="그림 5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385036" y="2517375"/>
                <a:ext cx="268975" cy="251293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583701" y="2517375"/>
                <a:ext cx="268975" cy="251293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6506522" y="1776364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+20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60" name="그림 5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" t="6887" r="49065" b="1227"/>
            <a:stretch/>
          </p:blipFill>
          <p:spPr>
            <a:xfrm>
              <a:off x="408661" y="646308"/>
              <a:ext cx="5397179" cy="5617247"/>
            </a:xfrm>
            <a:prstGeom prst="rect">
              <a:avLst/>
            </a:prstGeom>
          </p:spPr>
        </p:pic>
      </p:grpSp>
      <p:sp>
        <p:nvSpPr>
          <p:cNvPr id="74" name="TextBox 73"/>
          <p:cNvSpPr txBox="1"/>
          <p:nvPr/>
        </p:nvSpPr>
        <p:spPr>
          <a:xfrm>
            <a:off x="76252" y="9410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룬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스톤</a:t>
            </a:r>
            <a:r>
              <a:rPr lang="ko-KR" altLang="en-US" sz="1400" b="1" dirty="0" smtClean="0"/>
              <a:t> 장착</a:t>
            </a:r>
            <a:endParaRPr lang="ko-KR" altLang="en-US" sz="1400" b="1" dirty="0"/>
          </a:p>
        </p:txBody>
      </p:sp>
      <p:grpSp>
        <p:nvGrpSpPr>
          <p:cNvPr id="6" name="그룹 5"/>
          <p:cNvGrpSpPr/>
          <p:nvPr/>
        </p:nvGrpSpPr>
        <p:grpSpPr>
          <a:xfrm>
            <a:off x="337849" y="965286"/>
            <a:ext cx="5538803" cy="5617247"/>
            <a:chOff x="337849" y="965286"/>
            <a:chExt cx="5538803" cy="5617247"/>
          </a:xfrm>
        </p:grpSpPr>
        <p:pic>
          <p:nvPicPr>
            <p:cNvPr id="84" name="그림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49" y="965286"/>
              <a:ext cx="5538803" cy="5617247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2600379" y="1150297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용맹의 </a:t>
              </a:r>
              <a:r>
                <a:rPr lang="ko-KR" altLang="en-US" sz="1600" b="1" dirty="0" err="1" smtClean="0">
                  <a:solidFill>
                    <a:schemeClr val="bg1"/>
                  </a:solidFill>
                </a:rPr>
                <a:t>룬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22" y="1580560"/>
              <a:ext cx="4631812" cy="4413306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3451" b="65118"/>
            <a:stretch/>
          </p:blipFill>
          <p:spPr>
            <a:xfrm>
              <a:off x="889376" y="1673031"/>
              <a:ext cx="984594" cy="984594"/>
            </a:xfrm>
            <a:prstGeom prst="rect">
              <a:avLst/>
            </a:prstGeom>
          </p:spPr>
        </p:pic>
        <p:grpSp>
          <p:nvGrpSpPr>
            <p:cNvPr id="88" name="그룹 87"/>
            <p:cNvGrpSpPr/>
            <p:nvPr/>
          </p:nvGrpSpPr>
          <p:grpSpPr>
            <a:xfrm>
              <a:off x="1878980" y="1667609"/>
              <a:ext cx="2458051" cy="923330"/>
              <a:chOff x="1899219" y="1759228"/>
              <a:chExt cx="2458051" cy="923330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1899219" y="1759228"/>
                <a:ext cx="14128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등급</a:t>
                </a:r>
                <a:endPara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수량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974197" y="1759228"/>
                <a:ext cx="1337021" cy="869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endPara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123</a:t>
                </a: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8498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737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7" name="그림 1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2671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8" name="그림 11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4593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19" name="그림 11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3832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8766" y="1866887"/>
                <a:ext cx="317460" cy="317460"/>
              </a:xfrm>
              <a:prstGeom prst="rect">
                <a:avLst/>
              </a:prstGeom>
            </p:spPr>
          </p:pic>
          <p:pic>
            <p:nvPicPr>
              <p:cNvPr id="121" name="그림 12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9810" y="1866887"/>
                <a:ext cx="317460" cy="317460"/>
              </a:xfrm>
              <a:prstGeom prst="rect">
                <a:avLst/>
              </a:prstGeom>
            </p:spPr>
          </p:pic>
        </p:grpSp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375758" y="1710141"/>
              <a:ext cx="758088" cy="947484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570362" y="1710141"/>
              <a:ext cx="758088" cy="947484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527425" y="1710141"/>
              <a:ext cx="598588" cy="94748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4570928" y="199017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합성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55585" y="2809954"/>
              <a:ext cx="16289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스톤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옵션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4" name="직선 연결선 93"/>
            <p:cNvCxnSpPr/>
            <p:nvPr/>
          </p:nvCxnSpPr>
          <p:spPr>
            <a:xfrm>
              <a:off x="995353" y="3171847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타원 94"/>
            <p:cNvSpPr/>
            <p:nvPr/>
          </p:nvSpPr>
          <p:spPr>
            <a:xfrm>
              <a:off x="961214" y="3157477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6" name="직선 연결선 95"/>
            <p:cNvCxnSpPr/>
            <p:nvPr/>
          </p:nvCxnSpPr>
          <p:spPr>
            <a:xfrm>
              <a:off x="995353" y="273554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타원 96"/>
            <p:cNvSpPr/>
            <p:nvPr/>
          </p:nvSpPr>
          <p:spPr>
            <a:xfrm>
              <a:off x="961214" y="272117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059713" y="3265192"/>
              <a:ext cx="2917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무기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공격력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+ 15%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059713" y="3661286"/>
              <a:ext cx="3477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투구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 속도 감소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+ 3%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59713" y="4057380"/>
              <a:ext cx="323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갑옷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치명타 확률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+ 3%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59713" y="4453474"/>
              <a:ext cx="323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바지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치명타 세기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+ 5%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059713" y="4849568"/>
              <a:ext cx="2917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장갑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공격력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+ 15%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59713" y="5245661"/>
              <a:ext cx="3477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&gt;  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부츠 장착 시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: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공격 속도 감소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+ 3%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04" name="그림 10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696160" y="6008206"/>
              <a:ext cx="758088" cy="421962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819656" y="6008206"/>
              <a:ext cx="758088" cy="421962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142552" y="6008206"/>
              <a:ext cx="598588" cy="421962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504934" y="6008206"/>
              <a:ext cx="598588" cy="421962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2839060" y="6008206"/>
              <a:ext cx="598588" cy="421962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158791" y="6008206"/>
              <a:ext cx="598588" cy="421962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424776" y="6008206"/>
              <a:ext cx="598588" cy="421962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2482494" y="6054808"/>
              <a:ext cx="13548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err="1" smtClean="0">
                  <a:solidFill>
                    <a:schemeClr val="bg1"/>
                  </a:solidFill>
                </a:rPr>
                <a:t>스톤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장착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085559" y="5617068"/>
              <a:ext cx="2509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※ 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장착한 </a:t>
              </a:r>
              <a:r>
                <a:rPr lang="ko-KR" altLang="en-US" sz="1000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000" dirty="0" err="1" smtClean="0">
                  <a:solidFill>
                    <a:schemeClr val="bg1"/>
                  </a:solidFill>
                </a:rPr>
                <a:t>스톤은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 해제할 수 없습니다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.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2" name="직사각형 121"/>
          <p:cNvSpPr/>
          <p:nvPr/>
        </p:nvSpPr>
        <p:spPr>
          <a:xfrm>
            <a:off x="337848" y="510517"/>
            <a:ext cx="11042777" cy="6209259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4151995" y="1628049"/>
            <a:ext cx="3888010" cy="3601903"/>
            <a:chOff x="4151995" y="1628049"/>
            <a:chExt cx="3888010" cy="3601903"/>
          </a:xfrm>
        </p:grpSpPr>
        <p:grpSp>
          <p:nvGrpSpPr>
            <p:cNvPr id="3" name="그룹 2"/>
            <p:cNvGrpSpPr/>
            <p:nvPr/>
          </p:nvGrpSpPr>
          <p:grpSpPr>
            <a:xfrm>
              <a:off x="4151995" y="1628049"/>
              <a:ext cx="3888010" cy="3601903"/>
              <a:chOff x="4163272" y="1555442"/>
              <a:chExt cx="3888010" cy="3601903"/>
            </a:xfrm>
          </p:grpSpPr>
          <p:pic>
            <p:nvPicPr>
              <p:cNvPr id="123" name="그림 12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090"/>
              <a:stretch/>
            </p:blipFill>
            <p:spPr>
              <a:xfrm>
                <a:off x="4165212" y="3768451"/>
                <a:ext cx="3886070" cy="1388894"/>
              </a:xfrm>
              <a:prstGeom prst="rect">
                <a:avLst/>
              </a:prstGeom>
            </p:spPr>
          </p:pic>
          <p:pic>
            <p:nvPicPr>
              <p:cNvPr id="124" name="그림 1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823"/>
              <a:stretch/>
            </p:blipFill>
            <p:spPr>
              <a:xfrm>
                <a:off x="4163272" y="1555442"/>
                <a:ext cx="3886070" cy="2216644"/>
              </a:xfrm>
              <a:prstGeom prst="rect">
                <a:avLst/>
              </a:prstGeom>
            </p:spPr>
          </p:pic>
        </p:grpSp>
        <p:sp>
          <p:nvSpPr>
            <p:cNvPr id="125" name="TextBox 124"/>
            <p:cNvSpPr txBox="1"/>
            <p:nvPr/>
          </p:nvSpPr>
          <p:spPr>
            <a:xfrm>
              <a:off x="5412894" y="1760481"/>
              <a:ext cx="13548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err="1" smtClean="0">
                  <a:solidFill>
                    <a:schemeClr val="bg1"/>
                  </a:solidFill>
                </a:rPr>
                <a:t>스톤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장착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26" name="그림 1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6169" y="2211018"/>
              <a:ext cx="3476021" cy="653601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6169" y="2901160"/>
              <a:ext cx="3476021" cy="1664019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4990052" y="2377070"/>
              <a:ext cx="2210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err="1" smtClean="0">
                  <a:solidFill>
                    <a:schemeClr val="bg1"/>
                  </a:solidFill>
                </a:rPr>
                <a:t>룬</a:t>
              </a:r>
              <a:r>
                <a:rPr lang="ko-KR" altLang="en-US" sz="12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200" dirty="0" err="1" smtClean="0">
                  <a:solidFill>
                    <a:schemeClr val="bg1"/>
                  </a:solidFill>
                </a:rPr>
                <a:t>스톤을</a:t>
              </a:r>
              <a:r>
                <a:rPr lang="ko-KR" altLang="en-US" sz="1200" dirty="0" smtClean="0">
                  <a:solidFill>
                    <a:schemeClr val="bg1"/>
                  </a:solidFill>
                </a:rPr>
                <a:t> 장착하시겠습니까</a:t>
              </a:r>
              <a:r>
                <a:rPr lang="en-US" altLang="ko-KR" sz="1200" dirty="0" smtClean="0">
                  <a:solidFill>
                    <a:schemeClr val="bg1"/>
                  </a:solidFill>
                </a:rPr>
                <a:t>?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48877" y="2936659"/>
              <a:ext cx="7008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변경 전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667352" y="2936659"/>
              <a:ext cx="7008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변경 후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1" name="오른쪽 화살표 130"/>
            <p:cNvSpPr/>
            <p:nvPr/>
          </p:nvSpPr>
          <p:spPr>
            <a:xfrm>
              <a:off x="5827028" y="3450790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3451" b="65118"/>
            <a:stretch/>
          </p:blipFill>
          <p:spPr>
            <a:xfrm>
              <a:off x="4639096" y="3207183"/>
              <a:ext cx="900000" cy="900000"/>
            </a:xfrm>
            <a:prstGeom prst="rect">
              <a:avLst/>
            </a:prstGeom>
          </p:spPr>
        </p:pic>
        <p:pic>
          <p:nvPicPr>
            <p:cNvPr id="134" name="그림 13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5" t="23229" r="70335" b="65118"/>
            <a:stretch/>
          </p:blipFill>
          <p:spPr>
            <a:xfrm>
              <a:off x="6556714" y="3220941"/>
              <a:ext cx="900000" cy="900000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4504198" y="4190917"/>
              <a:ext cx="1180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공격력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+ 15%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2764" y="4190917"/>
              <a:ext cx="1452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치명타 확률 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+ 6%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849" y="4657945"/>
              <a:ext cx="1216802" cy="406596"/>
            </a:xfrm>
            <a:prstGeom prst="rect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4685884" y="4707355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장착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1" name="그림 1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943" y="4657945"/>
              <a:ext cx="1216802" cy="406596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6347978" y="4707355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취소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8519" b="65118"/>
            <a:stretch/>
          </p:blipFill>
          <p:spPr>
            <a:xfrm flipH="1">
              <a:off x="5337544" y="3207183"/>
              <a:ext cx="201552" cy="900000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9" t="23229" r="75423" b="65118"/>
            <a:stretch/>
          </p:blipFill>
          <p:spPr>
            <a:xfrm flipH="1">
              <a:off x="7258493" y="3220941"/>
              <a:ext cx="198221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35688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337849" y="510516"/>
            <a:ext cx="11042777" cy="6209259"/>
            <a:chOff x="337849" y="191540"/>
            <a:chExt cx="11042777" cy="6209259"/>
          </a:xfrm>
        </p:grpSpPr>
        <p:grpSp>
          <p:nvGrpSpPr>
            <p:cNvPr id="9" name="그룹 8"/>
            <p:cNvGrpSpPr/>
            <p:nvPr/>
          </p:nvGrpSpPr>
          <p:grpSpPr>
            <a:xfrm>
              <a:off x="337849" y="191540"/>
              <a:ext cx="11042777" cy="6209259"/>
              <a:chOff x="337849" y="191540"/>
              <a:chExt cx="11042777" cy="6209259"/>
            </a:xfrm>
          </p:grpSpPr>
          <p:grpSp>
            <p:nvGrpSpPr>
              <p:cNvPr id="2" name="그룹 1"/>
              <p:cNvGrpSpPr/>
              <p:nvPr/>
            </p:nvGrpSpPr>
            <p:grpSpPr>
              <a:xfrm>
                <a:off x="337849" y="191540"/>
                <a:ext cx="11042777" cy="6209259"/>
                <a:chOff x="337849" y="191540"/>
                <a:chExt cx="11042777" cy="6209259"/>
              </a:xfrm>
            </p:grpSpPr>
            <p:pic>
              <p:nvPicPr>
                <p:cNvPr id="4" name="그림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849" y="191540"/>
                  <a:ext cx="11042777" cy="6209259"/>
                </a:xfrm>
                <a:prstGeom prst="rect">
                  <a:avLst/>
                </a:prstGeom>
              </p:spPr>
            </p:pic>
            <p:grpSp>
              <p:nvGrpSpPr>
                <p:cNvPr id="8" name="그룹 7"/>
                <p:cNvGrpSpPr/>
                <p:nvPr/>
              </p:nvGrpSpPr>
              <p:grpSpPr>
                <a:xfrm>
                  <a:off x="5809313" y="648908"/>
                  <a:ext cx="5532276" cy="5614647"/>
                  <a:chOff x="5758835" y="985688"/>
                  <a:chExt cx="5816956" cy="5664416"/>
                </a:xfrm>
              </p:grpSpPr>
              <p:pic>
                <p:nvPicPr>
                  <p:cNvPr id="11" name="그림 1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85" t="9058" r="-433" b="416"/>
                  <a:stretch/>
                </p:blipFill>
                <p:spPr>
                  <a:xfrm>
                    <a:off x="5758835" y="1580186"/>
                    <a:ext cx="5816956" cy="5069918"/>
                  </a:xfrm>
                  <a:prstGeom prst="rect">
                    <a:avLst/>
                  </a:prstGeom>
                </p:spPr>
              </p:pic>
              <p:pic>
                <p:nvPicPr>
                  <p:cNvPr id="12" name="그림 11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895" t="6451" r="25155" b="82006"/>
                  <a:stretch/>
                </p:blipFill>
                <p:spPr>
                  <a:xfrm>
                    <a:off x="5766472" y="985688"/>
                    <a:ext cx="5710108" cy="720921"/>
                  </a:xfrm>
                  <a:prstGeom prst="rect">
                    <a:avLst/>
                  </a:prstGeom>
                </p:spPr>
              </p:pic>
              <p:sp>
                <p:nvSpPr>
                  <p:cNvPr id="13" name="직사각형 12"/>
                  <p:cNvSpPr/>
                  <p:nvPr/>
                </p:nvSpPr>
                <p:spPr>
                  <a:xfrm>
                    <a:off x="5932805" y="1691994"/>
                    <a:ext cx="5379037" cy="4251150"/>
                  </a:xfrm>
                  <a:prstGeom prst="rect">
                    <a:avLst/>
                  </a:prstGeom>
                  <a:solidFill>
                    <a:srgbClr val="17130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7383903" y="1231789"/>
                    <a:ext cx="2182006" cy="3334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400" b="1" dirty="0" err="1" smtClean="0">
                        <a:solidFill>
                          <a:schemeClr val="bg1"/>
                        </a:solidFill>
                      </a:rPr>
                      <a:t>아그문트의</a:t>
                    </a:r>
                    <a:r>
                      <a:rPr lang="ko-KR" altLang="en-US" sz="1400" b="1" dirty="0" smtClean="0">
                        <a:solidFill>
                          <a:schemeClr val="bg1"/>
                        </a:solidFill>
                      </a:rPr>
                      <a:t> 용암 대검</a:t>
                    </a:r>
                    <a:endParaRPr lang="ko-KR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178378" y="2137410"/>
                    <a:ext cx="1142955" cy="6713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공격력</a:t>
                    </a:r>
                    <a:endPara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치명타 세기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510068" y="2137410"/>
                    <a:ext cx="1215618" cy="7114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123,456,789</a:t>
                    </a:r>
                    <a:endParaRPr lang="en-US" altLang="ko-KR" sz="1200" b="1" dirty="0" smtClean="0">
                      <a:solidFill>
                        <a:srgbClr val="00B050"/>
                      </a:solidFill>
                    </a:endParaRPr>
                  </a:p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+75%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7" name="직선 연결선 16"/>
                  <p:cNvCxnSpPr/>
                  <p:nvPr/>
                </p:nvCxnSpPr>
                <p:spPr>
                  <a:xfrm>
                    <a:off x="7134389" y="2856280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타원 17"/>
                  <p:cNvSpPr/>
                  <p:nvPr/>
                </p:nvSpPr>
                <p:spPr>
                  <a:xfrm>
                    <a:off x="7095703" y="2829189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7057225" y="2936473"/>
                    <a:ext cx="109391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랜덤 옵션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8178378" y="2893707"/>
                    <a:ext cx="1142955" cy="9770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공격력</a:t>
                    </a:r>
                    <a:endPara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치명타 확률</a:t>
                    </a:r>
                    <a:endPara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치명타 세기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9510068" y="2893707"/>
                    <a:ext cx="1215617" cy="9770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123,456,789</a:t>
                    </a:r>
                  </a:p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+15%</a:t>
                    </a:r>
                  </a:p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+10%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22" name="직선 연결선 21"/>
                  <p:cNvCxnSpPr/>
                  <p:nvPr/>
                </p:nvCxnSpPr>
                <p:spPr>
                  <a:xfrm>
                    <a:off x="7134389" y="3928506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타원 22"/>
                  <p:cNvSpPr/>
                  <p:nvPr/>
                </p:nvSpPr>
                <p:spPr>
                  <a:xfrm>
                    <a:off x="7111041" y="3911955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057225" y="4018799"/>
                    <a:ext cx="89046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err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룬</a:t>
                    </a: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 옵션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25" name="직사각형 24"/>
                  <p:cNvSpPr/>
                  <p:nvPr/>
                </p:nvSpPr>
                <p:spPr>
                  <a:xfrm>
                    <a:off x="8273054" y="4053868"/>
                    <a:ext cx="349257" cy="333953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/>
                  </a:p>
                </p:txBody>
              </p:sp>
              <p:pic>
                <p:nvPicPr>
                  <p:cNvPr id="26" name="그림 25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3371" b="97753" l="0" r="9438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73054" y="4062036"/>
                    <a:ext cx="349257" cy="333953"/>
                  </a:xfrm>
                  <a:prstGeom prst="rect">
                    <a:avLst/>
                  </a:prstGeom>
                </p:spPr>
              </p:pic>
              <p:sp>
                <p:nvSpPr>
                  <p:cNvPr id="27" name="직사각형 26"/>
                  <p:cNvSpPr/>
                  <p:nvPr/>
                </p:nvSpPr>
                <p:spPr>
                  <a:xfrm>
                    <a:off x="8271523" y="4464114"/>
                    <a:ext cx="349257" cy="333953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/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8739165" y="4084046"/>
                    <a:ext cx="1420883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공격력 </a:t>
                    </a:r>
                    <a:r>
                      <a:rPr lang="en-US" altLang="ko-KR" sz="11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+ 25,000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8739165" y="4484564"/>
                    <a:ext cx="904992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비어 있음</a:t>
                    </a:r>
                    <a:endParaRPr lang="en-US" altLang="ko-KR" sz="11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30" name="직선 연결선 29"/>
                  <p:cNvCxnSpPr/>
                  <p:nvPr/>
                </p:nvCxnSpPr>
                <p:spPr>
                  <a:xfrm>
                    <a:off x="7134389" y="4898980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타원 30"/>
                  <p:cNvSpPr/>
                  <p:nvPr/>
                </p:nvSpPr>
                <p:spPr>
                  <a:xfrm>
                    <a:off x="7095703" y="4882429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7057225" y="4914468"/>
                    <a:ext cx="1093910" cy="3300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세트 효과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8248645" y="5192105"/>
                    <a:ext cx="1847744" cy="7253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altLang="ko-KR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2</a:t>
                    </a:r>
                    <a:r>
                      <a:rPr lang="ko-KR" altLang="en-US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세트 </a:t>
                    </a:r>
                    <a:r>
                      <a:rPr lang="en-US" altLang="ko-KR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: </a:t>
                    </a:r>
                    <a:r>
                      <a:rPr lang="ko-KR" altLang="en-US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공격력 </a:t>
                    </a:r>
                    <a:r>
                      <a:rPr lang="en-US" altLang="ko-KR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+200</a:t>
                    </a:r>
                  </a:p>
                  <a:p>
                    <a:pPr>
                      <a:lnSpc>
                        <a:spcPts val="1500"/>
                      </a:lnSpc>
                    </a:pPr>
                    <a:r>
                      <a:rPr lang="en-US" altLang="ko-KR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3</a:t>
                    </a:r>
                    <a:r>
                      <a:rPr lang="ko-KR" altLang="en-US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세트 </a:t>
                    </a:r>
                    <a:r>
                      <a:rPr lang="en-US" altLang="ko-KR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: </a:t>
                    </a:r>
                    <a:r>
                      <a:rPr lang="ko-KR" altLang="en-US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치명타확률 </a:t>
                    </a:r>
                    <a:r>
                      <a:rPr lang="en-US" altLang="ko-KR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+3%</a:t>
                    </a:r>
                  </a:p>
                  <a:p>
                    <a:pPr>
                      <a:lnSpc>
                        <a:spcPts val="1500"/>
                      </a:lnSpc>
                    </a:pPr>
                    <a:r>
                      <a:rPr lang="en-US" altLang="ko-KR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5</a:t>
                    </a:r>
                    <a:r>
                      <a:rPr lang="ko-KR" altLang="en-US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세트 </a:t>
                    </a:r>
                    <a:r>
                      <a:rPr lang="en-US" altLang="ko-KR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: </a:t>
                    </a:r>
                    <a:r>
                      <a:rPr lang="ko-KR" altLang="en-US" sz="1000" b="1" dirty="0" err="1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회피율</a:t>
                    </a:r>
                    <a:r>
                      <a:rPr lang="ko-KR" altLang="en-US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 </a:t>
                    </a:r>
                    <a:r>
                      <a:rPr lang="en-US" altLang="ko-KR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+5%</a:t>
                    </a:r>
                    <a:endParaRPr lang="ko-KR" altLang="en-US" sz="10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8178378" y="4935928"/>
                    <a:ext cx="1727875" cy="2927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15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불멸의 </a:t>
                    </a:r>
                    <a:r>
                      <a:rPr lang="ko-KR" altLang="en-US" sz="1200" b="1" dirty="0" err="1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버서커</a:t>
                    </a:r>
                    <a:r>
                      <a:rPr lang="ko-KR" altLang="en-US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 세트</a:t>
                    </a:r>
                    <a:endParaRPr lang="ko-KR" altLang="en-US" sz="1200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35" name="직선 연결선 34"/>
                  <p:cNvCxnSpPr/>
                  <p:nvPr/>
                </p:nvCxnSpPr>
                <p:spPr>
                  <a:xfrm>
                    <a:off x="7134389" y="5906298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타원 35"/>
                  <p:cNvSpPr/>
                  <p:nvPr/>
                </p:nvSpPr>
                <p:spPr>
                  <a:xfrm>
                    <a:off x="7095703" y="5889747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37" name="그림 36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580" t="5265" r="75447" b="83440"/>
                  <a:stretch/>
                </p:blipFill>
                <p:spPr>
                  <a:xfrm>
                    <a:off x="10312847" y="4459320"/>
                    <a:ext cx="859065" cy="335466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7057225" y="2181780"/>
                    <a:ext cx="109391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기본 옵션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7057225" y="1747203"/>
                    <a:ext cx="109391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강화 단계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8204856" y="1747203"/>
                    <a:ext cx="2487981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en-US" altLang="ko-KR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L</a:t>
                    </a: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EVEL                15  /  20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41" name="직선 연결선 40"/>
                  <p:cNvCxnSpPr/>
                  <p:nvPr/>
                </p:nvCxnSpPr>
                <p:spPr>
                  <a:xfrm>
                    <a:off x="7134389" y="2129407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타원 41"/>
                  <p:cNvSpPr/>
                  <p:nvPr/>
                </p:nvSpPr>
                <p:spPr>
                  <a:xfrm>
                    <a:off x="7095703" y="2102315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43" name="그림 42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580" t="5265" r="75447" b="83440"/>
                  <a:stretch/>
                </p:blipFill>
                <p:spPr>
                  <a:xfrm>
                    <a:off x="10312847" y="4048570"/>
                    <a:ext cx="859065" cy="335466"/>
                  </a:xfrm>
                  <a:prstGeom prst="rect">
                    <a:avLst/>
                  </a:prstGeom>
                </p:spPr>
              </p:pic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10476726" y="4080455"/>
                    <a:ext cx="528971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bg1"/>
                        </a:solidFill>
                      </a:rPr>
                      <a:t>변경</a:t>
                    </a:r>
                    <a:endParaRPr lang="ko-KR" altLang="en-US" sz="11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10476726" y="4481096"/>
                    <a:ext cx="528971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bg1"/>
                        </a:solidFill>
                      </a:rPr>
                      <a:t>장착</a:t>
                    </a:r>
                    <a:endParaRPr lang="ko-KR" altLang="en-US" sz="1100" b="1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46" name="직선 연결선 45"/>
                  <p:cNvCxnSpPr/>
                  <p:nvPr/>
                </p:nvCxnSpPr>
                <p:spPr>
                  <a:xfrm flipV="1">
                    <a:off x="8156322" y="1785741"/>
                    <a:ext cx="0" cy="27930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직선 연결선 46"/>
                  <p:cNvCxnSpPr/>
                  <p:nvPr/>
                </p:nvCxnSpPr>
                <p:spPr>
                  <a:xfrm flipV="1">
                    <a:off x="8156322" y="2181781"/>
                    <a:ext cx="0" cy="621087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직선 연결선 47"/>
                  <p:cNvCxnSpPr/>
                  <p:nvPr/>
                </p:nvCxnSpPr>
                <p:spPr>
                  <a:xfrm flipV="1">
                    <a:off x="8156322" y="2907067"/>
                    <a:ext cx="0" cy="981458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직선 연결선 48"/>
                  <p:cNvCxnSpPr/>
                  <p:nvPr/>
                </p:nvCxnSpPr>
                <p:spPr>
                  <a:xfrm flipV="1">
                    <a:off x="8156322" y="3965354"/>
                    <a:ext cx="0" cy="882345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직선 연결선 49"/>
                  <p:cNvCxnSpPr/>
                  <p:nvPr/>
                </p:nvCxnSpPr>
                <p:spPr>
                  <a:xfrm flipV="1">
                    <a:off x="8156322" y="4935826"/>
                    <a:ext cx="0" cy="923749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직사각형 50"/>
                  <p:cNvSpPr/>
                  <p:nvPr/>
                </p:nvSpPr>
                <p:spPr>
                  <a:xfrm>
                    <a:off x="6058978" y="1276243"/>
                    <a:ext cx="274243" cy="26222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31750" h="508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52" name="그림 51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15593" t="6258" r="12525" b="2634"/>
                  <a:stretch/>
                </p:blipFill>
                <p:spPr>
                  <a:xfrm>
                    <a:off x="6113775" y="1308989"/>
                    <a:ext cx="153389" cy="191528"/>
                  </a:xfrm>
                  <a:prstGeom prst="rect">
                    <a:avLst/>
                  </a:prstGeom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p:spPr>
              </p:pic>
              <p:pic>
                <p:nvPicPr>
                  <p:cNvPr id="53" name="그림 52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3822" y="1776636"/>
                    <a:ext cx="1043898" cy="1043898"/>
                  </a:xfrm>
                  <a:prstGeom prst="rect">
                    <a:avLst/>
                  </a:prstGeom>
                </p:spPr>
              </p:pic>
              <p:pic>
                <p:nvPicPr>
                  <p:cNvPr id="54" name="그림 53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6048662" y="1737553"/>
                    <a:ext cx="975193" cy="1019879"/>
                  </a:xfrm>
                  <a:prstGeom prst="rect">
                    <a:avLst/>
                  </a:prstGeom>
                </p:spPr>
              </p:pic>
              <p:pic>
                <p:nvPicPr>
                  <p:cNvPr id="55" name="그림 54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5987708" y="2517375"/>
                    <a:ext cx="268975" cy="251293"/>
                  </a:xfrm>
                  <a:prstGeom prst="rect">
                    <a:avLst/>
                  </a:prstGeom>
                </p:spPr>
              </p:pic>
              <p:pic>
                <p:nvPicPr>
                  <p:cNvPr id="56" name="그림 55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186373" y="2517375"/>
                    <a:ext cx="268975" cy="251293"/>
                  </a:xfrm>
                  <a:prstGeom prst="rect">
                    <a:avLst/>
                  </a:prstGeom>
                </p:spPr>
              </p:pic>
              <p:pic>
                <p:nvPicPr>
                  <p:cNvPr id="57" name="그림 56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385036" y="2517375"/>
                    <a:ext cx="268975" cy="251293"/>
                  </a:xfrm>
                  <a:prstGeom prst="rect">
                    <a:avLst/>
                  </a:prstGeom>
                </p:spPr>
              </p:pic>
              <p:pic>
                <p:nvPicPr>
                  <p:cNvPr id="58" name="그림 57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583701" y="2517375"/>
                    <a:ext cx="268975" cy="251293"/>
                  </a:xfrm>
                  <a:prstGeom prst="rect">
                    <a:avLst/>
                  </a:prstGeom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506522" y="1776364"/>
                    <a:ext cx="52290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ko-KR" sz="14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+20</a:t>
                    </a:r>
                    <a:endParaRPr lang="ko-KR" altLang="en-US" sz="32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</p:grpSp>
            <p:pic>
              <p:nvPicPr>
                <p:cNvPr id="60" name="그림 59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3" t="6887" r="49065" b="1227"/>
                <a:stretch/>
              </p:blipFill>
              <p:spPr>
                <a:xfrm>
                  <a:off x="408661" y="646308"/>
                  <a:ext cx="5397179" cy="5617247"/>
                </a:xfrm>
                <a:prstGeom prst="rect">
                  <a:avLst/>
                </a:prstGeom>
              </p:spPr>
            </p:pic>
          </p:grpSp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8631" y="3578284"/>
                <a:ext cx="3416662" cy="567853"/>
              </a:xfrm>
              <a:prstGeom prst="rect">
                <a:avLst/>
              </a:prstGeom>
            </p:spPr>
          </p:pic>
        </p:grpSp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2" y="723617"/>
              <a:ext cx="589106" cy="518413"/>
            </a:xfrm>
            <a:prstGeom prst="rect">
              <a:avLst/>
            </a:prstGeom>
          </p:spPr>
        </p:pic>
      </p:grpSp>
      <p:sp>
        <p:nvSpPr>
          <p:cNvPr id="61" name="TextBox 60"/>
          <p:cNvSpPr txBox="1"/>
          <p:nvPr/>
        </p:nvSpPr>
        <p:spPr>
          <a:xfrm>
            <a:off x="76252" y="94103"/>
            <a:ext cx="249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룬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스톤</a:t>
            </a:r>
            <a:r>
              <a:rPr lang="ko-KR" altLang="en-US" sz="1400" b="1" dirty="0" smtClean="0"/>
              <a:t> 장착 연출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675957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337849" y="510516"/>
            <a:ext cx="11042777" cy="6209259"/>
            <a:chOff x="337849" y="191540"/>
            <a:chExt cx="11042777" cy="6209259"/>
          </a:xfrm>
        </p:grpSpPr>
        <p:grpSp>
          <p:nvGrpSpPr>
            <p:cNvPr id="9" name="그룹 8"/>
            <p:cNvGrpSpPr/>
            <p:nvPr/>
          </p:nvGrpSpPr>
          <p:grpSpPr>
            <a:xfrm>
              <a:off x="337849" y="191540"/>
              <a:ext cx="11042777" cy="6209259"/>
              <a:chOff x="337849" y="191540"/>
              <a:chExt cx="11042777" cy="6209259"/>
            </a:xfrm>
          </p:grpSpPr>
          <p:grpSp>
            <p:nvGrpSpPr>
              <p:cNvPr id="2" name="그룹 1"/>
              <p:cNvGrpSpPr/>
              <p:nvPr/>
            </p:nvGrpSpPr>
            <p:grpSpPr>
              <a:xfrm>
                <a:off x="337849" y="191540"/>
                <a:ext cx="11042777" cy="6209259"/>
                <a:chOff x="337849" y="191540"/>
                <a:chExt cx="11042777" cy="6209259"/>
              </a:xfrm>
            </p:grpSpPr>
            <p:pic>
              <p:nvPicPr>
                <p:cNvPr id="4" name="그림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849" y="191540"/>
                  <a:ext cx="11042777" cy="6209259"/>
                </a:xfrm>
                <a:prstGeom prst="rect">
                  <a:avLst/>
                </a:prstGeom>
              </p:spPr>
            </p:pic>
            <p:grpSp>
              <p:nvGrpSpPr>
                <p:cNvPr id="8" name="그룹 7"/>
                <p:cNvGrpSpPr/>
                <p:nvPr/>
              </p:nvGrpSpPr>
              <p:grpSpPr>
                <a:xfrm>
                  <a:off x="5809313" y="648908"/>
                  <a:ext cx="5532276" cy="5614647"/>
                  <a:chOff x="5758835" y="985688"/>
                  <a:chExt cx="5816956" cy="5664416"/>
                </a:xfrm>
              </p:grpSpPr>
              <p:pic>
                <p:nvPicPr>
                  <p:cNvPr id="11" name="그림 1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85" t="9058" r="-433" b="416"/>
                  <a:stretch/>
                </p:blipFill>
                <p:spPr>
                  <a:xfrm>
                    <a:off x="5758835" y="1580186"/>
                    <a:ext cx="5816956" cy="5069918"/>
                  </a:xfrm>
                  <a:prstGeom prst="rect">
                    <a:avLst/>
                  </a:prstGeom>
                </p:spPr>
              </p:pic>
              <p:pic>
                <p:nvPicPr>
                  <p:cNvPr id="12" name="그림 11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895" t="6451" r="25155" b="82006"/>
                  <a:stretch/>
                </p:blipFill>
                <p:spPr>
                  <a:xfrm>
                    <a:off x="5766472" y="985688"/>
                    <a:ext cx="5710108" cy="720921"/>
                  </a:xfrm>
                  <a:prstGeom prst="rect">
                    <a:avLst/>
                  </a:prstGeom>
                </p:spPr>
              </p:pic>
              <p:sp>
                <p:nvSpPr>
                  <p:cNvPr id="13" name="직사각형 12"/>
                  <p:cNvSpPr/>
                  <p:nvPr/>
                </p:nvSpPr>
                <p:spPr>
                  <a:xfrm>
                    <a:off x="5932805" y="1691994"/>
                    <a:ext cx="5379037" cy="4251150"/>
                  </a:xfrm>
                  <a:prstGeom prst="rect">
                    <a:avLst/>
                  </a:prstGeom>
                  <a:solidFill>
                    <a:srgbClr val="17130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7383903" y="1231789"/>
                    <a:ext cx="2182006" cy="3334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400" b="1" dirty="0" err="1" smtClean="0">
                        <a:solidFill>
                          <a:schemeClr val="bg1"/>
                        </a:solidFill>
                      </a:rPr>
                      <a:t>아그문트의</a:t>
                    </a:r>
                    <a:r>
                      <a:rPr lang="ko-KR" altLang="en-US" sz="1400" b="1" dirty="0" smtClean="0">
                        <a:solidFill>
                          <a:schemeClr val="bg1"/>
                        </a:solidFill>
                      </a:rPr>
                      <a:t> 용암 대검</a:t>
                    </a:r>
                    <a:endParaRPr lang="ko-KR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178378" y="2137410"/>
                    <a:ext cx="1142955" cy="6713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공격력</a:t>
                    </a:r>
                    <a:endPara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치명타 세기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510068" y="2137410"/>
                    <a:ext cx="1215618" cy="7114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123,456,789</a:t>
                    </a:r>
                    <a:endParaRPr lang="en-US" altLang="ko-KR" sz="1200" b="1" dirty="0" smtClean="0">
                      <a:solidFill>
                        <a:srgbClr val="00B050"/>
                      </a:solidFill>
                    </a:endParaRPr>
                  </a:p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+75%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7" name="직선 연결선 16"/>
                  <p:cNvCxnSpPr/>
                  <p:nvPr/>
                </p:nvCxnSpPr>
                <p:spPr>
                  <a:xfrm>
                    <a:off x="7134389" y="2856280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타원 17"/>
                  <p:cNvSpPr/>
                  <p:nvPr/>
                </p:nvSpPr>
                <p:spPr>
                  <a:xfrm>
                    <a:off x="7095703" y="2829189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7057225" y="2936473"/>
                    <a:ext cx="109391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랜덤 옵션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8178378" y="2893707"/>
                    <a:ext cx="1142955" cy="9770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공격력</a:t>
                    </a:r>
                    <a:endPara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치명타 확률</a:t>
                    </a:r>
                    <a:endPara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치명타 세기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9510068" y="2893707"/>
                    <a:ext cx="1215617" cy="9770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123,456,789</a:t>
                    </a:r>
                  </a:p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+15%</a:t>
                    </a:r>
                  </a:p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+10%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22" name="직선 연결선 21"/>
                  <p:cNvCxnSpPr/>
                  <p:nvPr/>
                </p:nvCxnSpPr>
                <p:spPr>
                  <a:xfrm>
                    <a:off x="7134389" y="3928506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타원 22"/>
                  <p:cNvSpPr/>
                  <p:nvPr/>
                </p:nvSpPr>
                <p:spPr>
                  <a:xfrm>
                    <a:off x="7111041" y="3911955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057225" y="4018799"/>
                    <a:ext cx="89046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err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룬</a:t>
                    </a: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 옵션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25" name="직사각형 24"/>
                  <p:cNvSpPr/>
                  <p:nvPr/>
                </p:nvSpPr>
                <p:spPr>
                  <a:xfrm>
                    <a:off x="8273054" y="4053868"/>
                    <a:ext cx="349257" cy="333953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/>
                  </a:p>
                </p:txBody>
              </p:sp>
              <p:pic>
                <p:nvPicPr>
                  <p:cNvPr id="26" name="그림 25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3371" b="97753" l="0" r="9438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73054" y="4062036"/>
                    <a:ext cx="349257" cy="333953"/>
                  </a:xfrm>
                  <a:prstGeom prst="rect">
                    <a:avLst/>
                  </a:prstGeom>
                </p:spPr>
              </p:pic>
              <p:sp>
                <p:nvSpPr>
                  <p:cNvPr id="27" name="직사각형 26"/>
                  <p:cNvSpPr/>
                  <p:nvPr/>
                </p:nvSpPr>
                <p:spPr>
                  <a:xfrm>
                    <a:off x="8271523" y="4464114"/>
                    <a:ext cx="349257" cy="333953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/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8739165" y="4084046"/>
                    <a:ext cx="1420883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공격력 </a:t>
                    </a:r>
                    <a:r>
                      <a:rPr lang="en-US" altLang="ko-KR" sz="11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+ 25,000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8739165" y="4484564"/>
                    <a:ext cx="904992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비어 있음</a:t>
                    </a:r>
                    <a:endParaRPr lang="en-US" altLang="ko-KR" sz="11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30" name="직선 연결선 29"/>
                  <p:cNvCxnSpPr/>
                  <p:nvPr/>
                </p:nvCxnSpPr>
                <p:spPr>
                  <a:xfrm>
                    <a:off x="7134389" y="4898980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타원 30"/>
                  <p:cNvSpPr/>
                  <p:nvPr/>
                </p:nvSpPr>
                <p:spPr>
                  <a:xfrm>
                    <a:off x="7095703" y="4882429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7057225" y="4914468"/>
                    <a:ext cx="1093910" cy="3300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세트 효과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8248645" y="5192105"/>
                    <a:ext cx="1847744" cy="7253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altLang="ko-KR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2</a:t>
                    </a:r>
                    <a:r>
                      <a:rPr lang="ko-KR" altLang="en-US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세트 </a:t>
                    </a:r>
                    <a:r>
                      <a:rPr lang="en-US" altLang="ko-KR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: </a:t>
                    </a:r>
                    <a:r>
                      <a:rPr lang="ko-KR" altLang="en-US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공격력 </a:t>
                    </a:r>
                    <a:r>
                      <a:rPr lang="en-US" altLang="ko-KR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+200</a:t>
                    </a:r>
                  </a:p>
                  <a:p>
                    <a:pPr>
                      <a:lnSpc>
                        <a:spcPts val="1500"/>
                      </a:lnSpc>
                    </a:pPr>
                    <a:r>
                      <a:rPr lang="en-US" altLang="ko-KR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3</a:t>
                    </a:r>
                    <a:r>
                      <a:rPr lang="ko-KR" altLang="en-US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세트 </a:t>
                    </a:r>
                    <a:r>
                      <a:rPr lang="en-US" altLang="ko-KR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: </a:t>
                    </a:r>
                    <a:r>
                      <a:rPr lang="ko-KR" altLang="en-US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치명타확률 </a:t>
                    </a:r>
                    <a:r>
                      <a:rPr lang="en-US" altLang="ko-KR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+3%</a:t>
                    </a:r>
                  </a:p>
                  <a:p>
                    <a:pPr>
                      <a:lnSpc>
                        <a:spcPts val="1500"/>
                      </a:lnSpc>
                    </a:pPr>
                    <a:r>
                      <a:rPr lang="en-US" altLang="ko-KR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5</a:t>
                    </a:r>
                    <a:r>
                      <a:rPr lang="ko-KR" altLang="en-US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세트 </a:t>
                    </a:r>
                    <a:r>
                      <a:rPr lang="en-US" altLang="ko-KR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: </a:t>
                    </a:r>
                    <a:r>
                      <a:rPr lang="ko-KR" altLang="en-US" sz="1000" b="1" dirty="0" err="1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회피율</a:t>
                    </a:r>
                    <a:r>
                      <a:rPr lang="ko-KR" altLang="en-US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 </a:t>
                    </a:r>
                    <a:r>
                      <a:rPr lang="en-US" altLang="ko-KR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+5%</a:t>
                    </a:r>
                    <a:endParaRPr lang="ko-KR" altLang="en-US" sz="10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8178378" y="4935928"/>
                    <a:ext cx="1727875" cy="2927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15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불멸의 </a:t>
                    </a:r>
                    <a:r>
                      <a:rPr lang="ko-KR" altLang="en-US" sz="1200" b="1" dirty="0" err="1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버서커</a:t>
                    </a:r>
                    <a:r>
                      <a:rPr lang="ko-KR" altLang="en-US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 세트</a:t>
                    </a:r>
                    <a:endParaRPr lang="ko-KR" altLang="en-US" sz="1200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35" name="직선 연결선 34"/>
                  <p:cNvCxnSpPr/>
                  <p:nvPr/>
                </p:nvCxnSpPr>
                <p:spPr>
                  <a:xfrm>
                    <a:off x="7134389" y="5906298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타원 35"/>
                  <p:cNvSpPr/>
                  <p:nvPr/>
                </p:nvSpPr>
                <p:spPr>
                  <a:xfrm>
                    <a:off x="7095703" y="5889747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37" name="그림 36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580" t="5265" r="75447" b="83440"/>
                  <a:stretch/>
                </p:blipFill>
                <p:spPr>
                  <a:xfrm>
                    <a:off x="10312847" y="4459320"/>
                    <a:ext cx="859065" cy="335466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7057225" y="2181780"/>
                    <a:ext cx="109391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기본 옵션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7057225" y="1747203"/>
                    <a:ext cx="109391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강화 단계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8204856" y="1747203"/>
                    <a:ext cx="2487981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en-US" altLang="ko-KR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L</a:t>
                    </a: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EVEL                15  /  20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41" name="직선 연결선 40"/>
                  <p:cNvCxnSpPr/>
                  <p:nvPr/>
                </p:nvCxnSpPr>
                <p:spPr>
                  <a:xfrm>
                    <a:off x="7134389" y="2129407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타원 41"/>
                  <p:cNvSpPr/>
                  <p:nvPr/>
                </p:nvSpPr>
                <p:spPr>
                  <a:xfrm>
                    <a:off x="7095703" y="2102315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43" name="그림 42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580" t="5265" r="75447" b="83440"/>
                  <a:stretch/>
                </p:blipFill>
                <p:spPr>
                  <a:xfrm>
                    <a:off x="10312847" y="4048570"/>
                    <a:ext cx="859065" cy="335466"/>
                  </a:xfrm>
                  <a:prstGeom prst="rect">
                    <a:avLst/>
                  </a:prstGeom>
                </p:spPr>
              </p:pic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10476726" y="4080455"/>
                    <a:ext cx="528971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bg1"/>
                        </a:solidFill>
                      </a:rPr>
                      <a:t>변경</a:t>
                    </a:r>
                    <a:endParaRPr lang="ko-KR" altLang="en-US" sz="11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10476726" y="4481096"/>
                    <a:ext cx="528971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bg1"/>
                        </a:solidFill>
                      </a:rPr>
                      <a:t>장착</a:t>
                    </a:r>
                    <a:endParaRPr lang="ko-KR" altLang="en-US" sz="1100" b="1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46" name="직선 연결선 45"/>
                  <p:cNvCxnSpPr/>
                  <p:nvPr/>
                </p:nvCxnSpPr>
                <p:spPr>
                  <a:xfrm flipV="1">
                    <a:off x="8156322" y="1785741"/>
                    <a:ext cx="0" cy="27930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직선 연결선 46"/>
                  <p:cNvCxnSpPr/>
                  <p:nvPr/>
                </p:nvCxnSpPr>
                <p:spPr>
                  <a:xfrm flipV="1">
                    <a:off x="8156322" y="2181781"/>
                    <a:ext cx="0" cy="621087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직선 연결선 47"/>
                  <p:cNvCxnSpPr/>
                  <p:nvPr/>
                </p:nvCxnSpPr>
                <p:spPr>
                  <a:xfrm flipV="1">
                    <a:off x="8156322" y="2907067"/>
                    <a:ext cx="0" cy="981458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직선 연결선 48"/>
                  <p:cNvCxnSpPr/>
                  <p:nvPr/>
                </p:nvCxnSpPr>
                <p:spPr>
                  <a:xfrm flipV="1">
                    <a:off x="8156322" y="3965354"/>
                    <a:ext cx="0" cy="882345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직선 연결선 49"/>
                  <p:cNvCxnSpPr/>
                  <p:nvPr/>
                </p:nvCxnSpPr>
                <p:spPr>
                  <a:xfrm flipV="1">
                    <a:off x="8156322" y="4935826"/>
                    <a:ext cx="0" cy="923749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직사각형 50"/>
                  <p:cNvSpPr/>
                  <p:nvPr/>
                </p:nvSpPr>
                <p:spPr>
                  <a:xfrm>
                    <a:off x="6058978" y="1276243"/>
                    <a:ext cx="274243" cy="26222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31750" h="508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52" name="그림 51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15593" t="6258" r="12525" b="2634"/>
                  <a:stretch/>
                </p:blipFill>
                <p:spPr>
                  <a:xfrm>
                    <a:off x="6113775" y="1308989"/>
                    <a:ext cx="153389" cy="191528"/>
                  </a:xfrm>
                  <a:prstGeom prst="rect">
                    <a:avLst/>
                  </a:prstGeom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p:spPr>
              </p:pic>
              <p:pic>
                <p:nvPicPr>
                  <p:cNvPr id="53" name="그림 52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3822" y="1776636"/>
                    <a:ext cx="1043898" cy="1043898"/>
                  </a:xfrm>
                  <a:prstGeom prst="rect">
                    <a:avLst/>
                  </a:prstGeom>
                </p:spPr>
              </p:pic>
              <p:pic>
                <p:nvPicPr>
                  <p:cNvPr id="54" name="그림 53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6048662" y="1737553"/>
                    <a:ext cx="975193" cy="1019879"/>
                  </a:xfrm>
                  <a:prstGeom prst="rect">
                    <a:avLst/>
                  </a:prstGeom>
                </p:spPr>
              </p:pic>
              <p:pic>
                <p:nvPicPr>
                  <p:cNvPr id="55" name="그림 54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5987708" y="2517375"/>
                    <a:ext cx="268975" cy="251293"/>
                  </a:xfrm>
                  <a:prstGeom prst="rect">
                    <a:avLst/>
                  </a:prstGeom>
                </p:spPr>
              </p:pic>
              <p:pic>
                <p:nvPicPr>
                  <p:cNvPr id="56" name="그림 55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186373" y="2517375"/>
                    <a:ext cx="268975" cy="251293"/>
                  </a:xfrm>
                  <a:prstGeom prst="rect">
                    <a:avLst/>
                  </a:prstGeom>
                </p:spPr>
              </p:pic>
              <p:pic>
                <p:nvPicPr>
                  <p:cNvPr id="57" name="그림 56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385036" y="2517375"/>
                    <a:ext cx="268975" cy="251293"/>
                  </a:xfrm>
                  <a:prstGeom prst="rect">
                    <a:avLst/>
                  </a:prstGeom>
                </p:spPr>
              </p:pic>
              <p:pic>
                <p:nvPicPr>
                  <p:cNvPr id="58" name="그림 57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583701" y="2517375"/>
                    <a:ext cx="268975" cy="251293"/>
                  </a:xfrm>
                  <a:prstGeom prst="rect">
                    <a:avLst/>
                  </a:prstGeom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506522" y="1776364"/>
                    <a:ext cx="52290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ko-KR" sz="14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+20</a:t>
                    </a:r>
                    <a:endParaRPr lang="ko-KR" altLang="en-US" sz="32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</p:grpSp>
            <p:pic>
              <p:nvPicPr>
                <p:cNvPr id="60" name="그림 59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3" t="6887" r="49065" b="1227"/>
                <a:stretch/>
              </p:blipFill>
              <p:spPr>
                <a:xfrm>
                  <a:off x="408661" y="646308"/>
                  <a:ext cx="5397179" cy="5617247"/>
                </a:xfrm>
                <a:prstGeom prst="rect">
                  <a:avLst/>
                </a:prstGeom>
              </p:spPr>
            </p:pic>
          </p:grpSp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8631" y="3578284"/>
                <a:ext cx="3416662" cy="567853"/>
              </a:xfrm>
              <a:prstGeom prst="rect">
                <a:avLst/>
              </a:prstGeom>
            </p:spPr>
          </p:pic>
        </p:grpSp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2" y="723617"/>
              <a:ext cx="589106" cy="518413"/>
            </a:xfrm>
            <a:prstGeom prst="rect">
              <a:avLst/>
            </a:prstGeom>
          </p:spPr>
        </p:pic>
      </p:grpSp>
      <p:sp>
        <p:nvSpPr>
          <p:cNvPr id="61" name="TextBox 60"/>
          <p:cNvSpPr txBox="1"/>
          <p:nvPr/>
        </p:nvSpPr>
        <p:spPr>
          <a:xfrm>
            <a:off x="76252" y="9410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룬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스톤</a:t>
            </a:r>
            <a:r>
              <a:rPr lang="ko-KR" altLang="en-US" sz="1400" b="1" dirty="0" smtClean="0"/>
              <a:t> 합성</a:t>
            </a:r>
            <a:endParaRPr lang="ko-KR" altLang="en-US" sz="1400" b="1" dirty="0"/>
          </a:p>
        </p:txBody>
      </p:sp>
      <p:sp>
        <p:nvSpPr>
          <p:cNvPr id="63" name="직사각형 62"/>
          <p:cNvSpPr/>
          <p:nvPr/>
        </p:nvSpPr>
        <p:spPr>
          <a:xfrm>
            <a:off x="337848" y="510517"/>
            <a:ext cx="11042777" cy="6209259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65" name="그룹 64"/>
          <p:cNvGrpSpPr/>
          <p:nvPr/>
        </p:nvGrpSpPr>
        <p:grpSpPr>
          <a:xfrm>
            <a:off x="3523346" y="966833"/>
            <a:ext cx="5145309" cy="4924334"/>
            <a:chOff x="4163272" y="1555442"/>
            <a:chExt cx="3888010" cy="3959333"/>
          </a:xfrm>
        </p:grpSpPr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90"/>
            <a:stretch/>
          </p:blipFill>
          <p:spPr>
            <a:xfrm>
              <a:off x="4165212" y="3768451"/>
              <a:ext cx="3886070" cy="1746324"/>
            </a:xfrm>
            <a:prstGeom prst="rect">
              <a:avLst/>
            </a:prstGeom>
          </p:spPr>
        </p:pic>
        <p:pic>
          <p:nvPicPr>
            <p:cNvPr id="84" name="그림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23"/>
            <a:stretch/>
          </p:blipFill>
          <p:spPr>
            <a:xfrm>
              <a:off x="4163272" y="1555442"/>
              <a:ext cx="3886070" cy="2216644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/>
        </p:nvSpPr>
        <p:spPr>
          <a:xfrm>
            <a:off x="5452901" y="1176204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solidFill>
                  <a:schemeClr val="bg1"/>
                </a:solidFill>
              </a:rPr>
              <a:t>룬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</a:rPr>
              <a:t>스톤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합성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43" y="1679074"/>
            <a:ext cx="4448710" cy="3508313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1" y="5224952"/>
            <a:ext cx="1553223" cy="406596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4244450" y="5270792"/>
            <a:ext cx="1414166" cy="32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룬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스톤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합성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94" y="5224952"/>
            <a:ext cx="1553223" cy="406596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6593613" y="5270792"/>
            <a:ext cx="1414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취소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포인트가 5개인 별 5"/>
          <p:cNvSpPr/>
          <p:nvPr/>
        </p:nvSpPr>
        <p:spPr>
          <a:xfrm>
            <a:off x="4566000" y="1899000"/>
            <a:ext cx="3060000" cy="3060000"/>
          </a:xfrm>
          <a:prstGeom prst="star5">
            <a:avLst/>
          </a:prstGeom>
          <a:noFill/>
          <a:ln w="88900">
            <a:solidFill>
              <a:schemeClr val="tx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포인트가 5개인 별 98"/>
          <p:cNvSpPr/>
          <p:nvPr/>
        </p:nvSpPr>
        <p:spPr>
          <a:xfrm>
            <a:off x="5196000" y="2600918"/>
            <a:ext cx="1800000" cy="1800000"/>
          </a:xfrm>
          <a:prstGeom prst="star5">
            <a:avLst/>
          </a:prstGeom>
          <a:noFill/>
          <a:ln w="88900">
            <a:solidFill>
              <a:schemeClr val="tx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5744905" y="1765339"/>
            <a:ext cx="720000" cy="720000"/>
            <a:chOff x="5789904" y="2023777"/>
            <a:chExt cx="720000" cy="720000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3451" b="65118"/>
            <a:stretch/>
          </p:blipFill>
          <p:spPr>
            <a:xfrm>
              <a:off x="5789904" y="2023777"/>
              <a:ext cx="720000" cy="720000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8519" b="65118"/>
            <a:stretch/>
          </p:blipFill>
          <p:spPr>
            <a:xfrm flipH="1">
              <a:off x="6348662" y="2023777"/>
              <a:ext cx="161242" cy="720000"/>
            </a:xfrm>
            <a:prstGeom prst="rect">
              <a:avLst/>
            </a:prstGeom>
          </p:spPr>
        </p:pic>
      </p:grpSp>
      <p:grpSp>
        <p:nvGrpSpPr>
          <p:cNvPr id="87" name="그룹 86"/>
          <p:cNvGrpSpPr/>
          <p:nvPr/>
        </p:nvGrpSpPr>
        <p:grpSpPr>
          <a:xfrm>
            <a:off x="6651371" y="4394911"/>
            <a:ext cx="720000" cy="720000"/>
            <a:chOff x="5789904" y="2023777"/>
            <a:chExt cx="720000" cy="720000"/>
          </a:xfrm>
        </p:grpSpPr>
        <p:pic>
          <p:nvPicPr>
            <p:cNvPr id="88" name="그림 8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3451" b="65118"/>
            <a:stretch/>
          </p:blipFill>
          <p:spPr>
            <a:xfrm>
              <a:off x="5789904" y="2023777"/>
              <a:ext cx="720000" cy="720000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8519" b="65118"/>
            <a:stretch/>
          </p:blipFill>
          <p:spPr>
            <a:xfrm flipH="1">
              <a:off x="6348662" y="2023777"/>
              <a:ext cx="161242" cy="720000"/>
            </a:xfrm>
            <a:prstGeom prst="rect">
              <a:avLst/>
            </a:prstGeom>
          </p:spPr>
        </p:pic>
      </p:grpSp>
      <p:grpSp>
        <p:nvGrpSpPr>
          <p:cNvPr id="90" name="그룹 89"/>
          <p:cNvGrpSpPr/>
          <p:nvPr/>
        </p:nvGrpSpPr>
        <p:grpSpPr>
          <a:xfrm>
            <a:off x="4840115" y="4391110"/>
            <a:ext cx="720000" cy="720000"/>
            <a:chOff x="5789904" y="2023777"/>
            <a:chExt cx="720000" cy="720000"/>
          </a:xfrm>
        </p:grpSpPr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3451" b="65118"/>
            <a:stretch/>
          </p:blipFill>
          <p:spPr>
            <a:xfrm>
              <a:off x="5789904" y="2023777"/>
              <a:ext cx="720000" cy="72000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8519" b="65118"/>
            <a:stretch/>
          </p:blipFill>
          <p:spPr>
            <a:xfrm flipH="1">
              <a:off x="6348662" y="2023777"/>
              <a:ext cx="161242" cy="720000"/>
            </a:xfrm>
            <a:prstGeom prst="rect">
              <a:avLst/>
            </a:prstGeom>
          </p:spPr>
        </p:pic>
      </p:grpSp>
      <p:grpSp>
        <p:nvGrpSpPr>
          <p:cNvPr id="93" name="그룹 92"/>
          <p:cNvGrpSpPr/>
          <p:nvPr/>
        </p:nvGrpSpPr>
        <p:grpSpPr>
          <a:xfrm>
            <a:off x="7084775" y="2809473"/>
            <a:ext cx="720000" cy="720000"/>
            <a:chOff x="5789904" y="2023777"/>
            <a:chExt cx="720000" cy="720000"/>
          </a:xfrm>
        </p:grpSpPr>
        <p:pic>
          <p:nvPicPr>
            <p:cNvPr id="94" name="그림 9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3451" b="65118"/>
            <a:stretch/>
          </p:blipFill>
          <p:spPr>
            <a:xfrm>
              <a:off x="5789904" y="2023777"/>
              <a:ext cx="720000" cy="720000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8519" b="65118"/>
            <a:stretch/>
          </p:blipFill>
          <p:spPr>
            <a:xfrm flipH="1">
              <a:off x="6348662" y="2023777"/>
              <a:ext cx="161242" cy="720000"/>
            </a:xfrm>
            <a:prstGeom prst="rect">
              <a:avLst/>
            </a:prstGeom>
          </p:spPr>
        </p:pic>
      </p:grpSp>
      <p:grpSp>
        <p:nvGrpSpPr>
          <p:cNvPr id="96" name="그룹 95"/>
          <p:cNvGrpSpPr/>
          <p:nvPr/>
        </p:nvGrpSpPr>
        <p:grpSpPr>
          <a:xfrm>
            <a:off x="4385594" y="2814449"/>
            <a:ext cx="720000" cy="720000"/>
            <a:chOff x="5789904" y="2023777"/>
            <a:chExt cx="720000" cy="720000"/>
          </a:xfrm>
        </p:grpSpPr>
        <p:pic>
          <p:nvPicPr>
            <p:cNvPr id="97" name="그림 9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3451" b="65118"/>
            <a:stretch/>
          </p:blipFill>
          <p:spPr>
            <a:xfrm>
              <a:off x="5789904" y="2023777"/>
              <a:ext cx="720000" cy="720000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23229" r="88519" b="65118"/>
            <a:stretch/>
          </p:blipFill>
          <p:spPr>
            <a:xfrm flipH="1">
              <a:off x="6348662" y="2023777"/>
              <a:ext cx="161242" cy="720000"/>
            </a:xfrm>
            <a:prstGeom prst="rect">
              <a:avLst/>
            </a:prstGeom>
          </p:spPr>
        </p:pic>
      </p:grpSp>
      <p:grpSp>
        <p:nvGrpSpPr>
          <p:cNvPr id="100" name="그룹 99"/>
          <p:cNvGrpSpPr/>
          <p:nvPr/>
        </p:nvGrpSpPr>
        <p:grpSpPr>
          <a:xfrm>
            <a:off x="5648230" y="3165112"/>
            <a:ext cx="900000" cy="900000"/>
            <a:chOff x="4078111" y="1532579"/>
            <a:chExt cx="900000" cy="900000"/>
          </a:xfrm>
        </p:grpSpPr>
        <p:pic>
          <p:nvPicPr>
            <p:cNvPr id="101" name="그림 10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6" t="23229" r="76894" b="65118"/>
            <a:stretch/>
          </p:blipFill>
          <p:spPr>
            <a:xfrm>
              <a:off x="4078111" y="1532579"/>
              <a:ext cx="900000" cy="900000"/>
            </a:xfrm>
            <a:prstGeom prst="rect">
              <a:avLst/>
            </a:prstGeom>
          </p:spPr>
        </p:pic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6" t="23229" r="81866" b="65118"/>
            <a:stretch/>
          </p:blipFill>
          <p:spPr>
            <a:xfrm flipH="1">
              <a:off x="4763386" y="1532579"/>
              <a:ext cx="214725" cy="900000"/>
            </a:xfrm>
            <a:prstGeom prst="rect">
              <a:avLst/>
            </a:prstGeom>
          </p:spPr>
        </p:pic>
      </p:grpSp>
      <p:sp>
        <p:nvSpPr>
          <p:cNvPr id="103" name="오른쪽 화살표 102"/>
          <p:cNvSpPr/>
          <p:nvPr/>
        </p:nvSpPr>
        <p:spPr>
          <a:xfrm rot="5400000">
            <a:off x="5592382" y="2616760"/>
            <a:ext cx="992534" cy="513798"/>
          </a:xfrm>
          <a:prstGeom prst="rightArrow">
            <a:avLst>
              <a:gd name="adj1" fmla="val 44857"/>
              <a:gd name="adj2" fmla="val 392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오른쪽 화살표 103"/>
          <p:cNvSpPr/>
          <p:nvPr/>
        </p:nvSpPr>
        <p:spPr>
          <a:xfrm rot="9686574">
            <a:off x="6269969" y="3117941"/>
            <a:ext cx="992534" cy="513798"/>
          </a:xfrm>
          <a:prstGeom prst="rightArrow">
            <a:avLst>
              <a:gd name="adj1" fmla="val 44857"/>
              <a:gd name="adj2" fmla="val 392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오른쪽 화살표 104"/>
          <p:cNvSpPr/>
          <p:nvPr/>
        </p:nvSpPr>
        <p:spPr>
          <a:xfrm rot="13917041">
            <a:off x="6025175" y="3914621"/>
            <a:ext cx="992534" cy="513798"/>
          </a:xfrm>
          <a:prstGeom prst="rightArrow">
            <a:avLst>
              <a:gd name="adj1" fmla="val 44857"/>
              <a:gd name="adj2" fmla="val 392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오른쪽 화살표 105"/>
          <p:cNvSpPr/>
          <p:nvPr/>
        </p:nvSpPr>
        <p:spPr>
          <a:xfrm rot="11913426" flipH="1">
            <a:off x="4932823" y="3117941"/>
            <a:ext cx="992534" cy="513798"/>
          </a:xfrm>
          <a:prstGeom prst="rightArrow">
            <a:avLst>
              <a:gd name="adj1" fmla="val 44857"/>
              <a:gd name="adj2" fmla="val 392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오른쪽 화살표 106"/>
          <p:cNvSpPr/>
          <p:nvPr/>
        </p:nvSpPr>
        <p:spPr>
          <a:xfrm rot="7682959" flipH="1">
            <a:off x="5181041" y="3914621"/>
            <a:ext cx="992534" cy="513798"/>
          </a:xfrm>
          <a:prstGeom prst="rightArrow">
            <a:avLst>
              <a:gd name="adj1" fmla="val 44857"/>
              <a:gd name="adj2" fmla="val 392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60533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337849" y="510516"/>
            <a:ext cx="11042777" cy="6209259"/>
            <a:chOff x="337849" y="191540"/>
            <a:chExt cx="11042777" cy="6209259"/>
          </a:xfrm>
        </p:grpSpPr>
        <p:grpSp>
          <p:nvGrpSpPr>
            <p:cNvPr id="9" name="그룹 8"/>
            <p:cNvGrpSpPr/>
            <p:nvPr/>
          </p:nvGrpSpPr>
          <p:grpSpPr>
            <a:xfrm>
              <a:off x="337849" y="191540"/>
              <a:ext cx="11042777" cy="6209259"/>
              <a:chOff x="337849" y="191540"/>
              <a:chExt cx="11042777" cy="6209259"/>
            </a:xfrm>
          </p:grpSpPr>
          <p:grpSp>
            <p:nvGrpSpPr>
              <p:cNvPr id="2" name="그룹 1"/>
              <p:cNvGrpSpPr/>
              <p:nvPr/>
            </p:nvGrpSpPr>
            <p:grpSpPr>
              <a:xfrm>
                <a:off x="337849" y="191540"/>
                <a:ext cx="11042777" cy="6209259"/>
                <a:chOff x="337849" y="191540"/>
                <a:chExt cx="11042777" cy="6209259"/>
              </a:xfrm>
            </p:grpSpPr>
            <p:pic>
              <p:nvPicPr>
                <p:cNvPr id="4" name="그림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849" y="191540"/>
                  <a:ext cx="11042777" cy="6209259"/>
                </a:xfrm>
                <a:prstGeom prst="rect">
                  <a:avLst/>
                </a:prstGeom>
              </p:spPr>
            </p:pic>
            <p:grpSp>
              <p:nvGrpSpPr>
                <p:cNvPr id="8" name="그룹 7"/>
                <p:cNvGrpSpPr/>
                <p:nvPr/>
              </p:nvGrpSpPr>
              <p:grpSpPr>
                <a:xfrm>
                  <a:off x="5809313" y="648908"/>
                  <a:ext cx="5532276" cy="5614647"/>
                  <a:chOff x="5758835" y="985688"/>
                  <a:chExt cx="5816956" cy="5664416"/>
                </a:xfrm>
              </p:grpSpPr>
              <p:pic>
                <p:nvPicPr>
                  <p:cNvPr id="11" name="그림 1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85" t="9058" r="-433" b="416"/>
                  <a:stretch/>
                </p:blipFill>
                <p:spPr>
                  <a:xfrm>
                    <a:off x="5758835" y="1580186"/>
                    <a:ext cx="5816956" cy="5069918"/>
                  </a:xfrm>
                  <a:prstGeom prst="rect">
                    <a:avLst/>
                  </a:prstGeom>
                </p:spPr>
              </p:pic>
              <p:pic>
                <p:nvPicPr>
                  <p:cNvPr id="12" name="그림 11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895" t="6451" r="25155" b="82006"/>
                  <a:stretch/>
                </p:blipFill>
                <p:spPr>
                  <a:xfrm>
                    <a:off x="5766472" y="985688"/>
                    <a:ext cx="5710108" cy="720921"/>
                  </a:xfrm>
                  <a:prstGeom prst="rect">
                    <a:avLst/>
                  </a:prstGeom>
                </p:spPr>
              </p:pic>
              <p:sp>
                <p:nvSpPr>
                  <p:cNvPr id="13" name="직사각형 12"/>
                  <p:cNvSpPr/>
                  <p:nvPr/>
                </p:nvSpPr>
                <p:spPr>
                  <a:xfrm>
                    <a:off x="5932805" y="1691994"/>
                    <a:ext cx="5379037" cy="4251150"/>
                  </a:xfrm>
                  <a:prstGeom prst="rect">
                    <a:avLst/>
                  </a:prstGeom>
                  <a:solidFill>
                    <a:srgbClr val="17130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7383903" y="1231789"/>
                    <a:ext cx="2182006" cy="3334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400" b="1" dirty="0" err="1" smtClean="0">
                        <a:solidFill>
                          <a:schemeClr val="bg1"/>
                        </a:solidFill>
                      </a:rPr>
                      <a:t>아그문트의</a:t>
                    </a:r>
                    <a:r>
                      <a:rPr lang="ko-KR" altLang="en-US" sz="1400" b="1" dirty="0" smtClean="0">
                        <a:solidFill>
                          <a:schemeClr val="bg1"/>
                        </a:solidFill>
                      </a:rPr>
                      <a:t> 용암 대검</a:t>
                    </a:r>
                    <a:endParaRPr lang="ko-KR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178378" y="2137410"/>
                    <a:ext cx="1142955" cy="6713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공격력</a:t>
                    </a:r>
                    <a:endPara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치명타 세기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510068" y="2137410"/>
                    <a:ext cx="1215618" cy="7114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123,456,789</a:t>
                    </a:r>
                    <a:endParaRPr lang="en-US" altLang="ko-KR" sz="1200" b="1" dirty="0" smtClean="0">
                      <a:solidFill>
                        <a:srgbClr val="00B050"/>
                      </a:solidFill>
                    </a:endParaRPr>
                  </a:p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+75%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7" name="직선 연결선 16"/>
                  <p:cNvCxnSpPr/>
                  <p:nvPr/>
                </p:nvCxnSpPr>
                <p:spPr>
                  <a:xfrm>
                    <a:off x="7134389" y="2856280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타원 17"/>
                  <p:cNvSpPr/>
                  <p:nvPr/>
                </p:nvSpPr>
                <p:spPr>
                  <a:xfrm>
                    <a:off x="7095703" y="2829189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7057225" y="2936473"/>
                    <a:ext cx="109391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랜덤 옵션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8178378" y="2893707"/>
                    <a:ext cx="1142955" cy="9770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공격력</a:t>
                    </a:r>
                    <a:endPara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치명타 확률</a:t>
                    </a:r>
                    <a:endParaRPr lang="en-US" altLang="ko-KR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  <a:p>
                    <a:pPr>
                      <a:lnSpc>
                        <a:spcPts val="22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치명타 세기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9510068" y="2893707"/>
                    <a:ext cx="1215617" cy="9770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123,456,789</a:t>
                    </a:r>
                  </a:p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+15%</a:t>
                    </a:r>
                  </a:p>
                  <a:p>
                    <a:pPr algn="ctr">
                      <a:lnSpc>
                        <a:spcPts val="2200"/>
                      </a:lnSpc>
                    </a:pP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+10%</a:t>
                    </a:r>
                    <a:endParaRPr lang="ko-KR" altLang="en-US" sz="12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22" name="직선 연결선 21"/>
                  <p:cNvCxnSpPr/>
                  <p:nvPr/>
                </p:nvCxnSpPr>
                <p:spPr>
                  <a:xfrm>
                    <a:off x="7134389" y="3928506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타원 22"/>
                  <p:cNvSpPr/>
                  <p:nvPr/>
                </p:nvSpPr>
                <p:spPr>
                  <a:xfrm>
                    <a:off x="7111041" y="3911955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057225" y="4018799"/>
                    <a:ext cx="89046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err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룬</a:t>
                    </a: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 옵션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25" name="직사각형 24"/>
                  <p:cNvSpPr/>
                  <p:nvPr/>
                </p:nvSpPr>
                <p:spPr>
                  <a:xfrm>
                    <a:off x="8273054" y="4053868"/>
                    <a:ext cx="349257" cy="333953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/>
                  </a:p>
                </p:txBody>
              </p:sp>
              <p:pic>
                <p:nvPicPr>
                  <p:cNvPr id="26" name="그림 25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3371" b="97753" l="0" r="9438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73054" y="4062036"/>
                    <a:ext cx="349257" cy="333953"/>
                  </a:xfrm>
                  <a:prstGeom prst="rect">
                    <a:avLst/>
                  </a:prstGeom>
                </p:spPr>
              </p:pic>
              <p:sp>
                <p:nvSpPr>
                  <p:cNvPr id="27" name="직사각형 26"/>
                  <p:cNvSpPr/>
                  <p:nvPr/>
                </p:nvSpPr>
                <p:spPr>
                  <a:xfrm>
                    <a:off x="8271523" y="4464114"/>
                    <a:ext cx="349257" cy="333953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/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8739165" y="4084046"/>
                    <a:ext cx="1420883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공격력 </a:t>
                    </a:r>
                    <a:r>
                      <a:rPr lang="en-US" altLang="ko-KR" sz="11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+ 25,000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8739165" y="4484564"/>
                    <a:ext cx="904992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비어 있음</a:t>
                    </a:r>
                    <a:endParaRPr lang="en-US" altLang="ko-KR" sz="11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30" name="직선 연결선 29"/>
                  <p:cNvCxnSpPr/>
                  <p:nvPr/>
                </p:nvCxnSpPr>
                <p:spPr>
                  <a:xfrm>
                    <a:off x="7134389" y="4898980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타원 30"/>
                  <p:cNvSpPr/>
                  <p:nvPr/>
                </p:nvSpPr>
                <p:spPr>
                  <a:xfrm>
                    <a:off x="7095703" y="4882429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7057225" y="4914468"/>
                    <a:ext cx="1093910" cy="3300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세트 효과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8248645" y="5192105"/>
                    <a:ext cx="1847744" cy="7253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altLang="ko-KR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2</a:t>
                    </a:r>
                    <a:r>
                      <a:rPr lang="ko-KR" altLang="en-US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세트 </a:t>
                    </a:r>
                    <a:r>
                      <a:rPr lang="en-US" altLang="ko-KR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: </a:t>
                    </a:r>
                    <a:r>
                      <a:rPr lang="ko-KR" altLang="en-US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공격력 </a:t>
                    </a:r>
                    <a:r>
                      <a:rPr lang="en-US" altLang="ko-KR" sz="1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+200</a:t>
                    </a:r>
                  </a:p>
                  <a:p>
                    <a:pPr>
                      <a:lnSpc>
                        <a:spcPts val="1500"/>
                      </a:lnSpc>
                    </a:pPr>
                    <a:r>
                      <a:rPr lang="en-US" altLang="ko-KR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3</a:t>
                    </a:r>
                    <a:r>
                      <a:rPr lang="ko-KR" altLang="en-US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세트 </a:t>
                    </a:r>
                    <a:r>
                      <a:rPr lang="en-US" altLang="ko-KR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: </a:t>
                    </a:r>
                    <a:r>
                      <a:rPr lang="ko-KR" altLang="en-US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치명타확률 </a:t>
                    </a:r>
                    <a:r>
                      <a:rPr lang="en-US" altLang="ko-KR" sz="10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+3%</a:t>
                    </a:r>
                  </a:p>
                  <a:p>
                    <a:pPr>
                      <a:lnSpc>
                        <a:spcPts val="1500"/>
                      </a:lnSpc>
                    </a:pPr>
                    <a:r>
                      <a:rPr lang="en-US" altLang="ko-KR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5</a:t>
                    </a:r>
                    <a:r>
                      <a:rPr lang="ko-KR" altLang="en-US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세트 </a:t>
                    </a:r>
                    <a:r>
                      <a:rPr lang="en-US" altLang="ko-KR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: </a:t>
                    </a:r>
                    <a:r>
                      <a:rPr lang="ko-KR" altLang="en-US" sz="1000" b="1" dirty="0" err="1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회피율</a:t>
                    </a:r>
                    <a:r>
                      <a:rPr lang="ko-KR" altLang="en-US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 </a:t>
                    </a:r>
                    <a:r>
                      <a:rPr lang="en-US" altLang="ko-KR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rPr>
                      <a:t>+5%</a:t>
                    </a:r>
                    <a:endParaRPr lang="ko-KR" altLang="en-US" sz="10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8178378" y="4935928"/>
                    <a:ext cx="1727875" cy="2927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1500"/>
                      </a:lnSpc>
                    </a:pPr>
                    <a:r>
                      <a:rPr lang="ko-KR" altLang="en-US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불멸의 </a:t>
                    </a:r>
                    <a:r>
                      <a:rPr lang="ko-KR" altLang="en-US" sz="1200" b="1" dirty="0" err="1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버서커</a:t>
                    </a:r>
                    <a:r>
                      <a:rPr lang="ko-KR" altLang="en-US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 세트</a:t>
                    </a:r>
                    <a:endParaRPr lang="ko-KR" altLang="en-US" sz="1200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35" name="직선 연결선 34"/>
                  <p:cNvCxnSpPr/>
                  <p:nvPr/>
                </p:nvCxnSpPr>
                <p:spPr>
                  <a:xfrm>
                    <a:off x="7134389" y="5906298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타원 35"/>
                  <p:cNvSpPr/>
                  <p:nvPr/>
                </p:nvSpPr>
                <p:spPr>
                  <a:xfrm>
                    <a:off x="7095703" y="5889747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37" name="그림 36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580" t="5265" r="75447" b="83440"/>
                  <a:stretch/>
                </p:blipFill>
                <p:spPr>
                  <a:xfrm>
                    <a:off x="10312847" y="4459320"/>
                    <a:ext cx="859065" cy="335466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7057225" y="2181780"/>
                    <a:ext cx="109391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기본 옵션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7057225" y="1747203"/>
                    <a:ext cx="1093910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ko-KR" altLang="en-US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강화 단계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8204856" y="1747203"/>
                    <a:ext cx="2487981" cy="35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1800"/>
                      </a:lnSpc>
                    </a:pPr>
                    <a:r>
                      <a:rPr lang="en-US" altLang="ko-KR" sz="14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L</a:t>
                    </a:r>
                    <a:r>
                      <a:rPr lang="en-US" altLang="ko-KR" sz="1200" b="1" dirty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EVEL                15  /  20</a:t>
                    </a:r>
                    <a:endParaRPr lang="ko-KR" altLang="en-US" sz="1400" b="1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41" name="직선 연결선 40"/>
                  <p:cNvCxnSpPr/>
                  <p:nvPr/>
                </p:nvCxnSpPr>
                <p:spPr>
                  <a:xfrm>
                    <a:off x="7134389" y="2129407"/>
                    <a:ext cx="4079517" cy="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타원 41"/>
                  <p:cNvSpPr/>
                  <p:nvPr/>
                </p:nvSpPr>
                <p:spPr>
                  <a:xfrm>
                    <a:off x="7095703" y="2102315"/>
                    <a:ext cx="55843" cy="533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43" name="그림 42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580" t="5265" r="75447" b="83440"/>
                  <a:stretch/>
                </p:blipFill>
                <p:spPr>
                  <a:xfrm>
                    <a:off x="10312847" y="4048570"/>
                    <a:ext cx="859065" cy="335466"/>
                  </a:xfrm>
                  <a:prstGeom prst="rect">
                    <a:avLst/>
                  </a:prstGeom>
                </p:spPr>
              </p:pic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10476726" y="4080455"/>
                    <a:ext cx="528971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bg1"/>
                        </a:solidFill>
                      </a:rPr>
                      <a:t>변경</a:t>
                    </a:r>
                    <a:endParaRPr lang="ko-KR" altLang="en-US" sz="11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10476726" y="4481096"/>
                    <a:ext cx="528971" cy="2834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ko-KR" altLang="en-US" sz="1100" b="1" dirty="0" smtClean="0">
                        <a:solidFill>
                          <a:schemeClr val="bg1"/>
                        </a:solidFill>
                      </a:rPr>
                      <a:t>장착</a:t>
                    </a:r>
                    <a:endParaRPr lang="ko-KR" altLang="en-US" sz="1100" b="1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46" name="직선 연결선 45"/>
                  <p:cNvCxnSpPr/>
                  <p:nvPr/>
                </p:nvCxnSpPr>
                <p:spPr>
                  <a:xfrm flipV="1">
                    <a:off x="8156322" y="1785741"/>
                    <a:ext cx="0" cy="279300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직선 연결선 46"/>
                  <p:cNvCxnSpPr/>
                  <p:nvPr/>
                </p:nvCxnSpPr>
                <p:spPr>
                  <a:xfrm flipV="1">
                    <a:off x="8156322" y="2181781"/>
                    <a:ext cx="0" cy="621087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직선 연결선 47"/>
                  <p:cNvCxnSpPr/>
                  <p:nvPr/>
                </p:nvCxnSpPr>
                <p:spPr>
                  <a:xfrm flipV="1">
                    <a:off x="8156322" y="2907067"/>
                    <a:ext cx="0" cy="981458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직선 연결선 48"/>
                  <p:cNvCxnSpPr/>
                  <p:nvPr/>
                </p:nvCxnSpPr>
                <p:spPr>
                  <a:xfrm flipV="1">
                    <a:off x="8156322" y="3965354"/>
                    <a:ext cx="0" cy="882345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직선 연결선 49"/>
                  <p:cNvCxnSpPr/>
                  <p:nvPr/>
                </p:nvCxnSpPr>
                <p:spPr>
                  <a:xfrm flipV="1">
                    <a:off x="8156322" y="4935826"/>
                    <a:ext cx="0" cy="923749"/>
                  </a:xfrm>
                  <a:prstGeom prst="line">
                    <a:avLst/>
                  </a:prstGeom>
                  <a:ln w="9525"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  <a:alpha val="25000"/>
                          </a:schemeClr>
                        </a:gs>
                        <a:gs pos="52000">
                          <a:srgbClr val="CDCDCD">
                            <a:alpha val="25000"/>
                          </a:srgbClr>
                        </a:gs>
                        <a:gs pos="21000">
                          <a:srgbClr val="B3B3B3">
                            <a:alpha val="25000"/>
                          </a:srgbClr>
                        </a:gs>
                        <a:gs pos="100000">
                          <a:schemeClr val="bg1">
                            <a:lumMod val="95000"/>
                            <a:alpha val="25000"/>
                          </a:schemeClr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직사각형 50"/>
                  <p:cNvSpPr/>
                  <p:nvPr/>
                </p:nvSpPr>
                <p:spPr>
                  <a:xfrm>
                    <a:off x="6058978" y="1276243"/>
                    <a:ext cx="274243" cy="26222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31750" h="508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52" name="그림 51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15593" t="6258" r="12525" b="2634"/>
                  <a:stretch/>
                </p:blipFill>
                <p:spPr>
                  <a:xfrm>
                    <a:off x="6113775" y="1308989"/>
                    <a:ext cx="153389" cy="191528"/>
                  </a:xfrm>
                  <a:prstGeom prst="rect">
                    <a:avLst/>
                  </a:prstGeom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p:spPr>
              </p:pic>
              <p:pic>
                <p:nvPicPr>
                  <p:cNvPr id="53" name="그림 52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3822" y="1776636"/>
                    <a:ext cx="1043898" cy="1043898"/>
                  </a:xfrm>
                  <a:prstGeom prst="rect">
                    <a:avLst/>
                  </a:prstGeom>
                </p:spPr>
              </p:pic>
              <p:pic>
                <p:nvPicPr>
                  <p:cNvPr id="54" name="그림 53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6048662" y="1737553"/>
                    <a:ext cx="975193" cy="1019879"/>
                  </a:xfrm>
                  <a:prstGeom prst="rect">
                    <a:avLst/>
                  </a:prstGeom>
                </p:spPr>
              </p:pic>
              <p:pic>
                <p:nvPicPr>
                  <p:cNvPr id="55" name="그림 54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5987708" y="2517375"/>
                    <a:ext cx="268975" cy="251293"/>
                  </a:xfrm>
                  <a:prstGeom prst="rect">
                    <a:avLst/>
                  </a:prstGeom>
                </p:spPr>
              </p:pic>
              <p:pic>
                <p:nvPicPr>
                  <p:cNvPr id="56" name="그림 55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186373" y="2517375"/>
                    <a:ext cx="268975" cy="251293"/>
                  </a:xfrm>
                  <a:prstGeom prst="rect">
                    <a:avLst/>
                  </a:prstGeom>
                </p:spPr>
              </p:pic>
              <p:pic>
                <p:nvPicPr>
                  <p:cNvPr id="57" name="그림 56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385036" y="2517375"/>
                    <a:ext cx="268975" cy="251293"/>
                  </a:xfrm>
                  <a:prstGeom prst="rect">
                    <a:avLst/>
                  </a:prstGeom>
                </p:spPr>
              </p:pic>
              <p:pic>
                <p:nvPicPr>
                  <p:cNvPr id="58" name="그림 57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583701" y="2517375"/>
                    <a:ext cx="268975" cy="251293"/>
                  </a:xfrm>
                  <a:prstGeom prst="rect">
                    <a:avLst/>
                  </a:prstGeom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506522" y="1776364"/>
                    <a:ext cx="52290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ko-KR" sz="14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+20</a:t>
                    </a:r>
                    <a:endParaRPr lang="ko-KR" altLang="en-US" sz="32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</p:grpSp>
            <p:pic>
              <p:nvPicPr>
                <p:cNvPr id="60" name="그림 59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3" t="6887" r="49065" b="1227"/>
                <a:stretch/>
              </p:blipFill>
              <p:spPr>
                <a:xfrm>
                  <a:off x="408661" y="646308"/>
                  <a:ext cx="5397179" cy="5617247"/>
                </a:xfrm>
                <a:prstGeom prst="rect">
                  <a:avLst/>
                </a:prstGeom>
              </p:spPr>
            </p:pic>
          </p:grpSp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8631" y="3578284"/>
                <a:ext cx="3416662" cy="567853"/>
              </a:xfrm>
              <a:prstGeom prst="rect">
                <a:avLst/>
              </a:prstGeom>
            </p:spPr>
          </p:pic>
        </p:grpSp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2" y="723617"/>
              <a:ext cx="589106" cy="518413"/>
            </a:xfrm>
            <a:prstGeom prst="rect">
              <a:avLst/>
            </a:prstGeom>
          </p:spPr>
        </p:pic>
      </p:grpSp>
      <p:sp>
        <p:nvSpPr>
          <p:cNvPr id="61" name="TextBox 60"/>
          <p:cNvSpPr txBox="1"/>
          <p:nvPr/>
        </p:nvSpPr>
        <p:spPr>
          <a:xfrm>
            <a:off x="76252" y="94103"/>
            <a:ext cx="249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룬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스톤</a:t>
            </a:r>
            <a:r>
              <a:rPr lang="ko-KR" altLang="en-US" sz="1400" b="1" dirty="0" smtClean="0"/>
              <a:t> 합성 연출</a:t>
            </a:r>
            <a:endParaRPr lang="ko-KR" altLang="en-US" sz="1400" b="1" dirty="0"/>
          </a:p>
        </p:txBody>
      </p:sp>
      <p:sp>
        <p:nvSpPr>
          <p:cNvPr id="63" name="직사각형 62"/>
          <p:cNvSpPr/>
          <p:nvPr/>
        </p:nvSpPr>
        <p:spPr>
          <a:xfrm>
            <a:off x="337848" y="510517"/>
            <a:ext cx="11042777" cy="6209259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pic>
        <p:nvPicPr>
          <p:cNvPr id="84" name="그림 8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26" y="2147519"/>
            <a:ext cx="1501527" cy="2984517"/>
          </a:xfrm>
          <a:prstGeom prst="rect">
            <a:avLst/>
          </a:prstGeom>
        </p:spPr>
      </p:pic>
      <p:pic>
        <p:nvPicPr>
          <p:cNvPr id="85" name="그림 8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28226" y="2175330"/>
            <a:ext cx="1501527" cy="29845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292163" y="1769686"/>
            <a:ext cx="1414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합성성공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7" name="직선 연결선 86"/>
          <p:cNvCxnSpPr/>
          <p:nvPr/>
        </p:nvCxnSpPr>
        <p:spPr>
          <a:xfrm>
            <a:off x="5310495" y="1817955"/>
            <a:ext cx="13403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5310495" y="2231350"/>
            <a:ext cx="13403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그림 8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89" y="4182363"/>
            <a:ext cx="2069841" cy="520635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5113870" y="4281060"/>
            <a:ext cx="1859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용맹의 </a:t>
            </a:r>
            <a:r>
              <a:rPr lang="ko-KR" alt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룬</a:t>
            </a:r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3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" name="그림 9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807" y="5121263"/>
            <a:ext cx="1216802" cy="486721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5419877" y="5210734"/>
            <a:ext cx="1168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확 인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1" name="그룹 110"/>
          <p:cNvGrpSpPr/>
          <p:nvPr/>
        </p:nvGrpSpPr>
        <p:grpSpPr>
          <a:xfrm>
            <a:off x="5440590" y="2989960"/>
            <a:ext cx="1220400" cy="1220400"/>
            <a:chOff x="4078111" y="1532579"/>
            <a:chExt cx="900000" cy="900000"/>
          </a:xfrm>
        </p:grpSpPr>
        <p:pic>
          <p:nvPicPr>
            <p:cNvPr id="112" name="그림 11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6" t="23229" r="76894" b="65118"/>
            <a:stretch/>
          </p:blipFill>
          <p:spPr>
            <a:xfrm>
              <a:off x="4078111" y="1532579"/>
              <a:ext cx="900000" cy="900000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6" t="23229" r="81866" b="65118"/>
            <a:stretch/>
          </p:blipFill>
          <p:spPr>
            <a:xfrm flipH="1">
              <a:off x="4763386" y="1532579"/>
              <a:ext cx="214725" cy="900000"/>
            </a:xfrm>
            <a:prstGeom prst="rect">
              <a:avLst/>
            </a:prstGeom>
          </p:spPr>
        </p:pic>
      </p:grpSp>
      <p:sp>
        <p:nvSpPr>
          <p:cNvPr id="117" name="TextBox 116"/>
          <p:cNvSpPr txBox="1"/>
          <p:nvPr/>
        </p:nvSpPr>
        <p:spPr>
          <a:xfrm>
            <a:off x="6182264" y="3810454"/>
            <a:ext cx="404633" cy="29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4006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5258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최초 진입 시 </a:t>
            </a:r>
            <a:r>
              <a:rPr lang="ko-KR" altLang="en-US" sz="1400" b="1" dirty="0" err="1" smtClean="0"/>
              <a:t>최상단</a:t>
            </a:r>
            <a:r>
              <a:rPr lang="ko-KR" altLang="en-US" sz="1400" b="1" dirty="0" smtClean="0"/>
              <a:t> 왼쪽의 조력자가 자동으로 선택</a:t>
            </a:r>
            <a:endParaRPr lang="ko-KR" altLang="en-US" sz="1400" b="1" dirty="0"/>
          </a:p>
        </p:txBody>
      </p:sp>
      <p:grpSp>
        <p:nvGrpSpPr>
          <p:cNvPr id="74" name="그룹 73"/>
          <p:cNvGrpSpPr/>
          <p:nvPr/>
        </p:nvGrpSpPr>
        <p:grpSpPr>
          <a:xfrm>
            <a:off x="1348918" y="496496"/>
            <a:ext cx="9510695" cy="6119385"/>
            <a:chOff x="1348918" y="220050"/>
            <a:chExt cx="9510695" cy="6119385"/>
          </a:xfrm>
        </p:grpSpPr>
        <p:sp>
          <p:nvSpPr>
            <p:cNvPr id="75" name="직사각형 74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1590675" y="1283194"/>
              <a:ext cx="4334608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1409700"/>
              <a:ext cx="1219200" cy="1219200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1409700"/>
              <a:ext cx="1219200" cy="1219200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1409700"/>
              <a:ext cx="1219200" cy="1219200"/>
            </a:xfrm>
            <a:prstGeom prst="rect">
              <a:avLst/>
            </a:prstGeom>
          </p:spPr>
        </p:pic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2755406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83" name="그림 8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2755406"/>
              <a:ext cx="1219200" cy="121920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2755406"/>
              <a:ext cx="1219200" cy="1219200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4101112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4101112"/>
              <a:ext cx="1219200" cy="1219200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4101112"/>
              <a:ext cx="1219200" cy="1219200"/>
            </a:xfrm>
            <a:prstGeom prst="rect">
              <a:avLst/>
            </a:prstGeom>
          </p:spPr>
        </p:pic>
        <p:sp>
          <p:nvSpPr>
            <p:cNvPr id="96" name="직사각형 95"/>
            <p:cNvSpPr/>
            <p:nvPr/>
          </p:nvSpPr>
          <p:spPr>
            <a:xfrm>
              <a:off x="6016181" y="1283194"/>
              <a:ext cx="4728019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3" y="1737933"/>
              <a:ext cx="1634669" cy="2791629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6165030" y="2188578"/>
              <a:ext cx="1577341" cy="1925436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1477266"/>
              <a:ext cx="1173480" cy="1105914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2260165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24" y="4158251"/>
              <a:ext cx="275909" cy="275909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1432560"/>
              <a:ext cx="1169710" cy="1158240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1486716"/>
              <a:ext cx="1158241" cy="1104084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2312604"/>
              <a:ext cx="293436" cy="293436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2312604"/>
              <a:ext cx="293436" cy="293436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2312604"/>
              <a:ext cx="293436" cy="293436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2800112"/>
              <a:ext cx="1173480" cy="1105914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2755406"/>
              <a:ext cx="1169710" cy="1158240"/>
            </a:xfrm>
            <a:prstGeom prst="rect">
              <a:avLst/>
            </a:prstGeom>
          </p:spPr>
        </p:pic>
        <p:pic>
          <p:nvPicPr>
            <p:cNvPr id="116" name="그림 115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2809562"/>
              <a:ext cx="1158241" cy="1104084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4180884"/>
              <a:ext cx="1173480" cy="1105914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4136178"/>
              <a:ext cx="1169710" cy="1158240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4190334"/>
              <a:ext cx="1158241" cy="1104084"/>
            </a:xfrm>
            <a:prstGeom prst="rect">
              <a:avLst/>
            </a:prstGeom>
          </p:spPr>
        </p:pic>
        <p:pic>
          <p:nvPicPr>
            <p:cNvPr id="121" name="그림 12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4400550" y="5442739"/>
              <a:ext cx="1219200" cy="683741"/>
            </a:xfrm>
            <a:prstGeom prst="rect">
              <a:avLst/>
            </a:prstGeom>
          </p:spPr>
        </p:pic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3037842" y="5442739"/>
              <a:ext cx="1219200" cy="683741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1704659" y="5442739"/>
              <a:ext cx="1219200" cy="683741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62522"/>
            <a:stretch/>
          </p:blipFill>
          <p:spPr>
            <a:xfrm>
              <a:off x="1722120" y="5500238"/>
              <a:ext cx="1173480" cy="611002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53423"/>
            <a:stretch/>
          </p:blipFill>
          <p:spPr>
            <a:xfrm>
              <a:off x="4411980" y="5455532"/>
              <a:ext cx="1169710" cy="663328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t="1" r="14297" b="52980"/>
            <a:stretch/>
          </p:blipFill>
          <p:spPr>
            <a:xfrm>
              <a:off x="3070859" y="5509688"/>
              <a:ext cx="1158241" cy="601552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3593349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43527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260165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943527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260165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943527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직사각형 132"/>
            <p:cNvSpPr/>
            <p:nvPr/>
          </p:nvSpPr>
          <p:spPr>
            <a:xfrm>
              <a:off x="5698848" y="1676401"/>
              <a:ext cx="150130" cy="3009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722121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07498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0082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074987" y="4568530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소환가능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074987" y="5854875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6504768" y="1358282"/>
              <a:ext cx="3726627" cy="3053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7803275" y="1737934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능력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8770796" y="1737934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625827" y="1720029"/>
              <a:ext cx="846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339723" y="1720029"/>
              <a:ext cx="15198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12,345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1,500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1,320</a:t>
              </a:r>
              <a:endPara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929364" y="1769529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5" name="그림 1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3661172"/>
              <a:ext cx="293436" cy="293436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3661172"/>
              <a:ext cx="293436" cy="293436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3661172"/>
              <a:ext cx="293436" cy="293436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5008602"/>
              <a:ext cx="293436" cy="293436"/>
            </a:xfrm>
            <a:prstGeom prst="rect">
              <a:avLst/>
            </a:prstGeom>
          </p:spPr>
        </p:pic>
        <p:pic>
          <p:nvPicPr>
            <p:cNvPr id="149" name="그림 14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5008602"/>
              <a:ext cx="293436" cy="293436"/>
            </a:xfrm>
            <a:prstGeom prst="rect">
              <a:avLst/>
            </a:prstGeom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5008602"/>
              <a:ext cx="293436" cy="293436"/>
            </a:xfrm>
            <a:prstGeom prst="rect">
              <a:avLst/>
            </a:prstGeom>
          </p:spPr>
        </p:pic>
        <p:sp>
          <p:nvSpPr>
            <p:cNvPr id="151" name="직사각형 150"/>
            <p:cNvSpPr/>
            <p:nvPr/>
          </p:nvSpPr>
          <p:spPr>
            <a:xfrm>
              <a:off x="7803275" y="2628900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능력치</a:t>
              </a:r>
              <a:endPara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증가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8770796" y="2628900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16445" y="2610995"/>
              <a:ext cx="1240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9875520" y="2610995"/>
              <a:ext cx="79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15.2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9.7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8.3</a:t>
              </a:r>
            </a:p>
          </p:txBody>
        </p:sp>
        <p:sp>
          <p:nvSpPr>
            <p:cNvPr id="155" name="직사각형 154"/>
            <p:cNvSpPr/>
            <p:nvPr/>
          </p:nvSpPr>
          <p:spPr>
            <a:xfrm>
              <a:off x="6820669" y="5531695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6" name="직사각형 155"/>
            <p:cNvSpPr/>
            <p:nvPr/>
          </p:nvSpPr>
          <p:spPr>
            <a:xfrm>
              <a:off x="6820669" y="5531695"/>
              <a:ext cx="1746106" cy="280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6820669" y="5447332"/>
              <a:ext cx="27058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/ 10</a:t>
              </a:r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9602676" y="5457581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6820669" y="4897037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818889" y="4812674"/>
              <a:ext cx="27075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0%</a:t>
              </a: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9602676" y="4822923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레벨업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04493" y="3519243"/>
              <a:ext cx="966304" cy="989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스킬 정보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8770796" y="3516420"/>
              <a:ext cx="1897204" cy="99273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4" name="그림 16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1806881"/>
              <a:ext cx="279312" cy="286295"/>
            </a:xfrm>
            <a:prstGeom prst="rect">
              <a:avLst/>
            </a:prstGeom>
          </p:spPr>
        </p:pic>
        <p:grpSp>
          <p:nvGrpSpPr>
            <p:cNvPr id="165" name="그룹 164"/>
            <p:cNvGrpSpPr/>
            <p:nvPr/>
          </p:nvGrpSpPr>
          <p:grpSpPr>
            <a:xfrm>
              <a:off x="6143737" y="5359230"/>
              <a:ext cx="586167" cy="574402"/>
              <a:chOff x="6131103" y="5419998"/>
              <a:chExt cx="586167" cy="574402"/>
            </a:xfrm>
          </p:grpSpPr>
          <p:sp>
            <p:nvSpPr>
              <p:cNvPr id="172" name="대각선 방향의 모서리가 잘린 사각형 171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73" name="그림 17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sp>
          <p:nvSpPr>
            <p:cNvPr id="166" name="직사각형 165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940340" y="4837974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Lv.20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474" y="3538209"/>
              <a:ext cx="300841" cy="300841"/>
            </a:xfrm>
            <a:prstGeom prst="rect">
              <a:avLst/>
            </a:prstGeom>
          </p:spPr>
        </p:pic>
        <p:sp>
          <p:nvSpPr>
            <p:cNvPr id="169" name="TextBox 168"/>
            <p:cNvSpPr txBox="1"/>
            <p:nvPr/>
          </p:nvSpPr>
          <p:spPr>
            <a:xfrm>
              <a:off x="9126315" y="3517809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여신의 분노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5593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3275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소환되지 않은 조력자 정보</a:t>
            </a:r>
            <a:endParaRPr lang="ko-KR" altLang="en-US" sz="1400" b="1" dirty="0"/>
          </a:p>
        </p:txBody>
      </p:sp>
      <p:grpSp>
        <p:nvGrpSpPr>
          <p:cNvPr id="74" name="그룹 73"/>
          <p:cNvGrpSpPr/>
          <p:nvPr/>
        </p:nvGrpSpPr>
        <p:grpSpPr>
          <a:xfrm>
            <a:off x="1348918" y="496496"/>
            <a:ext cx="9510695" cy="6119385"/>
            <a:chOff x="1348918" y="220050"/>
            <a:chExt cx="9510695" cy="6119385"/>
          </a:xfrm>
        </p:grpSpPr>
        <p:sp>
          <p:nvSpPr>
            <p:cNvPr id="75" name="직사각형 74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1590675" y="1283194"/>
              <a:ext cx="4334608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1409700"/>
              <a:ext cx="1219200" cy="1219200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1409700"/>
              <a:ext cx="1219200" cy="1219200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1409700"/>
              <a:ext cx="1219200" cy="1219200"/>
            </a:xfrm>
            <a:prstGeom prst="rect">
              <a:avLst/>
            </a:prstGeom>
          </p:spPr>
        </p:pic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2755406"/>
              <a:ext cx="1219200" cy="1219200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83" name="그림 8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2755406"/>
              <a:ext cx="1219200" cy="121920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2755406"/>
              <a:ext cx="1219200" cy="1219200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4101112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4101112"/>
              <a:ext cx="1219200" cy="1219200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4101112"/>
              <a:ext cx="1219200" cy="1219200"/>
            </a:xfrm>
            <a:prstGeom prst="rect">
              <a:avLst/>
            </a:prstGeom>
          </p:spPr>
        </p:pic>
        <p:sp>
          <p:nvSpPr>
            <p:cNvPr id="96" name="직사각형 95"/>
            <p:cNvSpPr/>
            <p:nvPr/>
          </p:nvSpPr>
          <p:spPr>
            <a:xfrm>
              <a:off x="6016181" y="1283194"/>
              <a:ext cx="4728019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3" y="1737933"/>
              <a:ext cx="1634669" cy="2791629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6165030" y="2188578"/>
              <a:ext cx="1577341" cy="1925436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1477266"/>
              <a:ext cx="1173480" cy="1105914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2260165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24" y="4158251"/>
              <a:ext cx="275909" cy="275909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715" y="4158251"/>
              <a:ext cx="275909" cy="275909"/>
            </a:xfrm>
            <a:prstGeom prst="rect">
              <a:avLst/>
            </a:prstGeom>
          </p:spPr>
        </p:pic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740" y="4158251"/>
              <a:ext cx="275909" cy="275909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1432560"/>
              <a:ext cx="1169710" cy="1158240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1486716"/>
              <a:ext cx="1158241" cy="1104084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2312604"/>
              <a:ext cx="293436" cy="293436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2312604"/>
              <a:ext cx="293436" cy="293436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2312604"/>
              <a:ext cx="293436" cy="293436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2800112"/>
              <a:ext cx="1173480" cy="1105914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2755406"/>
              <a:ext cx="1169710" cy="1158240"/>
            </a:xfrm>
            <a:prstGeom prst="rect">
              <a:avLst/>
            </a:prstGeom>
          </p:spPr>
        </p:pic>
        <p:pic>
          <p:nvPicPr>
            <p:cNvPr id="116" name="그림 115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2809562"/>
              <a:ext cx="1158241" cy="1104084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4180884"/>
              <a:ext cx="1173480" cy="1105914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4136178"/>
              <a:ext cx="1169710" cy="1158240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4190334"/>
              <a:ext cx="1158241" cy="1104084"/>
            </a:xfrm>
            <a:prstGeom prst="rect">
              <a:avLst/>
            </a:prstGeom>
          </p:spPr>
        </p:pic>
        <p:pic>
          <p:nvPicPr>
            <p:cNvPr id="121" name="그림 12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4400550" y="5442739"/>
              <a:ext cx="1219200" cy="683741"/>
            </a:xfrm>
            <a:prstGeom prst="rect">
              <a:avLst/>
            </a:prstGeom>
          </p:spPr>
        </p:pic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3037842" y="5442739"/>
              <a:ext cx="1219200" cy="683741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1704659" y="5442739"/>
              <a:ext cx="1219200" cy="683741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62522"/>
            <a:stretch/>
          </p:blipFill>
          <p:spPr>
            <a:xfrm>
              <a:off x="1722120" y="5500238"/>
              <a:ext cx="1173480" cy="611002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53423"/>
            <a:stretch/>
          </p:blipFill>
          <p:spPr>
            <a:xfrm>
              <a:off x="4411980" y="5455532"/>
              <a:ext cx="1169710" cy="663328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t="1" r="14297" b="52980"/>
            <a:stretch/>
          </p:blipFill>
          <p:spPr>
            <a:xfrm>
              <a:off x="3070859" y="5509688"/>
              <a:ext cx="1158241" cy="601552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3593349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43527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260165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943527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260165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943527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직사각형 132"/>
            <p:cNvSpPr/>
            <p:nvPr/>
          </p:nvSpPr>
          <p:spPr>
            <a:xfrm>
              <a:off x="5698848" y="1676401"/>
              <a:ext cx="150130" cy="3009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722121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07498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0082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074987" y="4568530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소환가능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074987" y="5854875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6504768" y="1358282"/>
              <a:ext cx="3726627" cy="3053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7803275" y="1737934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능력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8770796" y="1737934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625827" y="1720029"/>
              <a:ext cx="846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339723" y="1720029"/>
              <a:ext cx="15198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12,345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1,500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1,320</a:t>
              </a:r>
              <a:endPara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929364" y="1769529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Lv.20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5" name="그림 1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3661172"/>
              <a:ext cx="293436" cy="293436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3661172"/>
              <a:ext cx="293436" cy="293436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3661172"/>
              <a:ext cx="293436" cy="293436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5008602"/>
              <a:ext cx="293436" cy="293436"/>
            </a:xfrm>
            <a:prstGeom prst="rect">
              <a:avLst/>
            </a:prstGeom>
          </p:spPr>
        </p:pic>
        <p:pic>
          <p:nvPicPr>
            <p:cNvPr id="149" name="그림 14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5008602"/>
              <a:ext cx="293436" cy="293436"/>
            </a:xfrm>
            <a:prstGeom prst="rect">
              <a:avLst/>
            </a:prstGeom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5008602"/>
              <a:ext cx="293436" cy="293436"/>
            </a:xfrm>
            <a:prstGeom prst="rect">
              <a:avLst/>
            </a:prstGeom>
          </p:spPr>
        </p:pic>
        <p:sp>
          <p:nvSpPr>
            <p:cNvPr id="151" name="직사각형 150"/>
            <p:cNvSpPr/>
            <p:nvPr/>
          </p:nvSpPr>
          <p:spPr>
            <a:xfrm>
              <a:off x="7803275" y="2628900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능력치</a:t>
              </a:r>
              <a:endPara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증가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8770796" y="2628900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16445" y="2610995"/>
              <a:ext cx="1240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9875520" y="2610995"/>
              <a:ext cx="79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15.2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9.7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8.3</a:t>
              </a:r>
            </a:p>
          </p:txBody>
        </p:sp>
        <p:sp>
          <p:nvSpPr>
            <p:cNvPr id="155" name="직사각형 154"/>
            <p:cNvSpPr/>
            <p:nvPr/>
          </p:nvSpPr>
          <p:spPr>
            <a:xfrm>
              <a:off x="6820669" y="5531695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6" name="직사각형 155"/>
            <p:cNvSpPr/>
            <p:nvPr/>
          </p:nvSpPr>
          <p:spPr>
            <a:xfrm>
              <a:off x="6820669" y="5531695"/>
              <a:ext cx="1746106" cy="280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6820669" y="5447332"/>
              <a:ext cx="27058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/ 10</a:t>
              </a:r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9602676" y="5457581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6820669" y="4897037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818889" y="4812674"/>
              <a:ext cx="27075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0%</a:t>
              </a: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9602676" y="4822923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레벨업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04493" y="3519243"/>
              <a:ext cx="966304" cy="989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스킬 정보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8770796" y="3516420"/>
              <a:ext cx="1897204" cy="99273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4" name="그림 16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1806881"/>
              <a:ext cx="279312" cy="286295"/>
            </a:xfrm>
            <a:prstGeom prst="rect">
              <a:avLst/>
            </a:prstGeom>
          </p:spPr>
        </p:pic>
        <p:grpSp>
          <p:nvGrpSpPr>
            <p:cNvPr id="165" name="그룹 164"/>
            <p:cNvGrpSpPr/>
            <p:nvPr/>
          </p:nvGrpSpPr>
          <p:grpSpPr>
            <a:xfrm>
              <a:off x="6143737" y="5359230"/>
              <a:ext cx="586167" cy="574402"/>
              <a:chOff x="6131103" y="5419998"/>
              <a:chExt cx="586167" cy="574402"/>
            </a:xfrm>
          </p:grpSpPr>
          <p:sp>
            <p:nvSpPr>
              <p:cNvPr id="172" name="대각선 방향의 모서리가 잘린 사각형 171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73" name="그림 17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sp>
          <p:nvSpPr>
            <p:cNvPr id="166" name="직사각형 165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940340" y="4837974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Lv.20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474" y="3538209"/>
              <a:ext cx="300841" cy="300841"/>
            </a:xfrm>
            <a:prstGeom prst="rect">
              <a:avLst/>
            </a:prstGeom>
          </p:spPr>
        </p:pic>
        <p:sp>
          <p:nvSpPr>
            <p:cNvPr id="169" name="TextBox 168"/>
            <p:cNvSpPr txBox="1"/>
            <p:nvPr/>
          </p:nvSpPr>
          <p:spPr>
            <a:xfrm>
              <a:off x="9126315" y="3517809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여신의 분노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0562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소환 시</a:t>
            </a:r>
            <a:endParaRPr lang="ko-KR" altLang="en-US" sz="1400" b="1" dirty="0"/>
          </a:p>
        </p:txBody>
      </p:sp>
      <p:grpSp>
        <p:nvGrpSpPr>
          <p:cNvPr id="90" name="그룹 89"/>
          <p:cNvGrpSpPr/>
          <p:nvPr/>
        </p:nvGrpSpPr>
        <p:grpSpPr>
          <a:xfrm>
            <a:off x="1348918" y="496496"/>
            <a:ext cx="9510695" cy="6119385"/>
            <a:chOff x="1348918" y="220050"/>
            <a:chExt cx="9510695" cy="6119385"/>
          </a:xfrm>
        </p:grpSpPr>
        <p:grpSp>
          <p:nvGrpSpPr>
            <p:cNvPr id="91" name="그룹 90"/>
            <p:cNvGrpSpPr/>
            <p:nvPr/>
          </p:nvGrpSpPr>
          <p:grpSpPr>
            <a:xfrm>
              <a:off x="1348918" y="220050"/>
              <a:ext cx="9510695" cy="6119385"/>
              <a:chOff x="1348918" y="220050"/>
              <a:chExt cx="9510695" cy="6119385"/>
            </a:xfrm>
          </p:grpSpPr>
          <p:sp>
            <p:nvSpPr>
              <p:cNvPr id="184" name="직사각형 183"/>
              <p:cNvSpPr/>
              <p:nvPr/>
            </p:nvSpPr>
            <p:spPr>
              <a:xfrm>
                <a:off x="1348918" y="628941"/>
                <a:ext cx="9510593" cy="571049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5" name="직사각형 184"/>
              <p:cNvSpPr/>
              <p:nvPr/>
            </p:nvSpPr>
            <p:spPr>
              <a:xfrm>
                <a:off x="1590675" y="772080"/>
                <a:ext cx="1901825" cy="39785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6" name="직사각형 185"/>
              <p:cNvSpPr/>
              <p:nvPr/>
            </p:nvSpPr>
            <p:spPr>
              <a:xfrm>
                <a:off x="1590675" y="1283194"/>
                <a:ext cx="4334608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87" name="그림 1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918" y="220050"/>
                <a:ext cx="9510593" cy="426201"/>
              </a:xfrm>
              <a:prstGeom prst="rect">
                <a:avLst/>
              </a:prstGeom>
            </p:spPr>
          </p:pic>
          <p:pic>
            <p:nvPicPr>
              <p:cNvPr id="188" name="그림 18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89" name="그림 18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90" name="그림 18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91" name="그림 19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2755406"/>
                <a:ext cx="1219200" cy="1219200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192" name="그림 19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93" name="그림 19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94" name="그림 19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4101112"/>
                <a:ext cx="1219200" cy="1219200"/>
              </a:xfrm>
              <a:prstGeom prst="rect">
                <a:avLst/>
              </a:prstGeom>
              <a:effectLst/>
            </p:spPr>
          </p:pic>
          <p:pic>
            <p:nvPicPr>
              <p:cNvPr id="195" name="그림 19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410111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96" name="그림 19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4101112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197" name="직사각형 196"/>
              <p:cNvSpPr/>
              <p:nvPr/>
            </p:nvSpPr>
            <p:spPr>
              <a:xfrm>
                <a:off x="6016181" y="1283194"/>
                <a:ext cx="4728019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8" name="그림 19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853" y="1737933"/>
                <a:ext cx="1634669" cy="2791629"/>
              </a:xfrm>
              <a:prstGeom prst="rect">
                <a:avLst/>
              </a:prstGeom>
            </p:spPr>
          </p:pic>
          <p:pic>
            <p:nvPicPr>
              <p:cNvPr id="199" name="그림 198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3428"/>
              <a:stretch/>
            </p:blipFill>
            <p:spPr>
              <a:xfrm>
                <a:off x="6165030" y="2188578"/>
                <a:ext cx="1577341" cy="1925436"/>
              </a:xfrm>
              <a:prstGeom prst="rect">
                <a:avLst/>
              </a:prstGeom>
            </p:spPr>
          </p:pic>
          <p:pic>
            <p:nvPicPr>
              <p:cNvPr id="200" name="그림 19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1477266"/>
                <a:ext cx="1173480" cy="1105914"/>
              </a:xfrm>
              <a:prstGeom prst="rect">
                <a:avLst/>
              </a:prstGeom>
            </p:spPr>
          </p:pic>
          <p:sp>
            <p:nvSpPr>
              <p:cNvPr id="201" name="TextBox 200"/>
              <p:cNvSpPr txBox="1"/>
              <p:nvPr/>
            </p:nvSpPr>
            <p:spPr>
              <a:xfrm>
                <a:off x="2260165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1965960" y="259608"/>
                <a:ext cx="8839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조력자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3" name="그림 20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524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04" name="그림 20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15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05" name="그림 20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740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06" name="그림 20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1432560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207" name="그림 20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1486716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208" name="그림 20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09" name="그림 20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10" name="그림 20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11" name="그림 210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2800112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212" name="그림 211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2755406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213" name="그림 212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2809562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214" name="그림 2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4180884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215" name="그림 21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4136178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216" name="그림 215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4190334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217" name="그림 21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4400550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218" name="그림 21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3037842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219" name="그림 21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1704659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220" name="그림 2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62522"/>
              <a:stretch/>
            </p:blipFill>
            <p:spPr>
              <a:xfrm>
                <a:off x="1722120" y="5500238"/>
                <a:ext cx="1173480" cy="611002"/>
              </a:xfrm>
              <a:prstGeom prst="rect">
                <a:avLst/>
              </a:prstGeom>
            </p:spPr>
          </p:pic>
          <p:pic>
            <p:nvPicPr>
              <p:cNvPr id="221" name="그림 22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53423"/>
              <a:stretch/>
            </p:blipFill>
            <p:spPr>
              <a:xfrm>
                <a:off x="4411980" y="5455532"/>
                <a:ext cx="1169710" cy="663328"/>
              </a:xfrm>
              <a:prstGeom prst="rect">
                <a:avLst/>
              </a:prstGeom>
            </p:spPr>
          </p:pic>
          <p:pic>
            <p:nvPicPr>
              <p:cNvPr id="222" name="그림 221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t="1" r="14297" b="52980"/>
              <a:stretch/>
            </p:blipFill>
            <p:spPr>
              <a:xfrm>
                <a:off x="3070859" y="5509688"/>
                <a:ext cx="1158241" cy="601552"/>
              </a:xfrm>
              <a:prstGeom prst="rect">
                <a:avLst/>
              </a:prstGeom>
            </p:spPr>
          </p:pic>
          <p:sp>
            <p:nvSpPr>
              <p:cNvPr id="223" name="TextBox 222"/>
              <p:cNvSpPr txBox="1"/>
              <p:nvPr/>
            </p:nvSpPr>
            <p:spPr>
              <a:xfrm>
                <a:off x="3593349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4943527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2260165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4943527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2260165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4943527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9" name="직사각형 228"/>
              <p:cNvSpPr/>
              <p:nvPr/>
            </p:nvSpPr>
            <p:spPr>
              <a:xfrm>
                <a:off x="5698848" y="1676401"/>
                <a:ext cx="150130" cy="30099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1722121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7/10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31" name="TextBox 230"/>
              <p:cNvSpPr txBox="1"/>
              <p:nvPr/>
            </p:nvSpPr>
            <p:spPr>
              <a:xfrm>
                <a:off x="307498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440082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0/10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3074987" y="4568530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>
                    <a:solidFill>
                      <a:srgbClr val="FFFF00"/>
                    </a:solidFill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소환가능</a:t>
                </a: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3074987" y="5854875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35" name="직사각형 234"/>
              <p:cNvSpPr/>
              <p:nvPr/>
            </p:nvSpPr>
            <p:spPr>
              <a:xfrm>
                <a:off x="6504768" y="1358282"/>
                <a:ext cx="3726627" cy="3053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6" name="직사각형 235"/>
              <p:cNvSpPr/>
              <p:nvPr/>
            </p:nvSpPr>
            <p:spPr>
              <a:xfrm>
                <a:off x="7803275" y="1737934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기본 능력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7" name="직사각형 236"/>
              <p:cNvSpPr/>
              <p:nvPr/>
            </p:nvSpPr>
            <p:spPr>
              <a:xfrm>
                <a:off x="8770796" y="1737934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8625827" y="1720029"/>
                <a:ext cx="846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>
                <a:off x="9339723" y="1720029"/>
                <a:ext cx="15198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12,345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1,500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1,320</a:t>
                </a:r>
                <a:endParaRPr lang="en-US" altLang="ko-K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6929364" y="1769529"/>
                <a:ext cx="873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41" name="그림 2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42" name="그림 24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43" name="그림 2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44" name="그림 24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45" name="그림 24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46" name="그림 2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5008602"/>
                <a:ext cx="293436" cy="293436"/>
              </a:xfrm>
              <a:prstGeom prst="rect">
                <a:avLst/>
              </a:prstGeom>
            </p:spPr>
          </p:pic>
          <p:sp>
            <p:nvSpPr>
              <p:cNvPr id="247" name="직사각형 246"/>
              <p:cNvSpPr/>
              <p:nvPr/>
            </p:nvSpPr>
            <p:spPr>
              <a:xfrm>
                <a:off x="7803275" y="2628900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능력치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증가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8" name="직사각형 247"/>
              <p:cNvSpPr/>
              <p:nvPr/>
            </p:nvSpPr>
            <p:spPr>
              <a:xfrm>
                <a:off x="8770796" y="2628900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9" name="TextBox 248"/>
              <p:cNvSpPr txBox="1"/>
              <p:nvPr/>
            </p:nvSpPr>
            <p:spPr>
              <a:xfrm>
                <a:off x="8716445" y="2610995"/>
                <a:ext cx="124070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250" name="TextBox 249"/>
              <p:cNvSpPr txBox="1"/>
              <p:nvPr/>
            </p:nvSpPr>
            <p:spPr>
              <a:xfrm>
                <a:off x="9875520" y="2610995"/>
                <a:ext cx="7924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15.2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9.7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8.3</a:t>
                </a:r>
              </a:p>
            </p:txBody>
          </p:sp>
          <p:sp>
            <p:nvSpPr>
              <p:cNvPr id="251" name="직사각형 250"/>
              <p:cNvSpPr/>
              <p:nvPr/>
            </p:nvSpPr>
            <p:spPr>
              <a:xfrm>
                <a:off x="6820669" y="5531695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2" name="직사각형 251"/>
              <p:cNvSpPr/>
              <p:nvPr/>
            </p:nvSpPr>
            <p:spPr>
              <a:xfrm>
                <a:off x="6820669" y="5531695"/>
                <a:ext cx="1746106" cy="28038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6820669" y="5447332"/>
                <a:ext cx="270580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 / 10</a:t>
                </a:r>
              </a:p>
            </p:txBody>
          </p:sp>
          <p:sp>
            <p:nvSpPr>
              <p:cNvPr id="254" name="직사각형 253"/>
              <p:cNvSpPr/>
              <p:nvPr/>
            </p:nvSpPr>
            <p:spPr>
              <a:xfrm>
                <a:off x="9602676" y="5457581"/>
                <a:ext cx="1017971" cy="41549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소환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5" name="직사각형 254"/>
              <p:cNvSpPr/>
              <p:nvPr/>
            </p:nvSpPr>
            <p:spPr>
              <a:xfrm>
                <a:off x="6820669" y="4897037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6818889" y="4812674"/>
                <a:ext cx="270758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0%</a:t>
                </a:r>
              </a:p>
            </p:txBody>
          </p:sp>
          <p:sp>
            <p:nvSpPr>
              <p:cNvPr id="257" name="직사각형 256"/>
              <p:cNvSpPr/>
              <p:nvPr/>
            </p:nvSpPr>
            <p:spPr>
              <a:xfrm>
                <a:off x="9602676" y="4822923"/>
                <a:ext cx="1017971" cy="41549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레벨업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8" name="직사각형 257"/>
              <p:cNvSpPr/>
              <p:nvPr/>
            </p:nvSpPr>
            <p:spPr>
              <a:xfrm>
                <a:off x="7804493" y="3519243"/>
                <a:ext cx="966304" cy="98990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스킬 정보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9" name="직사각형 258"/>
              <p:cNvSpPr/>
              <p:nvPr/>
            </p:nvSpPr>
            <p:spPr>
              <a:xfrm>
                <a:off x="8770796" y="3516420"/>
                <a:ext cx="1897204" cy="99273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60" name="그림 25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5" y="1806881"/>
                <a:ext cx="279312" cy="286295"/>
              </a:xfrm>
              <a:prstGeom prst="rect">
                <a:avLst/>
              </a:prstGeom>
            </p:spPr>
          </p:pic>
          <p:grpSp>
            <p:nvGrpSpPr>
              <p:cNvPr id="261" name="그룹 260"/>
              <p:cNvGrpSpPr/>
              <p:nvPr/>
            </p:nvGrpSpPr>
            <p:grpSpPr>
              <a:xfrm>
                <a:off x="6143737" y="5359230"/>
                <a:ext cx="586167" cy="574402"/>
                <a:chOff x="6131103" y="5419998"/>
                <a:chExt cx="586167" cy="574402"/>
              </a:xfrm>
            </p:grpSpPr>
            <p:sp>
              <p:nvSpPr>
                <p:cNvPr id="268" name="대각선 방향의 모서리가 잘린 사각형 267"/>
                <p:cNvSpPr/>
                <p:nvPr/>
              </p:nvSpPr>
              <p:spPr>
                <a:xfrm>
                  <a:off x="6131206" y="5419998"/>
                  <a:ext cx="586064" cy="574402"/>
                </a:xfrm>
                <a:prstGeom prst="snip2DiagRect">
                  <a:avLst>
                    <a:gd name="adj1" fmla="val 0"/>
                    <a:gd name="adj2" fmla="val 33485"/>
                  </a:avLst>
                </a:prstGeom>
                <a:solidFill>
                  <a:srgbClr val="7030A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69" name="그림 268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03" r="8430" b="32164"/>
                <a:stretch/>
              </p:blipFill>
              <p:spPr>
                <a:xfrm>
                  <a:off x="6131103" y="5419998"/>
                  <a:ext cx="576787" cy="559561"/>
                </a:xfrm>
                <a:prstGeom prst="snip2DiagRect">
                  <a:avLst>
                    <a:gd name="adj1" fmla="val 0"/>
                    <a:gd name="adj2" fmla="val 34589"/>
                  </a:avLst>
                </a:prstGeom>
              </p:spPr>
            </p:pic>
          </p:grpSp>
          <p:sp>
            <p:nvSpPr>
              <p:cNvPr id="262" name="직사각형 261"/>
              <p:cNvSpPr/>
              <p:nvPr/>
            </p:nvSpPr>
            <p:spPr>
              <a:xfrm>
                <a:off x="3593349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진형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등록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5940340" y="4837974"/>
                <a:ext cx="873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64" name="그림 26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74" y="3538209"/>
                <a:ext cx="300841" cy="300841"/>
              </a:xfrm>
              <a:prstGeom prst="rect">
                <a:avLst/>
              </a:prstGeom>
            </p:spPr>
          </p:pic>
          <p:sp>
            <p:nvSpPr>
              <p:cNvPr id="265" name="TextBox 264"/>
              <p:cNvSpPr txBox="1"/>
              <p:nvPr/>
            </p:nvSpPr>
            <p:spPr>
              <a:xfrm>
                <a:off x="9126315" y="3517809"/>
                <a:ext cx="1240706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여신의 분노</a:t>
                </a:r>
                <a:endPara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6" name="직사각형 265"/>
              <p:cNvSpPr/>
              <p:nvPr/>
            </p:nvSpPr>
            <p:spPr>
              <a:xfrm>
                <a:off x="5596023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mtClean="0">
                    <a:solidFill>
                      <a:schemeClr val="bg1"/>
                    </a:solidFill>
                  </a:rPr>
                  <a:t>조력자 조각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7" name="직사각형 266"/>
              <p:cNvSpPr/>
              <p:nvPr/>
            </p:nvSpPr>
            <p:spPr>
              <a:xfrm>
                <a:off x="7570657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업적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0" name="직사각형 109"/>
            <p:cNvSpPr/>
            <p:nvPr/>
          </p:nvSpPr>
          <p:spPr>
            <a:xfrm>
              <a:off x="1348918" y="220050"/>
              <a:ext cx="9510593" cy="611938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20" y="1752463"/>
              <a:ext cx="1501527" cy="2984517"/>
            </a:xfrm>
            <a:prstGeom prst="rect">
              <a:avLst/>
            </a:prstGeom>
          </p:spPr>
        </p:pic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04920" y="1780274"/>
              <a:ext cx="1501527" cy="2984517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166" y="2600854"/>
              <a:ext cx="1219200" cy="1219200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5268857" y="1374630"/>
              <a:ext cx="141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소환성공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4" name="직선 연결선 173"/>
            <p:cNvCxnSpPr/>
            <p:nvPr/>
          </p:nvCxnSpPr>
          <p:spPr>
            <a:xfrm>
              <a:off x="5287189" y="1422899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직선 연결선 174"/>
            <p:cNvCxnSpPr/>
            <p:nvPr/>
          </p:nvCxnSpPr>
          <p:spPr>
            <a:xfrm>
              <a:off x="5287189" y="1836294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6" name="그림 17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283" y="3787307"/>
              <a:ext cx="2069841" cy="520635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>
              <a:off x="5090564" y="3886004"/>
              <a:ext cx="1859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8" name="그림 17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501" y="4726207"/>
              <a:ext cx="1216802" cy="486721"/>
            </a:xfrm>
            <a:prstGeom prst="rect">
              <a:avLst/>
            </a:prstGeom>
          </p:spPr>
        </p:pic>
        <p:sp>
          <p:nvSpPr>
            <p:cNvPr id="179" name="TextBox 178"/>
            <p:cNvSpPr txBox="1"/>
            <p:nvPr/>
          </p:nvSpPr>
          <p:spPr>
            <a:xfrm>
              <a:off x="5396571" y="4815678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0" name="그림 17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460619" y="2673503"/>
              <a:ext cx="1123607" cy="1058913"/>
            </a:xfrm>
            <a:prstGeom prst="rect">
              <a:avLst/>
            </a:prstGeom>
          </p:spPr>
        </p:pic>
        <p:pic>
          <p:nvPicPr>
            <p:cNvPr id="181" name="그림 18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457637" y="3529632"/>
              <a:ext cx="237359" cy="231917"/>
            </a:xfrm>
            <a:prstGeom prst="rect">
              <a:avLst/>
            </a:prstGeom>
          </p:spPr>
        </p:pic>
        <p:pic>
          <p:nvPicPr>
            <p:cNvPr id="182" name="그림 18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632950" y="3529632"/>
              <a:ext cx="237359" cy="231917"/>
            </a:xfrm>
            <a:prstGeom prst="rect">
              <a:avLst/>
            </a:prstGeom>
          </p:spPr>
        </p:pic>
        <p:pic>
          <p:nvPicPr>
            <p:cNvPr id="183" name="그림 18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808262" y="3529632"/>
              <a:ext cx="237359" cy="231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340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메인 화면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마을 지도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674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소환된 조력자 정보</a:t>
            </a:r>
            <a:endParaRPr lang="ko-KR" altLang="en-US" sz="1400" b="1" dirty="0"/>
          </a:p>
        </p:txBody>
      </p:sp>
      <p:grpSp>
        <p:nvGrpSpPr>
          <p:cNvPr id="106" name="그룹 105"/>
          <p:cNvGrpSpPr/>
          <p:nvPr/>
        </p:nvGrpSpPr>
        <p:grpSpPr>
          <a:xfrm>
            <a:off x="1348918" y="496496"/>
            <a:ext cx="9510695" cy="6119385"/>
            <a:chOff x="1348918" y="220050"/>
            <a:chExt cx="9510695" cy="6119385"/>
          </a:xfrm>
        </p:grpSpPr>
        <p:sp>
          <p:nvSpPr>
            <p:cNvPr id="107" name="직사각형 106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1590675" y="1283194"/>
              <a:ext cx="4334608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1409700"/>
              <a:ext cx="1219200" cy="1219200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1409700"/>
              <a:ext cx="1219200" cy="1219200"/>
            </a:xfrm>
            <a:prstGeom prst="rect">
              <a:avLst/>
            </a:prstGeom>
          </p:spPr>
        </p:pic>
        <p:pic>
          <p:nvPicPr>
            <p:cNvPr id="116" name="그림 1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1409700"/>
              <a:ext cx="1219200" cy="1219200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2755406"/>
              <a:ext cx="1219200" cy="1219200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2755406"/>
              <a:ext cx="1219200" cy="1219200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2755406"/>
              <a:ext cx="1219200" cy="1219200"/>
            </a:xfrm>
            <a:prstGeom prst="rect">
              <a:avLst/>
            </a:prstGeom>
          </p:spPr>
        </p:pic>
        <p:pic>
          <p:nvPicPr>
            <p:cNvPr id="121" name="그림 1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4101112"/>
              <a:ext cx="1219200" cy="1219200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122" name="그림 1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4101112"/>
              <a:ext cx="1219200" cy="121920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4101112"/>
              <a:ext cx="1219200" cy="1219200"/>
            </a:xfrm>
            <a:prstGeom prst="rect">
              <a:avLst/>
            </a:prstGeom>
          </p:spPr>
        </p:pic>
        <p:sp>
          <p:nvSpPr>
            <p:cNvPr id="124" name="직사각형 123"/>
            <p:cNvSpPr/>
            <p:nvPr/>
          </p:nvSpPr>
          <p:spPr>
            <a:xfrm>
              <a:off x="6016181" y="1283194"/>
              <a:ext cx="4728019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5" name="그림 1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3" y="1737933"/>
              <a:ext cx="1634669" cy="2791629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6165030" y="2188578"/>
              <a:ext cx="1577341" cy="1925436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1477266"/>
              <a:ext cx="1173480" cy="1105914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2260165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24" y="4158251"/>
              <a:ext cx="275909" cy="275909"/>
            </a:xfrm>
            <a:prstGeom prst="rect">
              <a:avLst/>
            </a:prstGeom>
          </p:spPr>
        </p:pic>
        <p:pic>
          <p:nvPicPr>
            <p:cNvPr id="131" name="그림 1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715" y="4158251"/>
              <a:ext cx="275909" cy="275909"/>
            </a:xfrm>
            <a:prstGeom prst="rect">
              <a:avLst/>
            </a:prstGeom>
          </p:spPr>
        </p:pic>
        <p:pic>
          <p:nvPicPr>
            <p:cNvPr id="132" name="그림 1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740" y="4158251"/>
              <a:ext cx="275909" cy="275909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057" y="4158251"/>
              <a:ext cx="275909" cy="275909"/>
            </a:xfrm>
            <a:prstGeom prst="rect">
              <a:avLst/>
            </a:prstGeom>
          </p:spPr>
        </p:pic>
        <p:pic>
          <p:nvPicPr>
            <p:cNvPr id="134" name="그림 1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242" y="4158251"/>
              <a:ext cx="275909" cy="275909"/>
            </a:xfrm>
            <a:prstGeom prst="rect">
              <a:avLst/>
            </a:prstGeom>
          </p:spPr>
        </p:pic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1432560"/>
              <a:ext cx="1169710" cy="1158240"/>
            </a:xfrm>
            <a:prstGeom prst="rect">
              <a:avLst/>
            </a:prstGeom>
          </p:spPr>
        </p:pic>
        <p:pic>
          <p:nvPicPr>
            <p:cNvPr id="136" name="그림 13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1486716"/>
              <a:ext cx="1158241" cy="1104084"/>
            </a:xfrm>
            <a:prstGeom prst="rect">
              <a:avLst/>
            </a:prstGeom>
          </p:spPr>
        </p:pic>
        <p:pic>
          <p:nvPicPr>
            <p:cNvPr id="137" name="그림 1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2312604"/>
              <a:ext cx="293436" cy="293436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2312604"/>
              <a:ext cx="293436" cy="293436"/>
            </a:xfrm>
            <a:prstGeom prst="rect">
              <a:avLst/>
            </a:prstGeom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2312604"/>
              <a:ext cx="293436" cy="293436"/>
            </a:xfrm>
            <a:prstGeom prst="rect">
              <a:avLst/>
            </a:prstGeom>
          </p:spPr>
        </p:pic>
        <p:pic>
          <p:nvPicPr>
            <p:cNvPr id="140" name="그림 13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2800112"/>
              <a:ext cx="1173480" cy="1105914"/>
            </a:xfrm>
            <a:prstGeom prst="rect">
              <a:avLst/>
            </a:prstGeom>
          </p:spPr>
        </p:pic>
        <p:pic>
          <p:nvPicPr>
            <p:cNvPr id="141" name="그림 14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2755406"/>
              <a:ext cx="1169710" cy="1158240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2809562"/>
              <a:ext cx="1158241" cy="1104084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4180884"/>
              <a:ext cx="1173480" cy="1105914"/>
            </a:xfrm>
            <a:prstGeom prst="rect">
              <a:avLst/>
            </a:prstGeom>
          </p:spPr>
        </p:pic>
        <p:pic>
          <p:nvPicPr>
            <p:cNvPr id="144" name="그림 1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4136178"/>
              <a:ext cx="1169710" cy="1158240"/>
            </a:xfrm>
            <a:prstGeom prst="rect">
              <a:avLst/>
            </a:prstGeom>
          </p:spPr>
        </p:pic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4190334"/>
              <a:ext cx="1158241" cy="1104084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4400550" y="5442739"/>
              <a:ext cx="1219200" cy="683741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3037842" y="5442739"/>
              <a:ext cx="1219200" cy="683741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1704659" y="5442739"/>
              <a:ext cx="1219200" cy="683741"/>
            </a:xfrm>
            <a:prstGeom prst="rect">
              <a:avLst/>
            </a:prstGeom>
          </p:spPr>
        </p:pic>
        <p:pic>
          <p:nvPicPr>
            <p:cNvPr id="149" name="그림 1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62522"/>
            <a:stretch/>
          </p:blipFill>
          <p:spPr>
            <a:xfrm>
              <a:off x="1722120" y="5500238"/>
              <a:ext cx="1173480" cy="611002"/>
            </a:xfrm>
            <a:prstGeom prst="rect">
              <a:avLst/>
            </a:prstGeom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53423"/>
            <a:stretch/>
          </p:blipFill>
          <p:spPr>
            <a:xfrm>
              <a:off x="4411980" y="5455532"/>
              <a:ext cx="1169710" cy="663328"/>
            </a:xfrm>
            <a:prstGeom prst="rect">
              <a:avLst/>
            </a:prstGeom>
          </p:spPr>
        </p:pic>
        <p:pic>
          <p:nvPicPr>
            <p:cNvPr id="151" name="그림 150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t="1" r="14297" b="52980"/>
            <a:stretch/>
          </p:blipFill>
          <p:spPr>
            <a:xfrm>
              <a:off x="3070859" y="5509688"/>
              <a:ext cx="1158241" cy="601552"/>
            </a:xfrm>
            <a:prstGeom prst="rect">
              <a:avLst/>
            </a:prstGeom>
          </p:spPr>
        </p:pic>
        <p:sp>
          <p:nvSpPr>
            <p:cNvPr id="152" name="TextBox 151"/>
            <p:cNvSpPr txBox="1"/>
            <p:nvPr/>
          </p:nvSpPr>
          <p:spPr>
            <a:xfrm>
              <a:off x="3593349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4943527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260165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943527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260165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943527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5698848" y="1676401"/>
              <a:ext cx="150130" cy="3009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722121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07498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40082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074987" y="4568530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소환가능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074987" y="5854875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6504768" y="1358282"/>
              <a:ext cx="3726627" cy="3053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7803275" y="1737934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능력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6" name="직사각형 165"/>
            <p:cNvSpPr/>
            <p:nvPr/>
          </p:nvSpPr>
          <p:spPr>
            <a:xfrm>
              <a:off x="8770796" y="1737934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625827" y="1720029"/>
              <a:ext cx="846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9339723" y="1720029"/>
              <a:ext cx="15198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12,345</a:t>
              </a:r>
              <a:r>
                <a:rPr lang="en-US" altLang="ko-K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(+12,345)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1,500</a:t>
              </a:r>
              <a:r>
                <a:rPr lang="en-US" altLang="ko-K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(+1,234)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1,320</a:t>
              </a:r>
              <a:r>
                <a:rPr lang="en-US" altLang="ko-K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(+1,234)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929364" y="1769529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Lv.20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0" name="그림 1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3661172"/>
              <a:ext cx="293436" cy="293436"/>
            </a:xfrm>
            <a:prstGeom prst="rect">
              <a:avLst/>
            </a:prstGeom>
          </p:spPr>
        </p:pic>
        <p:pic>
          <p:nvPicPr>
            <p:cNvPr id="171" name="그림 17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3661172"/>
              <a:ext cx="293436" cy="293436"/>
            </a:xfrm>
            <a:prstGeom prst="rect">
              <a:avLst/>
            </a:prstGeom>
          </p:spPr>
        </p:pic>
        <p:pic>
          <p:nvPicPr>
            <p:cNvPr id="172" name="그림 17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3661172"/>
              <a:ext cx="293436" cy="293436"/>
            </a:xfrm>
            <a:prstGeom prst="rect">
              <a:avLst/>
            </a:prstGeom>
          </p:spPr>
        </p:pic>
        <p:pic>
          <p:nvPicPr>
            <p:cNvPr id="173" name="그림 17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5008602"/>
              <a:ext cx="293436" cy="293436"/>
            </a:xfrm>
            <a:prstGeom prst="rect">
              <a:avLst/>
            </a:prstGeom>
          </p:spPr>
        </p:pic>
        <p:pic>
          <p:nvPicPr>
            <p:cNvPr id="270" name="그림 2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5008602"/>
              <a:ext cx="293436" cy="293436"/>
            </a:xfrm>
            <a:prstGeom prst="rect">
              <a:avLst/>
            </a:prstGeom>
          </p:spPr>
        </p:pic>
        <p:pic>
          <p:nvPicPr>
            <p:cNvPr id="271" name="그림 27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5008602"/>
              <a:ext cx="293436" cy="293436"/>
            </a:xfrm>
            <a:prstGeom prst="rect">
              <a:avLst/>
            </a:prstGeom>
          </p:spPr>
        </p:pic>
        <p:sp>
          <p:nvSpPr>
            <p:cNvPr id="272" name="직사각형 271"/>
            <p:cNvSpPr/>
            <p:nvPr/>
          </p:nvSpPr>
          <p:spPr>
            <a:xfrm>
              <a:off x="7803275" y="2628900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능력치</a:t>
              </a:r>
              <a:endPara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증가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3" name="직사각형 272"/>
            <p:cNvSpPr/>
            <p:nvPr/>
          </p:nvSpPr>
          <p:spPr>
            <a:xfrm>
              <a:off x="8770796" y="2628900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8716445" y="2610995"/>
              <a:ext cx="1240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9875520" y="2610995"/>
              <a:ext cx="79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15.2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9.7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8.3</a:t>
              </a:r>
            </a:p>
          </p:txBody>
        </p:sp>
        <p:sp>
          <p:nvSpPr>
            <p:cNvPr id="276" name="직사각형 275"/>
            <p:cNvSpPr/>
            <p:nvPr/>
          </p:nvSpPr>
          <p:spPr>
            <a:xfrm>
              <a:off x="6820669" y="5531695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7" name="직사각형 276"/>
            <p:cNvSpPr/>
            <p:nvPr/>
          </p:nvSpPr>
          <p:spPr>
            <a:xfrm>
              <a:off x="6820669" y="5531695"/>
              <a:ext cx="1746106" cy="280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6820669" y="5447332"/>
              <a:ext cx="27058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103 / 150</a:t>
              </a:r>
            </a:p>
          </p:txBody>
        </p:sp>
        <p:sp>
          <p:nvSpPr>
            <p:cNvPr id="279" name="직사각형 278"/>
            <p:cNvSpPr/>
            <p:nvPr/>
          </p:nvSpPr>
          <p:spPr>
            <a:xfrm>
              <a:off x="9602676" y="5457581"/>
              <a:ext cx="1017971" cy="4154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승급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0" name="직사각형 279"/>
            <p:cNvSpPr/>
            <p:nvPr/>
          </p:nvSpPr>
          <p:spPr>
            <a:xfrm>
              <a:off x="6820669" y="4897037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1" name="직사각형 280"/>
            <p:cNvSpPr/>
            <p:nvPr/>
          </p:nvSpPr>
          <p:spPr>
            <a:xfrm>
              <a:off x="6820669" y="4897037"/>
              <a:ext cx="1746106" cy="28038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6818889" y="4812674"/>
              <a:ext cx="27075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52%</a:t>
              </a:r>
            </a:p>
          </p:txBody>
        </p:sp>
        <p:sp>
          <p:nvSpPr>
            <p:cNvPr id="283" name="직사각형 282"/>
            <p:cNvSpPr/>
            <p:nvPr/>
          </p:nvSpPr>
          <p:spPr>
            <a:xfrm>
              <a:off x="9602676" y="4822923"/>
              <a:ext cx="1017971" cy="4154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레벨업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4" name="직사각형 283"/>
            <p:cNvSpPr/>
            <p:nvPr/>
          </p:nvSpPr>
          <p:spPr>
            <a:xfrm>
              <a:off x="7804493" y="3519243"/>
              <a:ext cx="966304" cy="989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스킬 정보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5" name="직사각형 284"/>
            <p:cNvSpPr/>
            <p:nvPr/>
          </p:nvSpPr>
          <p:spPr>
            <a:xfrm>
              <a:off x="8770796" y="3516420"/>
              <a:ext cx="1897204" cy="99273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86" name="그림 28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1806881"/>
              <a:ext cx="279312" cy="286295"/>
            </a:xfrm>
            <a:prstGeom prst="rect">
              <a:avLst/>
            </a:prstGeom>
          </p:spPr>
        </p:pic>
        <p:grpSp>
          <p:nvGrpSpPr>
            <p:cNvPr id="287" name="그룹 286"/>
            <p:cNvGrpSpPr/>
            <p:nvPr/>
          </p:nvGrpSpPr>
          <p:grpSpPr>
            <a:xfrm>
              <a:off x="6143737" y="5359230"/>
              <a:ext cx="586167" cy="574402"/>
              <a:chOff x="6131103" y="5419998"/>
              <a:chExt cx="586167" cy="574402"/>
            </a:xfrm>
          </p:grpSpPr>
          <p:sp>
            <p:nvSpPr>
              <p:cNvPr id="297" name="대각선 방향의 모서리가 잘린 사각형 296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98" name="그림 29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sp>
          <p:nvSpPr>
            <p:cNvPr id="288" name="직사각형 287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9" name="직사각형 288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5940340" y="4837974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Lv.20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91" name="그림 29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474" y="3538209"/>
              <a:ext cx="300841" cy="300841"/>
            </a:xfrm>
            <a:prstGeom prst="rect">
              <a:avLst/>
            </a:prstGeom>
          </p:spPr>
        </p:pic>
        <p:pic>
          <p:nvPicPr>
            <p:cNvPr id="292" name="그림 29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0211" y="3852699"/>
              <a:ext cx="310592" cy="310592"/>
            </a:xfrm>
            <a:prstGeom prst="rect">
              <a:avLst/>
            </a:prstGeom>
          </p:spPr>
        </p:pic>
        <p:sp>
          <p:nvSpPr>
            <p:cNvPr id="293" name="TextBox 292"/>
            <p:cNvSpPr txBox="1"/>
            <p:nvPr/>
          </p:nvSpPr>
          <p:spPr>
            <a:xfrm>
              <a:off x="9126315" y="3517809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여신의 분노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9126315" y="3819206"/>
              <a:ext cx="1240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화살비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5" name="직사각형 294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96" name="직사각형 295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0106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소환 상세 정보</a:t>
            </a:r>
            <a:endParaRPr lang="ko-KR" altLang="en-US" sz="1400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348918" y="496497"/>
            <a:ext cx="9510695" cy="6119385"/>
            <a:chOff x="1348918" y="220050"/>
            <a:chExt cx="9510695" cy="6119385"/>
          </a:xfrm>
        </p:grpSpPr>
        <p:sp>
          <p:nvSpPr>
            <p:cNvPr id="96" name="직사각형 95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1590675" y="1283194"/>
              <a:ext cx="4334608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8" name="그림 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1409700"/>
              <a:ext cx="1219200" cy="1219200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1409700"/>
              <a:ext cx="1219200" cy="1219200"/>
            </a:xfrm>
            <a:prstGeom prst="rect">
              <a:avLst/>
            </a:prstGeom>
          </p:spPr>
        </p:pic>
        <p:pic>
          <p:nvPicPr>
            <p:cNvPr id="101" name="그림 10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1409700"/>
              <a:ext cx="1219200" cy="1219200"/>
            </a:xfrm>
            <a:prstGeom prst="rect">
              <a:avLst/>
            </a:prstGeom>
          </p:spPr>
        </p:pic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2755406"/>
              <a:ext cx="1219200" cy="1219200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2755406"/>
              <a:ext cx="1219200" cy="1219200"/>
            </a:xfrm>
            <a:prstGeom prst="rect">
              <a:avLst/>
            </a:prstGeom>
          </p:spPr>
        </p:pic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2755406"/>
              <a:ext cx="1219200" cy="1219200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4101112"/>
              <a:ext cx="1219200" cy="1219200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4101112"/>
              <a:ext cx="1219200" cy="1219200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4101112"/>
              <a:ext cx="1219200" cy="1219200"/>
            </a:xfrm>
            <a:prstGeom prst="rect">
              <a:avLst/>
            </a:prstGeom>
          </p:spPr>
        </p:pic>
        <p:sp>
          <p:nvSpPr>
            <p:cNvPr id="112" name="직사각형 111"/>
            <p:cNvSpPr/>
            <p:nvPr/>
          </p:nvSpPr>
          <p:spPr>
            <a:xfrm>
              <a:off x="6016181" y="1283194"/>
              <a:ext cx="4728019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3" y="1737933"/>
              <a:ext cx="1634669" cy="2791629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6165030" y="2188578"/>
              <a:ext cx="1577341" cy="1925436"/>
            </a:xfrm>
            <a:prstGeom prst="rect">
              <a:avLst/>
            </a:prstGeom>
          </p:spPr>
        </p:pic>
        <p:pic>
          <p:nvPicPr>
            <p:cNvPr id="174" name="그림 17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1477266"/>
              <a:ext cx="1173480" cy="1105914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2260165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7" name="그림 17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24" y="4158251"/>
              <a:ext cx="275909" cy="275909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715" y="4158251"/>
              <a:ext cx="275909" cy="275909"/>
            </a:xfrm>
            <a:prstGeom prst="rect">
              <a:avLst/>
            </a:prstGeom>
          </p:spPr>
        </p:pic>
        <p:pic>
          <p:nvPicPr>
            <p:cNvPr id="179" name="그림 17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740" y="4158251"/>
              <a:ext cx="275909" cy="275909"/>
            </a:xfrm>
            <a:prstGeom prst="rect">
              <a:avLst/>
            </a:prstGeom>
          </p:spPr>
        </p:pic>
        <p:pic>
          <p:nvPicPr>
            <p:cNvPr id="180" name="그림 1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057" y="4158251"/>
              <a:ext cx="275909" cy="275909"/>
            </a:xfrm>
            <a:prstGeom prst="rect">
              <a:avLst/>
            </a:prstGeom>
          </p:spPr>
        </p:pic>
        <p:pic>
          <p:nvPicPr>
            <p:cNvPr id="181" name="그림 18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242" y="4158251"/>
              <a:ext cx="275909" cy="275909"/>
            </a:xfrm>
            <a:prstGeom prst="rect">
              <a:avLst/>
            </a:prstGeom>
          </p:spPr>
        </p:pic>
        <p:pic>
          <p:nvPicPr>
            <p:cNvPr id="182" name="그림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1432560"/>
              <a:ext cx="1169710" cy="1158240"/>
            </a:xfrm>
            <a:prstGeom prst="rect">
              <a:avLst/>
            </a:prstGeom>
          </p:spPr>
        </p:pic>
        <p:pic>
          <p:nvPicPr>
            <p:cNvPr id="183" name="그림 18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1486716"/>
              <a:ext cx="1158241" cy="1104084"/>
            </a:xfrm>
            <a:prstGeom prst="rect">
              <a:avLst/>
            </a:prstGeom>
          </p:spPr>
        </p:pic>
        <p:pic>
          <p:nvPicPr>
            <p:cNvPr id="184" name="그림 18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2312604"/>
              <a:ext cx="293436" cy="293436"/>
            </a:xfrm>
            <a:prstGeom prst="rect">
              <a:avLst/>
            </a:prstGeom>
          </p:spPr>
        </p:pic>
        <p:pic>
          <p:nvPicPr>
            <p:cNvPr id="185" name="그림 18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2312604"/>
              <a:ext cx="293436" cy="293436"/>
            </a:xfrm>
            <a:prstGeom prst="rect">
              <a:avLst/>
            </a:prstGeom>
          </p:spPr>
        </p:pic>
        <p:pic>
          <p:nvPicPr>
            <p:cNvPr id="186" name="그림 18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2312604"/>
              <a:ext cx="293436" cy="293436"/>
            </a:xfrm>
            <a:prstGeom prst="rect">
              <a:avLst/>
            </a:prstGeom>
          </p:spPr>
        </p:pic>
        <p:pic>
          <p:nvPicPr>
            <p:cNvPr id="187" name="그림 18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2800112"/>
              <a:ext cx="1173480" cy="1105914"/>
            </a:xfrm>
            <a:prstGeom prst="rect">
              <a:avLst/>
            </a:prstGeom>
          </p:spPr>
        </p:pic>
        <p:pic>
          <p:nvPicPr>
            <p:cNvPr id="188" name="그림 18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2755406"/>
              <a:ext cx="1169710" cy="1158240"/>
            </a:xfrm>
            <a:prstGeom prst="rect">
              <a:avLst/>
            </a:prstGeom>
          </p:spPr>
        </p:pic>
        <p:pic>
          <p:nvPicPr>
            <p:cNvPr id="189" name="그림 188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2809562"/>
              <a:ext cx="1158241" cy="1104084"/>
            </a:xfrm>
            <a:prstGeom prst="rect">
              <a:avLst/>
            </a:prstGeom>
          </p:spPr>
        </p:pic>
        <p:pic>
          <p:nvPicPr>
            <p:cNvPr id="190" name="그림 1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4180884"/>
              <a:ext cx="1173480" cy="1105914"/>
            </a:xfrm>
            <a:prstGeom prst="rect">
              <a:avLst/>
            </a:prstGeom>
          </p:spPr>
        </p:pic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4136178"/>
              <a:ext cx="1169710" cy="1158240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4190334"/>
              <a:ext cx="1158241" cy="110408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4400550" y="5442739"/>
              <a:ext cx="1219200" cy="683741"/>
            </a:xfrm>
            <a:prstGeom prst="rect">
              <a:avLst/>
            </a:prstGeom>
          </p:spPr>
        </p:pic>
        <p:pic>
          <p:nvPicPr>
            <p:cNvPr id="194" name="그림 19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3037842" y="5442739"/>
              <a:ext cx="1219200" cy="683741"/>
            </a:xfrm>
            <a:prstGeom prst="rect">
              <a:avLst/>
            </a:prstGeom>
          </p:spPr>
        </p:pic>
        <p:pic>
          <p:nvPicPr>
            <p:cNvPr id="195" name="그림 19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1704659" y="5442739"/>
              <a:ext cx="1219200" cy="683741"/>
            </a:xfrm>
            <a:prstGeom prst="rect">
              <a:avLst/>
            </a:prstGeom>
          </p:spPr>
        </p:pic>
        <p:pic>
          <p:nvPicPr>
            <p:cNvPr id="196" name="그림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62522"/>
            <a:stretch/>
          </p:blipFill>
          <p:spPr>
            <a:xfrm>
              <a:off x="1722120" y="5500238"/>
              <a:ext cx="1173480" cy="611002"/>
            </a:xfrm>
            <a:prstGeom prst="rect">
              <a:avLst/>
            </a:prstGeom>
          </p:spPr>
        </p:pic>
        <p:pic>
          <p:nvPicPr>
            <p:cNvPr id="197" name="그림 19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53423"/>
            <a:stretch/>
          </p:blipFill>
          <p:spPr>
            <a:xfrm>
              <a:off x="4411980" y="5455532"/>
              <a:ext cx="1169710" cy="663328"/>
            </a:xfrm>
            <a:prstGeom prst="rect">
              <a:avLst/>
            </a:prstGeom>
          </p:spPr>
        </p:pic>
        <p:pic>
          <p:nvPicPr>
            <p:cNvPr id="198" name="그림 197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t="1" r="14297" b="52980"/>
            <a:stretch/>
          </p:blipFill>
          <p:spPr>
            <a:xfrm>
              <a:off x="3070859" y="5509688"/>
              <a:ext cx="1158241" cy="601552"/>
            </a:xfrm>
            <a:prstGeom prst="rect">
              <a:avLst/>
            </a:prstGeom>
          </p:spPr>
        </p:pic>
        <p:sp>
          <p:nvSpPr>
            <p:cNvPr id="199" name="TextBox 198"/>
            <p:cNvSpPr txBox="1"/>
            <p:nvPr/>
          </p:nvSpPr>
          <p:spPr>
            <a:xfrm>
              <a:off x="3593349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4943527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260165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4943527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260165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943527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" name="직사각형 204"/>
            <p:cNvSpPr/>
            <p:nvPr/>
          </p:nvSpPr>
          <p:spPr>
            <a:xfrm>
              <a:off x="5698848" y="1676401"/>
              <a:ext cx="150130" cy="30099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722121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307498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440082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3074987" y="4568530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</a:t>
              </a:r>
              <a:endParaRPr lang="ko-KR" altLang="en-US" sz="16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3074987" y="5854875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6504768" y="1358282"/>
              <a:ext cx="3726627" cy="3053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7803275" y="1737934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능력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8770796" y="1737934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8625827" y="1720029"/>
              <a:ext cx="846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9339723" y="1720029"/>
              <a:ext cx="15198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12,345</a:t>
              </a:r>
              <a:r>
                <a:rPr lang="en-US" altLang="ko-K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(+12,345)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1,500</a:t>
              </a:r>
              <a:r>
                <a:rPr lang="en-US" altLang="ko-K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(+1,234)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1,320</a:t>
              </a:r>
              <a:r>
                <a:rPr lang="en-US" altLang="ko-K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(+1,234)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929364" y="1769529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17" name="그림 2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3661172"/>
              <a:ext cx="293436" cy="293436"/>
            </a:xfrm>
            <a:prstGeom prst="rect">
              <a:avLst/>
            </a:prstGeom>
          </p:spPr>
        </p:pic>
        <p:pic>
          <p:nvPicPr>
            <p:cNvPr id="218" name="그림 2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3661172"/>
              <a:ext cx="293436" cy="293436"/>
            </a:xfrm>
            <a:prstGeom prst="rect">
              <a:avLst/>
            </a:prstGeom>
          </p:spPr>
        </p:pic>
        <p:pic>
          <p:nvPicPr>
            <p:cNvPr id="219" name="그림 2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3661172"/>
              <a:ext cx="293436" cy="293436"/>
            </a:xfrm>
            <a:prstGeom prst="rect">
              <a:avLst/>
            </a:prstGeom>
          </p:spPr>
        </p:pic>
        <p:pic>
          <p:nvPicPr>
            <p:cNvPr id="220" name="그림 2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5008602"/>
              <a:ext cx="293436" cy="293436"/>
            </a:xfrm>
            <a:prstGeom prst="rect">
              <a:avLst/>
            </a:prstGeom>
          </p:spPr>
        </p:pic>
        <p:pic>
          <p:nvPicPr>
            <p:cNvPr id="221" name="그림 2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5008602"/>
              <a:ext cx="293436" cy="293436"/>
            </a:xfrm>
            <a:prstGeom prst="rect">
              <a:avLst/>
            </a:prstGeom>
          </p:spPr>
        </p:pic>
        <p:pic>
          <p:nvPicPr>
            <p:cNvPr id="222" name="그림 2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5008602"/>
              <a:ext cx="293436" cy="293436"/>
            </a:xfrm>
            <a:prstGeom prst="rect">
              <a:avLst/>
            </a:prstGeom>
          </p:spPr>
        </p:pic>
        <p:sp>
          <p:nvSpPr>
            <p:cNvPr id="223" name="직사각형 222"/>
            <p:cNvSpPr/>
            <p:nvPr/>
          </p:nvSpPr>
          <p:spPr>
            <a:xfrm>
              <a:off x="7803275" y="2628900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능력치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증가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4" name="직사각형 223"/>
            <p:cNvSpPr/>
            <p:nvPr/>
          </p:nvSpPr>
          <p:spPr>
            <a:xfrm>
              <a:off x="8770796" y="2628900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8716445" y="2610995"/>
              <a:ext cx="1240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9875520" y="2610995"/>
              <a:ext cx="79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15.2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9.7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8.3</a:t>
              </a:r>
            </a:p>
          </p:txBody>
        </p:sp>
        <p:sp>
          <p:nvSpPr>
            <p:cNvPr id="227" name="직사각형 226"/>
            <p:cNvSpPr/>
            <p:nvPr/>
          </p:nvSpPr>
          <p:spPr>
            <a:xfrm>
              <a:off x="6820669" y="5531695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8" name="직사각형 227"/>
            <p:cNvSpPr/>
            <p:nvPr/>
          </p:nvSpPr>
          <p:spPr>
            <a:xfrm>
              <a:off x="6820669" y="5531695"/>
              <a:ext cx="1746106" cy="280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6820669" y="5447332"/>
              <a:ext cx="27058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103 / 150</a:t>
              </a: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9602676" y="5457581"/>
              <a:ext cx="1017971" cy="41549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승급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1" name="직사각형 230"/>
            <p:cNvSpPr/>
            <p:nvPr/>
          </p:nvSpPr>
          <p:spPr>
            <a:xfrm>
              <a:off x="6820669" y="4897037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2" name="직사각형 231"/>
            <p:cNvSpPr/>
            <p:nvPr/>
          </p:nvSpPr>
          <p:spPr>
            <a:xfrm>
              <a:off x="6820668" y="4897037"/>
              <a:ext cx="2680705" cy="28038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818890" y="4812674"/>
              <a:ext cx="270758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MAX</a:t>
              </a:r>
            </a:p>
          </p:txBody>
        </p:sp>
        <p:sp>
          <p:nvSpPr>
            <p:cNvPr id="234" name="직사각형 233"/>
            <p:cNvSpPr/>
            <p:nvPr/>
          </p:nvSpPr>
          <p:spPr>
            <a:xfrm>
              <a:off x="9602676" y="4822923"/>
              <a:ext cx="1017971" cy="41549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레벨업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5" name="직사각형 234"/>
            <p:cNvSpPr/>
            <p:nvPr/>
          </p:nvSpPr>
          <p:spPr>
            <a:xfrm>
              <a:off x="7804493" y="3519243"/>
              <a:ext cx="966304" cy="989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스킬 정보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6" name="직사각형 235"/>
            <p:cNvSpPr/>
            <p:nvPr/>
          </p:nvSpPr>
          <p:spPr>
            <a:xfrm>
              <a:off x="8770796" y="3516420"/>
              <a:ext cx="1897204" cy="99273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7" name="그림 2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474" y="3538209"/>
              <a:ext cx="300841" cy="300841"/>
            </a:xfrm>
            <a:prstGeom prst="rect">
              <a:avLst/>
            </a:prstGeom>
          </p:spPr>
        </p:pic>
        <p:pic>
          <p:nvPicPr>
            <p:cNvPr id="238" name="그림 2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0211" y="3852699"/>
              <a:ext cx="310592" cy="310592"/>
            </a:xfrm>
            <a:prstGeom prst="rect">
              <a:avLst/>
            </a:prstGeom>
          </p:spPr>
        </p:pic>
        <p:sp>
          <p:nvSpPr>
            <p:cNvPr id="239" name="TextBox 238"/>
            <p:cNvSpPr txBox="1"/>
            <p:nvPr/>
          </p:nvSpPr>
          <p:spPr>
            <a:xfrm>
              <a:off x="9126315" y="3517809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여신의 분노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40" name="그림 2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1806881"/>
              <a:ext cx="279312" cy="286295"/>
            </a:xfrm>
            <a:prstGeom prst="rect">
              <a:avLst/>
            </a:prstGeom>
          </p:spPr>
        </p:pic>
        <p:pic>
          <p:nvPicPr>
            <p:cNvPr id="241" name="그림 24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811" y="1248586"/>
              <a:ext cx="4543774" cy="4944843"/>
            </a:xfrm>
            <a:prstGeom prst="rect">
              <a:avLst/>
            </a:prstGeom>
          </p:spPr>
        </p:pic>
        <p:sp>
          <p:nvSpPr>
            <p:cNvPr id="242" name="TextBox 241"/>
            <p:cNvSpPr txBox="1"/>
            <p:nvPr/>
          </p:nvSpPr>
          <p:spPr>
            <a:xfrm>
              <a:off x="3298893" y="141529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상세정보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43" name="그림 24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933" y="1839814"/>
              <a:ext cx="4048597" cy="4183855"/>
            </a:xfrm>
            <a:prstGeom prst="rect">
              <a:avLst/>
            </a:prstGeom>
          </p:spPr>
        </p:pic>
        <p:sp>
          <p:nvSpPr>
            <p:cNvPr id="244" name="TextBox 243"/>
            <p:cNvSpPr txBox="1"/>
            <p:nvPr/>
          </p:nvSpPr>
          <p:spPr>
            <a:xfrm>
              <a:off x="1840597" y="1790010"/>
              <a:ext cx="1467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/>
                  </a:solidFill>
                </a:rPr>
                <a:t>&gt;&gt; </a:t>
              </a:r>
              <a:r>
                <a:rPr lang="ko-KR" altLang="en-US" sz="1400" b="1" dirty="0" smtClean="0">
                  <a:solidFill>
                    <a:schemeClr val="accent2"/>
                  </a:solidFill>
                </a:rPr>
                <a:t>조력자 설명</a:t>
              </a:r>
              <a:endParaRPr lang="ko-KR" alt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1859880" y="2045147"/>
              <a:ext cx="3798249" cy="52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후방의 물리 딜러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강력한 단일 및 광역 피해를 입힙니다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하지만 근거리 공격에 약합니다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1840597" y="4298069"/>
              <a:ext cx="1467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/>
                  </a:solidFill>
                </a:rPr>
                <a:t>&gt;&gt; </a:t>
              </a:r>
              <a:r>
                <a:rPr lang="ko-KR" altLang="en-US" sz="1400" b="1" dirty="0" smtClean="0">
                  <a:solidFill>
                    <a:schemeClr val="accent2"/>
                  </a:solidFill>
                </a:rPr>
                <a:t>조력자 속성</a:t>
              </a:r>
              <a:endParaRPr lang="ko-KR" alt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1858725" y="4553263"/>
              <a:ext cx="801823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공격력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공격 속도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치명타 확률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치명타 세기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치명타 저항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방어력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피해 감소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2707650" y="4553263"/>
              <a:ext cx="851515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123,456,789</a:t>
              </a:r>
              <a:endParaRPr lang="en-US" altLang="ko-KR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3820553" y="4553263"/>
              <a:ext cx="1072730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생명력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생명력 회복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활력도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err="1" smtClean="0">
                  <a:solidFill>
                    <a:schemeClr val="bg1"/>
                  </a:solidFill>
                </a:rPr>
                <a:t>회피율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상태 이상 저항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스킬 재사용 시간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이동 속도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4952753" y="4553263"/>
              <a:ext cx="851515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123,456,789</a:t>
              </a:r>
              <a:endParaRPr lang="en-US" altLang="ko-KR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1840597" y="2617754"/>
              <a:ext cx="1888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/>
                  </a:solidFill>
                </a:rPr>
                <a:t>&gt;&gt; </a:t>
              </a:r>
              <a:r>
                <a:rPr lang="ko-KR" altLang="en-US" sz="1400" b="1" dirty="0" smtClean="0">
                  <a:solidFill>
                    <a:schemeClr val="accent2"/>
                  </a:solidFill>
                </a:rPr>
                <a:t>조력자 스킬 설명</a:t>
              </a:r>
              <a:endParaRPr lang="ko-KR" alt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2240007" y="2858793"/>
              <a:ext cx="341625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여신의 분노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9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쿨타임</a:t>
              </a: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아군 캐릭터의 방어력이 </a:t>
              </a:r>
              <a:r>
                <a:rPr lang="en-US" altLang="ko-KR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150% </a:t>
              </a: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증가한다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2240007" y="3302531"/>
              <a:ext cx="341625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화살비</a:t>
              </a: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9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쿨타임</a:t>
              </a:r>
              <a:r>
                <a:rPr lang="ko-KR" alt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적을 향해 화살을 발사하여 공격력의 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150% </a:t>
              </a: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피해를 입힌다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2240007" y="3742434"/>
              <a:ext cx="341625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어스퀘이크</a:t>
              </a: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9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쿨타임</a:t>
              </a:r>
              <a:r>
                <a:rPr lang="ko-KR" alt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</a:t>
              </a:r>
              <a:r>
                <a:rPr lang="ko-KR" alt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적을 향해 지축을 뒤흔들며 공격력의 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200% </a:t>
              </a:r>
              <a:r>
                <a:rPr lang="ko-KR" altLang="en-US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피해를 입힌다</a:t>
              </a:r>
              <a:r>
                <a:rPr lang="en-US" altLang="ko-KR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  <p:grpSp>
          <p:nvGrpSpPr>
            <p:cNvPr id="255" name="그룹 254"/>
            <p:cNvGrpSpPr/>
            <p:nvPr/>
          </p:nvGrpSpPr>
          <p:grpSpPr>
            <a:xfrm>
              <a:off x="6143737" y="5359230"/>
              <a:ext cx="586167" cy="574402"/>
              <a:chOff x="6131103" y="5419998"/>
              <a:chExt cx="586167" cy="574402"/>
            </a:xfrm>
          </p:grpSpPr>
          <p:sp>
            <p:nvSpPr>
              <p:cNvPr id="268" name="대각선 방향의 모서리가 잘린 사각형 267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69" name="그림 26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pic>
          <p:nvPicPr>
            <p:cNvPr id="256" name="그림 25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8511" y="1381941"/>
              <a:ext cx="404923" cy="356332"/>
            </a:xfrm>
            <a:prstGeom prst="rect">
              <a:avLst/>
            </a:prstGeom>
          </p:spPr>
        </p:pic>
        <p:sp>
          <p:nvSpPr>
            <p:cNvPr id="257" name="직사각형 256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58" name="직사각형 257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5940340" y="4837974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60" name="그림 25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0211" y="4174560"/>
              <a:ext cx="310592" cy="310592"/>
            </a:xfrm>
            <a:prstGeom prst="rect">
              <a:avLst/>
            </a:prstGeom>
          </p:spPr>
        </p:pic>
        <p:sp>
          <p:nvSpPr>
            <p:cNvPr id="261" name="TextBox 260"/>
            <p:cNvSpPr txBox="1"/>
            <p:nvPr/>
          </p:nvSpPr>
          <p:spPr>
            <a:xfrm>
              <a:off x="9126315" y="3819206"/>
              <a:ext cx="1240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화살비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9126315" y="4150636"/>
              <a:ext cx="1240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어스퀘이크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63" name="그림 26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672" y="2960383"/>
              <a:ext cx="300841" cy="300841"/>
            </a:xfrm>
            <a:prstGeom prst="rect">
              <a:avLst/>
            </a:prstGeom>
          </p:spPr>
        </p:pic>
        <p:pic>
          <p:nvPicPr>
            <p:cNvPr id="264" name="그림 26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017" y="3398274"/>
              <a:ext cx="310592" cy="310592"/>
            </a:xfrm>
            <a:prstGeom prst="rect">
              <a:avLst/>
            </a:prstGeom>
          </p:spPr>
        </p:pic>
        <p:pic>
          <p:nvPicPr>
            <p:cNvPr id="265" name="그림 26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8041" y="3842019"/>
              <a:ext cx="310592" cy="310592"/>
            </a:xfrm>
            <a:prstGeom prst="rect">
              <a:avLst/>
            </a:prstGeom>
          </p:spPr>
        </p:pic>
        <p:sp>
          <p:nvSpPr>
            <p:cNvPr id="266" name="직사각형 265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67" name="직사각형 266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52644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190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</a:t>
            </a:r>
            <a:r>
              <a:rPr lang="ko-KR" altLang="en-US" sz="1400" b="1" dirty="0" err="1" smtClean="0"/>
              <a:t>레벨업</a:t>
            </a:r>
            <a:endParaRPr lang="ko-KR" altLang="en-US" sz="1400" b="1" dirty="0"/>
          </a:p>
        </p:txBody>
      </p:sp>
      <p:grpSp>
        <p:nvGrpSpPr>
          <p:cNvPr id="115" name="그룹 114"/>
          <p:cNvGrpSpPr/>
          <p:nvPr/>
        </p:nvGrpSpPr>
        <p:grpSpPr>
          <a:xfrm>
            <a:off x="1348918" y="485864"/>
            <a:ext cx="9510695" cy="6119385"/>
            <a:chOff x="1348918" y="220050"/>
            <a:chExt cx="9510695" cy="6119385"/>
          </a:xfrm>
        </p:grpSpPr>
        <p:grpSp>
          <p:nvGrpSpPr>
            <p:cNvPr id="116" name="그룹 115"/>
            <p:cNvGrpSpPr/>
            <p:nvPr/>
          </p:nvGrpSpPr>
          <p:grpSpPr>
            <a:xfrm>
              <a:off x="1348918" y="220050"/>
              <a:ext cx="9510695" cy="6119385"/>
              <a:chOff x="1348918" y="220050"/>
              <a:chExt cx="9510695" cy="6119385"/>
            </a:xfrm>
          </p:grpSpPr>
          <p:sp>
            <p:nvSpPr>
              <p:cNvPr id="170" name="직사각형 169"/>
              <p:cNvSpPr/>
              <p:nvPr/>
            </p:nvSpPr>
            <p:spPr>
              <a:xfrm>
                <a:off x="1348918" y="628941"/>
                <a:ext cx="9510593" cy="571049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1" name="직사각형 170"/>
              <p:cNvSpPr/>
              <p:nvPr/>
            </p:nvSpPr>
            <p:spPr>
              <a:xfrm>
                <a:off x="1590675" y="1283194"/>
                <a:ext cx="4334608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72" name="그림 1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918" y="220050"/>
                <a:ext cx="9510593" cy="426201"/>
              </a:xfrm>
              <a:prstGeom prst="rect">
                <a:avLst/>
              </a:prstGeom>
            </p:spPr>
          </p:pic>
          <p:pic>
            <p:nvPicPr>
              <p:cNvPr id="173" name="그림 17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70" name="그림 26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71" name="그림 27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72" name="그림 27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73" name="그림 27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74" name="그림 27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75" name="그림 27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4101112"/>
                <a:ext cx="1219200" cy="1219200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276" name="그림 27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410111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77" name="그림 27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4101112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278" name="직사각형 277"/>
              <p:cNvSpPr/>
              <p:nvPr/>
            </p:nvSpPr>
            <p:spPr>
              <a:xfrm>
                <a:off x="6016181" y="1283194"/>
                <a:ext cx="4728019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79" name="그림 27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853" y="1737933"/>
                <a:ext cx="1634669" cy="2791629"/>
              </a:xfrm>
              <a:prstGeom prst="rect">
                <a:avLst/>
              </a:prstGeom>
            </p:spPr>
          </p:pic>
          <p:pic>
            <p:nvPicPr>
              <p:cNvPr id="280" name="그림 27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3428"/>
              <a:stretch/>
            </p:blipFill>
            <p:spPr>
              <a:xfrm>
                <a:off x="6165030" y="2188578"/>
                <a:ext cx="1577341" cy="1925436"/>
              </a:xfrm>
              <a:prstGeom prst="rect">
                <a:avLst/>
              </a:prstGeom>
            </p:spPr>
          </p:pic>
          <p:pic>
            <p:nvPicPr>
              <p:cNvPr id="281" name="그림 28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1477266"/>
                <a:ext cx="1173480" cy="1105914"/>
              </a:xfrm>
              <a:prstGeom prst="rect">
                <a:avLst/>
              </a:prstGeom>
            </p:spPr>
          </p:pic>
          <p:sp>
            <p:nvSpPr>
              <p:cNvPr id="282" name="TextBox 281"/>
              <p:cNvSpPr txBox="1"/>
              <p:nvPr/>
            </p:nvSpPr>
            <p:spPr>
              <a:xfrm>
                <a:off x="2260165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3" name="TextBox 282"/>
              <p:cNvSpPr txBox="1"/>
              <p:nvPr/>
            </p:nvSpPr>
            <p:spPr>
              <a:xfrm>
                <a:off x="1965960" y="259608"/>
                <a:ext cx="8839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조력자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84" name="그림 28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524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85" name="그림 28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15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86" name="그림 28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740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87" name="그림 28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057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88" name="그림 28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6242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89" name="그림 28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1432560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290" name="그림 28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1486716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291" name="그림 29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92" name="그림 29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93" name="그림 29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294" name="그림 293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2800112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295" name="그림 294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2755406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296" name="그림 295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2809562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297" name="그림 29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4180884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298" name="그림 29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4136178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299" name="그림 298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4190334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00" name="그림 29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4400550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01" name="그림 30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3037842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02" name="그림 30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1704659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03" name="그림 30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62522"/>
              <a:stretch/>
            </p:blipFill>
            <p:spPr>
              <a:xfrm>
                <a:off x="1722120" y="5500238"/>
                <a:ext cx="1173480" cy="611002"/>
              </a:xfrm>
              <a:prstGeom prst="rect">
                <a:avLst/>
              </a:prstGeom>
            </p:spPr>
          </p:pic>
          <p:pic>
            <p:nvPicPr>
              <p:cNvPr id="304" name="그림 30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53423"/>
              <a:stretch/>
            </p:blipFill>
            <p:spPr>
              <a:xfrm>
                <a:off x="4411980" y="5455532"/>
                <a:ext cx="1169710" cy="663328"/>
              </a:xfrm>
              <a:prstGeom prst="rect">
                <a:avLst/>
              </a:prstGeom>
            </p:spPr>
          </p:pic>
          <p:pic>
            <p:nvPicPr>
              <p:cNvPr id="305" name="그림 304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t="1" r="14297" b="52980"/>
              <a:stretch/>
            </p:blipFill>
            <p:spPr>
              <a:xfrm>
                <a:off x="3070859" y="5509688"/>
                <a:ext cx="1158241" cy="601552"/>
              </a:xfrm>
              <a:prstGeom prst="rect">
                <a:avLst/>
              </a:prstGeom>
            </p:spPr>
          </p:pic>
          <p:sp>
            <p:nvSpPr>
              <p:cNvPr id="306" name="TextBox 305"/>
              <p:cNvSpPr txBox="1"/>
              <p:nvPr/>
            </p:nvSpPr>
            <p:spPr>
              <a:xfrm>
                <a:off x="3593349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" name="TextBox 306"/>
              <p:cNvSpPr txBox="1"/>
              <p:nvPr/>
            </p:nvSpPr>
            <p:spPr>
              <a:xfrm>
                <a:off x="4943527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" name="TextBox 307"/>
              <p:cNvSpPr txBox="1"/>
              <p:nvPr/>
            </p:nvSpPr>
            <p:spPr>
              <a:xfrm>
                <a:off x="2260165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" name="TextBox 308"/>
              <p:cNvSpPr txBox="1"/>
              <p:nvPr/>
            </p:nvSpPr>
            <p:spPr>
              <a:xfrm>
                <a:off x="4943527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" name="TextBox 309"/>
              <p:cNvSpPr txBox="1"/>
              <p:nvPr/>
            </p:nvSpPr>
            <p:spPr>
              <a:xfrm>
                <a:off x="2260165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1" name="TextBox 310"/>
              <p:cNvSpPr txBox="1"/>
              <p:nvPr/>
            </p:nvSpPr>
            <p:spPr>
              <a:xfrm>
                <a:off x="4943527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2" name="직사각형 311"/>
              <p:cNvSpPr/>
              <p:nvPr/>
            </p:nvSpPr>
            <p:spPr>
              <a:xfrm>
                <a:off x="5698848" y="1676401"/>
                <a:ext cx="150130" cy="30099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3" name="TextBox 312"/>
              <p:cNvSpPr txBox="1"/>
              <p:nvPr/>
            </p:nvSpPr>
            <p:spPr>
              <a:xfrm>
                <a:off x="1722121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7/10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4" name="TextBox 313"/>
              <p:cNvSpPr txBox="1"/>
              <p:nvPr/>
            </p:nvSpPr>
            <p:spPr>
              <a:xfrm>
                <a:off x="307498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5" name="TextBox 314"/>
              <p:cNvSpPr txBox="1"/>
              <p:nvPr/>
            </p:nvSpPr>
            <p:spPr>
              <a:xfrm>
                <a:off x="440082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0/10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3074987" y="4568530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>
                    <a:solidFill>
                      <a:srgbClr val="FFFF00"/>
                    </a:solidFill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소환가능</a:t>
                </a:r>
              </a:p>
            </p:txBody>
          </p:sp>
          <p:sp>
            <p:nvSpPr>
              <p:cNvPr id="317" name="TextBox 316"/>
              <p:cNvSpPr txBox="1"/>
              <p:nvPr/>
            </p:nvSpPr>
            <p:spPr>
              <a:xfrm>
                <a:off x="3074987" y="5854875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8" name="직사각형 317"/>
              <p:cNvSpPr/>
              <p:nvPr/>
            </p:nvSpPr>
            <p:spPr>
              <a:xfrm>
                <a:off x="6504768" y="1358282"/>
                <a:ext cx="3726627" cy="3053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9" name="직사각형 318"/>
              <p:cNvSpPr/>
              <p:nvPr/>
            </p:nvSpPr>
            <p:spPr>
              <a:xfrm>
                <a:off x="7803275" y="1737934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기본 능력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0" name="직사각형 319"/>
              <p:cNvSpPr/>
              <p:nvPr/>
            </p:nvSpPr>
            <p:spPr>
              <a:xfrm>
                <a:off x="8770796" y="1737934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1" name="TextBox 320"/>
              <p:cNvSpPr txBox="1"/>
              <p:nvPr/>
            </p:nvSpPr>
            <p:spPr>
              <a:xfrm>
                <a:off x="8625827" y="1720029"/>
                <a:ext cx="846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22" name="TextBox 321"/>
              <p:cNvSpPr txBox="1"/>
              <p:nvPr/>
            </p:nvSpPr>
            <p:spPr>
              <a:xfrm>
                <a:off x="9339723" y="1720029"/>
                <a:ext cx="15198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12,345</a:t>
                </a:r>
                <a:r>
                  <a:rPr lang="en-US" altLang="ko-KR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(+12,345)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1,500</a:t>
                </a:r>
                <a:r>
                  <a:rPr lang="en-US" altLang="ko-KR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(+1,234)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1,320</a:t>
                </a:r>
                <a:r>
                  <a:rPr lang="en-US" altLang="ko-KR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(+1,234)</a:t>
                </a:r>
              </a:p>
            </p:txBody>
          </p:sp>
          <p:sp>
            <p:nvSpPr>
              <p:cNvPr id="323" name="TextBox 322"/>
              <p:cNvSpPr txBox="1"/>
              <p:nvPr/>
            </p:nvSpPr>
            <p:spPr>
              <a:xfrm>
                <a:off x="6929364" y="1769529"/>
                <a:ext cx="873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24" name="그림 32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25" name="그림 3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26" name="그림 32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27" name="그림 3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28" name="그림 32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29" name="그림 3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5008602"/>
                <a:ext cx="293436" cy="293436"/>
              </a:xfrm>
              <a:prstGeom prst="rect">
                <a:avLst/>
              </a:prstGeom>
            </p:spPr>
          </p:pic>
          <p:sp>
            <p:nvSpPr>
              <p:cNvPr id="330" name="직사각형 329"/>
              <p:cNvSpPr/>
              <p:nvPr/>
            </p:nvSpPr>
            <p:spPr>
              <a:xfrm>
                <a:off x="7803275" y="2628900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능력치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증가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1" name="직사각형 330"/>
              <p:cNvSpPr/>
              <p:nvPr/>
            </p:nvSpPr>
            <p:spPr>
              <a:xfrm>
                <a:off x="8770796" y="2628900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2" name="TextBox 331"/>
              <p:cNvSpPr txBox="1"/>
              <p:nvPr/>
            </p:nvSpPr>
            <p:spPr>
              <a:xfrm>
                <a:off x="8716445" y="2610995"/>
                <a:ext cx="124070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33" name="TextBox 332"/>
              <p:cNvSpPr txBox="1"/>
              <p:nvPr/>
            </p:nvSpPr>
            <p:spPr>
              <a:xfrm>
                <a:off x="9875520" y="2610995"/>
                <a:ext cx="7924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15.2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9.7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8.3</a:t>
                </a:r>
              </a:p>
            </p:txBody>
          </p:sp>
          <p:sp>
            <p:nvSpPr>
              <p:cNvPr id="334" name="직사각형 333"/>
              <p:cNvSpPr/>
              <p:nvPr/>
            </p:nvSpPr>
            <p:spPr>
              <a:xfrm>
                <a:off x="6820669" y="5531695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5" name="직사각형 334"/>
              <p:cNvSpPr/>
              <p:nvPr/>
            </p:nvSpPr>
            <p:spPr>
              <a:xfrm>
                <a:off x="6820669" y="5531695"/>
                <a:ext cx="1746106" cy="28038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6" name="TextBox 335"/>
              <p:cNvSpPr txBox="1"/>
              <p:nvPr/>
            </p:nvSpPr>
            <p:spPr>
              <a:xfrm>
                <a:off x="6820669" y="5447332"/>
                <a:ext cx="270580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103 / 150</a:t>
                </a:r>
              </a:p>
            </p:txBody>
          </p:sp>
          <p:sp>
            <p:nvSpPr>
              <p:cNvPr id="337" name="직사각형 336"/>
              <p:cNvSpPr/>
              <p:nvPr/>
            </p:nvSpPr>
            <p:spPr>
              <a:xfrm>
                <a:off x="9602676" y="5457581"/>
                <a:ext cx="1017971" cy="4154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승급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38" name="그림 33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9559" y="4861105"/>
                <a:ext cx="454402" cy="335392"/>
              </a:xfrm>
              <a:prstGeom prst="rect">
                <a:avLst/>
              </a:prstGeom>
            </p:spPr>
          </p:pic>
          <p:sp>
            <p:nvSpPr>
              <p:cNvPr id="339" name="직사각형 338"/>
              <p:cNvSpPr/>
              <p:nvPr/>
            </p:nvSpPr>
            <p:spPr>
              <a:xfrm>
                <a:off x="6820669" y="4897037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0" name="직사각형 339"/>
              <p:cNvSpPr/>
              <p:nvPr/>
            </p:nvSpPr>
            <p:spPr>
              <a:xfrm>
                <a:off x="6820669" y="4897037"/>
                <a:ext cx="1746106" cy="28038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1" name="TextBox 340"/>
              <p:cNvSpPr txBox="1"/>
              <p:nvPr/>
            </p:nvSpPr>
            <p:spPr>
              <a:xfrm>
                <a:off x="6818889" y="4812674"/>
                <a:ext cx="270758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52%</a:t>
                </a:r>
              </a:p>
            </p:txBody>
          </p:sp>
          <p:sp>
            <p:nvSpPr>
              <p:cNvPr id="342" name="직사각형 341"/>
              <p:cNvSpPr/>
              <p:nvPr/>
            </p:nvSpPr>
            <p:spPr>
              <a:xfrm>
                <a:off x="9602676" y="4822923"/>
                <a:ext cx="1017971" cy="415498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레벨업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3" name="직사각형 342"/>
              <p:cNvSpPr/>
              <p:nvPr/>
            </p:nvSpPr>
            <p:spPr>
              <a:xfrm>
                <a:off x="7804493" y="3519243"/>
                <a:ext cx="966304" cy="98990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스킬 정보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4" name="직사각형 343"/>
              <p:cNvSpPr/>
              <p:nvPr/>
            </p:nvSpPr>
            <p:spPr>
              <a:xfrm>
                <a:off x="8770796" y="3516420"/>
                <a:ext cx="1897204" cy="99273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45" name="그림 34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5409" y="3572449"/>
                <a:ext cx="382159" cy="382159"/>
              </a:xfrm>
              <a:prstGeom prst="rect">
                <a:avLst/>
              </a:prstGeom>
            </p:spPr>
          </p:pic>
          <p:pic>
            <p:nvPicPr>
              <p:cNvPr id="346" name="그림 34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4688" y="4074489"/>
                <a:ext cx="390949" cy="390949"/>
              </a:xfrm>
              <a:prstGeom prst="rect">
                <a:avLst/>
              </a:prstGeom>
            </p:spPr>
          </p:pic>
          <p:sp>
            <p:nvSpPr>
              <p:cNvPr id="347" name="TextBox 346"/>
              <p:cNvSpPr txBox="1"/>
              <p:nvPr/>
            </p:nvSpPr>
            <p:spPr>
              <a:xfrm>
                <a:off x="9279048" y="3588692"/>
                <a:ext cx="1240706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2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여신의 분노</a:t>
                </a:r>
                <a:endPara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8" name="TextBox 347"/>
              <p:cNvSpPr txBox="1"/>
              <p:nvPr/>
            </p:nvSpPr>
            <p:spPr>
              <a:xfrm>
                <a:off x="9279048" y="4096615"/>
                <a:ext cx="1240706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화살비</a:t>
                </a:r>
                <a:endPara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49" name="그림 34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5" y="1806881"/>
                <a:ext cx="279312" cy="286295"/>
              </a:xfrm>
              <a:prstGeom prst="rect">
                <a:avLst/>
              </a:prstGeom>
            </p:spPr>
          </p:pic>
          <p:grpSp>
            <p:nvGrpSpPr>
              <p:cNvPr id="350" name="그룹 349"/>
              <p:cNvGrpSpPr/>
              <p:nvPr/>
            </p:nvGrpSpPr>
            <p:grpSpPr>
              <a:xfrm>
                <a:off x="6143737" y="5359230"/>
                <a:ext cx="586167" cy="574402"/>
                <a:chOff x="6131103" y="5419998"/>
                <a:chExt cx="586167" cy="574402"/>
              </a:xfrm>
            </p:grpSpPr>
            <p:sp>
              <p:nvSpPr>
                <p:cNvPr id="353" name="대각선 방향의 모서리가 잘린 사각형 352"/>
                <p:cNvSpPr/>
                <p:nvPr/>
              </p:nvSpPr>
              <p:spPr>
                <a:xfrm>
                  <a:off x="6131206" y="5419998"/>
                  <a:ext cx="586064" cy="574402"/>
                </a:xfrm>
                <a:prstGeom prst="snip2DiagRect">
                  <a:avLst>
                    <a:gd name="adj1" fmla="val 0"/>
                    <a:gd name="adj2" fmla="val 33485"/>
                  </a:avLst>
                </a:prstGeom>
                <a:solidFill>
                  <a:srgbClr val="7030A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354" name="그림 353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03" r="8430" b="32164"/>
                <a:stretch/>
              </p:blipFill>
              <p:spPr>
                <a:xfrm>
                  <a:off x="6131103" y="5419998"/>
                  <a:ext cx="576787" cy="559561"/>
                </a:xfrm>
                <a:prstGeom prst="snip2DiagRect">
                  <a:avLst>
                    <a:gd name="adj1" fmla="val 0"/>
                    <a:gd name="adj2" fmla="val 34589"/>
                  </a:avLst>
                </a:prstGeom>
              </p:spPr>
            </p:pic>
          </p:grpSp>
          <p:sp>
            <p:nvSpPr>
              <p:cNvPr id="351" name="직사각형 350"/>
              <p:cNvSpPr/>
              <p:nvPr/>
            </p:nvSpPr>
            <p:spPr>
              <a:xfrm>
                <a:off x="1590675" y="772080"/>
                <a:ext cx="1901825" cy="39785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2" name="직사각형 351"/>
              <p:cNvSpPr/>
              <p:nvPr/>
            </p:nvSpPr>
            <p:spPr>
              <a:xfrm>
                <a:off x="3593349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진형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등록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8" name="직사각형 117"/>
            <p:cNvSpPr/>
            <p:nvPr/>
          </p:nvSpPr>
          <p:spPr>
            <a:xfrm>
              <a:off x="1348918" y="220050"/>
              <a:ext cx="9510593" cy="611938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9" name="그림 1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874" y="462573"/>
              <a:ext cx="5198321" cy="5730856"/>
            </a:xfrm>
            <a:prstGeom prst="rect">
              <a:avLst/>
            </a:prstGeom>
          </p:spPr>
        </p:pic>
        <p:sp>
          <p:nvSpPr>
            <p:cNvPr id="120" name="TextBox 119"/>
            <p:cNvSpPr txBox="1"/>
            <p:nvPr/>
          </p:nvSpPr>
          <p:spPr>
            <a:xfrm>
              <a:off x="5574276" y="672111"/>
              <a:ext cx="1324401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</a:rPr>
                <a:t>조력자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레벨업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21" name="그림 12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019" y="1147780"/>
              <a:ext cx="4631812" cy="4848904"/>
            </a:xfrm>
            <a:prstGeom prst="rect">
              <a:avLst/>
            </a:prstGeom>
          </p:spPr>
        </p:pic>
        <p:cxnSp>
          <p:nvCxnSpPr>
            <p:cNvPr id="122" name="직선 연결선 121"/>
            <p:cNvCxnSpPr/>
            <p:nvPr/>
          </p:nvCxnSpPr>
          <p:spPr>
            <a:xfrm>
              <a:off x="4092482" y="258951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타원 122"/>
            <p:cNvSpPr/>
            <p:nvPr/>
          </p:nvSpPr>
          <p:spPr>
            <a:xfrm>
              <a:off x="4049545" y="256582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158935" y="1340963"/>
              <a:ext cx="1472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잔인한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err="1" smtClean="0">
                  <a:solidFill>
                    <a:schemeClr val="bg1"/>
                  </a:solidFill>
                </a:rPr>
                <a:t>오크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052714" y="2622426"/>
              <a:ext cx="29193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사용 버튼을 길게 누르면 연속으로 사용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26" name="그림 1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37" y="1314593"/>
              <a:ext cx="1171284" cy="1171284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4023897" y="1387507"/>
              <a:ext cx="1123607" cy="1058913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7740501" y="1338237"/>
              <a:ext cx="6694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accent2"/>
                  </a:solidFill>
                  <a:latin typeface="+mj-ea"/>
                  <a:ea typeface="+mj-ea"/>
                </a:rPr>
                <a:t>Lv.30</a:t>
              </a:r>
              <a:endParaRPr lang="ko-KR" altLang="en-US" sz="36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5258022" y="1920109"/>
              <a:ext cx="32083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5258022" y="1920109"/>
              <a:ext cx="1746106" cy="28038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256242" y="1835746"/>
              <a:ext cx="32100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52%</a:t>
              </a:r>
            </a:p>
          </p:txBody>
        </p:sp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021087" y="2195172"/>
              <a:ext cx="237359" cy="231917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196400" y="2195172"/>
              <a:ext cx="237359" cy="231917"/>
            </a:xfrm>
            <a:prstGeom prst="rect">
              <a:avLst/>
            </a:prstGeom>
          </p:spPr>
        </p:pic>
        <p:pic>
          <p:nvPicPr>
            <p:cNvPr id="134" name="그림 13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371712" y="2195172"/>
              <a:ext cx="237359" cy="231917"/>
            </a:xfrm>
            <a:prstGeom prst="rect">
              <a:avLst/>
            </a:prstGeom>
          </p:spPr>
        </p:pic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47025" y="2195172"/>
              <a:ext cx="237359" cy="231917"/>
            </a:xfrm>
            <a:prstGeom prst="rect">
              <a:avLst/>
            </a:prstGeom>
          </p:spPr>
        </p:pic>
        <p:grpSp>
          <p:nvGrpSpPr>
            <p:cNvPr id="136" name="그룹 135"/>
            <p:cNvGrpSpPr/>
            <p:nvPr/>
          </p:nvGrpSpPr>
          <p:grpSpPr>
            <a:xfrm>
              <a:off x="4049545" y="2896830"/>
              <a:ext cx="4416783" cy="745639"/>
              <a:chOff x="4049545" y="2896830"/>
              <a:chExt cx="4416783" cy="745639"/>
            </a:xfrm>
          </p:grpSpPr>
          <p:sp>
            <p:nvSpPr>
              <p:cNvPr id="163" name="직사각형 162"/>
              <p:cNvSpPr/>
              <p:nvPr/>
            </p:nvSpPr>
            <p:spPr>
              <a:xfrm>
                <a:off x="4049545" y="2896830"/>
                <a:ext cx="4416783" cy="74563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64" name="그림 163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3176" y="2954178"/>
                <a:ext cx="627298" cy="627298"/>
              </a:xfrm>
              <a:prstGeom prst="rect">
                <a:avLst/>
              </a:prstGeom>
            </p:spPr>
          </p:pic>
          <p:pic>
            <p:nvPicPr>
              <p:cNvPr id="165" name="그림 164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9318" y="2967591"/>
                <a:ext cx="532097" cy="601501"/>
              </a:xfrm>
              <a:prstGeom prst="rect">
                <a:avLst/>
              </a:prstGeom>
            </p:spPr>
          </p:pic>
          <p:sp>
            <p:nvSpPr>
              <p:cNvPr id="166" name="TextBox 165"/>
              <p:cNvSpPr txBox="1"/>
              <p:nvPr/>
            </p:nvSpPr>
            <p:spPr>
              <a:xfrm>
                <a:off x="4821838" y="2924239"/>
                <a:ext cx="9653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작은 물약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4821838" y="3214067"/>
                <a:ext cx="19127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/>
                    </a:solidFill>
                  </a:rPr>
                  <a:t>조력자의 경험치 </a:t>
                </a:r>
                <a:r>
                  <a:rPr lang="en-US" altLang="ko-KR" sz="1200" b="1" dirty="0" smtClean="0">
                    <a:solidFill>
                      <a:schemeClr val="accent2"/>
                    </a:solidFill>
                  </a:rPr>
                  <a:t>10 </a:t>
                </a:r>
                <a:r>
                  <a:rPr lang="ko-KR" altLang="en-US" sz="1200" b="1" dirty="0" smtClean="0">
                    <a:solidFill>
                      <a:schemeClr val="accent2"/>
                    </a:solidFill>
                  </a:rPr>
                  <a:t>증가</a:t>
                </a:r>
                <a:endParaRPr lang="ko-KR" altLang="en-US" sz="1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68" name="직사각형 167"/>
              <p:cNvSpPr/>
              <p:nvPr/>
            </p:nvSpPr>
            <p:spPr>
              <a:xfrm>
                <a:off x="7467960" y="3038246"/>
                <a:ext cx="877971" cy="47072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사용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289884" y="3297061"/>
                <a:ext cx="4972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999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7" name="그룹 136"/>
            <p:cNvGrpSpPr/>
            <p:nvPr/>
          </p:nvGrpSpPr>
          <p:grpSpPr>
            <a:xfrm>
              <a:off x="4049545" y="3667034"/>
              <a:ext cx="4416783" cy="745639"/>
              <a:chOff x="4049545" y="2896830"/>
              <a:chExt cx="4416783" cy="745639"/>
            </a:xfrm>
          </p:grpSpPr>
          <p:sp>
            <p:nvSpPr>
              <p:cNvPr id="156" name="직사각형 155"/>
              <p:cNvSpPr/>
              <p:nvPr/>
            </p:nvSpPr>
            <p:spPr>
              <a:xfrm>
                <a:off x="4049545" y="2896830"/>
                <a:ext cx="4416783" cy="74563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7" name="그림 156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3176" y="2954178"/>
                <a:ext cx="627298" cy="627298"/>
              </a:xfrm>
              <a:prstGeom prst="rect">
                <a:avLst/>
              </a:prstGeom>
            </p:spPr>
          </p:pic>
          <p:pic>
            <p:nvPicPr>
              <p:cNvPr id="158" name="그림 157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9318" y="2967591"/>
                <a:ext cx="532097" cy="601500"/>
              </a:xfrm>
              <a:prstGeom prst="rect">
                <a:avLst/>
              </a:prstGeom>
            </p:spPr>
          </p:pic>
          <p:sp>
            <p:nvSpPr>
              <p:cNvPr id="159" name="TextBox 158"/>
              <p:cNvSpPr txBox="1"/>
              <p:nvPr/>
            </p:nvSpPr>
            <p:spPr>
              <a:xfrm>
                <a:off x="4821838" y="2924239"/>
                <a:ext cx="9653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중형 물약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821838" y="3214067"/>
                <a:ext cx="20024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/>
                    </a:solidFill>
                  </a:rPr>
                  <a:t>조력자의 경험치 </a:t>
                </a:r>
                <a:r>
                  <a:rPr lang="en-US" altLang="ko-KR" sz="1200" b="1" dirty="0" smtClean="0">
                    <a:solidFill>
                      <a:schemeClr val="accent2"/>
                    </a:solidFill>
                  </a:rPr>
                  <a:t>100 </a:t>
                </a:r>
                <a:r>
                  <a:rPr lang="ko-KR" altLang="en-US" sz="1200" b="1" dirty="0" smtClean="0">
                    <a:solidFill>
                      <a:schemeClr val="accent2"/>
                    </a:solidFill>
                  </a:rPr>
                  <a:t>증가</a:t>
                </a:r>
                <a:endParaRPr lang="ko-KR" altLang="en-US" sz="1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61" name="직사각형 160"/>
              <p:cNvSpPr/>
              <p:nvPr/>
            </p:nvSpPr>
            <p:spPr>
              <a:xfrm>
                <a:off x="7467960" y="3038246"/>
                <a:ext cx="877971" cy="47072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사용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4320364" y="3297061"/>
                <a:ext cx="4418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33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8" name="그룹 137"/>
            <p:cNvGrpSpPr/>
            <p:nvPr/>
          </p:nvGrpSpPr>
          <p:grpSpPr>
            <a:xfrm>
              <a:off x="4049545" y="4435567"/>
              <a:ext cx="4416783" cy="745639"/>
              <a:chOff x="4049545" y="2896830"/>
              <a:chExt cx="4416783" cy="745639"/>
            </a:xfrm>
          </p:grpSpPr>
          <p:sp>
            <p:nvSpPr>
              <p:cNvPr id="149" name="직사각형 148"/>
              <p:cNvSpPr/>
              <p:nvPr/>
            </p:nvSpPr>
            <p:spPr>
              <a:xfrm>
                <a:off x="4049545" y="2896830"/>
                <a:ext cx="4416783" cy="74563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0" name="그림 149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3176" y="2954178"/>
                <a:ext cx="627298" cy="627298"/>
              </a:xfrm>
              <a:prstGeom prst="rect">
                <a:avLst/>
              </a:prstGeom>
            </p:spPr>
          </p:pic>
          <p:pic>
            <p:nvPicPr>
              <p:cNvPr id="151" name="그림 150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9318" y="2967591"/>
                <a:ext cx="532097" cy="601500"/>
              </a:xfrm>
              <a:prstGeom prst="rect">
                <a:avLst/>
              </a:prstGeom>
            </p:spPr>
          </p:pic>
          <p:sp>
            <p:nvSpPr>
              <p:cNvPr id="152" name="TextBox 151"/>
              <p:cNvSpPr txBox="1"/>
              <p:nvPr/>
            </p:nvSpPr>
            <p:spPr>
              <a:xfrm>
                <a:off x="4821838" y="2924239"/>
                <a:ext cx="9653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대형 물약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4821838" y="3214067"/>
                <a:ext cx="20024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/>
                    </a:solidFill>
                  </a:rPr>
                  <a:t>조력자의 경험치 </a:t>
                </a:r>
                <a:r>
                  <a:rPr lang="en-US" altLang="ko-KR" sz="1200" b="1" dirty="0" smtClean="0">
                    <a:solidFill>
                      <a:schemeClr val="accent2"/>
                    </a:solidFill>
                  </a:rPr>
                  <a:t>200 </a:t>
                </a:r>
                <a:r>
                  <a:rPr lang="ko-KR" altLang="en-US" sz="1200" b="1" dirty="0" smtClean="0">
                    <a:solidFill>
                      <a:schemeClr val="accent2"/>
                    </a:solidFill>
                  </a:rPr>
                  <a:t>증가</a:t>
                </a:r>
                <a:endParaRPr lang="ko-KR" altLang="en-US" sz="1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4" name="직사각형 153"/>
              <p:cNvSpPr/>
              <p:nvPr/>
            </p:nvSpPr>
            <p:spPr>
              <a:xfrm>
                <a:off x="7467960" y="3038246"/>
                <a:ext cx="877971" cy="47072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사용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4343223" y="3297061"/>
                <a:ext cx="4115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0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9" name="그룹 138"/>
            <p:cNvGrpSpPr/>
            <p:nvPr/>
          </p:nvGrpSpPr>
          <p:grpSpPr>
            <a:xfrm>
              <a:off x="4049545" y="5207783"/>
              <a:ext cx="4416783" cy="745639"/>
              <a:chOff x="4049545" y="2896830"/>
              <a:chExt cx="4416783" cy="745639"/>
            </a:xfrm>
          </p:grpSpPr>
          <p:sp>
            <p:nvSpPr>
              <p:cNvPr id="142" name="직사각형 141"/>
              <p:cNvSpPr/>
              <p:nvPr/>
            </p:nvSpPr>
            <p:spPr>
              <a:xfrm>
                <a:off x="4049545" y="2896830"/>
                <a:ext cx="4416783" cy="74563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3" name="그림 14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3176" y="2954178"/>
                <a:ext cx="627298" cy="627298"/>
              </a:xfrm>
              <a:prstGeom prst="rect">
                <a:avLst/>
              </a:prstGeom>
            </p:spPr>
          </p:pic>
          <p:pic>
            <p:nvPicPr>
              <p:cNvPr id="144" name="그림 143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9318" y="2967591"/>
                <a:ext cx="532097" cy="601501"/>
              </a:xfrm>
              <a:prstGeom prst="rect">
                <a:avLst/>
              </a:prstGeom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4821838" y="2924239"/>
                <a:ext cx="11448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초대형 물약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4821838" y="3214067"/>
                <a:ext cx="20024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accent2"/>
                    </a:solidFill>
                  </a:rPr>
                  <a:t>조력자의 경험치 </a:t>
                </a:r>
                <a:r>
                  <a:rPr lang="en-US" altLang="ko-KR" sz="1200" b="1" dirty="0" smtClean="0">
                    <a:solidFill>
                      <a:schemeClr val="accent2"/>
                    </a:solidFill>
                  </a:rPr>
                  <a:t>500 </a:t>
                </a:r>
                <a:r>
                  <a:rPr lang="ko-KR" altLang="en-US" sz="1200" b="1" dirty="0" smtClean="0">
                    <a:solidFill>
                      <a:schemeClr val="accent2"/>
                    </a:solidFill>
                  </a:rPr>
                  <a:t>증가</a:t>
                </a:r>
                <a:endParaRPr lang="ko-KR" altLang="en-US" sz="1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47" name="직사각형 146"/>
              <p:cNvSpPr/>
              <p:nvPr/>
            </p:nvSpPr>
            <p:spPr>
              <a:xfrm>
                <a:off x="7467960" y="3038246"/>
                <a:ext cx="877971" cy="47072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사용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289884" y="3297061"/>
                <a:ext cx="4972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999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40" name="그림 13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238" y="589673"/>
              <a:ext cx="498586" cy="438755"/>
            </a:xfrm>
            <a:prstGeom prst="rect">
              <a:avLst/>
            </a:prstGeom>
          </p:spPr>
        </p:pic>
        <p:sp>
          <p:nvSpPr>
            <p:cNvPr id="141" name="TextBox 140"/>
            <p:cNvSpPr txBox="1"/>
            <p:nvPr/>
          </p:nvSpPr>
          <p:spPr>
            <a:xfrm>
              <a:off x="4032979" y="1694242"/>
              <a:ext cx="1114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err="1" smtClean="0">
                  <a:solidFill>
                    <a:srgbClr val="00B0F0"/>
                  </a:solidFill>
                  <a:effectLst>
                    <a:glow rad="101600">
                      <a:srgbClr val="FF0000">
                        <a:alpha val="60000"/>
                      </a:srgbClr>
                    </a:glow>
                  </a:effectLst>
                </a:rPr>
                <a:t>LevelUp</a:t>
              </a:r>
              <a:endParaRPr lang="ko-KR" altLang="en-US" b="1" dirty="0">
                <a:solidFill>
                  <a:srgbClr val="00B0F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1627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승급</a:t>
            </a:r>
            <a:endParaRPr lang="ko-KR" altLang="en-US" sz="1400" b="1" dirty="0"/>
          </a:p>
        </p:txBody>
      </p:sp>
      <p:grpSp>
        <p:nvGrpSpPr>
          <p:cNvPr id="174" name="그룹 173"/>
          <p:cNvGrpSpPr/>
          <p:nvPr/>
        </p:nvGrpSpPr>
        <p:grpSpPr>
          <a:xfrm>
            <a:off x="1348918" y="485864"/>
            <a:ext cx="9510695" cy="6119385"/>
            <a:chOff x="1348918" y="220050"/>
            <a:chExt cx="9510695" cy="6119385"/>
          </a:xfrm>
        </p:grpSpPr>
        <p:grpSp>
          <p:nvGrpSpPr>
            <p:cNvPr id="175" name="그룹 174"/>
            <p:cNvGrpSpPr/>
            <p:nvPr/>
          </p:nvGrpSpPr>
          <p:grpSpPr>
            <a:xfrm>
              <a:off x="1348918" y="220050"/>
              <a:ext cx="9510695" cy="6119385"/>
              <a:chOff x="1348918" y="220050"/>
              <a:chExt cx="9510695" cy="6119385"/>
            </a:xfrm>
          </p:grpSpPr>
          <p:sp>
            <p:nvSpPr>
              <p:cNvPr id="251" name="직사각형 250"/>
              <p:cNvSpPr/>
              <p:nvPr/>
            </p:nvSpPr>
            <p:spPr>
              <a:xfrm>
                <a:off x="1348918" y="628941"/>
                <a:ext cx="9510593" cy="571049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2" name="직사각형 251"/>
              <p:cNvSpPr/>
              <p:nvPr/>
            </p:nvSpPr>
            <p:spPr>
              <a:xfrm>
                <a:off x="1590675" y="1283194"/>
                <a:ext cx="4334608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53" name="그림 2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918" y="220050"/>
                <a:ext cx="9510593" cy="426201"/>
              </a:xfrm>
              <a:prstGeom prst="rect">
                <a:avLst/>
              </a:prstGeom>
            </p:spPr>
          </p:pic>
          <p:pic>
            <p:nvPicPr>
              <p:cNvPr id="254" name="그림 25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5" name="그림 25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6" name="그림 25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7" name="그림 25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8" name="그림 25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9" name="그림 25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60" name="그림 2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4101112"/>
                <a:ext cx="1219200" cy="1219200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261" name="그림 2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410111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62" name="그림 26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4101112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263" name="직사각형 262"/>
              <p:cNvSpPr/>
              <p:nvPr/>
            </p:nvSpPr>
            <p:spPr>
              <a:xfrm>
                <a:off x="6016181" y="1283194"/>
                <a:ext cx="4728019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64" name="그림 26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853" y="1737933"/>
                <a:ext cx="1634669" cy="2791629"/>
              </a:xfrm>
              <a:prstGeom prst="rect">
                <a:avLst/>
              </a:prstGeom>
            </p:spPr>
          </p:pic>
          <p:pic>
            <p:nvPicPr>
              <p:cNvPr id="265" name="그림 26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3428"/>
              <a:stretch/>
            </p:blipFill>
            <p:spPr>
              <a:xfrm>
                <a:off x="6165030" y="2188578"/>
                <a:ext cx="1577341" cy="1925436"/>
              </a:xfrm>
              <a:prstGeom prst="rect">
                <a:avLst/>
              </a:prstGeom>
            </p:spPr>
          </p:pic>
          <p:pic>
            <p:nvPicPr>
              <p:cNvPr id="266" name="그림 26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1477266"/>
                <a:ext cx="1173480" cy="1105914"/>
              </a:xfrm>
              <a:prstGeom prst="rect">
                <a:avLst/>
              </a:prstGeom>
            </p:spPr>
          </p:pic>
          <p:sp>
            <p:nvSpPr>
              <p:cNvPr id="267" name="TextBox 266"/>
              <p:cNvSpPr txBox="1"/>
              <p:nvPr/>
            </p:nvSpPr>
            <p:spPr>
              <a:xfrm>
                <a:off x="2260165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8" name="TextBox 267"/>
              <p:cNvSpPr txBox="1"/>
              <p:nvPr/>
            </p:nvSpPr>
            <p:spPr>
              <a:xfrm>
                <a:off x="1965960" y="259608"/>
                <a:ext cx="8839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조력자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69" name="그림 26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524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5" name="그림 35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15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6" name="그림 35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740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7" name="그림 35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057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8" name="그림 35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6242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9" name="그림 35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1432560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360" name="그림 35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1486716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61" name="그림 36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62" name="그림 36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63" name="그림 36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64" name="그림 363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2800112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365" name="그림 364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2755406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366" name="그림 365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2809562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67" name="그림 36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4180884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368" name="그림 36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4136178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369" name="그림 368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4190334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70" name="그림 36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4400550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71" name="그림 37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3037842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72" name="그림 37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1704659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73" name="그림 3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62522"/>
              <a:stretch/>
            </p:blipFill>
            <p:spPr>
              <a:xfrm>
                <a:off x="1722120" y="5500238"/>
                <a:ext cx="1173480" cy="611002"/>
              </a:xfrm>
              <a:prstGeom prst="rect">
                <a:avLst/>
              </a:prstGeom>
            </p:spPr>
          </p:pic>
          <p:pic>
            <p:nvPicPr>
              <p:cNvPr id="374" name="그림 37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53423"/>
              <a:stretch/>
            </p:blipFill>
            <p:spPr>
              <a:xfrm>
                <a:off x="4411980" y="5455532"/>
                <a:ext cx="1169710" cy="663328"/>
              </a:xfrm>
              <a:prstGeom prst="rect">
                <a:avLst/>
              </a:prstGeom>
            </p:spPr>
          </p:pic>
          <p:pic>
            <p:nvPicPr>
              <p:cNvPr id="375" name="그림 374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t="1" r="14297" b="52980"/>
              <a:stretch/>
            </p:blipFill>
            <p:spPr>
              <a:xfrm>
                <a:off x="3070859" y="5509688"/>
                <a:ext cx="1158241" cy="601552"/>
              </a:xfrm>
              <a:prstGeom prst="rect">
                <a:avLst/>
              </a:prstGeom>
            </p:spPr>
          </p:pic>
          <p:sp>
            <p:nvSpPr>
              <p:cNvPr id="376" name="TextBox 375"/>
              <p:cNvSpPr txBox="1"/>
              <p:nvPr/>
            </p:nvSpPr>
            <p:spPr>
              <a:xfrm>
                <a:off x="3593349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7" name="TextBox 376"/>
              <p:cNvSpPr txBox="1"/>
              <p:nvPr/>
            </p:nvSpPr>
            <p:spPr>
              <a:xfrm>
                <a:off x="4943527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8" name="TextBox 377"/>
              <p:cNvSpPr txBox="1"/>
              <p:nvPr/>
            </p:nvSpPr>
            <p:spPr>
              <a:xfrm>
                <a:off x="2260165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9" name="TextBox 378"/>
              <p:cNvSpPr txBox="1"/>
              <p:nvPr/>
            </p:nvSpPr>
            <p:spPr>
              <a:xfrm>
                <a:off x="4943527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0" name="TextBox 379"/>
              <p:cNvSpPr txBox="1"/>
              <p:nvPr/>
            </p:nvSpPr>
            <p:spPr>
              <a:xfrm>
                <a:off x="2260165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4943527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2" name="직사각형 381"/>
              <p:cNvSpPr/>
              <p:nvPr/>
            </p:nvSpPr>
            <p:spPr>
              <a:xfrm>
                <a:off x="5698848" y="1676401"/>
                <a:ext cx="150130" cy="30099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3" name="TextBox 382"/>
              <p:cNvSpPr txBox="1"/>
              <p:nvPr/>
            </p:nvSpPr>
            <p:spPr>
              <a:xfrm>
                <a:off x="1722121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7/10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>
                <a:off x="307498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440082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0/10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3074987" y="4568530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>
                    <a:solidFill>
                      <a:srgbClr val="FFFF00"/>
                    </a:solidFill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소환가능</a:t>
                </a:r>
              </a:p>
            </p:txBody>
          </p:sp>
          <p:sp>
            <p:nvSpPr>
              <p:cNvPr id="387" name="TextBox 386"/>
              <p:cNvSpPr txBox="1"/>
              <p:nvPr/>
            </p:nvSpPr>
            <p:spPr>
              <a:xfrm>
                <a:off x="3074987" y="5854875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88" name="직사각형 387"/>
              <p:cNvSpPr/>
              <p:nvPr/>
            </p:nvSpPr>
            <p:spPr>
              <a:xfrm>
                <a:off x="6504768" y="1358282"/>
                <a:ext cx="3726627" cy="3053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9" name="직사각형 388"/>
              <p:cNvSpPr/>
              <p:nvPr/>
            </p:nvSpPr>
            <p:spPr>
              <a:xfrm>
                <a:off x="7803275" y="1737934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기본 능력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0" name="직사각형 389"/>
              <p:cNvSpPr/>
              <p:nvPr/>
            </p:nvSpPr>
            <p:spPr>
              <a:xfrm>
                <a:off x="8770796" y="1737934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1" name="TextBox 390"/>
              <p:cNvSpPr txBox="1"/>
              <p:nvPr/>
            </p:nvSpPr>
            <p:spPr>
              <a:xfrm>
                <a:off x="8625827" y="1720029"/>
                <a:ext cx="846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92" name="TextBox 391"/>
              <p:cNvSpPr txBox="1"/>
              <p:nvPr/>
            </p:nvSpPr>
            <p:spPr>
              <a:xfrm>
                <a:off x="9339723" y="1720029"/>
                <a:ext cx="15198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12,345</a:t>
                </a:r>
                <a:r>
                  <a:rPr lang="en-US" altLang="ko-KR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(+12,345)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1,500</a:t>
                </a:r>
                <a:r>
                  <a:rPr lang="en-US" altLang="ko-KR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(+1,234)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1,320</a:t>
                </a:r>
                <a:r>
                  <a:rPr lang="en-US" altLang="ko-KR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(+1,234)</a:t>
                </a:r>
              </a:p>
            </p:txBody>
          </p:sp>
          <p:sp>
            <p:nvSpPr>
              <p:cNvPr id="393" name="TextBox 392"/>
              <p:cNvSpPr txBox="1"/>
              <p:nvPr/>
            </p:nvSpPr>
            <p:spPr>
              <a:xfrm>
                <a:off x="6929364" y="1769529"/>
                <a:ext cx="873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94" name="그림 39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5" name="그림 39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6" name="그림 39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7" name="그림 39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8" name="그림 39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9" name="그림 39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5008602"/>
                <a:ext cx="293436" cy="293436"/>
              </a:xfrm>
              <a:prstGeom prst="rect">
                <a:avLst/>
              </a:prstGeom>
            </p:spPr>
          </p:pic>
          <p:sp>
            <p:nvSpPr>
              <p:cNvPr id="400" name="직사각형 399"/>
              <p:cNvSpPr/>
              <p:nvPr/>
            </p:nvSpPr>
            <p:spPr>
              <a:xfrm>
                <a:off x="7803275" y="2628900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능력치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증가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1" name="직사각형 400"/>
              <p:cNvSpPr/>
              <p:nvPr/>
            </p:nvSpPr>
            <p:spPr>
              <a:xfrm>
                <a:off x="8770796" y="2628900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2" name="TextBox 401"/>
              <p:cNvSpPr txBox="1"/>
              <p:nvPr/>
            </p:nvSpPr>
            <p:spPr>
              <a:xfrm>
                <a:off x="8716445" y="2610995"/>
                <a:ext cx="124070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403" name="TextBox 402"/>
              <p:cNvSpPr txBox="1"/>
              <p:nvPr/>
            </p:nvSpPr>
            <p:spPr>
              <a:xfrm>
                <a:off x="9875520" y="2610995"/>
                <a:ext cx="7924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15.2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9.7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8.3</a:t>
                </a:r>
              </a:p>
            </p:txBody>
          </p:sp>
          <p:sp>
            <p:nvSpPr>
              <p:cNvPr id="404" name="직사각형 403"/>
              <p:cNvSpPr/>
              <p:nvPr/>
            </p:nvSpPr>
            <p:spPr>
              <a:xfrm>
                <a:off x="6820669" y="5531695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5" name="직사각형 404"/>
              <p:cNvSpPr/>
              <p:nvPr/>
            </p:nvSpPr>
            <p:spPr>
              <a:xfrm>
                <a:off x="6820669" y="5531695"/>
                <a:ext cx="1746106" cy="28038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6820669" y="5447332"/>
                <a:ext cx="270580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103 / 150</a:t>
                </a:r>
              </a:p>
            </p:txBody>
          </p:sp>
          <p:sp>
            <p:nvSpPr>
              <p:cNvPr id="407" name="직사각형 406"/>
              <p:cNvSpPr/>
              <p:nvPr/>
            </p:nvSpPr>
            <p:spPr>
              <a:xfrm>
                <a:off x="9602676" y="5457581"/>
                <a:ext cx="1017971" cy="4154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승급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08" name="그림 40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9559" y="4861105"/>
                <a:ext cx="454402" cy="335392"/>
              </a:xfrm>
              <a:prstGeom prst="rect">
                <a:avLst/>
              </a:prstGeom>
            </p:spPr>
          </p:pic>
          <p:sp>
            <p:nvSpPr>
              <p:cNvPr id="409" name="직사각형 408"/>
              <p:cNvSpPr/>
              <p:nvPr/>
            </p:nvSpPr>
            <p:spPr>
              <a:xfrm>
                <a:off x="6820669" y="4897037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0" name="직사각형 409"/>
              <p:cNvSpPr/>
              <p:nvPr/>
            </p:nvSpPr>
            <p:spPr>
              <a:xfrm>
                <a:off x="6820669" y="4897037"/>
                <a:ext cx="1746106" cy="28038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6818889" y="4812674"/>
                <a:ext cx="270758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52%</a:t>
                </a:r>
              </a:p>
            </p:txBody>
          </p:sp>
          <p:sp>
            <p:nvSpPr>
              <p:cNvPr id="412" name="직사각형 411"/>
              <p:cNvSpPr/>
              <p:nvPr/>
            </p:nvSpPr>
            <p:spPr>
              <a:xfrm>
                <a:off x="9602676" y="4822923"/>
                <a:ext cx="1017971" cy="415498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레벨업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3" name="직사각형 412"/>
              <p:cNvSpPr/>
              <p:nvPr/>
            </p:nvSpPr>
            <p:spPr>
              <a:xfrm>
                <a:off x="7804493" y="3519243"/>
                <a:ext cx="966304" cy="98990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스킬 정보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4" name="직사각형 413"/>
              <p:cNvSpPr/>
              <p:nvPr/>
            </p:nvSpPr>
            <p:spPr>
              <a:xfrm>
                <a:off x="8770796" y="3516420"/>
                <a:ext cx="1897204" cy="99273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15" name="그림 41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5409" y="3572449"/>
                <a:ext cx="382159" cy="382159"/>
              </a:xfrm>
              <a:prstGeom prst="rect">
                <a:avLst/>
              </a:prstGeom>
            </p:spPr>
          </p:pic>
          <p:pic>
            <p:nvPicPr>
              <p:cNvPr id="416" name="그림 4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4688" y="4074489"/>
                <a:ext cx="390949" cy="390949"/>
              </a:xfrm>
              <a:prstGeom prst="rect">
                <a:avLst/>
              </a:prstGeom>
            </p:spPr>
          </p:pic>
          <p:sp>
            <p:nvSpPr>
              <p:cNvPr id="417" name="TextBox 416"/>
              <p:cNvSpPr txBox="1"/>
              <p:nvPr/>
            </p:nvSpPr>
            <p:spPr>
              <a:xfrm>
                <a:off x="9279048" y="3588692"/>
                <a:ext cx="1240706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2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여신의 분노</a:t>
                </a:r>
                <a:endPara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9279048" y="4096615"/>
                <a:ext cx="1240706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화살비</a:t>
                </a:r>
                <a:endPara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19" name="그림 41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5" y="1806881"/>
                <a:ext cx="279312" cy="286295"/>
              </a:xfrm>
              <a:prstGeom prst="rect">
                <a:avLst/>
              </a:prstGeom>
            </p:spPr>
          </p:pic>
          <p:grpSp>
            <p:nvGrpSpPr>
              <p:cNvPr id="420" name="그룹 419"/>
              <p:cNvGrpSpPr/>
              <p:nvPr/>
            </p:nvGrpSpPr>
            <p:grpSpPr>
              <a:xfrm>
                <a:off x="6143737" y="5359230"/>
                <a:ext cx="586167" cy="574402"/>
                <a:chOff x="6131103" y="5419998"/>
                <a:chExt cx="586167" cy="574402"/>
              </a:xfrm>
            </p:grpSpPr>
            <p:sp>
              <p:nvSpPr>
                <p:cNvPr id="423" name="대각선 방향의 모서리가 잘린 사각형 422"/>
                <p:cNvSpPr/>
                <p:nvPr/>
              </p:nvSpPr>
              <p:spPr>
                <a:xfrm>
                  <a:off x="6131206" y="5419998"/>
                  <a:ext cx="586064" cy="574402"/>
                </a:xfrm>
                <a:prstGeom prst="snip2DiagRect">
                  <a:avLst>
                    <a:gd name="adj1" fmla="val 0"/>
                    <a:gd name="adj2" fmla="val 33485"/>
                  </a:avLst>
                </a:prstGeom>
                <a:solidFill>
                  <a:srgbClr val="7030A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424" name="그림 423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03" r="8430" b="32164"/>
                <a:stretch/>
              </p:blipFill>
              <p:spPr>
                <a:xfrm>
                  <a:off x="6131103" y="5419998"/>
                  <a:ext cx="576787" cy="559561"/>
                </a:xfrm>
                <a:prstGeom prst="snip2DiagRect">
                  <a:avLst>
                    <a:gd name="adj1" fmla="val 0"/>
                    <a:gd name="adj2" fmla="val 34589"/>
                  </a:avLst>
                </a:prstGeom>
              </p:spPr>
            </p:pic>
          </p:grpSp>
          <p:sp>
            <p:nvSpPr>
              <p:cNvPr id="421" name="직사각형 420"/>
              <p:cNvSpPr/>
              <p:nvPr/>
            </p:nvSpPr>
            <p:spPr>
              <a:xfrm>
                <a:off x="1590675" y="772080"/>
                <a:ext cx="1901825" cy="39785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2" name="직사각형 421"/>
              <p:cNvSpPr/>
              <p:nvPr/>
            </p:nvSpPr>
            <p:spPr>
              <a:xfrm>
                <a:off x="3593349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진형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등록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6" name="직사각형 175"/>
            <p:cNvSpPr/>
            <p:nvPr/>
          </p:nvSpPr>
          <p:spPr>
            <a:xfrm>
              <a:off x="1348918" y="220050"/>
              <a:ext cx="9510593" cy="611938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77" name="그룹 176"/>
            <p:cNvGrpSpPr/>
            <p:nvPr/>
          </p:nvGrpSpPr>
          <p:grpSpPr>
            <a:xfrm>
              <a:off x="3632874" y="462573"/>
              <a:ext cx="5198321" cy="5730856"/>
              <a:chOff x="6901067" y="466928"/>
              <a:chExt cx="3561329" cy="3926164"/>
            </a:xfrm>
          </p:grpSpPr>
          <p:pic>
            <p:nvPicPr>
              <p:cNvPr id="248" name="그림 247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67" y="466928"/>
                <a:ext cx="3561329" cy="3926164"/>
              </a:xfrm>
              <a:prstGeom prst="rect">
                <a:avLst/>
              </a:prstGeom>
            </p:spPr>
          </p:pic>
          <p:sp>
            <p:nvSpPr>
              <p:cNvPr id="249" name="TextBox 248"/>
              <p:cNvSpPr txBox="1"/>
              <p:nvPr/>
            </p:nvSpPr>
            <p:spPr>
              <a:xfrm>
                <a:off x="8283310" y="610481"/>
                <a:ext cx="784338" cy="210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조력자 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0" name="그림 249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622" y="936358"/>
                <a:ext cx="3173218" cy="3321946"/>
              </a:xfrm>
              <a:prstGeom prst="rect">
                <a:avLst/>
              </a:prstGeom>
            </p:spPr>
          </p:pic>
        </p:grpSp>
        <p:sp>
          <p:nvSpPr>
            <p:cNvPr id="178" name="TextBox 177"/>
            <p:cNvSpPr txBox="1"/>
            <p:nvPr/>
          </p:nvSpPr>
          <p:spPr>
            <a:xfrm>
              <a:off x="4645071" y="166454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대상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563546" y="166454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0" name="직선 연결선 179"/>
            <p:cNvCxnSpPr/>
            <p:nvPr/>
          </p:nvCxnSpPr>
          <p:spPr>
            <a:xfrm>
              <a:off x="4092482" y="3916593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타원 180"/>
            <p:cNvSpPr/>
            <p:nvPr/>
          </p:nvSpPr>
          <p:spPr>
            <a:xfrm>
              <a:off x="4058343" y="3901318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052714" y="1274368"/>
              <a:ext cx="1988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대상 조력자 선택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3" name="직선 연결선 182"/>
            <p:cNvCxnSpPr/>
            <p:nvPr/>
          </p:nvCxnSpPr>
          <p:spPr>
            <a:xfrm>
              <a:off x="4092482" y="164508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타원 183"/>
            <p:cNvSpPr/>
            <p:nvPr/>
          </p:nvSpPr>
          <p:spPr>
            <a:xfrm>
              <a:off x="4058343" y="1620081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5" name="직선 연결선 184"/>
            <p:cNvCxnSpPr/>
            <p:nvPr/>
          </p:nvCxnSpPr>
          <p:spPr>
            <a:xfrm>
              <a:off x="4092482" y="538454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타원 185"/>
            <p:cNvSpPr/>
            <p:nvPr/>
          </p:nvSpPr>
          <p:spPr>
            <a:xfrm>
              <a:off x="4058343" y="5359541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7" name="그림 18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124871" y="5485866"/>
              <a:ext cx="758087" cy="396000"/>
            </a:xfrm>
            <a:prstGeom prst="rect">
              <a:avLst/>
            </a:prstGeom>
          </p:spPr>
        </p:pic>
        <p:pic>
          <p:nvPicPr>
            <p:cNvPr id="188" name="그림 18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549884" y="5485866"/>
              <a:ext cx="758086" cy="396000"/>
            </a:xfrm>
            <a:prstGeom prst="rect">
              <a:avLst/>
            </a:prstGeom>
          </p:spPr>
        </p:pic>
        <p:pic>
          <p:nvPicPr>
            <p:cNvPr id="189" name="그림 18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750476" y="5485866"/>
              <a:ext cx="702051" cy="396000"/>
            </a:xfrm>
            <a:prstGeom prst="rect">
              <a:avLst/>
            </a:prstGeom>
          </p:spPr>
        </p:pic>
        <p:pic>
          <p:nvPicPr>
            <p:cNvPr id="190" name="그림 18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418960" y="5485866"/>
              <a:ext cx="702051" cy="396000"/>
            </a:xfrm>
            <a:prstGeom prst="rect">
              <a:avLst/>
            </a:prstGeom>
          </p:spPr>
        </p:pic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080909" y="5485866"/>
              <a:ext cx="702051" cy="396000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52330" y="5485866"/>
              <a:ext cx="702051" cy="396000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147538" y="5485866"/>
              <a:ext cx="702051" cy="396000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5721363" y="5529175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조력자 승급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5" name="오른쪽 화살표 194"/>
            <p:cNvSpPr/>
            <p:nvPr/>
          </p:nvSpPr>
          <p:spPr>
            <a:xfrm>
              <a:off x="5929679" y="2337866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515362" y="3111671"/>
              <a:ext cx="13825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dirty="0" smtClean="0">
                  <a:solidFill>
                    <a:schemeClr val="bg1"/>
                  </a:solidFill>
                </a:rPr>
                <a:t>잔인한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000" b="1" dirty="0" err="1" smtClean="0">
                  <a:solidFill>
                    <a:schemeClr val="bg1"/>
                  </a:solidFill>
                </a:rPr>
                <a:t>오크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683573" y="3111671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00" b="1" dirty="0" smtClean="0">
                  <a:solidFill>
                    <a:schemeClr val="bg1"/>
                  </a:solidFill>
                </a:rPr>
                <a:t>잔인한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000" b="1" dirty="0" err="1" smtClean="0">
                  <a:solidFill>
                    <a:schemeClr val="bg1"/>
                  </a:solidFill>
                </a:rPr>
                <a:t>오크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4515362" y="3491939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4515362" y="3686015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방어력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5381319" y="3491939"/>
              <a:ext cx="5132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1,234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5374048" y="3686015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1,234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6413357" y="3491939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6413357" y="3686015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방어력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7279314" y="3491939"/>
              <a:ext cx="5132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1,234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272043" y="3686015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1,234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7671937" y="3491939"/>
              <a:ext cx="686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1,234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7671937" y="3686015"/>
              <a:ext cx="686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1,234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4052714" y="3900077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비용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4512627" y="4963862"/>
              <a:ext cx="312917" cy="305962"/>
            </a:xfrm>
            <a:prstGeom prst="rect">
              <a:avLst/>
            </a:prstGeom>
            <a:noFill/>
          </p:spPr>
        </p:pic>
        <p:grpSp>
          <p:nvGrpSpPr>
            <p:cNvPr id="210" name="그룹 209"/>
            <p:cNvGrpSpPr/>
            <p:nvPr/>
          </p:nvGrpSpPr>
          <p:grpSpPr>
            <a:xfrm>
              <a:off x="5015493" y="4279503"/>
              <a:ext cx="1370888" cy="528767"/>
              <a:chOff x="1810749" y="4594977"/>
              <a:chExt cx="1370888" cy="528767"/>
            </a:xfrm>
          </p:grpSpPr>
          <p:sp>
            <p:nvSpPr>
              <p:cNvPr id="246" name="TextBox 245"/>
              <p:cNvSpPr txBox="1"/>
              <p:nvPr/>
            </p:nvSpPr>
            <p:spPr>
              <a:xfrm>
                <a:off x="1810749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보유 조각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>
                <a:off x="2269208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255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1" name="그룹 210"/>
            <p:cNvGrpSpPr/>
            <p:nvPr/>
          </p:nvGrpSpPr>
          <p:grpSpPr>
            <a:xfrm>
              <a:off x="5254341" y="4820764"/>
              <a:ext cx="893193" cy="532612"/>
              <a:chOff x="2049597" y="5222152"/>
              <a:chExt cx="893193" cy="532612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206883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보유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2049597" y="5477765"/>
                <a:ext cx="8931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1,000,000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2" name="그룹 211"/>
            <p:cNvGrpSpPr/>
            <p:nvPr/>
          </p:nvGrpSpPr>
          <p:grpSpPr>
            <a:xfrm>
              <a:off x="6655588" y="4279503"/>
              <a:ext cx="1370888" cy="528767"/>
              <a:chOff x="3655803" y="4594977"/>
              <a:chExt cx="1370888" cy="528767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3655803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조각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3" name="TextBox 242"/>
              <p:cNvSpPr txBox="1"/>
              <p:nvPr/>
            </p:nvSpPr>
            <p:spPr>
              <a:xfrm>
                <a:off x="4114262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C00000"/>
                    </a:solidFill>
                  </a:rPr>
                  <a:t>350</a:t>
                </a:r>
                <a:endParaRPr lang="ko-KR" alt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13" name="그룹 212"/>
            <p:cNvGrpSpPr/>
            <p:nvPr/>
          </p:nvGrpSpPr>
          <p:grpSpPr>
            <a:xfrm>
              <a:off x="6907488" y="4820764"/>
              <a:ext cx="854721" cy="532612"/>
              <a:chOff x="3655803" y="5222152"/>
              <a:chExt cx="854721" cy="532612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365580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3701488" y="5477765"/>
                <a:ext cx="763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00B050"/>
                    </a:solidFill>
                  </a:rPr>
                  <a:t>999,000</a:t>
                </a:r>
                <a:endParaRPr lang="ko-KR" altLang="en-US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14" name="TextBox 213"/>
            <p:cNvSpPr txBox="1"/>
            <p:nvPr/>
          </p:nvSpPr>
          <p:spPr>
            <a:xfrm>
              <a:off x="6277968" y="4255803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77968" y="4768371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16" name="그림 21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375" y="1981061"/>
              <a:ext cx="1171284" cy="1171284"/>
            </a:xfrm>
            <a:prstGeom prst="rect">
              <a:avLst/>
            </a:prstGeom>
          </p:spPr>
        </p:pic>
        <p:pic>
          <p:nvPicPr>
            <p:cNvPr id="217" name="그림 2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366" y="1981061"/>
              <a:ext cx="1171284" cy="1171284"/>
            </a:xfrm>
            <a:prstGeom prst="rect">
              <a:avLst/>
            </a:prstGeom>
          </p:spPr>
        </p:pic>
        <p:pic>
          <p:nvPicPr>
            <p:cNvPr id="218" name="그림 217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4652526" y="2053975"/>
              <a:ext cx="1123607" cy="1058913"/>
            </a:xfrm>
            <a:prstGeom prst="rect">
              <a:avLst/>
            </a:prstGeom>
          </p:spPr>
        </p:pic>
        <p:sp>
          <p:nvSpPr>
            <p:cNvPr id="219" name="TextBox 218"/>
            <p:cNvSpPr txBox="1"/>
            <p:nvPr/>
          </p:nvSpPr>
          <p:spPr>
            <a:xfrm>
              <a:off x="5208764" y="1974150"/>
              <a:ext cx="606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Lv.30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20" name="그림 219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660628" y="2880880"/>
              <a:ext cx="237359" cy="231917"/>
            </a:xfrm>
            <a:prstGeom prst="rect">
              <a:avLst/>
            </a:prstGeom>
          </p:spPr>
        </p:pic>
        <p:pic>
          <p:nvPicPr>
            <p:cNvPr id="221" name="그림 220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835941" y="2880880"/>
              <a:ext cx="237359" cy="231917"/>
            </a:xfrm>
            <a:prstGeom prst="rect">
              <a:avLst/>
            </a:prstGeom>
          </p:spPr>
        </p:pic>
        <p:pic>
          <p:nvPicPr>
            <p:cNvPr id="222" name="그림 2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011253" y="2880880"/>
              <a:ext cx="237359" cy="231917"/>
            </a:xfrm>
            <a:prstGeom prst="rect">
              <a:avLst/>
            </a:prstGeom>
          </p:spPr>
        </p:pic>
        <p:pic>
          <p:nvPicPr>
            <p:cNvPr id="223" name="그림 222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186566" y="2880880"/>
              <a:ext cx="237359" cy="231917"/>
            </a:xfrm>
            <a:prstGeom prst="rect">
              <a:avLst/>
            </a:prstGeom>
          </p:spPr>
        </p:pic>
        <p:pic>
          <p:nvPicPr>
            <p:cNvPr id="224" name="그림 223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6576636" y="2074386"/>
              <a:ext cx="1089565" cy="1026831"/>
            </a:xfrm>
            <a:prstGeom prst="rect">
              <a:avLst/>
            </a:prstGeom>
          </p:spPr>
        </p:pic>
        <p:pic>
          <p:nvPicPr>
            <p:cNvPr id="225" name="그림 22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579101" y="2880880"/>
              <a:ext cx="237359" cy="231917"/>
            </a:xfrm>
            <a:prstGeom prst="rect">
              <a:avLst/>
            </a:prstGeom>
          </p:spPr>
        </p:pic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754414" y="2880880"/>
              <a:ext cx="237359" cy="231917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929726" y="2880880"/>
              <a:ext cx="237359" cy="231917"/>
            </a:xfrm>
            <a:prstGeom prst="rect">
              <a:avLst/>
            </a:prstGeom>
          </p:spPr>
        </p:pic>
        <p:pic>
          <p:nvPicPr>
            <p:cNvPr id="228" name="그림 22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105039" y="2880880"/>
              <a:ext cx="237359" cy="231917"/>
            </a:xfrm>
            <a:prstGeom prst="rect">
              <a:avLst/>
            </a:prstGeom>
          </p:spPr>
        </p:pic>
        <p:pic>
          <p:nvPicPr>
            <p:cNvPr id="229" name="그림 22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279514" y="2880880"/>
              <a:ext cx="237359" cy="231917"/>
            </a:xfrm>
            <a:prstGeom prst="rect">
              <a:avLst/>
            </a:prstGeom>
          </p:spPr>
        </p:pic>
        <p:sp>
          <p:nvSpPr>
            <p:cNvPr id="230" name="TextBox 229"/>
            <p:cNvSpPr txBox="1"/>
            <p:nvPr/>
          </p:nvSpPr>
          <p:spPr>
            <a:xfrm>
              <a:off x="7103611" y="1974150"/>
              <a:ext cx="606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Lv.30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4515362" y="3271274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체력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5305119" y="3271274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12,345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413357" y="3271274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체력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7203114" y="3271274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7671937" y="3271274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12,655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grpSp>
          <p:nvGrpSpPr>
            <p:cNvPr id="236" name="그룹 235"/>
            <p:cNvGrpSpPr/>
            <p:nvPr/>
          </p:nvGrpSpPr>
          <p:grpSpPr>
            <a:xfrm>
              <a:off x="4442064" y="4332387"/>
              <a:ext cx="447413" cy="438433"/>
              <a:chOff x="6131103" y="5419998"/>
              <a:chExt cx="586167" cy="574402"/>
            </a:xfrm>
          </p:grpSpPr>
          <p:sp>
            <p:nvSpPr>
              <p:cNvPr id="238" name="대각선 방향의 모서리가 잘린 사각형 237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39" name="그림 238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pic>
          <p:nvPicPr>
            <p:cNvPr id="237" name="그림 23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238" y="589673"/>
              <a:ext cx="498586" cy="438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3018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3531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승급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골드 부족 시</a:t>
            </a:r>
            <a:endParaRPr lang="ko-KR" altLang="en-US" sz="1400" b="1" dirty="0"/>
          </a:p>
        </p:txBody>
      </p:sp>
      <p:grpSp>
        <p:nvGrpSpPr>
          <p:cNvPr id="174" name="그룹 173"/>
          <p:cNvGrpSpPr/>
          <p:nvPr/>
        </p:nvGrpSpPr>
        <p:grpSpPr>
          <a:xfrm>
            <a:off x="1348918" y="485864"/>
            <a:ext cx="9510695" cy="6119385"/>
            <a:chOff x="1348918" y="220050"/>
            <a:chExt cx="9510695" cy="6119385"/>
          </a:xfrm>
        </p:grpSpPr>
        <p:grpSp>
          <p:nvGrpSpPr>
            <p:cNvPr id="175" name="그룹 174"/>
            <p:cNvGrpSpPr/>
            <p:nvPr/>
          </p:nvGrpSpPr>
          <p:grpSpPr>
            <a:xfrm>
              <a:off x="1348918" y="220050"/>
              <a:ext cx="9510695" cy="6119385"/>
              <a:chOff x="1348918" y="220050"/>
              <a:chExt cx="9510695" cy="6119385"/>
            </a:xfrm>
          </p:grpSpPr>
          <p:sp>
            <p:nvSpPr>
              <p:cNvPr id="251" name="직사각형 250"/>
              <p:cNvSpPr/>
              <p:nvPr/>
            </p:nvSpPr>
            <p:spPr>
              <a:xfrm>
                <a:off x="1348918" y="628941"/>
                <a:ext cx="9510593" cy="571049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2" name="직사각형 251"/>
              <p:cNvSpPr/>
              <p:nvPr/>
            </p:nvSpPr>
            <p:spPr>
              <a:xfrm>
                <a:off x="1590675" y="1283194"/>
                <a:ext cx="4334608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53" name="그림 2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918" y="220050"/>
                <a:ext cx="9510593" cy="426201"/>
              </a:xfrm>
              <a:prstGeom prst="rect">
                <a:avLst/>
              </a:prstGeom>
            </p:spPr>
          </p:pic>
          <p:pic>
            <p:nvPicPr>
              <p:cNvPr id="254" name="그림 25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5" name="그림 25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6" name="그림 25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7" name="그림 25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8" name="그림 25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59" name="그림 25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60" name="그림 2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4101112"/>
                <a:ext cx="1219200" cy="1219200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261" name="그림 2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410111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62" name="그림 26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4101112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263" name="직사각형 262"/>
              <p:cNvSpPr/>
              <p:nvPr/>
            </p:nvSpPr>
            <p:spPr>
              <a:xfrm>
                <a:off x="6016181" y="1283194"/>
                <a:ext cx="4728019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64" name="그림 26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853" y="1737933"/>
                <a:ext cx="1634669" cy="2791629"/>
              </a:xfrm>
              <a:prstGeom prst="rect">
                <a:avLst/>
              </a:prstGeom>
            </p:spPr>
          </p:pic>
          <p:pic>
            <p:nvPicPr>
              <p:cNvPr id="265" name="그림 26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3428"/>
              <a:stretch/>
            </p:blipFill>
            <p:spPr>
              <a:xfrm>
                <a:off x="6165030" y="2188578"/>
                <a:ext cx="1577341" cy="1925436"/>
              </a:xfrm>
              <a:prstGeom prst="rect">
                <a:avLst/>
              </a:prstGeom>
            </p:spPr>
          </p:pic>
          <p:pic>
            <p:nvPicPr>
              <p:cNvPr id="266" name="그림 26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1477266"/>
                <a:ext cx="1173480" cy="1105914"/>
              </a:xfrm>
              <a:prstGeom prst="rect">
                <a:avLst/>
              </a:prstGeom>
            </p:spPr>
          </p:pic>
          <p:sp>
            <p:nvSpPr>
              <p:cNvPr id="267" name="TextBox 266"/>
              <p:cNvSpPr txBox="1"/>
              <p:nvPr/>
            </p:nvSpPr>
            <p:spPr>
              <a:xfrm>
                <a:off x="2260165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8" name="TextBox 267"/>
              <p:cNvSpPr txBox="1"/>
              <p:nvPr/>
            </p:nvSpPr>
            <p:spPr>
              <a:xfrm>
                <a:off x="1965960" y="259608"/>
                <a:ext cx="8839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조력자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69" name="그림 26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524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5" name="그림 35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15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6" name="그림 35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740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7" name="그림 35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057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8" name="그림 35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6242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59" name="그림 35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1432560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360" name="그림 35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1486716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61" name="그림 36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62" name="그림 36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63" name="그림 36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64" name="그림 363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2800112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365" name="그림 364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2755406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366" name="그림 365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2809562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67" name="그림 36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4180884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368" name="그림 36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4136178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369" name="그림 368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4190334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70" name="그림 36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4400550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71" name="그림 37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3037842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72" name="그림 37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1704659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73" name="그림 3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62522"/>
              <a:stretch/>
            </p:blipFill>
            <p:spPr>
              <a:xfrm>
                <a:off x="1722120" y="5500238"/>
                <a:ext cx="1173480" cy="611002"/>
              </a:xfrm>
              <a:prstGeom prst="rect">
                <a:avLst/>
              </a:prstGeom>
            </p:spPr>
          </p:pic>
          <p:pic>
            <p:nvPicPr>
              <p:cNvPr id="374" name="그림 37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53423"/>
              <a:stretch/>
            </p:blipFill>
            <p:spPr>
              <a:xfrm>
                <a:off x="4411980" y="5455532"/>
                <a:ext cx="1169710" cy="663328"/>
              </a:xfrm>
              <a:prstGeom prst="rect">
                <a:avLst/>
              </a:prstGeom>
            </p:spPr>
          </p:pic>
          <p:pic>
            <p:nvPicPr>
              <p:cNvPr id="375" name="그림 374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t="1" r="14297" b="52980"/>
              <a:stretch/>
            </p:blipFill>
            <p:spPr>
              <a:xfrm>
                <a:off x="3070859" y="5509688"/>
                <a:ext cx="1158241" cy="601552"/>
              </a:xfrm>
              <a:prstGeom prst="rect">
                <a:avLst/>
              </a:prstGeom>
            </p:spPr>
          </p:pic>
          <p:sp>
            <p:nvSpPr>
              <p:cNvPr id="376" name="TextBox 375"/>
              <p:cNvSpPr txBox="1"/>
              <p:nvPr/>
            </p:nvSpPr>
            <p:spPr>
              <a:xfrm>
                <a:off x="3593349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7" name="TextBox 376"/>
              <p:cNvSpPr txBox="1"/>
              <p:nvPr/>
            </p:nvSpPr>
            <p:spPr>
              <a:xfrm>
                <a:off x="4943527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8" name="TextBox 377"/>
              <p:cNvSpPr txBox="1"/>
              <p:nvPr/>
            </p:nvSpPr>
            <p:spPr>
              <a:xfrm>
                <a:off x="2260165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9" name="TextBox 378"/>
              <p:cNvSpPr txBox="1"/>
              <p:nvPr/>
            </p:nvSpPr>
            <p:spPr>
              <a:xfrm>
                <a:off x="4943527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0" name="TextBox 379"/>
              <p:cNvSpPr txBox="1"/>
              <p:nvPr/>
            </p:nvSpPr>
            <p:spPr>
              <a:xfrm>
                <a:off x="2260165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4943527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2" name="직사각형 381"/>
              <p:cNvSpPr/>
              <p:nvPr/>
            </p:nvSpPr>
            <p:spPr>
              <a:xfrm>
                <a:off x="5698848" y="1676401"/>
                <a:ext cx="150130" cy="30099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3" name="TextBox 382"/>
              <p:cNvSpPr txBox="1"/>
              <p:nvPr/>
            </p:nvSpPr>
            <p:spPr>
              <a:xfrm>
                <a:off x="1722121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7/10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>
                <a:off x="307498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440082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0/10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3074987" y="4568530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>
                    <a:solidFill>
                      <a:srgbClr val="FFFF00"/>
                    </a:solidFill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소환가능</a:t>
                </a:r>
              </a:p>
            </p:txBody>
          </p:sp>
          <p:sp>
            <p:nvSpPr>
              <p:cNvPr id="387" name="TextBox 386"/>
              <p:cNvSpPr txBox="1"/>
              <p:nvPr/>
            </p:nvSpPr>
            <p:spPr>
              <a:xfrm>
                <a:off x="3074987" y="5854875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88" name="직사각형 387"/>
              <p:cNvSpPr/>
              <p:nvPr/>
            </p:nvSpPr>
            <p:spPr>
              <a:xfrm>
                <a:off x="6504768" y="1358282"/>
                <a:ext cx="3726627" cy="3053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9" name="직사각형 388"/>
              <p:cNvSpPr/>
              <p:nvPr/>
            </p:nvSpPr>
            <p:spPr>
              <a:xfrm>
                <a:off x="7803275" y="1737934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기본 능력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0" name="직사각형 389"/>
              <p:cNvSpPr/>
              <p:nvPr/>
            </p:nvSpPr>
            <p:spPr>
              <a:xfrm>
                <a:off x="8770796" y="1737934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1" name="TextBox 390"/>
              <p:cNvSpPr txBox="1"/>
              <p:nvPr/>
            </p:nvSpPr>
            <p:spPr>
              <a:xfrm>
                <a:off x="8625827" y="1720029"/>
                <a:ext cx="846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92" name="TextBox 391"/>
              <p:cNvSpPr txBox="1"/>
              <p:nvPr/>
            </p:nvSpPr>
            <p:spPr>
              <a:xfrm>
                <a:off x="9339723" y="1720029"/>
                <a:ext cx="15198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12,345</a:t>
                </a:r>
                <a:r>
                  <a:rPr lang="en-US" altLang="ko-KR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(+12,345)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1,500</a:t>
                </a:r>
                <a:r>
                  <a:rPr lang="en-US" altLang="ko-KR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(+1,234)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1,320</a:t>
                </a:r>
                <a:r>
                  <a:rPr lang="en-US" altLang="ko-KR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(+1,234)</a:t>
                </a:r>
              </a:p>
            </p:txBody>
          </p:sp>
          <p:sp>
            <p:nvSpPr>
              <p:cNvPr id="393" name="TextBox 392"/>
              <p:cNvSpPr txBox="1"/>
              <p:nvPr/>
            </p:nvSpPr>
            <p:spPr>
              <a:xfrm>
                <a:off x="6929364" y="1769529"/>
                <a:ext cx="873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94" name="그림 39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5" name="그림 39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6" name="그림 39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7" name="그림 39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8" name="그림 39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99" name="그림 39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5008602"/>
                <a:ext cx="293436" cy="293436"/>
              </a:xfrm>
              <a:prstGeom prst="rect">
                <a:avLst/>
              </a:prstGeom>
            </p:spPr>
          </p:pic>
          <p:sp>
            <p:nvSpPr>
              <p:cNvPr id="400" name="직사각형 399"/>
              <p:cNvSpPr/>
              <p:nvPr/>
            </p:nvSpPr>
            <p:spPr>
              <a:xfrm>
                <a:off x="7803275" y="2628900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능력치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증가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1" name="직사각형 400"/>
              <p:cNvSpPr/>
              <p:nvPr/>
            </p:nvSpPr>
            <p:spPr>
              <a:xfrm>
                <a:off x="8770796" y="2628900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2" name="TextBox 401"/>
              <p:cNvSpPr txBox="1"/>
              <p:nvPr/>
            </p:nvSpPr>
            <p:spPr>
              <a:xfrm>
                <a:off x="8716445" y="2610995"/>
                <a:ext cx="124070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403" name="TextBox 402"/>
              <p:cNvSpPr txBox="1"/>
              <p:nvPr/>
            </p:nvSpPr>
            <p:spPr>
              <a:xfrm>
                <a:off x="9875520" y="2610995"/>
                <a:ext cx="7924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15.2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9.7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8.3</a:t>
                </a:r>
              </a:p>
            </p:txBody>
          </p:sp>
          <p:sp>
            <p:nvSpPr>
              <p:cNvPr id="404" name="직사각형 403"/>
              <p:cNvSpPr/>
              <p:nvPr/>
            </p:nvSpPr>
            <p:spPr>
              <a:xfrm>
                <a:off x="6820669" y="5531695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5" name="직사각형 404"/>
              <p:cNvSpPr/>
              <p:nvPr/>
            </p:nvSpPr>
            <p:spPr>
              <a:xfrm>
                <a:off x="6820669" y="5531695"/>
                <a:ext cx="1746106" cy="28038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6820669" y="5447332"/>
                <a:ext cx="270580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103 / 150</a:t>
                </a:r>
              </a:p>
            </p:txBody>
          </p:sp>
          <p:sp>
            <p:nvSpPr>
              <p:cNvPr id="407" name="직사각형 406"/>
              <p:cNvSpPr/>
              <p:nvPr/>
            </p:nvSpPr>
            <p:spPr>
              <a:xfrm>
                <a:off x="9602676" y="5457581"/>
                <a:ext cx="1017971" cy="4154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승급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08" name="그림 40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9559" y="4861105"/>
                <a:ext cx="454402" cy="335392"/>
              </a:xfrm>
              <a:prstGeom prst="rect">
                <a:avLst/>
              </a:prstGeom>
            </p:spPr>
          </p:pic>
          <p:sp>
            <p:nvSpPr>
              <p:cNvPr id="409" name="직사각형 408"/>
              <p:cNvSpPr/>
              <p:nvPr/>
            </p:nvSpPr>
            <p:spPr>
              <a:xfrm>
                <a:off x="6820669" y="4897037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0" name="직사각형 409"/>
              <p:cNvSpPr/>
              <p:nvPr/>
            </p:nvSpPr>
            <p:spPr>
              <a:xfrm>
                <a:off x="6820669" y="4897037"/>
                <a:ext cx="1746106" cy="28038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6818889" y="4812674"/>
                <a:ext cx="270758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52%</a:t>
                </a:r>
              </a:p>
            </p:txBody>
          </p:sp>
          <p:sp>
            <p:nvSpPr>
              <p:cNvPr id="412" name="직사각형 411"/>
              <p:cNvSpPr/>
              <p:nvPr/>
            </p:nvSpPr>
            <p:spPr>
              <a:xfrm>
                <a:off x="9602676" y="4822923"/>
                <a:ext cx="1017971" cy="415498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레벨업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3" name="직사각형 412"/>
              <p:cNvSpPr/>
              <p:nvPr/>
            </p:nvSpPr>
            <p:spPr>
              <a:xfrm>
                <a:off x="7804493" y="3519243"/>
                <a:ext cx="966304" cy="98990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스킬 정보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4" name="직사각형 413"/>
              <p:cNvSpPr/>
              <p:nvPr/>
            </p:nvSpPr>
            <p:spPr>
              <a:xfrm>
                <a:off x="8770796" y="3516420"/>
                <a:ext cx="1897204" cy="99273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15" name="그림 41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5409" y="3572449"/>
                <a:ext cx="382159" cy="382159"/>
              </a:xfrm>
              <a:prstGeom prst="rect">
                <a:avLst/>
              </a:prstGeom>
            </p:spPr>
          </p:pic>
          <p:pic>
            <p:nvPicPr>
              <p:cNvPr id="416" name="그림 4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4688" y="4074489"/>
                <a:ext cx="390949" cy="390949"/>
              </a:xfrm>
              <a:prstGeom prst="rect">
                <a:avLst/>
              </a:prstGeom>
            </p:spPr>
          </p:pic>
          <p:sp>
            <p:nvSpPr>
              <p:cNvPr id="417" name="TextBox 416"/>
              <p:cNvSpPr txBox="1"/>
              <p:nvPr/>
            </p:nvSpPr>
            <p:spPr>
              <a:xfrm>
                <a:off x="9279048" y="3588692"/>
                <a:ext cx="1240706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2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여신의 분노</a:t>
                </a:r>
                <a:endPara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9279048" y="4096615"/>
                <a:ext cx="1240706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화살비</a:t>
                </a:r>
                <a:endPara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19" name="그림 41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5" y="1806881"/>
                <a:ext cx="279312" cy="286295"/>
              </a:xfrm>
              <a:prstGeom prst="rect">
                <a:avLst/>
              </a:prstGeom>
            </p:spPr>
          </p:pic>
          <p:grpSp>
            <p:nvGrpSpPr>
              <p:cNvPr id="420" name="그룹 419"/>
              <p:cNvGrpSpPr/>
              <p:nvPr/>
            </p:nvGrpSpPr>
            <p:grpSpPr>
              <a:xfrm>
                <a:off x="6143737" y="5359230"/>
                <a:ext cx="586167" cy="574402"/>
                <a:chOff x="6131103" y="5419998"/>
                <a:chExt cx="586167" cy="574402"/>
              </a:xfrm>
            </p:grpSpPr>
            <p:sp>
              <p:nvSpPr>
                <p:cNvPr id="423" name="대각선 방향의 모서리가 잘린 사각형 422"/>
                <p:cNvSpPr/>
                <p:nvPr/>
              </p:nvSpPr>
              <p:spPr>
                <a:xfrm>
                  <a:off x="6131206" y="5419998"/>
                  <a:ext cx="586064" cy="574402"/>
                </a:xfrm>
                <a:prstGeom prst="snip2DiagRect">
                  <a:avLst>
                    <a:gd name="adj1" fmla="val 0"/>
                    <a:gd name="adj2" fmla="val 33485"/>
                  </a:avLst>
                </a:prstGeom>
                <a:solidFill>
                  <a:srgbClr val="7030A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424" name="그림 423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03" r="8430" b="32164"/>
                <a:stretch/>
              </p:blipFill>
              <p:spPr>
                <a:xfrm>
                  <a:off x="6131103" y="5419998"/>
                  <a:ext cx="576787" cy="559561"/>
                </a:xfrm>
                <a:prstGeom prst="snip2DiagRect">
                  <a:avLst>
                    <a:gd name="adj1" fmla="val 0"/>
                    <a:gd name="adj2" fmla="val 34589"/>
                  </a:avLst>
                </a:prstGeom>
              </p:spPr>
            </p:pic>
          </p:grpSp>
          <p:sp>
            <p:nvSpPr>
              <p:cNvPr id="421" name="직사각형 420"/>
              <p:cNvSpPr/>
              <p:nvPr/>
            </p:nvSpPr>
            <p:spPr>
              <a:xfrm>
                <a:off x="1590675" y="772080"/>
                <a:ext cx="1901825" cy="39785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2" name="직사각형 421"/>
              <p:cNvSpPr/>
              <p:nvPr/>
            </p:nvSpPr>
            <p:spPr>
              <a:xfrm>
                <a:off x="3593349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진형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등록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7" name="그룹 176"/>
            <p:cNvGrpSpPr/>
            <p:nvPr/>
          </p:nvGrpSpPr>
          <p:grpSpPr>
            <a:xfrm>
              <a:off x="3632874" y="462573"/>
              <a:ext cx="5198321" cy="5730856"/>
              <a:chOff x="6901067" y="466928"/>
              <a:chExt cx="3561329" cy="3926164"/>
            </a:xfrm>
          </p:grpSpPr>
          <p:pic>
            <p:nvPicPr>
              <p:cNvPr id="248" name="그림 247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67" y="466928"/>
                <a:ext cx="3561329" cy="3926164"/>
              </a:xfrm>
              <a:prstGeom prst="rect">
                <a:avLst/>
              </a:prstGeom>
            </p:spPr>
          </p:pic>
          <p:sp>
            <p:nvSpPr>
              <p:cNvPr id="249" name="TextBox 248"/>
              <p:cNvSpPr txBox="1"/>
              <p:nvPr/>
            </p:nvSpPr>
            <p:spPr>
              <a:xfrm>
                <a:off x="8283310" y="610481"/>
                <a:ext cx="784338" cy="210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조력자 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0" name="그림 249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622" y="936358"/>
                <a:ext cx="3173218" cy="3321946"/>
              </a:xfrm>
              <a:prstGeom prst="rect">
                <a:avLst/>
              </a:prstGeom>
            </p:spPr>
          </p:pic>
        </p:grpSp>
        <p:sp>
          <p:nvSpPr>
            <p:cNvPr id="178" name="TextBox 177"/>
            <p:cNvSpPr txBox="1"/>
            <p:nvPr/>
          </p:nvSpPr>
          <p:spPr>
            <a:xfrm>
              <a:off x="4645071" y="166454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대상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563546" y="166454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0" name="직선 연결선 179"/>
            <p:cNvCxnSpPr/>
            <p:nvPr/>
          </p:nvCxnSpPr>
          <p:spPr>
            <a:xfrm>
              <a:off x="4092482" y="3916593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타원 180"/>
            <p:cNvSpPr/>
            <p:nvPr/>
          </p:nvSpPr>
          <p:spPr>
            <a:xfrm>
              <a:off x="4058343" y="3901318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052714" y="1274368"/>
              <a:ext cx="1988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대상 조력자 선택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3" name="직선 연결선 182"/>
            <p:cNvCxnSpPr/>
            <p:nvPr/>
          </p:nvCxnSpPr>
          <p:spPr>
            <a:xfrm>
              <a:off x="4092482" y="164508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타원 183"/>
            <p:cNvSpPr/>
            <p:nvPr/>
          </p:nvSpPr>
          <p:spPr>
            <a:xfrm>
              <a:off x="4058343" y="1620081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5" name="직선 연결선 184"/>
            <p:cNvCxnSpPr/>
            <p:nvPr/>
          </p:nvCxnSpPr>
          <p:spPr>
            <a:xfrm>
              <a:off x="4092482" y="538454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타원 185"/>
            <p:cNvSpPr/>
            <p:nvPr/>
          </p:nvSpPr>
          <p:spPr>
            <a:xfrm>
              <a:off x="4058343" y="5359541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7" name="그림 18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124871" y="5485866"/>
              <a:ext cx="758087" cy="396000"/>
            </a:xfrm>
            <a:prstGeom prst="rect">
              <a:avLst/>
            </a:prstGeom>
          </p:spPr>
        </p:pic>
        <p:pic>
          <p:nvPicPr>
            <p:cNvPr id="188" name="그림 18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549884" y="5485866"/>
              <a:ext cx="758086" cy="396000"/>
            </a:xfrm>
            <a:prstGeom prst="rect">
              <a:avLst/>
            </a:prstGeom>
          </p:spPr>
        </p:pic>
        <p:pic>
          <p:nvPicPr>
            <p:cNvPr id="189" name="그림 18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750476" y="5485866"/>
              <a:ext cx="702051" cy="396000"/>
            </a:xfrm>
            <a:prstGeom prst="rect">
              <a:avLst/>
            </a:prstGeom>
          </p:spPr>
        </p:pic>
        <p:pic>
          <p:nvPicPr>
            <p:cNvPr id="190" name="그림 18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418960" y="5485866"/>
              <a:ext cx="702051" cy="396000"/>
            </a:xfrm>
            <a:prstGeom prst="rect">
              <a:avLst/>
            </a:prstGeom>
          </p:spPr>
        </p:pic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080909" y="5485866"/>
              <a:ext cx="702051" cy="396000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52330" y="5485866"/>
              <a:ext cx="702051" cy="396000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147538" y="5485866"/>
              <a:ext cx="702051" cy="396000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5721363" y="5529175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조력자 승급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5" name="오른쪽 화살표 194"/>
            <p:cNvSpPr/>
            <p:nvPr/>
          </p:nvSpPr>
          <p:spPr>
            <a:xfrm>
              <a:off x="5929679" y="2337866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515362" y="3111671"/>
              <a:ext cx="13825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dirty="0" smtClean="0">
                  <a:solidFill>
                    <a:schemeClr val="bg1"/>
                  </a:solidFill>
                </a:rPr>
                <a:t>잔인한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000" b="1" dirty="0" err="1" smtClean="0">
                  <a:solidFill>
                    <a:schemeClr val="bg1"/>
                  </a:solidFill>
                </a:rPr>
                <a:t>오크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683573" y="3111671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00" b="1" dirty="0" smtClean="0">
                  <a:solidFill>
                    <a:schemeClr val="bg1"/>
                  </a:solidFill>
                </a:rPr>
                <a:t>잔인한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000" b="1" dirty="0" err="1" smtClean="0">
                  <a:solidFill>
                    <a:schemeClr val="bg1"/>
                  </a:solidFill>
                </a:rPr>
                <a:t>오크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4515362" y="3491939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4515362" y="3686015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방어력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5381319" y="3491939"/>
              <a:ext cx="5132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1,234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5374048" y="3686015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1,234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6413357" y="3491939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6413357" y="3686015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방어력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7279314" y="3491939"/>
              <a:ext cx="5132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1,234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272043" y="3686015"/>
              <a:ext cx="5180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1,234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7671937" y="3491939"/>
              <a:ext cx="686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1,234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7671937" y="3686015"/>
              <a:ext cx="686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1,234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4052714" y="3900077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 비용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4512627" y="4963862"/>
              <a:ext cx="312917" cy="305962"/>
            </a:xfrm>
            <a:prstGeom prst="rect">
              <a:avLst/>
            </a:prstGeom>
            <a:noFill/>
          </p:spPr>
        </p:pic>
        <p:grpSp>
          <p:nvGrpSpPr>
            <p:cNvPr id="210" name="그룹 209"/>
            <p:cNvGrpSpPr/>
            <p:nvPr/>
          </p:nvGrpSpPr>
          <p:grpSpPr>
            <a:xfrm>
              <a:off x="5015493" y="4279503"/>
              <a:ext cx="1370888" cy="528767"/>
              <a:chOff x="1810749" y="4594977"/>
              <a:chExt cx="1370888" cy="528767"/>
            </a:xfrm>
          </p:grpSpPr>
          <p:sp>
            <p:nvSpPr>
              <p:cNvPr id="246" name="TextBox 245"/>
              <p:cNvSpPr txBox="1"/>
              <p:nvPr/>
            </p:nvSpPr>
            <p:spPr>
              <a:xfrm>
                <a:off x="1810749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보유 조각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>
                <a:off x="2269208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255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1" name="그룹 210"/>
            <p:cNvGrpSpPr/>
            <p:nvPr/>
          </p:nvGrpSpPr>
          <p:grpSpPr>
            <a:xfrm>
              <a:off x="5254341" y="4820764"/>
              <a:ext cx="893193" cy="532612"/>
              <a:chOff x="2049597" y="5222152"/>
              <a:chExt cx="893193" cy="532612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206883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보유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2049597" y="5477765"/>
                <a:ext cx="8931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1,000,000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2" name="그룹 211"/>
            <p:cNvGrpSpPr/>
            <p:nvPr/>
          </p:nvGrpSpPr>
          <p:grpSpPr>
            <a:xfrm>
              <a:off x="6655588" y="4279503"/>
              <a:ext cx="1370888" cy="528767"/>
              <a:chOff x="3655803" y="4594977"/>
              <a:chExt cx="1370888" cy="528767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3655803" y="4594977"/>
                <a:ext cx="13708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조각 아이템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3" name="TextBox 242"/>
              <p:cNvSpPr txBox="1"/>
              <p:nvPr/>
            </p:nvSpPr>
            <p:spPr>
              <a:xfrm>
                <a:off x="4114262" y="4846745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C00000"/>
                    </a:solidFill>
                  </a:rPr>
                  <a:t>350</a:t>
                </a:r>
                <a:endParaRPr lang="ko-KR" alt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13" name="그룹 212"/>
            <p:cNvGrpSpPr/>
            <p:nvPr/>
          </p:nvGrpSpPr>
          <p:grpSpPr>
            <a:xfrm>
              <a:off x="6907488" y="4820764"/>
              <a:ext cx="854721" cy="532612"/>
              <a:chOff x="3655803" y="5222152"/>
              <a:chExt cx="854721" cy="532612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3655803" y="5222152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필요 골드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3701488" y="5477765"/>
                <a:ext cx="763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00B050"/>
                    </a:solidFill>
                  </a:rPr>
                  <a:t>999,000</a:t>
                </a:r>
                <a:endParaRPr lang="ko-KR" altLang="en-US" sz="12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14" name="TextBox 213"/>
            <p:cNvSpPr txBox="1"/>
            <p:nvPr/>
          </p:nvSpPr>
          <p:spPr>
            <a:xfrm>
              <a:off x="6277968" y="4255803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77968" y="4768371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16" name="그림 21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375" y="1981061"/>
              <a:ext cx="1171284" cy="1171284"/>
            </a:xfrm>
            <a:prstGeom prst="rect">
              <a:avLst/>
            </a:prstGeom>
          </p:spPr>
        </p:pic>
        <p:pic>
          <p:nvPicPr>
            <p:cNvPr id="217" name="그림 2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366" y="1981061"/>
              <a:ext cx="1171284" cy="1171284"/>
            </a:xfrm>
            <a:prstGeom prst="rect">
              <a:avLst/>
            </a:prstGeom>
          </p:spPr>
        </p:pic>
        <p:pic>
          <p:nvPicPr>
            <p:cNvPr id="218" name="그림 217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4652526" y="2053975"/>
              <a:ext cx="1123607" cy="1058913"/>
            </a:xfrm>
            <a:prstGeom prst="rect">
              <a:avLst/>
            </a:prstGeom>
          </p:spPr>
        </p:pic>
        <p:sp>
          <p:nvSpPr>
            <p:cNvPr id="219" name="TextBox 218"/>
            <p:cNvSpPr txBox="1"/>
            <p:nvPr/>
          </p:nvSpPr>
          <p:spPr>
            <a:xfrm>
              <a:off x="5208764" y="1974150"/>
              <a:ext cx="606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Lv.30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20" name="그림 219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660628" y="2880880"/>
              <a:ext cx="237359" cy="231917"/>
            </a:xfrm>
            <a:prstGeom prst="rect">
              <a:avLst/>
            </a:prstGeom>
          </p:spPr>
        </p:pic>
        <p:pic>
          <p:nvPicPr>
            <p:cNvPr id="221" name="그림 220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835941" y="2880880"/>
              <a:ext cx="237359" cy="231917"/>
            </a:xfrm>
            <a:prstGeom prst="rect">
              <a:avLst/>
            </a:prstGeom>
          </p:spPr>
        </p:pic>
        <p:pic>
          <p:nvPicPr>
            <p:cNvPr id="222" name="그림 2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011253" y="2880880"/>
              <a:ext cx="237359" cy="231917"/>
            </a:xfrm>
            <a:prstGeom prst="rect">
              <a:avLst/>
            </a:prstGeom>
          </p:spPr>
        </p:pic>
        <p:pic>
          <p:nvPicPr>
            <p:cNvPr id="223" name="그림 222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186566" y="2880880"/>
              <a:ext cx="237359" cy="231917"/>
            </a:xfrm>
            <a:prstGeom prst="rect">
              <a:avLst/>
            </a:prstGeom>
          </p:spPr>
        </p:pic>
        <p:pic>
          <p:nvPicPr>
            <p:cNvPr id="224" name="그림 223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6576636" y="2074386"/>
              <a:ext cx="1089565" cy="1026831"/>
            </a:xfrm>
            <a:prstGeom prst="rect">
              <a:avLst/>
            </a:prstGeom>
          </p:spPr>
        </p:pic>
        <p:pic>
          <p:nvPicPr>
            <p:cNvPr id="225" name="그림 22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579101" y="2880880"/>
              <a:ext cx="237359" cy="231917"/>
            </a:xfrm>
            <a:prstGeom prst="rect">
              <a:avLst/>
            </a:prstGeom>
          </p:spPr>
        </p:pic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754414" y="2880880"/>
              <a:ext cx="237359" cy="231917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929726" y="2880880"/>
              <a:ext cx="237359" cy="231917"/>
            </a:xfrm>
            <a:prstGeom prst="rect">
              <a:avLst/>
            </a:prstGeom>
          </p:spPr>
        </p:pic>
        <p:pic>
          <p:nvPicPr>
            <p:cNvPr id="228" name="그림 22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105039" y="2880880"/>
              <a:ext cx="237359" cy="231917"/>
            </a:xfrm>
            <a:prstGeom prst="rect">
              <a:avLst/>
            </a:prstGeom>
          </p:spPr>
        </p:pic>
        <p:pic>
          <p:nvPicPr>
            <p:cNvPr id="229" name="그림 22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7279514" y="2880880"/>
              <a:ext cx="237359" cy="231917"/>
            </a:xfrm>
            <a:prstGeom prst="rect">
              <a:avLst/>
            </a:prstGeom>
          </p:spPr>
        </p:pic>
        <p:sp>
          <p:nvSpPr>
            <p:cNvPr id="230" name="TextBox 229"/>
            <p:cNvSpPr txBox="1"/>
            <p:nvPr/>
          </p:nvSpPr>
          <p:spPr>
            <a:xfrm>
              <a:off x="7103611" y="1974150"/>
              <a:ext cx="606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Lv.30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4515362" y="3271274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체력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5305119" y="3271274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12,345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413357" y="3271274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체력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7203114" y="3271274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7671937" y="3271274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12,655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grpSp>
          <p:nvGrpSpPr>
            <p:cNvPr id="236" name="그룹 235"/>
            <p:cNvGrpSpPr/>
            <p:nvPr/>
          </p:nvGrpSpPr>
          <p:grpSpPr>
            <a:xfrm>
              <a:off x="4442064" y="4332387"/>
              <a:ext cx="447413" cy="438433"/>
              <a:chOff x="6131103" y="5419998"/>
              <a:chExt cx="586167" cy="574402"/>
            </a:xfrm>
          </p:grpSpPr>
          <p:sp>
            <p:nvSpPr>
              <p:cNvPr id="238" name="대각선 방향의 모서리가 잘린 사각형 237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39" name="그림 238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pic>
          <p:nvPicPr>
            <p:cNvPr id="237" name="그림 23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238" y="589673"/>
              <a:ext cx="498586" cy="438755"/>
            </a:xfrm>
            <a:prstGeom prst="rect">
              <a:avLst/>
            </a:prstGeom>
          </p:spPr>
        </p:pic>
        <p:sp>
          <p:nvSpPr>
            <p:cNvPr id="176" name="직사각형 175"/>
            <p:cNvSpPr/>
            <p:nvPr/>
          </p:nvSpPr>
          <p:spPr>
            <a:xfrm>
              <a:off x="1348918" y="220050"/>
              <a:ext cx="9510593" cy="611938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9" name="그룹 168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170" name="그림 169"/>
            <p:cNvPicPr>
              <a:picLocks/>
            </p:cNvPicPr>
            <p:nvPr/>
          </p:nvPicPr>
          <p:blipFill rotWithShape="1">
            <a:blip r:embed="rId25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71" name="그림 17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172" name="직사각형 171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73" name="직사각형 172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골드가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1,100,000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 구매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270" name="그림 26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271" name="직사각형 270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3108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승급 결과</a:t>
            </a:r>
            <a:endParaRPr lang="ko-KR" altLang="en-US" sz="1400" b="1" dirty="0"/>
          </a:p>
        </p:txBody>
      </p:sp>
      <p:grpSp>
        <p:nvGrpSpPr>
          <p:cNvPr id="169" name="그룹 168"/>
          <p:cNvGrpSpPr/>
          <p:nvPr/>
        </p:nvGrpSpPr>
        <p:grpSpPr>
          <a:xfrm>
            <a:off x="1348918" y="485864"/>
            <a:ext cx="9510695" cy="6119385"/>
            <a:chOff x="1348918" y="220050"/>
            <a:chExt cx="9510695" cy="6119385"/>
          </a:xfrm>
        </p:grpSpPr>
        <p:grpSp>
          <p:nvGrpSpPr>
            <p:cNvPr id="170" name="그룹 169"/>
            <p:cNvGrpSpPr/>
            <p:nvPr/>
          </p:nvGrpSpPr>
          <p:grpSpPr>
            <a:xfrm>
              <a:off x="1348918" y="220050"/>
              <a:ext cx="9510695" cy="6119385"/>
              <a:chOff x="1348918" y="220050"/>
              <a:chExt cx="9510695" cy="6119385"/>
            </a:xfrm>
          </p:grpSpPr>
          <p:sp>
            <p:nvSpPr>
              <p:cNvPr id="282" name="직사각형 281"/>
              <p:cNvSpPr/>
              <p:nvPr/>
            </p:nvSpPr>
            <p:spPr>
              <a:xfrm>
                <a:off x="1348918" y="628941"/>
                <a:ext cx="9510593" cy="571049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3" name="직사각형 282"/>
              <p:cNvSpPr/>
              <p:nvPr/>
            </p:nvSpPr>
            <p:spPr>
              <a:xfrm>
                <a:off x="1590675" y="772080"/>
                <a:ext cx="1901825" cy="39785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4" name="직사각형 283"/>
              <p:cNvSpPr/>
              <p:nvPr/>
            </p:nvSpPr>
            <p:spPr>
              <a:xfrm>
                <a:off x="1590675" y="1283194"/>
                <a:ext cx="4334608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85" name="그림 2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918" y="220050"/>
                <a:ext cx="9510593" cy="426201"/>
              </a:xfrm>
              <a:prstGeom prst="rect">
                <a:avLst/>
              </a:prstGeom>
            </p:spPr>
          </p:pic>
          <p:pic>
            <p:nvPicPr>
              <p:cNvPr id="286" name="그림 28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87" name="그림 28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88" name="그림 28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14097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89" name="그림 28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2755406"/>
                <a:ext cx="1219200" cy="1219200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290" name="그림 28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91" name="그림 29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2755406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92" name="그림 29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4101112"/>
                <a:ext cx="1219200" cy="1219200"/>
              </a:xfrm>
              <a:prstGeom prst="rect">
                <a:avLst/>
              </a:prstGeom>
              <a:effectLst/>
            </p:spPr>
          </p:pic>
          <p:pic>
            <p:nvPicPr>
              <p:cNvPr id="293" name="그림 29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525" y="410111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94" name="그림 29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0550" y="4101112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295" name="직사각형 294"/>
              <p:cNvSpPr/>
              <p:nvPr/>
            </p:nvSpPr>
            <p:spPr>
              <a:xfrm>
                <a:off x="6016181" y="1283194"/>
                <a:ext cx="4728019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96" name="그림 29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853" y="1737933"/>
                <a:ext cx="1634669" cy="2791629"/>
              </a:xfrm>
              <a:prstGeom prst="rect">
                <a:avLst/>
              </a:prstGeom>
            </p:spPr>
          </p:pic>
          <p:pic>
            <p:nvPicPr>
              <p:cNvPr id="297" name="그림 29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3428"/>
              <a:stretch/>
            </p:blipFill>
            <p:spPr>
              <a:xfrm>
                <a:off x="6165030" y="2188578"/>
                <a:ext cx="1577341" cy="1925436"/>
              </a:xfrm>
              <a:prstGeom prst="rect">
                <a:avLst/>
              </a:prstGeom>
            </p:spPr>
          </p:pic>
          <p:pic>
            <p:nvPicPr>
              <p:cNvPr id="298" name="그림 29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1477266"/>
                <a:ext cx="1173480" cy="1105914"/>
              </a:xfrm>
              <a:prstGeom prst="rect">
                <a:avLst/>
              </a:prstGeom>
            </p:spPr>
          </p:pic>
          <p:sp>
            <p:nvSpPr>
              <p:cNvPr id="299" name="TextBox 298"/>
              <p:cNvSpPr txBox="1"/>
              <p:nvPr/>
            </p:nvSpPr>
            <p:spPr>
              <a:xfrm>
                <a:off x="2260165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1965960" y="259608"/>
                <a:ext cx="8839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조력자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01" name="그림 30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524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02" name="그림 30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15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03" name="그림 30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740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304" name="그림 30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1432560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305" name="그림 30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1486716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06" name="그림 30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07" name="그림 30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08" name="그림 30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2312604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09" name="그림 308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2800112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310" name="그림 309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2755406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311" name="그림 310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2809562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12" name="그림 3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1722120" y="4180884"/>
                <a:ext cx="1173480" cy="1105914"/>
              </a:xfrm>
              <a:prstGeom prst="rect">
                <a:avLst/>
              </a:prstGeom>
            </p:spPr>
          </p:pic>
          <p:pic>
            <p:nvPicPr>
              <p:cNvPr id="313" name="그림 31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24589"/>
              <a:stretch/>
            </p:blipFill>
            <p:spPr>
              <a:xfrm>
                <a:off x="4411980" y="4136178"/>
                <a:ext cx="1169710" cy="1158240"/>
              </a:xfrm>
              <a:prstGeom prst="rect">
                <a:avLst/>
              </a:prstGeom>
            </p:spPr>
          </p:pic>
          <p:pic>
            <p:nvPicPr>
              <p:cNvPr id="314" name="그림 313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r="14297" b="13701"/>
              <a:stretch/>
            </p:blipFill>
            <p:spPr>
              <a:xfrm>
                <a:off x="3070859" y="4190334"/>
                <a:ext cx="1158241" cy="1104084"/>
              </a:xfrm>
              <a:prstGeom prst="rect">
                <a:avLst/>
              </a:prstGeom>
            </p:spPr>
          </p:pic>
          <p:pic>
            <p:nvPicPr>
              <p:cNvPr id="315" name="그림 31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4400550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16" name="그림 31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3037842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17" name="그림 31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919"/>
              <a:stretch/>
            </p:blipFill>
            <p:spPr>
              <a:xfrm>
                <a:off x="1704659" y="5442739"/>
                <a:ext cx="1219200" cy="683741"/>
              </a:xfrm>
              <a:prstGeom prst="rect">
                <a:avLst/>
              </a:prstGeom>
            </p:spPr>
          </p:pic>
          <p:pic>
            <p:nvPicPr>
              <p:cNvPr id="318" name="그림 3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62522"/>
              <a:stretch/>
            </p:blipFill>
            <p:spPr>
              <a:xfrm>
                <a:off x="1722120" y="5500238"/>
                <a:ext cx="1173480" cy="611002"/>
              </a:xfrm>
              <a:prstGeom prst="rect">
                <a:avLst/>
              </a:prstGeom>
            </p:spPr>
          </p:pic>
          <p:pic>
            <p:nvPicPr>
              <p:cNvPr id="319" name="그림 31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68" t="7930" b="53423"/>
              <a:stretch/>
            </p:blipFill>
            <p:spPr>
              <a:xfrm>
                <a:off x="4411980" y="5455532"/>
                <a:ext cx="1169710" cy="663328"/>
              </a:xfrm>
              <a:prstGeom prst="rect">
                <a:avLst/>
              </a:prstGeom>
            </p:spPr>
          </p:pic>
          <p:pic>
            <p:nvPicPr>
              <p:cNvPr id="320" name="그림 319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3" t="1" r="14297" b="52980"/>
              <a:stretch/>
            </p:blipFill>
            <p:spPr>
              <a:xfrm>
                <a:off x="3070859" y="5509688"/>
                <a:ext cx="1158241" cy="601552"/>
              </a:xfrm>
              <a:prstGeom prst="rect">
                <a:avLst/>
              </a:prstGeom>
            </p:spPr>
          </p:pic>
          <p:sp>
            <p:nvSpPr>
              <p:cNvPr id="321" name="TextBox 320"/>
              <p:cNvSpPr txBox="1"/>
              <p:nvPr/>
            </p:nvSpPr>
            <p:spPr>
              <a:xfrm>
                <a:off x="3593349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2" name="TextBox 321"/>
              <p:cNvSpPr txBox="1"/>
              <p:nvPr/>
            </p:nvSpPr>
            <p:spPr>
              <a:xfrm>
                <a:off x="4943527" y="1392555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3" name="TextBox 322"/>
              <p:cNvSpPr txBox="1"/>
              <p:nvPr/>
            </p:nvSpPr>
            <p:spPr>
              <a:xfrm>
                <a:off x="2260165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4" name="TextBox 323"/>
              <p:cNvSpPr txBox="1"/>
              <p:nvPr/>
            </p:nvSpPr>
            <p:spPr>
              <a:xfrm>
                <a:off x="4943527" y="4099207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5" name="TextBox 324"/>
              <p:cNvSpPr txBox="1"/>
              <p:nvPr/>
            </p:nvSpPr>
            <p:spPr>
              <a:xfrm>
                <a:off x="2260165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6" name="TextBox 325"/>
              <p:cNvSpPr txBox="1"/>
              <p:nvPr/>
            </p:nvSpPr>
            <p:spPr>
              <a:xfrm>
                <a:off x="4943527" y="5492543"/>
                <a:ext cx="663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7" name="직사각형 326"/>
              <p:cNvSpPr/>
              <p:nvPr/>
            </p:nvSpPr>
            <p:spPr>
              <a:xfrm>
                <a:off x="5698848" y="1676401"/>
                <a:ext cx="150130" cy="30099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8" name="TextBox 327"/>
              <p:cNvSpPr txBox="1"/>
              <p:nvPr/>
            </p:nvSpPr>
            <p:spPr>
              <a:xfrm>
                <a:off x="1722121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7/10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29" name="TextBox 328"/>
              <p:cNvSpPr txBox="1"/>
              <p:nvPr/>
            </p:nvSpPr>
            <p:spPr>
              <a:xfrm>
                <a:off x="307498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30" name="TextBox 329"/>
              <p:cNvSpPr txBox="1"/>
              <p:nvPr/>
            </p:nvSpPr>
            <p:spPr>
              <a:xfrm>
                <a:off x="4400827" y="3289144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0/10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31" name="TextBox 330"/>
              <p:cNvSpPr txBox="1"/>
              <p:nvPr/>
            </p:nvSpPr>
            <p:spPr>
              <a:xfrm>
                <a:off x="3074987" y="4568530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>
                    <a:solidFill>
                      <a:srgbClr val="FFFF00"/>
                    </a:solidFill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소환가능</a:t>
                </a:r>
              </a:p>
            </p:txBody>
          </p:sp>
          <p:sp>
            <p:nvSpPr>
              <p:cNvPr id="332" name="TextBox 331"/>
              <p:cNvSpPr txBox="1"/>
              <p:nvPr/>
            </p:nvSpPr>
            <p:spPr>
              <a:xfrm>
                <a:off x="3074987" y="5854875"/>
                <a:ext cx="1201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2/10</a:t>
                </a:r>
                <a:endParaRPr lang="ko-KR" altLang="en-US" sz="1600" b="1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33" name="직사각형 332"/>
              <p:cNvSpPr/>
              <p:nvPr/>
            </p:nvSpPr>
            <p:spPr>
              <a:xfrm>
                <a:off x="6504768" y="1358282"/>
                <a:ext cx="3726627" cy="3053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4" name="직사각형 333"/>
              <p:cNvSpPr/>
              <p:nvPr/>
            </p:nvSpPr>
            <p:spPr>
              <a:xfrm>
                <a:off x="7803275" y="1737934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기본 능력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5" name="직사각형 334"/>
              <p:cNvSpPr/>
              <p:nvPr/>
            </p:nvSpPr>
            <p:spPr>
              <a:xfrm>
                <a:off x="8770796" y="1737934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6" name="TextBox 335"/>
              <p:cNvSpPr txBox="1"/>
              <p:nvPr/>
            </p:nvSpPr>
            <p:spPr>
              <a:xfrm>
                <a:off x="8625827" y="1720029"/>
                <a:ext cx="846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37" name="TextBox 336"/>
              <p:cNvSpPr txBox="1"/>
              <p:nvPr/>
            </p:nvSpPr>
            <p:spPr>
              <a:xfrm>
                <a:off x="9339723" y="1720029"/>
                <a:ext cx="15198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12,345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1,500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1,320</a:t>
                </a:r>
                <a:endParaRPr lang="en-US" altLang="ko-K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8" name="TextBox 337"/>
              <p:cNvSpPr txBox="1"/>
              <p:nvPr/>
            </p:nvSpPr>
            <p:spPr>
              <a:xfrm>
                <a:off x="6929364" y="1769529"/>
                <a:ext cx="873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39" name="그림 33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40" name="그림 33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41" name="그림 3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366117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1046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290" y="5008602"/>
                <a:ext cx="293436" cy="293436"/>
              </a:xfrm>
              <a:prstGeom prst="rect">
                <a:avLst/>
              </a:prstGeom>
            </p:spPr>
          </p:pic>
          <p:pic>
            <p:nvPicPr>
              <p:cNvPr id="344" name="그림 34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007" y="5008602"/>
                <a:ext cx="293436" cy="293436"/>
              </a:xfrm>
              <a:prstGeom prst="rect">
                <a:avLst/>
              </a:prstGeom>
            </p:spPr>
          </p:pic>
          <p:sp>
            <p:nvSpPr>
              <p:cNvPr id="345" name="직사각형 344"/>
              <p:cNvSpPr/>
              <p:nvPr/>
            </p:nvSpPr>
            <p:spPr>
              <a:xfrm>
                <a:off x="7803275" y="2628900"/>
                <a:ext cx="967521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능력치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증가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6" name="직사각형 345"/>
              <p:cNvSpPr/>
              <p:nvPr/>
            </p:nvSpPr>
            <p:spPr>
              <a:xfrm>
                <a:off x="8770796" y="2628900"/>
                <a:ext cx="1897204" cy="8909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7" name="TextBox 346"/>
              <p:cNvSpPr txBox="1"/>
              <p:nvPr/>
            </p:nvSpPr>
            <p:spPr>
              <a:xfrm>
                <a:off x="8716445" y="2610995"/>
                <a:ext cx="124070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공격력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방어력 증가치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48" name="TextBox 347"/>
              <p:cNvSpPr txBox="1"/>
              <p:nvPr/>
            </p:nvSpPr>
            <p:spPr>
              <a:xfrm>
                <a:off x="9875520" y="2610995"/>
                <a:ext cx="7924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15.2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9.7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8.3</a:t>
                </a:r>
              </a:p>
            </p:txBody>
          </p:sp>
          <p:sp>
            <p:nvSpPr>
              <p:cNvPr id="349" name="직사각형 348"/>
              <p:cNvSpPr/>
              <p:nvPr/>
            </p:nvSpPr>
            <p:spPr>
              <a:xfrm>
                <a:off x="6820669" y="5531695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0" name="직사각형 349"/>
              <p:cNvSpPr/>
              <p:nvPr/>
            </p:nvSpPr>
            <p:spPr>
              <a:xfrm>
                <a:off x="6820669" y="5531695"/>
                <a:ext cx="1746106" cy="28038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1" name="TextBox 350"/>
              <p:cNvSpPr txBox="1"/>
              <p:nvPr/>
            </p:nvSpPr>
            <p:spPr>
              <a:xfrm>
                <a:off x="6820669" y="5447332"/>
                <a:ext cx="270580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 / 10</a:t>
                </a:r>
              </a:p>
            </p:txBody>
          </p:sp>
          <p:sp>
            <p:nvSpPr>
              <p:cNvPr id="352" name="직사각형 351"/>
              <p:cNvSpPr/>
              <p:nvPr/>
            </p:nvSpPr>
            <p:spPr>
              <a:xfrm>
                <a:off x="9602676" y="5457581"/>
                <a:ext cx="1017971" cy="41549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소환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3" name="직사각형 352"/>
              <p:cNvSpPr/>
              <p:nvPr/>
            </p:nvSpPr>
            <p:spPr>
              <a:xfrm>
                <a:off x="6820669" y="4897037"/>
                <a:ext cx="2705806" cy="2803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6818889" y="4812674"/>
                <a:ext cx="270758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0%</a:t>
                </a:r>
              </a:p>
            </p:txBody>
          </p:sp>
          <p:sp>
            <p:nvSpPr>
              <p:cNvPr id="425" name="직사각형 424"/>
              <p:cNvSpPr/>
              <p:nvPr/>
            </p:nvSpPr>
            <p:spPr>
              <a:xfrm>
                <a:off x="9602676" y="4822923"/>
                <a:ext cx="1017971" cy="41549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레벨업</a:t>
                </a:r>
                <a:endParaRPr lang="ko-KR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6" name="직사각형 425"/>
              <p:cNvSpPr/>
              <p:nvPr/>
            </p:nvSpPr>
            <p:spPr>
              <a:xfrm>
                <a:off x="7804493" y="3519243"/>
                <a:ext cx="966304" cy="98990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스킬 정보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7" name="직사각형 426"/>
              <p:cNvSpPr/>
              <p:nvPr/>
            </p:nvSpPr>
            <p:spPr>
              <a:xfrm>
                <a:off x="8770796" y="3516420"/>
                <a:ext cx="1897204" cy="99273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28" name="그림 42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5" y="1806881"/>
                <a:ext cx="279312" cy="286295"/>
              </a:xfrm>
              <a:prstGeom prst="rect">
                <a:avLst/>
              </a:prstGeom>
            </p:spPr>
          </p:pic>
          <p:grpSp>
            <p:nvGrpSpPr>
              <p:cNvPr id="429" name="그룹 428"/>
              <p:cNvGrpSpPr/>
              <p:nvPr/>
            </p:nvGrpSpPr>
            <p:grpSpPr>
              <a:xfrm>
                <a:off x="6143737" y="5359230"/>
                <a:ext cx="586167" cy="574402"/>
                <a:chOff x="6131103" y="5419998"/>
                <a:chExt cx="586167" cy="574402"/>
              </a:xfrm>
            </p:grpSpPr>
            <p:sp>
              <p:nvSpPr>
                <p:cNvPr id="436" name="대각선 방향의 모서리가 잘린 사각형 435"/>
                <p:cNvSpPr/>
                <p:nvPr/>
              </p:nvSpPr>
              <p:spPr>
                <a:xfrm>
                  <a:off x="6131206" y="5419998"/>
                  <a:ext cx="586064" cy="574402"/>
                </a:xfrm>
                <a:prstGeom prst="snip2DiagRect">
                  <a:avLst>
                    <a:gd name="adj1" fmla="val 0"/>
                    <a:gd name="adj2" fmla="val 33485"/>
                  </a:avLst>
                </a:prstGeom>
                <a:solidFill>
                  <a:srgbClr val="7030A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437" name="그림 43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03" r="8430" b="32164"/>
                <a:stretch/>
              </p:blipFill>
              <p:spPr>
                <a:xfrm>
                  <a:off x="6131103" y="5419998"/>
                  <a:ext cx="576787" cy="559561"/>
                </a:xfrm>
                <a:prstGeom prst="snip2DiagRect">
                  <a:avLst>
                    <a:gd name="adj1" fmla="val 0"/>
                    <a:gd name="adj2" fmla="val 34589"/>
                  </a:avLst>
                </a:prstGeom>
              </p:spPr>
            </p:pic>
          </p:grpSp>
          <p:sp>
            <p:nvSpPr>
              <p:cNvPr id="430" name="직사각형 429"/>
              <p:cNvSpPr/>
              <p:nvPr/>
            </p:nvSpPr>
            <p:spPr>
              <a:xfrm>
                <a:off x="3593349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진형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등록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5940340" y="4837974"/>
                <a:ext cx="873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32" name="그림 4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74" y="3538209"/>
                <a:ext cx="300841" cy="300841"/>
              </a:xfrm>
              <a:prstGeom prst="rect">
                <a:avLst/>
              </a:prstGeom>
            </p:spPr>
          </p:pic>
          <p:sp>
            <p:nvSpPr>
              <p:cNvPr id="433" name="TextBox 432"/>
              <p:cNvSpPr txBox="1"/>
              <p:nvPr/>
            </p:nvSpPr>
            <p:spPr>
              <a:xfrm>
                <a:off x="9126315" y="3517809"/>
                <a:ext cx="1240706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여신의 분노</a:t>
                </a:r>
                <a:endPara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4" name="직사각형 433"/>
              <p:cNvSpPr/>
              <p:nvPr/>
            </p:nvSpPr>
            <p:spPr>
              <a:xfrm>
                <a:off x="5596023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mtClean="0">
                    <a:solidFill>
                      <a:schemeClr val="bg1"/>
                    </a:solidFill>
                  </a:rPr>
                  <a:t>조력자 조각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5" name="직사각형 434"/>
              <p:cNvSpPr/>
              <p:nvPr/>
            </p:nvSpPr>
            <p:spPr>
              <a:xfrm>
                <a:off x="7570657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업적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1" name="직사각형 170"/>
            <p:cNvSpPr/>
            <p:nvPr/>
          </p:nvSpPr>
          <p:spPr>
            <a:xfrm>
              <a:off x="1348918" y="220050"/>
              <a:ext cx="9510593" cy="611938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2" name="그림 17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20" y="1752463"/>
              <a:ext cx="1501527" cy="2984517"/>
            </a:xfrm>
            <a:prstGeom prst="rect">
              <a:avLst/>
            </a:prstGeom>
          </p:spPr>
        </p:pic>
        <p:pic>
          <p:nvPicPr>
            <p:cNvPr id="173" name="그림 17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04920" y="1780274"/>
              <a:ext cx="1501527" cy="2984517"/>
            </a:xfrm>
            <a:prstGeom prst="rect">
              <a:avLst/>
            </a:prstGeom>
          </p:spPr>
        </p:pic>
        <p:pic>
          <p:nvPicPr>
            <p:cNvPr id="270" name="그림 26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166" y="2600854"/>
              <a:ext cx="1219200" cy="1219200"/>
            </a:xfrm>
            <a:prstGeom prst="rect">
              <a:avLst/>
            </a:prstGeom>
          </p:spPr>
        </p:pic>
        <p:sp>
          <p:nvSpPr>
            <p:cNvPr id="271" name="TextBox 270"/>
            <p:cNvSpPr txBox="1"/>
            <p:nvPr/>
          </p:nvSpPr>
          <p:spPr>
            <a:xfrm>
              <a:off x="5268857" y="1374630"/>
              <a:ext cx="141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승급성공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72" name="직선 연결선 271"/>
            <p:cNvCxnSpPr/>
            <p:nvPr/>
          </p:nvCxnSpPr>
          <p:spPr>
            <a:xfrm>
              <a:off x="5287189" y="1422899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직선 연결선 272"/>
            <p:cNvCxnSpPr/>
            <p:nvPr/>
          </p:nvCxnSpPr>
          <p:spPr>
            <a:xfrm>
              <a:off x="5287189" y="1836294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4" name="그림 27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283" y="3787307"/>
              <a:ext cx="2069841" cy="520635"/>
            </a:xfrm>
            <a:prstGeom prst="rect">
              <a:avLst/>
            </a:prstGeom>
          </p:spPr>
        </p:pic>
        <p:sp>
          <p:nvSpPr>
            <p:cNvPr id="275" name="TextBox 274"/>
            <p:cNvSpPr txBox="1"/>
            <p:nvPr/>
          </p:nvSpPr>
          <p:spPr>
            <a:xfrm>
              <a:off x="5090564" y="3886004"/>
              <a:ext cx="1859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76" name="그림 27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501" y="4726207"/>
              <a:ext cx="1216802" cy="486721"/>
            </a:xfrm>
            <a:prstGeom prst="rect">
              <a:avLst/>
            </a:prstGeom>
          </p:spPr>
        </p:pic>
        <p:sp>
          <p:nvSpPr>
            <p:cNvPr id="277" name="TextBox 276"/>
            <p:cNvSpPr txBox="1"/>
            <p:nvPr/>
          </p:nvSpPr>
          <p:spPr>
            <a:xfrm>
              <a:off x="5396571" y="4815678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78" name="그림 27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460619" y="2673503"/>
              <a:ext cx="1123607" cy="1058913"/>
            </a:xfrm>
            <a:prstGeom prst="rect">
              <a:avLst/>
            </a:prstGeom>
          </p:spPr>
        </p:pic>
        <p:pic>
          <p:nvPicPr>
            <p:cNvPr id="279" name="그림 27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457637" y="3529632"/>
              <a:ext cx="237359" cy="231917"/>
            </a:xfrm>
            <a:prstGeom prst="rect">
              <a:avLst/>
            </a:prstGeom>
          </p:spPr>
        </p:pic>
        <p:pic>
          <p:nvPicPr>
            <p:cNvPr id="280" name="그림 27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632950" y="3529632"/>
              <a:ext cx="237359" cy="231917"/>
            </a:xfrm>
            <a:prstGeom prst="rect">
              <a:avLst/>
            </a:prstGeom>
          </p:spPr>
        </p:pic>
        <p:pic>
          <p:nvPicPr>
            <p:cNvPr id="281" name="그림 28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5808262" y="3529632"/>
              <a:ext cx="237359" cy="231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5855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진형 등록</a:t>
            </a:r>
            <a:endParaRPr lang="ko-KR" altLang="en-US" sz="1400" b="1" dirty="0"/>
          </a:p>
        </p:txBody>
      </p:sp>
      <p:grpSp>
        <p:nvGrpSpPr>
          <p:cNvPr id="106" name="그룹 105"/>
          <p:cNvGrpSpPr/>
          <p:nvPr/>
        </p:nvGrpSpPr>
        <p:grpSpPr>
          <a:xfrm>
            <a:off x="1348918" y="485864"/>
            <a:ext cx="9510695" cy="6119385"/>
            <a:chOff x="1348918" y="220050"/>
            <a:chExt cx="9510695" cy="6119385"/>
          </a:xfrm>
        </p:grpSpPr>
        <p:sp>
          <p:nvSpPr>
            <p:cNvPr id="107" name="직사각형 106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1590675" y="1283194"/>
              <a:ext cx="4334608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0" name="그림 10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1409700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1409700"/>
              <a:ext cx="1219200" cy="1219200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1409700"/>
              <a:ext cx="1219200" cy="1219200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2755406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2755406"/>
              <a:ext cx="1219200" cy="1219200"/>
            </a:xfrm>
            <a:prstGeom prst="rect">
              <a:avLst/>
            </a:prstGeom>
          </p:spPr>
        </p:pic>
        <p:pic>
          <p:nvPicPr>
            <p:cNvPr id="116" name="그림 1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2755406"/>
              <a:ext cx="1219200" cy="1219200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4101112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4101112"/>
              <a:ext cx="1219200" cy="1219200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4101112"/>
              <a:ext cx="1219200" cy="1219200"/>
            </a:xfrm>
            <a:prstGeom prst="rect">
              <a:avLst/>
            </a:prstGeom>
            <a:effectLst/>
          </p:spPr>
        </p:pic>
        <p:sp>
          <p:nvSpPr>
            <p:cNvPr id="120" name="직사각형 119"/>
            <p:cNvSpPr/>
            <p:nvPr/>
          </p:nvSpPr>
          <p:spPr>
            <a:xfrm>
              <a:off x="6016181" y="1283194"/>
              <a:ext cx="4728019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1" name="그림 1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3" y="1737933"/>
              <a:ext cx="1634669" cy="2791629"/>
            </a:xfrm>
            <a:prstGeom prst="rect">
              <a:avLst/>
            </a:prstGeom>
          </p:spPr>
        </p:pic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6165030" y="2188578"/>
              <a:ext cx="1577341" cy="1925436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1477266"/>
              <a:ext cx="1173480" cy="1105914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2260165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6" name="그림 1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24" y="4158251"/>
              <a:ext cx="275909" cy="275909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715" y="4158251"/>
              <a:ext cx="275909" cy="275909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740" y="4158251"/>
              <a:ext cx="275909" cy="275909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1432560"/>
              <a:ext cx="1169710" cy="1158240"/>
            </a:xfrm>
            <a:prstGeom prst="rect">
              <a:avLst/>
            </a:prstGeom>
          </p:spPr>
        </p:pic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1486716"/>
              <a:ext cx="1158241" cy="1104084"/>
            </a:xfrm>
            <a:prstGeom prst="rect">
              <a:avLst/>
            </a:prstGeom>
          </p:spPr>
        </p:pic>
        <p:pic>
          <p:nvPicPr>
            <p:cNvPr id="131" name="그림 1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2312604"/>
              <a:ext cx="293436" cy="293436"/>
            </a:xfrm>
            <a:prstGeom prst="rect">
              <a:avLst/>
            </a:prstGeom>
          </p:spPr>
        </p:pic>
        <p:pic>
          <p:nvPicPr>
            <p:cNvPr id="132" name="그림 1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2312604"/>
              <a:ext cx="293436" cy="293436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2312604"/>
              <a:ext cx="293436" cy="293436"/>
            </a:xfrm>
            <a:prstGeom prst="rect">
              <a:avLst/>
            </a:prstGeom>
          </p:spPr>
        </p:pic>
        <p:pic>
          <p:nvPicPr>
            <p:cNvPr id="134" name="그림 13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2800112"/>
              <a:ext cx="1173480" cy="1105914"/>
            </a:xfrm>
            <a:prstGeom prst="rect">
              <a:avLst/>
            </a:prstGeom>
          </p:spPr>
        </p:pic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2755406"/>
              <a:ext cx="1169710" cy="1158240"/>
            </a:xfrm>
            <a:prstGeom prst="rect">
              <a:avLst/>
            </a:prstGeom>
          </p:spPr>
        </p:pic>
        <p:pic>
          <p:nvPicPr>
            <p:cNvPr id="136" name="그림 135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2809562"/>
              <a:ext cx="1158241" cy="1104084"/>
            </a:xfrm>
            <a:prstGeom prst="rect">
              <a:avLst/>
            </a:prstGeom>
          </p:spPr>
        </p:pic>
        <p:pic>
          <p:nvPicPr>
            <p:cNvPr id="137" name="그림 1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0" t="40816" r="29109"/>
            <a:stretch/>
          </p:blipFill>
          <p:spPr>
            <a:xfrm>
              <a:off x="1771649" y="4171949"/>
              <a:ext cx="1095375" cy="1120337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701" y="4136178"/>
              <a:ext cx="1072267" cy="1158240"/>
            </a:xfrm>
            <a:prstGeom prst="rect">
              <a:avLst/>
            </a:prstGeom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4190334"/>
              <a:ext cx="1158241" cy="1104084"/>
            </a:xfrm>
            <a:prstGeom prst="rect">
              <a:avLst/>
            </a:prstGeom>
          </p:spPr>
        </p:pic>
        <p:pic>
          <p:nvPicPr>
            <p:cNvPr id="140" name="그림 1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4400550" y="5442739"/>
              <a:ext cx="1219200" cy="683741"/>
            </a:xfrm>
            <a:prstGeom prst="rect">
              <a:avLst/>
            </a:prstGeom>
          </p:spPr>
        </p:pic>
        <p:pic>
          <p:nvPicPr>
            <p:cNvPr id="141" name="그림 14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3037842" y="5442739"/>
              <a:ext cx="1219200" cy="683741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1704659" y="5442739"/>
              <a:ext cx="1219200" cy="683741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62522"/>
            <a:stretch/>
          </p:blipFill>
          <p:spPr>
            <a:xfrm>
              <a:off x="1722120" y="5500238"/>
              <a:ext cx="1173480" cy="611002"/>
            </a:xfrm>
            <a:prstGeom prst="rect">
              <a:avLst/>
            </a:prstGeom>
          </p:spPr>
        </p:pic>
        <p:pic>
          <p:nvPicPr>
            <p:cNvPr id="144" name="그림 1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53423"/>
            <a:stretch/>
          </p:blipFill>
          <p:spPr>
            <a:xfrm>
              <a:off x="4411980" y="5455532"/>
              <a:ext cx="1169710" cy="663328"/>
            </a:xfrm>
            <a:prstGeom prst="rect">
              <a:avLst/>
            </a:prstGeom>
          </p:spPr>
        </p:pic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t="1" r="14297" b="52980"/>
            <a:stretch/>
          </p:blipFill>
          <p:spPr>
            <a:xfrm>
              <a:off x="3070859" y="5509688"/>
              <a:ext cx="1158241" cy="60155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3593349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943527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260165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943527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260165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943527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5698848" y="1676401"/>
              <a:ext cx="150130" cy="3009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722121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07498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40082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074987" y="4568530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소환가능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74987" y="5854875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6504768" y="1358282"/>
              <a:ext cx="3726627" cy="3053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7803275" y="1737934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능력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8770796" y="1737934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8625827" y="1720029"/>
              <a:ext cx="846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9339723" y="1720029"/>
              <a:ext cx="15198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12,345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1,500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1,320</a:t>
              </a:r>
              <a:endPara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929364" y="1769529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4" name="그림 1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3661172"/>
              <a:ext cx="293436" cy="293436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3661172"/>
              <a:ext cx="293436" cy="293436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3661172"/>
              <a:ext cx="293436" cy="293436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5008602"/>
              <a:ext cx="293436" cy="293436"/>
            </a:xfrm>
            <a:prstGeom prst="rect">
              <a:avLst/>
            </a:prstGeom>
          </p:spPr>
        </p:pic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5008602"/>
              <a:ext cx="293436" cy="293436"/>
            </a:xfrm>
            <a:prstGeom prst="rect">
              <a:avLst/>
            </a:prstGeom>
          </p:spPr>
        </p:pic>
        <p:pic>
          <p:nvPicPr>
            <p:cNvPr id="174" name="그림 17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5008602"/>
              <a:ext cx="293436" cy="293436"/>
            </a:xfrm>
            <a:prstGeom prst="rect">
              <a:avLst/>
            </a:prstGeom>
          </p:spPr>
        </p:pic>
        <p:sp>
          <p:nvSpPr>
            <p:cNvPr id="175" name="직사각형 174"/>
            <p:cNvSpPr/>
            <p:nvPr/>
          </p:nvSpPr>
          <p:spPr>
            <a:xfrm>
              <a:off x="7803275" y="2628900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능력치</a:t>
              </a:r>
              <a:endPara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증가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6" name="직사각형 175"/>
            <p:cNvSpPr/>
            <p:nvPr/>
          </p:nvSpPr>
          <p:spPr>
            <a:xfrm>
              <a:off x="8770796" y="2628900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8716445" y="2610995"/>
              <a:ext cx="1240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9875520" y="2610995"/>
              <a:ext cx="79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15.2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9.7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8.3</a:t>
              </a:r>
            </a:p>
          </p:txBody>
        </p:sp>
        <p:sp>
          <p:nvSpPr>
            <p:cNvPr id="179" name="직사각형 178"/>
            <p:cNvSpPr/>
            <p:nvPr/>
          </p:nvSpPr>
          <p:spPr>
            <a:xfrm>
              <a:off x="6820669" y="5531695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0" name="직사각형 179"/>
            <p:cNvSpPr/>
            <p:nvPr/>
          </p:nvSpPr>
          <p:spPr>
            <a:xfrm>
              <a:off x="6820669" y="5531695"/>
              <a:ext cx="1746106" cy="280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820669" y="5447332"/>
              <a:ext cx="27058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/ 10</a:t>
              </a: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9602676" y="5457581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3" name="그림 18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559" y="4861105"/>
              <a:ext cx="454402" cy="335392"/>
            </a:xfrm>
            <a:prstGeom prst="rect">
              <a:avLst/>
            </a:prstGeom>
          </p:spPr>
        </p:pic>
        <p:sp>
          <p:nvSpPr>
            <p:cNvPr id="184" name="직사각형 183"/>
            <p:cNvSpPr/>
            <p:nvPr/>
          </p:nvSpPr>
          <p:spPr>
            <a:xfrm>
              <a:off x="6820669" y="4897037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818889" y="4812674"/>
              <a:ext cx="27075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0%</a:t>
              </a:r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9602676" y="4822923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레벨업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7804493" y="3519243"/>
              <a:ext cx="966304" cy="989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스킬 정보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8770796" y="3516420"/>
              <a:ext cx="1897204" cy="99273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9" name="그림 18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5409" y="3572449"/>
              <a:ext cx="382159" cy="382159"/>
            </a:xfrm>
            <a:prstGeom prst="rect">
              <a:avLst/>
            </a:prstGeom>
          </p:spPr>
        </p:pic>
        <p:pic>
          <p:nvPicPr>
            <p:cNvPr id="190" name="그림 18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688" y="4074489"/>
              <a:ext cx="390949" cy="390949"/>
            </a:xfrm>
            <a:prstGeom prst="rect">
              <a:avLst/>
            </a:prstGeom>
          </p:spPr>
        </p:pic>
        <p:sp>
          <p:nvSpPr>
            <p:cNvPr id="191" name="TextBox 190"/>
            <p:cNvSpPr txBox="1"/>
            <p:nvPr/>
          </p:nvSpPr>
          <p:spPr>
            <a:xfrm>
              <a:off x="9279048" y="3588692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여신의 분노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9279048" y="4096615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화살비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3" name="그림 19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1806881"/>
              <a:ext cx="279312" cy="286295"/>
            </a:xfrm>
            <a:prstGeom prst="rect">
              <a:avLst/>
            </a:prstGeom>
          </p:spPr>
        </p:pic>
        <p:grpSp>
          <p:nvGrpSpPr>
            <p:cNvPr id="194" name="그룹 193"/>
            <p:cNvGrpSpPr/>
            <p:nvPr/>
          </p:nvGrpSpPr>
          <p:grpSpPr>
            <a:xfrm>
              <a:off x="6143737" y="5359230"/>
              <a:ext cx="586167" cy="574402"/>
              <a:chOff x="6131103" y="5419998"/>
              <a:chExt cx="586167" cy="574402"/>
            </a:xfrm>
          </p:grpSpPr>
          <p:sp>
            <p:nvSpPr>
              <p:cNvPr id="213" name="대각선 방향의 모서리가 잘린 사각형 212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14" name="그림 213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sp>
          <p:nvSpPr>
            <p:cNvPr id="195" name="직사각형 194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96" name="그룹 195"/>
            <p:cNvGrpSpPr/>
            <p:nvPr/>
          </p:nvGrpSpPr>
          <p:grpSpPr>
            <a:xfrm>
              <a:off x="5931828" y="1248586"/>
              <a:ext cx="4812372" cy="4944843"/>
              <a:chOff x="1482810" y="1248586"/>
              <a:chExt cx="4812372" cy="4944843"/>
            </a:xfrm>
          </p:grpSpPr>
          <p:pic>
            <p:nvPicPr>
              <p:cNvPr id="210" name="그림 209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2810" y="1248586"/>
                <a:ext cx="4812372" cy="4944843"/>
              </a:xfrm>
              <a:prstGeom prst="rect">
                <a:avLst/>
              </a:prstGeom>
            </p:spPr>
          </p:pic>
          <p:sp>
            <p:nvSpPr>
              <p:cNvPr id="211" name="TextBox 210"/>
              <p:cNvSpPr txBox="1"/>
              <p:nvPr/>
            </p:nvSpPr>
            <p:spPr>
              <a:xfrm>
                <a:off x="3127443" y="1415297"/>
                <a:ext cx="1566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조력자 진형 등록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2" name="그림 21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933" y="1839814"/>
                <a:ext cx="4440192" cy="4183855"/>
              </a:xfrm>
              <a:prstGeom prst="rect">
                <a:avLst/>
              </a:prstGeom>
            </p:spPr>
          </p:pic>
        </p:grpSp>
        <p:pic>
          <p:nvPicPr>
            <p:cNvPr id="197" name="그림 19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12" y="1818476"/>
              <a:ext cx="1458007" cy="2052789"/>
            </a:xfrm>
            <a:prstGeom prst="rect">
              <a:avLst/>
            </a:prstGeom>
          </p:spPr>
        </p:pic>
        <p:pic>
          <p:nvPicPr>
            <p:cNvPr id="198" name="그림 19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3906870"/>
              <a:ext cx="1458007" cy="2052789"/>
            </a:xfrm>
            <a:prstGeom prst="rect">
              <a:avLst/>
            </a:prstGeom>
          </p:spPr>
        </p:pic>
        <p:pic>
          <p:nvPicPr>
            <p:cNvPr id="199" name="그림 19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747" y="3906870"/>
              <a:ext cx="1458007" cy="2052789"/>
            </a:xfrm>
            <a:prstGeom prst="rect">
              <a:avLst/>
            </a:prstGeom>
          </p:spPr>
        </p:pic>
        <p:sp>
          <p:nvSpPr>
            <p:cNvPr id="200" name="TextBox 199"/>
            <p:cNvSpPr txBox="1"/>
            <p:nvPr/>
          </p:nvSpPr>
          <p:spPr>
            <a:xfrm>
              <a:off x="6244065" y="4426110"/>
              <a:ext cx="142403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캐릭터 레벨</a:t>
              </a:r>
              <a:r>
                <a:rPr lang="en-US" altLang="ko-KR" sz="1400" b="1" dirty="0" smtClean="0">
                  <a:solidFill>
                    <a:schemeClr val="accent4"/>
                  </a:solidFill>
                </a:rPr>
                <a:t>Lv.20 </a:t>
              </a: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이상</a:t>
              </a:r>
              <a:endParaRPr lang="en-US" altLang="ko-KR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사용 가능</a:t>
              </a:r>
              <a:endParaRPr lang="ko-KR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9073018" y="4426110"/>
              <a:ext cx="142403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캐릭터 레벨</a:t>
              </a:r>
              <a:r>
                <a:rPr lang="en-US" altLang="ko-KR" sz="1400" b="1" dirty="0" smtClean="0">
                  <a:solidFill>
                    <a:schemeClr val="accent4"/>
                  </a:solidFill>
                </a:rPr>
                <a:t>Lv.40 </a:t>
              </a: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이상</a:t>
              </a:r>
              <a:endParaRPr lang="en-US" altLang="ko-KR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사용 가능</a:t>
              </a:r>
              <a:endParaRPr lang="ko-KR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02" name="그림 20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135" y="2935976"/>
              <a:ext cx="1041270" cy="926984"/>
            </a:xfrm>
            <a:prstGeom prst="rect">
              <a:avLst/>
            </a:prstGeom>
          </p:spPr>
        </p:pic>
        <p:pic>
          <p:nvPicPr>
            <p:cNvPr id="203" name="그림 20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47" y="2935976"/>
              <a:ext cx="1041270" cy="926984"/>
            </a:xfrm>
            <a:prstGeom prst="rect">
              <a:avLst/>
            </a:prstGeom>
          </p:spPr>
        </p:pic>
        <p:pic>
          <p:nvPicPr>
            <p:cNvPr id="204" name="그림 20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436" y="2935976"/>
              <a:ext cx="1041270" cy="926984"/>
            </a:xfrm>
            <a:prstGeom prst="rect">
              <a:avLst/>
            </a:prstGeom>
          </p:spPr>
        </p:pic>
        <p:pic>
          <p:nvPicPr>
            <p:cNvPr id="205" name="그림 20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47" y="4278256"/>
              <a:ext cx="1041270" cy="926984"/>
            </a:xfrm>
            <a:prstGeom prst="rect">
              <a:avLst/>
            </a:prstGeom>
          </p:spPr>
        </p:pic>
        <p:pic>
          <p:nvPicPr>
            <p:cNvPr id="206" name="그림 205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89"/>
            <a:stretch/>
          </p:blipFill>
          <p:spPr>
            <a:xfrm>
              <a:off x="3136947" y="5647748"/>
              <a:ext cx="1041270" cy="467302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7656008" y="2311057"/>
              <a:ext cx="146288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게임에 사용할</a:t>
              </a:r>
              <a:endParaRPr lang="en-US" altLang="ko-KR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조력자를 </a:t>
              </a:r>
              <a:endParaRPr lang="en-US" altLang="ko-KR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선택하세요</a:t>
              </a:r>
              <a:endParaRPr lang="ko-KR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8" name="직사각형 207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09" name="직사각형 208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7376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진형 등록</a:t>
            </a:r>
            <a:endParaRPr lang="ko-KR" altLang="en-US" sz="1400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1348918" y="485864"/>
            <a:ext cx="9510695" cy="6119385"/>
            <a:chOff x="1348918" y="485864"/>
            <a:chExt cx="9510695" cy="6119385"/>
          </a:xfrm>
        </p:grpSpPr>
        <p:sp>
          <p:nvSpPr>
            <p:cNvPr id="107" name="직사각형 106"/>
            <p:cNvSpPr/>
            <p:nvPr/>
          </p:nvSpPr>
          <p:spPr>
            <a:xfrm>
              <a:off x="1348918" y="894755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1590675" y="1037894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1590675" y="1549008"/>
              <a:ext cx="4334608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0" name="그림 10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485864"/>
              <a:ext cx="9510593" cy="426201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1675514"/>
              <a:ext cx="1219200" cy="1219200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1675514"/>
              <a:ext cx="1219200" cy="1219200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1675514"/>
              <a:ext cx="1219200" cy="1219200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3021220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3021220"/>
              <a:ext cx="1219200" cy="1219200"/>
            </a:xfrm>
            <a:prstGeom prst="rect">
              <a:avLst/>
            </a:prstGeom>
          </p:spPr>
        </p:pic>
        <p:pic>
          <p:nvPicPr>
            <p:cNvPr id="116" name="그림 1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3021220"/>
              <a:ext cx="1219200" cy="1219200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4366926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4366926"/>
              <a:ext cx="1219200" cy="1219200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4366926"/>
              <a:ext cx="1219200" cy="1219200"/>
            </a:xfrm>
            <a:prstGeom prst="rect">
              <a:avLst/>
            </a:prstGeom>
            <a:effectLst/>
          </p:spPr>
        </p:pic>
        <p:sp>
          <p:nvSpPr>
            <p:cNvPr id="120" name="직사각형 119"/>
            <p:cNvSpPr/>
            <p:nvPr/>
          </p:nvSpPr>
          <p:spPr>
            <a:xfrm>
              <a:off x="6016181" y="1549008"/>
              <a:ext cx="4728019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1" name="그림 1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3" y="2003747"/>
              <a:ext cx="1634669" cy="2791629"/>
            </a:xfrm>
            <a:prstGeom prst="rect">
              <a:avLst/>
            </a:prstGeom>
          </p:spPr>
        </p:pic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6165030" y="2454392"/>
              <a:ext cx="1577341" cy="1925436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1743080"/>
              <a:ext cx="1173480" cy="1105914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2260165" y="1658369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965960" y="525422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6" name="그림 1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24" y="4424065"/>
              <a:ext cx="275909" cy="275909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715" y="4424065"/>
              <a:ext cx="275909" cy="275909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740" y="4424065"/>
              <a:ext cx="275909" cy="275909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1698374"/>
              <a:ext cx="1169710" cy="1158240"/>
            </a:xfrm>
            <a:prstGeom prst="rect">
              <a:avLst/>
            </a:prstGeom>
          </p:spPr>
        </p:pic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1752530"/>
              <a:ext cx="1158241" cy="1104084"/>
            </a:xfrm>
            <a:prstGeom prst="rect">
              <a:avLst/>
            </a:prstGeom>
          </p:spPr>
        </p:pic>
        <p:pic>
          <p:nvPicPr>
            <p:cNvPr id="131" name="그림 1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2578418"/>
              <a:ext cx="293436" cy="293436"/>
            </a:xfrm>
            <a:prstGeom prst="rect">
              <a:avLst/>
            </a:prstGeom>
          </p:spPr>
        </p:pic>
        <p:pic>
          <p:nvPicPr>
            <p:cNvPr id="132" name="그림 1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2578418"/>
              <a:ext cx="293436" cy="293436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2578418"/>
              <a:ext cx="293436" cy="293436"/>
            </a:xfrm>
            <a:prstGeom prst="rect">
              <a:avLst/>
            </a:prstGeom>
          </p:spPr>
        </p:pic>
        <p:pic>
          <p:nvPicPr>
            <p:cNvPr id="134" name="그림 13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3065926"/>
              <a:ext cx="1173480" cy="1105914"/>
            </a:xfrm>
            <a:prstGeom prst="rect">
              <a:avLst/>
            </a:prstGeom>
          </p:spPr>
        </p:pic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3021220"/>
              <a:ext cx="1169710" cy="1158240"/>
            </a:xfrm>
            <a:prstGeom prst="rect">
              <a:avLst/>
            </a:prstGeom>
          </p:spPr>
        </p:pic>
        <p:pic>
          <p:nvPicPr>
            <p:cNvPr id="136" name="그림 135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3075376"/>
              <a:ext cx="1158241" cy="1104084"/>
            </a:xfrm>
            <a:prstGeom prst="rect">
              <a:avLst/>
            </a:prstGeom>
          </p:spPr>
        </p:pic>
        <p:pic>
          <p:nvPicPr>
            <p:cNvPr id="137" name="그림 1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0" t="40816" r="29109"/>
            <a:stretch/>
          </p:blipFill>
          <p:spPr>
            <a:xfrm>
              <a:off x="1771649" y="4437763"/>
              <a:ext cx="1095375" cy="1120337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701" y="4401992"/>
              <a:ext cx="1072267" cy="1158240"/>
            </a:xfrm>
            <a:prstGeom prst="rect">
              <a:avLst/>
            </a:prstGeom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4456148"/>
              <a:ext cx="1158241" cy="1104084"/>
            </a:xfrm>
            <a:prstGeom prst="rect">
              <a:avLst/>
            </a:prstGeom>
          </p:spPr>
        </p:pic>
        <p:pic>
          <p:nvPicPr>
            <p:cNvPr id="140" name="그림 1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4400550" y="5708553"/>
              <a:ext cx="1219200" cy="683741"/>
            </a:xfrm>
            <a:prstGeom prst="rect">
              <a:avLst/>
            </a:prstGeom>
          </p:spPr>
        </p:pic>
        <p:pic>
          <p:nvPicPr>
            <p:cNvPr id="141" name="그림 14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3037842" y="5708553"/>
              <a:ext cx="1219200" cy="683741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1704659" y="5708553"/>
              <a:ext cx="1219200" cy="683741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62522"/>
            <a:stretch/>
          </p:blipFill>
          <p:spPr>
            <a:xfrm>
              <a:off x="1722120" y="5766052"/>
              <a:ext cx="1173480" cy="611002"/>
            </a:xfrm>
            <a:prstGeom prst="rect">
              <a:avLst/>
            </a:prstGeom>
          </p:spPr>
        </p:pic>
        <p:pic>
          <p:nvPicPr>
            <p:cNvPr id="144" name="그림 1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53423"/>
            <a:stretch/>
          </p:blipFill>
          <p:spPr>
            <a:xfrm>
              <a:off x="4411980" y="5721346"/>
              <a:ext cx="1169710" cy="663328"/>
            </a:xfrm>
            <a:prstGeom prst="rect">
              <a:avLst/>
            </a:prstGeom>
          </p:spPr>
        </p:pic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t="1" r="14297" b="52980"/>
            <a:stretch/>
          </p:blipFill>
          <p:spPr>
            <a:xfrm>
              <a:off x="3070859" y="5775502"/>
              <a:ext cx="1158241" cy="60155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3593349" y="1658369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943527" y="1658369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260165" y="4365021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943527" y="4365021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260165" y="575835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943527" y="575835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5698848" y="1942215"/>
              <a:ext cx="150130" cy="3009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722121" y="3554958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074987" y="3554958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400827" y="3554958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074987" y="48343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소환가능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74987" y="6120689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6504768" y="1624096"/>
              <a:ext cx="3726627" cy="3053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7803275" y="2003748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능력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8770796" y="2003748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8625827" y="1985843"/>
              <a:ext cx="846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9339723" y="1985843"/>
              <a:ext cx="15198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12,345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1,500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1,320</a:t>
              </a:r>
              <a:endPara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929364" y="2035343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4" name="그림 1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3926986"/>
              <a:ext cx="293436" cy="293436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3926986"/>
              <a:ext cx="293436" cy="293436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3926986"/>
              <a:ext cx="293436" cy="293436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5274416"/>
              <a:ext cx="293436" cy="293436"/>
            </a:xfrm>
            <a:prstGeom prst="rect">
              <a:avLst/>
            </a:prstGeom>
          </p:spPr>
        </p:pic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5274416"/>
              <a:ext cx="293436" cy="293436"/>
            </a:xfrm>
            <a:prstGeom prst="rect">
              <a:avLst/>
            </a:prstGeom>
          </p:spPr>
        </p:pic>
        <p:pic>
          <p:nvPicPr>
            <p:cNvPr id="174" name="그림 17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5274416"/>
              <a:ext cx="293436" cy="293436"/>
            </a:xfrm>
            <a:prstGeom prst="rect">
              <a:avLst/>
            </a:prstGeom>
          </p:spPr>
        </p:pic>
        <p:sp>
          <p:nvSpPr>
            <p:cNvPr id="175" name="직사각형 174"/>
            <p:cNvSpPr/>
            <p:nvPr/>
          </p:nvSpPr>
          <p:spPr>
            <a:xfrm>
              <a:off x="7803275" y="2894714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능력치</a:t>
              </a:r>
              <a:endPara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증가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6" name="직사각형 175"/>
            <p:cNvSpPr/>
            <p:nvPr/>
          </p:nvSpPr>
          <p:spPr>
            <a:xfrm>
              <a:off x="8770796" y="2894714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8716445" y="2876809"/>
              <a:ext cx="1240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9875520" y="2876809"/>
              <a:ext cx="79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15.2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9.7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8.3</a:t>
              </a:r>
            </a:p>
          </p:txBody>
        </p:sp>
        <p:sp>
          <p:nvSpPr>
            <p:cNvPr id="179" name="직사각형 178"/>
            <p:cNvSpPr/>
            <p:nvPr/>
          </p:nvSpPr>
          <p:spPr>
            <a:xfrm>
              <a:off x="6820669" y="5797509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0" name="직사각형 179"/>
            <p:cNvSpPr/>
            <p:nvPr/>
          </p:nvSpPr>
          <p:spPr>
            <a:xfrm>
              <a:off x="6820669" y="5797509"/>
              <a:ext cx="1746106" cy="280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820669" y="5713146"/>
              <a:ext cx="27058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/ 10</a:t>
              </a: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9602676" y="5723395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3" name="그림 18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559" y="5126919"/>
              <a:ext cx="454402" cy="335392"/>
            </a:xfrm>
            <a:prstGeom prst="rect">
              <a:avLst/>
            </a:prstGeom>
          </p:spPr>
        </p:pic>
        <p:sp>
          <p:nvSpPr>
            <p:cNvPr id="184" name="직사각형 183"/>
            <p:cNvSpPr/>
            <p:nvPr/>
          </p:nvSpPr>
          <p:spPr>
            <a:xfrm>
              <a:off x="6820669" y="5162851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818889" y="5078488"/>
              <a:ext cx="27075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0%</a:t>
              </a:r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9602676" y="5088737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레벨업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7804493" y="3785057"/>
              <a:ext cx="966304" cy="989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스킬 정보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8770796" y="3782234"/>
              <a:ext cx="1897204" cy="99273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9" name="그림 18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5409" y="3838263"/>
              <a:ext cx="382159" cy="382159"/>
            </a:xfrm>
            <a:prstGeom prst="rect">
              <a:avLst/>
            </a:prstGeom>
          </p:spPr>
        </p:pic>
        <p:pic>
          <p:nvPicPr>
            <p:cNvPr id="190" name="그림 18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688" y="4340303"/>
              <a:ext cx="390949" cy="390949"/>
            </a:xfrm>
            <a:prstGeom prst="rect">
              <a:avLst/>
            </a:prstGeom>
          </p:spPr>
        </p:pic>
        <p:sp>
          <p:nvSpPr>
            <p:cNvPr id="191" name="TextBox 190"/>
            <p:cNvSpPr txBox="1"/>
            <p:nvPr/>
          </p:nvSpPr>
          <p:spPr>
            <a:xfrm>
              <a:off x="9279048" y="3854506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여신의 분노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9279048" y="4362429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화살비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3" name="그림 19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2072695"/>
              <a:ext cx="279312" cy="286295"/>
            </a:xfrm>
            <a:prstGeom prst="rect">
              <a:avLst/>
            </a:prstGeom>
          </p:spPr>
        </p:pic>
        <p:grpSp>
          <p:nvGrpSpPr>
            <p:cNvPr id="194" name="그룹 193"/>
            <p:cNvGrpSpPr/>
            <p:nvPr/>
          </p:nvGrpSpPr>
          <p:grpSpPr>
            <a:xfrm>
              <a:off x="6143737" y="5625044"/>
              <a:ext cx="586167" cy="574402"/>
              <a:chOff x="6131103" y="5419998"/>
              <a:chExt cx="586167" cy="574402"/>
            </a:xfrm>
          </p:grpSpPr>
          <p:sp>
            <p:nvSpPr>
              <p:cNvPr id="213" name="대각선 방향의 모서리가 잘린 사각형 212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14" name="그림 213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sp>
          <p:nvSpPr>
            <p:cNvPr id="195" name="직사각형 194"/>
            <p:cNvSpPr/>
            <p:nvPr/>
          </p:nvSpPr>
          <p:spPr>
            <a:xfrm>
              <a:off x="3593349" y="1037894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96" name="그룹 195"/>
            <p:cNvGrpSpPr/>
            <p:nvPr/>
          </p:nvGrpSpPr>
          <p:grpSpPr>
            <a:xfrm>
              <a:off x="5931828" y="1514400"/>
              <a:ext cx="4812372" cy="4944843"/>
              <a:chOff x="1482810" y="1248586"/>
              <a:chExt cx="4812372" cy="4944843"/>
            </a:xfrm>
          </p:grpSpPr>
          <p:pic>
            <p:nvPicPr>
              <p:cNvPr id="210" name="그림 209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2810" y="1248586"/>
                <a:ext cx="4812372" cy="4944843"/>
              </a:xfrm>
              <a:prstGeom prst="rect">
                <a:avLst/>
              </a:prstGeom>
            </p:spPr>
          </p:pic>
          <p:sp>
            <p:nvSpPr>
              <p:cNvPr id="211" name="TextBox 210"/>
              <p:cNvSpPr txBox="1"/>
              <p:nvPr/>
            </p:nvSpPr>
            <p:spPr>
              <a:xfrm>
                <a:off x="3127443" y="1415297"/>
                <a:ext cx="1566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조력자 진형 등록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2" name="그림 21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933" y="1839814"/>
                <a:ext cx="4440192" cy="4183855"/>
              </a:xfrm>
              <a:prstGeom prst="rect">
                <a:avLst/>
              </a:prstGeom>
            </p:spPr>
          </p:pic>
        </p:grpSp>
        <p:pic>
          <p:nvPicPr>
            <p:cNvPr id="197" name="그림 19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12" y="2084290"/>
              <a:ext cx="1458007" cy="2052789"/>
            </a:xfrm>
            <a:prstGeom prst="rect">
              <a:avLst/>
            </a:prstGeom>
            <a:effectLst>
              <a:glow rad="88900">
                <a:schemeClr val="accent1">
                  <a:satMod val="175000"/>
                  <a:alpha val="85000"/>
                </a:schemeClr>
              </a:glow>
            </a:effectLst>
          </p:spPr>
        </p:pic>
        <p:pic>
          <p:nvPicPr>
            <p:cNvPr id="198" name="그림 19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4172684"/>
              <a:ext cx="1458007" cy="2052789"/>
            </a:xfrm>
            <a:prstGeom prst="rect">
              <a:avLst/>
            </a:prstGeom>
          </p:spPr>
        </p:pic>
        <p:pic>
          <p:nvPicPr>
            <p:cNvPr id="199" name="그림 19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747" y="4172684"/>
              <a:ext cx="1458007" cy="2052789"/>
            </a:xfrm>
            <a:prstGeom prst="rect">
              <a:avLst/>
            </a:prstGeom>
          </p:spPr>
        </p:pic>
        <p:sp>
          <p:nvSpPr>
            <p:cNvPr id="200" name="TextBox 199"/>
            <p:cNvSpPr txBox="1"/>
            <p:nvPr/>
          </p:nvSpPr>
          <p:spPr>
            <a:xfrm>
              <a:off x="6244065" y="4691924"/>
              <a:ext cx="142403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캐릭터 레벨</a:t>
              </a:r>
              <a:r>
                <a:rPr lang="en-US" altLang="ko-KR" sz="1400" b="1" dirty="0" smtClean="0">
                  <a:solidFill>
                    <a:schemeClr val="accent4"/>
                  </a:solidFill>
                </a:rPr>
                <a:t>Lv.20 </a:t>
              </a: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이상</a:t>
              </a:r>
              <a:endParaRPr lang="en-US" altLang="ko-KR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사용 가능</a:t>
              </a:r>
              <a:endParaRPr lang="ko-KR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9073018" y="4691924"/>
              <a:ext cx="142403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캐릭터 레벨</a:t>
              </a:r>
              <a:r>
                <a:rPr lang="en-US" altLang="ko-KR" sz="1400" b="1" dirty="0" smtClean="0">
                  <a:solidFill>
                    <a:schemeClr val="accent4"/>
                  </a:solidFill>
                </a:rPr>
                <a:t>Lv.40 </a:t>
              </a: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이상</a:t>
              </a:r>
              <a:endParaRPr lang="en-US" altLang="ko-KR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사용 가능</a:t>
              </a:r>
              <a:endParaRPr lang="ko-KR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02" name="그림 20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135" y="3201790"/>
              <a:ext cx="1041270" cy="926984"/>
            </a:xfrm>
            <a:prstGeom prst="rect">
              <a:avLst/>
            </a:prstGeom>
          </p:spPr>
        </p:pic>
        <p:pic>
          <p:nvPicPr>
            <p:cNvPr id="203" name="그림 20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47" y="3201790"/>
              <a:ext cx="1041270" cy="926984"/>
            </a:xfrm>
            <a:prstGeom prst="rect">
              <a:avLst/>
            </a:prstGeom>
          </p:spPr>
        </p:pic>
        <p:pic>
          <p:nvPicPr>
            <p:cNvPr id="204" name="그림 20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436" y="3201790"/>
              <a:ext cx="1041270" cy="926984"/>
            </a:xfrm>
            <a:prstGeom prst="rect">
              <a:avLst/>
            </a:prstGeom>
          </p:spPr>
        </p:pic>
        <p:pic>
          <p:nvPicPr>
            <p:cNvPr id="205" name="그림 20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47" y="4544070"/>
              <a:ext cx="1041270" cy="926984"/>
            </a:xfrm>
            <a:prstGeom prst="rect">
              <a:avLst/>
            </a:prstGeom>
          </p:spPr>
        </p:pic>
        <p:pic>
          <p:nvPicPr>
            <p:cNvPr id="206" name="그림 205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89"/>
            <a:stretch/>
          </p:blipFill>
          <p:spPr>
            <a:xfrm>
              <a:off x="3136947" y="5913562"/>
              <a:ext cx="1041270" cy="467302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7656008" y="2576871"/>
              <a:ext cx="146288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게임에 사용할</a:t>
              </a:r>
              <a:endParaRPr lang="en-US" altLang="ko-KR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조력자를 </a:t>
              </a:r>
              <a:endParaRPr lang="en-US" altLang="ko-KR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선택하세요</a:t>
              </a:r>
              <a:endParaRPr lang="ko-KR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8" name="직사각형 207"/>
            <p:cNvSpPr/>
            <p:nvPr/>
          </p:nvSpPr>
          <p:spPr>
            <a:xfrm>
              <a:off x="5596023" y="1037894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09" name="직사각형 208"/>
            <p:cNvSpPr/>
            <p:nvPr/>
          </p:nvSpPr>
          <p:spPr>
            <a:xfrm>
              <a:off x="7570657" y="1037894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30207" y="2813792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accent1"/>
                </a:solidFill>
              </a:rPr>
              <a:t>PICK</a:t>
            </a:r>
            <a:endParaRPr lang="ko-KR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직각 삼각형 3"/>
          <p:cNvSpPr/>
          <p:nvPr/>
        </p:nvSpPr>
        <p:spPr>
          <a:xfrm flipH="1">
            <a:off x="7446113" y="1868171"/>
            <a:ext cx="144000" cy="144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28005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496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진형 등록</a:t>
            </a:r>
            <a:endParaRPr lang="ko-KR" altLang="en-US" sz="1400" b="1" dirty="0"/>
          </a:p>
        </p:txBody>
      </p:sp>
      <p:grpSp>
        <p:nvGrpSpPr>
          <p:cNvPr id="112" name="그룹 111"/>
          <p:cNvGrpSpPr/>
          <p:nvPr/>
        </p:nvGrpSpPr>
        <p:grpSpPr>
          <a:xfrm>
            <a:off x="1348918" y="485863"/>
            <a:ext cx="9510695" cy="6119385"/>
            <a:chOff x="1348918" y="220050"/>
            <a:chExt cx="9510695" cy="6119385"/>
          </a:xfrm>
        </p:grpSpPr>
        <p:sp>
          <p:nvSpPr>
            <p:cNvPr id="113" name="직사각형 112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" name="직사각형 113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1590675" y="1283194"/>
              <a:ext cx="4334608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6" name="그림 1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1409700"/>
              <a:ext cx="1219200" cy="1219200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1409700"/>
              <a:ext cx="1219200" cy="1219200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1409700"/>
              <a:ext cx="1219200" cy="1219200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2755406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21" name="그림 1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2755406"/>
              <a:ext cx="1219200" cy="1219200"/>
            </a:xfrm>
            <a:prstGeom prst="rect">
              <a:avLst/>
            </a:prstGeom>
          </p:spPr>
        </p:pic>
        <p:pic>
          <p:nvPicPr>
            <p:cNvPr id="122" name="그림 1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2755406"/>
              <a:ext cx="1219200" cy="121920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4101112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4101112"/>
              <a:ext cx="1219200" cy="1219200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4101112"/>
              <a:ext cx="1219200" cy="1219200"/>
            </a:xfrm>
            <a:prstGeom prst="rect">
              <a:avLst/>
            </a:prstGeom>
            <a:effectLst/>
          </p:spPr>
        </p:pic>
        <p:sp>
          <p:nvSpPr>
            <p:cNvPr id="126" name="직사각형 125"/>
            <p:cNvSpPr/>
            <p:nvPr/>
          </p:nvSpPr>
          <p:spPr>
            <a:xfrm>
              <a:off x="6016181" y="1283194"/>
              <a:ext cx="4728019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7" name="그림 1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3" y="1737933"/>
              <a:ext cx="1634669" cy="2791629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6165030" y="2188578"/>
              <a:ext cx="1577341" cy="1925436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1477266"/>
              <a:ext cx="1173480" cy="1105914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2260165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2" name="그림 1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24" y="4158251"/>
              <a:ext cx="275909" cy="275909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715" y="4158251"/>
              <a:ext cx="275909" cy="275909"/>
            </a:xfrm>
            <a:prstGeom prst="rect">
              <a:avLst/>
            </a:prstGeom>
          </p:spPr>
        </p:pic>
        <p:pic>
          <p:nvPicPr>
            <p:cNvPr id="134" name="그림 1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740" y="4158251"/>
              <a:ext cx="275909" cy="275909"/>
            </a:xfrm>
            <a:prstGeom prst="rect">
              <a:avLst/>
            </a:prstGeom>
          </p:spPr>
        </p:pic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1432560"/>
              <a:ext cx="1169710" cy="1158240"/>
            </a:xfrm>
            <a:prstGeom prst="rect">
              <a:avLst/>
            </a:prstGeom>
          </p:spPr>
        </p:pic>
        <p:pic>
          <p:nvPicPr>
            <p:cNvPr id="136" name="그림 13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1486716"/>
              <a:ext cx="1158241" cy="1104084"/>
            </a:xfrm>
            <a:prstGeom prst="rect">
              <a:avLst/>
            </a:prstGeom>
          </p:spPr>
        </p:pic>
        <p:pic>
          <p:nvPicPr>
            <p:cNvPr id="137" name="그림 1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2312604"/>
              <a:ext cx="293436" cy="293436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2312604"/>
              <a:ext cx="293436" cy="293436"/>
            </a:xfrm>
            <a:prstGeom prst="rect">
              <a:avLst/>
            </a:prstGeom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2312604"/>
              <a:ext cx="293436" cy="293436"/>
            </a:xfrm>
            <a:prstGeom prst="rect">
              <a:avLst/>
            </a:prstGeom>
          </p:spPr>
        </p:pic>
        <p:pic>
          <p:nvPicPr>
            <p:cNvPr id="140" name="그림 13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2800112"/>
              <a:ext cx="1173480" cy="1105914"/>
            </a:xfrm>
            <a:prstGeom prst="rect">
              <a:avLst/>
            </a:prstGeom>
          </p:spPr>
        </p:pic>
        <p:pic>
          <p:nvPicPr>
            <p:cNvPr id="141" name="그림 14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2755406"/>
              <a:ext cx="1169710" cy="1158240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2809562"/>
              <a:ext cx="1158241" cy="1104084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0" t="40816" r="29109"/>
            <a:stretch/>
          </p:blipFill>
          <p:spPr>
            <a:xfrm>
              <a:off x="1771649" y="4171949"/>
              <a:ext cx="1095375" cy="1120337"/>
            </a:xfrm>
            <a:prstGeom prst="rect">
              <a:avLst/>
            </a:prstGeom>
          </p:spPr>
        </p:pic>
        <p:pic>
          <p:nvPicPr>
            <p:cNvPr id="144" name="그림 1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701" y="4136178"/>
              <a:ext cx="1072267" cy="1158240"/>
            </a:xfrm>
            <a:prstGeom prst="rect">
              <a:avLst/>
            </a:prstGeom>
          </p:spPr>
        </p:pic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4190334"/>
              <a:ext cx="1158241" cy="1104084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4400550" y="5442739"/>
              <a:ext cx="1219200" cy="683741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3037842" y="5442739"/>
              <a:ext cx="1219200" cy="683741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1704659" y="5442739"/>
              <a:ext cx="1219200" cy="683741"/>
            </a:xfrm>
            <a:prstGeom prst="rect">
              <a:avLst/>
            </a:prstGeom>
          </p:spPr>
        </p:pic>
        <p:pic>
          <p:nvPicPr>
            <p:cNvPr id="149" name="그림 1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62522"/>
            <a:stretch/>
          </p:blipFill>
          <p:spPr>
            <a:xfrm>
              <a:off x="1722120" y="5500238"/>
              <a:ext cx="1173480" cy="611002"/>
            </a:xfrm>
            <a:prstGeom prst="rect">
              <a:avLst/>
            </a:prstGeom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53423"/>
            <a:stretch/>
          </p:blipFill>
          <p:spPr>
            <a:xfrm>
              <a:off x="4411980" y="5455532"/>
              <a:ext cx="1169710" cy="663328"/>
            </a:xfrm>
            <a:prstGeom prst="rect">
              <a:avLst/>
            </a:prstGeom>
          </p:spPr>
        </p:pic>
        <p:pic>
          <p:nvPicPr>
            <p:cNvPr id="151" name="그림 150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t="1" r="14297" b="52980"/>
            <a:stretch/>
          </p:blipFill>
          <p:spPr>
            <a:xfrm>
              <a:off x="3070859" y="5509688"/>
              <a:ext cx="1158241" cy="601552"/>
            </a:xfrm>
            <a:prstGeom prst="rect">
              <a:avLst/>
            </a:prstGeom>
          </p:spPr>
        </p:pic>
        <p:sp>
          <p:nvSpPr>
            <p:cNvPr id="152" name="TextBox 151"/>
            <p:cNvSpPr txBox="1"/>
            <p:nvPr/>
          </p:nvSpPr>
          <p:spPr>
            <a:xfrm>
              <a:off x="3593349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4943527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260165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943527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260165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943527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5698848" y="1676401"/>
              <a:ext cx="150130" cy="3009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722121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07498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40082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074987" y="4568530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소환가능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074987" y="5854875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6504768" y="1358282"/>
              <a:ext cx="3726627" cy="3053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7803275" y="1737934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능력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6" name="직사각형 165"/>
            <p:cNvSpPr/>
            <p:nvPr/>
          </p:nvSpPr>
          <p:spPr>
            <a:xfrm>
              <a:off x="8770796" y="1737934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625827" y="1720029"/>
              <a:ext cx="846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9339723" y="1720029"/>
              <a:ext cx="15198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12,345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1,500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1,320</a:t>
              </a:r>
              <a:endPara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929364" y="1769529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3661172"/>
              <a:ext cx="293436" cy="293436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3661172"/>
              <a:ext cx="293436" cy="293436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3661172"/>
              <a:ext cx="293436" cy="293436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5008602"/>
              <a:ext cx="293436" cy="293436"/>
            </a:xfrm>
            <a:prstGeom prst="rect">
              <a:avLst/>
            </a:prstGeom>
          </p:spPr>
        </p:pic>
        <p:pic>
          <p:nvPicPr>
            <p:cNvPr id="179" name="그림 17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5008602"/>
              <a:ext cx="293436" cy="293436"/>
            </a:xfrm>
            <a:prstGeom prst="rect">
              <a:avLst/>
            </a:prstGeom>
          </p:spPr>
        </p:pic>
        <p:pic>
          <p:nvPicPr>
            <p:cNvPr id="180" name="그림 1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5008602"/>
              <a:ext cx="293436" cy="293436"/>
            </a:xfrm>
            <a:prstGeom prst="rect">
              <a:avLst/>
            </a:prstGeom>
          </p:spPr>
        </p:pic>
        <p:sp>
          <p:nvSpPr>
            <p:cNvPr id="181" name="직사각형 180"/>
            <p:cNvSpPr/>
            <p:nvPr/>
          </p:nvSpPr>
          <p:spPr>
            <a:xfrm>
              <a:off x="7803275" y="2628900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능력치</a:t>
              </a:r>
              <a:endPara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증가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8770796" y="2628900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8716445" y="2610995"/>
              <a:ext cx="1240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875520" y="2610995"/>
              <a:ext cx="79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15.2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9.7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8.3</a:t>
              </a:r>
            </a:p>
          </p:txBody>
        </p:sp>
        <p:sp>
          <p:nvSpPr>
            <p:cNvPr id="185" name="직사각형 184"/>
            <p:cNvSpPr/>
            <p:nvPr/>
          </p:nvSpPr>
          <p:spPr>
            <a:xfrm>
              <a:off x="6820669" y="5531695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6820669" y="5531695"/>
              <a:ext cx="1746106" cy="280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6820669" y="5447332"/>
              <a:ext cx="27058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/ 10</a:t>
              </a:r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9602676" y="5457581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9" name="그림 18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559" y="4861105"/>
              <a:ext cx="454402" cy="335392"/>
            </a:xfrm>
            <a:prstGeom prst="rect">
              <a:avLst/>
            </a:prstGeom>
          </p:spPr>
        </p:pic>
        <p:sp>
          <p:nvSpPr>
            <p:cNvPr id="190" name="직사각형 189"/>
            <p:cNvSpPr/>
            <p:nvPr/>
          </p:nvSpPr>
          <p:spPr>
            <a:xfrm>
              <a:off x="6820669" y="4897037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6818889" y="4812674"/>
              <a:ext cx="27075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0%</a:t>
              </a:r>
            </a:p>
          </p:txBody>
        </p:sp>
        <p:sp>
          <p:nvSpPr>
            <p:cNvPr id="192" name="직사각형 191"/>
            <p:cNvSpPr/>
            <p:nvPr/>
          </p:nvSpPr>
          <p:spPr>
            <a:xfrm>
              <a:off x="9602676" y="4822923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레벨업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3" name="직사각형 192"/>
            <p:cNvSpPr/>
            <p:nvPr/>
          </p:nvSpPr>
          <p:spPr>
            <a:xfrm>
              <a:off x="7804493" y="3519243"/>
              <a:ext cx="966304" cy="989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스킬 정보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4" name="직사각형 193"/>
            <p:cNvSpPr/>
            <p:nvPr/>
          </p:nvSpPr>
          <p:spPr>
            <a:xfrm>
              <a:off x="8770796" y="3516420"/>
              <a:ext cx="1897204" cy="99273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5409" y="3572449"/>
              <a:ext cx="382159" cy="382159"/>
            </a:xfrm>
            <a:prstGeom prst="rect">
              <a:avLst/>
            </a:prstGeom>
          </p:spPr>
        </p:pic>
        <p:pic>
          <p:nvPicPr>
            <p:cNvPr id="196" name="그림 19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688" y="4074489"/>
              <a:ext cx="390949" cy="390949"/>
            </a:xfrm>
            <a:prstGeom prst="rect">
              <a:avLst/>
            </a:prstGeom>
          </p:spPr>
        </p:pic>
        <p:sp>
          <p:nvSpPr>
            <p:cNvPr id="197" name="TextBox 196"/>
            <p:cNvSpPr txBox="1"/>
            <p:nvPr/>
          </p:nvSpPr>
          <p:spPr>
            <a:xfrm>
              <a:off x="9279048" y="3588692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여신의 분노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9279048" y="4096615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화살비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9" name="그림 19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1806881"/>
              <a:ext cx="279312" cy="286295"/>
            </a:xfrm>
            <a:prstGeom prst="rect">
              <a:avLst/>
            </a:prstGeom>
          </p:spPr>
        </p:pic>
        <p:grpSp>
          <p:nvGrpSpPr>
            <p:cNvPr id="200" name="그룹 199"/>
            <p:cNvGrpSpPr/>
            <p:nvPr/>
          </p:nvGrpSpPr>
          <p:grpSpPr>
            <a:xfrm>
              <a:off x="6143737" y="5359230"/>
              <a:ext cx="586167" cy="574402"/>
              <a:chOff x="6131103" y="5419998"/>
              <a:chExt cx="586167" cy="574402"/>
            </a:xfrm>
          </p:grpSpPr>
          <p:sp>
            <p:nvSpPr>
              <p:cNvPr id="324" name="대각선 방향의 모서리가 잘린 사각형 323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25" name="그림 324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sp>
          <p:nvSpPr>
            <p:cNvPr id="201" name="직사각형 200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02" name="그룹 201"/>
            <p:cNvGrpSpPr/>
            <p:nvPr/>
          </p:nvGrpSpPr>
          <p:grpSpPr>
            <a:xfrm>
              <a:off x="5931828" y="1248586"/>
              <a:ext cx="4812372" cy="4944843"/>
              <a:chOff x="1482810" y="1248586"/>
              <a:chExt cx="4812372" cy="4944843"/>
            </a:xfrm>
          </p:grpSpPr>
          <p:pic>
            <p:nvPicPr>
              <p:cNvPr id="321" name="그림 32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2810" y="1248586"/>
                <a:ext cx="4812372" cy="4944843"/>
              </a:xfrm>
              <a:prstGeom prst="rect">
                <a:avLst/>
              </a:prstGeom>
            </p:spPr>
          </p:pic>
          <p:sp>
            <p:nvSpPr>
              <p:cNvPr id="322" name="TextBox 321"/>
              <p:cNvSpPr txBox="1"/>
              <p:nvPr/>
            </p:nvSpPr>
            <p:spPr>
              <a:xfrm>
                <a:off x="3127443" y="1415297"/>
                <a:ext cx="1566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smtClean="0">
                    <a:solidFill>
                      <a:schemeClr val="bg1"/>
                    </a:solidFill>
                  </a:rPr>
                  <a:t>조력자 진형 등록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23" name="그림 322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933" y="1839814"/>
                <a:ext cx="4440192" cy="4183855"/>
              </a:xfrm>
              <a:prstGeom prst="rect">
                <a:avLst/>
              </a:prstGeom>
            </p:spPr>
          </p:pic>
        </p:grpSp>
        <p:pic>
          <p:nvPicPr>
            <p:cNvPr id="203" name="그림 20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12" y="1818476"/>
              <a:ext cx="1458007" cy="2052789"/>
            </a:xfrm>
            <a:prstGeom prst="rect">
              <a:avLst/>
            </a:prstGeom>
          </p:spPr>
        </p:pic>
        <p:pic>
          <p:nvPicPr>
            <p:cNvPr id="204" name="그림 20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189" y="3906870"/>
              <a:ext cx="1458007" cy="2052789"/>
            </a:xfrm>
            <a:prstGeom prst="rect">
              <a:avLst/>
            </a:prstGeom>
          </p:spPr>
        </p:pic>
        <p:pic>
          <p:nvPicPr>
            <p:cNvPr id="205" name="그림 20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747" y="3906870"/>
              <a:ext cx="1458007" cy="2052789"/>
            </a:xfrm>
            <a:prstGeom prst="rect">
              <a:avLst/>
            </a:prstGeom>
          </p:spPr>
        </p:pic>
        <p:pic>
          <p:nvPicPr>
            <p:cNvPr id="206" name="그림 205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7681913" y="2083839"/>
              <a:ext cx="1321906" cy="1613630"/>
            </a:xfrm>
            <a:prstGeom prst="rect">
              <a:avLst/>
            </a:prstGeom>
          </p:spPr>
        </p:pic>
        <p:pic>
          <p:nvPicPr>
            <p:cNvPr id="207" name="그림 20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63" y="1653610"/>
              <a:ext cx="850794" cy="749206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9767" y="3492756"/>
              <a:ext cx="293436" cy="293436"/>
            </a:xfrm>
            <a:prstGeom prst="rect">
              <a:avLst/>
            </a:prstGeom>
          </p:spPr>
        </p:pic>
        <p:sp>
          <p:nvSpPr>
            <p:cNvPr id="209" name="TextBox 208"/>
            <p:cNvSpPr txBox="1"/>
            <p:nvPr/>
          </p:nvSpPr>
          <p:spPr>
            <a:xfrm>
              <a:off x="8433618" y="1869341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6244065" y="4426110"/>
              <a:ext cx="1424033" cy="102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>
                  <a:solidFill>
                    <a:schemeClr val="bg1">
                      <a:lumMod val="50000"/>
                    </a:schemeClr>
                  </a:solidFill>
                </a:rPr>
                <a:t>게임에 사용할</a:t>
              </a:r>
              <a:endParaRPr lang="en-US" altLang="ko-KR" sz="1400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>
                  <a:solidFill>
                    <a:schemeClr val="bg1">
                      <a:lumMod val="50000"/>
                    </a:schemeClr>
                  </a:solidFill>
                </a:rPr>
                <a:t>조력자를 </a:t>
              </a:r>
              <a:endParaRPr lang="en-US" altLang="ko-KR" sz="1400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>
                  <a:solidFill>
                    <a:schemeClr val="bg1">
                      <a:lumMod val="50000"/>
                    </a:schemeClr>
                  </a:solidFill>
                </a:rPr>
                <a:t>선택하세요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9073018" y="4426110"/>
              <a:ext cx="142403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캐릭터 레벨</a:t>
              </a:r>
              <a:r>
                <a:rPr lang="en-US" altLang="ko-KR" sz="1400" b="1" dirty="0" smtClean="0">
                  <a:solidFill>
                    <a:schemeClr val="accent4"/>
                  </a:solidFill>
                </a:rPr>
                <a:t>Lv.40 </a:t>
              </a: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이상</a:t>
              </a:r>
              <a:endParaRPr lang="en-US" altLang="ko-KR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사용 가능</a:t>
              </a:r>
              <a:endParaRPr lang="ko-KR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12" name="그림 21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135" y="2935976"/>
              <a:ext cx="1041270" cy="926984"/>
            </a:xfrm>
            <a:prstGeom prst="rect">
              <a:avLst/>
            </a:prstGeom>
          </p:spPr>
        </p:pic>
        <p:pic>
          <p:nvPicPr>
            <p:cNvPr id="213" name="그림 21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47" y="2935976"/>
              <a:ext cx="1041270" cy="926984"/>
            </a:xfrm>
            <a:prstGeom prst="rect">
              <a:avLst/>
            </a:prstGeom>
          </p:spPr>
        </p:pic>
        <p:pic>
          <p:nvPicPr>
            <p:cNvPr id="214" name="그림 213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436" y="2935976"/>
              <a:ext cx="1041270" cy="926984"/>
            </a:xfrm>
            <a:prstGeom prst="rect">
              <a:avLst/>
            </a:prstGeom>
          </p:spPr>
        </p:pic>
        <p:pic>
          <p:nvPicPr>
            <p:cNvPr id="299" name="그림 298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47" y="4278256"/>
              <a:ext cx="1041270" cy="926984"/>
            </a:xfrm>
            <a:prstGeom prst="rect">
              <a:avLst/>
            </a:prstGeom>
          </p:spPr>
        </p:pic>
        <p:pic>
          <p:nvPicPr>
            <p:cNvPr id="301" name="그림 300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89"/>
            <a:stretch/>
          </p:blipFill>
          <p:spPr>
            <a:xfrm>
              <a:off x="3136947" y="5647748"/>
              <a:ext cx="1041270" cy="467302"/>
            </a:xfrm>
            <a:prstGeom prst="rect">
              <a:avLst/>
            </a:prstGeom>
          </p:spPr>
        </p:pic>
        <p:sp>
          <p:nvSpPr>
            <p:cNvPr id="302" name="직사각형 301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20" name="직사각형 319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31310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6252" y="94103"/>
            <a:ext cx="2496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진형 등록</a:t>
            </a:r>
            <a:endParaRPr lang="ko-KR" altLang="en-US" sz="1400" b="1" dirty="0"/>
          </a:p>
        </p:txBody>
      </p:sp>
      <p:grpSp>
        <p:nvGrpSpPr>
          <p:cNvPr id="110" name="그룹 109"/>
          <p:cNvGrpSpPr/>
          <p:nvPr/>
        </p:nvGrpSpPr>
        <p:grpSpPr>
          <a:xfrm>
            <a:off x="1348918" y="485864"/>
            <a:ext cx="9510695" cy="6119385"/>
            <a:chOff x="1348918" y="220050"/>
            <a:chExt cx="9510695" cy="6119385"/>
          </a:xfrm>
        </p:grpSpPr>
        <p:sp>
          <p:nvSpPr>
            <p:cNvPr id="111" name="직사각형 110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1590675" y="1283194"/>
              <a:ext cx="4334608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1" name="그림 17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pic>
          <p:nvPicPr>
            <p:cNvPr id="172" name="그림 1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1409700"/>
              <a:ext cx="1219200" cy="1219200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173" name="그림 17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1409700"/>
              <a:ext cx="1219200" cy="1219200"/>
            </a:xfrm>
            <a:prstGeom prst="rect">
              <a:avLst/>
            </a:prstGeom>
          </p:spPr>
        </p:pic>
        <p:pic>
          <p:nvPicPr>
            <p:cNvPr id="215" name="그림 2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1409700"/>
              <a:ext cx="1219200" cy="1219200"/>
            </a:xfrm>
            <a:prstGeom prst="rect">
              <a:avLst/>
            </a:prstGeom>
          </p:spPr>
        </p:pic>
        <p:pic>
          <p:nvPicPr>
            <p:cNvPr id="216" name="그림 2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2755406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217" name="그림 2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2755406"/>
              <a:ext cx="1219200" cy="1219200"/>
            </a:xfrm>
            <a:prstGeom prst="rect">
              <a:avLst/>
            </a:prstGeom>
          </p:spPr>
        </p:pic>
        <p:pic>
          <p:nvPicPr>
            <p:cNvPr id="218" name="그림 2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2755406"/>
              <a:ext cx="1219200" cy="1219200"/>
            </a:xfrm>
            <a:prstGeom prst="rect">
              <a:avLst/>
            </a:prstGeom>
          </p:spPr>
        </p:pic>
        <p:pic>
          <p:nvPicPr>
            <p:cNvPr id="219" name="그림 2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4101112"/>
              <a:ext cx="1219200" cy="1219200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220" name="그림 2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25" y="4101112"/>
              <a:ext cx="1219200" cy="1219200"/>
            </a:xfrm>
            <a:prstGeom prst="rect">
              <a:avLst/>
            </a:prstGeom>
          </p:spPr>
        </p:pic>
        <p:pic>
          <p:nvPicPr>
            <p:cNvPr id="221" name="그림 2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50" y="4101112"/>
              <a:ext cx="1219200" cy="1219200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sp>
          <p:nvSpPr>
            <p:cNvPr id="222" name="직사각형 221"/>
            <p:cNvSpPr/>
            <p:nvPr/>
          </p:nvSpPr>
          <p:spPr>
            <a:xfrm>
              <a:off x="6016181" y="1283194"/>
              <a:ext cx="4728019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3" name="그림 2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3" y="1737933"/>
              <a:ext cx="1634669" cy="2791629"/>
            </a:xfrm>
            <a:prstGeom prst="rect">
              <a:avLst/>
            </a:prstGeom>
          </p:spPr>
        </p:pic>
        <p:pic>
          <p:nvPicPr>
            <p:cNvPr id="224" name="그림 223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6165030" y="2188578"/>
              <a:ext cx="1577341" cy="1925436"/>
            </a:xfrm>
            <a:prstGeom prst="rect">
              <a:avLst/>
            </a:prstGeom>
          </p:spPr>
        </p:pic>
        <p:pic>
          <p:nvPicPr>
            <p:cNvPr id="225" name="그림 2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1477266"/>
              <a:ext cx="1173480" cy="1105914"/>
            </a:xfrm>
            <a:prstGeom prst="rect">
              <a:avLst/>
            </a:prstGeom>
          </p:spPr>
        </p:pic>
        <p:sp>
          <p:nvSpPr>
            <p:cNvPr id="226" name="TextBox 225"/>
            <p:cNvSpPr txBox="1"/>
            <p:nvPr/>
          </p:nvSpPr>
          <p:spPr>
            <a:xfrm>
              <a:off x="2260165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28" name="그림 2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24" y="4158251"/>
              <a:ext cx="275909" cy="275909"/>
            </a:xfrm>
            <a:prstGeom prst="rect">
              <a:avLst/>
            </a:prstGeom>
          </p:spPr>
        </p:pic>
        <p:pic>
          <p:nvPicPr>
            <p:cNvPr id="229" name="그림 2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715" y="4158251"/>
              <a:ext cx="275909" cy="275909"/>
            </a:xfrm>
            <a:prstGeom prst="rect">
              <a:avLst/>
            </a:prstGeom>
          </p:spPr>
        </p:pic>
        <p:pic>
          <p:nvPicPr>
            <p:cNvPr id="230" name="그림 2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740" y="4158251"/>
              <a:ext cx="275909" cy="275909"/>
            </a:xfrm>
            <a:prstGeom prst="rect">
              <a:avLst/>
            </a:prstGeom>
          </p:spPr>
        </p:pic>
        <p:pic>
          <p:nvPicPr>
            <p:cNvPr id="231" name="그림 2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1432560"/>
              <a:ext cx="1169710" cy="1158240"/>
            </a:xfrm>
            <a:prstGeom prst="rect">
              <a:avLst/>
            </a:prstGeom>
          </p:spPr>
        </p:pic>
        <p:pic>
          <p:nvPicPr>
            <p:cNvPr id="232" name="그림 23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1486716"/>
              <a:ext cx="1158241" cy="1104084"/>
            </a:xfrm>
            <a:prstGeom prst="rect">
              <a:avLst/>
            </a:prstGeom>
          </p:spPr>
        </p:pic>
        <p:pic>
          <p:nvPicPr>
            <p:cNvPr id="233" name="그림 2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2312604"/>
              <a:ext cx="293436" cy="293436"/>
            </a:xfrm>
            <a:prstGeom prst="rect">
              <a:avLst/>
            </a:prstGeom>
          </p:spPr>
        </p:pic>
        <p:pic>
          <p:nvPicPr>
            <p:cNvPr id="234" name="그림 2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2312604"/>
              <a:ext cx="293436" cy="293436"/>
            </a:xfrm>
            <a:prstGeom prst="rect">
              <a:avLst/>
            </a:prstGeom>
          </p:spPr>
        </p:pic>
        <p:pic>
          <p:nvPicPr>
            <p:cNvPr id="235" name="그림 2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2312604"/>
              <a:ext cx="293436" cy="293436"/>
            </a:xfrm>
            <a:prstGeom prst="rect">
              <a:avLst/>
            </a:prstGeom>
          </p:spPr>
        </p:pic>
        <p:pic>
          <p:nvPicPr>
            <p:cNvPr id="236" name="그림 23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22120" y="2800112"/>
              <a:ext cx="1173480" cy="1105914"/>
            </a:xfrm>
            <a:prstGeom prst="rect">
              <a:avLst/>
            </a:prstGeom>
          </p:spPr>
        </p:pic>
        <p:pic>
          <p:nvPicPr>
            <p:cNvPr id="237" name="그림 23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11980" y="2755406"/>
              <a:ext cx="1169710" cy="1158240"/>
            </a:xfrm>
            <a:prstGeom prst="rect">
              <a:avLst/>
            </a:prstGeom>
          </p:spPr>
        </p:pic>
        <p:pic>
          <p:nvPicPr>
            <p:cNvPr id="238" name="그림 237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2809562"/>
              <a:ext cx="1158241" cy="1104084"/>
            </a:xfrm>
            <a:prstGeom prst="rect">
              <a:avLst/>
            </a:prstGeom>
          </p:spPr>
        </p:pic>
        <p:pic>
          <p:nvPicPr>
            <p:cNvPr id="239" name="그림 2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0" t="40816" r="29109"/>
            <a:stretch/>
          </p:blipFill>
          <p:spPr>
            <a:xfrm>
              <a:off x="1771649" y="4171949"/>
              <a:ext cx="1095375" cy="1120337"/>
            </a:xfrm>
            <a:prstGeom prst="rect">
              <a:avLst/>
            </a:prstGeom>
          </p:spPr>
        </p:pic>
        <p:pic>
          <p:nvPicPr>
            <p:cNvPr id="240" name="그림 2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701" y="4136178"/>
              <a:ext cx="1072267" cy="1158240"/>
            </a:xfrm>
            <a:prstGeom prst="rect">
              <a:avLst/>
            </a:prstGeom>
          </p:spPr>
        </p:pic>
        <p:pic>
          <p:nvPicPr>
            <p:cNvPr id="241" name="그림 240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070859" y="4190334"/>
              <a:ext cx="1158241" cy="1104084"/>
            </a:xfrm>
            <a:prstGeom prst="rect">
              <a:avLst/>
            </a:prstGeom>
          </p:spPr>
        </p:pic>
        <p:pic>
          <p:nvPicPr>
            <p:cNvPr id="242" name="그림 24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4400550" y="5442739"/>
              <a:ext cx="1219200" cy="683741"/>
            </a:xfrm>
            <a:prstGeom prst="rect">
              <a:avLst/>
            </a:prstGeom>
          </p:spPr>
        </p:pic>
        <p:pic>
          <p:nvPicPr>
            <p:cNvPr id="243" name="그림 24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3037842" y="5442739"/>
              <a:ext cx="1219200" cy="683741"/>
            </a:xfrm>
            <a:prstGeom prst="rect">
              <a:avLst/>
            </a:prstGeom>
          </p:spPr>
        </p:pic>
        <p:pic>
          <p:nvPicPr>
            <p:cNvPr id="244" name="그림 24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19"/>
            <a:stretch/>
          </p:blipFill>
          <p:spPr>
            <a:xfrm>
              <a:off x="1704659" y="5442739"/>
              <a:ext cx="1219200" cy="683741"/>
            </a:xfrm>
            <a:prstGeom prst="rect">
              <a:avLst/>
            </a:prstGeom>
          </p:spPr>
        </p:pic>
        <p:pic>
          <p:nvPicPr>
            <p:cNvPr id="245" name="그림 24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62522"/>
            <a:stretch/>
          </p:blipFill>
          <p:spPr>
            <a:xfrm>
              <a:off x="1722120" y="5500238"/>
              <a:ext cx="1173480" cy="611002"/>
            </a:xfrm>
            <a:prstGeom prst="rect">
              <a:avLst/>
            </a:prstGeom>
          </p:spPr>
        </p:pic>
        <p:pic>
          <p:nvPicPr>
            <p:cNvPr id="246" name="그림 2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53423"/>
            <a:stretch/>
          </p:blipFill>
          <p:spPr>
            <a:xfrm>
              <a:off x="4411980" y="5455532"/>
              <a:ext cx="1169710" cy="663328"/>
            </a:xfrm>
            <a:prstGeom prst="rect">
              <a:avLst/>
            </a:prstGeom>
          </p:spPr>
        </p:pic>
        <p:pic>
          <p:nvPicPr>
            <p:cNvPr id="247" name="그림 246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t="1" r="14297" b="52980"/>
            <a:stretch/>
          </p:blipFill>
          <p:spPr>
            <a:xfrm>
              <a:off x="3070859" y="5509688"/>
              <a:ext cx="1158241" cy="601552"/>
            </a:xfrm>
            <a:prstGeom prst="rect">
              <a:avLst/>
            </a:prstGeom>
          </p:spPr>
        </p:pic>
        <p:sp>
          <p:nvSpPr>
            <p:cNvPr id="248" name="TextBox 247"/>
            <p:cNvSpPr txBox="1"/>
            <p:nvPr/>
          </p:nvSpPr>
          <p:spPr>
            <a:xfrm>
              <a:off x="3593349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4943527" y="1392555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2260165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943527" y="4099207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2260165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4943527" y="5492543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4" name="직사각형 253"/>
            <p:cNvSpPr/>
            <p:nvPr/>
          </p:nvSpPr>
          <p:spPr>
            <a:xfrm>
              <a:off x="5698848" y="1676401"/>
              <a:ext cx="150130" cy="3009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1722121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307498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4400827" y="3289144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3074987" y="4568530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소환가능</a:t>
              </a:r>
              <a:endParaRPr lang="ko-KR" altLang="en-US" sz="16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3074987" y="5854875"/>
              <a:ext cx="120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2/10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60" name="직사각형 259"/>
            <p:cNvSpPr/>
            <p:nvPr/>
          </p:nvSpPr>
          <p:spPr>
            <a:xfrm>
              <a:off x="6504768" y="1358282"/>
              <a:ext cx="3726627" cy="3053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1" name="직사각형 260"/>
            <p:cNvSpPr/>
            <p:nvPr/>
          </p:nvSpPr>
          <p:spPr>
            <a:xfrm>
              <a:off x="7803275" y="1737934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능력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2" name="직사각형 261"/>
            <p:cNvSpPr/>
            <p:nvPr/>
          </p:nvSpPr>
          <p:spPr>
            <a:xfrm>
              <a:off x="8770796" y="1737934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8625827" y="1720029"/>
              <a:ext cx="846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9339723" y="1720029"/>
              <a:ext cx="15198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12,345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1,500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1,320</a:t>
              </a:r>
              <a:endPara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6929364" y="1769529"/>
              <a:ext cx="873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66" name="그림 2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3661172"/>
              <a:ext cx="293436" cy="293436"/>
            </a:xfrm>
            <a:prstGeom prst="rect">
              <a:avLst/>
            </a:prstGeom>
          </p:spPr>
        </p:pic>
        <p:pic>
          <p:nvPicPr>
            <p:cNvPr id="267" name="그림 26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3661172"/>
              <a:ext cx="293436" cy="293436"/>
            </a:xfrm>
            <a:prstGeom prst="rect">
              <a:avLst/>
            </a:prstGeom>
          </p:spPr>
        </p:pic>
        <p:pic>
          <p:nvPicPr>
            <p:cNvPr id="268" name="그림 26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3661172"/>
              <a:ext cx="293436" cy="293436"/>
            </a:xfrm>
            <a:prstGeom prst="rect">
              <a:avLst/>
            </a:prstGeom>
          </p:spPr>
        </p:pic>
        <p:pic>
          <p:nvPicPr>
            <p:cNvPr id="269" name="그림 26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46" y="5008602"/>
              <a:ext cx="293436" cy="293436"/>
            </a:xfrm>
            <a:prstGeom prst="rect">
              <a:avLst/>
            </a:prstGeom>
          </p:spPr>
        </p:pic>
        <p:pic>
          <p:nvPicPr>
            <p:cNvPr id="270" name="그림 2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90" y="5008602"/>
              <a:ext cx="293436" cy="293436"/>
            </a:xfrm>
            <a:prstGeom prst="rect">
              <a:avLst/>
            </a:prstGeom>
          </p:spPr>
        </p:pic>
        <p:pic>
          <p:nvPicPr>
            <p:cNvPr id="271" name="그림 27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07" y="5008602"/>
              <a:ext cx="293436" cy="293436"/>
            </a:xfrm>
            <a:prstGeom prst="rect">
              <a:avLst/>
            </a:prstGeom>
          </p:spPr>
        </p:pic>
        <p:sp>
          <p:nvSpPr>
            <p:cNvPr id="272" name="직사각형 271"/>
            <p:cNvSpPr/>
            <p:nvPr/>
          </p:nvSpPr>
          <p:spPr>
            <a:xfrm>
              <a:off x="7803275" y="2628900"/>
              <a:ext cx="967521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능력치</a:t>
              </a:r>
              <a:endPara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증가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3" name="직사각형 272"/>
            <p:cNvSpPr/>
            <p:nvPr/>
          </p:nvSpPr>
          <p:spPr>
            <a:xfrm>
              <a:off x="8770796" y="2628900"/>
              <a:ext cx="1897204" cy="8909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8716445" y="2610995"/>
              <a:ext cx="1240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방어력 증가치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9875520" y="2610995"/>
              <a:ext cx="79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15.2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9.7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8.3</a:t>
              </a:r>
            </a:p>
          </p:txBody>
        </p:sp>
        <p:sp>
          <p:nvSpPr>
            <p:cNvPr id="276" name="직사각형 275"/>
            <p:cNvSpPr/>
            <p:nvPr/>
          </p:nvSpPr>
          <p:spPr>
            <a:xfrm>
              <a:off x="6820669" y="5531695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7" name="직사각형 276"/>
            <p:cNvSpPr/>
            <p:nvPr/>
          </p:nvSpPr>
          <p:spPr>
            <a:xfrm>
              <a:off x="6820669" y="5531695"/>
              <a:ext cx="1746106" cy="280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6820669" y="5447332"/>
              <a:ext cx="27058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/ 10</a:t>
              </a:r>
            </a:p>
          </p:txBody>
        </p:sp>
        <p:sp>
          <p:nvSpPr>
            <p:cNvPr id="279" name="직사각형 278"/>
            <p:cNvSpPr/>
            <p:nvPr/>
          </p:nvSpPr>
          <p:spPr>
            <a:xfrm>
              <a:off x="9602676" y="5457581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80" name="그림 27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559" y="4861105"/>
              <a:ext cx="454402" cy="335392"/>
            </a:xfrm>
            <a:prstGeom prst="rect">
              <a:avLst/>
            </a:prstGeom>
          </p:spPr>
        </p:pic>
        <p:sp>
          <p:nvSpPr>
            <p:cNvPr id="281" name="직사각형 280"/>
            <p:cNvSpPr/>
            <p:nvPr/>
          </p:nvSpPr>
          <p:spPr>
            <a:xfrm>
              <a:off x="6820669" y="4897037"/>
              <a:ext cx="2705806" cy="280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6818889" y="4812674"/>
              <a:ext cx="27075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0%</a:t>
              </a:r>
            </a:p>
          </p:txBody>
        </p:sp>
        <p:sp>
          <p:nvSpPr>
            <p:cNvPr id="283" name="직사각형 282"/>
            <p:cNvSpPr/>
            <p:nvPr/>
          </p:nvSpPr>
          <p:spPr>
            <a:xfrm>
              <a:off x="9602676" y="4822923"/>
              <a:ext cx="1017971" cy="4154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레벨업</a:t>
              </a:r>
              <a:endPara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4" name="직사각형 283"/>
            <p:cNvSpPr/>
            <p:nvPr/>
          </p:nvSpPr>
          <p:spPr>
            <a:xfrm>
              <a:off x="7804493" y="3519243"/>
              <a:ext cx="966304" cy="989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스킬 정보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5" name="직사각형 284"/>
            <p:cNvSpPr/>
            <p:nvPr/>
          </p:nvSpPr>
          <p:spPr>
            <a:xfrm>
              <a:off x="8770796" y="3516420"/>
              <a:ext cx="1897204" cy="99273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86" name="그림 28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5409" y="3572449"/>
              <a:ext cx="382159" cy="382159"/>
            </a:xfrm>
            <a:prstGeom prst="rect">
              <a:avLst/>
            </a:prstGeom>
          </p:spPr>
        </p:pic>
        <p:pic>
          <p:nvPicPr>
            <p:cNvPr id="287" name="그림 28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688" y="4074489"/>
              <a:ext cx="390949" cy="390949"/>
            </a:xfrm>
            <a:prstGeom prst="rect">
              <a:avLst/>
            </a:prstGeom>
          </p:spPr>
        </p:pic>
        <p:sp>
          <p:nvSpPr>
            <p:cNvPr id="288" name="TextBox 287"/>
            <p:cNvSpPr txBox="1"/>
            <p:nvPr/>
          </p:nvSpPr>
          <p:spPr>
            <a:xfrm>
              <a:off x="9279048" y="3588692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여신의 분노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9279048" y="4096615"/>
              <a:ext cx="1240706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화살비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90" name="그림 28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035" y="1806881"/>
              <a:ext cx="279312" cy="286295"/>
            </a:xfrm>
            <a:prstGeom prst="rect">
              <a:avLst/>
            </a:prstGeom>
          </p:spPr>
        </p:pic>
        <p:grpSp>
          <p:nvGrpSpPr>
            <p:cNvPr id="291" name="그룹 290"/>
            <p:cNvGrpSpPr/>
            <p:nvPr/>
          </p:nvGrpSpPr>
          <p:grpSpPr>
            <a:xfrm>
              <a:off x="6143737" y="5359230"/>
              <a:ext cx="586167" cy="574402"/>
              <a:chOff x="6131103" y="5419998"/>
              <a:chExt cx="586167" cy="574402"/>
            </a:xfrm>
          </p:grpSpPr>
          <p:sp>
            <p:nvSpPr>
              <p:cNvPr id="328" name="대각선 방향의 모서리가 잘린 사각형 327"/>
              <p:cNvSpPr/>
              <p:nvPr/>
            </p:nvSpPr>
            <p:spPr>
              <a:xfrm>
                <a:off x="6131206" y="5419998"/>
                <a:ext cx="586064" cy="574402"/>
              </a:xfrm>
              <a:prstGeom prst="snip2DiagRect">
                <a:avLst>
                  <a:gd name="adj1" fmla="val 0"/>
                  <a:gd name="adj2" fmla="val 33485"/>
                </a:avLst>
              </a:prstGeom>
              <a:solidFill>
                <a:srgbClr val="7030A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29" name="그림 328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6131103" y="5419998"/>
                <a:ext cx="576787" cy="559561"/>
              </a:xfrm>
              <a:prstGeom prst="snip2DiagRect">
                <a:avLst>
                  <a:gd name="adj1" fmla="val 0"/>
                  <a:gd name="adj2" fmla="val 34589"/>
                </a:avLst>
              </a:prstGeom>
            </p:spPr>
          </p:pic>
        </p:grpSp>
        <p:sp>
          <p:nvSpPr>
            <p:cNvPr id="292" name="직사각형 291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93" name="그룹 292"/>
            <p:cNvGrpSpPr/>
            <p:nvPr/>
          </p:nvGrpSpPr>
          <p:grpSpPr>
            <a:xfrm>
              <a:off x="5931828" y="1248586"/>
              <a:ext cx="4812372" cy="4944843"/>
              <a:chOff x="1482810" y="1248586"/>
              <a:chExt cx="4812372" cy="4944843"/>
            </a:xfrm>
          </p:grpSpPr>
          <p:pic>
            <p:nvPicPr>
              <p:cNvPr id="319" name="그림 31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2810" y="1248586"/>
                <a:ext cx="4812372" cy="4944843"/>
              </a:xfrm>
              <a:prstGeom prst="rect">
                <a:avLst/>
              </a:prstGeom>
            </p:spPr>
          </p:pic>
          <p:sp>
            <p:nvSpPr>
              <p:cNvPr id="326" name="TextBox 325"/>
              <p:cNvSpPr txBox="1"/>
              <p:nvPr/>
            </p:nvSpPr>
            <p:spPr>
              <a:xfrm>
                <a:off x="3127443" y="1415297"/>
                <a:ext cx="1566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smtClean="0">
                    <a:solidFill>
                      <a:schemeClr val="bg1"/>
                    </a:solidFill>
                  </a:rPr>
                  <a:t>조력자 진형 등록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27" name="그림 326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933" y="1839814"/>
                <a:ext cx="4440192" cy="4183855"/>
              </a:xfrm>
              <a:prstGeom prst="rect">
                <a:avLst/>
              </a:prstGeom>
            </p:spPr>
          </p:pic>
        </p:grpSp>
        <p:pic>
          <p:nvPicPr>
            <p:cNvPr id="294" name="그림 29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12" y="1818476"/>
              <a:ext cx="1458007" cy="2052789"/>
            </a:xfrm>
            <a:prstGeom prst="rect">
              <a:avLst/>
            </a:prstGeom>
          </p:spPr>
        </p:pic>
        <p:pic>
          <p:nvPicPr>
            <p:cNvPr id="295" name="그림 29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189" y="3906870"/>
              <a:ext cx="1458007" cy="2052789"/>
            </a:xfrm>
            <a:prstGeom prst="rect">
              <a:avLst/>
            </a:prstGeom>
          </p:spPr>
        </p:pic>
        <p:pic>
          <p:nvPicPr>
            <p:cNvPr id="296" name="그림 29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747" y="3906870"/>
              <a:ext cx="1458007" cy="2052789"/>
            </a:xfrm>
            <a:prstGeom prst="rect">
              <a:avLst/>
            </a:prstGeom>
          </p:spPr>
        </p:pic>
        <p:pic>
          <p:nvPicPr>
            <p:cNvPr id="297" name="그림 296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7681913" y="2083839"/>
              <a:ext cx="1321906" cy="1613630"/>
            </a:xfrm>
            <a:prstGeom prst="rect">
              <a:avLst/>
            </a:prstGeom>
          </p:spPr>
        </p:pic>
        <p:pic>
          <p:nvPicPr>
            <p:cNvPr id="298" name="그림 29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265" y="4282212"/>
              <a:ext cx="1321906" cy="1427894"/>
            </a:xfrm>
            <a:prstGeom prst="rect">
              <a:avLst/>
            </a:prstGeom>
          </p:spPr>
        </p:pic>
        <p:pic>
          <p:nvPicPr>
            <p:cNvPr id="300" name="그림 299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26628" r="31951"/>
            <a:stretch/>
          </p:blipFill>
          <p:spPr>
            <a:xfrm>
              <a:off x="9144000" y="4000500"/>
              <a:ext cx="1304925" cy="1854375"/>
            </a:xfrm>
            <a:prstGeom prst="rect">
              <a:avLst/>
            </a:prstGeom>
          </p:spPr>
        </p:pic>
        <p:pic>
          <p:nvPicPr>
            <p:cNvPr id="303" name="그림 30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63" y="1653610"/>
              <a:ext cx="850794" cy="749206"/>
            </a:xfrm>
            <a:prstGeom prst="rect">
              <a:avLst/>
            </a:prstGeom>
          </p:spPr>
        </p:pic>
        <p:pic>
          <p:nvPicPr>
            <p:cNvPr id="304" name="그림 30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63" y="4395466"/>
              <a:ext cx="850794" cy="749206"/>
            </a:xfrm>
            <a:prstGeom prst="rect">
              <a:avLst/>
            </a:prstGeom>
          </p:spPr>
        </p:pic>
        <p:pic>
          <p:nvPicPr>
            <p:cNvPr id="305" name="그림 30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122" y="4395466"/>
              <a:ext cx="850794" cy="749206"/>
            </a:xfrm>
            <a:prstGeom prst="rect">
              <a:avLst/>
            </a:prstGeom>
          </p:spPr>
        </p:pic>
        <p:pic>
          <p:nvPicPr>
            <p:cNvPr id="306" name="그림 30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640" y="5551510"/>
              <a:ext cx="293436" cy="293436"/>
            </a:xfrm>
            <a:prstGeom prst="rect">
              <a:avLst/>
            </a:prstGeom>
          </p:spPr>
        </p:pic>
        <p:pic>
          <p:nvPicPr>
            <p:cNvPr id="307" name="그림 30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626" y="5551510"/>
              <a:ext cx="293436" cy="293436"/>
            </a:xfrm>
            <a:prstGeom prst="rect">
              <a:avLst/>
            </a:prstGeom>
          </p:spPr>
        </p:pic>
        <p:pic>
          <p:nvPicPr>
            <p:cNvPr id="308" name="그림 30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9767" y="3492756"/>
              <a:ext cx="293436" cy="293436"/>
            </a:xfrm>
            <a:prstGeom prst="rect">
              <a:avLst/>
            </a:prstGeom>
          </p:spPr>
        </p:pic>
        <p:sp>
          <p:nvSpPr>
            <p:cNvPr id="309" name="TextBox 308"/>
            <p:cNvSpPr txBox="1"/>
            <p:nvPr/>
          </p:nvSpPr>
          <p:spPr>
            <a:xfrm>
              <a:off x="8433618" y="1869341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6938236" y="3945542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9820646" y="3945542"/>
              <a:ext cx="663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2" name="그림 311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135" y="2935976"/>
              <a:ext cx="1041270" cy="926984"/>
            </a:xfrm>
            <a:prstGeom prst="rect">
              <a:avLst/>
            </a:prstGeom>
          </p:spPr>
        </p:pic>
        <p:pic>
          <p:nvPicPr>
            <p:cNvPr id="313" name="그림 31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47" y="2935976"/>
              <a:ext cx="1041270" cy="926984"/>
            </a:xfrm>
            <a:prstGeom prst="rect">
              <a:avLst/>
            </a:prstGeom>
          </p:spPr>
        </p:pic>
        <p:pic>
          <p:nvPicPr>
            <p:cNvPr id="314" name="그림 31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436" y="2935976"/>
              <a:ext cx="1041270" cy="926984"/>
            </a:xfrm>
            <a:prstGeom prst="rect">
              <a:avLst/>
            </a:prstGeom>
          </p:spPr>
        </p:pic>
        <p:pic>
          <p:nvPicPr>
            <p:cNvPr id="315" name="그림 31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47" y="4278256"/>
              <a:ext cx="1041270" cy="926984"/>
            </a:xfrm>
            <a:prstGeom prst="rect">
              <a:avLst/>
            </a:prstGeom>
          </p:spPr>
        </p:pic>
        <p:pic>
          <p:nvPicPr>
            <p:cNvPr id="316" name="그림 315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89"/>
            <a:stretch/>
          </p:blipFill>
          <p:spPr>
            <a:xfrm>
              <a:off x="3136947" y="5647748"/>
              <a:ext cx="1041270" cy="467302"/>
            </a:xfrm>
            <a:prstGeom prst="rect">
              <a:avLst/>
            </a:prstGeom>
          </p:spPr>
        </p:pic>
        <p:sp>
          <p:nvSpPr>
            <p:cNvPr id="317" name="직사각형 316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18" name="직사각형 317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6203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선택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4927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348918" y="485863"/>
            <a:ext cx="9510593" cy="6119385"/>
            <a:chOff x="1348918" y="220050"/>
            <a:chExt cx="9510593" cy="6119385"/>
          </a:xfrm>
        </p:grpSpPr>
        <p:sp>
          <p:nvSpPr>
            <p:cNvPr id="5" name="직사각형 4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590675" y="1283194"/>
              <a:ext cx="4334608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sp>
          <p:nvSpPr>
            <p:cNvPr id="81" name="직사각형 80"/>
            <p:cNvSpPr/>
            <p:nvPr/>
          </p:nvSpPr>
          <p:spPr>
            <a:xfrm>
              <a:off x="6016181" y="1283194"/>
              <a:ext cx="4728019" cy="48604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3" y="1737933"/>
              <a:ext cx="1634669" cy="2791629"/>
            </a:xfrm>
            <a:prstGeom prst="rect">
              <a:avLst/>
            </a:prstGeom>
          </p:spPr>
        </p:pic>
        <p:pic>
          <p:nvPicPr>
            <p:cNvPr id="84" name="그림 8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3428"/>
            <a:stretch/>
          </p:blipFill>
          <p:spPr>
            <a:xfrm>
              <a:off x="6165030" y="2188578"/>
              <a:ext cx="1577341" cy="1925436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24" y="4158251"/>
              <a:ext cx="275909" cy="275909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715" y="4158251"/>
              <a:ext cx="275909" cy="275909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740" y="4158251"/>
              <a:ext cx="275909" cy="275909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057" y="4158251"/>
              <a:ext cx="275909" cy="275909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242" y="4158251"/>
              <a:ext cx="275909" cy="275909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5698848" y="1676401"/>
              <a:ext cx="150130" cy="3009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" name="직사각형 153"/>
            <p:cNvSpPr/>
            <p:nvPr/>
          </p:nvSpPr>
          <p:spPr>
            <a:xfrm>
              <a:off x="6504768" y="1358282"/>
              <a:ext cx="3726627" cy="3053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조각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5" name="직사각형 154"/>
            <p:cNvSpPr/>
            <p:nvPr/>
          </p:nvSpPr>
          <p:spPr>
            <a:xfrm>
              <a:off x="7803275" y="1737934"/>
              <a:ext cx="967521" cy="45064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보유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8770796" y="1737934"/>
              <a:ext cx="1897204" cy="45064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2" name="직사각형 111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3" name="직사각형 112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110" name="그림 10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527" y="1430238"/>
              <a:ext cx="1219200" cy="1219200"/>
            </a:xfrm>
            <a:prstGeom prst="snip2DiagRect">
              <a:avLst>
                <a:gd name="adj1" fmla="val 0"/>
                <a:gd name="adj2" fmla="val 35417"/>
              </a:avLst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3058147" y="1485104"/>
              <a:ext cx="1173480" cy="1105914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3417499" y="2213130"/>
              <a:ext cx="85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7" name="그림 1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122" y="1430238"/>
              <a:ext cx="1219200" cy="1219200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741" y="1485104"/>
              <a:ext cx="1179003" cy="1105914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2048094" y="2213130"/>
              <a:ext cx="85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7" name="그림 1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95" y="1435561"/>
              <a:ext cx="1219200" cy="1219200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4" t="37309" r="6783" b="-3"/>
            <a:stretch/>
          </p:blipFill>
          <p:spPr>
            <a:xfrm>
              <a:off x="4467439" y="1485104"/>
              <a:ext cx="1128584" cy="1125891"/>
            </a:xfrm>
            <a:prstGeom prst="snip2DiagRect">
              <a:avLst>
                <a:gd name="adj1" fmla="val 0"/>
                <a:gd name="adj2" fmla="val 36835"/>
              </a:avLst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4782167" y="2218453"/>
              <a:ext cx="85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1" name="그림 1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374" y="2807084"/>
              <a:ext cx="1219200" cy="1219200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3" t="13310" r="7033" b="25062"/>
            <a:stretch/>
          </p:blipFill>
          <p:spPr>
            <a:xfrm>
              <a:off x="3099140" y="2856627"/>
              <a:ext cx="1161536" cy="1136822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3417346" y="3589976"/>
              <a:ext cx="85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4" name="그림 1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687" y="2817044"/>
              <a:ext cx="1219200" cy="1219200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35" name="그림 1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306" y="2899538"/>
              <a:ext cx="1179003" cy="1045759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2070659" y="3599936"/>
              <a:ext cx="85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6" name="그림 1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389" y="2803839"/>
              <a:ext cx="1219200" cy="1219200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8" r="20312" b="18120"/>
            <a:stretch/>
          </p:blipFill>
          <p:spPr>
            <a:xfrm>
              <a:off x="4433633" y="2856627"/>
              <a:ext cx="1128583" cy="1092387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4748361" y="3586731"/>
              <a:ext cx="85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9" name="그림 1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527" y="4177167"/>
              <a:ext cx="1219200" cy="1219200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3058147" y="4232033"/>
              <a:ext cx="1173480" cy="1105914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151" name="TextBox 150"/>
            <p:cNvSpPr txBox="1"/>
            <p:nvPr/>
          </p:nvSpPr>
          <p:spPr>
            <a:xfrm>
              <a:off x="3417499" y="4960059"/>
              <a:ext cx="85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56" name="그림 1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122" y="4177167"/>
              <a:ext cx="1219200" cy="1219200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57" name="그림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741" y="4232033"/>
              <a:ext cx="1179003" cy="1105914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158" name="TextBox 157"/>
            <p:cNvSpPr txBox="1"/>
            <p:nvPr/>
          </p:nvSpPr>
          <p:spPr>
            <a:xfrm>
              <a:off x="2048094" y="4960059"/>
              <a:ext cx="85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59" name="그림 1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95" y="4182490"/>
              <a:ext cx="1219200" cy="1219200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74" name="그림 1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4" t="37309" r="6783" b="-3"/>
            <a:stretch/>
          </p:blipFill>
          <p:spPr>
            <a:xfrm>
              <a:off x="4467439" y="4232033"/>
              <a:ext cx="1128584" cy="1125891"/>
            </a:xfrm>
            <a:prstGeom prst="snip2DiagRect">
              <a:avLst>
                <a:gd name="adj1" fmla="val 0"/>
                <a:gd name="adj2" fmla="val 36835"/>
              </a:avLst>
            </a:prstGeom>
          </p:spPr>
        </p:pic>
        <p:sp>
          <p:nvSpPr>
            <p:cNvPr id="179" name="TextBox 178"/>
            <p:cNvSpPr txBox="1"/>
            <p:nvPr/>
          </p:nvSpPr>
          <p:spPr>
            <a:xfrm>
              <a:off x="4782167" y="4965382"/>
              <a:ext cx="85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5" name="그림 18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67"/>
            <a:stretch/>
          </p:blipFill>
          <p:spPr>
            <a:xfrm>
              <a:off x="3050374" y="5554013"/>
              <a:ext cx="1219200" cy="583176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86" name="그림 18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3" t="13310" r="7033" b="58208"/>
            <a:stretch/>
          </p:blipFill>
          <p:spPr>
            <a:xfrm>
              <a:off x="3099140" y="5603556"/>
              <a:ext cx="1161536" cy="525395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pic>
          <p:nvPicPr>
            <p:cNvPr id="189" name="그림 18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957"/>
            <a:stretch/>
          </p:blipFill>
          <p:spPr>
            <a:xfrm>
              <a:off x="1703687" y="5563973"/>
              <a:ext cx="1219200" cy="597930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075"/>
            <a:stretch/>
          </p:blipFill>
          <p:spPr>
            <a:xfrm>
              <a:off x="1711306" y="5646468"/>
              <a:ext cx="1179003" cy="490722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577"/>
            <a:stretch/>
          </p:blipFill>
          <p:spPr>
            <a:xfrm>
              <a:off x="4381389" y="5550768"/>
              <a:ext cx="1219200" cy="578183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194" name="그림 19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8" r="20312" b="60619"/>
            <a:stretch/>
          </p:blipFill>
          <p:spPr>
            <a:xfrm>
              <a:off x="4433633" y="5603556"/>
              <a:ext cx="1128583" cy="525395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196" name="직사각형 195"/>
            <p:cNvSpPr/>
            <p:nvPr/>
          </p:nvSpPr>
          <p:spPr>
            <a:xfrm>
              <a:off x="7807128" y="2713500"/>
              <a:ext cx="2860872" cy="172066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후방의 물리 딜러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강력한 단일 및 광역 피해를 입힙니다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하지만 근거리 공격에 약합니다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  <p:sp>
          <p:nvSpPr>
            <p:cNvPr id="197" name="직사각형 196"/>
            <p:cNvSpPr/>
            <p:nvPr/>
          </p:nvSpPr>
          <p:spPr>
            <a:xfrm>
              <a:off x="6165030" y="4624964"/>
              <a:ext cx="4502970" cy="86143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조각 </a:t>
              </a: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개를 수집하면 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소환이 가능합니다</a:t>
              </a: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또한 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승급 재료로도 사용됩니다</a:t>
              </a: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" name="직사각형 197"/>
            <p:cNvSpPr/>
            <p:nvPr/>
          </p:nvSpPr>
          <p:spPr>
            <a:xfrm>
              <a:off x="7807128" y="2262856"/>
              <a:ext cx="967521" cy="45064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특징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9" name="그림 19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6165030" y="5606708"/>
              <a:ext cx="1332818" cy="418770"/>
            </a:xfrm>
            <a:prstGeom prst="rect">
              <a:avLst/>
            </a:prstGeom>
          </p:spPr>
        </p:pic>
        <p:sp>
          <p:nvSpPr>
            <p:cNvPr id="200" name="TextBox 199"/>
            <p:cNvSpPr txBox="1"/>
            <p:nvPr/>
          </p:nvSpPr>
          <p:spPr>
            <a:xfrm>
              <a:off x="6232036" y="5634688"/>
              <a:ext cx="1265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획득경로</a:t>
              </a:r>
            </a:p>
          </p:txBody>
        </p:sp>
        <p:pic>
          <p:nvPicPr>
            <p:cNvPr id="203" name="그림 20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7729133" y="5606708"/>
              <a:ext cx="1332818" cy="418770"/>
            </a:xfrm>
            <a:prstGeom prst="rect">
              <a:avLst/>
            </a:prstGeom>
          </p:spPr>
        </p:pic>
        <p:sp>
          <p:nvSpPr>
            <p:cNvPr id="204" name="TextBox 203"/>
            <p:cNvSpPr txBox="1"/>
            <p:nvPr/>
          </p:nvSpPr>
          <p:spPr>
            <a:xfrm>
              <a:off x="7796139" y="5634688"/>
              <a:ext cx="1265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기부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5" name="그림 20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9288583" y="5606708"/>
              <a:ext cx="1332818" cy="418770"/>
            </a:xfrm>
            <a:prstGeom prst="rect">
              <a:avLst/>
            </a:prstGeom>
          </p:spPr>
        </p:pic>
        <p:sp>
          <p:nvSpPr>
            <p:cNvPr id="206" name="TextBox 205"/>
            <p:cNvSpPr txBox="1"/>
            <p:nvPr/>
          </p:nvSpPr>
          <p:spPr>
            <a:xfrm>
              <a:off x="9355589" y="5634688"/>
              <a:ext cx="1265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판매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6252" y="94103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조각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6861671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868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조각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획득 경로</a:t>
            </a:r>
            <a:endParaRPr lang="ko-KR" altLang="en-US" sz="1400" b="1" dirty="0"/>
          </a:p>
        </p:txBody>
      </p:sp>
      <p:grpSp>
        <p:nvGrpSpPr>
          <p:cNvPr id="66" name="그룹 65"/>
          <p:cNvGrpSpPr/>
          <p:nvPr/>
        </p:nvGrpSpPr>
        <p:grpSpPr>
          <a:xfrm>
            <a:off x="1348918" y="485863"/>
            <a:ext cx="9510593" cy="6119385"/>
            <a:chOff x="1348918" y="220050"/>
            <a:chExt cx="9510593" cy="6119385"/>
          </a:xfrm>
        </p:grpSpPr>
        <p:grpSp>
          <p:nvGrpSpPr>
            <p:cNvPr id="67" name="그룹 66"/>
            <p:cNvGrpSpPr/>
            <p:nvPr/>
          </p:nvGrpSpPr>
          <p:grpSpPr>
            <a:xfrm>
              <a:off x="1348918" y="220050"/>
              <a:ext cx="9510593" cy="6119385"/>
              <a:chOff x="1348918" y="220050"/>
              <a:chExt cx="9510593" cy="6119385"/>
            </a:xfrm>
          </p:grpSpPr>
          <p:sp>
            <p:nvSpPr>
              <p:cNvPr id="106" name="직사각형 105"/>
              <p:cNvSpPr/>
              <p:nvPr/>
            </p:nvSpPr>
            <p:spPr>
              <a:xfrm>
                <a:off x="1348918" y="628941"/>
                <a:ext cx="9510593" cy="571049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1590675" y="1283194"/>
                <a:ext cx="4334608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8" name="그림 1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918" y="220050"/>
                <a:ext cx="9510593" cy="426201"/>
              </a:xfrm>
              <a:prstGeom prst="rect">
                <a:avLst/>
              </a:prstGeom>
            </p:spPr>
          </p:pic>
          <p:sp>
            <p:nvSpPr>
              <p:cNvPr id="109" name="직사각형 108"/>
              <p:cNvSpPr/>
              <p:nvPr/>
            </p:nvSpPr>
            <p:spPr>
              <a:xfrm>
                <a:off x="6016181" y="1283194"/>
                <a:ext cx="4728019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1" name="그림 1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853" y="1737933"/>
                <a:ext cx="1634669" cy="2791629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3428"/>
              <a:stretch/>
            </p:blipFill>
            <p:spPr>
              <a:xfrm>
                <a:off x="6165030" y="2188578"/>
                <a:ext cx="1577341" cy="1925436"/>
              </a:xfrm>
              <a:prstGeom prst="rect">
                <a:avLst/>
              </a:prstGeom>
            </p:spPr>
          </p:pic>
          <p:sp>
            <p:nvSpPr>
              <p:cNvPr id="118" name="TextBox 117"/>
              <p:cNvSpPr txBox="1"/>
              <p:nvPr/>
            </p:nvSpPr>
            <p:spPr>
              <a:xfrm>
                <a:off x="1965960" y="259608"/>
                <a:ext cx="8839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조력자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19" name="그림 1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524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21" name="그림 1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15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22" name="그림 1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740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23" name="그림 12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057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24" name="그림 1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6242" y="4158251"/>
                <a:ext cx="275909" cy="275909"/>
              </a:xfrm>
              <a:prstGeom prst="rect">
                <a:avLst/>
              </a:prstGeom>
            </p:spPr>
          </p:pic>
          <p:sp>
            <p:nvSpPr>
              <p:cNvPr id="125" name="직사각형 124"/>
              <p:cNvSpPr/>
              <p:nvPr/>
            </p:nvSpPr>
            <p:spPr>
              <a:xfrm>
                <a:off x="5698848" y="1676401"/>
                <a:ext cx="150130" cy="30099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직사각형 128"/>
              <p:cNvSpPr/>
              <p:nvPr/>
            </p:nvSpPr>
            <p:spPr>
              <a:xfrm>
                <a:off x="6504768" y="1358282"/>
                <a:ext cx="3726627" cy="3053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6" name="직사각형 135"/>
              <p:cNvSpPr/>
              <p:nvPr/>
            </p:nvSpPr>
            <p:spPr>
              <a:xfrm>
                <a:off x="7803275" y="1737934"/>
                <a:ext cx="967521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보유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7" name="직사각형 136"/>
              <p:cNvSpPr/>
              <p:nvPr/>
            </p:nvSpPr>
            <p:spPr>
              <a:xfrm>
                <a:off x="8770796" y="1737934"/>
                <a:ext cx="1897204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8" name="그림 13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5" y="1806881"/>
                <a:ext cx="279312" cy="286295"/>
              </a:xfrm>
              <a:prstGeom prst="rect">
                <a:avLst/>
              </a:prstGeom>
            </p:spPr>
          </p:pic>
          <p:sp>
            <p:nvSpPr>
              <p:cNvPr id="139" name="직사각형 138"/>
              <p:cNvSpPr/>
              <p:nvPr/>
            </p:nvSpPr>
            <p:spPr>
              <a:xfrm>
                <a:off x="1590675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직사각형 139"/>
              <p:cNvSpPr/>
              <p:nvPr/>
            </p:nvSpPr>
            <p:spPr>
              <a:xfrm>
                <a:off x="3593349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진형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등록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직사각형 141"/>
              <p:cNvSpPr/>
              <p:nvPr/>
            </p:nvSpPr>
            <p:spPr>
              <a:xfrm>
                <a:off x="5596023" y="772080"/>
                <a:ext cx="1901825" cy="39785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조각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직사각형 142"/>
              <p:cNvSpPr/>
              <p:nvPr/>
            </p:nvSpPr>
            <p:spPr>
              <a:xfrm>
                <a:off x="7570657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업적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44" name="그림 14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527" y="1430238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152" name="그림 15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3058147" y="1485104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3417499" y="2213130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61" name="그림 1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1122" y="1430238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62" name="그림 16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741" y="1485104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63" name="TextBox 162"/>
              <p:cNvSpPr txBox="1"/>
              <p:nvPr/>
            </p:nvSpPr>
            <p:spPr>
              <a:xfrm>
                <a:off x="2048094" y="2213130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64" name="그림 16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195" y="1435561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65" name="그림 16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4467439" y="1485104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166" name="TextBox 165"/>
              <p:cNvSpPr txBox="1"/>
              <p:nvPr/>
            </p:nvSpPr>
            <p:spPr>
              <a:xfrm>
                <a:off x="4782167" y="2218453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67" name="그림 16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374" y="2807084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68" name="그림 16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25062"/>
              <a:stretch/>
            </p:blipFill>
            <p:spPr>
              <a:xfrm>
                <a:off x="3099140" y="2856627"/>
                <a:ext cx="1161536" cy="11368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69" name="TextBox 168"/>
              <p:cNvSpPr txBox="1"/>
              <p:nvPr/>
            </p:nvSpPr>
            <p:spPr>
              <a:xfrm>
                <a:off x="3417346" y="3589976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70" name="그림 16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3687" y="2817044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71" name="그림 17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1306" y="2899538"/>
                <a:ext cx="1179003" cy="1045759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72" name="TextBox 171"/>
              <p:cNvSpPr txBox="1"/>
              <p:nvPr/>
            </p:nvSpPr>
            <p:spPr>
              <a:xfrm>
                <a:off x="2070659" y="3599936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73" name="그림 17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1389" y="2803839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75" name="그림 174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18120"/>
              <a:stretch/>
            </p:blipFill>
            <p:spPr>
              <a:xfrm>
                <a:off x="4433633" y="2856627"/>
                <a:ext cx="1128583" cy="1092387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76" name="TextBox 175"/>
              <p:cNvSpPr txBox="1"/>
              <p:nvPr/>
            </p:nvSpPr>
            <p:spPr>
              <a:xfrm>
                <a:off x="4748361" y="3586731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77" name="그림 17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527" y="417716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78" name="그림 17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3058147" y="4232033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80" name="TextBox 179"/>
              <p:cNvSpPr txBox="1"/>
              <p:nvPr/>
            </p:nvSpPr>
            <p:spPr>
              <a:xfrm>
                <a:off x="3417499" y="496005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1" name="그림 18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1122" y="417716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82" name="그림 1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741" y="4232033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83" name="TextBox 182"/>
              <p:cNvSpPr txBox="1"/>
              <p:nvPr/>
            </p:nvSpPr>
            <p:spPr>
              <a:xfrm>
                <a:off x="2048094" y="496005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4" name="그림 18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195" y="4182490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87" name="그림 18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4467439" y="4232033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188" name="TextBox 187"/>
              <p:cNvSpPr txBox="1"/>
              <p:nvPr/>
            </p:nvSpPr>
            <p:spPr>
              <a:xfrm>
                <a:off x="4782167" y="4965382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0" name="그림 18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167"/>
              <a:stretch/>
            </p:blipFill>
            <p:spPr>
              <a:xfrm>
                <a:off x="3050374" y="5554013"/>
                <a:ext cx="1219200" cy="583176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2" name="그림 19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58208"/>
              <a:stretch/>
            </p:blipFill>
            <p:spPr>
              <a:xfrm>
                <a:off x="3099140" y="5603556"/>
                <a:ext cx="1161536" cy="525395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pic>
            <p:nvPicPr>
              <p:cNvPr id="195" name="그림 19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957"/>
              <a:stretch/>
            </p:blipFill>
            <p:spPr>
              <a:xfrm>
                <a:off x="1703687" y="5563973"/>
                <a:ext cx="1219200" cy="59793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01" name="그림 200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075"/>
              <a:stretch/>
            </p:blipFill>
            <p:spPr>
              <a:xfrm>
                <a:off x="1711306" y="5646468"/>
                <a:ext cx="1179003" cy="4907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pic>
            <p:nvPicPr>
              <p:cNvPr id="202" name="그림 20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577"/>
              <a:stretch/>
            </p:blipFill>
            <p:spPr>
              <a:xfrm>
                <a:off x="4381389" y="5550768"/>
                <a:ext cx="1219200" cy="578183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07" name="그림 20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60619"/>
              <a:stretch/>
            </p:blipFill>
            <p:spPr>
              <a:xfrm>
                <a:off x="4433633" y="5603556"/>
                <a:ext cx="1128583" cy="525395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08" name="직사각형 207"/>
              <p:cNvSpPr/>
              <p:nvPr/>
            </p:nvSpPr>
            <p:spPr>
              <a:xfrm>
                <a:off x="7807128" y="2713500"/>
                <a:ext cx="2860872" cy="172066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후방의 물리 딜러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강력한 단일 및 광역 피해를 입힙니다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하지만 근거리 공격에 약합니다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</a:p>
            </p:txBody>
          </p:sp>
          <p:sp>
            <p:nvSpPr>
              <p:cNvPr id="209" name="직사각형 208"/>
              <p:cNvSpPr/>
              <p:nvPr/>
            </p:nvSpPr>
            <p:spPr>
              <a:xfrm>
                <a:off x="6165030" y="4624964"/>
                <a:ext cx="4502970" cy="86143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 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개를 수집하면 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소환이 가능합니다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또한 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승급 재료로도 사용됩니다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0" name="직사각형 209"/>
              <p:cNvSpPr/>
              <p:nvPr/>
            </p:nvSpPr>
            <p:spPr>
              <a:xfrm>
                <a:off x="7807128" y="2262856"/>
                <a:ext cx="967521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특징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11" name="그림 210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6165030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12" name="TextBox 211"/>
              <p:cNvSpPr txBox="1"/>
              <p:nvPr/>
            </p:nvSpPr>
            <p:spPr>
              <a:xfrm>
                <a:off x="6232036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획득경로</a:t>
                </a:r>
              </a:p>
            </p:txBody>
          </p:sp>
          <p:pic>
            <p:nvPicPr>
              <p:cNvPr id="213" name="그림 212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7729133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14" name="TextBox 213"/>
              <p:cNvSpPr txBox="1"/>
              <p:nvPr/>
            </p:nvSpPr>
            <p:spPr>
              <a:xfrm>
                <a:off x="7796139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15" name="그림 214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288583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16" name="TextBox 215"/>
              <p:cNvSpPr txBox="1"/>
              <p:nvPr/>
            </p:nvSpPr>
            <p:spPr>
              <a:xfrm>
                <a:off x="9355589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판매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8" name="직사각형 67"/>
            <p:cNvSpPr/>
            <p:nvPr/>
          </p:nvSpPr>
          <p:spPr>
            <a:xfrm>
              <a:off x="1348918" y="220050"/>
              <a:ext cx="9510593" cy="611938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9" name="그룹 68"/>
            <p:cNvGrpSpPr/>
            <p:nvPr/>
          </p:nvGrpSpPr>
          <p:grpSpPr>
            <a:xfrm>
              <a:off x="3887204" y="1049652"/>
              <a:ext cx="4325029" cy="4444085"/>
              <a:chOff x="3747409" y="1000085"/>
              <a:chExt cx="4325029" cy="4444085"/>
            </a:xfrm>
          </p:grpSpPr>
          <p:pic>
            <p:nvPicPr>
              <p:cNvPr id="70" name="그림 69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7409" y="1000085"/>
                <a:ext cx="4325029" cy="4444085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5320789" y="1069998"/>
                <a:ext cx="1179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획득경로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72" name="그림 7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279" y="1536461"/>
                <a:ext cx="989851" cy="989851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73" name="그림 72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4124899" y="1591327"/>
                <a:ext cx="952732" cy="897876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5320788" y="1638819"/>
                <a:ext cx="24141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320788" y="2156980"/>
                <a:ext cx="24141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(35 / 100)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76" name="그룹 75"/>
              <p:cNvGrpSpPr/>
              <p:nvPr/>
            </p:nvGrpSpPr>
            <p:grpSpPr>
              <a:xfrm>
                <a:off x="3861310" y="2620218"/>
                <a:ext cx="4047015" cy="784830"/>
                <a:chOff x="3861310" y="2620218"/>
                <a:chExt cx="4047015" cy="784830"/>
              </a:xfrm>
            </p:grpSpPr>
            <p:sp>
              <p:nvSpPr>
                <p:cNvPr id="101" name="직사각형 100"/>
                <p:cNvSpPr/>
                <p:nvPr/>
              </p:nvSpPr>
              <p:spPr>
                <a:xfrm>
                  <a:off x="3945925" y="2638733"/>
                  <a:ext cx="3962400" cy="70028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4786752" y="2620218"/>
                  <a:ext cx="2364578" cy="784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5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3-1 </a:t>
                  </a:r>
                  <a:r>
                    <a:rPr lang="ko-KR" altLang="en-US" sz="1500" b="1" dirty="0" err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이오리아</a:t>
                  </a:r>
                  <a:r>
                    <a:rPr lang="ko-KR" altLang="en-US" sz="15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ko-KR" altLang="en-US" sz="15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신전 </a:t>
                  </a:r>
                  <a:r>
                    <a:rPr lang="ko-KR" altLang="en-US" sz="15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동쪽</a:t>
                  </a:r>
                  <a:endPara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5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(0 / 3)</a:t>
                  </a:r>
                  <a:endParaRPr lang="ko-KR" altLang="en-US" sz="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103" name="그림 102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0832" y="2677701"/>
                  <a:ext cx="583855" cy="612475"/>
                </a:xfrm>
                <a:prstGeom prst="rect">
                  <a:avLst/>
                </a:prstGeom>
              </p:spPr>
            </p:pic>
            <p:sp>
              <p:nvSpPr>
                <p:cNvPr id="104" name="TextBox 103"/>
                <p:cNvSpPr txBox="1"/>
                <p:nvPr/>
              </p:nvSpPr>
              <p:spPr>
                <a:xfrm>
                  <a:off x="3861310" y="2997072"/>
                  <a:ext cx="10229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정예</a:t>
                  </a:r>
                  <a:endParaRPr lang="ko-KR" alt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5" name="직사각형 104"/>
                <p:cNvSpPr/>
                <p:nvPr/>
              </p:nvSpPr>
              <p:spPr>
                <a:xfrm>
                  <a:off x="7151330" y="2713501"/>
                  <a:ext cx="707808" cy="54948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4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이동</a:t>
                  </a:r>
                  <a:endPara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77" name="그룹 76"/>
              <p:cNvGrpSpPr/>
              <p:nvPr/>
            </p:nvGrpSpPr>
            <p:grpSpPr>
              <a:xfrm>
                <a:off x="3861310" y="4161825"/>
                <a:ext cx="4047015" cy="700288"/>
                <a:chOff x="3861310" y="2638733"/>
                <a:chExt cx="4047015" cy="700288"/>
              </a:xfrm>
            </p:grpSpPr>
            <p:sp>
              <p:nvSpPr>
                <p:cNvPr id="94" name="직사각형 93"/>
                <p:cNvSpPr/>
                <p:nvPr/>
              </p:nvSpPr>
              <p:spPr>
                <a:xfrm>
                  <a:off x="3945925" y="2638733"/>
                  <a:ext cx="3962400" cy="70028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4786752" y="2809692"/>
                  <a:ext cx="2034669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5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조각상점</a:t>
                  </a:r>
                  <a:endPara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98" name="그림 97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0832" y="2757546"/>
                  <a:ext cx="583855" cy="452785"/>
                </a:xfrm>
                <a:prstGeom prst="rect">
                  <a:avLst/>
                </a:prstGeom>
              </p:spPr>
            </p:pic>
            <p:sp>
              <p:nvSpPr>
                <p:cNvPr id="99" name="TextBox 98"/>
                <p:cNvSpPr txBox="1"/>
                <p:nvPr/>
              </p:nvSpPr>
              <p:spPr>
                <a:xfrm>
                  <a:off x="3861310" y="2997072"/>
                  <a:ext cx="10229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상점</a:t>
                  </a:r>
                  <a:endParaRPr lang="ko-KR" alt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0" name="직사각형 99"/>
                <p:cNvSpPr/>
                <p:nvPr/>
              </p:nvSpPr>
              <p:spPr>
                <a:xfrm>
                  <a:off x="7151330" y="2713501"/>
                  <a:ext cx="707807" cy="54948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4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이동</a:t>
                  </a:r>
                  <a:endPara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78" name="그룹 77"/>
              <p:cNvGrpSpPr/>
              <p:nvPr/>
            </p:nvGrpSpPr>
            <p:grpSpPr>
              <a:xfrm>
                <a:off x="3861310" y="3378727"/>
                <a:ext cx="4047015" cy="784830"/>
                <a:chOff x="3861310" y="2620218"/>
                <a:chExt cx="4047015" cy="784830"/>
              </a:xfrm>
            </p:grpSpPr>
            <p:sp>
              <p:nvSpPr>
                <p:cNvPr id="80" name="직사각형 79"/>
                <p:cNvSpPr/>
                <p:nvPr/>
              </p:nvSpPr>
              <p:spPr>
                <a:xfrm>
                  <a:off x="3945925" y="2638733"/>
                  <a:ext cx="3962400" cy="70028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4786752" y="2620218"/>
                  <a:ext cx="2364578" cy="784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5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6-3 </a:t>
                  </a:r>
                  <a:r>
                    <a:rPr lang="ko-KR" altLang="en-US" sz="1500" b="1" dirty="0" err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이오리아</a:t>
                  </a:r>
                  <a:r>
                    <a:rPr lang="ko-KR" altLang="en-US" sz="15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ko-KR" altLang="en-US" sz="15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신전 </a:t>
                  </a:r>
                  <a:r>
                    <a:rPr lang="ko-KR" altLang="en-US" sz="15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동쪽</a:t>
                  </a:r>
                  <a:endPara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5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(3 / 3)</a:t>
                  </a:r>
                  <a:endParaRPr lang="ko-KR" altLang="en-US" sz="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85" name="그림 84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0832" y="2677701"/>
                  <a:ext cx="583855" cy="612475"/>
                </a:xfrm>
                <a:prstGeom prst="rect">
                  <a:avLst/>
                </a:prstGeom>
              </p:spPr>
            </p:pic>
            <p:sp>
              <p:nvSpPr>
                <p:cNvPr id="86" name="TextBox 85"/>
                <p:cNvSpPr txBox="1"/>
                <p:nvPr/>
              </p:nvSpPr>
              <p:spPr>
                <a:xfrm>
                  <a:off x="3861310" y="2997072"/>
                  <a:ext cx="10229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정예</a:t>
                  </a:r>
                  <a:endParaRPr lang="ko-KR" alt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8" name="직사각형 87"/>
                <p:cNvSpPr/>
                <p:nvPr/>
              </p:nvSpPr>
              <p:spPr>
                <a:xfrm>
                  <a:off x="7151330" y="2713501"/>
                  <a:ext cx="707808" cy="54948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4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이동</a:t>
                  </a:r>
                  <a:endPara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79" name="그림 78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5079" y="1067825"/>
                <a:ext cx="498586" cy="43875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2026042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446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조각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기부</a:t>
            </a:r>
            <a:endParaRPr lang="ko-KR" altLang="en-US" sz="1400" b="1" dirty="0"/>
          </a:p>
        </p:txBody>
      </p:sp>
      <p:grpSp>
        <p:nvGrpSpPr>
          <p:cNvPr id="66" name="그룹 65"/>
          <p:cNvGrpSpPr/>
          <p:nvPr/>
        </p:nvGrpSpPr>
        <p:grpSpPr>
          <a:xfrm>
            <a:off x="1348918" y="485864"/>
            <a:ext cx="9510593" cy="6119385"/>
            <a:chOff x="1348918" y="220050"/>
            <a:chExt cx="9510593" cy="6119385"/>
          </a:xfrm>
        </p:grpSpPr>
        <p:grpSp>
          <p:nvGrpSpPr>
            <p:cNvPr id="67" name="그룹 66"/>
            <p:cNvGrpSpPr/>
            <p:nvPr/>
          </p:nvGrpSpPr>
          <p:grpSpPr>
            <a:xfrm>
              <a:off x="1348918" y="220050"/>
              <a:ext cx="9510593" cy="6119385"/>
              <a:chOff x="1348918" y="220050"/>
              <a:chExt cx="9510593" cy="6119385"/>
            </a:xfrm>
          </p:grpSpPr>
          <p:sp>
            <p:nvSpPr>
              <p:cNvPr id="136" name="직사각형 135"/>
              <p:cNvSpPr/>
              <p:nvPr/>
            </p:nvSpPr>
            <p:spPr>
              <a:xfrm>
                <a:off x="1348918" y="628941"/>
                <a:ext cx="9510593" cy="571049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" name="직사각형 136"/>
              <p:cNvSpPr/>
              <p:nvPr/>
            </p:nvSpPr>
            <p:spPr>
              <a:xfrm>
                <a:off x="1590675" y="1283194"/>
                <a:ext cx="4334608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8" name="그림 1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918" y="220050"/>
                <a:ext cx="9510593" cy="426201"/>
              </a:xfrm>
              <a:prstGeom prst="rect">
                <a:avLst/>
              </a:prstGeom>
            </p:spPr>
          </p:pic>
          <p:sp>
            <p:nvSpPr>
              <p:cNvPr id="139" name="직사각형 138"/>
              <p:cNvSpPr/>
              <p:nvPr/>
            </p:nvSpPr>
            <p:spPr>
              <a:xfrm>
                <a:off x="6016181" y="1283194"/>
                <a:ext cx="4728019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0" name="그림 1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853" y="1737933"/>
                <a:ext cx="1634669" cy="2791629"/>
              </a:xfrm>
              <a:prstGeom prst="rect">
                <a:avLst/>
              </a:prstGeom>
            </p:spPr>
          </p:pic>
          <p:pic>
            <p:nvPicPr>
              <p:cNvPr id="142" name="그림 14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3428"/>
              <a:stretch/>
            </p:blipFill>
            <p:spPr>
              <a:xfrm>
                <a:off x="6165030" y="2188578"/>
                <a:ext cx="1577341" cy="1925436"/>
              </a:xfrm>
              <a:prstGeom prst="rect">
                <a:avLst/>
              </a:prstGeom>
            </p:spPr>
          </p:pic>
          <p:sp>
            <p:nvSpPr>
              <p:cNvPr id="143" name="TextBox 142"/>
              <p:cNvSpPr txBox="1"/>
              <p:nvPr/>
            </p:nvSpPr>
            <p:spPr>
              <a:xfrm>
                <a:off x="1965960" y="259608"/>
                <a:ext cx="8839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조력자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4" name="그림 14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524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52" name="그림 15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15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53" name="그림 15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740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61" name="그림 16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057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62" name="그림 16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6242" y="4158251"/>
                <a:ext cx="275909" cy="275909"/>
              </a:xfrm>
              <a:prstGeom prst="rect">
                <a:avLst/>
              </a:prstGeom>
            </p:spPr>
          </p:pic>
          <p:sp>
            <p:nvSpPr>
              <p:cNvPr id="163" name="직사각형 162"/>
              <p:cNvSpPr/>
              <p:nvPr/>
            </p:nvSpPr>
            <p:spPr>
              <a:xfrm>
                <a:off x="5698848" y="1676401"/>
                <a:ext cx="150130" cy="30099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4" name="직사각형 163"/>
              <p:cNvSpPr/>
              <p:nvPr/>
            </p:nvSpPr>
            <p:spPr>
              <a:xfrm>
                <a:off x="6504768" y="1358282"/>
                <a:ext cx="3726627" cy="3053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5" name="직사각형 164"/>
              <p:cNvSpPr/>
              <p:nvPr/>
            </p:nvSpPr>
            <p:spPr>
              <a:xfrm>
                <a:off x="7803275" y="1737934"/>
                <a:ext cx="967521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보유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6" name="직사각형 165"/>
              <p:cNvSpPr/>
              <p:nvPr/>
            </p:nvSpPr>
            <p:spPr>
              <a:xfrm>
                <a:off x="8770796" y="1737934"/>
                <a:ext cx="1897204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67" name="그림 16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5" y="1806881"/>
                <a:ext cx="279312" cy="286295"/>
              </a:xfrm>
              <a:prstGeom prst="rect">
                <a:avLst/>
              </a:prstGeom>
            </p:spPr>
          </p:pic>
          <p:sp>
            <p:nvSpPr>
              <p:cNvPr id="168" name="직사각형 167"/>
              <p:cNvSpPr/>
              <p:nvPr/>
            </p:nvSpPr>
            <p:spPr>
              <a:xfrm>
                <a:off x="1590675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직사각형 168"/>
              <p:cNvSpPr/>
              <p:nvPr/>
            </p:nvSpPr>
            <p:spPr>
              <a:xfrm>
                <a:off x="3593349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진형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등록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0" name="직사각형 169"/>
              <p:cNvSpPr/>
              <p:nvPr/>
            </p:nvSpPr>
            <p:spPr>
              <a:xfrm>
                <a:off x="5596023" y="772080"/>
                <a:ext cx="1901825" cy="39785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조각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직사각형 170"/>
              <p:cNvSpPr/>
              <p:nvPr/>
            </p:nvSpPr>
            <p:spPr>
              <a:xfrm>
                <a:off x="7570657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업적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2" name="그림 17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527" y="1430238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173" name="그림 17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3058147" y="1485104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75" name="TextBox 174"/>
              <p:cNvSpPr txBox="1"/>
              <p:nvPr/>
            </p:nvSpPr>
            <p:spPr>
              <a:xfrm>
                <a:off x="3417499" y="2213130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76" name="그림 17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1122" y="1430238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77" name="그림 17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741" y="1485104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78" name="TextBox 177"/>
              <p:cNvSpPr txBox="1"/>
              <p:nvPr/>
            </p:nvSpPr>
            <p:spPr>
              <a:xfrm>
                <a:off x="2048094" y="2213130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0" name="그림 1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195" y="1435561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81" name="그림 18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4467439" y="1485104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182" name="TextBox 181"/>
              <p:cNvSpPr txBox="1"/>
              <p:nvPr/>
            </p:nvSpPr>
            <p:spPr>
              <a:xfrm>
                <a:off x="4782167" y="2218453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3" name="그림 18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374" y="2807084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84" name="그림 18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25062"/>
              <a:stretch/>
            </p:blipFill>
            <p:spPr>
              <a:xfrm>
                <a:off x="3099140" y="2856627"/>
                <a:ext cx="1161536" cy="11368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87" name="TextBox 186"/>
              <p:cNvSpPr txBox="1"/>
              <p:nvPr/>
            </p:nvSpPr>
            <p:spPr>
              <a:xfrm>
                <a:off x="3417346" y="3589976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8" name="그림 18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3687" y="2817044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0" name="그림 18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1306" y="2899538"/>
                <a:ext cx="1179003" cy="1045759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92" name="TextBox 191"/>
              <p:cNvSpPr txBox="1"/>
              <p:nvPr/>
            </p:nvSpPr>
            <p:spPr>
              <a:xfrm>
                <a:off x="2070659" y="3599936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5" name="그림 19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1389" y="2803839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01" name="그림 200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18120"/>
              <a:stretch/>
            </p:blipFill>
            <p:spPr>
              <a:xfrm>
                <a:off x="4433633" y="2856627"/>
                <a:ext cx="1128583" cy="1092387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02" name="TextBox 201"/>
              <p:cNvSpPr txBox="1"/>
              <p:nvPr/>
            </p:nvSpPr>
            <p:spPr>
              <a:xfrm>
                <a:off x="4748361" y="3586731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7" name="그림 20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527" y="417716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08" name="그림 20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3058147" y="4232033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09" name="TextBox 208"/>
              <p:cNvSpPr txBox="1"/>
              <p:nvPr/>
            </p:nvSpPr>
            <p:spPr>
              <a:xfrm>
                <a:off x="3417499" y="496005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10" name="그림 20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1122" y="417716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11" name="그림 2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741" y="4232033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12" name="TextBox 211"/>
              <p:cNvSpPr txBox="1"/>
              <p:nvPr/>
            </p:nvSpPr>
            <p:spPr>
              <a:xfrm>
                <a:off x="2048094" y="496005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13" name="그림 2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195" y="4182490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14" name="그림 2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4467439" y="4232033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215" name="TextBox 214"/>
              <p:cNvSpPr txBox="1"/>
              <p:nvPr/>
            </p:nvSpPr>
            <p:spPr>
              <a:xfrm>
                <a:off x="4782167" y="4965382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16" name="그림 2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167"/>
              <a:stretch/>
            </p:blipFill>
            <p:spPr>
              <a:xfrm>
                <a:off x="3050374" y="5554013"/>
                <a:ext cx="1219200" cy="583176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17" name="그림 21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58208"/>
              <a:stretch/>
            </p:blipFill>
            <p:spPr>
              <a:xfrm>
                <a:off x="3099140" y="5603556"/>
                <a:ext cx="1161536" cy="525395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pic>
            <p:nvPicPr>
              <p:cNvPr id="218" name="그림 2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957"/>
              <a:stretch/>
            </p:blipFill>
            <p:spPr>
              <a:xfrm>
                <a:off x="1703687" y="5563973"/>
                <a:ext cx="1219200" cy="59793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19" name="그림 21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075"/>
              <a:stretch/>
            </p:blipFill>
            <p:spPr>
              <a:xfrm>
                <a:off x="1711306" y="5646468"/>
                <a:ext cx="1179003" cy="4907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pic>
            <p:nvPicPr>
              <p:cNvPr id="220" name="그림 2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577"/>
              <a:stretch/>
            </p:blipFill>
            <p:spPr>
              <a:xfrm>
                <a:off x="4381389" y="5550768"/>
                <a:ext cx="1219200" cy="578183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21" name="그림 220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60619"/>
              <a:stretch/>
            </p:blipFill>
            <p:spPr>
              <a:xfrm>
                <a:off x="4433633" y="5603556"/>
                <a:ext cx="1128583" cy="525395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22" name="직사각형 221"/>
              <p:cNvSpPr/>
              <p:nvPr/>
            </p:nvSpPr>
            <p:spPr>
              <a:xfrm>
                <a:off x="7807128" y="2713500"/>
                <a:ext cx="2860872" cy="172066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후방의 물리 딜러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강력한 단일 및 광역 피해를 입힙니다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하지만 근거리 공격에 약합니다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</a:p>
            </p:txBody>
          </p:sp>
          <p:sp>
            <p:nvSpPr>
              <p:cNvPr id="223" name="직사각형 222"/>
              <p:cNvSpPr/>
              <p:nvPr/>
            </p:nvSpPr>
            <p:spPr>
              <a:xfrm>
                <a:off x="6165030" y="4624964"/>
                <a:ext cx="4502970" cy="86143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 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개를 수집하면 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소환이 가능합니다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또한 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승급 재료로도 사용됩니다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4" name="직사각형 223"/>
              <p:cNvSpPr/>
              <p:nvPr/>
            </p:nvSpPr>
            <p:spPr>
              <a:xfrm>
                <a:off x="7807128" y="2262856"/>
                <a:ext cx="967521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특징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25" name="그림 224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6165030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26" name="TextBox 225"/>
              <p:cNvSpPr txBox="1"/>
              <p:nvPr/>
            </p:nvSpPr>
            <p:spPr>
              <a:xfrm>
                <a:off x="6232036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획득경로</a:t>
                </a:r>
              </a:p>
            </p:txBody>
          </p:sp>
          <p:pic>
            <p:nvPicPr>
              <p:cNvPr id="227" name="그림 226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7729133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28" name="TextBox 227"/>
              <p:cNvSpPr txBox="1"/>
              <p:nvPr/>
            </p:nvSpPr>
            <p:spPr>
              <a:xfrm>
                <a:off x="7796139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29" name="그림 22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288583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30" name="TextBox 229"/>
              <p:cNvSpPr txBox="1"/>
              <p:nvPr/>
            </p:nvSpPr>
            <p:spPr>
              <a:xfrm>
                <a:off x="9355589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판매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8" name="직사각형 67"/>
            <p:cNvSpPr/>
            <p:nvPr/>
          </p:nvSpPr>
          <p:spPr>
            <a:xfrm>
              <a:off x="1348918" y="220050"/>
              <a:ext cx="9510593" cy="611938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9" name="그림 68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91"/>
            <a:stretch/>
          </p:blipFill>
          <p:spPr>
            <a:xfrm>
              <a:off x="3887204" y="2423160"/>
              <a:ext cx="4325029" cy="3684581"/>
            </a:xfrm>
            <a:prstGeom prst="rect">
              <a:avLst/>
            </a:prstGeom>
          </p:spPr>
        </p:pic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7204" y="274168"/>
              <a:ext cx="4325029" cy="444408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460584" y="344081"/>
              <a:ext cx="1179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기부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2" name="그림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074" y="810544"/>
              <a:ext cx="989851" cy="989851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4264694" y="865410"/>
              <a:ext cx="952732" cy="897876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460583" y="760502"/>
              <a:ext cx="24141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조각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99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보유중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5" name="그룹 74"/>
            <p:cNvGrpSpPr/>
            <p:nvPr/>
          </p:nvGrpSpPr>
          <p:grpSpPr>
            <a:xfrm>
              <a:off x="4085720" y="2198627"/>
              <a:ext cx="3962400" cy="784830"/>
              <a:chOff x="4085720" y="2631685"/>
              <a:chExt cx="3962400" cy="784830"/>
            </a:xfrm>
          </p:grpSpPr>
          <p:sp>
            <p:nvSpPr>
              <p:cNvPr id="123" name="직사각형 122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25" name="그림 12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29" name="직사각형 128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4874" y="341908"/>
              <a:ext cx="498586" cy="438755"/>
            </a:xfrm>
            <a:prstGeom prst="rect">
              <a:avLst/>
            </a:prstGeom>
          </p:spPr>
        </p:pic>
        <p:sp>
          <p:nvSpPr>
            <p:cNvPr id="77" name="오각형 76"/>
            <p:cNvSpPr/>
            <p:nvPr/>
          </p:nvSpPr>
          <p:spPr>
            <a:xfrm flipH="1">
              <a:off x="5284697" y="1523497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-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8" name="오각형 77"/>
            <p:cNvSpPr/>
            <p:nvPr/>
          </p:nvSpPr>
          <p:spPr>
            <a:xfrm>
              <a:off x="7206431" y="1523497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9" name="모서리가 둥근 직사각형 78"/>
            <p:cNvSpPr/>
            <p:nvPr/>
          </p:nvSpPr>
          <p:spPr>
            <a:xfrm>
              <a:off x="5749495" y="1527401"/>
              <a:ext cx="1406287" cy="17609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0" h="635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모서리가 둥근 직사각형 79"/>
            <p:cNvSpPr/>
            <p:nvPr/>
          </p:nvSpPr>
          <p:spPr>
            <a:xfrm>
              <a:off x="6762178" y="1560695"/>
              <a:ext cx="360000" cy="1260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7646638" y="1516011"/>
              <a:ext cx="396000" cy="198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b="1" dirty="0" smtClean="0">
                  <a:solidFill>
                    <a:schemeClr val="tx1"/>
                  </a:solidFill>
                </a:rPr>
                <a:t>99</a:t>
              </a:r>
              <a:endParaRPr lang="ko-KR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4082716" y="1882981"/>
              <a:ext cx="904852" cy="3614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친구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5035129" y="1882981"/>
              <a:ext cx="904852" cy="36142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4085720" y="2953747"/>
              <a:ext cx="3962400" cy="784830"/>
              <a:chOff x="4085720" y="2631685"/>
              <a:chExt cx="3962400" cy="784830"/>
            </a:xfrm>
          </p:grpSpPr>
          <p:sp>
            <p:nvSpPr>
              <p:cNvPr id="118" name="직사각형 117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21" name="그림 120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22" name="직사각형 121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4085720" y="3709484"/>
              <a:ext cx="3962400" cy="784830"/>
              <a:chOff x="4085720" y="2631685"/>
              <a:chExt cx="3962400" cy="784830"/>
            </a:xfrm>
          </p:grpSpPr>
          <p:sp>
            <p:nvSpPr>
              <p:cNvPr id="108" name="직사각형 107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11" name="그림 110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14" name="직사각형 113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7" name="그룹 96"/>
            <p:cNvGrpSpPr/>
            <p:nvPr/>
          </p:nvGrpSpPr>
          <p:grpSpPr>
            <a:xfrm>
              <a:off x="4085720" y="4448682"/>
              <a:ext cx="3962400" cy="784830"/>
              <a:chOff x="4085720" y="2631685"/>
              <a:chExt cx="3962400" cy="784830"/>
            </a:xfrm>
          </p:grpSpPr>
          <p:sp>
            <p:nvSpPr>
              <p:cNvPr id="104" name="직사각형 103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06" name="그림 105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07" name="직사각형 106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8" name="그룹 97"/>
            <p:cNvGrpSpPr/>
            <p:nvPr/>
          </p:nvGrpSpPr>
          <p:grpSpPr>
            <a:xfrm>
              <a:off x="4085720" y="5179408"/>
              <a:ext cx="3962400" cy="784830"/>
              <a:chOff x="4085720" y="2631685"/>
              <a:chExt cx="3962400" cy="784830"/>
            </a:xfrm>
          </p:grpSpPr>
          <p:sp>
            <p:nvSpPr>
              <p:cNvPr id="100" name="직사각형 99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03" name="직사각형 102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5984177" y="1878555"/>
              <a:ext cx="2136006" cy="30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재기부</a:t>
              </a:r>
              <a:r>
                <a:rPr lang="ko-KR" altLang="en-US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남은 시간 </a:t>
              </a:r>
              <a:r>
                <a:rPr lang="en-US" altLang="ko-KR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23</a:t>
              </a:r>
              <a:r>
                <a:rPr lang="ko-KR" altLang="en-US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</a:t>
              </a:r>
              <a:r>
                <a:rPr lang="en-US" altLang="ko-KR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59</a:t>
              </a:r>
              <a:r>
                <a:rPr lang="ko-KR" altLang="en-US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분</a:t>
              </a:r>
              <a:endParaRPr lang="ko-KR" altLang="en-US" sz="105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08507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446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조각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기부</a:t>
            </a:r>
            <a:endParaRPr lang="ko-KR" altLang="en-US" sz="1400" b="1" dirty="0"/>
          </a:p>
        </p:txBody>
      </p:sp>
      <p:grpSp>
        <p:nvGrpSpPr>
          <p:cNvPr id="66" name="그룹 65"/>
          <p:cNvGrpSpPr/>
          <p:nvPr/>
        </p:nvGrpSpPr>
        <p:grpSpPr>
          <a:xfrm>
            <a:off x="1348918" y="485864"/>
            <a:ext cx="9510593" cy="6119385"/>
            <a:chOff x="1348918" y="220050"/>
            <a:chExt cx="9510593" cy="6119385"/>
          </a:xfrm>
        </p:grpSpPr>
        <p:grpSp>
          <p:nvGrpSpPr>
            <p:cNvPr id="67" name="그룹 66"/>
            <p:cNvGrpSpPr/>
            <p:nvPr/>
          </p:nvGrpSpPr>
          <p:grpSpPr>
            <a:xfrm>
              <a:off x="1348918" y="220050"/>
              <a:ext cx="9510593" cy="6119385"/>
              <a:chOff x="1348918" y="220050"/>
              <a:chExt cx="9510593" cy="6119385"/>
            </a:xfrm>
          </p:grpSpPr>
          <p:sp>
            <p:nvSpPr>
              <p:cNvPr id="136" name="직사각형 135"/>
              <p:cNvSpPr/>
              <p:nvPr/>
            </p:nvSpPr>
            <p:spPr>
              <a:xfrm>
                <a:off x="1348918" y="628941"/>
                <a:ext cx="9510593" cy="571049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" name="직사각형 136"/>
              <p:cNvSpPr/>
              <p:nvPr/>
            </p:nvSpPr>
            <p:spPr>
              <a:xfrm>
                <a:off x="1590675" y="1283194"/>
                <a:ext cx="4334608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8" name="그림 1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918" y="220050"/>
                <a:ext cx="9510593" cy="426201"/>
              </a:xfrm>
              <a:prstGeom prst="rect">
                <a:avLst/>
              </a:prstGeom>
            </p:spPr>
          </p:pic>
          <p:sp>
            <p:nvSpPr>
              <p:cNvPr id="139" name="직사각형 138"/>
              <p:cNvSpPr/>
              <p:nvPr/>
            </p:nvSpPr>
            <p:spPr>
              <a:xfrm>
                <a:off x="6016181" y="1283194"/>
                <a:ext cx="4728019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0" name="그림 1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853" y="1737933"/>
                <a:ext cx="1634669" cy="2791629"/>
              </a:xfrm>
              <a:prstGeom prst="rect">
                <a:avLst/>
              </a:prstGeom>
            </p:spPr>
          </p:pic>
          <p:pic>
            <p:nvPicPr>
              <p:cNvPr id="142" name="그림 14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3428"/>
              <a:stretch/>
            </p:blipFill>
            <p:spPr>
              <a:xfrm>
                <a:off x="6165030" y="2188578"/>
                <a:ext cx="1577341" cy="1925436"/>
              </a:xfrm>
              <a:prstGeom prst="rect">
                <a:avLst/>
              </a:prstGeom>
            </p:spPr>
          </p:pic>
          <p:sp>
            <p:nvSpPr>
              <p:cNvPr id="143" name="TextBox 142"/>
              <p:cNvSpPr txBox="1"/>
              <p:nvPr/>
            </p:nvSpPr>
            <p:spPr>
              <a:xfrm>
                <a:off x="1965960" y="259608"/>
                <a:ext cx="8839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조력자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4" name="그림 14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524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52" name="그림 15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15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53" name="그림 15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740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61" name="그림 16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057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62" name="그림 16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6242" y="4158251"/>
                <a:ext cx="275909" cy="275909"/>
              </a:xfrm>
              <a:prstGeom prst="rect">
                <a:avLst/>
              </a:prstGeom>
            </p:spPr>
          </p:pic>
          <p:sp>
            <p:nvSpPr>
              <p:cNvPr id="163" name="직사각형 162"/>
              <p:cNvSpPr/>
              <p:nvPr/>
            </p:nvSpPr>
            <p:spPr>
              <a:xfrm>
                <a:off x="5698848" y="1676401"/>
                <a:ext cx="150130" cy="30099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4" name="직사각형 163"/>
              <p:cNvSpPr/>
              <p:nvPr/>
            </p:nvSpPr>
            <p:spPr>
              <a:xfrm>
                <a:off x="6504768" y="1358282"/>
                <a:ext cx="3726627" cy="3053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5" name="직사각형 164"/>
              <p:cNvSpPr/>
              <p:nvPr/>
            </p:nvSpPr>
            <p:spPr>
              <a:xfrm>
                <a:off x="7803275" y="1737934"/>
                <a:ext cx="967521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보유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6" name="직사각형 165"/>
              <p:cNvSpPr/>
              <p:nvPr/>
            </p:nvSpPr>
            <p:spPr>
              <a:xfrm>
                <a:off x="8770796" y="1737934"/>
                <a:ext cx="1897204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67" name="그림 16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5" y="1806881"/>
                <a:ext cx="279312" cy="286295"/>
              </a:xfrm>
              <a:prstGeom prst="rect">
                <a:avLst/>
              </a:prstGeom>
            </p:spPr>
          </p:pic>
          <p:sp>
            <p:nvSpPr>
              <p:cNvPr id="168" name="직사각형 167"/>
              <p:cNvSpPr/>
              <p:nvPr/>
            </p:nvSpPr>
            <p:spPr>
              <a:xfrm>
                <a:off x="1590675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직사각형 168"/>
              <p:cNvSpPr/>
              <p:nvPr/>
            </p:nvSpPr>
            <p:spPr>
              <a:xfrm>
                <a:off x="3593349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진형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등록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0" name="직사각형 169"/>
              <p:cNvSpPr/>
              <p:nvPr/>
            </p:nvSpPr>
            <p:spPr>
              <a:xfrm>
                <a:off x="5596023" y="772080"/>
                <a:ext cx="1901825" cy="39785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조각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직사각형 170"/>
              <p:cNvSpPr/>
              <p:nvPr/>
            </p:nvSpPr>
            <p:spPr>
              <a:xfrm>
                <a:off x="7570657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업적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2" name="그림 17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527" y="1430238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173" name="그림 17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3058147" y="1485104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75" name="TextBox 174"/>
              <p:cNvSpPr txBox="1"/>
              <p:nvPr/>
            </p:nvSpPr>
            <p:spPr>
              <a:xfrm>
                <a:off x="3417499" y="2213130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76" name="그림 17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1122" y="1430238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77" name="그림 17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741" y="1485104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78" name="TextBox 177"/>
              <p:cNvSpPr txBox="1"/>
              <p:nvPr/>
            </p:nvSpPr>
            <p:spPr>
              <a:xfrm>
                <a:off x="2048094" y="2213130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0" name="그림 1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195" y="1435561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81" name="그림 18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4467439" y="1485104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182" name="TextBox 181"/>
              <p:cNvSpPr txBox="1"/>
              <p:nvPr/>
            </p:nvSpPr>
            <p:spPr>
              <a:xfrm>
                <a:off x="4782167" y="2218453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3" name="그림 18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374" y="2807084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84" name="그림 18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25062"/>
              <a:stretch/>
            </p:blipFill>
            <p:spPr>
              <a:xfrm>
                <a:off x="3099140" y="2856627"/>
                <a:ext cx="1161536" cy="11368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87" name="TextBox 186"/>
              <p:cNvSpPr txBox="1"/>
              <p:nvPr/>
            </p:nvSpPr>
            <p:spPr>
              <a:xfrm>
                <a:off x="3417346" y="3589976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8" name="그림 18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3687" y="2817044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0" name="그림 18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1306" y="2899538"/>
                <a:ext cx="1179003" cy="1045759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92" name="TextBox 191"/>
              <p:cNvSpPr txBox="1"/>
              <p:nvPr/>
            </p:nvSpPr>
            <p:spPr>
              <a:xfrm>
                <a:off x="2070659" y="3599936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5" name="그림 19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1389" y="2803839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01" name="그림 200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18120"/>
              <a:stretch/>
            </p:blipFill>
            <p:spPr>
              <a:xfrm>
                <a:off x="4433633" y="2856627"/>
                <a:ext cx="1128583" cy="1092387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02" name="TextBox 201"/>
              <p:cNvSpPr txBox="1"/>
              <p:nvPr/>
            </p:nvSpPr>
            <p:spPr>
              <a:xfrm>
                <a:off x="4748361" y="3586731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7" name="그림 20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527" y="417716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08" name="그림 20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3058147" y="4232033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09" name="TextBox 208"/>
              <p:cNvSpPr txBox="1"/>
              <p:nvPr/>
            </p:nvSpPr>
            <p:spPr>
              <a:xfrm>
                <a:off x="3417499" y="496005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10" name="그림 20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1122" y="417716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11" name="그림 2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741" y="4232033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12" name="TextBox 211"/>
              <p:cNvSpPr txBox="1"/>
              <p:nvPr/>
            </p:nvSpPr>
            <p:spPr>
              <a:xfrm>
                <a:off x="2048094" y="496005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13" name="그림 2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195" y="4182490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14" name="그림 2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4467439" y="4232033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215" name="TextBox 214"/>
              <p:cNvSpPr txBox="1"/>
              <p:nvPr/>
            </p:nvSpPr>
            <p:spPr>
              <a:xfrm>
                <a:off x="4782167" y="4965382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16" name="그림 2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167"/>
              <a:stretch/>
            </p:blipFill>
            <p:spPr>
              <a:xfrm>
                <a:off x="3050374" y="5554013"/>
                <a:ext cx="1219200" cy="583176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17" name="그림 21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58208"/>
              <a:stretch/>
            </p:blipFill>
            <p:spPr>
              <a:xfrm>
                <a:off x="3099140" y="5603556"/>
                <a:ext cx="1161536" cy="525395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pic>
            <p:nvPicPr>
              <p:cNvPr id="218" name="그림 2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957"/>
              <a:stretch/>
            </p:blipFill>
            <p:spPr>
              <a:xfrm>
                <a:off x="1703687" y="5563973"/>
                <a:ext cx="1219200" cy="59793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19" name="그림 21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075"/>
              <a:stretch/>
            </p:blipFill>
            <p:spPr>
              <a:xfrm>
                <a:off x="1711306" y="5646468"/>
                <a:ext cx="1179003" cy="4907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pic>
            <p:nvPicPr>
              <p:cNvPr id="220" name="그림 2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577"/>
              <a:stretch/>
            </p:blipFill>
            <p:spPr>
              <a:xfrm>
                <a:off x="4381389" y="5550768"/>
                <a:ext cx="1219200" cy="578183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21" name="그림 220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60619"/>
              <a:stretch/>
            </p:blipFill>
            <p:spPr>
              <a:xfrm>
                <a:off x="4433633" y="5603556"/>
                <a:ext cx="1128583" cy="525395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22" name="직사각형 221"/>
              <p:cNvSpPr/>
              <p:nvPr/>
            </p:nvSpPr>
            <p:spPr>
              <a:xfrm>
                <a:off x="7807128" y="2713500"/>
                <a:ext cx="2860872" cy="172066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후방의 물리 딜러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강력한 단일 및 광역 피해를 입힙니다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하지만 근거리 공격에 약합니다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</a:p>
            </p:txBody>
          </p:sp>
          <p:sp>
            <p:nvSpPr>
              <p:cNvPr id="223" name="직사각형 222"/>
              <p:cNvSpPr/>
              <p:nvPr/>
            </p:nvSpPr>
            <p:spPr>
              <a:xfrm>
                <a:off x="6165030" y="4624964"/>
                <a:ext cx="4502970" cy="86143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 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개를 수집하면 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소환이 가능합니다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또한 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승급 재료로도 사용됩니다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4" name="직사각형 223"/>
              <p:cNvSpPr/>
              <p:nvPr/>
            </p:nvSpPr>
            <p:spPr>
              <a:xfrm>
                <a:off x="7807128" y="2262856"/>
                <a:ext cx="967521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특징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25" name="그림 224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6165030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26" name="TextBox 225"/>
              <p:cNvSpPr txBox="1"/>
              <p:nvPr/>
            </p:nvSpPr>
            <p:spPr>
              <a:xfrm>
                <a:off x="6232036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획득경로</a:t>
                </a:r>
              </a:p>
            </p:txBody>
          </p:sp>
          <p:pic>
            <p:nvPicPr>
              <p:cNvPr id="227" name="그림 226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7729133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28" name="TextBox 227"/>
              <p:cNvSpPr txBox="1"/>
              <p:nvPr/>
            </p:nvSpPr>
            <p:spPr>
              <a:xfrm>
                <a:off x="7796139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29" name="그림 22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288583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30" name="TextBox 229"/>
              <p:cNvSpPr txBox="1"/>
              <p:nvPr/>
            </p:nvSpPr>
            <p:spPr>
              <a:xfrm>
                <a:off x="9355589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판매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69" name="그림 68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91"/>
            <a:stretch/>
          </p:blipFill>
          <p:spPr>
            <a:xfrm>
              <a:off x="3887204" y="2423160"/>
              <a:ext cx="4325029" cy="3684581"/>
            </a:xfrm>
            <a:prstGeom prst="rect">
              <a:avLst/>
            </a:prstGeom>
          </p:spPr>
        </p:pic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7204" y="274168"/>
              <a:ext cx="4325029" cy="444408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460584" y="344081"/>
              <a:ext cx="1179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기부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2" name="그림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074" y="810544"/>
              <a:ext cx="989851" cy="989851"/>
            </a:xfrm>
            <a:prstGeom prst="snip2DiagRect">
              <a:avLst>
                <a:gd name="adj1" fmla="val 0"/>
                <a:gd name="adj2" fmla="val 35417"/>
              </a:avLst>
            </a:prstGeom>
          </p:spPr>
        </p:pic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4264694" y="865410"/>
              <a:ext cx="952732" cy="897876"/>
            </a:xfrm>
            <a:prstGeom prst="snip2DiagRect">
              <a:avLst>
                <a:gd name="adj1" fmla="val 0"/>
                <a:gd name="adj2" fmla="val 37338"/>
              </a:avLst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460583" y="760502"/>
              <a:ext cx="24141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잔인한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오크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조각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99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보유중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5" name="그룹 74"/>
            <p:cNvGrpSpPr/>
            <p:nvPr/>
          </p:nvGrpSpPr>
          <p:grpSpPr>
            <a:xfrm>
              <a:off x="4085720" y="2198627"/>
              <a:ext cx="3962400" cy="784830"/>
              <a:chOff x="4085720" y="2631685"/>
              <a:chExt cx="3962400" cy="784830"/>
            </a:xfrm>
          </p:grpSpPr>
          <p:sp>
            <p:nvSpPr>
              <p:cNvPr id="123" name="직사각형 122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25" name="그림 12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29" name="직사각형 128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4874" y="341908"/>
              <a:ext cx="498586" cy="438755"/>
            </a:xfrm>
            <a:prstGeom prst="rect">
              <a:avLst/>
            </a:prstGeom>
          </p:spPr>
        </p:pic>
        <p:sp>
          <p:nvSpPr>
            <p:cNvPr id="77" name="오각형 76"/>
            <p:cNvSpPr/>
            <p:nvPr/>
          </p:nvSpPr>
          <p:spPr>
            <a:xfrm flipH="1">
              <a:off x="5284697" y="1523497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-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8" name="오각형 77"/>
            <p:cNvSpPr/>
            <p:nvPr/>
          </p:nvSpPr>
          <p:spPr>
            <a:xfrm>
              <a:off x="7206431" y="1523497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9" name="모서리가 둥근 직사각형 78"/>
            <p:cNvSpPr/>
            <p:nvPr/>
          </p:nvSpPr>
          <p:spPr>
            <a:xfrm>
              <a:off x="5749495" y="1527401"/>
              <a:ext cx="1406287" cy="17609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0" h="635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모서리가 둥근 직사각형 79"/>
            <p:cNvSpPr/>
            <p:nvPr/>
          </p:nvSpPr>
          <p:spPr>
            <a:xfrm>
              <a:off x="6762178" y="1560695"/>
              <a:ext cx="360000" cy="1260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7646638" y="1516011"/>
              <a:ext cx="396000" cy="198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b="1" dirty="0" smtClean="0">
                  <a:solidFill>
                    <a:schemeClr val="tx1"/>
                  </a:solidFill>
                </a:rPr>
                <a:t>99</a:t>
              </a:r>
              <a:endParaRPr lang="ko-KR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4082716" y="1882981"/>
              <a:ext cx="904852" cy="3614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친구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5035129" y="1882981"/>
              <a:ext cx="904852" cy="36142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4085720" y="2953747"/>
              <a:ext cx="3962400" cy="784830"/>
              <a:chOff x="4085720" y="2631685"/>
              <a:chExt cx="3962400" cy="784830"/>
            </a:xfrm>
          </p:grpSpPr>
          <p:sp>
            <p:nvSpPr>
              <p:cNvPr id="118" name="직사각형 117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21" name="그림 120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22" name="직사각형 121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4085720" y="3709484"/>
              <a:ext cx="3962400" cy="784830"/>
              <a:chOff x="4085720" y="2631685"/>
              <a:chExt cx="3962400" cy="784830"/>
            </a:xfrm>
          </p:grpSpPr>
          <p:sp>
            <p:nvSpPr>
              <p:cNvPr id="108" name="직사각형 107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11" name="그림 110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14" name="직사각형 113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7" name="그룹 96"/>
            <p:cNvGrpSpPr/>
            <p:nvPr/>
          </p:nvGrpSpPr>
          <p:grpSpPr>
            <a:xfrm>
              <a:off x="4085720" y="4448682"/>
              <a:ext cx="3962400" cy="784830"/>
              <a:chOff x="4085720" y="2631685"/>
              <a:chExt cx="3962400" cy="784830"/>
            </a:xfrm>
          </p:grpSpPr>
          <p:sp>
            <p:nvSpPr>
              <p:cNvPr id="104" name="직사각형 103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06" name="그림 105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07" name="직사각형 106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8" name="그룹 97"/>
            <p:cNvGrpSpPr/>
            <p:nvPr/>
          </p:nvGrpSpPr>
          <p:grpSpPr>
            <a:xfrm>
              <a:off x="4085720" y="5179408"/>
              <a:ext cx="3962400" cy="784830"/>
              <a:chOff x="4085720" y="2631685"/>
              <a:chExt cx="3962400" cy="784830"/>
            </a:xfrm>
          </p:grpSpPr>
          <p:sp>
            <p:nvSpPr>
              <p:cNvPr id="100" name="직사각형 99"/>
              <p:cNvSpPr/>
              <p:nvPr/>
            </p:nvSpPr>
            <p:spPr>
              <a:xfrm>
                <a:off x="4085720" y="2688300"/>
                <a:ext cx="3962400" cy="7002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4812814" y="2631685"/>
                <a:ext cx="247831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5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 피곤해요</a:t>
                </a:r>
                <a:endPara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5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203" y="2723134"/>
                <a:ext cx="634128" cy="634128"/>
              </a:xfrm>
              <a:prstGeom prst="rect">
                <a:avLst/>
              </a:prstGeom>
            </p:spPr>
          </p:pic>
          <p:sp>
            <p:nvSpPr>
              <p:cNvPr id="103" name="직사각형 102"/>
              <p:cNvSpPr/>
              <p:nvPr/>
            </p:nvSpPr>
            <p:spPr>
              <a:xfrm>
                <a:off x="7291125" y="2763068"/>
                <a:ext cx="707808" cy="54948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5984177" y="1878555"/>
              <a:ext cx="2136006" cy="30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재기부</a:t>
              </a:r>
              <a:r>
                <a:rPr lang="ko-KR" altLang="en-US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남은 시간 </a:t>
              </a:r>
              <a:r>
                <a:rPr lang="en-US" altLang="ko-KR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23</a:t>
              </a:r>
              <a:r>
                <a:rPr lang="ko-KR" altLang="en-US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</a:t>
              </a:r>
              <a:r>
                <a:rPr lang="en-US" altLang="ko-KR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59</a:t>
              </a:r>
              <a:r>
                <a:rPr lang="ko-KR" altLang="en-US" sz="105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분</a:t>
              </a:r>
              <a:endParaRPr lang="ko-KR" altLang="en-US" sz="105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1348918" y="220050"/>
              <a:ext cx="9510593" cy="611938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4133103" y="2087456"/>
            <a:ext cx="3925794" cy="2683088"/>
            <a:chOff x="4133103" y="1811091"/>
            <a:chExt cx="3925794" cy="2683088"/>
          </a:xfrm>
        </p:grpSpPr>
        <p:pic>
          <p:nvPicPr>
            <p:cNvPr id="112" name="그림 111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2067062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sp>
          <p:nvSpPr>
            <p:cNvPr id="115" name="직사각형 114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6" name="그림 115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117" name="직사각형 116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417541" y="2069981"/>
              <a:ext cx="13708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smtClean="0">
                  <a:solidFill>
                    <a:schemeClr val="bg1"/>
                  </a:solidFill>
                </a:rPr>
                <a:t>조력자 조각 기부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26" name="그림 12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2491236"/>
              <a:ext cx="3580699" cy="1401136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4439674" y="2528813"/>
              <a:ext cx="326724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</a:rPr>
                <a:t>잘생겨서피곤해요</a:t>
              </a:r>
              <a:r>
                <a:rPr lang="ko-KR" altLang="en-US" sz="1200" b="1" dirty="0" err="1" smtClean="0">
                  <a:solidFill>
                    <a:schemeClr val="bg1"/>
                  </a:solidFill>
                </a:rPr>
                <a:t>님에게</a:t>
              </a:r>
              <a:endParaRPr lang="en-US" altLang="ko-KR" sz="12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ko-KR" altLang="en-US" sz="1200" b="1" dirty="0" smtClean="0">
                  <a:solidFill>
                    <a:schemeClr val="accent2"/>
                  </a:solidFill>
                </a:rPr>
                <a:t>잔인한 </a:t>
              </a:r>
              <a:r>
                <a:rPr lang="ko-KR" altLang="en-US" sz="1200" b="1" dirty="0" err="1" smtClean="0">
                  <a:solidFill>
                    <a:schemeClr val="accent2"/>
                  </a:solidFill>
                </a:rPr>
                <a:t>오크</a:t>
              </a:r>
              <a:r>
                <a:rPr lang="ko-KR" altLang="en-US" sz="1200" b="1" dirty="0" smtClean="0">
                  <a:solidFill>
                    <a:schemeClr val="accent2"/>
                  </a:solidFill>
                </a:rPr>
                <a:t> 조각 </a:t>
              </a:r>
              <a:r>
                <a:rPr lang="en-US" altLang="ko-KR" sz="1200" b="1" dirty="0" smtClean="0">
                  <a:solidFill>
                    <a:schemeClr val="accent2"/>
                  </a:solidFill>
                </a:rPr>
                <a:t>99</a:t>
              </a:r>
              <a:r>
                <a:rPr lang="ko-KR" altLang="en-US" sz="1200" b="1" dirty="0" smtClean="0">
                  <a:solidFill>
                    <a:schemeClr val="accent2"/>
                  </a:solidFill>
                </a:rPr>
                <a:t>개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를 기부하시겠습니까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?</a:t>
              </a:r>
            </a:p>
            <a:p>
              <a:pPr algn="ctr">
                <a:lnSpc>
                  <a:spcPct val="20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</a:rPr>
                <a:t>기부된 조력자 조각은 반환할 수 없습니다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</a:t>
              </a:r>
              <a:endParaRPr lang="ko-KR" altLang="en-US" sz="1200" b="1" dirty="0">
                <a:solidFill>
                  <a:schemeClr val="accent2"/>
                </a:solidFill>
              </a:endParaRPr>
            </a:p>
          </p:txBody>
        </p:sp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32191" y="3941482"/>
              <a:ext cx="758088" cy="422581"/>
            </a:xfrm>
            <a:prstGeom prst="rect">
              <a:avLst/>
            </a:prstGeom>
          </p:spPr>
        </p:pic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00049" y="3941482"/>
              <a:ext cx="758088" cy="422581"/>
            </a:xfrm>
            <a:prstGeom prst="rect">
              <a:avLst/>
            </a:prstGeom>
          </p:spPr>
        </p:pic>
        <p:pic>
          <p:nvPicPr>
            <p:cNvPr id="131" name="그림 130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807648" y="3941482"/>
              <a:ext cx="598588" cy="422581"/>
            </a:xfrm>
            <a:prstGeom prst="rect">
              <a:avLst/>
            </a:prstGeom>
          </p:spPr>
        </p:pic>
        <p:sp>
          <p:nvSpPr>
            <p:cNvPr id="132" name="TextBox 131"/>
            <p:cNvSpPr txBox="1"/>
            <p:nvPr/>
          </p:nvSpPr>
          <p:spPr>
            <a:xfrm>
              <a:off x="4811235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취소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395884" y="3941482"/>
              <a:ext cx="758088" cy="422581"/>
            </a:xfrm>
            <a:prstGeom prst="rect">
              <a:avLst/>
            </a:prstGeom>
          </p:spPr>
        </p:pic>
        <p:pic>
          <p:nvPicPr>
            <p:cNvPr id="134" name="그림 133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63742" y="3941482"/>
              <a:ext cx="758088" cy="422581"/>
            </a:xfrm>
            <a:prstGeom prst="rect">
              <a:avLst/>
            </a:prstGeom>
          </p:spPr>
        </p:pic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771341" y="3941482"/>
              <a:ext cx="598588" cy="422581"/>
            </a:xfrm>
            <a:prstGeom prst="rect">
              <a:avLst/>
            </a:prstGeom>
          </p:spPr>
        </p:pic>
        <p:sp>
          <p:nvSpPr>
            <p:cNvPr id="141" name="TextBox 140"/>
            <p:cNvSpPr txBox="1"/>
            <p:nvPr/>
          </p:nvSpPr>
          <p:spPr>
            <a:xfrm>
              <a:off x="6801944" y="3979325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확인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6157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446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조각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판매</a:t>
            </a:r>
            <a:endParaRPr lang="ko-KR" altLang="en-US" sz="1400" b="1" dirty="0"/>
          </a:p>
        </p:txBody>
      </p:sp>
      <p:grpSp>
        <p:nvGrpSpPr>
          <p:cNvPr id="110" name="그룹 109"/>
          <p:cNvGrpSpPr/>
          <p:nvPr/>
        </p:nvGrpSpPr>
        <p:grpSpPr>
          <a:xfrm>
            <a:off x="1348918" y="485864"/>
            <a:ext cx="9510593" cy="6119385"/>
            <a:chOff x="1348918" y="220050"/>
            <a:chExt cx="9510593" cy="6119385"/>
          </a:xfrm>
        </p:grpSpPr>
        <p:grpSp>
          <p:nvGrpSpPr>
            <p:cNvPr id="112" name="그룹 111"/>
            <p:cNvGrpSpPr/>
            <p:nvPr/>
          </p:nvGrpSpPr>
          <p:grpSpPr>
            <a:xfrm>
              <a:off x="1348918" y="220050"/>
              <a:ext cx="9510593" cy="6119385"/>
              <a:chOff x="1348918" y="220050"/>
              <a:chExt cx="9510593" cy="6119385"/>
            </a:xfrm>
          </p:grpSpPr>
          <p:sp>
            <p:nvSpPr>
              <p:cNvPr id="185" name="직사각형 184"/>
              <p:cNvSpPr/>
              <p:nvPr/>
            </p:nvSpPr>
            <p:spPr>
              <a:xfrm>
                <a:off x="1348918" y="628941"/>
                <a:ext cx="9510593" cy="571049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6" name="직사각형 185"/>
              <p:cNvSpPr/>
              <p:nvPr/>
            </p:nvSpPr>
            <p:spPr>
              <a:xfrm>
                <a:off x="1590675" y="1283194"/>
                <a:ext cx="4334608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89" name="그림 1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918" y="220050"/>
                <a:ext cx="9510593" cy="426201"/>
              </a:xfrm>
              <a:prstGeom prst="rect">
                <a:avLst/>
              </a:prstGeom>
            </p:spPr>
          </p:pic>
          <p:sp>
            <p:nvSpPr>
              <p:cNvPr id="191" name="직사각형 190"/>
              <p:cNvSpPr/>
              <p:nvPr/>
            </p:nvSpPr>
            <p:spPr>
              <a:xfrm>
                <a:off x="6016181" y="1283194"/>
                <a:ext cx="4728019" cy="48604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3" name="그림 19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853" y="1737933"/>
                <a:ext cx="1634669" cy="2791629"/>
              </a:xfrm>
              <a:prstGeom prst="rect">
                <a:avLst/>
              </a:prstGeom>
            </p:spPr>
          </p:pic>
          <p:pic>
            <p:nvPicPr>
              <p:cNvPr id="194" name="그림 19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" r="3428"/>
              <a:stretch/>
            </p:blipFill>
            <p:spPr>
              <a:xfrm>
                <a:off x="6165030" y="2188578"/>
                <a:ext cx="1577341" cy="1925436"/>
              </a:xfrm>
              <a:prstGeom prst="rect">
                <a:avLst/>
              </a:prstGeom>
            </p:spPr>
          </p:pic>
          <p:sp>
            <p:nvSpPr>
              <p:cNvPr id="196" name="TextBox 195"/>
              <p:cNvSpPr txBox="1"/>
              <p:nvPr/>
            </p:nvSpPr>
            <p:spPr>
              <a:xfrm>
                <a:off x="1965960" y="259608"/>
                <a:ext cx="8839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조력자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7" name="그림 19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524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98" name="그림 19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15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199" name="그림 19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740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00" name="그림 19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057" y="4158251"/>
                <a:ext cx="275909" cy="275909"/>
              </a:xfrm>
              <a:prstGeom prst="rect">
                <a:avLst/>
              </a:prstGeom>
            </p:spPr>
          </p:pic>
          <p:pic>
            <p:nvPicPr>
              <p:cNvPr id="203" name="그림 20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6242" y="4158251"/>
                <a:ext cx="275909" cy="275909"/>
              </a:xfrm>
              <a:prstGeom prst="rect">
                <a:avLst/>
              </a:prstGeom>
            </p:spPr>
          </p:pic>
          <p:sp>
            <p:nvSpPr>
              <p:cNvPr id="204" name="직사각형 203"/>
              <p:cNvSpPr/>
              <p:nvPr/>
            </p:nvSpPr>
            <p:spPr>
              <a:xfrm>
                <a:off x="5698848" y="1676401"/>
                <a:ext cx="150130" cy="30099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5" name="직사각형 204"/>
              <p:cNvSpPr/>
              <p:nvPr/>
            </p:nvSpPr>
            <p:spPr>
              <a:xfrm>
                <a:off x="6504768" y="1358282"/>
                <a:ext cx="3726627" cy="3053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6" name="직사각형 205"/>
              <p:cNvSpPr/>
              <p:nvPr/>
            </p:nvSpPr>
            <p:spPr>
              <a:xfrm>
                <a:off x="7803275" y="1737934"/>
                <a:ext cx="967521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보유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1" name="직사각형 230"/>
              <p:cNvSpPr/>
              <p:nvPr/>
            </p:nvSpPr>
            <p:spPr>
              <a:xfrm>
                <a:off x="8770796" y="1737934"/>
                <a:ext cx="1897204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32" name="그림 23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5" y="1806881"/>
                <a:ext cx="279312" cy="286295"/>
              </a:xfrm>
              <a:prstGeom prst="rect">
                <a:avLst/>
              </a:prstGeom>
            </p:spPr>
          </p:pic>
          <p:sp>
            <p:nvSpPr>
              <p:cNvPr id="233" name="직사각형 232"/>
              <p:cNvSpPr/>
              <p:nvPr/>
            </p:nvSpPr>
            <p:spPr>
              <a:xfrm>
                <a:off x="1590675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4" name="직사각형 233"/>
              <p:cNvSpPr/>
              <p:nvPr/>
            </p:nvSpPr>
            <p:spPr>
              <a:xfrm>
                <a:off x="3593349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진형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등록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직사각형 234"/>
              <p:cNvSpPr/>
              <p:nvPr/>
            </p:nvSpPr>
            <p:spPr>
              <a:xfrm>
                <a:off x="5596023" y="772080"/>
                <a:ext cx="1901825" cy="39785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조각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6" name="직사각형 235"/>
              <p:cNvSpPr/>
              <p:nvPr/>
            </p:nvSpPr>
            <p:spPr>
              <a:xfrm>
                <a:off x="7570657" y="772080"/>
                <a:ext cx="1901825" cy="39785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>
                    <a:solidFill>
                      <a:schemeClr val="bg1"/>
                    </a:solidFill>
                  </a:rPr>
                  <a:t>조력자 업적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37" name="그림 2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527" y="1430238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238" name="그림 23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3058147" y="1485104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39" name="TextBox 238"/>
              <p:cNvSpPr txBox="1"/>
              <p:nvPr/>
            </p:nvSpPr>
            <p:spPr>
              <a:xfrm>
                <a:off x="3417499" y="2213130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40" name="그림 2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1122" y="1430238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41" name="그림 24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741" y="1485104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42" name="TextBox 241"/>
              <p:cNvSpPr txBox="1"/>
              <p:nvPr/>
            </p:nvSpPr>
            <p:spPr>
              <a:xfrm>
                <a:off x="2048094" y="2213130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43" name="그림 24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195" y="1435561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44" name="그림 24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4467439" y="1485104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245" name="TextBox 244"/>
              <p:cNvSpPr txBox="1"/>
              <p:nvPr/>
            </p:nvSpPr>
            <p:spPr>
              <a:xfrm>
                <a:off x="4782167" y="2218453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46" name="그림 24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374" y="2807084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47" name="그림 24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25062"/>
              <a:stretch/>
            </p:blipFill>
            <p:spPr>
              <a:xfrm>
                <a:off x="3099140" y="2856627"/>
                <a:ext cx="1161536" cy="11368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48" name="TextBox 247"/>
              <p:cNvSpPr txBox="1"/>
              <p:nvPr/>
            </p:nvSpPr>
            <p:spPr>
              <a:xfrm>
                <a:off x="3417346" y="3589976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49" name="그림 2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3687" y="2817044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50" name="그림 24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1306" y="2899538"/>
                <a:ext cx="1179003" cy="1045759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51" name="TextBox 250"/>
              <p:cNvSpPr txBox="1"/>
              <p:nvPr/>
            </p:nvSpPr>
            <p:spPr>
              <a:xfrm>
                <a:off x="2070659" y="3599936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52" name="그림 25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1389" y="2803839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53" name="그림 25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18120"/>
              <a:stretch/>
            </p:blipFill>
            <p:spPr>
              <a:xfrm>
                <a:off x="4433633" y="2856627"/>
                <a:ext cx="1128583" cy="1092387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54" name="TextBox 253"/>
              <p:cNvSpPr txBox="1"/>
              <p:nvPr/>
            </p:nvSpPr>
            <p:spPr>
              <a:xfrm>
                <a:off x="4748361" y="3586731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55" name="그림 25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0527" y="417716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56" name="그림 25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3058147" y="4232033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57" name="TextBox 256"/>
              <p:cNvSpPr txBox="1"/>
              <p:nvPr/>
            </p:nvSpPr>
            <p:spPr>
              <a:xfrm>
                <a:off x="3417499" y="496005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58" name="그림 25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1122" y="417716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59" name="그림 25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741" y="4232033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60" name="TextBox 259"/>
              <p:cNvSpPr txBox="1"/>
              <p:nvPr/>
            </p:nvSpPr>
            <p:spPr>
              <a:xfrm>
                <a:off x="2048094" y="496005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61" name="그림 2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195" y="4182490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62" name="그림 26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4467439" y="4232033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263" name="TextBox 262"/>
              <p:cNvSpPr txBox="1"/>
              <p:nvPr/>
            </p:nvSpPr>
            <p:spPr>
              <a:xfrm>
                <a:off x="4782167" y="4965382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64" name="그림 26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167"/>
              <a:stretch/>
            </p:blipFill>
            <p:spPr>
              <a:xfrm>
                <a:off x="3050374" y="5554013"/>
                <a:ext cx="1219200" cy="583176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65" name="그림 26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58208"/>
              <a:stretch/>
            </p:blipFill>
            <p:spPr>
              <a:xfrm>
                <a:off x="3099140" y="5603556"/>
                <a:ext cx="1161536" cy="525395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pic>
            <p:nvPicPr>
              <p:cNvPr id="266" name="그림 2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957"/>
              <a:stretch/>
            </p:blipFill>
            <p:spPr>
              <a:xfrm>
                <a:off x="1703687" y="5563973"/>
                <a:ext cx="1219200" cy="59793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67" name="그림 26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075"/>
              <a:stretch/>
            </p:blipFill>
            <p:spPr>
              <a:xfrm>
                <a:off x="1711306" y="5646468"/>
                <a:ext cx="1179003" cy="4907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pic>
            <p:nvPicPr>
              <p:cNvPr id="268" name="그림 26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577"/>
              <a:stretch/>
            </p:blipFill>
            <p:spPr>
              <a:xfrm>
                <a:off x="4381389" y="5550768"/>
                <a:ext cx="1219200" cy="578183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269" name="그림 268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60619"/>
              <a:stretch/>
            </p:blipFill>
            <p:spPr>
              <a:xfrm>
                <a:off x="4433633" y="5603556"/>
                <a:ext cx="1128583" cy="525395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70" name="직사각형 269"/>
              <p:cNvSpPr/>
              <p:nvPr/>
            </p:nvSpPr>
            <p:spPr>
              <a:xfrm>
                <a:off x="7807128" y="2713500"/>
                <a:ext cx="2860872" cy="172066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후방의 물리 딜러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강력한 단일 및 광역 피해를 입힙니다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하지만 근거리 공격에 약합니다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</a:p>
            </p:txBody>
          </p:sp>
          <p:sp>
            <p:nvSpPr>
              <p:cNvPr id="271" name="직사각형 270"/>
              <p:cNvSpPr/>
              <p:nvPr/>
            </p:nvSpPr>
            <p:spPr>
              <a:xfrm>
                <a:off x="6165030" y="4624964"/>
                <a:ext cx="4502970" cy="86143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 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개를 수집하면 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소환이 가능합니다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또한 잔인한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승급 재료로도 사용됩니다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2" name="직사각형 271"/>
              <p:cNvSpPr/>
              <p:nvPr/>
            </p:nvSpPr>
            <p:spPr>
              <a:xfrm>
                <a:off x="7807128" y="2262856"/>
                <a:ext cx="967521" cy="4506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특징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73" name="그림 272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6165030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74" name="TextBox 273"/>
              <p:cNvSpPr txBox="1"/>
              <p:nvPr/>
            </p:nvSpPr>
            <p:spPr>
              <a:xfrm>
                <a:off x="6232036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획득경로</a:t>
                </a:r>
              </a:p>
            </p:txBody>
          </p:sp>
          <p:pic>
            <p:nvPicPr>
              <p:cNvPr id="275" name="그림 274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7729133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76" name="TextBox 275"/>
              <p:cNvSpPr txBox="1"/>
              <p:nvPr/>
            </p:nvSpPr>
            <p:spPr>
              <a:xfrm>
                <a:off x="7796139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기부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77" name="그림 276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288583" y="5606708"/>
                <a:ext cx="1332818" cy="418770"/>
              </a:xfrm>
              <a:prstGeom prst="rect">
                <a:avLst/>
              </a:prstGeom>
            </p:spPr>
          </p:pic>
          <p:sp>
            <p:nvSpPr>
              <p:cNvPr id="278" name="TextBox 277"/>
              <p:cNvSpPr txBox="1"/>
              <p:nvPr/>
            </p:nvSpPr>
            <p:spPr>
              <a:xfrm>
                <a:off x="9355589" y="5634688"/>
                <a:ext cx="1265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판매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13" name="직사각형 112"/>
            <p:cNvSpPr/>
            <p:nvPr/>
          </p:nvSpPr>
          <p:spPr>
            <a:xfrm>
              <a:off x="1348918" y="220050"/>
              <a:ext cx="9510593" cy="611938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4272142" y="1852396"/>
              <a:ext cx="3682671" cy="3028572"/>
              <a:chOff x="4272142" y="1852396"/>
              <a:chExt cx="3682671" cy="3028572"/>
            </a:xfrm>
          </p:grpSpPr>
          <p:grpSp>
            <p:nvGrpSpPr>
              <p:cNvPr id="116" name="그룹 115"/>
              <p:cNvGrpSpPr/>
              <p:nvPr/>
            </p:nvGrpSpPr>
            <p:grpSpPr>
              <a:xfrm>
                <a:off x="4272142" y="1852396"/>
                <a:ext cx="3682671" cy="3028572"/>
                <a:chOff x="8507428" y="2855392"/>
                <a:chExt cx="3682671" cy="3028572"/>
              </a:xfrm>
            </p:grpSpPr>
            <p:pic>
              <p:nvPicPr>
                <p:cNvPr id="127" name="그림 126"/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8552929" y="3065683"/>
                  <a:ext cx="827687" cy="384033"/>
                </a:xfrm>
                <a:prstGeom prst="rect">
                  <a:avLst/>
                </a:prstGeom>
              </p:spPr>
            </p:pic>
            <p:pic>
              <p:nvPicPr>
                <p:cNvPr id="128" name="그림 127"/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8816919" y="3065683"/>
                  <a:ext cx="827687" cy="384033"/>
                </a:xfrm>
                <a:prstGeom prst="rect">
                  <a:avLst/>
                </a:prstGeom>
              </p:spPr>
            </p:pic>
            <p:pic>
              <p:nvPicPr>
                <p:cNvPr id="130" name="그림 129"/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8721056" y="3065683"/>
                  <a:ext cx="766507" cy="384033"/>
                </a:xfrm>
                <a:prstGeom prst="rect">
                  <a:avLst/>
                </a:prstGeom>
              </p:spPr>
            </p:pic>
            <p:sp>
              <p:nvSpPr>
                <p:cNvPr id="131" name="TextBox 130"/>
                <p:cNvSpPr txBox="1"/>
                <p:nvPr/>
              </p:nvSpPr>
              <p:spPr>
                <a:xfrm>
                  <a:off x="8743869" y="3134935"/>
                  <a:ext cx="74892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100" b="1" dirty="0" smtClean="0">
                      <a:solidFill>
                        <a:schemeClr val="bg1"/>
                      </a:solidFill>
                    </a:rPr>
                    <a:t>돌아가기</a:t>
                  </a:r>
                  <a:endParaRPr lang="ko-KR" altLang="en-US" sz="11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32" name="그림 131"/>
                <p:cNvPicPr>
                  <a:picLocks noChangeAspect="1"/>
                </p:cNvPicPr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85" t="36404" r="-433" b="416"/>
                <a:stretch/>
              </p:blipFill>
              <p:spPr>
                <a:xfrm>
                  <a:off x="8507429" y="3461143"/>
                  <a:ext cx="3682670" cy="2422821"/>
                </a:xfrm>
                <a:prstGeom prst="rect">
                  <a:avLst/>
                </a:prstGeom>
              </p:spPr>
            </p:pic>
            <p:pic>
              <p:nvPicPr>
                <p:cNvPr id="133" name="그림 132"/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895" t="6451" r="51751" b="82006"/>
                <a:stretch/>
              </p:blipFill>
              <p:spPr>
                <a:xfrm>
                  <a:off x="8507428" y="2855392"/>
                  <a:ext cx="2301131" cy="665335"/>
                </a:xfrm>
                <a:prstGeom prst="rect">
                  <a:avLst/>
                </a:prstGeom>
              </p:spPr>
            </p:pic>
            <p:pic>
              <p:nvPicPr>
                <p:cNvPr id="134" name="그림 133"/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238" t="6451" r="25047" b="82006"/>
                <a:stretch/>
              </p:blipFill>
              <p:spPr>
                <a:xfrm>
                  <a:off x="9081446" y="2855392"/>
                  <a:ext cx="3058957" cy="665335"/>
                </a:xfrm>
                <a:prstGeom prst="rect">
                  <a:avLst/>
                </a:prstGeom>
              </p:spPr>
            </p:pic>
            <p:sp>
              <p:nvSpPr>
                <p:cNvPr id="135" name="직사각형 134"/>
                <p:cNvSpPr/>
                <p:nvPr/>
              </p:nvSpPr>
              <p:spPr>
                <a:xfrm>
                  <a:off x="8636249" y="3512654"/>
                  <a:ext cx="3351350" cy="910260"/>
                </a:xfrm>
                <a:prstGeom prst="rect">
                  <a:avLst/>
                </a:prstGeom>
                <a:solidFill>
                  <a:srgbClr val="17130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9906426" y="3084115"/>
                  <a:ext cx="54373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판매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9487563" y="3930760"/>
                  <a:ext cx="123623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</a:rPr>
                    <a:t>99 </a:t>
                  </a:r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개 </a:t>
                  </a:r>
                  <a:r>
                    <a:rPr lang="ko-KR" altLang="en-US" sz="1400" b="1" dirty="0" err="1" smtClean="0">
                      <a:solidFill>
                        <a:schemeClr val="bg1"/>
                      </a:solidFill>
                    </a:rPr>
                    <a:t>보유중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9487563" y="3622983"/>
                  <a:ext cx="156645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잔인한 </a:t>
                  </a:r>
                  <a:r>
                    <a:rPr lang="ko-KR" altLang="en-US" sz="1400" b="1" dirty="0" err="1" smtClean="0">
                      <a:solidFill>
                        <a:schemeClr val="bg1"/>
                      </a:solidFill>
                    </a:rPr>
                    <a:t>오크</a:t>
                  </a:r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 조각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직사각형 146"/>
                <p:cNvSpPr/>
                <p:nvPr/>
              </p:nvSpPr>
              <p:spPr>
                <a:xfrm>
                  <a:off x="8636249" y="4467330"/>
                  <a:ext cx="3351350" cy="879922"/>
                </a:xfrm>
                <a:prstGeom prst="rect">
                  <a:avLst/>
                </a:prstGeom>
                <a:solidFill>
                  <a:srgbClr val="17130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8676005" y="4523901"/>
                  <a:ext cx="13869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판매 수량 선택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오각형 148"/>
                <p:cNvSpPr/>
                <p:nvPr/>
              </p:nvSpPr>
              <p:spPr>
                <a:xfrm flipH="1">
                  <a:off x="8743869" y="5008533"/>
                  <a:ext cx="400346" cy="180000"/>
                </a:xfrm>
                <a:prstGeom prst="homePlat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-</a:t>
                  </a:r>
                  <a:endParaRPr lang="ko-KR" altLang="en-US" sz="20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50" name="오각형 149"/>
                <p:cNvSpPr/>
                <p:nvPr/>
              </p:nvSpPr>
              <p:spPr>
                <a:xfrm>
                  <a:off x="11037993" y="5008533"/>
                  <a:ext cx="400346" cy="180000"/>
                </a:xfrm>
                <a:prstGeom prst="homePlat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</a:t>
                  </a:r>
                  <a:endParaRPr lang="ko-KR" altLang="en-US" sz="20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51" name="모서리가 둥근 직사각형 150"/>
                <p:cNvSpPr/>
                <p:nvPr/>
              </p:nvSpPr>
              <p:spPr>
                <a:xfrm>
                  <a:off x="9187345" y="5008533"/>
                  <a:ext cx="1800000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0" h="6350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4" name="모서리가 둥근 직사각형 153"/>
                <p:cNvSpPr/>
                <p:nvPr/>
              </p:nvSpPr>
              <p:spPr>
                <a:xfrm>
                  <a:off x="10593740" y="5045731"/>
                  <a:ext cx="360000" cy="126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5" name="직사각형 154"/>
                <p:cNvSpPr/>
                <p:nvPr/>
              </p:nvSpPr>
              <p:spPr>
                <a:xfrm>
                  <a:off x="11478200" y="5001047"/>
                  <a:ext cx="396000" cy="198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</a:rPr>
                    <a:t>99</a:t>
                  </a:r>
                  <a:endParaRPr lang="ko-KR" altLang="en-US" sz="1100" b="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56" name="그림 155"/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9066234" y="5393774"/>
                  <a:ext cx="827687" cy="384033"/>
                </a:xfrm>
                <a:prstGeom prst="rect">
                  <a:avLst/>
                </a:prstGeom>
              </p:spPr>
            </p:pic>
            <p:pic>
              <p:nvPicPr>
                <p:cNvPr id="157" name="그림 156"/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10763556" y="5393774"/>
                  <a:ext cx="827687" cy="384033"/>
                </a:xfrm>
                <a:prstGeom prst="rect">
                  <a:avLst/>
                </a:prstGeom>
              </p:spPr>
            </p:pic>
            <p:pic>
              <p:nvPicPr>
                <p:cNvPr id="158" name="그림 157"/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9536742" y="5393774"/>
                  <a:ext cx="766507" cy="384033"/>
                </a:xfrm>
                <a:prstGeom prst="rect">
                  <a:avLst/>
                </a:prstGeom>
              </p:spPr>
            </p:pic>
            <p:pic>
              <p:nvPicPr>
                <p:cNvPr id="159" name="그림 158"/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10146809" y="5393774"/>
                  <a:ext cx="766507" cy="384033"/>
                </a:xfrm>
                <a:prstGeom prst="rect">
                  <a:avLst/>
                </a:prstGeom>
              </p:spPr>
            </p:pic>
            <p:sp>
              <p:nvSpPr>
                <p:cNvPr id="160" name="TextBox 159"/>
                <p:cNvSpPr txBox="1"/>
                <p:nvPr/>
              </p:nvSpPr>
              <p:spPr>
                <a:xfrm>
                  <a:off x="9409425" y="5463026"/>
                  <a:ext cx="93968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100" b="1" dirty="0" smtClean="0">
                      <a:solidFill>
                        <a:schemeClr val="bg1"/>
                      </a:solidFill>
                    </a:rPr>
                    <a:t>아이템 판매</a:t>
                  </a:r>
                  <a:endParaRPr lang="ko-KR" altLang="en-US" sz="11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74" name="그림 173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77" t="63786" r="62316" b="24081"/>
                <a:stretch/>
              </p:blipFill>
              <p:spPr>
                <a:xfrm>
                  <a:off x="10489394" y="5478185"/>
                  <a:ext cx="256080" cy="250387"/>
                </a:xfrm>
                <a:prstGeom prst="rect">
                  <a:avLst/>
                </a:prstGeom>
              </p:spPr>
            </p:pic>
            <p:sp>
              <p:nvSpPr>
                <p:cNvPr id="179" name="TextBox 178"/>
                <p:cNvSpPr txBox="1"/>
                <p:nvPr/>
              </p:nvSpPr>
              <p:spPr>
                <a:xfrm>
                  <a:off x="10727392" y="5463026"/>
                  <a:ext cx="63030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solidFill>
                        <a:schemeClr val="bg1"/>
                      </a:solidFill>
                    </a:rPr>
                    <a:t>25,000</a:t>
                  </a:r>
                  <a:endParaRPr lang="ko-KR" altLang="en-US" sz="11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7" name="그룹 116"/>
              <p:cNvGrpSpPr/>
              <p:nvPr/>
            </p:nvGrpSpPr>
            <p:grpSpPr>
              <a:xfrm>
                <a:off x="4438890" y="2483787"/>
                <a:ext cx="780851" cy="821828"/>
                <a:chOff x="4117279" y="1536461"/>
                <a:chExt cx="989851" cy="989851"/>
              </a:xfrm>
            </p:grpSpPr>
            <p:pic>
              <p:nvPicPr>
                <p:cNvPr id="120" name="그림 11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7279" y="1536461"/>
                  <a:ext cx="989851" cy="989851"/>
                </a:xfrm>
                <a:prstGeom prst="snip2DiagRect">
                  <a:avLst>
                    <a:gd name="adj1" fmla="val 0"/>
                    <a:gd name="adj2" fmla="val 35417"/>
                  </a:avLst>
                </a:prstGeom>
              </p:spPr>
            </p:pic>
            <p:pic>
              <p:nvPicPr>
                <p:cNvPr id="126" name="그림 125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03" r="8430" b="32164"/>
                <a:stretch/>
              </p:blipFill>
              <p:spPr>
                <a:xfrm>
                  <a:off x="4124899" y="1591327"/>
                  <a:ext cx="952732" cy="897876"/>
                </a:xfrm>
                <a:prstGeom prst="snip2DiagRect">
                  <a:avLst>
                    <a:gd name="adj1" fmla="val 0"/>
                    <a:gd name="adj2" fmla="val 37338"/>
                  </a:avLst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49172671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업적</a:t>
            </a:r>
            <a:endParaRPr lang="ko-KR" altLang="en-US" sz="1400" b="1" dirty="0"/>
          </a:p>
        </p:txBody>
      </p:sp>
      <p:grpSp>
        <p:nvGrpSpPr>
          <p:cNvPr id="66" name="그룹 65"/>
          <p:cNvGrpSpPr/>
          <p:nvPr/>
        </p:nvGrpSpPr>
        <p:grpSpPr>
          <a:xfrm>
            <a:off x="1348918" y="485864"/>
            <a:ext cx="9510593" cy="6119385"/>
            <a:chOff x="1348918" y="220050"/>
            <a:chExt cx="9510593" cy="6119385"/>
          </a:xfrm>
        </p:grpSpPr>
        <p:sp>
          <p:nvSpPr>
            <p:cNvPr id="67" name="직사각형 66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1590675" y="1283194"/>
              <a:ext cx="9036136" cy="497756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1704659" y="1400434"/>
              <a:ext cx="8806822" cy="308095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640" y="1820842"/>
              <a:ext cx="1219200" cy="1219200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65" y="1820842"/>
              <a:ext cx="1219200" cy="1219200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90" y="1820842"/>
              <a:ext cx="1219200" cy="1219200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640" y="3166548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65" y="3166548"/>
              <a:ext cx="1219200" cy="1219200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90" y="3166548"/>
              <a:ext cx="1219200" cy="1219200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96260" y="1888408"/>
              <a:ext cx="1173480" cy="1105914"/>
            </a:xfrm>
            <a:prstGeom prst="rect">
              <a:avLst/>
            </a:prstGeom>
          </p:spPr>
        </p:pic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86120" y="1843702"/>
              <a:ext cx="1169710" cy="1158240"/>
            </a:xfrm>
            <a:prstGeom prst="rect">
              <a:avLst/>
            </a:prstGeom>
          </p:spPr>
        </p:pic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144999" y="1897858"/>
              <a:ext cx="1158241" cy="1104084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2723746"/>
              <a:ext cx="293436" cy="293436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430" y="2723746"/>
              <a:ext cx="293436" cy="293436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47" y="2723746"/>
              <a:ext cx="293436" cy="293436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96260" y="3211254"/>
              <a:ext cx="1173480" cy="1105914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86120" y="3166548"/>
              <a:ext cx="1169710" cy="1158240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144999" y="3220704"/>
              <a:ext cx="1158241" cy="1104084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4072314"/>
              <a:ext cx="293436" cy="293436"/>
            </a:xfrm>
            <a:prstGeom prst="rect">
              <a:avLst/>
            </a:prstGeom>
          </p:spPr>
        </p:pic>
        <p:pic>
          <p:nvPicPr>
            <p:cNvPr id="101" name="그림 10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430" y="4072314"/>
              <a:ext cx="293436" cy="293436"/>
            </a:xfrm>
            <a:prstGeom prst="rect">
              <a:avLst/>
            </a:prstGeom>
          </p:spPr>
        </p:pic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47" y="4072314"/>
              <a:ext cx="293436" cy="293436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00" y="1823876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325" y="1823876"/>
              <a:ext cx="1219200" cy="1219200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847920" y="1903648"/>
              <a:ext cx="1173480" cy="1105914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7196659" y="1913098"/>
              <a:ext cx="1158241" cy="1104084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846" y="2731366"/>
              <a:ext cx="293436" cy="293436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90" y="2731366"/>
              <a:ext cx="293436" cy="293436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2725" y="3180064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840345" y="3259836"/>
              <a:ext cx="1173480" cy="1105914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271" y="4087554"/>
              <a:ext cx="293436" cy="293436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1795186" y="1456750"/>
              <a:ext cx="3699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 1</a:t>
              </a:r>
              <a:r>
                <a:rPr lang="ko-KR" altLang="en-US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 소환</a:t>
              </a:r>
              <a:endParaRPr lang="ko-KR" alt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8596656" y="1820842"/>
              <a:ext cx="1774781" cy="256014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596657" y="1828890"/>
              <a:ext cx="1774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</a:t>
              </a: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2" name="그림 1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446" y="2257410"/>
              <a:ext cx="1219200" cy="121920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317" y="2446743"/>
              <a:ext cx="936334" cy="815517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8874445" y="2994120"/>
              <a:ext cx="1219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8764289" y="3889619"/>
              <a:ext cx="1443093" cy="418770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8596657" y="3914835"/>
              <a:ext cx="1774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보상받기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596657" y="3501826"/>
              <a:ext cx="1774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 / 9</a:t>
              </a: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238749" y="1456750"/>
              <a:ext cx="52355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종의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조력자를 모두 소환하면 보상을 획득할 수 있습니다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1704659" y="4522575"/>
              <a:ext cx="8806822" cy="16563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640" y="4942983"/>
              <a:ext cx="1219200" cy="1219200"/>
            </a:xfrm>
            <a:prstGeom prst="rect">
              <a:avLst/>
            </a:prstGeom>
          </p:spPr>
        </p:pic>
        <p:pic>
          <p:nvPicPr>
            <p:cNvPr id="140" name="그림 1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65" y="4942983"/>
              <a:ext cx="1219200" cy="1219200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90" y="4942983"/>
              <a:ext cx="1219200" cy="1219200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96260" y="5010549"/>
              <a:ext cx="1173480" cy="1105914"/>
            </a:xfrm>
            <a:prstGeom prst="rect">
              <a:avLst/>
            </a:prstGeom>
          </p:spPr>
        </p:pic>
        <p:pic>
          <p:nvPicPr>
            <p:cNvPr id="144" name="그림 1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86120" y="4965843"/>
              <a:ext cx="1169710" cy="1158240"/>
            </a:xfrm>
            <a:prstGeom prst="rect">
              <a:avLst/>
            </a:prstGeom>
          </p:spPr>
        </p:pic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144999" y="5019999"/>
              <a:ext cx="1158241" cy="1104084"/>
            </a:xfrm>
            <a:prstGeom prst="rect">
              <a:avLst/>
            </a:prstGeom>
          </p:spPr>
        </p:pic>
        <p:pic>
          <p:nvPicPr>
            <p:cNvPr id="153" name="그림 15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5845887"/>
              <a:ext cx="293436" cy="293436"/>
            </a:xfrm>
            <a:prstGeom prst="rect">
              <a:avLst/>
            </a:prstGeom>
          </p:spPr>
        </p:pic>
        <p:pic>
          <p:nvPicPr>
            <p:cNvPr id="161" name="그림 1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430" y="5845887"/>
              <a:ext cx="293436" cy="293436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47" y="5845887"/>
              <a:ext cx="293436" cy="293436"/>
            </a:xfrm>
            <a:prstGeom prst="rect">
              <a:avLst/>
            </a:prstGeom>
          </p:spPr>
        </p:pic>
        <p:pic>
          <p:nvPicPr>
            <p:cNvPr id="163" name="그림 16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00" y="4946017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64" name="그림 16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325" y="4946017"/>
              <a:ext cx="1219200" cy="1219200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847920" y="5025789"/>
              <a:ext cx="1173480" cy="110591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7196659" y="5035239"/>
              <a:ext cx="1158241" cy="110408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846" y="5853507"/>
              <a:ext cx="293436" cy="293436"/>
            </a:xfrm>
            <a:prstGeom prst="rect">
              <a:avLst/>
            </a:prstGeom>
          </p:spPr>
        </p:pic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90" y="5853507"/>
              <a:ext cx="293436" cy="293436"/>
            </a:xfrm>
            <a:prstGeom prst="rect">
              <a:avLst/>
            </a:prstGeom>
          </p:spPr>
        </p:pic>
        <p:sp>
          <p:nvSpPr>
            <p:cNvPr id="169" name="TextBox 168"/>
            <p:cNvSpPr txBox="1"/>
            <p:nvPr/>
          </p:nvSpPr>
          <p:spPr>
            <a:xfrm>
              <a:off x="1795186" y="4578891"/>
              <a:ext cx="3699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 2</a:t>
              </a:r>
              <a:r>
                <a:rPr lang="ko-KR" altLang="en-US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 소환</a:t>
              </a:r>
              <a:endParaRPr lang="ko-KR" alt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8596656" y="4942983"/>
              <a:ext cx="1774781" cy="123591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596657" y="4951031"/>
              <a:ext cx="1774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</a:t>
              </a: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2" name="그림 17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06"/>
            <a:stretch/>
          </p:blipFill>
          <p:spPr>
            <a:xfrm>
              <a:off x="8874446" y="5379551"/>
              <a:ext cx="1219200" cy="774114"/>
            </a:xfrm>
            <a:prstGeom prst="rect">
              <a:avLst/>
            </a:prstGeom>
          </p:spPr>
        </p:pic>
        <p:pic>
          <p:nvPicPr>
            <p:cNvPr id="173" name="그림 17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04"/>
            <a:stretch/>
          </p:blipFill>
          <p:spPr>
            <a:xfrm>
              <a:off x="9018317" y="5568884"/>
              <a:ext cx="936334" cy="576543"/>
            </a:xfrm>
            <a:prstGeom prst="rect">
              <a:avLst/>
            </a:prstGeom>
          </p:spPr>
        </p:pic>
        <p:pic>
          <p:nvPicPr>
            <p:cNvPr id="175" name="그림 17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381" y="5845887"/>
              <a:ext cx="293436" cy="293436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625" y="5845887"/>
              <a:ext cx="293436" cy="293436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42" y="5845887"/>
              <a:ext cx="293436" cy="293436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041" y="5853507"/>
              <a:ext cx="293436" cy="293436"/>
            </a:xfrm>
            <a:prstGeom prst="rect">
              <a:avLst/>
            </a:prstGeom>
          </p:spPr>
        </p:pic>
        <p:pic>
          <p:nvPicPr>
            <p:cNvPr id="180" name="그림 1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285" y="5853507"/>
              <a:ext cx="293436" cy="293436"/>
            </a:xfrm>
            <a:prstGeom prst="rect">
              <a:avLst/>
            </a:prstGeom>
          </p:spPr>
        </p:pic>
        <p:sp>
          <p:nvSpPr>
            <p:cNvPr id="182" name="TextBox 181"/>
            <p:cNvSpPr txBox="1"/>
            <p:nvPr/>
          </p:nvSpPr>
          <p:spPr>
            <a:xfrm>
              <a:off x="5238749" y="4601974"/>
              <a:ext cx="52355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종의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조력자를 모두 소환하면 보상을 획득할 수 있습니다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직사각형 182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84" name="직사각형 183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3128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5873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업적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업적 조건 달성으로 인한 보상받기 버튼 활성화</a:t>
            </a:r>
            <a:endParaRPr lang="ko-KR" altLang="en-US" sz="1400" b="1" dirty="0"/>
          </a:p>
        </p:txBody>
      </p:sp>
      <p:grpSp>
        <p:nvGrpSpPr>
          <p:cNvPr id="66" name="그룹 65"/>
          <p:cNvGrpSpPr/>
          <p:nvPr/>
        </p:nvGrpSpPr>
        <p:grpSpPr>
          <a:xfrm>
            <a:off x="1348918" y="485864"/>
            <a:ext cx="9510593" cy="6119385"/>
            <a:chOff x="1348918" y="220050"/>
            <a:chExt cx="9510593" cy="6119385"/>
          </a:xfrm>
        </p:grpSpPr>
        <p:sp>
          <p:nvSpPr>
            <p:cNvPr id="67" name="직사각형 66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1590675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1590675" y="1283194"/>
              <a:ext cx="9036136" cy="497756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3593349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1704659" y="1400434"/>
              <a:ext cx="8806822" cy="308095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640" y="1820842"/>
              <a:ext cx="1219200" cy="1219200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65" y="1820842"/>
              <a:ext cx="1219200" cy="1219200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90" y="1820842"/>
              <a:ext cx="1219200" cy="1219200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640" y="3166548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65" y="3166548"/>
              <a:ext cx="1219200" cy="1219200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90" y="3166548"/>
              <a:ext cx="1219200" cy="1219200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96260" y="1888408"/>
              <a:ext cx="1173480" cy="1105914"/>
            </a:xfrm>
            <a:prstGeom prst="rect">
              <a:avLst/>
            </a:prstGeom>
          </p:spPr>
        </p:pic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86120" y="1843702"/>
              <a:ext cx="1169710" cy="1158240"/>
            </a:xfrm>
            <a:prstGeom prst="rect">
              <a:avLst/>
            </a:prstGeom>
          </p:spPr>
        </p:pic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144999" y="1897858"/>
              <a:ext cx="1158241" cy="1104084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2723746"/>
              <a:ext cx="293436" cy="293436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430" y="2723746"/>
              <a:ext cx="293436" cy="293436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47" y="2723746"/>
              <a:ext cx="293436" cy="293436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96260" y="3211254"/>
              <a:ext cx="1173480" cy="1105914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86120" y="3166548"/>
              <a:ext cx="1169710" cy="1158240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144999" y="3220704"/>
              <a:ext cx="1158241" cy="1104084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4072314"/>
              <a:ext cx="293436" cy="293436"/>
            </a:xfrm>
            <a:prstGeom prst="rect">
              <a:avLst/>
            </a:prstGeom>
          </p:spPr>
        </p:pic>
        <p:pic>
          <p:nvPicPr>
            <p:cNvPr id="101" name="그림 10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430" y="4072314"/>
              <a:ext cx="293436" cy="293436"/>
            </a:xfrm>
            <a:prstGeom prst="rect">
              <a:avLst/>
            </a:prstGeom>
          </p:spPr>
        </p:pic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47" y="4072314"/>
              <a:ext cx="293436" cy="293436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00" y="1823876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325" y="1823876"/>
              <a:ext cx="1219200" cy="1219200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847920" y="1903648"/>
              <a:ext cx="1173480" cy="1105914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7196659" y="1913098"/>
              <a:ext cx="1158241" cy="1104084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846" y="2731366"/>
              <a:ext cx="293436" cy="293436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90" y="2731366"/>
              <a:ext cx="293436" cy="293436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2725" y="3180064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840345" y="3259836"/>
              <a:ext cx="1173480" cy="1105914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271" y="4087554"/>
              <a:ext cx="293436" cy="293436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1795186" y="1456750"/>
              <a:ext cx="3699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 1</a:t>
              </a:r>
              <a:r>
                <a:rPr lang="ko-KR" altLang="en-US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 소환</a:t>
              </a:r>
              <a:endParaRPr lang="ko-KR" alt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8596656" y="1820842"/>
              <a:ext cx="1774781" cy="256014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596657" y="1828890"/>
              <a:ext cx="1774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</a:t>
              </a: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2" name="그림 1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446" y="2257410"/>
              <a:ext cx="1219200" cy="121920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317" y="2446743"/>
              <a:ext cx="936334" cy="815517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8874445" y="2994120"/>
              <a:ext cx="1219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8764289" y="3889619"/>
              <a:ext cx="1443093" cy="418770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8596657" y="3914835"/>
              <a:ext cx="1774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보상받기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596657" y="3501826"/>
              <a:ext cx="1774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en-US" altLang="ko-KR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/ 9</a:t>
              </a: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238749" y="1456750"/>
              <a:ext cx="52355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종의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조력자를 모두 소환하면 보상을 획득할 수 있습니다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1704659" y="4522575"/>
              <a:ext cx="8806822" cy="16563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640" y="4942983"/>
              <a:ext cx="1219200" cy="1219200"/>
            </a:xfrm>
            <a:prstGeom prst="rect">
              <a:avLst/>
            </a:prstGeom>
          </p:spPr>
        </p:pic>
        <p:pic>
          <p:nvPicPr>
            <p:cNvPr id="140" name="그림 1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65" y="4942983"/>
              <a:ext cx="1219200" cy="1219200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90" y="4942983"/>
              <a:ext cx="1219200" cy="1219200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96260" y="5010549"/>
              <a:ext cx="1173480" cy="1105914"/>
            </a:xfrm>
            <a:prstGeom prst="rect">
              <a:avLst/>
            </a:prstGeom>
          </p:spPr>
        </p:pic>
        <p:pic>
          <p:nvPicPr>
            <p:cNvPr id="144" name="그림 1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86120" y="4965843"/>
              <a:ext cx="1169710" cy="1158240"/>
            </a:xfrm>
            <a:prstGeom prst="rect">
              <a:avLst/>
            </a:prstGeom>
          </p:spPr>
        </p:pic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144999" y="5019999"/>
              <a:ext cx="1158241" cy="1104084"/>
            </a:xfrm>
            <a:prstGeom prst="rect">
              <a:avLst/>
            </a:prstGeom>
          </p:spPr>
        </p:pic>
        <p:pic>
          <p:nvPicPr>
            <p:cNvPr id="153" name="그림 15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5845887"/>
              <a:ext cx="293436" cy="293436"/>
            </a:xfrm>
            <a:prstGeom prst="rect">
              <a:avLst/>
            </a:prstGeom>
          </p:spPr>
        </p:pic>
        <p:pic>
          <p:nvPicPr>
            <p:cNvPr id="161" name="그림 1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430" y="5845887"/>
              <a:ext cx="293436" cy="293436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47" y="5845887"/>
              <a:ext cx="293436" cy="293436"/>
            </a:xfrm>
            <a:prstGeom prst="rect">
              <a:avLst/>
            </a:prstGeom>
          </p:spPr>
        </p:pic>
        <p:pic>
          <p:nvPicPr>
            <p:cNvPr id="163" name="그림 16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00" y="4946017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64" name="그림 16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325" y="4946017"/>
              <a:ext cx="1219200" cy="1219200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847920" y="5025789"/>
              <a:ext cx="1173480" cy="110591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7196659" y="5035239"/>
              <a:ext cx="1158241" cy="110408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846" y="5853507"/>
              <a:ext cx="293436" cy="293436"/>
            </a:xfrm>
            <a:prstGeom prst="rect">
              <a:avLst/>
            </a:prstGeom>
          </p:spPr>
        </p:pic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90" y="5853507"/>
              <a:ext cx="293436" cy="293436"/>
            </a:xfrm>
            <a:prstGeom prst="rect">
              <a:avLst/>
            </a:prstGeom>
          </p:spPr>
        </p:pic>
        <p:sp>
          <p:nvSpPr>
            <p:cNvPr id="169" name="TextBox 168"/>
            <p:cNvSpPr txBox="1"/>
            <p:nvPr/>
          </p:nvSpPr>
          <p:spPr>
            <a:xfrm>
              <a:off x="1795186" y="4578891"/>
              <a:ext cx="3699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 2</a:t>
              </a:r>
              <a:r>
                <a:rPr lang="ko-KR" altLang="en-US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 소환</a:t>
              </a:r>
              <a:endParaRPr lang="ko-KR" alt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8596656" y="4942983"/>
              <a:ext cx="1774781" cy="123591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596657" y="4951031"/>
              <a:ext cx="1774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</a:t>
              </a: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2" name="그림 17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06"/>
            <a:stretch/>
          </p:blipFill>
          <p:spPr>
            <a:xfrm>
              <a:off x="8874446" y="5379551"/>
              <a:ext cx="1219200" cy="774114"/>
            </a:xfrm>
            <a:prstGeom prst="rect">
              <a:avLst/>
            </a:prstGeom>
          </p:spPr>
        </p:pic>
        <p:pic>
          <p:nvPicPr>
            <p:cNvPr id="173" name="그림 17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04"/>
            <a:stretch/>
          </p:blipFill>
          <p:spPr>
            <a:xfrm>
              <a:off x="9018317" y="5568884"/>
              <a:ext cx="936334" cy="576543"/>
            </a:xfrm>
            <a:prstGeom prst="rect">
              <a:avLst/>
            </a:prstGeom>
          </p:spPr>
        </p:pic>
        <p:pic>
          <p:nvPicPr>
            <p:cNvPr id="175" name="그림 17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381" y="5845887"/>
              <a:ext cx="293436" cy="293436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625" y="5845887"/>
              <a:ext cx="293436" cy="293436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42" y="5845887"/>
              <a:ext cx="293436" cy="293436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041" y="5853507"/>
              <a:ext cx="293436" cy="293436"/>
            </a:xfrm>
            <a:prstGeom prst="rect">
              <a:avLst/>
            </a:prstGeom>
          </p:spPr>
        </p:pic>
        <p:pic>
          <p:nvPicPr>
            <p:cNvPr id="180" name="그림 1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285" y="5853507"/>
              <a:ext cx="293436" cy="293436"/>
            </a:xfrm>
            <a:prstGeom prst="rect">
              <a:avLst/>
            </a:prstGeom>
          </p:spPr>
        </p:pic>
        <p:sp>
          <p:nvSpPr>
            <p:cNvPr id="182" name="TextBox 181"/>
            <p:cNvSpPr txBox="1"/>
            <p:nvPr/>
          </p:nvSpPr>
          <p:spPr>
            <a:xfrm>
              <a:off x="5238749" y="4601974"/>
              <a:ext cx="52355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종의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조력자를 모두 소환하면 보상을 획득할 수 있습니다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직사각형 182"/>
            <p:cNvSpPr/>
            <p:nvPr/>
          </p:nvSpPr>
          <p:spPr>
            <a:xfrm>
              <a:off x="5596023" y="772080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84" name="직사각형 183"/>
            <p:cNvSpPr/>
            <p:nvPr/>
          </p:nvSpPr>
          <p:spPr>
            <a:xfrm>
              <a:off x="7570657" y="772080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64861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711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업적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업적 보상 받은 상태</a:t>
            </a:r>
            <a:endParaRPr lang="ko-KR" altLang="en-US" sz="1400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1348918" y="485864"/>
            <a:ext cx="9510593" cy="6119385"/>
            <a:chOff x="1348918" y="485864"/>
            <a:chExt cx="9510593" cy="6119385"/>
          </a:xfrm>
        </p:grpSpPr>
        <p:sp>
          <p:nvSpPr>
            <p:cNvPr id="67" name="직사각형 66"/>
            <p:cNvSpPr/>
            <p:nvPr/>
          </p:nvSpPr>
          <p:spPr>
            <a:xfrm>
              <a:off x="1348918" y="894755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1590675" y="1037894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1590675" y="1549008"/>
              <a:ext cx="9036136" cy="497756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485864"/>
              <a:ext cx="9510593" cy="426201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965960" y="525422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조력자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3593349" y="1037894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진형</a:t>
              </a:r>
              <a:r>
                <a:rPr lang="en-US" altLang="ko-KR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등록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1704659" y="1666248"/>
              <a:ext cx="8806822" cy="308095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640" y="2086656"/>
              <a:ext cx="1219200" cy="1219200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65" y="2086656"/>
              <a:ext cx="1219200" cy="1219200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90" y="2086656"/>
              <a:ext cx="1219200" cy="1219200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640" y="3432362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65" y="3432362"/>
              <a:ext cx="1219200" cy="1219200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90" y="3432362"/>
              <a:ext cx="1219200" cy="1219200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96260" y="2154222"/>
              <a:ext cx="1173480" cy="1105914"/>
            </a:xfrm>
            <a:prstGeom prst="rect">
              <a:avLst/>
            </a:prstGeom>
          </p:spPr>
        </p:pic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86120" y="2109516"/>
              <a:ext cx="1169710" cy="1158240"/>
            </a:xfrm>
            <a:prstGeom prst="rect">
              <a:avLst/>
            </a:prstGeom>
          </p:spPr>
        </p:pic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144999" y="2163672"/>
              <a:ext cx="1158241" cy="1104084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2989560"/>
              <a:ext cx="293436" cy="293436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430" y="2989560"/>
              <a:ext cx="293436" cy="293436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47" y="2989560"/>
              <a:ext cx="293436" cy="293436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96260" y="3477068"/>
              <a:ext cx="1173480" cy="1105914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86120" y="3432362"/>
              <a:ext cx="1169710" cy="1158240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144999" y="3486518"/>
              <a:ext cx="1158241" cy="1104084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4338128"/>
              <a:ext cx="293436" cy="293436"/>
            </a:xfrm>
            <a:prstGeom prst="rect">
              <a:avLst/>
            </a:prstGeom>
          </p:spPr>
        </p:pic>
        <p:pic>
          <p:nvPicPr>
            <p:cNvPr id="101" name="그림 10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430" y="4338128"/>
              <a:ext cx="293436" cy="293436"/>
            </a:xfrm>
            <a:prstGeom prst="rect">
              <a:avLst/>
            </a:prstGeom>
          </p:spPr>
        </p:pic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47" y="4338128"/>
              <a:ext cx="293436" cy="293436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00" y="2089690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325" y="2089690"/>
              <a:ext cx="1219200" cy="1219200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847920" y="2169462"/>
              <a:ext cx="1173480" cy="1105914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7196659" y="2178912"/>
              <a:ext cx="1158241" cy="1104084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846" y="2997180"/>
              <a:ext cx="293436" cy="293436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90" y="2997180"/>
              <a:ext cx="293436" cy="293436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2725" y="3445878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840345" y="3525650"/>
              <a:ext cx="1173480" cy="1105914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271" y="4353368"/>
              <a:ext cx="293436" cy="293436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1795186" y="1722564"/>
              <a:ext cx="3699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 1</a:t>
              </a:r>
              <a:r>
                <a:rPr lang="ko-KR" altLang="en-US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 소환</a:t>
              </a:r>
              <a:endParaRPr lang="ko-KR" alt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8596656" y="2086656"/>
              <a:ext cx="1774781" cy="256014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596657" y="2094704"/>
              <a:ext cx="1774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</a:t>
              </a: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2" name="그림 1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446" y="2523224"/>
              <a:ext cx="1219200" cy="121920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317" y="2712557"/>
              <a:ext cx="936334" cy="815517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8874445" y="3259934"/>
              <a:ext cx="1219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8764289" y="4155433"/>
              <a:ext cx="1443093" cy="418770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8596657" y="4180649"/>
              <a:ext cx="1774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보상받기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596657" y="3767640"/>
              <a:ext cx="1774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en-US" altLang="ko-KR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/ 9</a:t>
              </a: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238749" y="1722564"/>
              <a:ext cx="52355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종의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조력자를 모두 소환하면 보상을 획득할 수 있습니다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1704659" y="4788389"/>
              <a:ext cx="8806822" cy="16563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640" y="5208797"/>
              <a:ext cx="1219200" cy="1219200"/>
            </a:xfrm>
            <a:prstGeom prst="rect">
              <a:avLst/>
            </a:prstGeom>
          </p:spPr>
        </p:pic>
        <p:pic>
          <p:nvPicPr>
            <p:cNvPr id="140" name="그림 1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65" y="5208797"/>
              <a:ext cx="1219200" cy="1219200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90" y="5208797"/>
              <a:ext cx="1219200" cy="1219200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1796260" y="5276363"/>
              <a:ext cx="1173480" cy="1105914"/>
            </a:xfrm>
            <a:prstGeom prst="rect">
              <a:avLst/>
            </a:prstGeom>
          </p:spPr>
        </p:pic>
        <p:pic>
          <p:nvPicPr>
            <p:cNvPr id="144" name="그림 1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8" t="7930" b="24589"/>
            <a:stretch/>
          </p:blipFill>
          <p:spPr>
            <a:xfrm>
              <a:off x="4486120" y="5231657"/>
              <a:ext cx="1169710" cy="1158240"/>
            </a:xfrm>
            <a:prstGeom prst="rect">
              <a:avLst/>
            </a:prstGeom>
          </p:spPr>
        </p:pic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3144999" y="5285813"/>
              <a:ext cx="1158241" cy="1104084"/>
            </a:xfrm>
            <a:prstGeom prst="rect">
              <a:avLst/>
            </a:prstGeom>
          </p:spPr>
        </p:pic>
        <p:pic>
          <p:nvPicPr>
            <p:cNvPr id="153" name="그림 15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6111701"/>
              <a:ext cx="293436" cy="293436"/>
            </a:xfrm>
            <a:prstGeom prst="rect">
              <a:avLst/>
            </a:prstGeom>
          </p:spPr>
        </p:pic>
        <p:pic>
          <p:nvPicPr>
            <p:cNvPr id="161" name="그림 1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430" y="6111701"/>
              <a:ext cx="293436" cy="293436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47" y="6111701"/>
              <a:ext cx="293436" cy="293436"/>
            </a:xfrm>
            <a:prstGeom prst="rect">
              <a:avLst/>
            </a:prstGeom>
          </p:spPr>
        </p:pic>
        <p:pic>
          <p:nvPicPr>
            <p:cNvPr id="163" name="그림 16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00" y="5211831"/>
              <a:ext cx="1219200" cy="1219200"/>
            </a:xfrm>
            <a:prstGeom prst="rect">
              <a:avLst/>
            </a:prstGeom>
            <a:effectLst/>
          </p:spPr>
        </p:pic>
        <p:pic>
          <p:nvPicPr>
            <p:cNvPr id="164" name="그림 16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325" y="5211831"/>
              <a:ext cx="1219200" cy="1219200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r="8430" b="32164"/>
            <a:stretch/>
          </p:blipFill>
          <p:spPr>
            <a:xfrm>
              <a:off x="5847920" y="5291603"/>
              <a:ext cx="1173480" cy="110591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r="14297" b="13701"/>
            <a:stretch/>
          </p:blipFill>
          <p:spPr>
            <a:xfrm>
              <a:off x="7196659" y="5301053"/>
              <a:ext cx="1158241" cy="110408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846" y="6119321"/>
              <a:ext cx="293436" cy="293436"/>
            </a:xfrm>
            <a:prstGeom prst="rect">
              <a:avLst/>
            </a:prstGeom>
          </p:spPr>
        </p:pic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90" y="6119321"/>
              <a:ext cx="293436" cy="293436"/>
            </a:xfrm>
            <a:prstGeom prst="rect">
              <a:avLst/>
            </a:prstGeom>
          </p:spPr>
        </p:pic>
        <p:sp>
          <p:nvSpPr>
            <p:cNvPr id="169" name="TextBox 168"/>
            <p:cNvSpPr txBox="1"/>
            <p:nvPr/>
          </p:nvSpPr>
          <p:spPr>
            <a:xfrm>
              <a:off x="1795186" y="4844705"/>
              <a:ext cx="3699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 2</a:t>
              </a:r>
              <a:r>
                <a:rPr lang="ko-KR" altLang="en-US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 소환</a:t>
              </a:r>
              <a:endParaRPr lang="ko-KR" alt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8596656" y="5208797"/>
              <a:ext cx="1774781" cy="123591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596657" y="5216845"/>
              <a:ext cx="1774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</a:t>
              </a: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2" name="그림 17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06"/>
            <a:stretch/>
          </p:blipFill>
          <p:spPr>
            <a:xfrm>
              <a:off x="8874446" y="5645365"/>
              <a:ext cx="1219200" cy="774114"/>
            </a:xfrm>
            <a:prstGeom prst="rect">
              <a:avLst/>
            </a:prstGeom>
          </p:spPr>
        </p:pic>
        <p:pic>
          <p:nvPicPr>
            <p:cNvPr id="173" name="그림 17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04"/>
            <a:stretch/>
          </p:blipFill>
          <p:spPr>
            <a:xfrm>
              <a:off x="9018317" y="5834698"/>
              <a:ext cx="936334" cy="576543"/>
            </a:xfrm>
            <a:prstGeom prst="rect">
              <a:avLst/>
            </a:prstGeom>
          </p:spPr>
        </p:pic>
        <p:pic>
          <p:nvPicPr>
            <p:cNvPr id="175" name="그림 17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381" y="6111701"/>
              <a:ext cx="293436" cy="293436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625" y="6111701"/>
              <a:ext cx="293436" cy="293436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42" y="6111701"/>
              <a:ext cx="293436" cy="293436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041" y="6119321"/>
              <a:ext cx="293436" cy="293436"/>
            </a:xfrm>
            <a:prstGeom prst="rect">
              <a:avLst/>
            </a:prstGeom>
          </p:spPr>
        </p:pic>
        <p:pic>
          <p:nvPicPr>
            <p:cNvPr id="180" name="그림 1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285" y="6119321"/>
              <a:ext cx="293436" cy="293436"/>
            </a:xfrm>
            <a:prstGeom prst="rect">
              <a:avLst/>
            </a:prstGeom>
          </p:spPr>
        </p:pic>
        <p:sp>
          <p:nvSpPr>
            <p:cNvPr id="182" name="TextBox 181"/>
            <p:cNvSpPr txBox="1"/>
            <p:nvPr/>
          </p:nvSpPr>
          <p:spPr>
            <a:xfrm>
              <a:off x="5238749" y="4867788"/>
              <a:ext cx="52355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종의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 조력자를 모두 소환하면 보상을 획득할 수 있습니다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직사각형 182"/>
            <p:cNvSpPr/>
            <p:nvPr/>
          </p:nvSpPr>
          <p:spPr>
            <a:xfrm>
              <a:off x="5596023" y="1037894"/>
              <a:ext cx="1901825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조각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84" name="직사각형 183"/>
            <p:cNvSpPr/>
            <p:nvPr/>
          </p:nvSpPr>
          <p:spPr>
            <a:xfrm>
              <a:off x="7570657" y="1037894"/>
              <a:ext cx="1901825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업적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569" y="2629335"/>
              <a:ext cx="1049171" cy="96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08842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조각 상점</a:t>
            </a:r>
            <a:endParaRPr lang="ko-KR" altLang="en-US" sz="1400" b="1" dirty="0"/>
          </a:p>
        </p:txBody>
      </p:sp>
      <p:grpSp>
        <p:nvGrpSpPr>
          <p:cNvPr id="82" name="그룹 81"/>
          <p:cNvGrpSpPr/>
          <p:nvPr/>
        </p:nvGrpSpPr>
        <p:grpSpPr>
          <a:xfrm>
            <a:off x="1348918" y="487178"/>
            <a:ext cx="9510593" cy="6119385"/>
            <a:chOff x="1348918" y="220050"/>
            <a:chExt cx="9510593" cy="6119385"/>
          </a:xfrm>
        </p:grpSpPr>
        <p:sp>
          <p:nvSpPr>
            <p:cNvPr id="84" name="직사각형 83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1590675" y="1283194"/>
              <a:ext cx="9036136" cy="497756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4791075" y="772080"/>
              <a:ext cx="2630573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조각 상점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92" name="그룹 91"/>
            <p:cNvGrpSpPr/>
            <p:nvPr/>
          </p:nvGrpSpPr>
          <p:grpSpPr>
            <a:xfrm>
              <a:off x="4791075" y="1400434"/>
              <a:ext cx="2697120" cy="2314061"/>
              <a:chOff x="1455274" y="1400434"/>
              <a:chExt cx="2697120" cy="2314061"/>
            </a:xfrm>
          </p:grpSpPr>
          <p:sp>
            <p:nvSpPr>
              <p:cNvPr id="197" name="직사각형 196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8" name="그림 19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9" name="그림 19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2101215" y="1949453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00" name="TextBox 199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1" name="그림 20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202" name="TextBox 201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30000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4" name="그림 20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309683"/>
                <a:ext cx="326865" cy="253487"/>
              </a:xfrm>
              <a:prstGeom prst="rect">
                <a:avLst/>
              </a:prstGeom>
            </p:spPr>
          </p:pic>
        </p:grpSp>
        <p:grpSp>
          <p:nvGrpSpPr>
            <p:cNvPr id="93" name="그룹 92"/>
            <p:cNvGrpSpPr/>
            <p:nvPr/>
          </p:nvGrpSpPr>
          <p:grpSpPr>
            <a:xfrm>
              <a:off x="1825453" y="1400434"/>
              <a:ext cx="2697120" cy="2314061"/>
              <a:chOff x="1455274" y="1400434"/>
              <a:chExt cx="2697120" cy="2314061"/>
            </a:xfrm>
          </p:grpSpPr>
          <p:sp>
            <p:nvSpPr>
              <p:cNvPr id="189" name="직사각형 188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0" name="그림 18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1" name="그림 19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214" y="1949453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92" name="TextBox 191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쿠이안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3" name="그림 19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94" name="TextBox 193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6" name="그림 19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95" name="그룹 94"/>
            <p:cNvGrpSpPr/>
            <p:nvPr/>
          </p:nvGrpSpPr>
          <p:grpSpPr>
            <a:xfrm>
              <a:off x="7761457" y="1400434"/>
              <a:ext cx="2697120" cy="2314061"/>
              <a:chOff x="1455274" y="1400434"/>
              <a:chExt cx="2697120" cy="2314061"/>
            </a:xfrm>
          </p:grpSpPr>
          <p:sp>
            <p:nvSpPr>
              <p:cNvPr id="160" name="직사각형 15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74" name="그림 17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79" name="그림 17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2145839" y="1944130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181" name="TextBox 180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썬더드래곤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5" name="그림 18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86" name="TextBox 185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8" name="그림 18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96" name="그룹 95"/>
            <p:cNvGrpSpPr/>
            <p:nvPr/>
          </p:nvGrpSpPr>
          <p:grpSpPr>
            <a:xfrm>
              <a:off x="4791075" y="3830596"/>
              <a:ext cx="2697120" cy="2314061"/>
              <a:chOff x="1455274" y="1400434"/>
              <a:chExt cx="2697120" cy="2314061"/>
            </a:xfrm>
          </p:grpSpPr>
          <p:sp>
            <p:nvSpPr>
              <p:cNvPr id="150" name="직사각형 14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1" name="그림 15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54" name="그림 15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25062"/>
              <a:stretch/>
            </p:blipFill>
            <p:spPr>
              <a:xfrm>
                <a:off x="2142361" y="1944130"/>
                <a:ext cx="1161536" cy="11368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55" name="TextBox 154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미이라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제사장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6" name="그림 15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57" name="TextBox 156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9" name="그림 15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110" name="그룹 109"/>
            <p:cNvGrpSpPr/>
            <p:nvPr/>
          </p:nvGrpSpPr>
          <p:grpSpPr>
            <a:xfrm>
              <a:off x="1825453" y="3830596"/>
              <a:ext cx="2697120" cy="2314061"/>
              <a:chOff x="1455274" y="1400434"/>
              <a:chExt cx="2697120" cy="2314061"/>
            </a:xfrm>
          </p:grpSpPr>
          <p:sp>
            <p:nvSpPr>
              <p:cNvPr id="134" name="직사각형 133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5" name="그림 1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41" name="그림 14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214" y="1977081"/>
                <a:ext cx="1179003" cy="1045759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누크던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6" name="그림 14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47" name="TextBox 146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20000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9" name="그림 14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309683"/>
                <a:ext cx="326865" cy="253487"/>
              </a:xfrm>
              <a:prstGeom prst="rect">
                <a:avLst/>
              </a:prstGeom>
            </p:spPr>
          </p:pic>
        </p:grpSp>
        <p:grpSp>
          <p:nvGrpSpPr>
            <p:cNvPr id="112" name="그룹 111"/>
            <p:cNvGrpSpPr/>
            <p:nvPr/>
          </p:nvGrpSpPr>
          <p:grpSpPr>
            <a:xfrm>
              <a:off x="7761457" y="3830596"/>
              <a:ext cx="2697120" cy="2314061"/>
              <a:chOff x="1455274" y="1400434"/>
              <a:chExt cx="2697120" cy="2314061"/>
            </a:xfrm>
          </p:grpSpPr>
          <p:sp>
            <p:nvSpPr>
              <p:cNvPr id="120" name="직사각형 11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6" name="그림 1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18120"/>
              <a:stretch/>
            </p:blipFill>
            <p:spPr>
              <a:xfrm>
                <a:off x="2145839" y="1947375"/>
                <a:ext cx="1128583" cy="1092387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28" name="TextBox 127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가디언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골룸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0" name="그림 12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3" name="그림 13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sp>
          <p:nvSpPr>
            <p:cNvPr id="113" name="직사각형 112"/>
            <p:cNvSpPr/>
            <p:nvPr/>
          </p:nvSpPr>
          <p:spPr>
            <a:xfrm>
              <a:off x="9168714" y="772080"/>
              <a:ext cx="1458097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새로고침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646" y="1823054"/>
              <a:ext cx="1511111" cy="1384127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 rot="21057989">
              <a:off x="5085723" y="2289284"/>
              <a:ext cx="2036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gradFill flip="none" rotWithShape="1">
                    <a:gsLst>
                      <a:gs pos="0">
                        <a:schemeClr val="accent4"/>
                      </a:gs>
                      <a:gs pos="66000">
                        <a:schemeClr val="accent4"/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구입완료</a:t>
              </a:r>
              <a:endPara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4"/>
                    </a:gs>
                    <a:gs pos="66000">
                      <a:schemeClr val="accent4"/>
                    </a:gs>
                    <a:gs pos="100000">
                      <a:schemeClr val="accent2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590675" y="958294"/>
              <a:ext cx="2931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상점 갱신 시간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23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59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19146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4132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조각 상점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새로 고침 안내 팝업</a:t>
            </a:r>
            <a:endParaRPr lang="ko-KR" altLang="en-US" sz="1400" b="1" dirty="0"/>
          </a:p>
        </p:txBody>
      </p:sp>
      <p:grpSp>
        <p:nvGrpSpPr>
          <p:cNvPr id="82" name="그룹 81"/>
          <p:cNvGrpSpPr/>
          <p:nvPr/>
        </p:nvGrpSpPr>
        <p:grpSpPr>
          <a:xfrm>
            <a:off x="1348918" y="487178"/>
            <a:ext cx="9510593" cy="6119385"/>
            <a:chOff x="1348918" y="220050"/>
            <a:chExt cx="9510593" cy="6119385"/>
          </a:xfrm>
        </p:grpSpPr>
        <p:sp>
          <p:nvSpPr>
            <p:cNvPr id="84" name="직사각형 83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1590675" y="1283194"/>
              <a:ext cx="9036136" cy="497756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4791075" y="772080"/>
              <a:ext cx="2630573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조각 상점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92" name="그룹 91"/>
            <p:cNvGrpSpPr/>
            <p:nvPr/>
          </p:nvGrpSpPr>
          <p:grpSpPr>
            <a:xfrm>
              <a:off x="4791075" y="1400434"/>
              <a:ext cx="2697120" cy="2314061"/>
              <a:chOff x="1455274" y="1400434"/>
              <a:chExt cx="2697120" cy="2314061"/>
            </a:xfrm>
          </p:grpSpPr>
          <p:sp>
            <p:nvSpPr>
              <p:cNvPr id="197" name="직사각형 196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8" name="그림 19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9" name="그림 19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2101215" y="1949453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00" name="TextBox 199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1" name="그림 20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202" name="TextBox 201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30000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4" name="그림 20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309683"/>
                <a:ext cx="326865" cy="253487"/>
              </a:xfrm>
              <a:prstGeom prst="rect">
                <a:avLst/>
              </a:prstGeom>
            </p:spPr>
          </p:pic>
        </p:grpSp>
        <p:grpSp>
          <p:nvGrpSpPr>
            <p:cNvPr id="93" name="그룹 92"/>
            <p:cNvGrpSpPr/>
            <p:nvPr/>
          </p:nvGrpSpPr>
          <p:grpSpPr>
            <a:xfrm>
              <a:off x="1825453" y="1400434"/>
              <a:ext cx="2697120" cy="2314061"/>
              <a:chOff x="1455274" y="1400434"/>
              <a:chExt cx="2697120" cy="2314061"/>
            </a:xfrm>
          </p:grpSpPr>
          <p:sp>
            <p:nvSpPr>
              <p:cNvPr id="189" name="직사각형 188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0" name="그림 18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1" name="그림 19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214" y="1949453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92" name="TextBox 191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쿠이안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3" name="그림 19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94" name="TextBox 193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6" name="그림 19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95" name="그룹 94"/>
            <p:cNvGrpSpPr/>
            <p:nvPr/>
          </p:nvGrpSpPr>
          <p:grpSpPr>
            <a:xfrm>
              <a:off x="7761457" y="1400434"/>
              <a:ext cx="2697120" cy="2314061"/>
              <a:chOff x="1455274" y="1400434"/>
              <a:chExt cx="2697120" cy="2314061"/>
            </a:xfrm>
          </p:grpSpPr>
          <p:sp>
            <p:nvSpPr>
              <p:cNvPr id="160" name="직사각형 15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74" name="그림 17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79" name="그림 17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2145839" y="1944130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181" name="TextBox 180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썬더드래곤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5" name="그림 18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86" name="TextBox 185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8" name="그림 18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96" name="그룹 95"/>
            <p:cNvGrpSpPr/>
            <p:nvPr/>
          </p:nvGrpSpPr>
          <p:grpSpPr>
            <a:xfrm>
              <a:off x="4791075" y="3830596"/>
              <a:ext cx="2697120" cy="2314061"/>
              <a:chOff x="1455274" y="1400434"/>
              <a:chExt cx="2697120" cy="2314061"/>
            </a:xfrm>
          </p:grpSpPr>
          <p:sp>
            <p:nvSpPr>
              <p:cNvPr id="150" name="직사각형 14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1" name="그림 15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54" name="그림 15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25062"/>
              <a:stretch/>
            </p:blipFill>
            <p:spPr>
              <a:xfrm>
                <a:off x="2142361" y="1944130"/>
                <a:ext cx="1161536" cy="11368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55" name="TextBox 154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미이라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제사장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6" name="그림 15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57" name="TextBox 156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9" name="그림 15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110" name="그룹 109"/>
            <p:cNvGrpSpPr/>
            <p:nvPr/>
          </p:nvGrpSpPr>
          <p:grpSpPr>
            <a:xfrm>
              <a:off x="1825453" y="3830596"/>
              <a:ext cx="2697120" cy="2314061"/>
              <a:chOff x="1455274" y="1400434"/>
              <a:chExt cx="2697120" cy="2314061"/>
            </a:xfrm>
          </p:grpSpPr>
          <p:sp>
            <p:nvSpPr>
              <p:cNvPr id="134" name="직사각형 133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5" name="그림 1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41" name="그림 14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214" y="1977081"/>
                <a:ext cx="1179003" cy="1045759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누크던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6" name="그림 14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47" name="TextBox 146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20000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9" name="그림 14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309683"/>
                <a:ext cx="326865" cy="253487"/>
              </a:xfrm>
              <a:prstGeom prst="rect">
                <a:avLst/>
              </a:prstGeom>
            </p:spPr>
          </p:pic>
        </p:grpSp>
        <p:grpSp>
          <p:nvGrpSpPr>
            <p:cNvPr id="112" name="그룹 111"/>
            <p:cNvGrpSpPr/>
            <p:nvPr/>
          </p:nvGrpSpPr>
          <p:grpSpPr>
            <a:xfrm>
              <a:off x="7761457" y="3830596"/>
              <a:ext cx="2697120" cy="2314061"/>
              <a:chOff x="1455274" y="1400434"/>
              <a:chExt cx="2697120" cy="2314061"/>
            </a:xfrm>
          </p:grpSpPr>
          <p:sp>
            <p:nvSpPr>
              <p:cNvPr id="120" name="직사각형 11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6" name="그림 1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18120"/>
              <a:stretch/>
            </p:blipFill>
            <p:spPr>
              <a:xfrm>
                <a:off x="2145839" y="1947375"/>
                <a:ext cx="1128583" cy="1092387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28" name="TextBox 127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가디언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골룸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0" name="그림 12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3" name="그림 13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sp>
          <p:nvSpPr>
            <p:cNvPr id="113" name="직사각형 112"/>
            <p:cNvSpPr/>
            <p:nvPr/>
          </p:nvSpPr>
          <p:spPr>
            <a:xfrm>
              <a:off x="9168714" y="772080"/>
              <a:ext cx="1458097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새로고침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646" y="1823054"/>
              <a:ext cx="1511111" cy="1384127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 rot="21057989">
              <a:off x="5085723" y="2289284"/>
              <a:ext cx="2036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gradFill flip="none" rotWithShape="1">
                    <a:gsLst>
                      <a:gs pos="0">
                        <a:schemeClr val="accent4"/>
                      </a:gs>
                      <a:gs pos="66000">
                        <a:schemeClr val="accent4"/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구입완료</a:t>
              </a:r>
              <a:endPara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4"/>
                    </a:gs>
                    <a:gs pos="66000">
                      <a:schemeClr val="accent4"/>
                    </a:gs>
                    <a:gs pos="100000">
                      <a:schemeClr val="accent2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590675" y="958294"/>
              <a:ext cx="2931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상점 갱신 시간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23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59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7" name="직사각형 66"/>
          <p:cNvSpPr/>
          <p:nvPr/>
        </p:nvSpPr>
        <p:spPr>
          <a:xfrm>
            <a:off x="1348918" y="483005"/>
            <a:ext cx="9510593" cy="6119385"/>
          </a:xfrm>
          <a:prstGeom prst="rect">
            <a:avLst/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8" name="그룹 67"/>
          <p:cNvGrpSpPr/>
          <p:nvPr/>
        </p:nvGrpSpPr>
        <p:grpSpPr>
          <a:xfrm>
            <a:off x="3693680" y="3041696"/>
            <a:ext cx="4911593" cy="1073211"/>
            <a:chOff x="6359967" y="-1295916"/>
            <a:chExt cx="4911593" cy="1073211"/>
          </a:xfrm>
        </p:grpSpPr>
        <p:pic>
          <p:nvPicPr>
            <p:cNvPr id="69" name="그림 68"/>
            <p:cNvPicPr>
              <a:picLocks/>
            </p:cNvPicPr>
            <p:nvPr/>
          </p:nvPicPr>
          <p:blipFill rotWithShape="1">
            <a:blip r:embed="rId14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70" name="그림 69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71" name="직사각형 70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rgbClr val="FFC000"/>
                  </a:solidFill>
                  <a:latin typeface="+mn-ea"/>
                </a:rPr>
                <a:t>젬</a:t>
              </a:r>
              <a:r>
                <a:rPr lang="ko-KR" altLang="en-US" sz="1050" b="1" dirty="0" smtClean="0">
                  <a:solidFill>
                    <a:srgbClr val="FFC000"/>
                  </a:solidFill>
                  <a:latin typeface="+mn-ea"/>
                </a:rPr>
                <a:t> </a:t>
              </a:r>
              <a:r>
                <a:rPr lang="en-US" altLang="ko-KR" sz="1050" b="1" dirty="0" smtClean="0">
                  <a:solidFill>
                    <a:srgbClr val="FFC000"/>
                  </a:solidFill>
                  <a:latin typeface="+mn-ea"/>
                </a:rPr>
                <a:t>30</a:t>
              </a:r>
              <a:r>
                <a:rPr lang="ko-KR" altLang="en-US" sz="1050" b="1" dirty="0" smtClean="0">
                  <a:solidFill>
                    <a:srgbClr val="FFC000"/>
                  </a:solidFill>
                  <a:latin typeface="+mn-ea"/>
                </a:rPr>
                <a:t>개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를 사용하여 상품을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새로고침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661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선택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655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5346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조각 상점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젬</a:t>
            </a:r>
            <a:r>
              <a:rPr lang="ko-KR" altLang="en-US" sz="1400" b="1" dirty="0" smtClean="0"/>
              <a:t> 부족 시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상품 구매 및 새로 고침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grpSp>
        <p:nvGrpSpPr>
          <p:cNvPr id="82" name="그룹 81"/>
          <p:cNvGrpSpPr/>
          <p:nvPr/>
        </p:nvGrpSpPr>
        <p:grpSpPr>
          <a:xfrm>
            <a:off x="1348918" y="487178"/>
            <a:ext cx="9510593" cy="6119385"/>
            <a:chOff x="1348918" y="220050"/>
            <a:chExt cx="9510593" cy="6119385"/>
          </a:xfrm>
        </p:grpSpPr>
        <p:sp>
          <p:nvSpPr>
            <p:cNvPr id="84" name="직사각형 83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1590675" y="1283194"/>
              <a:ext cx="9036136" cy="497756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4791075" y="772080"/>
              <a:ext cx="2630573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조각 상점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92" name="그룹 91"/>
            <p:cNvGrpSpPr/>
            <p:nvPr/>
          </p:nvGrpSpPr>
          <p:grpSpPr>
            <a:xfrm>
              <a:off x="4791075" y="1400434"/>
              <a:ext cx="2697120" cy="2314061"/>
              <a:chOff x="1455274" y="1400434"/>
              <a:chExt cx="2697120" cy="2314061"/>
            </a:xfrm>
          </p:grpSpPr>
          <p:sp>
            <p:nvSpPr>
              <p:cNvPr id="197" name="직사각형 196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8" name="그림 19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9" name="그림 19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2101215" y="1949453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00" name="TextBox 199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1" name="그림 20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202" name="TextBox 201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30000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4" name="그림 20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309683"/>
                <a:ext cx="326865" cy="253487"/>
              </a:xfrm>
              <a:prstGeom prst="rect">
                <a:avLst/>
              </a:prstGeom>
            </p:spPr>
          </p:pic>
        </p:grpSp>
        <p:grpSp>
          <p:nvGrpSpPr>
            <p:cNvPr id="93" name="그룹 92"/>
            <p:cNvGrpSpPr/>
            <p:nvPr/>
          </p:nvGrpSpPr>
          <p:grpSpPr>
            <a:xfrm>
              <a:off x="1825453" y="1400434"/>
              <a:ext cx="2697120" cy="2314061"/>
              <a:chOff x="1455274" y="1400434"/>
              <a:chExt cx="2697120" cy="2314061"/>
            </a:xfrm>
          </p:grpSpPr>
          <p:sp>
            <p:nvSpPr>
              <p:cNvPr id="189" name="직사각형 188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0" name="그림 18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1" name="그림 19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214" y="1949453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92" name="TextBox 191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쿠이안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3" name="그림 19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94" name="TextBox 193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6" name="그림 19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95" name="그룹 94"/>
            <p:cNvGrpSpPr/>
            <p:nvPr/>
          </p:nvGrpSpPr>
          <p:grpSpPr>
            <a:xfrm>
              <a:off x="7761457" y="1400434"/>
              <a:ext cx="2697120" cy="2314061"/>
              <a:chOff x="1455274" y="1400434"/>
              <a:chExt cx="2697120" cy="2314061"/>
            </a:xfrm>
          </p:grpSpPr>
          <p:sp>
            <p:nvSpPr>
              <p:cNvPr id="160" name="직사각형 15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74" name="그림 17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79" name="그림 17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2145839" y="1944130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181" name="TextBox 180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썬더드래곤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5" name="그림 18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86" name="TextBox 185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8" name="그림 18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96" name="그룹 95"/>
            <p:cNvGrpSpPr/>
            <p:nvPr/>
          </p:nvGrpSpPr>
          <p:grpSpPr>
            <a:xfrm>
              <a:off x="4791075" y="3830596"/>
              <a:ext cx="2697120" cy="2314061"/>
              <a:chOff x="1455274" y="1400434"/>
              <a:chExt cx="2697120" cy="2314061"/>
            </a:xfrm>
          </p:grpSpPr>
          <p:sp>
            <p:nvSpPr>
              <p:cNvPr id="150" name="직사각형 14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1" name="그림 15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54" name="그림 15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25062"/>
              <a:stretch/>
            </p:blipFill>
            <p:spPr>
              <a:xfrm>
                <a:off x="2142361" y="1944130"/>
                <a:ext cx="1161536" cy="11368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55" name="TextBox 154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미이라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제사장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6" name="그림 15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57" name="TextBox 156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9" name="그림 15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110" name="그룹 109"/>
            <p:cNvGrpSpPr/>
            <p:nvPr/>
          </p:nvGrpSpPr>
          <p:grpSpPr>
            <a:xfrm>
              <a:off x="1825453" y="3830596"/>
              <a:ext cx="2697120" cy="2314061"/>
              <a:chOff x="1455274" y="1400434"/>
              <a:chExt cx="2697120" cy="2314061"/>
            </a:xfrm>
          </p:grpSpPr>
          <p:sp>
            <p:nvSpPr>
              <p:cNvPr id="134" name="직사각형 133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5" name="그림 1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41" name="그림 14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214" y="1977081"/>
                <a:ext cx="1179003" cy="1045759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누크던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6" name="그림 14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47" name="TextBox 146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20000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9" name="그림 14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309683"/>
                <a:ext cx="326865" cy="253487"/>
              </a:xfrm>
              <a:prstGeom prst="rect">
                <a:avLst/>
              </a:prstGeom>
            </p:spPr>
          </p:pic>
        </p:grpSp>
        <p:grpSp>
          <p:nvGrpSpPr>
            <p:cNvPr id="112" name="그룹 111"/>
            <p:cNvGrpSpPr/>
            <p:nvPr/>
          </p:nvGrpSpPr>
          <p:grpSpPr>
            <a:xfrm>
              <a:off x="7761457" y="3830596"/>
              <a:ext cx="2697120" cy="2314061"/>
              <a:chOff x="1455274" y="1400434"/>
              <a:chExt cx="2697120" cy="2314061"/>
            </a:xfrm>
          </p:grpSpPr>
          <p:sp>
            <p:nvSpPr>
              <p:cNvPr id="120" name="직사각형 11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6" name="그림 1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18120"/>
              <a:stretch/>
            </p:blipFill>
            <p:spPr>
              <a:xfrm>
                <a:off x="2145839" y="1947375"/>
                <a:ext cx="1128583" cy="1092387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28" name="TextBox 127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가디언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골룸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0" name="그림 12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3" name="그림 13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sp>
          <p:nvSpPr>
            <p:cNvPr id="113" name="직사각형 112"/>
            <p:cNvSpPr/>
            <p:nvPr/>
          </p:nvSpPr>
          <p:spPr>
            <a:xfrm>
              <a:off x="9168714" y="772080"/>
              <a:ext cx="1458097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새로고침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646" y="1823054"/>
              <a:ext cx="1511111" cy="1384127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 rot="21057989">
              <a:off x="5085723" y="2289284"/>
              <a:ext cx="2036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gradFill flip="none" rotWithShape="1">
                    <a:gsLst>
                      <a:gs pos="0">
                        <a:schemeClr val="accent4"/>
                      </a:gs>
                      <a:gs pos="66000">
                        <a:schemeClr val="accent4"/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구입완료</a:t>
              </a:r>
              <a:endPara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4"/>
                    </a:gs>
                    <a:gs pos="66000">
                      <a:schemeClr val="accent4"/>
                    </a:gs>
                    <a:gs pos="100000">
                      <a:schemeClr val="accent2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590675" y="958294"/>
              <a:ext cx="2931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상점 갱신 시간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23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59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7" name="직사각형 66"/>
          <p:cNvSpPr/>
          <p:nvPr/>
        </p:nvSpPr>
        <p:spPr>
          <a:xfrm>
            <a:off x="1348918" y="483005"/>
            <a:ext cx="9510593" cy="6119385"/>
          </a:xfrm>
          <a:prstGeom prst="rect">
            <a:avLst/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5" name="그룹 74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76" name="그림 75"/>
            <p:cNvPicPr>
              <a:picLocks/>
            </p:cNvPicPr>
            <p:nvPr/>
          </p:nvPicPr>
          <p:blipFill rotWithShape="1">
            <a:blip r:embed="rId14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78" name="직사각형 77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상품 구매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(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새로고침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)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에 필요한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젬이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N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젬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충전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81" name="직사각형 80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778285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531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조력자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조력자 조각 상점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골드 부족 시</a:t>
            </a:r>
            <a:endParaRPr lang="ko-KR" altLang="en-US" sz="1400" b="1" dirty="0"/>
          </a:p>
        </p:txBody>
      </p:sp>
      <p:grpSp>
        <p:nvGrpSpPr>
          <p:cNvPr id="82" name="그룹 81"/>
          <p:cNvGrpSpPr/>
          <p:nvPr/>
        </p:nvGrpSpPr>
        <p:grpSpPr>
          <a:xfrm>
            <a:off x="1348918" y="487178"/>
            <a:ext cx="9510593" cy="6119385"/>
            <a:chOff x="1348918" y="220050"/>
            <a:chExt cx="9510593" cy="6119385"/>
          </a:xfrm>
        </p:grpSpPr>
        <p:sp>
          <p:nvSpPr>
            <p:cNvPr id="84" name="직사각형 83"/>
            <p:cNvSpPr/>
            <p:nvPr/>
          </p:nvSpPr>
          <p:spPr>
            <a:xfrm>
              <a:off x="1348918" y="628941"/>
              <a:ext cx="9510593" cy="571049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1590675" y="1283194"/>
              <a:ext cx="9036136" cy="497756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8" y="220050"/>
              <a:ext cx="9510593" cy="426201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1965960" y="259608"/>
              <a:ext cx="8839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상점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4791075" y="772080"/>
              <a:ext cx="2630573" cy="397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bg1"/>
                  </a:solidFill>
                </a:rPr>
                <a:t>조력자 조각 상점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92" name="그룹 91"/>
            <p:cNvGrpSpPr/>
            <p:nvPr/>
          </p:nvGrpSpPr>
          <p:grpSpPr>
            <a:xfrm>
              <a:off x="4791075" y="1400434"/>
              <a:ext cx="2697120" cy="2314061"/>
              <a:chOff x="1455274" y="1400434"/>
              <a:chExt cx="2697120" cy="2314061"/>
            </a:xfrm>
          </p:grpSpPr>
          <p:sp>
            <p:nvSpPr>
              <p:cNvPr id="197" name="직사각형 196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8" name="그림 19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9" name="그림 19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3" r="8430" b="32164"/>
              <a:stretch/>
            </p:blipFill>
            <p:spPr>
              <a:xfrm>
                <a:off x="2101215" y="1949453"/>
                <a:ext cx="1173480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200" name="TextBox 199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잔인한 </a:t>
                </a:r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오크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1" name="그림 20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202" name="TextBox 201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30000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4" name="그림 20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309683"/>
                <a:ext cx="326865" cy="253487"/>
              </a:xfrm>
              <a:prstGeom prst="rect">
                <a:avLst/>
              </a:prstGeom>
            </p:spPr>
          </p:pic>
        </p:grpSp>
        <p:grpSp>
          <p:nvGrpSpPr>
            <p:cNvPr id="93" name="그룹 92"/>
            <p:cNvGrpSpPr/>
            <p:nvPr/>
          </p:nvGrpSpPr>
          <p:grpSpPr>
            <a:xfrm>
              <a:off x="1825453" y="1400434"/>
              <a:ext cx="2697120" cy="2314061"/>
              <a:chOff x="1455274" y="1400434"/>
              <a:chExt cx="2697120" cy="2314061"/>
            </a:xfrm>
          </p:grpSpPr>
          <p:sp>
            <p:nvSpPr>
              <p:cNvPr id="189" name="직사각형 188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0" name="그림 18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91" name="그림 19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214" y="1949453"/>
                <a:ext cx="1179003" cy="1105914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92" name="TextBox 191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쿠이안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3" name="그림 19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94" name="TextBox 193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6" name="그림 19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95" name="그룹 94"/>
            <p:cNvGrpSpPr/>
            <p:nvPr/>
          </p:nvGrpSpPr>
          <p:grpSpPr>
            <a:xfrm>
              <a:off x="7761457" y="1400434"/>
              <a:ext cx="2697120" cy="2314061"/>
              <a:chOff x="1455274" y="1400434"/>
              <a:chExt cx="2697120" cy="2314061"/>
            </a:xfrm>
          </p:grpSpPr>
          <p:sp>
            <p:nvSpPr>
              <p:cNvPr id="160" name="직사각형 15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74" name="그림 17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79" name="그림 17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54" t="37309" r="6783" b="-3"/>
              <a:stretch/>
            </p:blipFill>
            <p:spPr>
              <a:xfrm>
                <a:off x="2145839" y="1944130"/>
                <a:ext cx="1128584" cy="1125891"/>
              </a:xfrm>
              <a:prstGeom prst="snip2DiagRect">
                <a:avLst>
                  <a:gd name="adj1" fmla="val 0"/>
                  <a:gd name="adj2" fmla="val 36835"/>
                </a:avLst>
              </a:prstGeom>
            </p:spPr>
          </p:pic>
          <p:sp>
            <p:nvSpPr>
              <p:cNvPr id="181" name="TextBox 180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썬더드래곤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5" name="그림 18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86" name="TextBox 185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8" name="그림 18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96" name="그룹 95"/>
            <p:cNvGrpSpPr/>
            <p:nvPr/>
          </p:nvGrpSpPr>
          <p:grpSpPr>
            <a:xfrm>
              <a:off x="4791075" y="3830596"/>
              <a:ext cx="2697120" cy="2314061"/>
              <a:chOff x="1455274" y="1400434"/>
              <a:chExt cx="2697120" cy="2314061"/>
            </a:xfrm>
          </p:grpSpPr>
          <p:sp>
            <p:nvSpPr>
              <p:cNvPr id="150" name="직사각형 14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1" name="그림 15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54" name="그림 15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13310" r="7033" b="25062"/>
              <a:stretch/>
            </p:blipFill>
            <p:spPr>
              <a:xfrm>
                <a:off x="2142361" y="1944130"/>
                <a:ext cx="1161536" cy="1136822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55" name="TextBox 154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미이라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제사장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6" name="그림 15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57" name="TextBox 156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9" name="그림 15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grpSp>
          <p:nvGrpSpPr>
            <p:cNvPr id="110" name="그룹 109"/>
            <p:cNvGrpSpPr/>
            <p:nvPr/>
          </p:nvGrpSpPr>
          <p:grpSpPr>
            <a:xfrm>
              <a:off x="1825453" y="3830596"/>
              <a:ext cx="2697120" cy="2314061"/>
              <a:chOff x="1455274" y="1400434"/>
              <a:chExt cx="2697120" cy="2314061"/>
            </a:xfrm>
          </p:grpSpPr>
          <p:sp>
            <p:nvSpPr>
              <p:cNvPr id="134" name="직사각형 133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5" name="그림 1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41" name="그림 14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214" y="1977081"/>
                <a:ext cx="1179003" cy="1045759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누크던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6" name="그림 14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47" name="TextBox 146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20000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49" name="그림 14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309683"/>
                <a:ext cx="326865" cy="253487"/>
              </a:xfrm>
              <a:prstGeom prst="rect">
                <a:avLst/>
              </a:prstGeom>
            </p:spPr>
          </p:pic>
        </p:grpSp>
        <p:grpSp>
          <p:nvGrpSpPr>
            <p:cNvPr id="112" name="그룹 111"/>
            <p:cNvGrpSpPr/>
            <p:nvPr/>
          </p:nvGrpSpPr>
          <p:grpSpPr>
            <a:xfrm>
              <a:off x="7761457" y="3830596"/>
              <a:ext cx="2697120" cy="2314061"/>
              <a:chOff x="1455274" y="1400434"/>
              <a:chExt cx="2697120" cy="2314061"/>
            </a:xfrm>
          </p:grpSpPr>
          <p:sp>
            <p:nvSpPr>
              <p:cNvPr id="120" name="직사각형 119"/>
              <p:cNvSpPr/>
              <p:nvPr/>
            </p:nvSpPr>
            <p:spPr>
              <a:xfrm>
                <a:off x="1455274" y="1400434"/>
                <a:ext cx="2697120" cy="231406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6" name="그림 1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95" y="1894587"/>
                <a:ext cx="1219200" cy="1219200"/>
              </a:xfrm>
              <a:prstGeom prst="snip2DiagRect">
                <a:avLst>
                  <a:gd name="adj1" fmla="val 0"/>
                  <a:gd name="adj2" fmla="val 35417"/>
                </a:avLst>
              </a:prstGeom>
            </p:spPr>
          </p:pic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8" r="20312" b="18120"/>
              <a:stretch/>
            </p:blipFill>
            <p:spPr>
              <a:xfrm>
                <a:off x="2145839" y="1947375"/>
                <a:ext cx="1128583" cy="1092387"/>
              </a:xfrm>
              <a:prstGeom prst="snip2DiagRect">
                <a:avLst>
                  <a:gd name="adj1" fmla="val 0"/>
                  <a:gd name="adj2" fmla="val 37338"/>
                </a:avLst>
              </a:prstGeom>
            </p:spPr>
          </p:pic>
          <p:sp>
            <p:nvSpPr>
              <p:cNvPr id="128" name="TextBox 127"/>
              <p:cNvSpPr txBox="1"/>
              <p:nvPr/>
            </p:nvSpPr>
            <p:spPr>
              <a:xfrm>
                <a:off x="1795186" y="1456750"/>
                <a:ext cx="203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가디언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골룸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조각</a:t>
                </a:r>
                <a:endPara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0" name="그림 12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1730470" y="3227042"/>
                <a:ext cx="2101698" cy="418770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2460567" y="2677479"/>
                <a:ext cx="852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413688" y="3255022"/>
                <a:ext cx="1022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3" name="그림 13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657" y="3294082"/>
                <a:ext cx="326865" cy="284689"/>
              </a:xfrm>
              <a:prstGeom prst="rect">
                <a:avLst/>
              </a:prstGeom>
            </p:spPr>
          </p:pic>
        </p:grpSp>
        <p:sp>
          <p:nvSpPr>
            <p:cNvPr id="113" name="직사각형 112"/>
            <p:cNvSpPr/>
            <p:nvPr/>
          </p:nvSpPr>
          <p:spPr>
            <a:xfrm>
              <a:off x="9168714" y="772080"/>
              <a:ext cx="1458097" cy="3978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>
                  <a:solidFill>
                    <a:schemeClr val="bg1"/>
                  </a:solidFill>
                </a:rPr>
                <a:t>새로고침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646" y="1823054"/>
              <a:ext cx="1511111" cy="1384127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 rot="21057989">
              <a:off x="5085723" y="2289284"/>
              <a:ext cx="2036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gradFill flip="none" rotWithShape="1">
                    <a:gsLst>
                      <a:gs pos="0">
                        <a:schemeClr val="accent4"/>
                      </a:gs>
                      <a:gs pos="66000">
                        <a:schemeClr val="accent4"/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구입완료</a:t>
              </a:r>
              <a:endPara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4"/>
                    </a:gs>
                    <a:gs pos="66000">
                      <a:schemeClr val="accent4"/>
                    </a:gs>
                    <a:gs pos="100000">
                      <a:schemeClr val="accent2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590675" y="958294"/>
              <a:ext cx="2931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상점 갱신 시간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23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59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7" name="직사각형 66"/>
          <p:cNvSpPr/>
          <p:nvPr/>
        </p:nvSpPr>
        <p:spPr>
          <a:xfrm>
            <a:off x="1348918" y="483005"/>
            <a:ext cx="9510593" cy="6119385"/>
          </a:xfrm>
          <a:prstGeom prst="rect">
            <a:avLst/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3" name="그룹 82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85" name="그림 84"/>
            <p:cNvPicPr>
              <a:picLocks/>
            </p:cNvPicPr>
            <p:nvPr/>
          </p:nvPicPr>
          <p:blipFill rotWithShape="1">
            <a:blip r:embed="rId14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88" name="직사각형 87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상품 구매에 필요한 골드가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N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 구매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97" name="그림 96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98" name="직사각형 97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07281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수호석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UI</a:t>
            </a:r>
            <a:endParaRPr lang="ko-KR" altLang="en-US" sz="1400" b="1" dirty="0"/>
          </a:p>
        </p:txBody>
      </p:sp>
      <p:pic>
        <p:nvPicPr>
          <p:cNvPr id="82" name="그림 81" descr="C:\Users\taekhoon\Pictures\수호석 정보창Ui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549000"/>
            <a:ext cx="10800000" cy="57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0872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수호석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수호석</a:t>
            </a:r>
            <a:r>
              <a:rPr lang="ko-KR" altLang="en-US" sz="1400" b="1" dirty="0" smtClean="0"/>
              <a:t> 등록</a:t>
            </a:r>
            <a:endParaRPr lang="ko-KR" altLang="en-US" sz="1400" b="1" dirty="0"/>
          </a:p>
        </p:txBody>
      </p:sp>
      <p:pic>
        <p:nvPicPr>
          <p:cNvPr id="4" name="그림 3" descr="C:\Users\taekhoon\Pictures\수호석 등록정보창Ui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0" y="549000"/>
            <a:ext cx="10216800" cy="57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71373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19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수호석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수호석</a:t>
            </a:r>
            <a:r>
              <a:rPr lang="ko-KR" altLang="en-US" sz="1400" b="1" dirty="0" smtClean="0"/>
              <a:t> 변경</a:t>
            </a:r>
            <a:r>
              <a:rPr lang="en-US" altLang="ko-KR" sz="1400" b="1" dirty="0" smtClean="0"/>
              <a:t>_1</a:t>
            </a:r>
            <a:endParaRPr lang="ko-KR" altLang="en-US" sz="1400" b="1" dirty="0"/>
          </a:p>
        </p:txBody>
      </p:sp>
      <p:pic>
        <p:nvPicPr>
          <p:cNvPr id="5" name="그림 4" descr="C:\Users\taekhoon\Pictures\수호석 등록변경Ui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0" y="549000"/>
            <a:ext cx="10216800" cy="57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07031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19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수호석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수호석</a:t>
            </a:r>
            <a:r>
              <a:rPr lang="ko-KR" altLang="en-US" sz="1400" b="1" dirty="0" smtClean="0"/>
              <a:t> 변경</a:t>
            </a:r>
            <a:r>
              <a:rPr lang="en-US" altLang="ko-KR" sz="1400" b="1" dirty="0" smtClean="0"/>
              <a:t>_2</a:t>
            </a:r>
            <a:endParaRPr lang="ko-KR" altLang="en-US" sz="1400" b="1" dirty="0"/>
          </a:p>
        </p:txBody>
      </p:sp>
      <p:pic>
        <p:nvPicPr>
          <p:cNvPr id="3" name="그림 2" descr="C:\Users\taekhoon\Pictures\수호석 변경등록Ui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0" y="549000"/>
            <a:ext cx="10216800" cy="57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99360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수호석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수호석</a:t>
            </a:r>
            <a:r>
              <a:rPr lang="ko-KR" altLang="en-US" sz="1400" b="1" dirty="0" smtClean="0"/>
              <a:t> 연출 </a:t>
            </a:r>
            <a:r>
              <a:rPr lang="en-US" altLang="ko-KR" sz="1400" b="1" dirty="0" smtClean="0"/>
              <a:t>GUI</a:t>
            </a:r>
            <a:endParaRPr lang="ko-KR" altLang="en-US" sz="1400" b="1" dirty="0"/>
          </a:p>
        </p:txBody>
      </p:sp>
      <p:pic>
        <p:nvPicPr>
          <p:cNvPr id="4" name="그림 3" descr="C:\Users\taekhoon\Pictures\메인수호석 연출GUI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0" y="549000"/>
            <a:ext cx="10216800" cy="57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61051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가입 상태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유저가 </a:t>
            </a:r>
            <a:r>
              <a:rPr lang="ko-KR" altLang="en-US" sz="1400" b="1" dirty="0" err="1" smtClean="0"/>
              <a:t>길드원</a:t>
            </a:r>
            <a:r>
              <a:rPr lang="ko-KR" altLang="en-US" sz="1400" b="1" dirty="0" smtClean="0"/>
              <a:t> 일 때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grpSp>
        <p:nvGrpSpPr>
          <p:cNvPr id="223" name="그룹 222"/>
          <p:cNvGrpSpPr/>
          <p:nvPr/>
        </p:nvGrpSpPr>
        <p:grpSpPr>
          <a:xfrm>
            <a:off x="5336694" y="983065"/>
            <a:ext cx="5913507" cy="5592396"/>
            <a:chOff x="1070854" y="983065"/>
            <a:chExt cx="4292256" cy="5592396"/>
          </a:xfrm>
        </p:grpSpPr>
        <p:pic>
          <p:nvPicPr>
            <p:cNvPr id="224" name="그림 2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225" name="그림 2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226" name="그림 2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2"/>
              <a:ext cx="3991810" cy="4196931"/>
            </a:xfrm>
            <a:prstGeom prst="rect">
              <a:avLst/>
            </a:prstGeom>
          </p:spPr>
        </p:pic>
        <p:sp>
          <p:nvSpPr>
            <p:cNvPr id="227" name="직사각형 226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28" name="그룹 227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230" name="그림 2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231" name="직사각형 230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9" name="TextBox 228"/>
            <p:cNvSpPr txBox="1"/>
            <p:nvPr/>
          </p:nvSpPr>
          <p:spPr>
            <a:xfrm>
              <a:off x="2757257" y="1211788"/>
              <a:ext cx="9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err="1" smtClean="0">
                  <a:solidFill>
                    <a:schemeClr val="bg1"/>
                  </a:solidFill>
                </a:rPr>
                <a:t>길드원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4" name="그룹 3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95" name="그림 9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0" name="그림 1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2"/>
              <a:ext cx="3991810" cy="4765683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31" name="그림 1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32" name="직사각형 131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길드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3" name="그룹 172"/>
          <p:cNvGrpSpPr/>
          <p:nvPr/>
        </p:nvGrpSpPr>
        <p:grpSpPr>
          <a:xfrm>
            <a:off x="1377184" y="1667740"/>
            <a:ext cx="3486262" cy="4530330"/>
            <a:chOff x="1306807" y="1825593"/>
            <a:chExt cx="3486262" cy="4530330"/>
          </a:xfrm>
        </p:grpSpPr>
        <p:sp>
          <p:nvSpPr>
            <p:cNvPr id="174" name="TextBox 173"/>
            <p:cNvSpPr txBox="1"/>
            <p:nvPr/>
          </p:nvSpPr>
          <p:spPr>
            <a:xfrm>
              <a:off x="1311965" y="1825593"/>
              <a:ext cx="3481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chemeClr val="accent2"/>
                  </a:solidFill>
                </a:rPr>
                <a:t>Lv.32 </a:t>
              </a:r>
              <a:r>
                <a:rPr lang="ko-KR" altLang="en-US" b="1" dirty="0" err="1" smtClean="0">
                  <a:solidFill>
                    <a:schemeClr val="accent2"/>
                  </a:solidFill>
                </a:rPr>
                <a:t>구렛나루는남겨줘</a:t>
              </a:r>
              <a:endParaRPr lang="en-US" altLang="ko-KR" b="1" dirty="0" smtClean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</a:rPr>
                <a:t>Lv.50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잘생겨서피곤해요</a:t>
              </a:r>
              <a:endParaRPr lang="en-US" altLang="ko-KR" sz="14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2184501" y="3722194"/>
              <a:ext cx="1777137" cy="1775389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987" y="2667585"/>
              <a:ext cx="390036" cy="390036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76" y="2678407"/>
              <a:ext cx="390036" cy="390036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75" y="2667585"/>
              <a:ext cx="390036" cy="390036"/>
            </a:xfrm>
            <a:prstGeom prst="rect">
              <a:avLst/>
            </a:prstGeom>
          </p:spPr>
        </p:pic>
        <p:sp>
          <p:nvSpPr>
            <p:cNvPr id="179" name="TextBox 178"/>
            <p:cNvSpPr txBox="1"/>
            <p:nvPr/>
          </p:nvSpPr>
          <p:spPr>
            <a:xfrm>
              <a:off x="1306807" y="3024776"/>
              <a:ext cx="1784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400" b="1" dirty="0" smtClean="0">
                  <a:solidFill>
                    <a:srgbClr val="00B0F0"/>
                  </a:solidFill>
                </a:rPr>
                <a:t>길드 랭킹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/>
              <a:r>
                <a:rPr lang="ko-KR" altLang="en-US" sz="1400" b="1" dirty="0" smtClean="0">
                  <a:solidFill>
                    <a:srgbClr val="00B0F0"/>
                  </a:solidFill>
                </a:rPr>
                <a:t>길드 경험치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/>
              <a:r>
                <a:rPr lang="ko-KR" altLang="en-US" sz="1400" b="1" dirty="0" err="1" smtClean="0">
                  <a:solidFill>
                    <a:srgbClr val="00B0F0"/>
                  </a:solidFill>
                </a:rPr>
                <a:t>길드원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091159" y="3025208"/>
              <a:ext cx="1696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00B0F0"/>
                  </a:solidFill>
                </a:rPr>
                <a:t>1,234</a:t>
              </a:r>
              <a:r>
                <a:rPr lang="ko-KR" altLang="en-US" sz="1400" b="1" dirty="0" smtClean="0">
                  <a:solidFill>
                    <a:srgbClr val="00B0F0"/>
                  </a:solidFill>
                </a:rPr>
                <a:t>위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r>
                <a:rPr lang="en-US" altLang="ko-KR" sz="1400" b="1" dirty="0" smtClean="0">
                  <a:solidFill>
                    <a:srgbClr val="00B0F0"/>
                  </a:solidFill>
                </a:rPr>
                <a:t>123,456 (15%)</a:t>
              </a:r>
            </a:p>
            <a:p>
              <a:r>
                <a:rPr lang="en-US" altLang="ko-KR" sz="1400" b="1" dirty="0" smtClean="0">
                  <a:solidFill>
                    <a:srgbClr val="00B0F0"/>
                  </a:solidFill>
                </a:rPr>
                <a:t>35/50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1311965" y="5370432"/>
              <a:ext cx="3481103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&lt;&lt; </a:t>
              </a:r>
              <a:r>
                <a:rPr lang="ko-KR" altLang="en-US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자유가입 </a:t>
              </a: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</a:t>
              </a:r>
              <a:endParaRPr lang="en-US" altLang="ko-KR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1383273" y="5795089"/>
              <a:ext cx="3361133" cy="560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수호자레벨 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1000 </a:t>
              </a:r>
              <a:r>
                <a:rPr lang="ko-KR" altLang="en-US" sz="1200" dirty="0" smtClean="0">
                  <a:solidFill>
                    <a:schemeClr val="tx1"/>
                  </a:solidFill>
                </a:rPr>
                <a:t>이상 가입이 가능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매일 출석체크 하지 않으면 강제 추방됨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3" name="그림 18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02" y="1772323"/>
            <a:ext cx="558730" cy="571429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1128575" y="2278924"/>
            <a:ext cx="845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chemeClr val="bg1"/>
                </a:solidFill>
              </a:rPr>
              <a:t>2:17:50</a:t>
            </a:r>
            <a:endParaRPr lang="en-US" altLang="ko-KR" sz="800" dirty="0" smtClean="0">
              <a:solidFill>
                <a:schemeClr val="bg1"/>
              </a:solidFill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5667406" y="5871438"/>
            <a:ext cx="1743463" cy="530824"/>
            <a:chOff x="6487517" y="-478465"/>
            <a:chExt cx="1743463" cy="444678"/>
          </a:xfrm>
        </p:grpSpPr>
        <p:pic>
          <p:nvPicPr>
            <p:cNvPr id="117" name="그림 11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21" name="TextBox 120"/>
          <p:cNvSpPr txBox="1"/>
          <p:nvPr/>
        </p:nvSpPr>
        <p:spPr>
          <a:xfrm>
            <a:off x="6000368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랭킹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22" name="그룹 121"/>
          <p:cNvGrpSpPr/>
          <p:nvPr/>
        </p:nvGrpSpPr>
        <p:grpSpPr>
          <a:xfrm>
            <a:off x="9085005" y="5871438"/>
            <a:ext cx="1743463" cy="530824"/>
            <a:chOff x="6487517" y="-478465"/>
            <a:chExt cx="1743463" cy="444678"/>
          </a:xfrm>
        </p:grpSpPr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27" name="TextBox 126"/>
          <p:cNvSpPr txBox="1"/>
          <p:nvPr/>
        </p:nvSpPr>
        <p:spPr>
          <a:xfrm>
            <a:off x="9315375" y="5967573"/>
            <a:ext cx="128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solidFill>
                  <a:schemeClr val="bg1"/>
                </a:solidFill>
              </a:rPr>
              <a:t>길드전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입장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232" name="그룹 231"/>
          <p:cNvGrpSpPr/>
          <p:nvPr/>
        </p:nvGrpSpPr>
        <p:grpSpPr>
          <a:xfrm>
            <a:off x="5667406" y="5334122"/>
            <a:ext cx="1483407" cy="429005"/>
            <a:chOff x="6487517" y="-478465"/>
            <a:chExt cx="1743463" cy="444678"/>
          </a:xfrm>
        </p:grpSpPr>
        <p:pic>
          <p:nvPicPr>
            <p:cNvPr id="233" name="그림 23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34" name="그림 23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235" name="그림 23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236" name="그림 23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237" name="TextBox 236"/>
          <p:cNvSpPr txBox="1"/>
          <p:nvPr/>
        </p:nvSpPr>
        <p:spPr>
          <a:xfrm>
            <a:off x="5870340" y="5379347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탈퇴 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238" name="그룹 237"/>
          <p:cNvGrpSpPr/>
          <p:nvPr/>
        </p:nvGrpSpPr>
        <p:grpSpPr>
          <a:xfrm>
            <a:off x="9340948" y="5334122"/>
            <a:ext cx="1483407" cy="429005"/>
            <a:chOff x="6487517" y="-478465"/>
            <a:chExt cx="1743463" cy="444678"/>
          </a:xfrm>
        </p:grpSpPr>
        <p:pic>
          <p:nvPicPr>
            <p:cNvPr id="239" name="그림 23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40" name="그림 23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241" name="그림 24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242" name="그림 24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243" name="TextBox 242"/>
          <p:cNvSpPr txBox="1"/>
          <p:nvPr/>
        </p:nvSpPr>
        <p:spPr>
          <a:xfrm>
            <a:off x="9543882" y="5379347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스킬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244" name="그룹 243"/>
          <p:cNvGrpSpPr/>
          <p:nvPr/>
        </p:nvGrpSpPr>
        <p:grpSpPr>
          <a:xfrm>
            <a:off x="5584188" y="1758517"/>
            <a:ext cx="5313461" cy="700288"/>
            <a:chOff x="5584188" y="1758517"/>
            <a:chExt cx="5313461" cy="700288"/>
          </a:xfrm>
        </p:grpSpPr>
        <p:sp>
          <p:nvSpPr>
            <p:cNvPr id="245" name="직사각형 244"/>
            <p:cNvSpPr/>
            <p:nvPr/>
          </p:nvSpPr>
          <p:spPr>
            <a:xfrm>
              <a:off x="5584188" y="1758517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6266815" y="1820245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7" name="직사각형 246"/>
            <p:cNvSpPr/>
            <p:nvPr/>
          </p:nvSpPr>
          <p:spPr>
            <a:xfrm>
              <a:off x="9820911" y="1880968"/>
              <a:ext cx="483442" cy="45412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장비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구경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8382326" y="1832861"/>
              <a:ext cx="652615" cy="30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0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249" name="직사각형 248"/>
            <p:cNvSpPr/>
            <p:nvPr/>
          </p:nvSpPr>
          <p:spPr>
            <a:xfrm>
              <a:off x="5625384" y="1793071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50" name="직사각형 249"/>
            <p:cNvSpPr/>
            <p:nvPr/>
          </p:nvSpPr>
          <p:spPr>
            <a:xfrm>
              <a:off x="10340913" y="1880968"/>
              <a:ext cx="483442" cy="45412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미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출석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1" name="그룹 250"/>
          <p:cNvGrpSpPr/>
          <p:nvPr/>
        </p:nvGrpSpPr>
        <p:grpSpPr>
          <a:xfrm>
            <a:off x="5584188" y="2502511"/>
            <a:ext cx="5313461" cy="700288"/>
            <a:chOff x="5584188" y="2502511"/>
            <a:chExt cx="5313461" cy="700288"/>
          </a:xfrm>
        </p:grpSpPr>
        <p:sp>
          <p:nvSpPr>
            <p:cNvPr id="252" name="직사각형 251"/>
            <p:cNvSpPr/>
            <p:nvPr/>
          </p:nvSpPr>
          <p:spPr>
            <a:xfrm>
              <a:off x="5584188" y="2502511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6266815" y="2564239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4" name="직사각형 253"/>
            <p:cNvSpPr/>
            <p:nvPr/>
          </p:nvSpPr>
          <p:spPr>
            <a:xfrm>
              <a:off x="9820911" y="2624962"/>
              <a:ext cx="483442" cy="45412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장비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구경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5" name="직사각형 254"/>
            <p:cNvSpPr/>
            <p:nvPr/>
          </p:nvSpPr>
          <p:spPr>
            <a:xfrm>
              <a:off x="5625384" y="2537065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56" name="직사각형 255"/>
            <p:cNvSpPr/>
            <p:nvPr/>
          </p:nvSpPr>
          <p:spPr>
            <a:xfrm>
              <a:off x="10340913" y="2624962"/>
              <a:ext cx="483442" cy="4541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출석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8382326" y="2568258"/>
              <a:ext cx="86462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길드장로</a:t>
              </a: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258" name="직사각형 257"/>
            <p:cNvSpPr/>
            <p:nvPr/>
          </p:nvSpPr>
          <p:spPr>
            <a:xfrm>
              <a:off x="9309826" y="2624962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추방</a:t>
              </a:r>
            </a:p>
          </p:txBody>
        </p:sp>
      </p:grpSp>
      <p:grpSp>
        <p:nvGrpSpPr>
          <p:cNvPr id="259" name="그룹 258"/>
          <p:cNvGrpSpPr/>
          <p:nvPr/>
        </p:nvGrpSpPr>
        <p:grpSpPr>
          <a:xfrm>
            <a:off x="5584188" y="3246505"/>
            <a:ext cx="5313461" cy="700288"/>
            <a:chOff x="5584188" y="3246505"/>
            <a:chExt cx="5313461" cy="700288"/>
          </a:xfrm>
        </p:grpSpPr>
        <p:sp>
          <p:nvSpPr>
            <p:cNvPr id="260" name="직사각형 259"/>
            <p:cNvSpPr/>
            <p:nvPr/>
          </p:nvSpPr>
          <p:spPr>
            <a:xfrm>
              <a:off x="5584188" y="3246505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6266815" y="3308233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2" name="직사각형 261"/>
            <p:cNvSpPr/>
            <p:nvPr/>
          </p:nvSpPr>
          <p:spPr>
            <a:xfrm>
              <a:off x="9820911" y="3368956"/>
              <a:ext cx="483442" cy="45412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장비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구경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3" name="직사각형 262"/>
            <p:cNvSpPr/>
            <p:nvPr/>
          </p:nvSpPr>
          <p:spPr>
            <a:xfrm>
              <a:off x="5625384" y="3281059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64" name="직사각형 263"/>
            <p:cNvSpPr/>
            <p:nvPr/>
          </p:nvSpPr>
          <p:spPr>
            <a:xfrm>
              <a:off x="10340913" y="3368956"/>
              <a:ext cx="483442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출석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하기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5" name="직사각형 264"/>
            <p:cNvSpPr/>
            <p:nvPr/>
          </p:nvSpPr>
          <p:spPr>
            <a:xfrm>
              <a:off x="9309826" y="3368956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추방</a:t>
              </a:r>
            </a:p>
          </p:txBody>
        </p:sp>
      </p:grpSp>
      <p:grpSp>
        <p:nvGrpSpPr>
          <p:cNvPr id="266" name="그룹 265"/>
          <p:cNvGrpSpPr/>
          <p:nvPr/>
        </p:nvGrpSpPr>
        <p:grpSpPr>
          <a:xfrm>
            <a:off x="5584188" y="3990500"/>
            <a:ext cx="5313461" cy="700288"/>
            <a:chOff x="5584188" y="3990500"/>
            <a:chExt cx="5313461" cy="700288"/>
          </a:xfrm>
        </p:grpSpPr>
        <p:sp>
          <p:nvSpPr>
            <p:cNvPr id="267" name="직사각형 266"/>
            <p:cNvSpPr/>
            <p:nvPr/>
          </p:nvSpPr>
          <p:spPr>
            <a:xfrm>
              <a:off x="5584188" y="3990500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6266815" y="4052228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9" name="직사각형 268"/>
            <p:cNvSpPr/>
            <p:nvPr/>
          </p:nvSpPr>
          <p:spPr>
            <a:xfrm>
              <a:off x="9820911" y="4112951"/>
              <a:ext cx="483442" cy="45412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장비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구경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0" name="직사각형 269"/>
            <p:cNvSpPr/>
            <p:nvPr/>
          </p:nvSpPr>
          <p:spPr>
            <a:xfrm>
              <a:off x="5625384" y="4025054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71" name="직사각형 270"/>
            <p:cNvSpPr/>
            <p:nvPr/>
          </p:nvSpPr>
          <p:spPr>
            <a:xfrm>
              <a:off x="10340913" y="4112951"/>
              <a:ext cx="483442" cy="45412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미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출석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2" name="직사각형 271"/>
            <p:cNvSpPr/>
            <p:nvPr/>
          </p:nvSpPr>
          <p:spPr>
            <a:xfrm>
              <a:off x="9309826" y="4112951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추방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518946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가입 상태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유저가 </a:t>
            </a:r>
            <a:r>
              <a:rPr lang="ko-KR" altLang="en-US" sz="1400" b="1" dirty="0" err="1" smtClean="0"/>
              <a:t>길드장일</a:t>
            </a:r>
            <a:r>
              <a:rPr lang="ko-KR" altLang="en-US" sz="1400" b="1" dirty="0" smtClean="0"/>
              <a:t> 때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grpSp>
        <p:nvGrpSpPr>
          <p:cNvPr id="223" name="그룹 222"/>
          <p:cNvGrpSpPr/>
          <p:nvPr/>
        </p:nvGrpSpPr>
        <p:grpSpPr>
          <a:xfrm>
            <a:off x="5336694" y="983065"/>
            <a:ext cx="5913507" cy="5592396"/>
            <a:chOff x="1070854" y="983065"/>
            <a:chExt cx="4292256" cy="5592396"/>
          </a:xfrm>
        </p:grpSpPr>
        <p:pic>
          <p:nvPicPr>
            <p:cNvPr id="224" name="그림 2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225" name="그림 2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226" name="그림 2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2"/>
              <a:ext cx="3991810" cy="4196931"/>
            </a:xfrm>
            <a:prstGeom prst="rect">
              <a:avLst/>
            </a:prstGeom>
          </p:spPr>
        </p:pic>
        <p:sp>
          <p:nvSpPr>
            <p:cNvPr id="227" name="직사각형 226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28" name="그룹 227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230" name="그림 2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231" name="직사각형 230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9" name="TextBox 228"/>
            <p:cNvSpPr txBox="1"/>
            <p:nvPr/>
          </p:nvSpPr>
          <p:spPr>
            <a:xfrm>
              <a:off x="2757257" y="1211788"/>
              <a:ext cx="9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err="1" smtClean="0">
                  <a:solidFill>
                    <a:schemeClr val="bg1"/>
                  </a:solidFill>
                </a:rPr>
                <a:t>길드원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4" name="그룹 3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95" name="그림 9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0" name="그림 1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2"/>
              <a:ext cx="3991810" cy="4765683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31" name="그림 1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32" name="직사각형 131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길드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5584188" y="1758517"/>
            <a:ext cx="5313461" cy="700288"/>
            <a:chOff x="5584188" y="1758517"/>
            <a:chExt cx="5313461" cy="700288"/>
          </a:xfrm>
        </p:grpSpPr>
        <p:sp>
          <p:nvSpPr>
            <p:cNvPr id="134" name="직사각형 133"/>
            <p:cNvSpPr/>
            <p:nvPr/>
          </p:nvSpPr>
          <p:spPr>
            <a:xfrm>
              <a:off x="5584188" y="1758517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66815" y="1820245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직사각형 135"/>
            <p:cNvSpPr/>
            <p:nvPr/>
          </p:nvSpPr>
          <p:spPr>
            <a:xfrm>
              <a:off x="9820911" y="1880968"/>
              <a:ext cx="483442" cy="45412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장비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구경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382326" y="1832861"/>
              <a:ext cx="652615" cy="30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0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5625384" y="1793071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91" name="직사각형 190"/>
            <p:cNvSpPr/>
            <p:nvPr/>
          </p:nvSpPr>
          <p:spPr>
            <a:xfrm>
              <a:off x="10340913" y="1880968"/>
              <a:ext cx="483442" cy="45412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미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출석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3" name="그룹 172"/>
          <p:cNvGrpSpPr/>
          <p:nvPr/>
        </p:nvGrpSpPr>
        <p:grpSpPr>
          <a:xfrm>
            <a:off x="1377184" y="1667740"/>
            <a:ext cx="3486262" cy="4530330"/>
            <a:chOff x="1306807" y="1825593"/>
            <a:chExt cx="3486262" cy="4530330"/>
          </a:xfrm>
        </p:grpSpPr>
        <p:sp>
          <p:nvSpPr>
            <p:cNvPr id="174" name="TextBox 173"/>
            <p:cNvSpPr txBox="1"/>
            <p:nvPr/>
          </p:nvSpPr>
          <p:spPr>
            <a:xfrm>
              <a:off x="1311965" y="1825593"/>
              <a:ext cx="3481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chemeClr val="accent2"/>
                  </a:solidFill>
                </a:rPr>
                <a:t>Lv.32 </a:t>
              </a:r>
              <a:r>
                <a:rPr lang="ko-KR" altLang="en-US" b="1" dirty="0" err="1" smtClean="0">
                  <a:solidFill>
                    <a:schemeClr val="accent2"/>
                  </a:solidFill>
                </a:rPr>
                <a:t>구렛나루는남겨줘</a:t>
              </a:r>
              <a:endParaRPr lang="en-US" altLang="ko-KR" b="1" dirty="0" smtClean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</a:rPr>
                <a:t>Lv.50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잘생겨서피곤해요</a:t>
              </a:r>
              <a:endParaRPr lang="en-US" altLang="ko-KR" sz="14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2184501" y="3722194"/>
              <a:ext cx="1777137" cy="1775389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987" y="2667585"/>
              <a:ext cx="390036" cy="390036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76" y="2678407"/>
              <a:ext cx="390036" cy="390036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75" y="2667585"/>
              <a:ext cx="390036" cy="390036"/>
            </a:xfrm>
            <a:prstGeom prst="rect">
              <a:avLst/>
            </a:prstGeom>
          </p:spPr>
        </p:pic>
        <p:sp>
          <p:nvSpPr>
            <p:cNvPr id="179" name="TextBox 178"/>
            <p:cNvSpPr txBox="1"/>
            <p:nvPr/>
          </p:nvSpPr>
          <p:spPr>
            <a:xfrm>
              <a:off x="1306807" y="3024776"/>
              <a:ext cx="1784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400" b="1" dirty="0" smtClean="0">
                  <a:solidFill>
                    <a:srgbClr val="00B0F0"/>
                  </a:solidFill>
                </a:rPr>
                <a:t>길드 랭킹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/>
              <a:r>
                <a:rPr lang="ko-KR" altLang="en-US" sz="1400" b="1" dirty="0" smtClean="0">
                  <a:solidFill>
                    <a:srgbClr val="00B0F0"/>
                  </a:solidFill>
                </a:rPr>
                <a:t>길드 경험치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/>
              <a:r>
                <a:rPr lang="ko-KR" altLang="en-US" sz="1400" b="1" dirty="0" err="1" smtClean="0">
                  <a:solidFill>
                    <a:srgbClr val="00B0F0"/>
                  </a:solidFill>
                </a:rPr>
                <a:t>길드원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091159" y="3025208"/>
              <a:ext cx="1696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00B0F0"/>
                  </a:solidFill>
                </a:rPr>
                <a:t>1,234</a:t>
              </a:r>
              <a:r>
                <a:rPr lang="ko-KR" altLang="en-US" sz="1400" b="1" dirty="0" smtClean="0">
                  <a:solidFill>
                    <a:srgbClr val="00B0F0"/>
                  </a:solidFill>
                </a:rPr>
                <a:t>위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r>
                <a:rPr lang="en-US" altLang="ko-KR" sz="1400" b="1" dirty="0" smtClean="0">
                  <a:solidFill>
                    <a:srgbClr val="00B0F0"/>
                  </a:solidFill>
                </a:rPr>
                <a:t>123,456 (15%)</a:t>
              </a:r>
            </a:p>
            <a:p>
              <a:r>
                <a:rPr lang="en-US" altLang="ko-KR" sz="1400" b="1" dirty="0" smtClean="0">
                  <a:solidFill>
                    <a:srgbClr val="00B0F0"/>
                  </a:solidFill>
                </a:rPr>
                <a:t>35/50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1311965" y="5370432"/>
              <a:ext cx="3481103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&lt;&lt; </a:t>
              </a:r>
              <a:r>
                <a:rPr lang="ko-KR" altLang="en-US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자유가입 </a:t>
              </a: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</a:t>
              </a:r>
              <a:endParaRPr lang="en-US" altLang="ko-KR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1383273" y="5795089"/>
              <a:ext cx="3361133" cy="560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수호자레벨 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1000 </a:t>
              </a:r>
              <a:r>
                <a:rPr lang="ko-KR" altLang="en-US" sz="1200" dirty="0" smtClean="0">
                  <a:solidFill>
                    <a:schemeClr val="tx1"/>
                  </a:solidFill>
                </a:rPr>
                <a:t>이상 가입이 가능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매일 출석체크 하지 않으면 강제 추방됨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3" name="그림 18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02" y="1772323"/>
            <a:ext cx="558730" cy="571429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1128575" y="2278924"/>
            <a:ext cx="845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chemeClr val="bg1"/>
                </a:solidFill>
              </a:rPr>
              <a:t>2:17:50</a:t>
            </a:r>
            <a:endParaRPr lang="en-US" altLang="ko-KR" sz="800" dirty="0" smtClean="0">
              <a:solidFill>
                <a:schemeClr val="bg1"/>
              </a:solidFill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5667406" y="5871438"/>
            <a:ext cx="1743463" cy="530824"/>
            <a:chOff x="6487517" y="-478465"/>
            <a:chExt cx="1743463" cy="444678"/>
          </a:xfrm>
        </p:grpSpPr>
        <p:pic>
          <p:nvPicPr>
            <p:cNvPr id="117" name="그림 11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21" name="TextBox 120"/>
          <p:cNvSpPr txBox="1"/>
          <p:nvPr/>
        </p:nvSpPr>
        <p:spPr>
          <a:xfrm>
            <a:off x="6000368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랭킹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22" name="그룹 121"/>
          <p:cNvGrpSpPr/>
          <p:nvPr/>
        </p:nvGrpSpPr>
        <p:grpSpPr>
          <a:xfrm>
            <a:off x="9085005" y="5871438"/>
            <a:ext cx="1743463" cy="530824"/>
            <a:chOff x="6487517" y="-478465"/>
            <a:chExt cx="1743463" cy="444678"/>
          </a:xfrm>
        </p:grpSpPr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27" name="TextBox 126"/>
          <p:cNvSpPr txBox="1"/>
          <p:nvPr/>
        </p:nvSpPr>
        <p:spPr>
          <a:xfrm>
            <a:off x="9315375" y="5967573"/>
            <a:ext cx="128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solidFill>
                  <a:schemeClr val="bg1"/>
                </a:solidFill>
              </a:rPr>
              <a:t>길드전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입장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232" name="그룹 231"/>
          <p:cNvGrpSpPr/>
          <p:nvPr/>
        </p:nvGrpSpPr>
        <p:grpSpPr>
          <a:xfrm>
            <a:off x="5667406" y="5334122"/>
            <a:ext cx="1483407" cy="429005"/>
            <a:chOff x="6487517" y="-478465"/>
            <a:chExt cx="1743463" cy="444678"/>
          </a:xfrm>
        </p:grpSpPr>
        <p:pic>
          <p:nvPicPr>
            <p:cNvPr id="233" name="그림 23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34" name="그림 23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235" name="그림 23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236" name="그림 23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237" name="TextBox 236"/>
          <p:cNvSpPr txBox="1"/>
          <p:nvPr/>
        </p:nvSpPr>
        <p:spPr>
          <a:xfrm>
            <a:off x="5870340" y="5379347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 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238" name="그룹 237"/>
          <p:cNvGrpSpPr/>
          <p:nvPr/>
        </p:nvGrpSpPr>
        <p:grpSpPr>
          <a:xfrm>
            <a:off x="9340948" y="5334122"/>
            <a:ext cx="1483407" cy="429005"/>
            <a:chOff x="6487517" y="-478465"/>
            <a:chExt cx="1743463" cy="444678"/>
          </a:xfrm>
        </p:grpSpPr>
        <p:pic>
          <p:nvPicPr>
            <p:cNvPr id="239" name="그림 23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40" name="그림 23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241" name="그림 24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242" name="그림 24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243" name="TextBox 242"/>
          <p:cNvSpPr txBox="1"/>
          <p:nvPr/>
        </p:nvSpPr>
        <p:spPr>
          <a:xfrm>
            <a:off x="9543882" y="5379347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스킬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4334051" y="5690592"/>
            <a:ext cx="439493" cy="45412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작성</a:t>
            </a:r>
            <a:endParaRPr lang="en-US" altLang="ko-KR" sz="1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o-KR" alt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하기</a:t>
            </a:r>
            <a:endParaRPr lang="ko-KR" alt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584188" y="2502511"/>
            <a:ext cx="5313461" cy="700288"/>
            <a:chOff x="5584188" y="2502511"/>
            <a:chExt cx="5313461" cy="700288"/>
          </a:xfrm>
        </p:grpSpPr>
        <p:sp>
          <p:nvSpPr>
            <p:cNvPr id="193" name="직사각형 192"/>
            <p:cNvSpPr/>
            <p:nvPr/>
          </p:nvSpPr>
          <p:spPr>
            <a:xfrm>
              <a:off x="5584188" y="2502511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266815" y="2564239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5" name="직사각형 194"/>
            <p:cNvSpPr/>
            <p:nvPr/>
          </p:nvSpPr>
          <p:spPr>
            <a:xfrm>
              <a:off x="9820911" y="2624962"/>
              <a:ext cx="483442" cy="45412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장비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구경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7" name="직사각형 196"/>
            <p:cNvSpPr/>
            <p:nvPr/>
          </p:nvSpPr>
          <p:spPr>
            <a:xfrm>
              <a:off x="5625384" y="2537065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98" name="직사각형 197"/>
            <p:cNvSpPr/>
            <p:nvPr/>
          </p:nvSpPr>
          <p:spPr>
            <a:xfrm>
              <a:off x="10340913" y="2624962"/>
              <a:ext cx="483442" cy="4541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출석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382326" y="2568258"/>
              <a:ext cx="86462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길드장로</a:t>
              </a: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9309826" y="2624962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추방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4188" y="3246505"/>
            <a:ext cx="5313461" cy="700288"/>
            <a:chOff x="5584188" y="3246505"/>
            <a:chExt cx="5313461" cy="700288"/>
          </a:xfrm>
        </p:grpSpPr>
        <p:sp>
          <p:nvSpPr>
            <p:cNvPr id="200" name="직사각형 199"/>
            <p:cNvSpPr/>
            <p:nvPr/>
          </p:nvSpPr>
          <p:spPr>
            <a:xfrm>
              <a:off x="5584188" y="3246505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6266815" y="3308233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2" name="직사각형 201"/>
            <p:cNvSpPr/>
            <p:nvPr/>
          </p:nvSpPr>
          <p:spPr>
            <a:xfrm>
              <a:off x="9820911" y="3368956"/>
              <a:ext cx="483442" cy="45412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장비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구경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" name="직사각형 203"/>
            <p:cNvSpPr/>
            <p:nvPr/>
          </p:nvSpPr>
          <p:spPr>
            <a:xfrm>
              <a:off x="5625384" y="3281059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05" name="직사각형 204"/>
            <p:cNvSpPr/>
            <p:nvPr/>
          </p:nvSpPr>
          <p:spPr>
            <a:xfrm>
              <a:off x="10340913" y="3368956"/>
              <a:ext cx="483442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출석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하기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9309826" y="3368956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추방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4188" y="3990500"/>
            <a:ext cx="5313461" cy="700288"/>
            <a:chOff x="5584188" y="3990500"/>
            <a:chExt cx="5313461" cy="700288"/>
          </a:xfrm>
        </p:grpSpPr>
        <p:sp>
          <p:nvSpPr>
            <p:cNvPr id="207" name="직사각형 206"/>
            <p:cNvSpPr/>
            <p:nvPr/>
          </p:nvSpPr>
          <p:spPr>
            <a:xfrm>
              <a:off x="5584188" y="3990500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6266815" y="4052228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9" name="직사각형 208"/>
            <p:cNvSpPr/>
            <p:nvPr/>
          </p:nvSpPr>
          <p:spPr>
            <a:xfrm>
              <a:off x="9820911" y="4112951"/>
              <a:ext cx="483442" cy="45412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장비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구경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5625384" y="4025054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10340913" y="4112951"/>
              <a:ext cx="483442" cy="45412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미</a:t>
              </a:r>
              <a:endParaRPr lang="en-US" altLang="ko-K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출석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9309826" y="4112951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추방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572277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4257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미 가입 상태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가입 신청한 길드 없음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88" name="직사각형 87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90" name="직사각형 89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43" y="2020185"/>
            <a:ext cx="5593934" cy="371076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97" name="그림 9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7"/>
          <a:stretch/>
        </p:blipFill>
        <p:spPr>
          <a:xfrm>
            <a:off x="5604024" y="5387448"/>
            <a:ext cx="5328366" cy="243866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5" y="1650712"/>
            <a:ext cx="2939651" cy="338657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7103640" y="1681614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길드 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7948986" y="1691460"/>
            <a:ext cx="2019069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길드명을</a:t>
            </a:r>
            <a:r>
              <a:rPr lang="ko-KR" altLang="en-US" sz="1100" b="1" dirty="0" smtClean="0">
                <a:solidFill>
                  <a:schemeClr val="bg2">
                    <a:lumMod val="50000"/>
                  </a:schemeClr>
                </a:solidFill>
              </a:rPr>
              <a:t> 입력하세요</a:t>
            </a:r>
            <a:r>
              <a:rPr lang="en-US" altLang="ko-KR" sz="11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7" name="그룹 106"/>
          <p:cNvGrpSpPr/>
          <p:nvPr/>
        </p:nvGrpSpPr>
        <p:grpSpPr>
          <a:xfrm>
            <a:off x="10088937" y="1650711"/>
            <a:ext cx="811998" cy="341877"/>
            <a:chOff x="6487517" y="-478465"/>
            <a:chExt cx="917837" cy="444678"/>
          </a:xfrm>
        </p:grpSpPr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10241187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112" name="그룹 111"/>
          <p:cNvGrpSpPr/>
          <p:nvPr/>
        </p:nvGrpSpPr>
        <p:grpSpPr>
          <a:xfrm>
            <a:off x="5516589" y="1650711"/>
            <a:ext cx="811998" cy="341877"/>
            <a:chOff x="6487517" y="-478465"/>
            <a:chExt cx="917837" cy="444678"/>
          </a:xfrm>
        </p:grpSpPr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03" name="TextBox 102"/>
          <p:cNvSpPr txBox="1"/>
          <p:nvPr/>
        </p:nvSpPr>
        <p:spPr>
          <a:xfrm>
            <a:off x="5682143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갱신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95" name="그림 9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0" name="그림 1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1722576" y="3091306"/>
              <a:ext cx="2919389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ko-KR" altLang="en-US" sz="2800" b="1" dirty="0" smtClean="0">
                  <a:solidFill>
                    <a:schemeClr val="bg2">
                      <a:lumMod val="50000"/>
                    </a:schemeClr>
                  </a:solidFill>
                </a:rPr>
                <a:t>가입 신청 중인</a:t>
              </a:r>
              <a:endParaRPr lang="en-US" altLang="ko-KR" sz="2800" b="1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ko-KR" altLang="en-US" sz="2800" b="1" dirty="0" smtClean="0">
                  <a:solidFill>
                    <a:schemeClr val="bg2">
                      <a:lumMod val="50000"/>
                    </a:schemeClr>
                  </a:solidFill>
                </a:rPr>
                <a:t>길드가 없습니다</a:t>
              </a:r>
              <a:r>
                <a:rPr lang="en-US" altLang="ko-KR" sz="2800" b="1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lang="ko-KR" alt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31" name="그림 1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32" name="직사각형 131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3" name="그룹 132"/>
          <p:cNvGrpSpPr/>
          <p:nvPr/>
        </p:nvGrpSpPr>
        <p:grpSpPr>
          <a:xfrm>
            <a:off x="5604024" y="2124870"/>
            <a:ext cx="5313461" cy="784830"/>
            <a:chOff x="5542380" y="2124870"/>
            <a:chExt cx="5313461" cy="784830"/>
          </a:xfrm>
        </p:grpSpPr>
        <p:sp>
          <p:nvSpPr>
            <p:cNvPr id="134" name="직사각형 133"/>
            <p:cNvSpPr/>
            <p:nvPr/>
          </p:nvSpPr>
          <p:spPr>
            <a:xfrm>
              <a:off x="5542380" y="2147840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69475" y="2124870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직사각형 135"/>
            <p:cNvSpPr/>
            <p:nvPr/>
          </p:nvSpPr>
          <p:spPr>
            <a:xfrm>
              <a:off x="10055590" y="2222608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933225" y="2124870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5583576" y="2182394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5" name="그룹 154"/>
          <p:cNvGrpSpPr/>
          <p:nvPr/>
        </p:nvGrpSpPr>
        <p:grpSpPr>
          <a:xfrm>
            <a:off x="5604024" y="2940514"/>
            <a:ext cx="5313461" cy="784830"/>
            <a:chOff x="5542380" y="2940514"/>
            <a:chExt cx="5313461" cy="784830"/>
          </a:xfrm>
        </p:grpSpPr>
        <p:sp>
          <p:nvSpPr>
            <p:cNvPr id="156" name="직사각형 155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626947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933225" y="2940514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5583576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5604024" y="3756158"/>
            <a:ext cx="5313461" cy="784830"/>
            <a:chOff x="5542380" y="3756158"/>
            <a:chExt cx="5313461" cy="784830"/>
          </a:xfrm>
        </p:grpSpPr>
        <p:sp>
          <p:nvSpPr>
            <p:cNvPr id="162" name="직사각형 161"/>
            <p:cNvSpPr/>
            <p:nvPr/>
          </p:nvSpPr>
          <p:spPr>
            <a:xfrm>
              <a:off x="5542380" y="3779128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269475" y="3756158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10055590" y="3853896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933225" y="3756158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6" name="직사각형 165"/>
            <p:cNvSpPr/>
            <p:nvPr/>
          </p:nvSpPr>
          <p:spPr>
            <a:xfrm>
              <a:off x="5583576" y="3809438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7" name="그룹 166"/>
          <p:cNvGrpSpPr/>
          <p:nvPr/>
        </p:nvGrpSpPr>
        <p:grpSpPr>
          <a:xfrm>
            <a:off x="5604024" y="4571802"/>
            <a:ext cx="5313461" cy="784830"/>
            <a:chOff x="5542380" y="4571802"/>
            <a:chExt cx="5313461" cy="784830"/>
          </a:xfrm>
        </p:grpSpPr>
        <p:sp>
          <p:nvSpPr>
            <p:cNvPr id="168" name="직사각형 167"/>
            <p:cNvSpPr/>
            <p:nvPr/>
          </p:nvSpPr>
          <p:spPr>
            <a:xfrm>
              <a:off x="5542380" y="4594772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269475" y="4571802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10055590" y="4669540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933225" y="4571802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2" name="직사각형 171"/>
            <p:cNvSpPr/>
            <p:nvPr/>
          </p:nvSpPr>
          <p:spPr>
            <a:xfrm>
              <a:off x="5583576" y="4622961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5667406" y="5871438"/>
            <a:ext cx="1743463" cy="530824"/>
            <a:chOff x="6487517" y="-478465"/>
            <a:chExt cx="1743463" cy="444678"/>
          </a:xfrm>
        </p:grpSpPr>
        <p:pic>
          <p:nvPicPr>
            <p:cNvPr id="70" name="그림 6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72" name="그림 7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74" name="TextBox 73"/>
          <p:cNvSpPr txBox="1"/>
          <p:nvPr/>
        </p:nvSpPr>
        <p:spPr>
          <a:xfrm>
            <a:off x="6000368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랭킹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9085005" y="5871438"/>
            <a:ext cx="1743463" cy="530824"/>
            <a:chOff x="6487517" y="-478465"/>
            <a:chExt cx="1743463" cy="444678"/>
          </a:xfrm>
        </p:grpSpPr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80" name="TextBox 79"/>
          <p:cNvSpPr txBox="1"/>
          <p:nvPr/>
        </p:nvSpPr>
        <p:spPr>
          <a:xfrm>
            <a:off x="9417967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solidFill>
                  <a:schemeClr val="bg1"/>
                </a:solidFill>
              </a:rPr>
              <a:t>길드 창설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8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준비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4693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7210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미 가입 상태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가입 신청한 길드 있음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우측 목록에서 특정 길드 미 선택 시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 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3" name="그룹 162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64" name="그림 16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66" name="직사각형 165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68" name="직사각형 167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43" y="2020185"/>
            <a:ext cx="5593934" cy="3710763"/>
          </a:xfrm>
          <a:prstGeom prst="rect">
            <a:avLst/>
          </a:prstGeom>
        </p:spPr>
      </p:pic>
      <p:pic>
        <p:nvPicPr>
          <p:cNvPr id="97" name="그림 9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7"/>
          <a:stretch/>
        </p:blipFill>
        <p:spPr>
          <a:xfrm>
            <a:off x="5604024" y="5387448"/>
            <a:ext cx="5328366" cy="243866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5" y="1650712"/>
            <a:ext cx="2939651" cy="338657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7103640" y="1681614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길드 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7948986" y="1691460"/>
            <a:ext cx="2019069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길드명을</a:t>
            </a:r>
            <a:r>
              <a:rPr lang="ko-KR" altLang="en-US" sz="1100" b="1" dirty="0" smtClean="0">
                <a:solidFill>
                  <a:schemeClr val="bg2">
                    <a:lumMod val="50000"/>
                  </a:schemeClr>
                </a:solidFill>
              </a:rPr>
              <a:t> 입력하세요</a:t>
            </a:r>
            <a:r>
              <a:rPr lang="en-US" altLang="ko-KR" sz="11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7" name="그룹 106"/>
          <p:cNvGrpSpPr/>
          <p:nvPr/>
        </p:nvGrpSpPr>
        <p:grpSpPr>
          <a:xfrm>
            <a:off x="10088937" y="1650711"/>
            <a:ext cx="811998" cy="341877"/>
            <a:chOff x="6487517" y="-478465"/>
            <a:chExt cx="917837" cy="444678"/>
          </a:xfrm>
        </p:grpSpPr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10241187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112" name="그룹 111"/>
          <p:cNvGrpSpPr/>
          <p:nvPr/>
        </p:nvGrpSpPr>
        <p:grpSpPr>
          <a:xfrm>
            <a:off x="5516589" y="1650711"/>
            <a:ext cx="811998" cy="341877"/>
            <a:chOff x="6487517" y="-478465"/>
            <a:chExt cx="917837" cy="444678"/>
          </a:xfrm>
        </p:grpSpPr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03" name="TextBox 102"/>
          <p:cNvSpPr txBox="1"/>
          <p:nvPr/>
        </p:nvSpPr>
        <p:spPr>
          <a:xfrm>
            <a:off x="5682143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갱신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604024" y="2124870"/>
            <a:ext cx="5313461" cy="784830"/>
            <a:chOff x="5542380" y="2124870"/>
            <a:chExt cx="5313461" cy="784830"/>
          </a:xfrm>
        </p:grpSpPr>
        <p:sp>
          <p:nvSpPr>
            <p:cNvPr id="67" name="직사각형 66"/>
            <p:cNvSpPr/>
            <p:nvPr/>
          </p:nvSpPr>
          <p:spPr>
            <a:xfrm>
              <a:off x="5542380" y="2147840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269475" y="2124870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10055590" y="2222608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933225" y="2124870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5583576" y="2182394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5604024" y="2940514"/>
            <a:ext cx="5313461" cy="784830"/>
            <a:chOff x="5542380" y="2940514"/>
            <a:chExt cx="5313461" cy="784830"/>
          </a:xfrm>
        </p:grpSpPr>
        <p:sp>
          <p:nvSpPr>
            <p:cNvPr id="73" name="직사각형 72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6947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933225" y="2940514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5583576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604024" y="3756158"/>
            <a:ext cx="5313461" cy="784830"/>
            <a:chOff x="5542380" y="3756158"/>
            <a:chExt cx="5313461" cy="784830"/>
          </a:xfrm>
        </p:grpSpPr>
        <p:sp>
          <p:nvSpPr>
            <p:cNvPr id="79" name="직사각형 78"/>
            <p:cNvSpPr/>
            <p:nvPr/>
          </p:nvSpPr>
          <p:spPr>
            <a:xfrm>
              <a:off x="5542380" y="3779128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69475" y="3756158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10055590" y="3853896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933225" y="3756158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5583576" y="3809438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604024" y="4571802"/>
            <a:ext cx="5313461" cy="784830"/>
            <a:chOff x="5542380" y="4571802"/>
            <a:chExt cx="5313461" cy="784830"/>
          </a:xfrm>
        </p:grpSpPr>
        <p:sp>
          <p:nvSpPr>
            <p:cNvPr id="85" name="직사각형 84"/>
            <p:cNvSpPr/>
            <p:nvPr/>
          </p:nvSpPr>
          <p:spPr>
            <a:xfrm>
              <a:off x="5542380" y="4594772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269475" y="4571802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10055590" y="4669540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933225" y="4571802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8" name="직사각형 147"/>
            <p:cNvSpPr/>
            <p:nvPr/>
          </p:nvSpPr>
          <p:spPr>
            <a:xfrm>
              <a:off x="5583576" y="4622961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281480" y="1856255"/>
              <a:ext cx="707808" cy="54948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신청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취소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1279457" y="2574161"/>
            <a:ext cx="3792941" cy="723258"/>
            <a:chOff x="1279457" y="2574161"/>
            <a:chExt cx="3792941" cy="723258"/>
          </a:xfrm>
        </p:grpSpPr>
        <p:sp>
          <p:nvSpPr>
            <p:cNvPr id="98" name="직사각형 97"/>
            <p:cNvSpPr/>
            <p:nvPr/>
          </p:nvSpPr>
          <p:spPr>
            <a:xfrm>
              <a:off x="1279457" y="2597131"/>
              <a:ext cx="379294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006552" y="2574161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4281480" y="2671899"/>
              <a:ext cx="707808" cy="54948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신청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취소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직사각형 149"/>
            <p:cNvSpPr/>
            <p:nvPr/>
          </p:nvSpPr>
          <p:spPr>
            <a:xfrm>
              <a:off x="1327413" y="2629842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1" name="그룹 150"/>
          <p:cNvGrpSpPr/>
          <p:nvPr/>
        </p:nvGrpSpPr>
        <p:grpSpPr>
          <a:xfrm>
            <a:off x="5667406" y="5871438"/>
            <a:ext cx="1743463" cy="530824"/>
            <a:chOff x="6487517" y="-478465"/>
            <a:chExt cx="1743463" cy="444678"/>
          </a:xfrm>
        </p:grpSpPr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53" name="그림 15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54" name="그림 15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55" name="그림 15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56" name="TextBox 155"/>
          <p:cNvSpPr txBox="1"/>
          <p:nvPr/>
        </p:nvSpPr>
        <p:spPr>
          <a:xfrm>
            <a:off x="6000368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랭킹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57" name="그룹 156"/>
          <p:cNvGrpSpPr/>
          <p:nvPr/>
        </p:nvGrpSpPr>
        <p:grpSpPr>
          <a:xfrm>
            <a:off x="9085005" y="5871438"/>
            <a:ext cx="1743463" cy="530824"/>
            <a:chOff x="6487517" y="-478465"/>
            <a:chExt cx="1743463" cy="444678"/>
          </a:xfrm>
        </p:grpSpPr>
        <p:pic>
          <p:nvPicPr>
            <p:cNvPr id="158" name="그림 15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59" name="그림 15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60" name="그림 15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61" name="그림 16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62" name="TextBox 161"/>
          <p:cNvSpPr txBox="1"/>
          <p:nvPr/>
        </p:nvSpPr>
        <p:spPr>
          <a:xfrm>
            <a:off x="9417967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solidFill>
                  <a:schemeClr val="bg1"/>
                </a:solidFill>
              </a:rPr>
              <a:t>길드 창설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0694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5038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미 가입 상태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길드 목록에서 특정 길드 선택 시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5" name="그룹 174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78" name="직사각형 177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9" name="그림 1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80" name="직사각형 179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43" y="2020185"/>
            <a:ext cx="5593934" cy="371076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721617" y="1211788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97" name="그림 9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7"/>
          <a:stretch/>
        </p:blipFill>
        <p:spPr>
          <a:xfrm>
            <a:off x="5604024" y="5387448"/>
            <a:ext cx="5328366" cy="243866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5" y="1650712"/>
            <a:ext cx="2939651" cy="338657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7103640" y="1681614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길드 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7948986" y="1691460"/>
            <a:ext cx="2019069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길드명을</a:t>
            </a:r>
            <a:r>
              <a:rPr lang="ko-KR" altLang="en-US" sz="1100" b="1" dirty="0" smtClean="0">
                <a:solidFill>
                  <a:schemeClr val="bg2">
                    <a:lumMod val="50000"/>
                  </a:schemeClr>
                </a:solidFill>
              </a:rPr>
              <a:t> 입력하세요</a:t>
            </a:r>
            <a:r>
              <a:rPr lang="en-US" altLang="ko-KR" sz="11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7" name="그룹 106"/>
          <p:cNvGrpSpPr/>
          <p:nvPr/>
        </p:nvGrpSpPr>
        <p:grpSpPr>
          <a:xfrm>
            <a:off x="10088937" y="1650711"/>
            <a:ext cx="811998" cy="341877"/>
            <a:chOff x="6487517" y="-478465"/>
            <a:chExt cx="917837" cy="444678"/>
          </a:xfrm>
        </p:grpSpPr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10241187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112" name="그룹 111"/>
          <p:cNvGrpSpPr/>
          <p:nvPr/>
        </p:nvGrpSpPr>
        <p:grpSpPr>
          <a:xfrm>
            <a:off x="5516589" y="1650711"/>
            <a:ext cx="811998" cy="341877"/>
            <a:chOff x="6487517" y="-478465"/>
            <a:chExt cx="917837" cy="444678"/>
          </a:xfrm>
        </p:grpSpPr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03" name="TextBox 102"/>
          <p:cNvSpPr txBox="1"/>
          <p:nvPr/>
        </p:nvSpPr>
        <p:spPr>
          <a:xfrm>
            <a:off x="5682143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갱신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128" name="그룹 127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31" name="그림 1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5" name="그룹 134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37" name="그림 13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38" name="직사각형 137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길드 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9116" r="26164" b="82214"/>
          <a:stretch/>
        </p:blipFill>
        <p:spPr>
          <a:xfrm>
            <a:off x="4700671" y="1174839"/>
            <a:ext cx="441192" cy="432000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1377184" y="1667740"/>
            <a:ext cx="3486262" cy="4530330"/>
            <a:chOff x="1306807" y="1825593"/>
            <a:chExt cx="3486262" cy="4530330"/>
          </a:xfrm>
        </p:grpSpPr>
        <p:sp>
          <p:nvSpPr>
            <p:cNvPr id="90" name="TextBox 89"/>
            <p:cNvSpPr txBox="1"/>
            <p:nvPr/>
          </p:nvSpPr>
          <p:spPr>
            <a:xfrm>
              <a:off x="1311965" y="1825593"/>
              <a:ext cx="3481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chemeClr val="accent2"/>
                  </a:solidFill>
                </a:rPr>
                <a:t>Lv.32 </a:t>
              </a:r>
              <a:r>
                <a:rPr lang="ko-KR" altLang="en-US" b="1" dirty="0" smtClean="0">
                  <a:solidFill>
                    <a:schemeClr val="accent2"/>
                  </a:solidFill>
                </a:rPr>
                <a:t>길드 이름</a:t>
              </a:r>
              <a:endParaRPr lang="en-US" altLang="ko-KR" b="1" dirty="0" smtClean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</a:rPr>
                <a:t>Lv.50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길드 마스터 이름</a:t>
              </a:r>
              <a:endParaRPr lang="en-US" altLang="ko-KR" sz="14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2184501" y="3722194"/>
              <a:ext cx="1777137" cy="1775389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987" y="2667585"/>
              <a:ext cx="390036" cy="390036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76" y="2678407"/>
              <a:ext cx="390036" cy="390036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75" y="2667585"/>
              <a:ext cx="390036" cy="390036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306807" y="3024776"/>
              <a:ext cx="1784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rgbClr val="00B0F0"/>
                  </a:solidFill>
                </a:rPr>
                <a:t>길드랭킹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rgbClr val="00B0F0"/>
                  </a:solidFill>
                </a:rPr>
                <a:t>길드원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091159" y="3025208"/>
              <a:ext cx="1696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1,234</a:t>
              </a:r>
              <a:r>
                <a:rPr lang="ko-KR" altLang="en-US" sz="1400" b="1" dirty="0" smtClean="0">
                  <a:solidFill>
                    <a:srgbClr val="00B0F0"/>
                  </a:solidFill>
                </a:rPr>
                <a:t>위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35/50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311965" y="5370432"/>
              <a:ext cx="3481103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&lt;&lt; </a:t>
              </a:r>
              <a:r>
                <a:rPr lang="ko-KR" altLang="en-US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자유가입 </a:t>
              </a: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</a:t>
              </a:r>
              <a:endParaRPr lang="en-US" altLang="ko-KR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1383273" y="5795089"/>
              <a:ext cx="3361133" cy="560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수호자레벨 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1000 </a:t>
              </a:r>
              <a:r>
                <a:rPr lang="ko-KR" altLang="en-US" sz="1200" dirty="0" smtClean="0">
                  <a:solidFill>
                    <a:schemeClr val="tx1"/>
                  </a:solidFill>
                </a:rPr>
                <a:t>이상 가입이 가능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매일 출석체크 하지 않으면 강제 추방됨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9" name="그룹 138"/>
          <p:cNvGrpSpPr/>
          <p:nvPr/>
        </p:nvGrpSpPr>
        <p:grpSpPr>
          <a:xfrm>
            <a:off x="5604024" y="2124870"/>
            <a:ext cx="5313461" cy="784830"/>
            <a:chOff x="5542380" y="2124870"/>
            <a:chExt cx="5313461" cy="784830"/>
          </a:xfrm>
        </p:grpSpPr>
        <p:sp>
          <p:nvSpPr>
            <p:cNvPr id="140" name="직사각형 139"/>
            <p:cNvSpPr/>
            <p:nvPr/>
          </p:nvSpPr>
          <p:spPr>
            <a:xfrm>
              <a:off x="5542380" y="2147840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269475" y="2124870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직사각형 141"/>
            <p:cNvSpPr/>
            <p:nvPr/>
          </p:nvSpPr>
          <p:spPr>
            <a:xfrm>
              <a:off x="10055590" y="2222608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933225" y="2124870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직사각형 143"/>
            <p:cNvSpPr/>
            <p:nvPr/>
          </p:nvSpPr>
          <p:spPr>
            <a:xfrm>
              <a:off x="5583576" y="2182394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5" name="그룹 144"/>
          <p:cNvGrpSpPr/>
          <p:nvPr/>
        </p:nvGrpSpPr>
        <p:grpSpPr>
          <a:xfrm>
            <a:off x="5604024" y="2940514"/>
            <a:ext cx="5313461" cy="784830"/>
            <a:chOff x="5542380" y="2940514"/>
            <a:chExt cx="5313461" cy="784830"/>
          </a:xfrm>
        </p:grpSpPr>
        <p:sp>
          <p:nvSpPr>
            <p:cNvPr id="146" name="직사각형 145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8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26947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8" name="직사각형 147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33225" y="2940514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직사각형 149"/>
            <p:cNvSpPr/>
            <p:nvPr/>
          </p:nvSpPr>
          <p:spPr>
            <a:xfrm>
              <a:off x="5583576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1" name="그룹 150"/>
          <p:cNvGrpSpPr/>
          <p:nvPr/>
        </p:nvGrpSpPr>
        <p:grpSpPr>
          <a:xfrm>
            <a:off x="5604024" y="3756158"/>
            <a:ext cx="5313461" cy="784830"/>
            <a:chOff x="5542380" y="3756158"/>
            <a:chExt cx="5313461" cy="784830"/>
          </a:xfrm>
        </p:grpSpPr>
        <p:sp>
          <p:nvSpPr>
            <p:cNvPr id="152" name="직사각형 151"/>
            <p:cNvSpPr/>
            <p:nvPr/>
          </p:nvSpPr>
          <p:spPr>
            <a:xfrm>
              <a:off x="5542380" y="3779128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6269475" y="3756158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4" name="직사각형 153"/>
            <p:cNvSpPr/>
            <p:nvPr/>
          </p:nvSpPr>
          <p:spPr>
            <a:xfrm>
              <a:off x="10055590" y="3853896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8933225" y="3756158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직사각형 155"/>
            <p:cNvSpPr/>
            <p:nvPr/>
          </p:nvSpPr>
          <p:spPr>
            <a:xfrm>
              <a:off x="5583576" y="3809438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7" name="그룹 156"/>
          <p:cNvGrpSpPr/>
          <p:nvPr/>
        </p:nvGrpSpPr>
        <p:grpSpPr>
          <a:xfrm>
            <a:off x="5604024" y="4571802"/>
            <a:ext cx="5313461" cy="784830"/>
            <a:chOff x="5542380" y="4571802"/>
            <a:chExt cx="5313461" cy="784830"/>
          </a:xfrm>
        </p:grpSpPr>
        <p:sp>
          <p:nvSpPr>
            <p:cNvPr id="158" name="직사각형 157"/>
            <p:cNvSpPr/>
            <p:nvPr/>
          </p:nvSpPr>
          <p:spPr>
            <a:xfrm>
              <a:off x="5542380" y="4594772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69475" y="4571802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이름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마스터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10055590" y="4669540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8933225" y="4571802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5583576" y="4622961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3" name="그룹 162"/>
          <p:cNvGrpSpPr/>
          <p:nvPr/>
        </p:nvGrpSpPr>
        <p:grpSpPr>
          <a:xfrm>
            <a:off x="5667406" y="5871438"/>
            <a:ext cx="1743463" cy="530824"/>
            <a:chOff x="6487517" y="-478465"/>
            <a:chExt cx="1743463" cy="444678"/>
          </a:xfrm>
        </p:grpSpPr>
        <p:pic>
          <p:nvPicPr>
            <p:cNvPr id="164" name="그림 16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68" name="TextBox 167"/>
          <p:cNvSpPr txBox="1"/>
          <p:nvPr/>
        </p:nvSpPr>
        <p:spPr>
          <a:xfrm>
            <a:off x="6000368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랭킹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69" name="그룹 168"/>
          <p:cNvGrpSpPr/>
          <p:nvPr/>
        </p:nvGrpSpPr>
        <p:grpSpPr>
          <a:xfrm>
            <a:off x="9085005" y="5871438"/>
            <a:ext cx="1743463" cy="530824"/>
            <a:chOff x="6487517" y="-478465"/>
            <a:chExt cx="1743463" cy="444678"/>
          </a:xfrm>
        </p:grpSpPr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71" name="그림 17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72" name="그림 17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73" name="그림 17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74" name="TextBox 173"/>
          <p:cNvSpPr txBox="1"/>
          <p:nvPr/>
        </p:nvSpPr>
        <p:spPr>
          <a:xfrm>
            <a:off x="9417967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solidFill>
                  <a:schemeClr val="bg1"/>
                </a:solidFill>
              </a:rPr>
              <a:t>길드 창설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9242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836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미 가입 상태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길드 검색 이용 시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0" name="그룹 149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51" name="그림 15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53" name="직사각형 152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4" name="그림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55" name="직사각형 154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43" y="2020185"/>
            <a:ext cx="5593934" cy="3710763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5" y="1650712"/>
            <a:ext cx="2939651" cy="338657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7103640" y="1681614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길드 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7948986" y="1691460"/>
            <a:ext cx="2019069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구렛나루는남겨줘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7" name="그룹 106"/>
          <p:cNvGrpSpPr/>
          <p:nvPr/>
        </p:nvGrpSpPr>
        <p:grpSpPr>
          <a:xfrm>
            <a:off x="10088937" y="1650711"/>
            <a:ext cx="811998" cy="341877"/>
            <a:chOff x="6487517" y="-478465"/>
            <a:chExt cx="917837" cy="444678"/>
          </a:xfrm>
        </p:grpSpPr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10241187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112" name="그룹 111"/>
          <p:cNvGrpSpPr/>
          <p:nvPr/>
        </p:nvGrpSpPr>
        <p:grpSpPr>
          <a:xfrm>
            <a:off x="5516589" y="1650711"/>
            <a:ext cx="811998" cy="341877"/>
            <a:chOff x="6487517" y="-478465"/>
            <a:chExt cx="917837" cy="444678"/>
          </a:xfrm>
        </p:grpSpPr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03" name="TextBox 102"/>
          <p:cNvSpPr txBox="1"/>
          <p:nvPr/>
        </p:nvSpPr>
        <p:spPr>
          <a:xfrm>
            <a:off x="5682143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갱신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73" name="그룹 72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74" name="그림 7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8" name="그룹 77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81" name="직사각형 80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길드 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2" name="그림 8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9116" r="26164" b="82214"/>
          <a:stretch/>
        </p:blipFill>
        <p:spPr>
          <a:xfrm>
            <a:off x="4700671" y="1174839"/>
            <a:ext cx="441192" cy="432000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377184" y="1667740"/>
            <a:ext cx="3486262" cy="4530330"/>
            <a:chOff x="1306807" y="1825593"/>
            <a:chExt cx="3486262" cy="4530330"/>
          </a:xfrm>
        </p:grpSpPr>
        <p:sp>
          <p:nvSpPr>
            <p:cNvPr id="84" name="TextBox 83"/>
            <p:cNvSpPr txBox="1"/>
            <p:nvPr/>
          </p:nvSpPr>
          <p:spPr>
            <a:xfrm>
              <a:off x="1311965" y="1825593"/>
              <a:ext cx="3481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chemeClr val="accent2"/>
                  </a:solidFill>
                </a:rPr>
                <a:t>Lv.32 </a:t>
              </a:r>
              <a:r>
                <a:rPr lang="ko-KR" altLang="en-US" b="1" dirty="0" err="1" smtClean="0">
                  <a:solidFill>
                    <a:schemeClr val="accent2"/>
                  </a:solidFill>
                </a:rPr>
                <a:t>구렛나루는남겨줘</a:t>
              </a:r>
              <a:endParaRPr lang="en-US" altLang="ko-KR" b="1" dirty="0" smtClean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</a:rPr>
                <a:t>Lv.50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잘생겨서피곤해요</a:t>
              </a:r>
              <a:endParaRPr lang="en-US" altLang="ko-KR" sz="14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2184501" y="3722194"/>
              <a:ext cx="1777137" cy="1775389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987" y="2667585"/>
              <a:ext cx="390036" cy="390036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76" y="2678407"/>
              <a:ext cx="390036" cy="390036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75" y="2667585"/>
              <a:ext cx="390036" cy="390036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1306807" y="3024776"/>
              <a:ext cx="1784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rgbClr val="00B0F0"/>
                  </a:solidFill>
                </a:rPr>
                <a:t>길드랭킹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rgbClr val="00B0F0"/>
                  </a:solidFill>
                </a:rPr>
                <a:t>길드원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91159" y="3025208"/>
              <a:ext cx="1696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1,234</a:t>
              </a:r>
              <a:r>
                <a:rPr lang="ko-KR" altLang="en-US" sz="1400" b="1" dirty="0" smtClean="0">
                  <a:solidFill>
                    <a:srgbClr val="00B0F0"/>
                  </a:solidFill>
                </a:rPr>
                <a:t>위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35/50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311965" y="5370432"/>
              <a:ext cx="3481103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&lt;&lt; </a:t>
              </a:r>
              <a:r>
                <a:rPr lang="ko-KR" altLang="en-US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자유가입 </a:t>
              </a: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</a:t>
              </a:r>
              <a:endParaRPr lang="en-US" altLang="ko-KR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1383273" y="5795089"/>
              <a:ext cx="3361133" cy="560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수호자레벨 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1000 </a:t>
              </a:r>
              <a:r>
                <a:rPr lang="ko-KR" altLang="en-US" sz="1200" dirty="0" smtClean="0">
                  <a:solidFill>
                    <a:schemeClr val="tx1"/>
                  </a:solidFill>
                </a:rPr>
                <a:t>이상 가입이 가능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매일 출석체크 하지 않으면 강제 추방됨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2" name="그룹 131"/>
          <p:cNvGrpSpPr/>
          <p:nvPr/>
        </p:nvGrpSpPr>
        <p:grpSpPr>
          <a:xfrm>
            <a:off x="5604024" y="2120408"/>
            <a:ext cx="5313461" cy="784830"/>
            <a:chOff x="5542380" y="2940514"/>
            <a:chExt cx="5313461" cy="784830"/>
          </a:xfrm>
        </p:grpSpPr>
        <p:sp>
          <p:nvSpPr>
            <p:cNvPr id="133" name="직사각형 132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8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26947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직사각형 134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933225" y="2940514"/>
              <a:ext cx="8686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5583576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5667406" y="5871438"/>
            <a:ext cx="1743463" cy="530824"/>
            <a:chOff x="6487517" y="-478465"/>
            <a:chExt cx="1743463" cy="444678"/>
          </a:xfrm>
        </p:grpSpPr>
        <p:pic>
          <p:nvPicPr>
            <p:cNvPr id="139" name="그림 1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40" name="그림 13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41" name="그림 14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43" name="TextBox 142"/>
          <p:cNvSpPr txBox="1"/>
          <p:nvPr/>
        </p:nvSpPr>
        <p:spPr>
          <a:xfrm>
            <a:off x="6000368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랭킹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44" name="그룹 143"/>
          <p:cNvGrpSpPr/>
          <p:nvPr/>
        </p:nvGrpSpPr>
        <p:grpSpPr>
          <a:xfrm>
            <a:off x="9085005" y="5871438"/>
            <a:ext cx="1743463" cy="530824"/>
            <a:chOff x="6487517" y="-478465"/>
            <a:chExt cx="1743463" cy="444678"/>
          </a:xfrm>
        </p:grpSpPr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49" name="TextBox 148"/>
          <p:cNvSpPr txBox="1"/>
          <p:nvPr/>
        </p:nvSpPr>
        <p:spPr>
          <a:xfrm>
            <a:off x="9417967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solidFill>
                  <a:schemeClr val="bg1"/>
                </a:solidFill>
              </a:rPr>
              <a:t>길드 창설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7489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953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랭킹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길드 가입 상태에서 진입 시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1" name="그룹 12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24" name="직사각형 12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26" name="직사각형 12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43" y="2020185"/>
            <a:ext cx="5593934" cy="3710763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5" y="1650712"/>
            <a:ext cx="2939651" cy="338657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7103640" y="1681614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길드 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7948986" y="1691460"/>
            <a:ext cx="2019069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길드명을</a:t>
            </a:r>
            <a:r>
              <a:rPr lang="ko-KR" altLang="en-US" sz="1100" b="1" dirty="0" smtClean="0">
                <a:solidFill>
                  <a:schemeClr val="bg2">
                    <a:lumMod val="50000"/>
                  </a:schemeClr>
                </a:solidFill>
              </a:rPr>
              <a:t> 입력하세요</a:t>
            </a:r>
            <a:r>
              <a:rPr lang="en-US" altLang="ko-KR" sz="11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7" name="그룹 106"/>
          <p:cNvGrpSpPr/>
          <p:nvPr/>
        </p:nvGrpSpPr>
        <p:grpSpPr>
          <a:xfrm>
            <a:off x="10088937" y="1650711"/>
            <a:ext cx="811998" cy="341877"/>
            <a:chOff x="6487517" y="-478465"/>
            <a:chExt cx="917837" cy="444678"/>
          </a:xfrm>
        </p:grpSpPr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10241187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73" name="그룹 72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74" name="그림 7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8" name="그룹 77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81" name="직사각형 80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길드 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2" name="그림 8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9116" r="26164" b="82214"/>
          <a:stretch/>
        </p:blipFill>
        <p:spPr>
          <a:xfrm>
            <a:off x="4700671" y="1174839"/>
            <a:ext cx="441192" cy="432000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377184" y="1667740"/>
            <a:ext cx="3486262" cy="4530330"/>
            <a:chOff x="1306807" y="1825593"/>
            <a:chExt cx="3486262" cy="4530330"/>
          </a:xfrm>
        </p:grpSpPr>
        <p:sp>
          <p:nvSpPr>
            <p:cNvPr id="84" name="TextBox 83"/>
            <p:cNvSpPr txBox="1"/>
            <p:nvPr/>
          </p:nvSpPr>
          <p:spPr>
            <a:xfrm>
              <a:off x="1311965" y="1825593"/>
              <a:ext cx="3481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chemeClr val="accent2"/>
                  </a:solidFill>
                </a:rPr>
                <a:t>Lv.32 </a:t>
              </a:r>
              <a:r>
                <a:rPr lang="ko-KR" altLang="en-US" b="1" dirty="0" err="1" smtClean="0">
                  <a:solidFill>
                    <a:schemeClr val="accent2"/>
                  </a:solidFill>
                </a:rPr>
                <a:t>구렛나루는남겨줘</a:t>
              </a:r>
              <a:endParaRPr lang="en-US" altLang="ko-KR" b="1" dirty="0" smtClean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</a:rPr>
                <a:t>Lv.50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잘생겨서피곤해요</a:t>
              </a:r>
              <a:endParaRPr lang="en-US" altLang="ko-KR" sz="14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2184501" y="3722194"/>
              <a:ext cx="1777137" cy="1775389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987" y="2667585"/>
              <a:ext cx="390036" cy="390036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76" y="2678407"/>
              <a:ext cx="390036" cy="390036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75" y="2667585"/>
              <a:ext cx="390036" cy="390036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1306807" y="3024776"/>
              <a:ext cx="1784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rgbClr val="00B0F0"/>
                  </a:solidFill>
                </a:rPr>
                <a:t>길드랭킹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rgbClr val="00B0F0"/>
                  </a:solidFill>
                </a:rPr>
                <a:t>길드원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91159" y="3025208"/>
              <a:ext cx="1696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1,234</a:t>
              </a:r>
              <a:r>
                <a:rPr lang="ko-KR" altLang="en-US" sz="1400" b="1" dirty="0" smtClean="0">
                  <a:solidFill>
                    <a:srgbClr val="00B0F0"/>
                  </a:solidFill>
                </a:rPr>
                <a:t>위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35/50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311965" y="5370432"/>
              <a:ext cx="3481103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&lt;&lt; </a:t>
              </a:r>
              <a:r>
                <a:rPr lang="ko-KR" altLang="en-US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자유가입 </a:t>
              </a: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</a:t>
              </a:r>
              <a:endParaRPr lang="en-US" altLang="ko-KR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1383273" y="5795089"/>
              <a:ext cx="3361133" cy="560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수호자레벨 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1000 </a:t>
              </a:r>
              <a:r>
                <a:rPr lang="ko-KR" altLang="en-US" sz="1200" dirty="0" smtClean="0">
                  <a:solidFill>
                    <a:schemeClr val="tx1"/>
                  </a:solidFill>
                </a:rPr>
                <a:t>이상 가입이 가능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매일 출석체크 하지 않으면 강제 추방됨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2" name="그룹 131"/>
          <p:cNvGrpSpPr/>
          <p:nvPr/>
        </p:nvGrpSpPr>
        <p:grpSpPr>
          <a:xfrm>
            <a:off x="5604024" y="2120408"/>
            <a:ext cx="5313461" cy="723258"/>
            <a:chOff x="5542380" y="2940514"/>
            <a:chExt cx="5313461" cy="723258"/>
          </a:xfrm>
          <a:effectLst/>
        </p:grpSpPr>
        <p:sp>
          <p:nvSpPr>
            <p:cNvPr id="133" name="직사각형 132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81914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직사각형 134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142746" y="2991884"/>
              <a:ext cx="86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6182614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5555907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bg1"/>
                  </a:solidFill>
                </a:rPr>
                <a:t>1</a:t>
              </a:r>
              <a:endParaRPr lang="ko-KR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그룹 143"/>
          <p:cNvGrpSpPr/>
          <p:nvPr/>
        </p:nvGrpSpPr>
        <p:grpSpPr>
          <a:xfrm>
            <a:off x="9085005" y="5871438"/>
            <a:ext cx="1743463" cy="530824"/>
            <a:chOff x="6487517" y="-478465"/>
            <a:chExt cx="1743463" cy="444678"/>
          </a:xfrm>
        </p:grpSpPr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49" name="TextBox 148"/>
          <p:cNvSpPr txBox="1"/>
          <p:nvPr/>
        </p:nvSpPr>
        <p:spPr>
          <a:xfrm>
            <a:off x="9517749" y="5967573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내 길드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5604024" y="2884363"/>
            <a:ext cx="5313461" cy="723258"/>
            <a:chOff x="5542380" y="2940514"/>
            <a:chExt cx="5313461" cy="723258"/>
          </a:xfrm>
          <a:effectLst/>
        </p:grpSpPr>
        <p:sp>
          <p:nvSpPr>
            <p:cNvPr id="62" name="직사각형 61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8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1914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142746" y="2991884"/>
              <a:ext cx="86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6182614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5555907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</a:rPr>
                <a:t>2</a:t>
              </a:r>
              <a:endParaRPr lang="ko-KR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5604024" y="3648318"/>
            <a:ext cx="5313461" cy="723258"/>
            <a:chOff x="5542380" y="2940514"/>
            <a:chExt cx="5313461" cy="723258"/>
          </a:xfrm>
          <a:effectLst/>
        </p:grpSpPr>
        <p:sp>
          <p:nvSpPr>
            <p:cNvPr id="70" name="직사각형 69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81914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불가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9142746" y="2991884"/>
              <a:ext cx="86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6182614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5555907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</a:rPr>
                <a:t>3</a:t>
              </a:r>
              <a:endParaRPr lang="ko-KR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5604024" y="4401999"/>
            <a:ext cx="5313461" cy="723258"/>
            <a:chOff x="5542380" y="2940514"/>
            <a:chExt cx="5313461" cy="723258"/>
          </a:xfrm>
          <a:effectLst/>
        </p:grpSpPr>
        <p:sp>
          <p:nvSpPr>
            <p:cNvPr id="94" name="직사각형 93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81914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142746" y="2991884"/>
              <a:ext cx="86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6182614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5555907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</a:rPr>
                <a:t>4</a:t>
              </a:r>
              <a:endParaRPr lang="ko-KR" alt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61"/>
          <a:stretch/>
        </p:blipFill>
        <p:spPr>
          <a:xfrm>
            <a:off x="5583476" y="5176229"/>
            <a:ext cx="5352752" cy="49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622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419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랭킹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길드 미 가입 상태에서 진입 시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1" name="그룹 10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12" name="직사각형 111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43" y="2020185"/>
            <a:ext cx="5593934" cy="3710763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5" y="1650712"/>
            <a:ext cx="2939651" cy="338657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7103640" y="1681614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길드 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7948986" y="1691460"/>
            <a:ext cx="2019069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길드명을</a:t>
            </a:r>
            <a:r>
              <a:rPr lang="ko-KR" altLang="en-US" sz="1100" b="1" dirty="0" smtClean="0">
                <a:solidFill>
                  <a:schemeClr val="bg2">
                    <a:lumMod val="50000"/>
                  </a:schemeClr>
                </a:solidFill>
              </a:rPr>
              <a:t> 입력하세요</a:t>
            </a:r>
            <a:r>
              <a:rPr lang="en-US" altLang="ko-KR" sz="11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7" name="그룹 106"/>
          <p:cNvGrpSpPr/>
          <p:nvPr/>
        </p:nvGrpSpPr>
        <p:grpSpPr>
          <a:xfrm>
            <a:off x="10088937" y="1650711"/>
            <a:ext cx="811998" cy="341877"/>
            <a:chOff x="6487517" y="-478465"/>
            <a:chExt cx="917837" cy="444678"/>
          </a:xfrm>
        </p:grpSpPr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10241187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73" name="그룹 72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74" name="그림 7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8" name="그룹 77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81" name="직사각형 80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길드 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2" name="그림 8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9116" r="26164" b="82214"/>
          <a:stretch/>
        </p:blipFill>
        <p:spPr>
          <a:xfrm>
            <a:off x="4700671" y="1174839"/>
            <a:ext cx="441192" cy="432000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377184" y="1667740"/>
            <a:ext cx="3486262" cy="4530330"/>
            <a:chOff x="1306807" y="1825593"/>
            <a:chExt cx="3486262" cy="4530330"/>
          </a:xfrm>
        </p:grpSpPr>
        <p:sp>
          <p:nvSpPr>
            <p:cNvPr id="84" name="TextBox 83"/>
            <p:cNvSpPr txBox="1"/>
            <p:nvPr/>
          </p:nvSpPr>
          <p:spPr>
            <a:xfrm>
              <a:off x="1311965" y="1825593"/>
              <a:ext cx="3481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chemeClr val="accent2"/>
                  </a:solidFill>
                </a:rPr>
                <a:t>Lv.32 </a:t>
              </a:r>
              <a:r>
                <a:rPr lang="ko-KR" altLang="en-US" b="1" dirty="0" err="1" smtClean="0">
                  <a:solidFill>
                    <a:schemeClr val="accent2"/>
                  </a:solidFill>
                </a:rPr>
                <a:t>구렛나루는남겨줘</a:t>
              </a:r>
              <a:endParaRPr lang="en-US" altLang="ko-KR" b="1" dirty="0" smtClean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</a:rPr>
                <a:t>Lv.50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잘생겨서피곤해요</a:t>
              </a:r>
              <a:endParaRPr lang="en-US" altLang="ko-KR" sz="14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2184501" y="3722194"/>
              <a:ext cx="1777137" cy="1775389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987" y="2667585"/>
              <a:ext cx="390036" cy="390036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76" y="2678407"/>
              <a:ext cx="390036" cy="390036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75" y="2667585"/>
              <a:ext cx="390036" cy="390036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1306807" y="3024776"/>
              <a:ext cx="1784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rgbClr val="00B0F0"/>
                  </a:solidFill>
                </a:rPr>
                <a:t>길드랭킹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rgbClr val="00B0F0"/>
                  </a:solidFill>
                </a:rPr>
                <a:t>길드원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91159" y="3025208"/>
              <a:ext cx="1696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1,234</a:t>
              </a:r>
              <a:r>
                <a:rPr lang="ko-KR" altLang="en-US" sz="1400" b="1" dirty="0" smtClean="0">
                  <a:solidFill>
                    <a:srgbClr val="00B0F0"/>
                  </a:solidFill>
                </a:rPr>
                <a:t>위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35/50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311965" y="5370432"/>
              <a:ext cx="3481103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&lt;&lt; </a:t>
              </a:r>
              <a:r>
                <a:rPr lang="ko-KR" altLang="en-US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자유가입 </a:t>
              </a: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</a:t>
              </a:r>
              <a:endParaRPr lang="en-US" altLang="ko-KR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1383273" y="5795089"/>
              <a:ext cx="3361133" cy="560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수호자레벨 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1000 </a:t>
              </a:r>
              <a:r>
                <a:rPr lang="ko-KR" altLang="en-US" sz="1200" dirty="0" smtClean="0">
                  <a:solidFill>
                    <a:schemeClr val="tx1"/>
                  </a:solidFill>
                </a:rPr>
                <a:t>이상 가입이 가능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매일 출석체크 하지 않으면 강제 추방됨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2" name="그룹 131"/>
          <p:cNvGrpSpPr/>
          <p:nvPr/>
        </p:nvGrpSpPr>
        <p:grpSpPr>
          <a:xfrm>
            <a:off x="5604024" y="2120408"/>
            <a:ext cx="5313461" cy="723258"/>
            <a:chOff x="5542380" y="2940514"/>
            <a:chExt cx="5313461" cy="723258"/>
          </a:xfrm>
          <a:effectLst/>
        </p:grpSpPr>
        <p:sp>
          <p:nvSpPr>
            <p:cNvPr id="133" name="직사각형 132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81914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직사각형 134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142746" y="2991884"/>
              <a:ext cx="86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6182614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5555907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bg1"/>
                  </a:solidFill>
                </a:rPr>
                <a:t>1</a:t>
              </a:r>
              <a:endParaRPr lang="ko-KR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그룹 143"/>
          <p:cNvGrpSpPr/>
          <p:nvPr/>
        </p:nvGrpSpPr>
        <p:grpSpPr>
          <a:xfrm>
            <a:off x="9085005" y="5871438"/>
            <a:ext cx="1743463" cy="530824"/>
            <a:chOff x="6487517" y="-478465"/>
            <a:chExt cx="1743463" cy="444678"/>
          </a:xfrm>
        </p:grpSpPr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49" name="TextBox 148"/>
          <p:cNvSpPr txBox="1"/>
          <p:nvPr/>
        </p:nvSpPr>
        <p:spPr>
          <a:xfrm>
            <a:off x="9422056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solidFill>
                  <a:schemeClr val="bg1"/>
                </a:solidFill>
              </a:rPr>
              <a:t>길드 창설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5604024" y="2884363"/>
            <a:ext cx="5313461" cy="723258"/>
            <a:chOff x="5542380" y="2940514"/>
            <a:chExt cx="5313461" cy="723258"/>
          </a:xfrm>
          <a:effectLst/>
        </p:grpSpPr>
        <p:sp>
          <p:nvSpPr>
            <p:cNvPr id="62" name="직사각형 61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8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1914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142746" y="2991884"/>
              <a:ext cx="86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6182614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5555907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</a:rPr>
                <a:t>2</a:t>
              </a:r>
              <a:endParaRPr lang="ko-KR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5604024" y="3648318"/>
            <a:ext cx="5313461" cy="723258"/>
            <a:chOff x="5542380" y="2940514"/>
            <a:chExt cx="5313461" cy="723258"/>
          </a:xfrm>
          <a:effectLst/>
        </p:grpSpPr>
        <p:sp>
          <p:nvSpPr>
            <p:cNvPr id="70" name="직사각형 69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81914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불가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9142746" y="2991884"/>
              <a:ext cx="86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6182614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5555907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</a:rPr>
                <a:t>3</a:t>
              </a:r>
              <a:endParaRPr lang="ko-KR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5604024" y="4401999"/>
            <a:ext cx="5313461" cy="723258"/>
            <a:chOff x="5542380" y="2940514"/>
            <a:chExt cx="5313461" cy="723258"/>
          </a:xfrm>
          <a:effectLst/>
        </p:grpSpPr>
        <p:sp>
          <p:nvSpPr>
            <p:cNvPr id="94" name="직사각형 93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81914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142746" y="2991884"/>
              <a:ext cx="86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6182614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5555907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</a:rPr>
                <a:t>4</a:t>
              </a:r>
              <a:endParaRPr lang="ko-KR" alt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61"/>
          <a:stretch/>
        </p:blipFill>
        <p:spPr>
          <a:xfrm>
            <a:off x="5583476" y="5176229"/>
            <a:ext cx="5352752" cy="49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957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랭킹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길드 순위 검색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1" name="그룹 10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12" name="직사각형 111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43" y="2020185"/>
            <a:ext cx="5593934" cy="3710763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5" y="1650712"/>
            <a:ext cx="2939651" cy="338657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7103640" y="1681614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길드 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7948986" y="1691460"/>
            <a:ext cx="2019069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구렛나루는남겨줘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7" name="그룹 106"/>
          <p:cNvGrpSpPr/>
          <p:nvPr/>
        </p:nvGrpSpPr>
        <p:grpSpPr>
          <a:xfrm>
            <a:off x="10088937" y="1650711"/>
            <a:ext cx="811998" cy="341877"/>
            <a:chOff x="6487517" y="-478465"/>
            <a:chExt cx="917837" cy="444678"/>
          </a:xfrm>
        </p:grpSpPr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10241187" y="167197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73" name="그룹 72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74" name="그림 7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8" name="그룹 77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81" name="직사각형 80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길드 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2" name="그림 8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9116" r="26164" b="82214"/>
          <a:stretch/>
        </p:blipFill>
        <p:spPr>
          <a:xfrm>
            <a:off x="4700671" y="1174839"/>
            <a:ext cx="441192" cy="432000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377184" y="1667740"/>
            <a:ext cx="3486262" cy="4530330"/>
            <a:chOff x="1306807" y="1825593"/>
            <a:chExt cx="3486262" cy="4530330"/>
          </a:xfrm>
        </p:grpSpPr>
        <p:sp>
          <p:nvSpPr>
            <p:cNvPr id="84" name="TextBox 83"/>
            <p:cNvSpPr txBox="1"/>
            <p:nvPr/>
          </p:nvSpPr>
          <p:spPr>
            <a:xfrm>
              <a:off x="1311965" y="1825593"/>
              <a:ext cx="3481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chemeClr val="accent2"/>
                  </a:solidFill>
                </a:rPr>
                <a:t>Lv.32 </a:t>
              </a:r>
              <a:r>
                <a:rPr lang="ko-KR" altLang="en-US" b="1" dirty="0" err="1" smtClean="0">
                  <a:solidFill>
                    <a:schemeClr val="accent2"/>
                  </a:solidFill>
                </a:rPr>
                <a:t>구렛나루는남겨줘</a:t>
              </a:r>
              <a:endParaRPr lang="en-US" altLang="ko-KR" b="1" dirty="0" smtClean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</a:rPr>
                <a:t>Lv.50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잘생겨서피곤해요</a:t>
              </a:r>
              <a:endParaRPr lang="en-US" altLang="ko-KR" sz="14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2184501" y="3722194"/>
              <a:ext cx="1777137" cy="1775389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987" y="2667585"/>
              <a:ext cx="390036" cy="390036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76" y="2678407"/>
              <a:ext cx="390036" cy="390036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75" y="2667585"/>
              <a:ext cx="390036" cy="390036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1306807" y="3024776"/>
              <a:ext cx="1784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rgbClr val="00B0F0"/>
                  </a:solidFill>
                </a:rPr>
                <a:t>길드랭킹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rgbClr val="00B0F0"/>
                  </a:solidFill>
                </a:rPr>
                <a:t>길드원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91159" y="3025208"/>
              <a:ext cx="1696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1,234</a:t>
              </a:r>
              <a:r>
                <a:rPr lang="ko-KR" altLang="en-US" sz="1400" b="1" dirty="0" smtClean="0">
                  <a:solidFill>
                    <a:srgbClr val="00B0F0"/>
                  </a:solidFill>
                </a:rPr>
                <a:t>위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00B0F0"/>
                  </a:solidFill>
                </a:rPr>
                <a:t>35/50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311965" y="5370432"/>
              <a:ext cx="3481103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&lt;&lt; </a:t>
              </a:r>
              <a:r>
                <a:rPr lang="ko-KR" altLang="en-US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자유가입 </a:t>
              </a:r>
              <a:r>
                <a:rPr lang="en-US" altLang="ko-KR" sz="1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</a:t>
              </a:r>
              <a:endParaRPr lang="en-US" altLang="ko-KR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1383273" y="5795089"/>
              <a:ext cx="3361133" cy="560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수호자레벨 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1000 </a:t>
              </a:r>
              <a:r>
                <a:rPr lang="ko-KR" altLang="en-US" sz="1200" dirty="0" smtClean="0">
                  <a:solidFill>
                    <a:schemeClr val="tx1"/>
                  </a:solidFill>
                </a:rPr>
                <a:t>이상 가입이 가능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매일 출석체크 하지 않으면 강제 추방됨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4" name="그룹 143"/>
          <p:cNvGrpSpPr/>
          <p:nvPr/>
        </p:nvGrpSpPr>
        <p:grpSpPr>
          <a:xfrm>
            <a:off x="9085005" y="5871438"/>
            <a:ext cx="1743463" cy="530824"/>
            <a:chOff x="6487517" y="-478465"/>
            <a:chExt cx="1743463" cy="444678"/>
          </a:xfrm>
        </p:grpSpPr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49" name="TextBox 148"/>
          <p:cNvSpPr txBox="1"/>
          <p:nvPr/>
        </p:nvSpPr>
        <p:spPr>
          <a:xfrm>
            <a:off x="9422056" y="5967573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창설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5604024" y="2129859"/>
            <a:ext cx="5313461" cy="723258"/>
            <a:chOff x="5542380" y="2940514"/>
            <a:chExt cx="5313461" cy="723258"/>
          </a:xfrm>
          <a:effectLst/>
        </p:grpSpPr>
        <p:sp>
          <p:nvSpPr>
            <p:cNvPr id="62" name="직사각형 61"/>
            <p:cNvSpPr/>
            <p:nvPr/>
          </p:nvSpPr>
          <p:spPr>
            <a:xfrm>
              <a:off x="5542380" y="2963484"/>
              <a:ext cx="5313461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8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19145" y="2940514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en-US" altLang="ko-KR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Lv.50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10055590" y="3038252"/>
              <a:ext cx="707808" cy="5494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142746" y="2991884"/>
              <a:ext cx="86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endPara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/ 50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6182614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길드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</a:rPr>
                <a:t>마크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5555907" y="299591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1234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0713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스킬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1" name="그룹 18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82" name="그림 18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83" name="그림 18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84" name="직사각형 18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5" name="그림 18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86" name="직사각형 18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스킬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73" name="그룹 72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74" name="그림 7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676"/>
            <a:stretch/>
          </p:blipFill>
          <p:spPr>
            <a:xfrm>
              <a:off x="1186365" y="1669613"/>
              <a:ext cx="3991810" cy="713991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8" name="그룹 77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81" name="직사각형 80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2684012" y="1211788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스킬 정보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50" name="그림 14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676"/>
            <a:stretch/>
          </p:blipFill>
          <p:spPr>
            <a:xfrm flipV="1">
              <a:off x="1186365" y="2337672"/>
              <a:ext cx="3991810" cy="765123"/>
            </a:xfrm>
            <a:prstGeom prst="rect">
              <a:avLst/>
            </a:prstGeom>
          </p:spPr>
        </p:pic>
        <p:pic>
          <p:nvPicPr>
            <p:cNvPr id="151" name="그림 15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5127"/>
            <a:stretch/>
          </p:blipFill>
          <p:spPr>
            <a:xfrm>
              <a:off x="1186365" y="3056625"/>
              <a:ext cx="3991810" cy="2090728"/>
            </a:xfrm>
            <a:prstGeom prst="rect">
              <a:avLst/>
            </a:prstGeom>
          </p:spPr>
        </p:pic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58"/>
            <a:stretch/>
          </p:blipFill>
          <p:spPr>
            <a:xfrm flipV="1">
              <a:off x="1186365" y="4510354"/>
              <a:ext cx="3991810" cy="1805099"/>
            </a:xfrm>
            <a:prstGeom prst="rect">
              <a:avLst/>
            </a:prstGeom>
          </p:spPr>
        </p:pic>
      </p:grpSp>
      <p:pic>
        <p:nvPicPr>
          <p:cNvPr id="82" name="그림 8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9116" r="26164" b="82214"/>
          <a:stretch/>
        </p:blipFill>
        <p:spPr>
          <a:xfrm>
            <a:off x="4700671" y="1174839"/>
            <a:ext cx="441192" cy="432000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81476" y="2447321"/>
            <a:ext cx="3484476" cy="3004622"/>
            <a:chOff x="1411099" y="2605174"/>
            <a:chExt cx="3484476" cy="3004622"/>
          </a:xfrm>
        </p:grpSpPr>
        <p:sp>
          <p:nvSpPr>
            <p:cNvPr id="84" name="TextBox 83"/>
            <p:cNvSpPr txBox="1"/>
            <p:nvPr/>
          </p:nvSpPr>
          <p:spPr>
            <a:xfrm>
              <a:off x="1414471" y="3257026"/>
              <a:ext cx="3481104" cy="171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b="1" dirty="0" smtClean="0">
                  <a:solidFill>
                    <a:schemeClr val="accent2"/>
                  </a:solidFill>
                </a:rPr>
                <a:t>공격력 </a:t>
              </a:r>
              <a:r>
                <a:rPr lang="en-US" altLang="ko-KR" b="1" dirty="0" smtClean="0">
                  <a:solidFill>
                    <a:schemeClr val="accent2"/>
                  </a:solidFill>
                </a:rPr>
                <a:t>UP  I</a:t>
              </a:r>
            </a:p>
            <a:p>
              <a:pPr algn="ctr">
                <a:lnSpc>
                  <a:spcPct val="150000"/>
                </a:lnSpc>
              </a:pPr>
              <a:endParaRPr lang="en-US" altLang="ko-KR" sz="1050" b="1" dirty="0" smtClean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altLang="ko-KR" sz="1050" b="1" dirty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altLang="ko-KR" sz="1050" b="1" dirty="0" smtClean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altLang="ko-KR" sz="1050" b="1" dirty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100" b="1" dirty="0" smtClean="0">
                  <a:solidFill>
                    <a:schemeClr val="accent2"/>
                  </a:solidFill>
                </a:rPr>
                <a:t>캐릭터 공격력  </a:t>
              </a:r>
              <a:r>
                <a:rPr lang="en-US" altLang="ko-KR" sz="1100" b="1" dirty="0" smtClean="0">
                  <a:solidFill>
                    <a:schemeClr val="accent2"/>
                  </a:solidFill>
                </a:rPr>
                <a:t>+17%</a:t>
              </a:r>
              <a:endParaRPr lang="en-US" altLang="ko-KR" sz="11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411099" y="2605174"/>
              <a:ext cx="1784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400" b="1" dirty="0" smtClean="0">
                  <a:solidFill>
                    <a:srgbClr val="00B0F0"/>
                  </a:solidFill>
                </a:rPr>
                <a:t>길드레벨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/>
              <a:r>
                <a:rPr lang="ko-KR" altLang="en-US" sz="1400" b="1" dirty="0" smtClean="0">
                  <a:solidFill>
                    <a:srgbClr val="00B0F0"/>
                  </a:solidFill>
                </a:rPr>
                <a:t>스킬 포인트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195451" y="2605606"/>
              <a:ext cx="16967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00B0F0"/>
                  </a:solidFill>
                </a:rPr>
                <a:t>25</a:t>
              </a:r>
            </a:p>
            <a:p>
              <a:r>
                <a:rPr lang="en-US" altLang="ko-KR" sz="1400" b="1" dirty="0" smtClean="0">
                  <a:solidFill>
                    <a:srgbClr val="00B0F0"/>
                  </a:solidFill>
                </a:rPr>
                <a:t>1</a:t>
              </a:r>
              <a:endParaRPr lang="en-US" altLang="ko-KR" sz="1100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411099" y="5086144"/>
              <a:ext cx="1784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400" b="1" dirty="0" smtClean="0">
                  <a:solidFill>
                    <a:srgbClr val="00B0F0"/>
                  </a:solidFill>
                </a:rPr>
                <a:t>길드레벨</a:t>
              </a:r>
              <a:endParaRPr lang="en-US" altLang="ko-KR" sz="1400" b="1" dirty="0" smtClean="0">
                <a:solidFill>
                  <a:srgbClr val="00B0F0"/>
                </a:solidFill>
              </a:endParaRPr>
            </a:p>
            <a:p>
              <a:pPr algn="r"/>
              <a:r>
                <a:rPr lang="ko-KR" altLang="en-US" sz="1400" b="1" dirty="0" smtClean="0">
                  <a:solidFill>
                    <a:srgbClr val="FF0000"/>
                  </a:solidFill>
                </a:rPr>
                <a:t>스킬 포인트</a:t>
              </a:r>
              <a:endParaRPr lang="en-US" altLang="ko-KR" sz="11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195451" y="5086576"/>
              <a:ext cx="16967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00B0F0"/>
                  </a:solidFill>
                </a:rPr>
                <a:t>12</a:t>
              </a:r>
            </a:p>
            <a:p>
              <a:r>
                <a:rPr lang="en-US" altLang="ko-KR" sz="1400" b="1" dirty="0">
                  <a:solidFill>
                    <a:srgbClr val="FF0000"/>
                  </a:solidFill>
                </a:rPr>
                <a:t>2</a:t>
              </a:r>
              <a:endParaRPr lang="en-US" altLang="ko-KR" sz="1100" dirty="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53" name="그림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86" y="1669612"/>
            <a:ext cx="5497361" cy="4659268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7901658" y="1809691"/>
            <a:ext cx="653002" cy="4370450"/>
            <a:chOff x="7872524" y="1809691"/>
            <a:chExt cx="653002" cy="4370450"/>
          </a:xfrm>
        </p:grpSpPr>
        <p:cxnSp>
          <p:nvCxnSpPr>
            <p:cNvPr id="58" name="직선 연결선 57"/>
            <p:cNvCxnSpPr>
              <a:stCxn id="94" idx="2"/>
            </p:cNvCxnSpPr>
            <p:nvPr/>
          </p:nvCxnSpPr>
          <p:spPr>
            <a:xfrm>
              <a:off x="8199025" y="2462693"/>
              <a:ext cx="0" cy="3035378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524" y="1809691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524" y="2731786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524" y="3653881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524" y="4575976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22" name="그림 1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524" y="5527139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</p:grpSp>
      <p:grpSp>
        <p:nvGrpSpPr>
          <p:cNvPr id="2" name="그룹 1"/>
          <p:cNvGrpSpPr/>
          <p:nvPr/>
        </p:nvGrpSpPr>
        <p:grpSpPr>
          <a:xfrm>
            <a:off x="5645969" y="1809691"/>
            <a:ext cx="653002" cy="4370450"/>
            <a:chOff x="5615147" y="1809691"/>
            <a:chExt cx="653002" cy="4370450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147" y="1809691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cxnSp>
          <p:nvCxnSpPr>
            <p:cNvPr id="56" name="직선 연결선 55"/>
            <p:cNvCxnSpPr>
              <a:stCxn id="54" idx="2"/>
            </p:cNvCxnSpPr>
            <p:nvPr/>
          </p:nvCxnSpPr>
          <p:spPr>
            <a:xfrm>
              <a:off x="5941648" y="2462693"/>
              <a:ext cx="0" cy="3035378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147" y="2731786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147" y="3653881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147" y="4575976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147" y="5527139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</p:grpSp>
      <p:grpSp>
        <p:nvGrpSpPr>
          <p:cNvPr id="3" name="그룹 2"/>
          <p:cNvGrpSpPr/>
          <p:nvPr/>
        </p:nvGrpSpPr>
        <p:grpSpPr>
          <a:xfrm>
            <a:off x="6732275" y="1809273"/>
            <a:ext cx="736079" cy="4372190"/>
            <a:chOff x="6563233" y="1809273"/>
            <a:chExt cx="736079" cy="4372190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027" y="1811013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cxnSp>
          <p:nvCxnSpPr>
            <p:cNvPr id="57" name="직선 연결선 56"/>
            <p:cNvCxnSpPr>
              <a:stCxn id="55" idx="2"/>
            </p:cNvCxnSpPr>
            <p:nvPr/>
          </p:nvCxnSpPr>
          <p:spPr>
            <a:xfrm>
              <a:off x="6916528" y="2464015"/>
              <a:ext cx="0" cy="3035378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027" y="2733108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027" y="3655203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01" name="그림 10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027" y="4577298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233" y="2743954"/>
              <a:ext cx="730014" cy="649890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692" y="1809273"/>
              <a:ext cx="730014" cy="649890"/>
            </a:xfrm>
            <a:prstGeom prst="rect">
              <a:avLst/>
            </a:prstGeom>
          </p:spPr>
        </p:pic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233" y="3650426"/>
              <a:ext cx="730014" cy="649890"/>
            </a:xfrm>
            <a:prstGeom prst="rect">
              <a:avLst/>
            </a:prstGeom>
          </p:spPr>
        </p:pic>
        <p:pic>
          <p:nvPicPr>
            <p:cNvPr id="116" name="그림 11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298" y="4579088"/>
              <a:ext cx="730014" cy="64989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027" y="5528461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298" y="5530251"/>
              <a:ext cx="730014" cy="649890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8987964" y="1809691"/>
            <a:ext cx="730014" cy="4378008"/>
            <a:chOff x="9049405" y="1809691"/>
            <a:chExt cx="730014" cy="4378008"/>
          </a:xfrm>
        </p:grpSpPr>
        <p:cxnSp>
          <p:nvCxnSpPr>
            <p:cNvPr id="59" name="직선 연결선 58"/>
            <p:cNvCxnSpPr>
              <a:stCxn id="69" idx="2"/>
            </p:cNvCxnSpPr>
            <p:nvPr/>
          </p:nvCxnSpPr>
          <p:spPr>
            <a:xfrm>
              <a:off x="9409604" y="2462693"/>
              <a:ext cx="0" cy="3035378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103" y="1809691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103" y="2731786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103" y="3653881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103" y="4575976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17" name="그림 1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405" y="4586646"/>
              <a:ext cx="730014" cy="649890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103" y="5527139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405" y="5537809"/>
              <a:ext cx="730014" cy="649890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10151283" y="1809691"/>
            <a:ext cx="730014" cy="4370450"/>
            <a:chOff x="10263987" y="1809691"/>
            <a:chExt cx="730014" cy="4370450"/>
          </a:xfrm>
        </p:grpSpPr>
        <p:cxnSp>
          <p:nvCxnSpPr>
            <p:cNvPr id="60" name="직선 연결선 59"/>
            <p:cNvCxnSpPr>
              <a:stCxn id="70" idx="2"/>
            </p:cNvCxnSpPr>
            <p:nvPr/>
          </p:nvCxnSpPr>
          <p:spPr>
            <a:xfrm flipH="1">
              <a:off x="10620183" y="2462693"/>
              <a:ext cx="97" cy="2980469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779" y="1809691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72" name="그림 7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779" y="2731786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779" y="3653881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779" y="4575976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987" y="3656993"/>
              <a:ext cx="730014" cy="649890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987" y="4563465"/>
              <a:ext cx="730014" cy="649890"/>
            </a:xfrm>
            <a:prstGeom prst="rect">
              <a:avLst/>
            </a:prstGeom>
          </p:spPr>
        </p:pic>
        <p:pic>
          <p:nvPicPr>
            <p:cNvPr id="121" name="그림 12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779" y="5527139"/>
              <a:ext cx="653002" cy="653002"/>
            </a:xfrm>
            <a:prstGeom prst="rect">
              <a:avLst/>
            </a:prstGeom>
            <a:ln w="38100">
              <a:solidFill>
                <a:schemeClr val="accent4"/>
              </a:solidFill>
            </a:ln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987" y="5514628"/>
              <a:ext cx="730014" cy="649890"/>
            </a:xfrm>
            <a:prstGeom prst="rect">
              <a:avLst/>
            </a:prstGeom>
          </p:spPr>
        </p:pic>
      </p:grpSp>
      <p:sp>
        <p:nvSpPr>
          <p:cNvPr id="129" name="위쪽/아래쪽 화살표 128"/>
          <p:cNvSpPr/>
          <p:nvPr/>
        </p:nvSpPr>
        <p:spPr>
          <a:xfrm>
            <a:off x="9761391" y="2466430"/>
            <a:ext cx="337236" cy="3249668"/>
          </a:xfrm>
          <a:prstGeom prst="upDownArrow">
            <a:avLst>
              <a:gd name="adj1" fmla="val 40391"/>
              <a:gd name="adj2" fmla="val 146094"/>
            </a:avLst>
          </a:prstGeom>
          <a:solidFill>
            <a:schemeClr val="accent2">
              <a:alpha val="49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62" y="3638388"/>
            <a:ext cx="804777" cy="804777"/>
          </a:xfrm>
          <a:prstGeom prst="rect">
            <a:avLst/>
          </a:prstGeom>
          <a:ln w="38100">
            <a:noFill/>
          </a:ln>
        </p:spPr>
      </p:pic>
      <p:sp>
        <p:nvSpPr>
          <p:cNvPr id="156" name="TextBox 155"/>
          <p:cNvSpPr txBox="1"/>
          <p:nvPr/>
        </p:nvSpPr>
        <p:spPr>
          <a:xfrm>
            <a:off x="1382342" y="1667740"/>
            <a:ext cx="348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 smtClean="0">
                <a:solidFill>
                  <a:schemeClr val="accent2"/>
                </a:solidFill>
              </a:rPr>
              <a:t>Lv.32 </a:t>
            </a:r>
            <a:r>
              <a:rPr lang="ko-KR" altLang="en-US" b="1" dirty="0" err="1" smtClean="0">
                <a:solidFill>
                  <a:schemeClr val="accent2"/>
                </a:solidFill>
              </a:rPr>
              <a:t>구렛나루는남겨줘</a:t>
            </a:r>
            <a:endParaRPr lang="en-US" altLang="ko-KR" b="1" dirty="0" smtClean="0">
              <a:solidFill>
                <a:schemeClr val="accent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bg1"/>
                </a:solidFill>
              </a:rPr>
              <a:t>Lv.50 </a:t>
            </a:r>
            <a:r>
              <a:rPr lang="ko-KR" altLang="en-US" sz="1400" b="1" dirty="0" err="1" smtClean="0">
                <a:solidFill>
                  <a:schemeClr val="bg1"/>
                </a:solidFill>
              </a:rPr>
              <a:t>잘생겨서피곤해요</a:t>
            </a:r>
            <a:endParaRPr lang="en-US" altLang="ko-KR" sz="1400" dirty="0" smtClean="0">
              <a:solidFill>
                <a:schemeClr val="bg1"/>
              </a:solidFill>
            </a:endParaRPr>
          </a:p>
        </p:txBody>
      </p:sp>
      <p:grpSp>
        <p:nvGrpSpPr>
          <p:cNvPr id="163" name="그룹 162"/>
          <p:cNvGrpSpPr/>
          <p:nvPr/>
        </p:nvGrpSpPr>
        <p:grpSpPr>
          <a:xfrm>
            <a:off x="1297206" y="5688295"/>
            <a:ext cx="1878946" cy="530824"/>
            <a:chOff x="6487517" y="-478465"/>
            <a:chExt cx="1878946" cy="444678"/>
          </a:xfrm>
        </p:grpSpPr>
        <p:pic>
          <p:nvPicPr>
            <p:cNvPr id="164" name="그림 163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608375" y="-478465"/>
              <a:ext cx="758088" cy="444678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851443" y="-478465"/>
              <a:ext cx="598588" cy="444678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354693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68" name="TextBox 167"/>
          <p:cNvSpPr txBox="1"/>
          <p:nvPr/>
        </p:nvSpPr>
        <p:spPr>
          <a:xfrm>
            <a:off x="1399713" y="5815933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스킬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 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초기화       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100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174" name="그룹 173"/>
          <p:cNvGrpSpPr/>
          <p:nvPr/>
        </p:nvGrpSpPr>
        <p:grpSpPr>
          <a:xfrm>
            <a:off x="3207699" y="5688295"/>
            <a:ext cx="1878946" cy="530824"/>
            <a:chOff x="6487517" y="-478465"/>
            <a:chExt cx="1878946" cy="444678"/>
          </a:xfrm>
        </p:grpSpPr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608375" y="-478465"/>
              <a:ext cx="758088" cy="444678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851443" y="-478465"/>
              <a:ext cx="598588" cy="444678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354693" y="-478465"/>
              <a:ext cx="598588" cy="444678"/>
            </a:xfrm>
            <a:prstGeom prst="rect">
              <a:avLst/>
            </a:prstGeom>
          </p:spPr>
        </p:pic>
      </p:grpSp>
      <p:pic>
        <p:nvPicPr>
          <p:cNvPr id="179" name="그림 17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2412070" y="5841451"/>
            <a:ext cx="228388" cy="251227"/>
          </a:xfrm>
          <a:prstGeom prst="rect">
            <a:avLst/>
          </a:prstGeom>
        </p:spPr>
      </p:pic>
      <p:sp>
        <p:nvSpPr>
          <p:cNvPr id="180" name="TextBox 179"/>
          <p:cNvSpPr txBox="1"/>
          <p:nvPr/>
        </p:nvSpPr>
        <p:spPr>
          <a:xfrm>
            <a:off x="3629240" y="5795558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스킬 강화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1460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61516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길드명</a:t>
            </a:r>
            <a:r>
              <a:rPr lang="ko-KR" altLang="en-US" sz="1400" b="1" dirty="0" smtClean="0"/>
              <a:t> 변경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977772" y="484072"/>
            <a:ext cx="10219428" cy="6167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4133103" y="2087456"/>
            <a:ext cx="3925794" cy="2683088"/>
            <a:chOff x="4133103" y="1811091"/>
            <a:chExt cx="3925794" cy="2683088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2067062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sp>
          <p:nvSpPr>
            <p:cNvPr id="88" name="직사각형 87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97" name="직사각형 96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61996" y="2069981"/>
              <a:ext cx="1008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solidFill>
                    <a:schemeClr val="bg1"/>
                  </a:solidFill>
                </a:rPr>
                <a:t>길드명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변경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2491236"/>
              <a:ext cx="3580699" cy="626854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3178096"/>
              <a:ext cx="3580699" cy="695789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4739756" y="2646522"/>
              <a:ext cx="2690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변경할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길드명을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입력해주세요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.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4421257" y="3394679"/>
              <a:ext cx="2319446" cy="2633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b="1" dirty="0" err="1" smtClean="0">
                  <a:solidFill>
                    <a:schemeClr val="bg2">
                      <a:lumMod val="50000"/>
                    </a:schemeClr>
                  </a:solidFill>
                </a:rPr>
                <a:t>길드명을</a:t>
              </a:r>
              <a:r>
                <a:rPr lang="ko-KR" altLang="en-US" sz="1100" b="1" dirty="0" smtClean="0">
                  <a:solidFill>
                    <a:schemeClr val="bg2">
                      <a:lumMod val="50000"/>
                    </a:schemeClr>
                  </a:solidFill>
                </a:rPr>
                <a:t> 입력하세요</a:t>
              </a:r>
              <a:r>
                <a:rPr lang="en-US" altLang="ko-KR" sz="1100" b="1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lang="ko-KR" altLang="en-US" sz="11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828859" y="3366506"/>
              <a:ext cx="758088" cy="319458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016085" y="3366506"/>
              <a:ext cx="758088" cy="319458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967196" y="3366506"/>
              <a:ext cx="598588" cy="319458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6955361" y="339258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중복확인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112" name="그림 1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32191" y="3941482"/>
              <a:ext cx="758088" cy="422581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00049" y="3941482"/>
              <a:ext cx="758088" cy="422581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807648" y="3941482"/>
              <a:ext cx="598588" cy="422581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4811235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취소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16" name="그림 1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395884" y="3941482"/>
              <a:ext cx="758088" cy="422581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63742" y="3941482"/>
              <a:ext cx="758088" cy="422581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771341" y="3941482"/>
              <a:ext cx="598588" cy="422581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6510260" y="4030892"/>
              <a:ext cx="11095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확인 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3" name="그림 1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7008043" y="4323445"/>
            <a:ext cx="228388" cy="2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3146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5654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길드명</a:t>
            </a:r>
            <a:r>
              <a:rPr lang="ko-KR" altLang="en-US" sz="1400" b="1" dirty="0" smtClean="0"/>
              <a:t> 변경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중복 확인 안하고 변경 버튼 터치 시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133103" y="2087456"/>
            <a:ext cx="3925794" cy="2683088"/>
            <a:chOff x="4133103" y="1811091"/>
            <a:chExt cx="3925794" cy="2683088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2067062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sp>
          <p:nvSpPr>
            <p:cNvPr id="88" name="직사각형 87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97" name="직사각형 96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61996" y="2069981"/>
              <a:ext cx="1008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solidFill>
                    <a:schemeClr val="bg1"/>
                  </a:solidFill>
                </a:rPr>
                <a:t>길드명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변경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2491236"/>
              <a:ext cx="3580699" cy="626854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3178096"/>
              <a:ext cx="3580699" cy="695789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4739756" y="2646522"/>
              <a:ext cx="2690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변경할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길드명을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입력해주세요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.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4421257" y="3394679"/>
              <a:ext cx="2319446" cy="2633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b="1" dirty="0" err="1" smtClean="0">
                  <a:solidFill>
                    <a:schemeClr val="bg2">
                      <a:lumMod val="50000"/>
                    </a:schemeClr>
                  </a:solidFill>
                </a:rPr>
                <a:t>길드명을</a:t>
              </a:r>
              <a:r>
                <a:rPr lang="ko-KR" altLang="en-US" sz="1100" b="1" dirty="0" smtClean="0">
                  <a:solidFill>
                    <a:schemeClr val="bg2">
                      <a:lumMod val="50000"/>
                    </a:schemeClr>
                  </a:solidFill>
                </a:rPr>
                <a:t> 입력하세요</a:t>
              </a:r>
              <a:r>
                <a:rPr lang="en-US" altLang="ko-KR" sz="1100" b="1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lang="ko-KR" altLang="en-US" sz="11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828859" y="3366506"/>
              <a:ext cx="758088" cy="319458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016085" y="3366506"/>
              <a:ext cx="758088" cy="319458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967196" y="3366506"/>
              <a:ext cx="598588" cy="319458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6955361" y="339258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중복확인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112" name="그림 1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32191" y="3941482"/>
              <a:ext cx="758088" cy="422581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00049" y="3941482"/>
              <a:ext cx="758088" cy="422581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807648" y="3941482"/>
              <a:ext cx="598588" cy="422581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4811235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취소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16" name="그림 1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395884" y="3941482"/>
              <a:ext cx="758088" cy="422581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63742" y="3941482"/>
              <a:ext cx="758088" cy="422581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771341" y="3941482"/>
              <a:ext cx="598588" cy="422581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6787658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확인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977772" y="484071"/>
            <a:ext cx="10219428" cy="6167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3" name="그룹 122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127" name="그림 126"/>
            <p:cNvPicPr>
              <a:picLocks/>
            </p:cNvPicPr>
            <p:nvPr/>
          </p:nvPicPr>
          <p:blipFill rotWithShape="1">
            <a:blip r:embed="rId11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146" name="직사각형 145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길드명</a:t>
              </a:r>
              <a:r>
                <a:rPr lang="en-US" altLang="ko-KR" sz="1050" b="1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중복 확인을 해주세요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0648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반복 완료 보상 </a:t>
            </a:r>
            <a:r>
              <a:rPr lang="en-US" altLang="ko-KR" sz="1400" b="1" dirty="0" smtClean="0"/>
              <a:t>UI</a:t>
            </a:r>
            <a:endParaRPr lang="ko-KR" altLang="en-US" sz="1400" b="1" dirty="0"/>
          </a:p>
        </p:txBody>
      </p:sp>
      <p:grpSp>
        <p:nvGrpSpPr>
          <p:cNvPr id="79" name="그룹 78"/>
          <p:cNvGrpSpPr/>
          <p:nvPr/>
        </p:nvGrpSpPr>
        <p:grpSpPr>
          <a:xfrm>
            <a:off x="642177" y="556260"/>
            <a:ext cx="10907647" cy="5992061"/>
            <a:chOff x="642176" y="432969"/>
            <a:chExt cx="10907647" cy="5992061"/>
          </a:xfrm>
        </p:grpSpPr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76" y="432969"/>
              <a:ext cx="10907647" cy="5992061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7115176" y="2819400"/>
              <a:ext cx="3086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지역 반복완료 보상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115176" y="3530797"/>
              <a:ext cx="733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3000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848600" y="3102172"/>
              <a:ext cx="22574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 / 5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059529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456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길드명</a:t>
            </a:r>
            <a:r>
              <a:rPr lang="ko-KR" altLang="en-US" sz="1400" b="1" dirty="0" smtClean="0"/>
              <a:t> 변경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중복된 </a:t>
            </a:r>
            <a:r>
              <a:rPr lang="ko-KR" altLang="en-US" sz="1400" b="1" dirty="0" err="1" smtClean="0"/>
              <a:t>길드명</a:t>
            </a:r>
            <a:r>
              <a:rPr lang="ko-KR" altLang="en-US" sz="1400" b="1" dirty="0" smtClean="0"/>
              <a:t> 입력 시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133103" y="2087456"/>
            <a:ext cx="3925794" cy="2683088"/>
            <a:chOff x="4133103" y="1811091"/>
            <a:chExt cx="3925794" cy="2683088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2067062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sp>
          <p:nvSpPr>
            <p:cNvPr id="88" name="직사각형 87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97" name="직사각형 96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61996" y="2069981"/>
              <a:ext cx="1008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solidFill>
                    <a:schemeClr val="bg1"/>
                  </a:solidFill>
                </a:rPr>
                <a:t>길드명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변경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2491236"/>
              <a:ext cx="3580699" cy="626854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3178096"/>
              <a:ext cx="3580699" cy="695789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4739756" y="2646522"/>
              <a:ext cx="2690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변경할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길드명을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입력해주세요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.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4421257" y="3394679"/>
              <a:ext cx="2319446" cy="2633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b="1" dirty="0" err="1" smtClean="0">
                  <a:solidFill>
                    <a:schemeClr val="bg2">
                      <a:lumMod val="50000"/>
                    </a:schemeClr>
                  </a:solidFill>
                </a:rPr>
                <a:t>길드명을</a:t>
              </a:r>
              <a:r>
                <a:rPr lang="ko-KR" altLang="en-US" sz="1100" b="1" dirty="0" smtClean="0">
                  <a:solidFill>
                    <a:schemeClr val="bg2">
                      <a:lumMod val="50000"/>
                    </a:schemeClr>
                  </a:solidFill>
                </a:rPr>
                <a:t> 입력하세요</a:t>
              </a:r>
              <a:r>
                <a:rPr lang="en-US" altLang="ko-KR" sz="1100" b="1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lang="ko-KR" altLang="en-US" sz="11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828859" y="3366506"/>
              <a:ext cx="758088" cy="319458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016085" y="3366506"/>
              <a:ext cx="758088" cy="319458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967196" y="3366506"/>
              <a:ext cx="598588" cy="319458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6955361" y="339258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중복확인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112" name="그림 1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32191" y="3941482"/>
              <a:ext cx="758088" cy="422581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00049" y="3941482"/>
              <a:ext cx="758088" cy="422581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807648" y="3941482"/>
              <a:ext cx="598588" cy="422581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4811235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취소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16" name="그림 1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395884" y="3941482"/>
              <a:ext cx="758088" cy="422581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63742" y="3941482"/>
              <a:ext cx="758088" cy="422581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771341" y="3941482"/>
              <a:ext cx="598588" cy="422581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6787658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확인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977772" y="484071"/>
            <a:ext cx="10219428" cy="6167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3" name="그룹 122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127" name="그림 126"/>
            <p:cNvPicPr>
              <a:picLocks/>
            </p:cNvPicPr>
            <p:nvPr/>
          </p:nvPicPr>
          <p:blipFill rotWithShape="1">
            <a:blip r:embed="rId11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146" name="직사각형 145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중복된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길드명이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있습니다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다시 입력해주세요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21386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5170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길드명</a:t>
            </a:r>
            <a:r>
              <a:rPr lang="ko-KR" altLang="en-US" sz="1400" b="1" dirty="0" smtClean="0"/>
              <a:t> 변경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중복되지 않은 </a:t>
            </a:r>
            <a:r>
              <a:rPr lang="ko-KR" altLang="en-US" sz="1400" b="1" dirty="0" err="1" smtClean="0"/>
              <a:t>길드명</a:t>
            </a:r>
            <a:r>
              <a:rPr lang="ko-KR" altLang="en-US" sz="1400" b="1" dirty="0" smtClean="0"/>
              <a:t> 입력 시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133103" y="2087456"/>
            <a:ext cx="3925794" cy="2683088"/>
            <a:chOff x="4133103" y="1811091"/>
            <a:chExt cx="3925794" cy="2683088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2067062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sp>
          <p:nvSpPr>
            <p:cNvPr id="88" name="직사각형 87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97" name="직사각형 96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61996" y="2069981"/>
              <a:ext cx="1008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solidFill>
                    <a:schemeClr val="bg1"/>
                  </a:solidFill>
                </a:rPr>
                <a:t>길드명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변경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2491236"/>
              <a:ext cx="3580699" cy="626854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3178096"/>
              <a:ext cx="3580699" cy="695789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4739756" y="2646522"/>
              <a:ext cx="2690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변경할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길드명을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입력해주세요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.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4421257" y="3394679"/>
              <a:ext cx="2319446" cy="2633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b="1" dirty="0" err="1" smtClean="0">
                  <a:solidFill>
                    <a:schemeClr val="bg2">
                      <a:lumMod val="50000"/>
                    </a:schemeClr>
                  </a:solidFill>
                </a:rPr>
                <a:t>길드명을</a:t>
              </a:r>
              <a:r>
                <a:rPr lang="ko-KR" altLang="en-US" sz="1100" b="1" dirty="0" smtClean="0">
                  <a:solidFill>
                    <a:schemeClr val="bg2">
                      <a:lumMod val="50000"/>
                    </a:schemeClr>
                  </a:solidFill>
                </a:rPr>
                <a:t> 입력하세요</a:t>
              </a:r>
              <a:r>
                <a:rPr lang="en-US" altLang="ko-KR" sz="1100" b="1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lang="ko-KR" altLang="en-US" sz="11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828859" y="3366506"/>
              <a:ext cx="758088" cy="319458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016085" y="3366506"/>
              <a:ext cx="758088" cy="319458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967196" y="3366506"/>
              <a:ext cx="598588" cy="319458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6955361" y="339258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중복확인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112" name="그림 1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32191" y="3941482"/>
              <a:ext cx="758088" cy="422581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00049" y="3941482"/>
              <a:ext cx="758088" cy="422581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807648" y="3941482"/>
              <a:ext cx="598588" cy="422581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4811235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취소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16" name="그림 1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395884" y="3941482"/>
              <a:ext cx="758088" cy="422581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63742" y="3941482"/>
              <a:ext cx="758088" cy="422581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771341" y="3941482"/>
              <a:ext cx="598588" cy="422581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6787658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확인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977772" y="484071"/>
            <a:ext cx="10219428" cy="6167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3" name="그룹 122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127" name="그림 126"/>
            <p:cNvPicPr>
              <a:picLocks/>
            </p:cNvPicPr>
            <p:nvPr/>
          </p:nvPicPr>
          <p:blipFill rotWithShape="1">
            <a:blip r:embed="rId11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146" name="직사각형 145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해당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길드명을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사용할 수 있습니다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01652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길드명</a:t>
            </a:r>
            <a:r>
              <a:rPr lang="ko-KR" altLang="en-US" sz="1400" b="1" dirty="0" smtClean="0"/>
              <a:t> 변경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젬</a:t>
            </a:r>
            <a:r>
              <a:rPr lang="ko-KR" altLang="en-US" sz="1400" b="1" dirty="0" smtClean="0"/>
              <a:t> 부족 시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133103" y="2087456"/>
            <a:ext cx="3925794" cy="2683088"/>
            <a:chOff x="4133103" y="1811091"/>
            <a:chExt cx="3925794" cy="2683088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2067062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sp>
          <p:nvSpPr>
            <p:cNvPr id="88" name="직사각형 87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97" name="직사각형 96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61996" y="2069981"/>
              <a:ext cx="1008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solidFill>
                    <a:schemeClr val="bg1"/>
                  </a:solidFill>
                </a:rPr>
                <a:t>길드명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변경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2491236"/>
              <a:ext cx="3580699" cy="626854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3178096"/>
              <a:ext cx="3580699" cy="695789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4739756" y="2646522"/>
              <a:ext cx="2690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변경할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길드명을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입력해주세요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.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4421257" y="3394679"/>
              <a:ext cx="2319446" cy="2633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b="1" dirty="0" err="1" smtClean="0">
                  <a:solidFill>
                    <a:schemeClr val="bg2">
                      <a:lumMod val="50000"/>
                    </a:schemeClr>
                  </a:solidFill>
                </a:rPr>
                <a:t>길드명을</a:t>
              </a:r>
              <a:r>
                <a:rPr lang="ko-KR" altLang="en-US" sz="1100" b="1" dirty="0" smtClean="0">
                  <a:solidFill>
                    <a:schemeClr val="bg2">
                      <a:lumMod val="50000"/>
                    </a:schemeClr>
                  </a:solidFill>
                </a:rPr>
                <a:t> 입력하세요</a:t>
              </a:r>
              <a:r>
                <a:rPr lang="en-US" altLang="ko-KR" sz="1100" b="1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lang="ko-KR" altLang="en-US" sz="11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828859" y="3366506"/>
              <a:ext cx="758088" cy="319458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016085" y="3366506"/>
              <a:ext cx="758088" cy="319458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967196" y="3366506"/>
              <a:ext cx="598588" cy="319458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6955361" y="339258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중복확인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112" name="그림 1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32191" y="3941482"/>
              <a:ext cx="758088" cy="422581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00049" y="3941482"/>
              <a:ext cx="758088" cy="422581"/>
            </a:xfrm>
            <a:prstGeom prst="rect">
              <a:avLst/>
            </a:prstGeom>
          </p:spPr>
        </p:pic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807648" y="3941482"/>
              <a:ext cx="598588" cy="422581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4811235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취소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16" name="그림 1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395884" y="3941482"/>
              <a:ext cx="758088" cy="422581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63742" y="3941482"/>
              <a:ext cx="758088" cy="422581"/>
            </a:xfrm>
            <a:prstGeom prst="rect">
              <a:avLst/>
            </a:prstGeom>
          </p:spPr>
        </p:pic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771341" y="3941482"/>
              <a:ext cx="598588" cy="422581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6787658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확인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977772" y="484071"/>
            <a:ext cx="10219428" cy="6167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8" name="그룹 147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150" name="그림 149"/>
            <p:cNvPicPr>
              <a:picLocks/>
            </p:cNvPicPr>
            <p:nvPr/>
          </p:nvPicPr>
          <p:blipFill rotWithShape="1">
            <a:blip r:embed="rId11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51" name="그림 15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152" name="직사각형 151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길드명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변경에 필요한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젬이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100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젬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충전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154" name="그림 15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155" name="직사각형 154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79675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길드 마크 변경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977772" y="485317"/>
            <a:ext cx="10219428" cy="6167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3342099" y="2087456"/>
            <a:ext cx="5529173" cy="2683088"/>
            <a:chOff x="3342099" y="2087456"/>
            <a:chExt cx="5529173" cy="2683088"/>
          </a:xfrm>
        </p:grpSpPr>
        <p:grpSp>
          <p:nvGrpSpPr>
            <p:cNvPr id="11" name="그룹 10"/>
            <p:cNvGrpSpPr/>
            <p:nvPr/>
          </p:nvGrpSpPr>
          <p:grpSpPr>
            <a:xfrm>
              <a:off x="3342099" y="2087456"/>
              <a:ext cx="5529173" cy="2683088"/>
              <a:chOff x="3342099" y="1811091"/>
              <a:chExt cx="5529173" cy="2683088"/>
            </a:xfrm>
          </p:grpSpPr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36404" r="-433" b="416"/>
              <a:stretch/>
            </p:blipFill>
            <p:spPr>
              <a:xfrm>
                <a:off x="4956089" y="2427117"/>
                <a:ext cx="3915183" cy="2067062"/>
              </a:xfrm>
              <a:prstGeom prst="rect">
                <a:avLst/>
              </a:prstGeom>
            </p:spPr>
          </p:pic>
          <p:pic>
            <p:nvPicPr>
              <p:cNvPr id="85" name="그림 8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4" t="36404" r="6632" b="416"/>
              <a:stretch/>
            </p:blipFill>
            <p:spPr>
              <a:xfrm>
                <a:off x="3351308" y="2427117"/>
                <a:ext cx="3635120" cy="2067062"/>
              </a:xfrm>
              <a:prstGeom prst="rect">
                <a:avLst/>
              </a:prstGeom>
            </p:spPr>
          </p:pic>
          <p:pic>
            <p:nvPicPr>
              <p:cNvPr id="86" name="그림 8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6005405" y="1811091"/>
                <a:ext cx="2797791" cy="665335"/>
              </a:xfrm>
              <a:prstGeom prst="rect">
                <a:avLst/>
              </a:prstGeom>
            </p:spPr>
          </p:pic>
          <p:sp>
            <p:nvSpPr>
              <p:cNvPr id="88" name="직사각형 87"/>
              <p:cNvSpPr/>
              <p:nvPr/>
            </p:nvSpPr>
            <p:spPr>
              <a:xfrm>
                <a:off x="8207233" y="1945900"/>
                <a:ext cx="472837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9" name="그림 8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 flipH="1">
                <a:off x="3342099" y="1811091"/>
                <a:ext cx="2797791" cy="665335"/>
              </a:xfrm>
              <a:prstGeom prst="rect">
                <a:avLst/>
              </a:prstGeom>
            </p:spPr>
          </p:pic>
          <p:sp>
            <p:nvSpPr>
              <p:cNvPr id="97" name="직사각형 96"/>
              <p:cNvSpPr/>
              <p:nvPr/>
            </p:nvSpPr>
            <p:spPr>
              <a:xfrm flipH="1">
                <a:off x="3465225" y="1945900"/>
                <a:ext cx="472837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489212" y="2069981"/>
                <a:ext cx="12170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길드 마크 변경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99" name="그림 9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0918" y="2500551"/>
                <a:ext cx="5180197" cy="303217"/>
              </a:xfrm>
              <a:prstGeom prst="rect">
                <a:avLst/>
              </a:prstGeom>
            </p:spPr>
          </p:pic>
          <p:pic>
            <p:nvPicPr>
              <p:cNvPr id="109" name="그림 10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9068" y="2858695"/>
                <a:ext cx="5172047" cy="1026430"/>
              </a:xfrm>
              <a:prstGeom prst="rect">
                <a:avLst/>
              </a:prstGeom>
            </p:spPr>
          </p:pic>
          <p:sp>
            <p:nvSpPr>
              <p:cNvPr id="110" name="TextBox 109"/>
              <p:cNvSpPr txBox="1"/>
              <p:nvPr/>
            </p:nvSpPr>
            <p:spPr>
              <a:xfrm>
                <a:off x="3547422" y="2524559"/>
                <a:ext cx="224933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50" b="1" dirty="0" smtClean="0">
                    <a:solidFill>
                      <a:schemeClr val="bg1"/>
                    </a:solidFill>
                  </a:rPr>
                  <a:t>변경할 길드 마크를 선택해주세요</a:t>
                </a:r>
                <a:r>
                  <a:rPr lang="en-US" altLang="ko-KR" sz="1050" b="1" dirty="0" smtClean="0">
                    <a:solidFill>
                      <a:schemeClr val="bg1"/>
                    </a:solidFill>
                  </a:rPr>
                  <a:t>.</a:t>
                </a:r>
                <a:endParaRPr lang="ko-KR" altLang="en-US" sz="10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2" name="그림 11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432191" y="3941482"/>
                <a:ext cx="758088" cy="422581"/>
              </a:xfrm>
              <a:prstGeom prst="rect">
                <a:avLst/>
              </a:prstGeom>
            </p:spPr>
          </p:pic>
          <p:pic>
            <p:nvPicPr>
              <p:cNvPr id="113" name="그림 1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000049" y="3941482"/>
                <a:ext cx="758088" cy="422581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807648" y="3941482"/>
                <a:ext cx="598588" cy="422581"/>
              </a:xfrm>
              <a:prstGeom prst="rect">
                <a:avLst/>
              </a:prstGeom>
            </p:spPr>
          </p:pic>
          <p:sp>
            <p:nvSpPr>
              <p:cNvPr id="115" name="TextBox 114"/>
              <p:cNvSpPr txBox="1"/>
              <p:nvPr/>
            </p:nvSpPr>
            <p:spPr>
              <a:xfrm>
                <a:off x="4811235" y="3979522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600" b="1" smtClean="0">
                    <a:solidFill>
                      <a:schemeClr val="bg1"/>
                    </a:solidFill>
                  </a:rPr>
                  <a:t>취소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6" name="그림 11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6395884" y="3941482"/>
                <a:ext cx="758088" cy="422581"/>
              </a:xfrm>
              <a:prstGeom prst="rect">
                <a:avLst/>
              </a:prstGeom>
            </p:spPr>
          </p:pic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6963742" y="3941482"/>
                <a:ext cx="758088" cy="422581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6771341" y="3941482"/>
                <a:ext cx="598588" cy="4225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6510260" y="4030892"/>
                <a:ext cx="11095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확인        </a:t>
                </a:r>
                <a:r>
                  <a:rPr lang="en-US" altLang="ko-KR" sz="1100" b="1" dirty="0" smtClean="0">
                    <a:solidFill>
                      <a:schemeClr val="bg1"/>
                    </a:solidFill>
                  </a:rPr>
                  <a:t>100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7008043" y="4323445"/>
              <a:ext cx="228388" cy="251227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4641034" y="3190461"/>
              <a:ext cx="914400" cy="917769"/>
            </a:xfrm>
            <a:prstGeom prst="rect">
              <a:avLst/>
            </a:prstGeom>
            <a:noFill/>
            <a:ln>
              <a:solidFill>
                <a:schemeClr val="accent2">
                  <a:lumMod val="20000"/>
                  <a:lumOff val="80000"/>
                  <a:alpha val="8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14870" y1="75520" x2="27881" y2="64434"/>
                          <a14:foregroundMark x1="71747" y1="66513" x2="94424" y2="77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" b="747"/>
            <a:stretch/>
          </p:blipFill>
          <p:spPr>
            <a:xfrm>
              <a:off x="6921421" y="3189210"/>
              <a:ext cx="956187" cy="900000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20266" y1="90237" x2="32558" y2="80211"/>
                          <a14:foregroundMark x1="74419" y1="80211" x2="81063" y2="89182"/>
                          <a14:foregroundMark x1="84385" y1="17678" x2="97010" y2="6596"/>
                          <a14:foregroundMark x1="6645" y1="6596" x2="24585" y2="211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" b="1291"/>
            <a:stretch/>
          </p:blipFill>
          <p:spPr>
            <a:xfrm>
              <a:off x="4651212" y="3189210"/>
              <a:ext cx="910109" cy="900000"/>
            </a:xfrm>
            <a:prstGeom prst="rect">
              <a:avLst/>
            </a:prstGeom>
            <a:effectLst/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35435" y1="41852" x2="45045" y2="31111"/>
                          <a14:foregroundMark x1="57658" y1="75926" x2="65766" y2="6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1" b="2062"/>
            <a:stretch/>
          </p:blipFill>
          <p:spPr>
            <a:xfrm>
              <a:off x="5666164" y="3189210"/>
              <a:ext cx="1150414" cy="900000"/>
            </a:xfrm>
            <a:prstGeom prst="rect">
              <a:avLst/>
            </a:prstGeom>
          </p:spPr>
        </p:pic>
        <p:pic>
          <p:nvPicPr>
            <p:cNvPr id="151" name="그림 15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26523" y1="93724" x2="39427" y2="740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52"/>
            <a:stretch/>
          </p:blipFill>
          <p:spPr>
            <a:xfrm>
              <a:off x="7982451" y="3189210"/>
              <a:ext cx="628780" cy="900000"/>
            </a:xfrm>
            <a:prstGeom prst="rect">
              <a:avLst/>
            </a:prstGeom>
          </p:spPr>
        </p:pic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645483" y="3189210"/>
              <a:ext cx="900886" cy="900000"/>
            </a:xfrm>
            <a:prstGeom prst="rect">
              <a:avLst/>
            </a:prstGeom>
          </p:spPr>
        </p:pic>
        <p:pic>
          <p:nvPicPr>
            <p:cNvPr id="153" name="그림 15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039" y="3440993"/>
              <a:ext cx="522906" cy="460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099324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길드명</a:t>
            </a:r>
            <a:r>
              <a:rPr lang="ko-KR" altLang="en-US" sz="1400" b="1" dirty="0" smtClean="0"/>
              <a:t> 변경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젬</a:t>
            </a:r>
            <a:r>
              <a:rPr lang="ko-KR" altLang="en-US" sz="1400" b="1" dirty="0" smtClean="0"/>
              <a:t> 부족 시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342099" y="2087456"/>
            <a:ext cx="5529173" cy="2683088"/>
            <a:chOff x="3342099" y="2087456"/>
            <a:chExt cx="5529173" cy="2683088"/>
          </a:xfrm>
        </p:grpSpPr>
        <p:grpSp>
          <p:nvGrpSpPr>
            <p:cNvPr id="11" name="그룹 10"/>
            <p:cNvGrpSpPr/>
            <p:nvPr/>
          </p:nvGrpSpPr>
          <p:grpSpPr>
            <a:xfrm>
              <a:off x="3342099" y="2087456"/>
              <a:ext cx="5529173" cy="2683088"/>
              <a:chOff x="3342099" y="1811091"/>
              <a:chExt cx="5529173" cy="2683088"/>
            </a:xfrm>
          </p:grpSpPr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36404" r="-433" b="416"/>
              <a:stretch/>
            </p:blipFill>
            <p:spPr>
              <a:xfrm>
                <a:off x="4956089" y="2427117"/>
                <a:ext cx="3915183" cy="2067062"/>
              </a:xfrm>
              <a:prstGeom prst="rect">
                <a:avLst/>
              </a:prstGeom>
            </p:spPr>
          </p:pic>
          <p:pic>
            <p:nvPicPr>
              <p:cNvPr id="85" name="그림 8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4" t="36404" r="6632" b="416"/>
              <a:stretch/>
            </p:blipFill>
            <p:spPr>
              <a:xfrm>
                <a:off x="3351308" y="2427117"/>
                <a:ext cx="3635120" cy="2067062"/>
              </a:xfrm>
              <a:prstGeom prst="rect">
                <a:avLst/>
              </a:prstGeom>
            </p:spPr>
          </p:pic>
          <p:pic>
            <p:nvPicPr>
              <p:cNvPr id="86" name="그림 8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6005405" y="1811091"/>
                <a:ext cx="2797791" cy="665335"/>
              </a:xfrm>
              <a:prstGeom prst="rect">
                <a:avLst/>
              </a:prstGeom>
            </p:spPr>
          </p:pic>
          <p:sp>
            <p:nvSpPr>
              <p:cNvPr id="88" name="직사각형 87"/>
              <p:cNvSpPr/>
              <p:nvPr/>
            </p:nvSpPr>
            <p:spPr>
              <a:xfrm>
                <a:off x="8207233" y="1945900"/>
                <a:ext cx="472837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9" name="그림 8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 flipH="1">
                <a:off x="3342099" y="1811091"/>
                <a:ext cx="2797791" cy="665335"/>
              </a:xfrm>
              <a:prstGeom prst="rect">
                <a:avLst/>
              </a:prstGeom>
            </p:spPr>
          </p:pic>
          <p:sp>
            <p:nvSpPr>
              <p:cNvPr id="97" name="직사각형 96"/>
              <p:cNvSpPr/>
              <p:nvPr/>
            </p:nvSpPr>
            <p:spPr>
              <a:xfrm flipH="1">
                <a:off x="3465225" y="1945900"/>
                <a:ext cx="472837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489212" y="2069981"/>
                <a:ext cx="12170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길드 마크 변경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99" name="그림 9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0918" y="2500551"/>
                <a:ext cx="5180197" cy="303217"/>
              </a:xfrm>
              <a:prstGeom prst="rect">
                <a:avLst/>
              </a:prstGeom>
            </p:spPr>
          </p:pic>
          <p:pic>
            <p:nvPicPr>
              <p:cNvPr id="109" name="그림 10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9068" y="2858695"/>
                <a:ext cx="5172047" cy="1026430"/>
              </a:xfrm>
              <a:prstGeom prst="rect">
                <a:avLst/>
              </a:prstGeom>
            </p:spPr>
          </p:pic>
          <p:sp>
            <p:nvSpPr>
              <p:cNvPr id="110" name="TextBox 109"/>
              <p:cNvSpPr txBox="1"/>
              <p:nvPr/>
            </p:nvSpPr>
            <p:spPr>
              <a:xfrm>
                <a:off x="3547422" y="2524559"/>
                <a:ext cx="224933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50" b="1" dirty="0" smtClean="0">
                    <a:solidFill>
                      <a:schemeClr val="bg1"/>
                    </a:solidFill>
                  </a:rPr>
                  <a:t>변경할 길드 마크를 선택해주세요</a:t>
                </a:r>
                <a:r>
                  <a:rPr lang="en-US" altLang="ko-KR" sz="1050" b="1" dirty="0" smtClean="0">
                    <a:solidFill>
                      <a:schemeClr val="bg1"/>
                    </a:solidFill>
                  </a:rPr>
                  <a:t>.</a:t>
                </a:r>
                <a:endParaRPr lang="ko-KR" altLang="en-US" sz="10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2" name="그림 11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432191" y="3941482"/>
                <a:ext cx="758088" cy="422581"/>
              </a:xfrm>
              <a:prstGeom prst="rect">
                <a:avLst/>
              </a:prstGeom>
            </p:spPr>
          </p:pic>
          <p:pic>
            <p:nvPicPr>
              <p:cNvPr id="113" name="그림 1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000049" y="3941482"/>
                <a:ext cx="758088" cy="422581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807648" y="3941482"/>
                <a:ext cx="598588" cy="422581"/>
              </a:xfrm>
              <a:prstGeom prst="rect">
                <a:avLst/>
              </a:prstGeom>
            </p:spPr>
          </p:pic>
          <p:sp>
            <p:nvSpPr>
              <p:cNvPr id="115" name="TextBox 114"/>
              <p:cNvSpPr txBox="1"/>
              <p:nvPr/>
            </p:nvSpPr>
            <p:spPr>
              <a:xfrm>
                <a:off x="4811235" y="3979522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600" b="1" smtClean="0">
                    <a:solidFill>
                      <a:schemeClr val="bg1"/>
                    </a:solidFill>
                  </a:rPr>
                  <a:t>취소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6" name="그림 11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6395884" y="3941482"/>
                <a:ext cx="758088" cy="422581"/>
              </a:xfrm>
              <a:prstGeom prst="rect">
                <a:avLst/>
              </a:prstGeom>
            </p:spPr>
          </p:pic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6963742" y="3941482"/>
                <a:ext cx="758088" cy="422581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6771341" y="3941482"/>
                <a:ext cx="598588" cy="4225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6510260" y="4030892"/>
                <a:ext cx="11095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확인        </a:t>
                </a:r>
                <a:r>
                  <a:rPr lang="en-US" altLang="ko-KR" sz="1100" b="1" dirty="0" smtClean="0">
                    <a:solidFill>
                      <a:schemeClr val="bg1"/>
                    </a:solidFill>
                  </a:rPr>
                  <a:t>100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7008043" y="4323445"/>
              <a:ext cx="228388" cy="251227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4641034" y="3190461"/>
              <a:ext cx="914400" cy="917769"/>
            </a:xfrm>
            <a:prstGeom prst="rect">
              <a:avLst/>
            </a:prstGeom>
            <a:noFill/>
            <a:ln>
              <a:solidFill>
                <a:schemeClr val="accent2">
                  <a:lumMod val="20000"/>
                  <a:lumOff val="80000"/>
                  <a:alpha val="8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14870" y1="75520" x2="27881" y2="64434"/>
                          <a14:foregroundMark x1="71747" y1="66513" x2="94424" y2="77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" b="747"/>
            <a:stretch/>
          </p:blipFill>
          <p:spPr>
            <a:xfrm>
              <a:off x="6921421" y="3189210"/>
              <a:ext cx="956187" cy="900000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20266" y1="90237" x2="32558" y2="80211"/>
                          <a14:foregroundMark x1="74419" y1="80211" x2="81063" y2="89182"/>
                          <a14:foregroundMark x1="84385" y1="17678" x2="97010" y2="6596"/>
                          <a14:foregroundMark x1="6645" y1="6596" x2="24585" y2="211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" b="1291"/>
            <a:stretch/>
          </p:blipFill>
          <p:spPr>
            <a:xfrm>
              <a:off x="4651212" y="3189210"/>
              <a:ext cx="910109" cy="900000"/>
            </a:xfrm>
            <a:prstGeom prst="rect">
              <a:avLst/>
            </a:prstGeom>
            <a:effectLst/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35435" y1="41852" x2="45045" y2="31111"/>
                          <a14:foregroundMark x1="57658" y1="75926" x2="65766" y2="6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1" b="2062"/>
            <a:stretch/>
          </p:blipFill>
          <p:spPr>
            <a:xfrm>
              <a:off x="5666164" y="3189210"/>
              <a:ext cx="1150414" cy="900000"/>
            </a:xfrm>
            <a:prstGeom prst="rect">
              <a:avLst/>
            </a:prstGeom>
          </p:spPr>
        </p:pic>
        <p:pic>
          <p:nvPicPr>
            <p:cNvPr id="151" name="그림 15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26523" y1="93724" x2="39427" y2="740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52"/>
            <a:stretch/>
          </p:blipFill>
          <p:spPr>
            <a:xfrm>
              <a:off x="7982451" y="3189210"/>
              <a:ext cx="628780" cy="900000"/>
            </a:xfrm>
            <a:prstGeom prst="rect">
              <a:avLst/>
            </a:prstGeom>
          </p:spPr>
        </p:pic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645483" y="3189210"/>
              <a:ext cx="900886" cy="900000"/>
            </a:xfrm>
            <a:prstGeom prst="rect">
              <a:avLst/>
            </a:prstGeom>
          </p:spPr>
        </p:pic>
        <p:pic>
          <p:nvPicPr>
            <p:cNvPr id="153" name="그림 15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039" y="3440993"/>
              <a:ext cx="522906" cy="460469"/>
            </a:xfrm>
            <a:prstGeom prst="rect">
              <a:avLst/>
            </a:prstGeom>
          </p:spPr>
        </p:pic>
      </p:grpSp>
      <p:sp>
        <p:nvSpPr>
          <p:cNvPr id="2" name="직사각형 1"/>
          <p:cNvSpPr/>
          <p:nvPr/>
        </p:nvSpPr>
        <p:spPr>
          <a:xfrm>
            <a:off x="975950" y="485317"/>
            <a:ext cx="10219428" cy="6167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1" name="그룹 110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139" name="그림 138"/>
            <p:cNvPicPr>
              <a:picLocks/>
            </p:cNvPicPr>
            <p:nvPr/>
          </p:nvPicPr>
          <p:blipFill rotWithShape="1">
            <a:blip r:embed="rId20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154" name="직사각형 153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5" name="직사각형 154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길드 마크 변경에 필요한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젬이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100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젬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충전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156" name="그림 15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157" name="직사각형 156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51837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길드 마크 변경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977772" y="485317"/>
            <a:ext cx="10219428" cy="6167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1" name="그룹 110"/>
          <p:cNvGrpSpPr/>
          <p:nvPr/>
        </p:nvGrpSpPr>
        <p:grpSpPr>
          <a:xfrm>
            <a:off x="3719245" y="632802"/>
            <a:ext cx="4756936" cy="5592396"/>
            <a:chOff x="1491839" y="983065"/>
            <a:chExt cx="3452770" cy="5592396"/>
          </a:xfrm>
        </p:grpSpPr>
        <p:pic>
          <p:nvPicPr>
            <p:cNvPr id="139" name="그림 13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495587" y="1599090"/>
              <a:ext cx="3449022" cy="4976371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5" y="983065"/>
              <a:ext cx="2658750" cy="665335"/>
            </a:xfrm>
            <a:prstGeom prst="rect">
              <a:avLst/>
            </a:prstGeom>
          </p:spPr>
        </p:pic>
        <p:pic>
          <p:nvPicPr>
            <p:cNvPr id="154" name="그림 1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870" y="1669612"/>
              <a:ext cx="3221592" cy="4196931"/>
            </a:xfrm>
            <a:prstGeom prst="rect">
              <a:avLst/>
            </a:prstGeom>
          </p:spPr>
        </p:pic>
        <p:sp>
          <p:nvSpPr>
            <p:cNvPr id="155" name="직사각형 154"/>
            <p:cNvSpPr/>
            <p:nvPr/>
          </p:nvSpPr>
          <p:spPr>
            <a:xfrm>
              <a:off x="4333041" y="1117874"/>
              <a:ext cx="446199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6" name="그룹 155"/>
            <p:cNvGrpSpPr/>
            <p:nvPr/>
          </p:nvGrpSpPr>
          <p:grpSpPr>
            <a:xfrm flipH="1">
              <a:off x="1491839" y="983065"/>
              <a:ext cx="2637972" cy="665335"/>
              <a:chOff x="2393514" y="1135465"/>
              <a:chExt cx="2637972" cy="665335"/>
            </a:xfrm>
          </p:grpSpPr>
          <p:pic>
            <p:nvPicPr>
              <p:cNvPr id="158" name="그림 15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2637972" cy="665335"/>
              </a:xfrm>
              <a:prstGeom prst="rect">
                <a:avLst/>
              </a:prstGeom>
            </p:spPr>
          </p:pic>
          <p:sp>
            <p:nvSpPr>
              <p:cNvPr id="159" name="직사각형 158"/>
              <p:cNvSpPr/>
              <p:nvPr/>
            </p:nvSpPr>
            <p:spPr>
              <a:xfrm>
                <a:off x="4511221" y="1270274"/>
                <a:ext cx="403576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2757257" y="1211788"/>
              <a:ext cx="9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err="1" smtClean="0">
                  <a:solidFill>
                    <a:schemeClr val="bg1"/>
                  </a:solidFill>
                </a:rPr>
                <a:t>길드장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위임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4372982" y="5600163"/>
            <a:ext cx="1483407" cy="429005"/>
            <a:chOff x="6487517" y="-478465"/>
            <a:chExt cx="1743463" cy="444678"/>
          </a:xfrm>
        </p:grpSpPr>
        <p:pic>
          <p:nvPicPr>
            <p:cNvPr id="161" name="그림 16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64" name="그림 16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71" name="그림 17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74" name="TextBox 173"/>
          <p:cNvSpPr txBox="1"/>
          <p:nvPr/>
        </p:nvSpPr>
        <p:spPr>
          <a:xfrm>
            <a:off x="4822982" y="5645388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취소 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3952231" y="2151630"/>
            <a:ext cx="4202900" cy="700288"/>
            <a:chOff x="3952231" y="2152248"/>
            <a:chExt cx="4202900" cy="700288"/>
          </a:xfrm>
        </p:grpSpPr>
        <p:sp>
          <p:nvSpPr>
            <p:cNvPr id="203" name="직사각형 202"/>
            <p:cNvSpPr/>
            <p:nvPr/>
          </p:nvSpPr>
          <p:spPr>
            <a:xfrm>
              <a:off x="3952231" y="2152248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634857" y="2213976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" name="직사각형 214"/>
            <p:cNvSpPr/>
            <p:nvPr/>
          </p:nvSpPr>
          <p:spPr>
            <a:xfrm>
              <a:off x="3993426" y="2186802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750368" y="2217995"/>
              <a:ext cx="86462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길드장로</a:t>
              </a: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218" name="직사각형 217"/>
            <p:cNvSpPr/>
            <p:nvPr/>
          </p:nvSpPr>
          <p:spPr>
            <a:xfrm>
              <a:off x="7555913" y="2274699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3952231" y="1408254"/>
            <a:ext cx="4202900" cy="700288"/>
            <a:chOff x="3952231" y="1408254"/>
            <a:chExt cx="4202900" cy="700288"/>
          </a:xfrm>
        </p:grpSpPr>
        <p:sp>
          <p:nvSpPr>
            <p:cNvPr id="186" name="직사각형 185"/>
            <p:cNvSpPr/>
            <p:nvPr/>
          </p:nvSpPr>
          <p:spPr>
            <a:xfrm>
              <a:off x="3952231" y="1408254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634857" y="1469982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750368" y="1482598"/>
              <a:ext cx="7796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길드장로</a:t>
              </a: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200" name="직사각형 199"/>
            <p:cNvSpPr/>
            <p:nvPr/>
          </p:nvSpPr>
          <p:spPr>
            <a:xfrm>
              <a:off x="3993426" y="1442808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7555913" y="1533481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3952231" y="2895006"/>
            <a:ext cx="4202900" cy="700288"/>
            <a:chOff x="3952231" y="2896242"/>
            <a:chExt cx="4202900" cy="700288"/>
          </a:xfrm>
        </p:grpSpPr>
        <p:sp>
          <p:nvSpPr>
            <p:cNvPr id="220" name="직사각형 219"/>
            <p:cNvSpPr/>
            <p:nvPr/>
          </p:nvSpPr>
          <p:spPr>
            <a:xfrm>
              <a:off x="3952231" y="2896242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634857" y="2957970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3" name="직사각형 222"/>
            <p:cNvSpPr/>
            <p:nvPr/>
          </p:nvSpPr>
          <p:spPr>
            <a:xfrm>
              <a:off x="3993426" y="293079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25" name="직사각형 224"/>
            <p:cNvSpPr/>
            <p:nvPr/>
          </p:nvSpPr>
          <p:spPr>
            <a:xfrm>
              <a:off x="7555913" y="3018693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3952231" y="3638382"/>
            <a:ext cx="4202900" cy="700288"/>
            <a:chOff x="3952231" y="3640237"/>
            <a:chExt cx="4202900" cy="700288"/>
          </a:xfrm>
        </p:grpSpPr>
        <p:sp>
          <p:nvSpPr>
            <p:cNvPr id="227" name="직사각형 226"/>
            <p:cNvSpPr/>
            <p:nvPr/>
          </p:nvSpPr>
          <p:spPr>
            <a:xfrm>
              <a:off x="3952231" y="3640237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4634857" y="3701965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3993426" y="3674791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32" name="직사각형 231"/>
            <p:cNvSpPr/>
            <p:nvPr/>
          </p:nvSpPr>
          <p:spPr>
            <a:xfrm>
              <a:off x="7555913" y="3762688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4" name="그룹 233"/>
          <p:cNvGrpSpPr/>
          <p:nvPr/>
        </p:nvGrpSpPr>
        <p:grpSpPr>
          <a:xfrm>
            <a:off x="6238577" y="5600163"/>
            <a:ext cx="1483407" cy="429005"/>
            <a:chOff x="6487517" y="-478465"/>
            <a:chExt cx="1743463" cy="444678"/>
          </a:xfrm>
        </p:grpSpPr>
        <p:pic>
          <p:nvPicPr>
            <p:cNvPr id="235" name="그림 2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36" name="그림 23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237" name="그림 23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238" name="그림 2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239" name="TextBox 238"/>
          <p:cNvSpPr txBox="1"/>
          <p:nvPr/>
        </p:nvSpPr>
        <p:spPr>
          <a:xfrm>
            <a:off x="6688577" y="5645388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확인 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245" name="그룹 244"/>
          <p:cNvGrpSpPr/>
          <p:nvPr/>
        </p:nvGrpSpPr>
        <p:grpSpPr>
          <a:xfrm>
            <a:off x="3952231" y="4381758"/>
            <a:ext cx="4202900" cy="700288"/>
            <a:chOff x="3952231" y="3640237"/>
            <a:chExt cx="4202900" cy="700288"/>
          </a:xfrm>
        </p:grpSpPr>
        <p:sp>
          <p:nvSpPr>
            <p:cNvPr id="246" name="직사각형 245"/>
            <p:cNvSpPr/>
            <p:nvPr/>
          </p:nvSpPr>
          <p:spPr>
            <a:xfrm>
              <a:off x="3952231" y="3640237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4634857" y="3701965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8" name="직사각형 247"/>
            <p:cNvSpPr/>
            <p:nvPr/>
          </p:nvSpPr>
          <p:spPr>
            <a:xfrm>
              <a:off x="3993426" y="3674791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49" name="직사각형 248"/>
            <p:cNvSpPr/>
            <p:nvPr/>
          </p:nvSpPr>
          <p:spPr>
            <a:xfrm>
              <a:off x="7555913" y="3762688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74"/>
          <a:stretch/>
        </p:blipFill>
        <p:spPr>
          <a:xfrm>
            <a:off x="3952353" y="5125134"/>
            <a:ext cx="4218798" cy="3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0655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관리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길드 마크 변경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980400" y="891669"/>
            <a:ext cx="10216800" cy="57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1" name="그룹 130"/>
          <p:cNvGrpSpPr/>
          <p:nvPr/>
        </p:nvGrpSpPr>
        <p:grpSpPr>
          <a:xfrm>
            <a:off x="5336694" y="983065"/>
            <a:ext cx="5913507" cy="5592396"/>
            <a:chOff x="5336694" y="983065"/>
            <a:chExt cx="5913507" cy="5592396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5352677" y="1599090"/>
              <a:ext cx="5897524" cy="4976371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6948979" y="983065"/>
              <a:ext cx="4214372" cy="665335"/>
            </a:xfrm>
            <a:prstGeom prst="rect">
              <a:avLst/>
            </a:prstGeom>
          </p:spPr>
        </p:pic>
        <p:sp>
          <p:nvSpPr>
            <p:cNvPr id="134" name="직사각형 133"/>
            <p:cNvSpPr/>
            <p:nvPr/>
          </p:nvSpPr>
          <p:spPr>
            <a:xfrm>
              <a:off x="10265639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5336694" y="983065"/>
              <a:ext cx="4214372" cy="66533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 flipH="1">
              <a:off x="5522162" y="1117874"/>
              <a:ext cx="712244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21984" y="1211941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관리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grpSp>
        <p:nvGrpSpPr>
          <p:cNvPr id="95" name="그룹 94"/>
          <p:cNvGrpSpPr/>
          <p:nvPr/>
        </p:nvGrpSpPr>
        <p:grpSpPr>
          <a:xfrm>
            <a:off x="1070854" y="983065"/>
            <a:ext cx="4292256" cy="5592396"/>
            <a:chOff x="1070854" y="983065"/>
            <a:chExt cx="4292256" cy="5592396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082455" y="1599090"/>
              <a:ext cx="4280655" cy="4976371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4" y="983065"/>
              <a:ext cx="3058957" cy="665335"/>
            </a:xfrm>
            <a:prstGeom prst="rect">
              <a:avLst/>
            </a:prstGeom>
          </p:spPr>
        </p:pic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5" y="1669613"/>
              <a:ext cx="3991810" cy="4659268"/>
            </a:xfrm>
            <a:prstGeom prst="rect">
              <a:avLst/>
            </a:prstGeom>
          </p:spPr>
        </p:pic>
        <p:sp>
          <p:nvSpPr>
            <p:cNvPr id="141" name="직사각형 140"/>
            <p:cNvSpPr/>
            <p:nvPr/>
          </p:nvSpPr>
          <p:spPr>
            <a:xfrm>
              <a:off x="4648476" y="1117874"/>
              <a:ext cx="516975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2" name="그룹 141"/>
            <p:cNvGrpSpPr/>
            <p:nvPr/>
          </p:nvGrpSpPr>
          <p:grpSpPr>
            <a:xfrm flipH="1">
              <a:off x="1070854" y="983065"/>
              <a:ext cx="3058957" cy="665335"/>
              <a:chOff x="2393514" y="1135465"/>
              <a:chExt cx="3058957" cy="665335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3058957" cy="665335"/>
              </a:xfrm>
              <a:prstGeom prst="rect">
                <a:avLst/>
              </a:prstGeom>
            </p:spPr>
          </p:pic>
          <p:sp>
            <p:nvSpPr>
              <p:cNvPr id="145" name="직사각형 144"/>
              <p:cNvSpPr/>
              <p:nvPr/>
            </p:nvSpPr>
            <p:spPr>
              <a:xfrm>
                <a:off x="4800876" y="1270274"/>
                <a:ext cx="516975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395906" y="1211788"/>
              <a:ext cx="156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가입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신청 목록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9458" y="1758517"/>
            <a:ext cx="3792940" cy="723258"/>
            <a:chOff x="1279458" y="1758517"/>
            <a:chExt cx="3792940" cy="723258"/>
          </a:xfrm>
        </p:grpSpPr>
        <p:sp>
          <p:nvSpPr>
            <p:cNvPr id="91" name="직사각형 90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279458" y="2534603"/>
            <a:ext cx="3792940" cy="723258"/>
            <a:chOff x="1279458" y="1758517"/>
            <a:chExt cx="3792940" cy="723258"/>
          </a:xfrm>
        </p:grpSpPr>
        <p:sp>
          <p:nvSpPr>
            <p:cNvPr id="84" name="직사각형 83"/>
            <p:cNvSpPr/>
            <p:nvPr/>
          </p:nvSpPr>
          <p:spPr>
            <a:xfrm>
              <a:off x="1279458" y="1781487"/>
              <a:ext cx="379294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06552" y="1758517"/>
              <a:ext cx="247831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4482195" y="1903938"/>
              <a:ext cx="531786" cy="45412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327413" y="1820040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915166" y="1903938"/>
              <a:ext cx="531786" cy="4541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승인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65" y="1550341"/>
            <a:ext cx="5497361" cy="477853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582294" y="1677868"/>
            <a:ext cx="5256941" cy="684000"/>
            <a:chOff x="5582294" y="1677868"/>
            <a:chExt cx="5256941" cy="684000"/>
          </a:xfrm>
        </p:grpSpPr>
        <p:sp>
          <p:nvSpPr>
            <p:cNvPr id="117" name="직사각형 116"/>
            <p:cNvSpPr/>
            <p:nvPr/>
          </p:nvSpPr>
          <p:spPr>
            <a:xfrm>
              <a:off x="5582294" y="1677868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82295" y="1769980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길드명을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01109" y="1745923"/>
              <a:ext cx="206138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구렛나루는남겨줘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1761359"/>
              <a:ext cx="758088" cy="530824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1761359"/>
              <a:ext cx="758088" cy="530824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1761359"/>
              <a:ext cx="598588" cy="530824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9586181" y="1904402"/>
              <a:ext cx="1059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1911431"/>
              <a:ext cx="228388" cy="2512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5582294" y="2448821"/>
            <a:ext cx="5256941" cy="684000"/>
            <a:chOff x="5582294" y="2564586"/>
            <a:chExt cx="5256941" cy="684000"/>
          </a:xfrm>
        </p:grpSpPr>
        <p:sp>
          <p:nvSpPr>
            <p:cNvPr id="140" name="직사각형 139"/>
            <p:cNvSpPr/>
            <p:nvPr/>
          </p:nvSpPr>
          <p:spPr>
            <a:xfrm>
              <a:off x="5582294" y="2564586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582295" y="2652146"/>
              <a:ext cx="16096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길드마크를 변경합니다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5" name="그림 16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2648448"/>
              <a:ext cx="758088" cy="530824"/>
            </a:xfrm>
            <a:prstGeom prst="rect">
              <a:avLst/>
            </a:prstGeom>
          </p:spPr>
        </p:pic>
        <p:pic>
          <p:nvPicPr>
            <p:cNvPr id="166" name="그림 16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2648448"/>
              <a:ext cx="758088" cy="530824"/>
            </a:xfrm>
            <a:prstGeom prst="rect">
              <a:avLst/>
            </a:prstGeom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2648448"/>
              <a:ext cx="598588" cy="530824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9586181" y="2749866"/>
              <a:ext cx="10599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변경      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10033314" y="2798520"/>
              <a:ext cx="228388" cy="251227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8041349" y="2643436"/>
              <a:ext cx="536802" cy="536274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5582294" y="3219774"/>
            <a:ext cx="5256941" cy="684000"/>
            <a:chOff x="5582294" y="3205849"/>
            <a:chExt cx="5256941" cy="684000"/>
          </a:xfrm>
        </p:grpSpPr>
        <p:sp>
          <p:nvSpPr>
            <p:cNvPr id="172" name="직사각형 171"/>
            <p:cNvSpPr/>
            <p:nvPr/>
          </p:nvSpPr>
          <p:spPr>
            <a:xfrm>
              <a:off x="5582294" y="3205849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582295" y="3285223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위임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지위를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길드원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중 한 명에게 위임합니다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45044" y="3289779"/>
              <a:ext cx="758088" cy="530824"/>
            </a:xfrm>
            <a:prstGeom prst="rect">
              <a:avLst/>
            </a:prstGeom>
          </p:spPr>
        </p:pic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12902" y="3289779"/>
              <a:ext cx="758088" cy="530824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20501" y="3289779"/>
              <a:ext cx="598588" cy="530824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9742745" y="3380754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2294" y="3990727"/>
            <a:ext cx="5256941" cy="684000"/>
            <a:chOff x="5582294" y="4110747"/>
            <a:chExt cx="5256941" cy="684000"/>
          </a:xfrm>
        </p:grpSpPr>
        <p:sp>
          <p:nvSpPr>
            <p:cNvPr id="189" name="직사각형 188"/>
            <p:cNvSpPr/>
            <p:nvPr/>
          </p:nvSpPr>
          <p:spPr>
            <a:xfrm>
              <a:off x="5582294" y="4110747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5582295" y="4184670"/>
              <a:ext cx="3017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경험치 아이템을 구입합니다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4184670"/>
              <a:ext cx="758088" cy="530824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4184670"/>
              <a:ext cx="758088" cy="530824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4184670"/>
              <a:ext cx="598588" cy="530824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9732471" y="4275645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</a:rPr>
                <a:t>구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 입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349" y="4163650"/>
              <a:ext cx="558730" cy="57142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408801" y="4228250"/>
              <a:ext cx="11259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시간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남음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82294" y="5522361"/>
            <a:ext cx="5256941" cy="684000"/>
            <a:chOff x="5582294" y="5509322"/>
            <a:chExt cx="5256941" cy="684000"/>
          </a:xfrm>
        </p:grpSpPr>
        <p:sp>
          <p:nvSpPr>
            <p:cNvPr id="205" name="직사각형 204"/>
            <p:cNvSpPr/>
            <p:nvPr/>
          </p:nvSpPr>
          <p:spPr>
            <a:xfrm>
              <a:off x="5582294" y="5509322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582295" y="5584238"/>
              <a:ext cx="4415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해체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해체된 길드는 다시 복구할 수 없습니다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7" name="그림 2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434770" y="5583147"/>
              <a:ext cx="758088" cy="530824"/>
            </a:xfrm>
            <a:prstGeom prst="rect">
              <a:avLst/>
            </a:prstGeom>
          </p:spPr>
        </p:pic>
        <p:pic>
          <p:nvPicPr>
            <p:cNvPr id="208" name="그림 2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002628" y="5583147"/>
              <a:ext cx="758088" cy="530824"/>
            </a:xfrm>
            <a:prstGeom prst="rect">
              <a:avLst/>
            </a:prstGeom>
          </p:spPr>
        </p:pic>
        <p:pic>
          <p:nvPicPr>
            <p:cNvPr id="209" name="그림 2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810227" y="5583147"/>
              <a:ext cx="598588" cy="530824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9732471" y="5674122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위  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582294" y="4761680"/>
            <a:ext cx="5256941" cy="684000"/>
            <a:chOff x="5582294" y="4736390"/>
            <a:chExt cx="5256941" cy="684000"/>
          </a:xfrm>
        </p:grpSpPr>
        <p:sp>
          <p:nvSpPr>
            <p:cNvPr id="198" name="직사각형 197"/>
            <p:cNvSpPr/>
            <p:nvPr/>
          </p:nvSpPr>
          <p:spPr>
            <a:xfrm>
              <a:off x="5582294" y="4736390"/>
              <a:ext cx="5256941" cy="68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582295" y="4820290"/>
              <a:ext cx="3602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 가입 방식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가입은 </a:t>
              </a:r>
              <a:r>
                <a:rPr lang="ko-KR" altLang="en-US" sz="105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</a:t>
              </a:r>
              <a:r>
                <a:rPr lang="ko-KR" altLang="en-US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승인 없이 바로 가입되는 방식입니다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8092720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9005093" y="4812352"/>
              <a:ext cx="856448" cy="24204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 가입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9914542" y="4812352"/>
              <a:ext cx="856448" cy="2420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가입 불가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3719245" y="632802"/>
            <a:ext cx="4756936" cy="5592396"/>
            <a:chOff x="1491839" y="983065"/>
            <a:chExt cx="3452770" cy="5592396"/>
          </a:xfrm>
        </p:grpSpPr>
        <p:pic>
          <p:nvPicPr>
            <p:cNvPr id="139" name="그림 13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1495587" y="1599090"/>
              <a:ext cx="3449022" cy="4976371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2241115" y="983065"/>
              <a:ext cx="2658750" cy="665335"/>
            </a:xfrm>
            <a:prstGeom prst="rect">
              <a:avLst/>
            </a:prstGeom>
          </p:spPr>
        </p:pic>
        <p:pic>
          <p:nvPicPr>
            <p:cNvPr id="154" name="그림 1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870" y="1669612"/>
              <a:ext cx="3221592" cy="4196931"/>
            </a:xfrm>
            <a:prstGeom prst="rect">
              <a:avLst/>
            </a:prstGeom>
          </p:spPr>
        </p:pic>
        <p:sp>
          <p:nvSpPr>
            <p:cNvPr id="155" name="직사각형 154"/>
            <p:cNvSpPr/>
            <p:nvPr/>
          </p:nvSpPr>
          <p:spPr>
            <a:xfrm>
              <a:off x="4333041" y="1117874"/>
              <a:ext cx="446199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6" name="그룹 155"/>
            <p:cNvGrpSpPr/>
            <p:nvPr/>
          </p:nvGrpSpPr>
          <p:grpSpPr>
            <a:xfrm flipH="1">
              <a:off x="1491839" y="983065"/>
              <a:ext cx="2637972" cy="665335"/>
              <a:chOff x="2393514" y="1135465"/>
              <a:chExt cx="2637972" cy="665335"/>
            </a:xfrm>
          </p:grpSpPr>
          <p:pic>
            <p:nvPicPr>
              <p:cNvPr id="158" name="그림 15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2393514" y="1135465"/>
                <a:ext cx="2637972" cy="665335"/>
              </a:xfrm>
              <a:prstGeom prst="rect">
                <a:avLst/>
              </a:prstGeom>
            </p:spPr>
          </p:pic>
          <p:sp>
            <p:nvSpPr>
              <p:cNvPr id="159" name="직사각형 158"/>
              <p:cNvSpPr/>
              <p:nvPr/>
            </p:nvSpPr>
            <p:spPr>
              <a:xfrm>
                <a:off x="4511221" y="1270274"/>
                <a:ext cx="403576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2757257" y="1211788"/>
              <a:ext cx="9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err="1" smtClean="0">
                  <a:solidFill>
                    <a:schemeClr val="bg1"/>
                  </a:solidFill>
                </a:rPr>
                <a:t>길드장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 위임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4372982" y="5600163"/>
            <a:ext cx="1483407" cy="429005"/>
            <a:chOff x="6487517" y="-478465"/>
            <a:chExt cx="1743463" cy="444678"/>
          </a:xfrm>
        </p:grpSpPr>
        <p:pic>
          <p:nvPicPr>
            <p:cNvPr id="161" name="그림 16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162" name="그림 16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164" name="그림 16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171" name="그림 17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174" name="TextBox 173"/>
          <p:cNvSpPr txBox="1"/>
          <p:nvPr/>
        </p:nvSpPr>
        <p:spPr>
          <a:xfrm>
            <a:off x="4822982" y="5645388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취소 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3952231" y="2151630"/>
            <a:ext cx="4202900" cy="700288"/>
            <a:chOff x="3952231" y="2152248"/>
            <a:chExt cx="4202900" cy="700288"/>
          </a:xfrm>
        </p:grpSpPr>
        <p:sp>
          <p:nvSpPr>
            <p:cNvPr id="203" name="직사각형 202"/>
            <p:cNvSpPr/>
            <p:nvPr/>
          </p:nvSpPr>
          <p:spPr>
            <a:xfrm>
              <a:off x="3952231" y="2152248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634857" y="2213976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" name="직사각형 214"/>
            <p:cNvSpPr/>
            <p:nvPr/>
          </p:nvSpPr>
          <p:spPr>
            <a:xfrm>
              <a:off x="3993426" y="2186802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750368" y="2217995"/>
              <a:ext cx="86462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길드장로</a:t>
              </a: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218" name="직사각형 217"/>
            <p:cNvSpPr/>
            <p:nvPr/>
          </p:nvSpPr>
          <p:spPr>
            <a:xfrm>
              <a:off x="7555913" y="2274699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3952231" y="1408254"/>
            <a:ext cx="4202900" cy="700288"/>
            <a:chOff x="3952231" y="1408254"/>
            <a:chExt cx="4202900" cy="700288"/>
          </a:xfrm>
        </p:grpSpPr>
        <p:sp>
          <p:nvSpPr>
            <p:cNvPr id="186" name="직사각형 185"/>
            <p:cNvSpPr/>
            <p:nvPr/>
          </p:nvSpPr>
          <p:spPr>
            <a:xfrm>
              <a:off x="3952231" y="1408254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634857" y="1469982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750368" y="1482598"/>
              <a:ext cx="7796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길드장로</a:t>
              </a:r>
              <a:r>
                <a:rPr lang="en-US" altLang="ko-KR" sz="1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200" name="직사각형 199"/>
            <p:cNvSpPr/>
            <p:nvPr/>
          </p:nvSpPr>
          <p:spPr>
            <a:xfrm>
              <a:off x="3993426" y="1442808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7555913" y="1533481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3952231" y="2895006"/>
            <a:ext cx="4202900" cy="700288"/>
            <a:chOff x="3952231" y="2896242"/>
            <a:chExt cx="4202900" cy="700288"/>
          </a:xfrm>
        </p:grpSpPr>
        <p:sp>
          <p:nvSpPr>
            <p:cNvPr id="220" name="직사각형 219"/>
            <p:cNvSpPr/>
            <p:nvPr/>
          </p:nvSpPr>
          <p:spPr>
            <a:xfrm>
              <a:off x="3952231" y="2896242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634857" y="2957970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3" name="직사각형 222"/>
            <p:cNvSpPr/>
            <p:nvPr/>
          </p:nvSpPr>
          <p:spPr>
            <a:xfrm>
              <a:off x="3993426" y="2930796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25" name="직사각형 224"/>
            <p:cNvSpPr/>
            <p:nvPr/>
          </p:nvSpPr>
          <p:spPr>
            <a:xfrm>
              <a:off x="7555913" y="3018693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3952231" y="3638382"/>
            <a:ext cx="4202900" cy="700288"/>
            <a:chOff x="3952231" y="3640237"/>
            <a:chExt cx="4202900" cy="700288"/>
          </a:xfrm>
        </p:grpSpPr>
        <p:sp>
          <p:nvSpPr>
            <p:cNvPr id="227" name="직사각형 226"/>
            <p:cNvSpPr/>
            <p:nvPr/>
          </p:nvSpPr>
          <p:spPr>
            <a:xfrm>
              <a:off x="3952231" y="3640237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4634857" y="3701965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3993426" y="3674791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32" name="직사각형 231"/>
            <p:cNvSpPr/>
            <p:nvPr/>
          </p:nvSpPr>
          <p:spPr>
            <a:xfrm>
              <a:off x="7555913" y="3762688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4" name="그룹 233"/>
          <p:cNvGrpSpPr/>
          <p:nvPr/>
        </p:nvGrpSpPr>
        <p:grpSpPr>
          <a:xfrm>
            <a:off x="6238577" y="5600163"/>
            <a:ext cx="1483407" cy="429005"/>
            <a:chOff x="6487517" y="-478465"/>
            <a:chExt cx="1743463" cy="444678"/>
          </a:xfrm>
        </p:grpSpPr>
        <p:pic>
          <p:nvPicPr>
            <p:cNvPr id="235" name="그림 2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36" name="그림 23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72892" y="-478465"/>
              <a:ext cx="758088" cy="444678"/>
            </a:xfrm>
            <a:prstGeom prst="rect">
              <a:avLst/>
            </a:prstGeom>
          </p:spPr>
        </p:pic>
        <p:pic>
          <p:nvPicPr>
            <p:cNvPr id="237" name="그림 23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598588" cy="444678"/>
            </a:xfrm>
            <a:prstGeom prst="rect">
              <a:avLst/>
            </a:prstGeom>
          </p:spPr>
        </p:pic>
        <p:pic>
          <p:nvPicPr>
            <p:cNvPr id="238" name="그림 2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59955" y="-478465"/>
              <a:ext cx="598588" cy="444678"/>
            </a:xfrm>
            <a:prstGeom prst="rect">
              <a:avLst/>
            </a:prstGeom>
          </p:spPr>
        </p:pic>
      </p:grpSp>
      <p:sp>
        <p:nvSpPr>
          <p:cNvPr id="239" name="TextBox 238"/>
          <p:cNvSpPr txBox="1"/>
          <p:nvPr/>
        </p:nvSpPr>
        <p:spPr>
          <a:xfrm>
            <a:off x="6688577" y="5645388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확인 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245" name="그룹 244"/>
          <p:cNvGrpSpPr/>
          <p:nvPr/>
        </p:nvGrpSpPr>
        <p:grpSpPr>
          <a:xfrm>
            <a:off x="3952231" y="4381758"/>
            <a:ext cx="4202900" cy="700288"/>
            <a:chOff x="3952231" y="3640237"/>
            <a:chExt cx="4202900" cy="700288"/>
          </a:xfrm>
        </p:grpSpPr>
        <p:sp>
          <p:nvSpPr>
            <p:cNvPr id="246" name="직사각형 245"/>
            <p:cNvSpPr/>
            <p:nvPr/>
          </p:nvSpPr>
          <p:spPr>
            <a:xfrm>
              <a:off x="3952231" y="3640237"/>
              <a:ext cx="4202900" cy="7002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4634857" y="3701965"/>
              <a:ext cx="29987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Lv.30 (GD Lv.1234) 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 닉네임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최종 접속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</a:t>
              </a:r>
              <a:r>
                <a:rPr lang="en-US" altLang="ko-KR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시간 전</a:t>
              </a:r>
              <a:endPara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8" name="직사각형 247"/>
            <p:cNvSpPr/>
            <p:nvPr/>
          </p:nvSpPr>
          <p:spPr>
            <a:xfrm>
              <a:off x="3993426" y="3674791"/>
              <a:ext cx="633600" cy="63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</a:rPr>
                <a:t>캐릭터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 err="1" smtClean="0">
                  <a:solidFill>
                    <a:schemeClr val="bg1"/>
                  </a:solidFill>
                </a:rPr>
                <a:t>섬네일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49" name="직사각형 248"/>
            <p:cNvSpPr/>
            <p:nvPr/>
          </p:nvSpPr>
          <p:spPr>
            <a:xfrm>
              <a:off x="7555913" y="3762688"/>
              <a:ext cx="483442" cy="4541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선택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74"/>
          <a:stretch/>
        </p:blipFill>
        <p:spPr>
          <a:xfrm>
            <a:off x="3952353" y="5125134"/>
            <a:ext cx="4218798" cy="33044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977772" y="485317"/>
            <a:ext cx="10219428" cy="6167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6" name="그룹 145"/>
          <p:cNvGrpSpPr/>
          <p:nvPr/>
        </p:nvGrpSpPr>
        <p:grpSpPr>
          <a:xfrm>
            <a:off x="4133103" y="2087456"/>
            <a:ext cx="3925794" cy="2683088"/>
            <a:chOff x="4133103" y="1811091"/>
            <a:chExt cx="3925794" cy="2683088"/>
          </a:xfrm>
        </p:grpSpPr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2067062"/>
            </a:xfrm>
            <a:prstGeom prst="rect">
              <a:avLst/>
            </a:prstGeom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sp>
          <p:nvSpPr>
            <p:cNvPr id="151" name="직사각형 150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153" name="직사각형 152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5561996" y="2069981"/>
              <a:ext cx="1008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solidFill>
                    <a:schemeClr val="bg1"/>
                  </a:solidFill>
                </a:rPr>
                <a:t>길드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장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위임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80" name="그림 17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2491236"/>
              <a:ext cx="3580699" cy="1401136"/>
            </a:xfrm>
            <a:prstGeom prst="rect">
              <a:avLst/>
            </a:prstGeom>
          </p:spPr>
        </p:pic>
        <p:sp>
          <p:nvSpPr>
            <p:cNvPr id="182" name="TextBox 181"/>
            <p:cNvSpPr txBox="1"/>
            <p:nvPr/>
          </p:nvSpPr>
          <p:spPr>
            <a:xfrm>
              <a:off x="4575928" y="2633509"/>
              <a:ext cx="2994731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accent2"/>
                  </a:solidFill>
                </a:rPr>
                <a:t>잘생겨서피곤해요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님으로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</a:rPr>
                <a:t>길드장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위임을 하시겠습니까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?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</a:rPr>
                <a:t>길드장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위임은 취소할 수 없습니다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.</a:t>
              </a:r>
              <a:endParaRPr lang="ko-KR" altLang="en-US" sz="14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02" name="그림 20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32191" y="3941482"/>
              <a:ext cx="758088" cy="422581"/>
            </a:xfrm>
            <a:prstGeom prst="rect">
              <a:avLst/>
            </a:prstGeom>
          </p:spPr>
        </p:pic>
        <p:pic>
          <p:nvPicPr>
            <p:cNvPr id="214" name="그림 2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00049" y="3941482"/>
              <a:ext cx="758088" cy="422581"/>
            </a:xfrm>
            <a:prstGeom prst="rect">
              <a:avLst/>
            </a:prstGeom>
          </p:spPr>
        </p:pic>
        <p:pic>
          <p:nvPicPr>
            <p:cNvPr id="216" name="그림 2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807648" y="3941482"/>
              <a:ext cx="598588" cy="422581"/>
            </a:xfrm>
            <a:prstGeom prst="rect">
              <a:avLst/>
            </a:prstGeom>
          </p:spPr>
        </p:pic>
        <p:sp>
          <p:nvSpPr>
            <p:cNvPr id="219" name="TextBox 218"/>
            <p:cNvSpPr txBox="1"/>
            <p:nvPr/>
          </p:nvSpPr>
          <p:spPr>
            <a:xfrm>
              <a:off x="4811235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취소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22" name="그림 2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395884" y="3941482"/>
              <a:ext cx="758088" cy="422581"/>
            </a:xfrm>
            <a:prstGeom prst="rect">
              <a:avLst/>
            </a:prstGeom>
          </p:spPr>
        </p:pic>
        <p:pic>
          <p:nvPicPr>
            <p:cNvPr id="224" name="그림 2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63742" y="3941482"/>
              <a:ext cx="758088" cy="422581"/>
            </a:xfrm>
            <a:prstGeom prst="rect">
              <a:avLst/>
            </a:prstGeom>
          </p:spPr>
        </p:pic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771341" y="3941482"/>
              <a:ext cx="598588" cy="422581"/>
            </a:xfrm>
            <a:prstGeom prst="rect">
              <a:avLst/>
            </a:prstGeom>
          </p:spPr>
        </p:pic>
        <p:sp>
          <p:nvSpPr>
            <p:cNvPr id="229" name="TextBox 228"/>
            <p:cNvSpPr txBox="1"/>
            <p:nvPr/>
          </p:nvSpPr>
          <p:spPr>
            <a:xfrm>
              <a:off x="6801944" y="3979325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확인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45489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길드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길드 상점</a:t>
            </a:r>
            <a:endParaRPr lang="ko-KR" altLang="en-US" sz="14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0" y="482777"/>
            <a:ext cx="10231200" cy="4584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32530" y="482777"/>
            <a:ext cx="632205" cy="458494"/>
          </a:xfrm>
          <a:prstGeom prst="rect">
            <a:avLst/>
          </a:prstGeom>
          <a:solidFill>
            <a:srgbClr val="10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/>
              <a:t>길드</a:t>
            </a:r>
            <a:endParaRPr lang="ko-KR" altLang="en-US" b="1" dirty="0"/>
          </a:p>
        </p:txBody>
      </p:sp>
      <p:sp>
        <p:nvSpPr>
          <p:cNvPr id="267" name="직사각형 266"/>
          <p:cNvSpPr/>
          <p:nvPr/>
        </p:nvSpPr>
        <p:spPr>
          <a:xfrm>
            <a:off x="980400" y="941271"/>
            <a:ext cx="10226423" cy="51410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1" name="그룹 310"/>
          <p:cNvGrpSpPr/>
          <p:nvPr/>
        </p:nvGrpSpPr>
        <p:grpSpPr>
          <a:xfrm>
            <a:off x="1050940" y="987736"/>
            <a:ext cx="10170505" cy="5012372"/>
            <a:chOff x="875182" y="1811091"/>
            <a:chExt cx="10170505" cy="5012372"/>
          </a:xfrm>
        </p:grpSpPr>
        <p:pic>
          <p:nvPicPr>
            <p:cNvPr id="312" name="그림 3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4396346"/>
            </a:xfrm>
            <a:prstGeom prst="rect">
              <a:avLst/>
            </a:prstGeom>
          </p:spPr>
        </p:pic>
        <p:pic>
          <p:nvPicPr>
            <p:cNvPr id="313" name="그림 3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pic>
          <p:nvPicPr>
            <p:cNvPr id="332" name="그림 3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12959" b="416"/>
            <a:stretch/>
          </p:blipFill>
          <p:spPr>
            <a:xfrm>
              <a:off x="902325" y="2427117"/>
              <a:ext cx="4007626" cy="4396346"/>
            </a:xfrm>
            <a:prstGeom prst="rect">
              <a:avLst/>
            </a:prstGeom>
          </p:spPr>
        </p:pic>
        <p:pic>
          <p:nvPicPr>
            <p:cNvPr id="333" name="그림 3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1" t="36404" r="-432" b="416"/>
            <a:stretch/>
          </p:blipFill>
          <p:spPr>
            <a:xfrm>
              <a:off x="6831217" y="2427117"/>
              <a:ext cx="4214470" cy="4396346"/>
            </a:xfrm>
            <a:prstGeom prst="rect">
              <a:avLst/>
            </a:prstGeom>
          </p:spPr>
        </p:pic>
        <p:sp>
          <p:nvSpPr>
            <p:cNvPr id="314" name="직사각형 313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15" name="그림 3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316" name="직사각형 315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5636540" y="2069981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길드 상점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328" name="그림 3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875182" y="1811091"/>
              <a:ext cx="3724592" cy="665335"/>
            </a:xfrm>
            <a:prstGeom prst="rect">
              <a:avLst/>
            </a:prstGeom>
          </p:spPr>
        </p:pic>
        <p:sp>
          <p:nvSpPr>
            <p:cNvPr id="329" name="직사각형 328"/>
            <p:cNvSpPr/>
            <p:nvPr/>
          </p:nvSpPr>
          <p:spPr>
            <a:xfrm flipH="1">
              <a:off x="998308" y="1945900"/>
              <a:ext cx="3672006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0" name="그림 3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7534570" y="1811091"/>
              <a:ext cx="3434634" cy="665335"/>
            </a:xfrm>
            <a:prstGeom prst="rect">
              <a:avLst/>
            </a:prstGeom>
          </p:spPr>
        </p:pic>
        <p:sp>
          <p:nvSpPr>
            <p:cNvPr id="331" name="직사각형 330"/>
            <p:cNvSpPr/>
            <p:nvPr/>
          </p:nvSpPr>
          <p:spPr>
            <a:xfrm>
              <a:off x="7472710" y="1945900"/>
              <a:ext cx="3378226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18" name="그림 3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905" y="2427117"/>
              <a:ext cx="3989992" cy="4252507"/>
            </a:xfrm>
            <a:prstGeom prst="rect">
              <a:avLst/>
            </a:prstGeom>
          </p:spPr>
        </p:pic>
        <p:pic>
          <p:nvPicPr>
            <p:cNvPr id="334" name="그림 33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3"/>
            <a:stretch/>
          </p:blipFill>
          <p:spPr>
            <a:xfrm>
              <a:off x="1008293" y="2427117"/>
              <a:ext cx="3778367" cy="4252507"/>
            </a:xfrm>
            <a:prstGeom prst="rect">
              <a:avLst/>
            </a:prstGeom>
          </p:spPr>
        </p:pic>
        <p:pic>
          <p:nvPicPr>
            <p:cNvPr id="335" name="그림 3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"/>
            <a:stretch/>
          </p:blipFill>
          <p:spPr>
            <a:xfrm>
              <a:off x="7005877" y="2427117"/>
              <a:ext cx="3845059" cy="4252507"/>
            </a:xfrm>
            <a:prstGeom prst="rect">
              <a:avLst/>
            </a:prstGeom>
          </p:spPr>
        </p:pic>
      </p:grpSp>
      <p:sp>
        <p:nvSpPr>
          <p:cNvPr id="336" name="TextBox 335"/>
          <p:cNvSpPr txBox="1"/>
          <p:nvPr/>
        </p:nvSpPr>
        <p:spPr>
          <a:xfrm>
            <a:off x="1269979" y="1686356"/>
            <a:ext cx="4841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b="1" dirty="0" smtClean="0">
                <a:solidFill>
                  <a:schemeClr val="bg1"/>
                </a:solidFill>
              </a:rPr>
              <a:t>&gt; </a:t>
            </a:r>
            <a:r>
              <a:rPr lang="ko-KR" altLang="en-US" sz="1050" b="1" dirty="0" smtClean="0">
                <a:solidFill>
                  <a:schemeClr val="bg1"/>
                </a:solidFill>
              </a:rPr>
              <a:t>길드 경험치 아이템은 길드 경험치를 </a:t>
            </a:r>
            <a:r>
              <a:rPr lang="en-US" altLang="ko-KR" sz="1050" b="1" dirty="0" smtClean="0">
                <a:solidFill>
                  <a:schemeClr val="bg1"/>
                </a:solidFill>
              </a:rPr>
              <a:t>+ 100% </a:t>
            </a:r>
            <a:r>
              <a:rPr lang="ko-KR" altLang="en-US" sz="1050" b="1" dirty="0" smtClean="0">
                <a:solidFill>
                  <a:schemeClr val="bg1"/>
                </a:solidFill>
              </a:rPr>
              <a:t>증가시켜주는 아이템입니다</a:t>
            </a:r>
            <a:r>
              <a:rPr lang="en-US" altLang="ko-KR" sz="1050" b="1" dirty="0" smtClean="0">
                <a:solidFill>
                  <a:schemeClr val="bg1"/>
                </a:solidFill>
              </a:rPr>
              <a:t>.</a:t>
            </a:r>
            <a:endParaRPr lang="ko-KR" altLang="en-US" sz="1050" b="1" dirty="0">
              <a:solidFill>
                <a:schemeClr val="bg1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290910" y="1988696"/>
            <a:ext cx="2336939" cy="3767420"/>
            <a:chOff x="1290910" y="1988696"/>
            <a:chExt cx="2336939" cy="3767420"/>
          </a:xfrm>
        </p:grpSpPr>
        <p:sp>
          <p:nvSpPr>
            <p:cNvPr id="304" name="직사각형 303"/>
            <p:cNvSpPr/>
            <p:nvPr/>
          </p:nvSpPr>
          <p:spPr>
            <a:xfrm>
              <a:off x="1290910" y="1988696"/>
              <a:ext cx="2336939" cy="4754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tx1"/>
                  </a:solidFill>
                </a:rPr>
                <a:t>길드 경험치 아이템</a:t>
              </a:r>
              <a:endParaRPr lang="en-US" altLang="ko-KR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05" name="직사각형 304"/>
            <p:cNvSpPr/>
            <p:nvPr/>
          </p:nvSpPr>
          <p:spPr>
            <a:xfrm>
              <a:off x="1290910" y="2447174"/>
              <a:ext cx="2336939" cy="28504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altLang="ko-KR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1290910" y="2582247"/>
              <a:ext cx="2336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i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ko-KR" altLang="en-US" sz="1600" b="1" i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</a:t>
              </a:r>
              <a:endParaRPr lang="ko-KR" altLang="en-US" sz="2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8" name="직사각형 307"/>
            <p:cNvSpPr/>
            <p:nvPr/>
          </p:nvSpPr>
          <p:spPr>
            <a:xfrm>
              <a:off x="1290910" y="5257264"/>
              <a:ext cx="2336939" cy="4754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309" name="그림 30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44" y="5286114"/>
              <a:ext cx="470002" cy="470002"/>
            </a:xfrm>
            <a:prstGeom prst="rect">
              <a:avLst/>
            </a:prstGeom>
          </p:spPr>
        </p:pic>
        <p:sp>
          <p:nvSpPr>
            <p:cNvPr id="310" name="TextBox 309"/>
            <p:cNvSpPr txBox="1"/>
            <p:nvPr/>
          </p:nvSpPr>
          <p:spPr>
            <a:xfrm>
              <a:off x="1948632" y="5313514"/>
              <a:ext cx="1317991" cy="36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</a:t>
              </a:r>
              <a:endPara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37" name="그림 3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245" y="3113136"/>
              <a:ext cx="1268269" cy="1577963"/>
            </a:xfrm>
            <a:prstGeom prst="rect">
              <a:avLst/>
            </a:prstGeom>
          </p:spPr>
        </p:pic>
      </p:grpSp>
      <p:grpSp>
        <p:nvGrpSpPr>
          <p:cNvPr id="345" name="그룹 344"/>
          <p:cNvGrpSpPr/>
          <p:nvPr/>
        </p:nvGrpSpPr>
        <p:grpSpPr>
          <a:xfrm>
            <a:off x="3693793" y="1988696"/>
            <a:ext cx="2336939" cy="3767420"/>
            <a:chOff x="1290910" y="1988696"/>
            <a:chExt cx="2336939" cy="3767420"/>
          </a:xfrm>
        </p:grpSpPr>
        <p:sp>
          <p:nvSpPr>
            <p:cNvPr id="346" name="직사각형 345"/>
            <p:cNvSpPr/>
            <p:nvPr/>
          </p:nvSpPr>
          <p:spPr>
            <a:xfrm>
              <a:off x="1290910" y="1988696"/>
              <a:ext cx="2336939" cy="4754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tx1"/>
                  </a:solidFill>
                </a:rPr>
                <a:t>길드 경험치 아이템</a:t>
              </a:r>
              <a:endParaRPr lang="en-US" altLang="ko-KR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47" name="직사각형 346"/>
            <p:cNvSpPr/>
            <p:nvPr/>
          </p:nvSpPr>
          <p:spPr>
            <a:xfrm>
              <a:off x="1290910" y="2447174"/>
              <a:ext cx="2336939" cy="28504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altLang="ko-KR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1290910" y="2582247"/>
              <a:ext cx="2336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ko-KR" altLang="en-US" sz="1600" b="1" i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</a:t>
              </a:r>
              <a:endParaRPr lang="ko-KR" altLang="en-US" sz="2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9" name="직사각형 348"/>
            <p:cNvSpPr/>
            <p:nvPr/>
          </p:nvSpPr>
          <p:spPr>
            <a:xfrm>
              <a:off x="1290910" y="5257264"/>
              <a:ext cx="2336939" cy="4754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350" name="그림 3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44" y="5286114"/>
              <a:ext cx="470002" cy="470002"/>
            </a:xfrm>
            <a:prstGeom prst="rect">
              <a:avLst/>
            </a:prstGeom>
          </p:spPr>
        </p:pic>
        <p:sp>
          <p:nvSpPr>
            <p:cNvPr id="351" name="TextBox 350"/>
            <p:cNvSpPr txBox="1"/>
            <p:nvPr/>
          </p:nvSpPr>
          <p:spPr>
            <a:xfrm>
              <a:off x="1948632" y="5313514"/>
              <a:ext cx="1317991" cy="36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</a:t>
              </a:r>
              <a:endPara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52" name="그림 3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245" y="3113136"/>
              <a:ext cx="1268269" cy="1577963"/>
            </a:xfrm>
            <a:prstGeom prst="rect">
              <a:avLst/>
            </a:prstGeom>
          </p:spPr>
        </p:pic>
      </p:grpSp>
      <p:grpSp>
        <p:nvGrpSpPr>
          <p:cNvPr id="353" name="그룹 352"/>
          <p:cNvGrpSpPr/>
          <p:nvPr/>
        </p:nvGrpSpPr>
        <p:grpSpPr>
          <a:xfrm>
            <a:off x="6096676" y="1988696"/>
            <a:ext cx="2336939" cy="3767420"/>
            <a:chOff x="1290910" y="1988696"/>
            <a:chExt cx="2336939" cy="3767420"/>
          </a:xfrm>
        </p:grpSpPr>
        <p:sp>
          <p:nvSpPr>
            <p:cNvPr id="354" name="직사각형 353"/>
            <p:cNvSpPr/>
            <p:nvPr/>
          </p:nvSpPr>
          <p:spPr>
            <a:xfrm>
              <a:off x="1290910" y="1988696"/>
              <a:ext cx="2336939" cy="4754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tx1"/>
                  </a:solidFill>
                </a:rPr>
                <a:t>길드 경험치 아이템</a:t>
              </a:r>
              <a:endParaRPr lang="en-US" altLang="ko-KR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55" name="직사각형 354"/>
            <p:cNvSpPr/>
            <p:nvPr/>
          </p:nvSpPr>
          <p:spPr>
            <a:xfrm>
              <a:off x="1290910" y="2447174"/>
              <a:ext cx="2336939" cy="28504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altLang="ko-KR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56" name="TextBox 355"/>
            <p:cNvSpPr txBox="1"/>
            <p:nvPr/>
          </p:nvSpPr>
          <p:spPr>
            <a:xfrm>
              <a:off x="1290910" y="2582247"/>
              <a:ext cx="2336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r>
                <a:rPr lang="ko-KR" altLang="en-US" sz="1600" b="1" i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</a:t>
              </a:r>
              <a:endParaRPr lang="ko-KR" altLang="en-US" sz="2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7" name="직사각형 356"/>
            <p:cNvSpPr/>
            <p:nvPr/>
          </p:nvSpPr>
          <p:spPr>
            <a:xfrm>
              <a:off x="1290910" y="5257264"/>
              <a:ext cx="2336939" cy="4754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358" name="그림 35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44" y="5286114"/>
              <a:ext cx="470002" cy="470002"/>
            </a:xfrm>
            <a:prstGeom prst="rect">
              <a:avLst/>
            </a:prstGeom>
          </p:spPr>
        </p:pic>
        <p:sp>
          <p:nvSpPr>
            <p:cNvPr id="359" name="TextBox 358"/>
            <p:cNvSpPr txBox="1"/>
            <p:nvPr/>
          </p:nvSpPr>
          <p:spPr>
            <a:xfrm>
              <a:off x="1948632" y="5313514"/>
              <a:ext cx="1317991" cy="36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</a:t>
              </a:r>
              <a:endPara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60" name="그림 35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245" y="3113136"/>
              <a:ext cx="1268269" cy="1577963"/>
            </a:xfrm>
            <a:prstGeom prst="rect">
              <a:avLst/>
            </a:prstGeom>
          </p:spPr>
        </p:pic>
      </p:grpSp>
      <p:grpSp>
        <p:nvGrpSpPr>
          <p:cNvPr id="361" name="그룹 360"/>
          <p:cNvGrpSpPr/>
          <p:nvPr/>
        </p:nvGrpSpPr>
        <p:grpSpPr>
          <a:xfrm>
            <a:off x="8499559" y="1988696"/>
            <a:ext cx="2336939" cy="3767420"/>
            <a:chOff x="1290910" y="1988696"/>
            <a:chExt cx="2336939" cy="3767420"/>
          </a:xfrm>
        </p:grpSpPr>
        <p:sp>
          <p:nvSpPr>
            <p:cNvPr id="362" name="직사각형 361"/>
            <p:cNvSpPr/>
            <p:nvPr/>
          </p:nvSpPr>
          <p:spPr>
            <a:xfrm>
              <a:off x="1290910" y="1988696"/>
              <a:ext cx="2336939" cy="4754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tx1"/>
                  </a:solidFill>
                </a:rPr>
                <a:t>길드 경험치 아이템</a:t>
              </a:r>
              <a:endParaRPr lang="en-US" altLang="ko-KR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63" name="직사각형 362"/>
            <p:cNvSpPr/>
            <p:nvPr/>
          </p:nvSpPr>
          <p:spPr>
            <a:xfrm>
              <a:off x="1290910" y="2447174"/>
              <a:ext cx="2336939" cy="28504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altLang="ko-KR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1290910" y="2582247"/>
              <a:ext cx="2336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i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r>
                <a:rPr lang="ko-KR" altLang="en-US" sz="1600" b="1" i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</a:t>
              </a:r>
              <a:endParaRPr lang="ko-KR" altLang="en-US" sz="2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5" name="직사각형 364"/>
            <p:cNvSpPr/>
            <p:nvPr/>
          </p:nvSpPr>
          <p:spPr>
            <a:xfrm>
              <a:off x="1290910" y="5257264"/>
              <a:ext cx="2336939" cy="4754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366" name="그림 3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44" y="5286114"/>
              <a:ext cx="470002" cy="470002"/>
            </a:xfrm>
            <a:prstGeom prst="rect">
              <a:avLst/>
            </a:prstGeom>
          </p:spPr>
        </p:pic>
        <p:sp>
          <p:nvSpPr>
            <p:cNvPr id="367" name="TextBox 366"/>
            <p:cNvSpPr txBox="1"/>
            <p:nvPr/>
          </p:nvSpPr>
          <p:spPr>
            <a:xfrm>
              <a:off x="1948632" y="5313514"/>
              <a:ext cx="1317991" cy="36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</a:t>
              </a:r>
              <a:endPara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68" name="그림 3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245" y="3113136"/>
              <a:ext cx="1268269" cy="1577963"/>
            </a:xfrm>
            <a:prstGeom prst="rect">
              <a:avLst/>
            </a:prstGeom>
          </p:spPr>
        </p:pic>
      </p:grp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02"/>
          <a:stretch/>
        </p:blipFill>
        <p:spPr>
          <a:xfrm>
            <a:off x="10902443" y="1988696"/>
            <a:ext cx="70357" cy="3865199"/>
          </a:xfrm>
          <a:prstGeom prst="rect">
            <a:avLst/>
          </a:prstGeom>
        </p:spPr>
      </p:pic>
      <p:pic>
        <p:nvPicPr>
          <p:cNvPr id="377" name="그림 376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7" t="9550" r="26411" b="82190"/>
          <a:stretch/>
        </p:blipFill>
        <p:spPr>
          <a:xfrm>
            <a:off x="10522095" y="1144664"/>
            <a:ext cx="435865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145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501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이벤트 패키지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상점 진입 시 제일 먼저 출력됩니다</a:t>
            </a:r>
            <a:r>
              <a:rPr lang="en-US" altLang="ko-KR" sz="1400" b="1" dirty="0" smtClean="0"/>
              <a:t>.)</a:t>
            </a:r>
            <a:endParaRPr lang="ko-KR" altLang="en-US" sz="1400" b="1" dirty="0"/>
          </a:p>
        </p:txBody>
      </p:sp>
      <p:grpSp>
        <p:nvGrpSpPr>
          <p:cNvPr id="45" name="그룹 44"/>
          <p:cNvGrpSpPr/>
          <p:nvPr/>
        </p:nvGrpSpPr>
        <p:grpSpPr>
          <a:xfrm>
            <a:off x="1501140" y="905970"/>
            <a:ext cx="9189721" cy="5046060"/>
            <a:chOff x="1455419" y="594090"/>
            <a:chExt cx="9189721" cy="5046060"/>
          </a:xfrm>
        </p:grpSpPr>
        <p:sp>
          <p:nvSpPr>
            <p:cNvPr id="46" name="직사각형 45"/>
            <p:cNvSpPr/>
            <p:nvPr/>
          </p:nvSpPr>
          <p:spPr>
            <a:xfrm>
              <a:off x="1455419" y="594090"/>
              <a:ext cx="9189721" cy="504606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5288487" y="769277"/>
              <a:ext cx="1518887" cy="3651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이벤트 패키지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2006428" y="1570422"/>
              <a:ext cx="2535259" cy="3364433"/>
              <a:chOff x="2456949" y="1570422"/>
              <a:chExt cx="2535259" cy="3364433"/>
            </a:xfrm>
          </p:grpSpPr>
          <p:sp>
            <p:nvSpPr>
              <p:cNvPr id="74" name="직사각형 73"/>
              <p:cNvSpPr/>
              <p:nvPr/>
            </p:nvSpPr>
            <p:spPr>
              <a:xfrm>
                <a:off x="2467583" y="1570422"/>
                <a:ext cx="2513991" cy="56317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b="1" dirty="0" smtClean="0">
                    <a:solidFill>
                      <a:schemeClr val="tx1"/>
                    </a:solidFill>
                  </a:rPr>
                  <a:t>특급 패키지 </a:t>
                </a:r>
                <a:r>
                  <a:rPr lang="ko-KR" altLang="ko-KR" b="1" dirty="0">
                    <a:solidFill>
                      <a:schemeClr val="tx1"/>
                    </a:solidFill>
                  </a:rPr>
                  <a:t>Ⅰ</a:t>
                </a:r>
                <a:endParaRPr lang="en-US" altLang="ko-KR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2467583" y="2133600"/>
                <a:ext cx="2513991" cy="2410321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6" name="그림 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3136" y="2906302"/>
                <a:ext cx="1175827" cy="1175827"/>
              </a:xfrm>
              <a:prstGeom prst="rect">
                <a:avLst/>
              </a:prstGeom>
            </p:spPr>
          </p:pic>
          <p:sp>
            <p:nvSpPr>
              <p:cNvPr id="77" name="직사각형 76"/>
              <p:cNvSpPr/>
              <p:nvPr/>
            </p:nvSpPr>
            <p:spPr>
              <a:xfrm>
                <a:off x="2467583" y="4507640"/>
                <a:ext cx="2513991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8" name="그림 7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8139" y="4526690"/>
                <a:ext cx="401419" cy="401419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3111049" y="4523467"/>
                <a:ext cx="15657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33,000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80" name="그림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2255" y="2787091"/>
                <a:ext cx="1489953" cy="1489953"/>
              </a:xfrm>
              <a:prstGeom prst="rect">
                <a:avLst/>
              </a:prstGeom>
            </p:spPr>
          </p:pic>
          <p:pic>
            <p:nvPicPr>
              <p:cNvPr id="81" name="그림 8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891" y="2793679"/>
                <a:ext cx="1279687" cy="1279687"/>
              </a:xfrm>
              <a:prstGeom prst="rect">
                <a:avLst/>
              </a:prstGeom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2456949" y="2104088"/>
                <a:ext cx="25246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i="1" dirty="0" err="1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젬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</a:t>
                </a:r>
              </a:p>
              <a:p>
                <a:pPr algn="ctr"/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</a:t>
                </a:r>
                <a:r>
                  <a:rPr lang="ko-KR" altLang="en-US" sz="16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룬뽑기권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456949" y="4147034"/>
                <a:ext cx="2524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구매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가능 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10/10</a:t>
                </a:r>
                <a:endParaRPr lang="ko-KR" altLang="en-US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4780300" y="1570422"/>
              <a:ext cx="2535259" cy="3364433"/>
              <a:chOff x="2456949" y="1570422"/>
              <a:chExt cx="2535259" cy="3364433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2467583" y="1570422"/>
                <a:ext cx="2513991" cy="56317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특급 패키지 </a:t>
                </a:r>
                <a:r>
                  <a:rPr lang="ko-KR" altLang="ko-KR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Ⅱ</a:t>
                </a:r>
                <a:endParaRPr lang="en-US" altLang="ko-KR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2467583" y="2133600"/>
                <a:ext cx="2513991" cy="2410321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6" name="그림 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3136" y="2906302"/>
                <a:ext cx="1175827" cy="1175827"/>
              </a:xfrm>
              <a:prstGeom prst="rect">
                <a:avLst/>
              </a:prstGeom>
            </p:spPr>
          </p:pic>
          <p:sp>
            <p:nvSpPr>
              <p:cNvPr id="67" name="직사각형 66"/>
              <p:cNvSpPr/>
              <p:nvPr/>
            </p:nvSpPr>
            <p:spPr>
              <a:xfrm>
                <a:off x="2467583" y="4507640"/>
                <a:ext cx="2513991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8" name="그림 6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8139" y="4526690"/>
                <a:ext cx="401419" cy="401419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3111049" y="4523467"/>
                <a:ext cx="15657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55,000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70" name="그림 6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2255" y="2787091"/>
                <a:ext cx="1489953" cy="1489953"/>
              </a:xfrm>
              <a:prstGeom prst="rect">
                <a:avLst/>
              </a:prstGeom>
            </p:spPr>
          </p:pic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891" y="2793679"/>
                <a:ext cx="1279687" cy="1279687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2456949" y="2104088"/>
                <a:ext cx="25246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i="1" dirty="0" err="1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젬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500</a:t>
                </a:r>
              </a:p>
              <a:p>
                <a:pPr algn="ctr"/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</a:t>
                </a:r>
                <a:r>
                  <a:rPr lang="ko-KR" altLang="en-US" sz="16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룬뽑기권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456949" y="4147034"/>
                <a:ext cx="2524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구매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가능 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10/10</a:t>
                </a:r>
                <a:endParaRPr lang="ko-KR" altLang="en-US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0" name="그룹 49"/>
            <p:cNvGrpSpPr/>
            <p:nvPr/>
          </p:nvGrpSpPr>
          <p:grpSpPr>
            <a:xfrm>
              <a:off x="7543537" y="1570422"/>
              <a:ext cx="2535259" cy="3364433"/>
              <a:chOff x="2456949" y="1570422"/>
              <a:chExt cx="2535259" cy="3364433"/>
            </a:xfrm>
          </p:grpSpPr>
          <p:sp>
            <p:nvSpPr>
              <p:cNvPr id="53" name="직사각형 52"/>
              <p:cNvSpPr/>
              <p:nvPr/>
            </p:nvSpPr>
            <p:spPr>
              <a:xfrm>
                <a:off x="2467583" y="1570422"/>
                <a:ext cx="2513991" cy="56317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특급 패키지 </a:t>
                </a:r>
                <a:r>
                  <a:rPr lang="ko-KR" altLang="ko-KR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Ⅲ</a:t>
                </a:r>
                <a:endParaRPr lang="en-US" altLang="ko-KR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2467583" y="2133600"/>
                <a:ext cx="2513991" cy="2410321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5" name="그림 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3136" y="2906302"/>
                <a:ext cx="1175827" cy="1175827"/>
              </a:xfrm>
              <a:prstGeom prst="rect">
                <a:avLst/>
              </a:prstGeom>
            </p:spPr>
          </p:pic>
          <p:sp>
            <p:nvSpPr>
              <p:cNvPr id="56" name="직사각형 55"/>
              <p:cNvSpPr/>
              <p:nvPr/>
            </p:nvSpPr>
            <p:spPr>
              <a:xfrm>
                <a:off x="2467583" y="4507640"/>
                <a:ext cx="2513991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7" name="그림 5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8139" y="4526690"/>
                <a:ext cx="401419" cy="401419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3111049" y="4523467"/>
                <a:ext cx="15657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110,000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9" name="그림 5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2255" y="2787091"/>
                <a:ext cx="1489953" cy="1489953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891" y="2793679"/>
                <a:ext cx="1279687" cy="1279687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2456949" y="2104088"/>
                <a:ext cx="25246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i="1" dirty="0" err="1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젬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1,000</a:t>
                </a:r>
              </a:p>
              <a:p>
                <a:pPr algn="ctr"/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</a:t>
                </a:r>
                <a:r>
                  <a:rPr lang="ko-KR" altLang="en-US" sz="16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룬뽑기권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456949" y="4147034"/>
                <a:ext cx="2524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구매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가능 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10/10</a:t>
                </a:r>
                <a:endParaRPr lang="ko-KR" altLang="en-US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789422" y="5061075"/>
              <a:ext cx="8554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청약 철회는 구매일로부터 </a:t>
              </a:r>
              <a:r>
                <a:rPr lang="en-US" altLang="ko-KR" sz="12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r>
                <a:rPr lang="ko-KR" altLang="en-US" sz="12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 이내 가능합니다</a:t>
              </a:r>
              <a:r>
                <a:rPr lang="en-US" altLang="ko-KR" sz="12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en-US" altLang="ko-KR" sz="1200" b="1" dirty="0" smtClean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</a:t>
              </a:r>
              <a:r>
                <a:rPr lang="ko-KR" altLang="en-US" sz="1200" b="1" dirty="0" smtClean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</a:t>
              </a:r>
              <a:r>
                <a:rPr lang="en-US" altLang="ko-KR" sz="1200" b="1" dirty="0" smtClean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ko-KR" altLang="en-US" sz="1200" b="1" dirty="0" smtClean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사용했을 경우 청약철회 불가</a:t>
              </a:r>
              <a:r>
                <a:rPr lang="en-US" altLang="ko-KR" sz="1200" b="1" dirty="0" smtClean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]</a:t>
              </a:r>
            </a:p>
            <a:p>
              <a:pPr algn="ctr"/>
              <a:r>
                <a:rPr lang="ko-KR" altLang="en-US" sz="12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법정대리인 동의 없이 미성년자 명의의 결제 수단을 통해 결제한 경우 취소할 수 있습니다</a:t>
              </a:r>
              <a:r>
                <a:rPr lang="en-US" altLang="ko-KR" sz="12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0088321" y="681213"/>
              <a:ext cx="444009" cy="4532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</a:rPr>
                <a:t>X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70802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190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패키지 카테고리</a:t>
            </a:r>
            <a:endParaRPr lang="ko-KR" altLang="en-US" sz="1400" b="1" dirty="0"/>
          </a:p>
        </p:txBody>
      </p:sp>
      <p:grpSp>
        <p:nvGrpSpPr>
          <p:cNvPr id="57" name="그룹 56"/>
          <p:cNvGrpSpPr/>
          <p:nvPr/>
        </p:nvGrpSpPr>
        <p:grpSpPr>
          <a:xfrm>
            <a:off x="1501140" y="905970"/>
            <a:ext cx="9189721" cy="5046060"/>
            <a:chOff x="1455419" y="594089"/>
            <a:chExt cx="9189721" cy="5046060"/>
          </a:xfrm>
        </p:grpSpPr>
        <p:sp>
          <p:nvSpPr>
            <p:cNvPr id="58" name="직사각형 57"/>
            <p:cNvSpPr/>
            <p:nvPr/>
          </p:nvSpPr>
          <p:spPr>
            <a:xfrm>
              <a:off x="1455419" y="1020290"/>
              <a:ext cx="9189721" cy="461985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1630396" y="1614859"/>
              <a:ext cx="8864974" cy="38567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1630396" y="1249721"/>
              <a:ext cx="1518887" cy="3651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패키지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19" y="594089"/>
              <a:ext cx="9189721" cy="426201"/>
            </a:xfrm>
            <a:prstGeom prst="rect">
              <a:avLst/>
            </a:prstGeom>
          </p:spPr>
        </p:pic>
        <p:sp>
          <p:nvSpPr>
            <p:cNvPr id="62" name="직사각형 61"/>
            <p:cNvSpPr/>
            <p:nvPr/>
          </p:nvSpPr>
          <p:spPr>
            <a:xfrm>
              <a:off x="3217582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장비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4804768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 smtClean="0">
                  <a:solidFill>
                    <a:schemeClr val="tx1"/>
                  </a:solidFill>
                </a:rPr>
                <a:t>젬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6391954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골드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7979140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열쇠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1743684" y="1979997"/>
              <a:ext cx="2100032" cy="3364433"/>
              <a:chOff x="1743684" y="1979997"/>
              <a:chExt cx="2100032" cy="3364433"/>
            </a:xfrm>
          </p:grpSpPr>
          <p:sp>
            <p:nvSpPr>
              <p:cNvPr id="97" name="직사각형 96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최고급 무기 패키지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9" name="그림 9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100" name="TextBox 99"/>
              <p:cNvSpPr txBox="1"/>
              <p:nvPr/>
            </p:nvSpPr>
            <p:spPr>
              <a:xfrm>
                <a:off x="1743684" y="2513377"/>
                <a:ext cx="2100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</a:t>
                </a:r>
                <a:r>
                  <a:rPr lang="ko-KR" altLang="en-US" sz="16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무기뽑기권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743684" y="4517838"/>
                <a:ext cx="2100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구매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가능 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10/10</a:t>
                </a:r>
                <a:endParaRPr lang="ko-KR" altLang="en-US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3" name="그림 10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909" y="4965410"/>
                <a:ext cx="325229" cy="325229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55,000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8" name="그룹 67"/>
            <p:cNvGrpSpPr/>
            <p:nvPr/>
          </p:nvGrpSpPr>
          <p:grpSpPr>
            <a:xfrm>
              <a:off x="3882006" y="1979997"/>
              <a:ext cx="2269936" cy="3364433"/>
              <a:chOff x="3882006" y="1979997"/>
              <a:chExt cx="2269936" cy="3364433"/>
            </a:xfrm>
          </p:grpSpPr>
          <p:sp>
            <p:nvSpPr>
              <p:cNvPr id="87" name="직사각형 86"/>
              <p:cNvSpPr/>
              <p:nvPr/>
            </p:nvSpPr>
            <p:spPr>
              <a:xfrm>
                <a:off x="3977025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승급 패키지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3977025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977025" y="2311077"/>
                <a:ext cx="21000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무기 </a:t>
                </a:r>
                <a:r>
                  <a:rPr lang="ko-KR" altLang="en-US" sz="16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승급템</a:t>
                </a:r>
                <a:r>
                  <a:rPr lang="ko-KR" altLang="en-US" sz="16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</a:p>
              <a:p>
                <a:pPr algn="ctr"/>
                <a:r>
                  <a:rPr lang="ko-KR" altLang="en-US" sz="1600" b="1" i="1" dirty="0" err="1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방어구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승급템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  <a:endParaRPr lang="ko-KR" altLang="en-US" sz="2400" b="1" i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장신구 </a:t>
                </a:r>
                <a:r>
                  <a:rPr lang="ko-KR" altLang="en-US" sz="16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승급템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  <a:endParaRPr lang="ko-KR" altLang="en-US" sz="2400" b="1" i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977025" y="4517838"/>
                <a:ext cx="2100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구매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가능 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3/5</a:t>
                </a:r>
                <a:endParaRPr lang="ko-KR" altLang="en-US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3977025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250" y="4965410"/>
                <a:ext cx="325229" cy="325229"/>
              </a:xfrm>
              <a:prstGeom prst="rect">
                <a:avLst/>
              </a:prstGeom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4620491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33,000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1479" y="3386705"/>
                <a:ext cx="973715" cy="1100721"/>
              </a:xfrm>
              <a:prstGeom prst="rect">
                <a:avLst/>
              </a:prstGeom>
            </p:spPr>
          </p:pic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8227" y="3386705"/>
                <a:ext cx="973715" cy="1100721"/>
              </a:xfrm>
              <a:prstGeom prst="rect">
                <a:avLst/>
              </a:prstGeom>
            </p:spPr>
          </p:pic>
          <p:pic>
            <p:nvPicPr>
              <p:cNvPr id="96" name="그림 9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2006" y="3363326"/>
                <a:ext cx="973715" cy="1100721"/>
              </a:xfrm>
              <a:prstGeom prst="rect">
                <a:avLst/>
              </a:prstGeom>
            </p:spPr>
          </p:pic>
        </p:grpSp>
        <p:grpSp>
          <p:nvGrpSpPr>
            <p:cNvPr id="69" name="그룹 68"/>
            <p:cNvGrpSpPr/>
            <p:nvPr/>
          </p:nvGrpSpPr>
          <p:grpSpPr>
            <a:xfrm>
              <a:off x="6186181" y="1979997"/>
              <a:ext cx="2100032" cy="3364433"/>
              <a:chOff x="1743684" y="1979997"/>
              <a:chExt cx="2100032" cy="3364433"/>
            </a:xfrm>
          </p:grpSpPr>
          <p:sp>
            <p:nvSpPr>
              <p:cNvPr id="79" name="직사각형 78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특급 장비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&amp;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골드 패키지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1" name="그림 8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1743684" y="2391997"/>
                <a:ext cx="21000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</a:t>
                </a:r>
                <a:r>
                  <a:rPr lang="ko-KR" altLang="en-US" sz="16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장비뽑기권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altLang="ko-KR" sz="1600" b="1" i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ko-KR" altLang="en-US" sz="16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골드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1,000,000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743684" y="4517838"/>
                <a:ext cx="2100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구매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가능 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15/15</a:t>
                </a:r>
                <a:endParaRPr lang="ko-KR" altLang="en-US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5" name="그림 8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4915" y="4933042"/>
                <a:ext cx="385592" cy="385592"/>
              </a:xfrm>
              <a:prstGeom prst="rect">
                <a:avLst/>
              </a:prstGeom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0" name="그룹 69"/>
            <p:cNvGrpSpPr/>
            <p:nvPr/>
          </p:nvGrpSpPr>
          <p:grpSpPr>
            <a:xfrm>
              <a:off x="8395338" y="1979997"/>
              <a:ext cx="2100032" cy="3364433"/>
              <a:chOff x="1743684" y="1979997"/>
              <a:chExt cx="2100032" cy="3364433"/>
            </a:xfrm>
          </p:grpSpPr>
          <p:sp>
            <p:nvSpPr>
              <p:cNvPr id="72" name="직사각형 71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입장권 패키지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4" name="그림 7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1476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1743684" y="2521469"/>
                <a:ext cx="2100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열쇠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altLang="ko-KR" sz="2400" b="1" i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r>
                  <a:rPr lang="en-US" altLang="ko-KR" sz="2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00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7" name="그림 7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4915" y="4933042"/>
                <a:ext cx="385592" cy="385592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1" name="왼쪽/오른쪽 화살표 70"/>
            <p:cNvSpPr/>
            <p:nvPr/>
          </p:nvSpPr>
          <p:spPr>
            <a:xfrm>
              <a:off x="7273403" y="3320328"/>
              <a:ext cx="2338599" cy="869706"/>
            </a:xfrm>
            <a:prstGeom prst="leftRightArrow">
              <a:avLst/>
            </a:prstGeom>
            <a:solidFill>
              <a:srgbClr val="FF0000">
                <a:alpha val="50000"/>
              </a:srgb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863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91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반복 완료 보상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보상 받기 연출</a:t>
            </a:r>
            <a:endParaRPr lang="ko-KR" altLang="en-US" sz="1400" b="1" dirty="0"/>
          </a:p>
        </p:txBody>
      </p:sp>
      <p:grpSp>
        <p:nvGrpSpPr>
          <p:cNvPr id="8" name="그룹 7"/>
          <p:cNvGrpSpPr/>
          <p:nvPr/>
        </p:nvGrpSpPr>
        <p:grpSpPr>
          <a:xfrm>
            <a:off x="642176" y="556260"/>
            <a:ext cx="10907648" cy="5992061"/>
            <a:chOff x="642176" y="432969"/>
            <a:chExt cx="10907648" cy="5992061"/>
          </a:xfrm>
        </p:grpSpPr>
        <p:grpSp>
          <p:nvGrpSpPr>
            <p:cNvPr id="9" name="그룹 8"/>
            <p:cNvGrpSpPr/>
            <p:nvPr/>
          </p:nvGrpSpPr>
          <p:grpSpPr>
            <a:xfrm>
              <a:off x="642176" y="432969"/>
              <a:ext cx="10907647" cy="5992061"/>
              <a:chOff x="642176" y="432969"/>
              <a:chExt cx="10907647" cy="5992061"/>
            </a:xfrm>
          </p:grpSpPr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176" y="432969"/>
                <a:ext cx="10907647" cy="5992061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7115176" y="2819400"/>
                <a:ext cx="30861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반복완료 보상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115176" y="3530797"/>
                <a:ext cx="7334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848600" y="3102172"/>
                <a:ext cx="22574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 / 5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0" name="직사각형 9"/>
            <p:cNvSpPr/>
            <p:nvPr/>
          </p:nvSpPr>
          <p:spPr>
            <a:xfrm>
              <a:off x="642176" y="432969"/>
              <a:ext cx="10907648" cy="5992061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809" y="2284614"/>
              <a:ext cx="1166012" cy="2317630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63821" y="2293494"/>
              <a:ext cx="1166012" cy="231763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31302" y="1667004"/>
              <a:ext cx="3086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반복완료 보상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772425" y="1715273"/>
              <a:ext cx="2619632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4772425" y="2128669"/>
              <a:ext cx="2619632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641" y="2842709"/>
              <a:ext cx="1219200" cy="1219200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131" y="2992860"/>
              <a:ext cx="900000" cy="900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472640" y="3664548"/>
              <a:ext cx="1182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3000</a:t>
              </a:r>
              <a:endParaRPr lang="ko-KR" altLang="en-US" sz="4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039" y="4779115"/>
              <a:ext cx="1216802" cy="48672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523109" y="4868586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92926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장비 카테고리</a:t>
            </a:r>
            <a:endParaRPr lang="ko-KR" altLang="en-US" sz="1400" b="1" dirty="0"/>
          </a:p>
        </p:txBody>
      </p:sp>
      <p:grpSp>
        <p:nvGrpSpPr>
          <p:cNvPr id="50" name="그룹 49"/>
          <p:cNvGrpSpPr/>
          <p:nvPr/>
        </p:nvGrpSpPr>
        <p:grpSpPr>
          <a:xfrm>
            <a:off x="1501140" y="905970"/>
            <a:ext cx="9189721" cy="5046060"/>
            <a:chOff x="1455419" y="594089"/>
            <a:chExt cx="9189721" cy="5046060"/>
          </a:xfrm>
        </p:grpSpPr>
        <p:sp>
          <p:nvSpPr>
            <p:cNvPr id="51" name="직사각형 50"/>
            <p:cNvSpPr/>
            <p:nvPr/>
          </p:nvSpPr>
          <p:spPr>
            <a:xfrm>
              <a:off x="1455419" y="1020290"/>
              <a:ext cx="9189721" cy="461985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630396" y="1614859"/>
              <a:ext cx="8864974" cy="38567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630396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패키지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19" y="594089"/>
              <a:ext cx="9189721" cy="426201"/>
            </a:xfrm>
            <a:prstGeom prst="rect">
              <a:avLst/>
            </a:prstGeom>
          </p:spPr>
        </p:pic>
        <p:sp>
          <p:nvSpPr>
            <p:cNvPr id="55" name="직사각형 54"/>
            <p:cNvSpPr/>
            <p:nvPr/>
          </p:nvSpPr>
          <p:spPr>
            <a:xfrm>
              <a:off x="3217582" y="1249721"/>
              <a:ext cx="1518887" cy="3651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장비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4804768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 smtClean="0">
                  <a:solidFill>
                    <a:schemeClr val="tx1"/>
                  </a:solidFill>
                </a:rPr>
                <a:t>젬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6391954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골드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7979140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열쇠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07" name="그룹 106"/>
            <p:cNvGrpSpPr/>
            <p:nvPr/>
          </p:nvGrpSpPr>
          <p:grpSpPr>
            <a:xfrm>
              <a:off x="1743684" y="1979997"/>
              <a:ext cx="2100032" cy="3399653"/>
              <a:chOff x="1743684" y="1979997"/>
              <a:chExt cx="2100032" cy="3399653"/>
            </a:xfrm>
          </p:grpSpPr>
          <p:sp>
            <p:nvSpPr>
              <p:cNvPr id="136" name="직사각형 135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고급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장비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직사각형 136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8" name="그림 1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139" name="TextBox 138"/>
              <p:cNvSpPr txBox="1"/>
              <p:nvPr/>
            </p:nvSpPr>
            <p:spPr>
              <a:xfrm>
                <a:off x="1743684" y="2513377"/>
                <a:ext cx="2100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3~7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장비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0" name="직사각형 139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1" name="그림 14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4714" y="4917215"/>
                <a:ext cx="462435" cy="462435"/>
              </a:xfrm>
              <a:prstGeom prst="rect">
                <a:avLst/>
              </a:prstGeom>
            </p:spPr>
          </p:pic>
          <p:sp>
            <p:nvSpPr>
              <p:cNvPr id="142" name="TextBox 141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8" name="그룹 107"/>
            <p:cNvGrpSpPr/>
            <p:nvPr/>
          </p:nvGrpSpPr>
          <p:grpSpPr>
            <a:xfrm>
              <a:off x="3955867" y="1979997"/>
              <a:ext cx="2121190" cy="3399653"/>
              <a:chOff x="3955867" y="1979997"/>
              <a:chExt cx="2121190" cy="3399653"/>
            </a:xfrm>
          </p:grpSpPr>
          <p:sp>
            <p:nvSpPr>
              <p:cNvPr id="126" name="직사각형 125"/>
              <p:cNvSpPr/>
              <p:nvPr/>
            </p:nvSpPr>
            <p:spPr>
              <a:xfrm>
                <a:off x="3977025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고급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장비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10+1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직사각형 126"/>
              <p:cNvSpPr/>
              <p:nvPr/>
            </p:nvSpPr>
            <p:spPr>
              <a:xfrm>
                <a:off x="3977025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8" name="그림 1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867" y="2772350"/>
                <a:ext cx="1177869" cy="1177869"/>
              </a:xfrm>
              <a:prstGeom prst="rect">
                <a:avLst/>
              </a:prstGeom>
            </p:spPr>
          </p:pic>
          <p:sp>
            <p:nvSpPr>
              <p:cNvPr id="129" name="TextBox 128"/>
              <p:cNvSpPr txBox="1"/>
              <p:nvPr/>
            </p:nvSpPr>
            <p:spPr>
              <a:xfrm>
                <a:off x="3977025" y="2513377"/>
                <a:ext cx="2100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3~7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장비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0" name="직사각형 129"/>
              <p:cNvSpPr/>
              <p:nvPr/>
            </p:nvSpPr>
            <p:spPr>
              <a:xfrm>
                <a:off x="3977025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1" name="그림 1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8055" y="4917215"/>
                <a:ext cx="462435" cy="462435"/>
              </a:xfrm>
              <a:prstGeom prst="rect">
                <a:avLst/>
              </a:prstGeom>
            </p:spPr>
          </p:pic>
          <p:sp>
            <p:nvSpPr>
              <p:cNvPr id="132" name="TextBox 131"/>
              <p:cNvSpPr txBox="1"/>
              <p:nvPr/>
            </p:nvSpPr>
            <p:spPr>
              <a:xfrm>
                <a:off x="4620491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3" name="그림 1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4022" y="2772350"/>
                <a:ext cx="1177869" cy="1177869"/>
              </a:xfrm>
              <a:prstGeom prst="rect">
                <a:avLst/>
              </a:prstGeom>
            </p:spPr>
          </p:pic>
          <p:sp>
            <p:nvSpPr>
              <p:cNvPr id="134" name="TextBox 133"/>
              <p:cNvSpPr txBox="1"/>
              <p:nvPr/>
            </p:nvSpPr>
            <p:spPr>
              <a:xfrm>
                <a:off x="3977025" y="4517838"/>
                <a:ext cx="21000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보너스 </a:t>
                </a:r>
                <a:r>
                  <a:rPr lang="en-US" altLang="ko-KR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r>
                  <a:rPr lang="ko-KR" altLang="en-US" sz="16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확정</a:t>
                </a:r>
                <a:endParaRPr lang="ko-KR" altLang="en-US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5" name="그림 1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8055" y="3035672"/>
                <a:ext cx="1625397" cy="1625397"/>
              </a:xfrm>
              <a:prstGeom prst="rect">
                <a:avLst/>
              </a:prstGeom>
            </p:spPr>
          </p:pic>
        </p:grpSp>
        <p:grpSp>
          <p:nvGrpSpPr>
            <p:cNvPr id="109" name="그룹 108"/>
            <p:cNvGrpSpPr/>
            <p:nvPr/>
          </p:nvGrpSpPr>
          <p:grpSpPr>
            <a:xfrm>
              <a:off x="6252033" y="1979997"/>
              <a:ext cx="2100032" cy="3399653"/>
              <a:chOff x="1743684" y="1979997"/>
              <a:chExt cx="2100032" cy="3399653"/>
            </a:xfrm>
          </p:grpSpPr>
          <p:sp>
            <p:nvSpPr>
              <p:cNvPr id="119" name="직사각형 118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일반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장비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직사각형 119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1" name="그림 1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122" name="TextBox 121"/>
              <p:cNvSpPr txBox="1"/>
              <p:nvPr/>
            </p:nvSpPr>
            <p:spPr>
              <a:xfrm>
                <a:off x="1743684" y="2513377"/>
                <a:ext cx="2100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1~5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장비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" name="직사각형 122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4" name="그림 12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4714" y="4917215"/>
                <a:ext cx="462435" cy="462435"/>
              </a:xfrm>
              <a:prstGeom prst="rect">
                <a:avLst/>
              </a:prstGeom>
            </p:spPr>
          </p:pic>
          <p:sp>
            <p:nvSpPr>
              <p:cNvPr id="125" name="TextBox 124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10,000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0" name="그룹 109"/>
            <p:cNvGrpSpPr/>
            <p:nvPr/>
          </p:nvGrpSpPr>
          <p:grpSpPr>
            <a:xfrm>
              <a:off x="8509469" y="1979997"/>
              <a:ext cx="2100032" cy="3399653"/>
              <a:chOff x="1743684" y="1979997"/>
              <a:chExt cx="2100032" cy="3399653"/>
            </a:xfrm>
          </p:grpSpPr>
          <p:sp>
            <p:nvSpPr>
              <p:cNvPr id="112" name="직사각형 111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고급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err="1" smtClean="0">
                    <a:solidFill>
                      <a:schemeClr val="tx1"/>
                    </a:solidFill>
                  </a:rPr>
                  <a:t>룬스톤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115" name="TextBox 114"/>
              <p:cNvSpPr txBox="1"/>
              <p:nvPr/>
            </p:nvSpPr>
            <p:spPr>
              <a:xfrm>
                <a:off x="1743684" y="2513377"/>
                <a:ext cx="2100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3~7</a:t>
                </a:r>
                <a:r>
                  <a:rPr lang="ko-KR" altLang="en-US" sz="16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</a:t>
                </a:r>
                <a:r>
                  <a:rPr lang="ko-KR" altLang="en-US" sz="1600" b="1" i="1" dirty="0" err="1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룬스톤</a:t>
                </a:r>
                <a:endParaRPr lang="ko-KR" alt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7" name="그림 1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4714" y="4917215"/>
                <a:ext cx="462435" cy="462435"/>
              </a:xfrm>
              <a:prstGeom prst="rect">
                <a:avLst/>
              </a:prstGeom>
            </p:spPr>
          </p:pic>
          <p:sp>
            <p:nvSpPr>
              <p:cNvPr id="118" name="TextBox 117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0422" y="2974737"/>
              <a:ext cx="1396017" cy="1396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791536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496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고급</a:t>
            </a:r>
            <a:r>
              <a:rPr lang="en-US" altLang="ko-KR" sz="1400" b="1" dirty="0" smtClean="0"/>
              <a:t>/</a:t>
            </a:r>
            <a:r>
              <a:rPr lang="ko-KR" altLang="en-US" sz="1400" b="1" dirty="0" smtClean="0"/>
              <a:t>일반 장비 무료 뽑기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무료 뽑기 대기</a:t>
            </a:r>
            <a:r>
              <a:rPr lang="en-US" altLang="ko-KR" sz="1400" b="1" dirty="0"/>
              <a:t> </a:t>
            </a:r>
            <a:r>
              <a:rPr lang="ko-KR" altLang="en-US" sz="1400" b="1" dirty="0" smtClean="0"/>
              <a:t>중일 때</a:t>
            </a:r>
            <a:endParaRPr lang="ko-KR" altLang="en-US" sz="1400" b="1" dirty="0"/>
          </a:p>
        </p:txBody>
      </p:sp>
      <p:grpSp>
        <p:nvGrpSpPr>
          <p:cNvPr id="48" name="그룹 47"/>
          <p:cNvGrpSpPr/>
          <p:nvPr/>
        </p:nvGrpSpPr>
        <p:grpSpPr>
          <a:xfrm>
            <a:off x="1997333" y="509025"/>
            <a:ext cx="8197334" cy="6168723"/>
            <a:chOff x="1696054" y="0"/>
            <a:chExt cx="9112076" cy="6857092"/>
          </a:xfrm>
        </p:grpSpPr>
        <p:grpSp>
          <p:nvGrpSpPr>
            <p:cNvPr id="49" name="그룹 48"/>
            <p:cNvGrpSpPr/>
            <p:nvPr/>
          </p:nvGrpSpPr>
          <p:grpSpPr>
            <a:xfrm>
              <a:off x="8708098" y="3457439"/>
              <a:ext cx="2100032" cy="3364433"/>
              <a:chOff x="1743684" y="1979997"/>
              <a:chExt cx="2100032" cy="3364433"/>
            </a:xfrm>
          </p:grpSpPr>
          <p:sp>
            <p:nvSpPr>
              <p:cNvPr id="103" name="직사각형 102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일반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장비 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3" name="그림 1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144" name="TextBox 143"/>
              <p:cNvSpPr txBox="1"/>
              <p:nvPr/>
            </p:nvSpPr>
            <p:spPr>
              <a:xfrm>
                <a:off x="1743684" y="2513377"/>
                <a:ext cx="2100032" cy="342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1~5</a:t>
                </a:r>
                <a:r>
                  <a:rPr lang="ko-KR" altLang="en-US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장비</a:t>
                </a:r>
                <a:endParaRPr lang="ko-KR" altLang="en-US" sz="20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5" name="직사각형 144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4033402" y="0"/>
              <a:ext cx="2100032" cy="3399653"/>
              <a:chOff x="1743684" y="1979997"/>
              <a:chExt cx="2100032" cy="3399653"/>
            </a:xfrm>
          </p:grpSpPr>
          <p:sp>
            <p:nvSpPr>
              <p:cNvPr id="96" name="직사각형 95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고급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장비 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직사각형 96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8" name="그림 9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1743684" y="2513377"/>
                <a:ext cx="2100032" cy="342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3~7</a:t>
                </a:r>
                <a:r>
                  <a:rPr lang="ko-KR" altLang="en-US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장비</a:t>
                </a:r>
                <a:endParaRPr lang="ko-KR" altLang="en-US" sz="20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0" name="직사각형 99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4714" y="4917215"/>
                <a:ext cx="462435" cy="462435"/>
              </a:xfrm>
              <a:prstGeom prst="rect">
                <a:avLst/>
              </a:prstGeom>
            </p:spPr>
          </p:pic>
          <p:sp>
            <p:nvSpPr>
              <p:cNvPr id="102" name="TextBox 101"/>
              <p:cNvSpPr txBox="1"/>
              <p:nvPr/>
            </p:nvSpPr>
            <p:spPr>
              <a:xfrm>
                <a:off x="2387150" y="4933042"/>
                <a:ext cx="1302818" cy="410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</a:t>
                </a:r>
                <a:endParaRPr lang="ko-KR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4033403" y="3457439"/>
              <a:ext cx="6616336" cy="3399653"/>
              <a:chOff x="1743684" y="1979997"/>
              <a:chExt cx="6616336" cy="3399653"/>
            </a:xfrm>
          </p:grpSpPr>
          <p:sp>
            <p:nvSpPr>
              <p:cNvPr id="87" name="직사각형 86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일반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장비 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9" name="그림 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743684" y="2513377"/>
                <a:ext cx="2100032" cy="342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1~5</a:t>
                </a:r>
                <a:r>
                  <a:rPr lang="ko-KR" altLang="en-US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장비</a:t>
                </a:r>
                <a:endParaRPr lang="ko-KR" altLang="en-US" sz="20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4714" y="4917215"/>
                <a:ext cx="462435" cy="462435"/>
              </a:xfrm>
              <a:prstGeom prst="rect">
                <a:avLst/>
              </a:prstGeom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2387150" y="4933042"/>
                <a:ext cx="1302818" cy="410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10,000</a:t>
                </a:r>
                <a:endParaRPr lang="ko-KR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4766" y="4917215"/>
                <a:ext cx="462435" cy="462435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7057202" y="4933042"/>
                <a:ext cx="1302818" cy="410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10,000</a:t>
                </a:r>
                <a:endParaRPr lang="ko-KR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1696054" y="0"/>
              <a:ext cx="2100034" cy="3364433"/>
              <a:chOff x="1743682" y="1979997"/>
              <a:chExt cx="2100034" cy="3364433"/>
            </a:xfrm>
          </p:grpSpPr>
          <p:sp>
            <p:nvSpPr>
              <p:cNvPr id="81" name="직사각형 80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고급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장비 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3" name="그림 8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1743684" y="2513377"/>
                <a:ext cx="2100032" cy="342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3~7</a:t>
                </a:r>
                <a:r>
                  <a:rPr lang="ko-KR" altLang="en-US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장비</a:t>
                </a:r>
                <a:endParaRPr lang="ko-KR" altLang="en-US" sz="20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" name="직사각형 84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743682" y="4933042"/>
                <a:ext cx="2100032" cy="410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무료 뽑기</a:t>
                </a:r>
                <a:endParaRPr lang="ko-KR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0" name="그룹 59"/>
            <p:cNvGrpSpPr/>
            <p:nvPr/>
          </p:nvGrpSpPr>
          <p:grpSpPr>
            <a:xfrm>
              <a:off x="1696057" y="3457439"/>
              <a:ext cx="2100032" cy="3364433"/>
              <a:chOff x="1743684" y="1979997"/>
              <a:chExt cx="2100032" cy="3364433"/>
            </a:xfrm>
          </p:grpSpPr>
          <p:sp>
            <p:nvSpPr>
              <p:cNvPr id="75" name="직사각형 74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일반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장비 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7" name="그림 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1743684" y="2513377"/>
                <a:ext cx="2100032" cy="342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1~5</a:t>
                </a:r>
                <a:r>
                  <a:rPr lang="ko-KR" altLang="en-US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장비</a:t>
                </a:r>
                <a:endParaRPr lang="ko-KR" altLang="en-US" sz="20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9" name="직사각형 78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770964" y="4933042"/>
                <a:ext cx="2072749" cy="410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무료 뽑기</a:t>
                </a:r>
                <a:endParaRPr lang="ko-KR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1696055" y="2355260"/>
              <a:ext cx="2100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무료뽑기</a:t>
              </a:r>
              <a:r>
                <a:rPr lang="en-US" altLang="ko-KR" sz="1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(1/1)</a:t>
              </a:r>
              <a:endParaRPr lang="ko-KR" alt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696055" y="5811404"/>
              <a:ext cx="2100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무료뽑기</a:t>
              </a:r>
              <a:r>
                <a:rPr lang="en-US" altLang="ko-KR" sz="1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(5/5)</a:t>
              </a:r>
              <a:endParaRPr lang="ko-KR" alt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033403" y="2355260"/>
              <a:ext cx="2100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23:59:59 </a:t>
              </a:r>
              <a:r>
                <a:rPr lang="ko-KR" altLang="en-US" sz="1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남음</a:t>
              </a:r>
              <a:endParaRPr lang="en-US" altLang="ko-KR" sz="1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무료뽑기</a:t>
              </a:r>
              <a:r>
                <a:rPr lang="en-US" altLang="ko-KR" sz="1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(0/1)</a:t>
              </a:r>
              <a:endParaRPr lang="ko-KR" alt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033403" y="5811404"/>
              <a:ext cx="2100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09:59 </a:t>
              </a:r>
              <a:r>
                <a:rPr lang="ko-KR" altLang="en-US" sz="1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남음</a:t>
              </a:r>
              <a:endParaRPr lang="en-US" altLang="ko-KR" sz="1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무료뽑기</a:t>
              </a:r>
              <a:r>
                <a:rPr lang="en-US" altLang="ko-KR" sz="1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(4/5)</a:t>
              </a:r>
              <a:endParaRPr lang="ko-KR" alt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6370753" y="3457439"/>
              <a:ext cx="2100032" cy="3364433"/>
              <a:chOff x="1743684" y="1979997"/>
              <a:chExt cx="2100032" cy="3364433"/>
            </a:xfrm>
          </p:grpSpPr>
          <p:sp>
            <p:nvSpPr>
              <p:cNvPr id="69" name="직사각형 68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일반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장비 </a:t>
                </a:r>
                <a:r>
                  <a:rPr lang="en-US" altLang="ko-KR" sz="1200" b="1" dirty="0" smtClean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200" b="1" dirty="0" smtClean="0">
                    <a:solidFill>
                      <a:schemeClr val="tx1"/>
                    </a:solidFill>
                  </a:rPr>
                  <a:t>회 뽑기</a:t>
                </a:r>
                <a:endParaRPr lang="en-US" altLang="ko-KR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001" y="2949035"/>
                <a:ext cx="1625397" cy="1625397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1743684" y="2513377"/>
                <a:ext cx="2100032" cy="342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1~5</a:t>
                </a:r>
                <a:r>
                  <a:rPr lang="ko-KR" altLang="en-US" sz="1400" b="1" i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성 장비</a:t>
                </a:r>
                <a:endParaRPr lang="ko-KR" altLang="en-US" sz="20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770964" y="4933042"/>
                <a:ext cx="2072749" cy="410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무료 뽑기</a:t>
                </a:r>
                <a:endParaRPr lang="ko-KR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6370751" y="5811404"/>
              <a:ext cx="2100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무료뽑기</a:t>
              </a:r>
              <a:r>
                <a:rPr lang="en-US" altLang="ko-KR" sz="1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(4/5)</a:t>
              </a:r>
              <a:endParaRPr lang="ko-KR" alt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708096" y="5811404"/>
              <a:ext cx="2100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400" b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무료뽑기</a:t>
              </a:r>
              <a:r>
                <a:rPr lang="en-US" altLang="ko-KR" sz="1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(0/5)</a:t>
              </a:r>
              <a:endParaRPr lang="ko-KR" alt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67592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856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고급</a:t>
            </a:r>
            <a:r>
              <a:rPr lang="en-US" altLang="ko-KR" sz="1400" b="1" dirty="0" smtClean="0"/>
              <a:t>/</a:t>
            </a:r>
            <a:r>
              <a:rPr lang="ko-KR" altLang="en-US" sz="1400" b="1" dirty="0" smtClean="0"/>
              <a:t>일반 장비 </a:t>
            </a:r>
            <a:r>
              <a:rPr lang="en-US" altLang="ko-KR" sz="1400" b="1" dirty="0" smtClean="0"/>
              <a:t>1</a:t>
            </a:r>
            <a:r>
              <a:rPr lang="ko-KR" altLang="en-US" sz="1400" b="1" dirty="0" smtClean="0"/>
              <a:t>회 뽑기</a:t>
            </a:r>
            <a:endParaRPr lang="ko-KR" altLang="en-US" sz="1400" b="1" dirty="0"/>
          </a:p>
        </p:txBody>
      </p:sp>
      <p:grpSp>
        <p:nvGrpSpPr>
          <p:cNvPr id="55" name="그룹 54"/>
          <p:cNvGrpSpPr/>
          <p:nvPr/>
        </p:nvGrpSpPr>
        <p:grpSpPr>
          <a:xfrm>
            <a:off x="1501140" y="905970"/>
            <a:ext cx="9189721" cy="5046060"/>
            <a:chOff x="1420904" y="1149552"/>
            <a:chExt cx="9189721" cy="5046060"/>
          </a:xfrm>
        </p:grpSpPr>
        <p:grpSp>
          <p:nvGrpSpPr>
            <p:cNvPr id="56" name="그룹 55"/>
            <p:cNvGrpSpPr/>
            <p:nvPr/>
          </p:nvGrpSpPr>
          <p:grpSpPr>
            <a:xfrm>
              <a:off x="1420904" y="1149552"/>
              <a:ext cx="9189721" cy="5046060"/>
              <a:chOff x="1420904" y="1149552"/>
              <a:chExt cx="9189721" cy="5046060"/>
            </a:xfrm>
          </p:grpSpPr>
          <p:sp>
            <p:nvSpPr>
              <p:cNvPr id="114" name="직사각형 113"/>
              <p:cNvSpPr/>
              <p:nvPr/>
            </p:nvSpPr>
            <p:spPr>
              <a:xfrm>
                <a:off x="1420904" y="1149552"/>
                <a:ext cx="9189721" cy="50460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dirty="0"/>
              </a:p>
            </p:txBody>
          </p:sp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9120" y="1876288"/>
                <a:ext cx="1501527" cy="2984517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004920" y="1904099"/>
                <a:ext cx="1501527" cy="2984517"/>
              </a:xfrm>
              <a:prstGeom prst="rect">
                <a:avLst/>
              </a:prstGeom>
            </p:spPr>
          </p:pic>
          <p:pic>
            <p:nvPicPr>
              <p:cNvPr id="117" name="그림 1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2724679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118" name="그룹 117"/>
              <p:cNvGrpSpPr/>
              <p:nvPr/>
            </p:nvGrpSpPr>
            <p:grpSpPr>
              <a:xfrm>
                <a:off x="5457637" y="2915268"/>
                <a:ext cx="989849" cy="979631"/>
                <a:chOff x="1593414" y="2274035"/>
                <a:chExt cx="989849" cy="979631"/>
              </a:xfrm>
            </p:grpSpPr>
            <p:pic>
              <p:nvPicPr>
                <p:cNvPr id="121" name="그림 12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122" name="그림 12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23" name="그림 12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24" name="그림 12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25" name="그림 124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26" name="그림 12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119" name="그림 11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3911132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120" name="TextBox 119"/>
              <p:cNvSpPr txBox="1"/>
              <p:nvPr/>
            </p:nvSpPr>
            <p:spPr>
              <a:xfrm>
                <a:off x="5090564" y="4009829"/>
                <a:ext cx="18592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6785" y="5483475"/>
              <a:ext cx="1216802" cy="486721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9143999" y="5572946"/>
              <a:ext cx="101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한번 더 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98"/>
            <a:stretch/>
          </p:blipFill>
          <p:spPr>
            <a:xfrm>
              <a:off x="8033779" y="5483475"/>
              <a:ext cx="1110222" cy="486721"/>
            </a:xfrm>
            <a:prstGeom prst="rect">
              <a:avLst/>
            </a:prstGeom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3948" y="5513741"/>
              <a:ext cx="421590" cy="421590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8391882" y="5542466"/>
              <a:ext cx="962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X300</a:t>
              </a:r>
              <a:endParaRPr lang="ko-KR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0" name="그림 10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501" y="5483475"/>
              <a:ext cx="1216802" cy="486721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5396571" y="5572946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644132" y="5550913"/>
              <a:ext cx="3693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보너스       </a:t>
              </a:r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X1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 지급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990" y="5484116"/>
              <a:ext cx="421590" cy="476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58940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195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고급</a:t>
            </a:r>
            <a:r>
              <a:rPr lang="en-US" altLang="ko-KR" sz="1400" b="1" dirty="0" smtClean="0"/>
              <a:t>/</a:t>
            </a:r>
            <a:r>
              <a:rPr lang="ko-KR" altLang="en-US" sz="1400" b="1" dirty="0" smtClean="0"/>
              <a:t>일반 장비 </a:t>
            </a:r>
            <a:r>
              <a:rPr lang="en-US" altLang="ko-KR" sz="1400" b="1" dirty="0" smtClean="0"/>
              <a:t>10+1</a:t>
            </a:r>
            <a:r>
              <a:rPr lang="ko-KR" altLang="en-US" sz="1400" b="1" dirty="0" smtClean="0"/>
              <a:t>회 뽑기</a:t>
            </a:r>
            <a:endParaRPr lang="ko-KR" altLang="en-US" sz="1400" b="1" dirty="0"/>
          </a:p>
        </p:txBody>
      </p:sp>
      <p:grpSp>
        <p:nvGrpSpPr>
          <p:cNvPr id="27" name="그룹 26"/>
          <p:cNvGrpSpPr/>
          <p:nvPr/>
        </p:nvGrpSpPr>
        <p:grpSpPr>
          <a:xfrm>
            <a:off x="1501140" y="905970"/>
            <a:ext cx="9189721" cy="5046060"/>
            <a:chOff x="1420904" y="1149552"/>
            <a:chExt cx="9189721" cy="5046060"/>
          </a:xfrm>
        </p:grpSpPr>
        <p:sp>
          <p:nvSpPr>
            <p:cNvPr id="28" name="직사각형 27"/>
            <p:cNvSpPr/>
            <p:nvPr/>
          </p:nvSpPr>
          <p:spPr>
            <a:xfrm>
              <a:off x="1420904" y="1149552"/>
              <a:ext cx="9189721" cy="504606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5294604" y="2600154"/>
              <a:ext cx="1362622" cy="1458873"/>
              <a:chOff x="4985283" y="2648345"/>
              <a:chExt cx="2069841" cy="2059647"/>
            </a:xfrm>
          </p:grpSpPr>
          <p:pic>
            <p:nvPicPr>
              <p:cNvPr id="174" name="그림 1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13943" y="2662070"/>
                <a:ext cx="992802" cy="1973348"/>
              </a:xfrm>
              <a:prstGeom prst="rect">
                <a:avLst/>
              </a:prstGeom>
            </p:spPr>
          </p:pic>
          <p:pic>
            <p:nvPicPr>
              <p:cNvPr id="175" name="그림 1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960964" y="2648345"/>
                <a:ext cx="992802" cy="1973348"/>
              </a:xfrm>
              <a:prstGeom prst="rect">
                <a:avLst/>
              </a:prstGeom>
            </p:spPr>
          </p:pic>
          <p:pic>
            <p:nvPicPr>
              <p:cNvPr id="176" name="그림 17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177" name="그룹 176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180" name="그림 17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181" name="그림 18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2" name="그림 18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3" name="그림 18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4" name="그림 18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5" name="그림 184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178" name="그림 17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179" name="TextBox 178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501" y="5483475"/>
              <a:ext cx="1216802" cy="48672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396571" y="5572946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44132" y="5550913"/>
              <a:ext cx="3693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보너스       </a:t>
              </a:r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X10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 지급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990" y="5484116"/>
              <a:ext cx="421590" cy="476580"/>
            </a:xfrm>
            <a:prstGeom prst="rect">
              <a:avLst/>
            </a:prstGeom>
          </p:spPr>
        </p:pic>
        <p:grpSp>
          <p:nvGrpSpPr>
            <p:cNvPr id="34" name="그룹 33"/>
            <p:cNvGrpSpPr/>
            <p:nvPr/>
          </p:nvGrpSpPr>
          <p:grpSpPr>
            <a:xfrm>
              <a:off x="5294604" y="1307109"/>
              <a:ext cx="1362622" cy="1209151"/>
              <a:chOff x="4985283" y="3000904"/>
              <a:chExt cx="2069841" cy="1707088"/>
            </a:xfrm>
          </p:grpSpPr>
          <p:pic>
            <p:nvPicPr>
              <p:cNvPr id="164" name="그림 16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165" name="그룹 164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168" name="그림 16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169" name="그림 16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0" name="그림 16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1" name="그림 17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2" name="그림 17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3" name="그림 17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166" name="그림 16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167" name="TextBox 166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grpSp>
          <p:nvGrpSpPr>
            <p:cNvPr id="35" name="그룹 34"/>
            <p:cNvGrpSpPr/>
            <p:nvPr/>
          </p:nvGrpSpPr>
          <p:grpSpPr>
            <a:xfrm>
              <a:off x="3589499" y="1493091"/>
              <a:ext cx="1362622" cy="1209151"/>
              <a:chOff x="4985283" y="3000904"/>
              <a:chExt cx="2069841" cy="1707088"/>
            </a:xfrm>
          </p:grpSpPr>
          <p:pic>
            <p:nvPicPr>
              <p:cNvPr id="154" name="그림 15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155" name="그룹 154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158" name="그림 15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159" name="그림 15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0" name="그림 15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1" name="그림 16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2" name="그림 16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3" name="그림 16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156" name="그림 15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157" name="TextBox 156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1884394" y="1944153"/>
              <a:ext cx="1362622" cy="1209151"/>
              <a:chOff x="4985283" y="3000904"/>
              <a:chExt cx="2069841" cy="1707088"/>
            </a:xfrm>
          </p:grpSpPr>
          <p:pic>
            <p:nvPicPr>
              <p:cNvPr id="144" name="그림 14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145" name="그룹 144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148" name="그림 14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149" name="그림 14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50" name="그림 14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51" name="그림 15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52" name="그림 15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53" name="그림 15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146" name="그림 1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147" name="TextBox 146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grpSp>
          <p:nvGrpSpPr>
            <p:cNvPr id="37" name="그룹 36"/>
            <p:cNvGrpSpPr/>
            <p:nvPr/>
          </p:nvGrpSpPr>
          <p:grpSpPr>
            <a:xfrm>
              <a:off x="1884394" y="3508342"/>
              <a:ext cx="1362622" cy="1209151"/>
              <a:chOff x="4985283" y="3000904"/>
              <a:chExt cx="2069841" cy="1707088"/>
            </a:xfrm>
          </p:grpSpPr>
          <p:pic>
            <p:nvPicPr>
              <p:cNvPr id="134" name="그림 1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135" name="그룹 134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138" name="그림 13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139" name="그림 13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40" name="그림 13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41" name="그림 14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42" name="그림 14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43" name="그림 14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136" name="그림 13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137" name="TextBox 136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grpSp>
          <p:nvGrpSpPr>
            <p:cNvPr id="38" name="그룹 37"/>
            <p:cNvGrpSpPr/>
            <p:nvPr/>
          </p:nvGrpSpPr>
          <p:grpSpPr>
            <a:xfrm>
              <a:off x="3589499" y="3949046"/>
              <a:ext cx="1362622" cy="1209151"/>
              <a:chOff x="4985283" y="3000904"/>
              <a:chExt cx="2069841" cy="1707088"/>
            </a:xfrm>
          </p:grpSpPr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103" name="그룹 102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128" name="그림 12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129" name="그림 12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30" name="그림 1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31" name="그림 13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32" name="그림 13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33" name="그림 13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104" name="그림 10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127" name="TextBox 126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5294604" y="4148498"/>
              <a:ext cx="1362622" cy="1209151"/>
              <a:chOff x="4985283" y="3000904"/>
              <a:chExt cx="2069841" cy="1707088"/>
            </a:xfrm>
          </p:grpSpPr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93" name="그룹 92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96" name="그림 9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97" name="그림 9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98" name="그림 9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99" name="그림 9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00" name="그림 9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01" name="그림 10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grpSp>
          <p:nvGrpSpPr>
            <p:cNvPr id="40" name="그룹 39"/>
            <p:cNvGrpSpPr/>
            <p:nvPr/>
          </p:nvGrpSpPr>
          <p:grpSpPr>
            <a:xfrm>
              <a:off x="8881177" y="1944153"/>
              <a:ext cx="1362622" cy="1209151"/>
              <a:chOff x="4985283" y="3000904"/>
              <a:chExt cx="2069841" cy="1707088"/>
            </a:xfrm>
          </p:grpSpPr>
          <p:pic>
            <p:nvPicPr>
              <p:cNvPr id="82" name="그림 8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83" name="그룹 82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86" name="그림 8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87" name="그림 8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88" name="그림 8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89" name="그림 8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90" name="그림 8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91" name="그림 9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84" name="그림 8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grpSp>
          <p:nvGrpSpPr>
            <p:cNvPr id="41" name="그룹 40"/>
            <p:cNvGrpSpPr/>
            <p:nvPr/>
          </p:nvGrpSpPr>
          <p:grpSpPr>
            <a:xfrm>
              <a:off x="8881177" y="3508342"/>
              <a:ext cx="1362622" cy="1209151"/>
              <a:chOff x="4985283" y="3000904"/>
              <a:chExt cx="2069841" cy="1707088"/>
            </a:xfrm>
          </p:grpSpPr>
          <p:pic>
            <p:nvPicPr>
              <p:cNvPr id="72" name="그림 7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73" name="그룹 72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76" name="그림 7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77" name="그림 7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78" name="그림 7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79" name="그림 7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80" name="그림 7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81" name="그림 8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74" name="그림 7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grpSp>
          <p:nvGrpSpPr>
            <p:cNvPr id="42" name="그룹 41"/>
            <p:cNvGrpSpPr/>
            <p:nvPr/>
          </p:nvGrpSpPr>
          <p:grpSpPr>
            <a:xfrm>
              <a:off x="7105461" y="1493091"/>
              <a:ext cx="1362622" cy="1209151"/>
              <a:chOff x="4985283" y="3000904"/>
              <a:chExt cx="2069841" cy="1707088"/>
            </a:xfrm>
          </p:grpSpPr>
          <p:pic>
            <p:nvPicPr>
              <p:cNvPr id="61" name="그림 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62" name="그룹 61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71" name="그림 7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63" name="그림 6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grpSp>
          <p:nvGrpSpPr>
            <p:cNvPr id="43" name="그룹 42"/>
            <p:cNvGrpSpPr/>
            <p:nvPr/>
          </p:nvGrpSpPr>
          <p:grpSpPr>
            <a:xfrm>
              <a:off x="7105461" y="3949046"/>
              <a:ext cx="1362622" cy="1209151"/>
              <a:chOff x="4985283" y="3000904"/>
              <a:chExt cx="2069841" cy="1707088"/>
            </a:xfrm>
          </p:grpSpPr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166" y="3000904"/>
                <a:ext cx="1219200" cy="1219200"/>
              </a:xfrm>
              <a:prstGeom prst="rect">
                <a:avLst/>
              </a:prstGeom>
            </p:spPr>
          </p:pic>
          <p:grpSp>
            <p:nvGrpSpPr>
              <p:cNvPr id="50" name="그룹 49"/>
              <p:cNvGrpSpPr/>
              <p:nvPr/>
            </p:nvGrpSpPr>
            <p:grpSpPr>
              <a:xfrm>
                <a:off x="5457637" y="3191493"/>
                <a:ext cx="989849" cy="979631"/>
                <a:chOff x="1593414" y="2274035"/>
                <a:chExt cx="989849" cy="979631"/>
              </a:xfrm>
            </p:grpSpPr>
            <p:pic>
              <p:nvPicPr>
                <p:cNvPr id="53" name="그림 5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683262" y="2274036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54" name="그림 5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593414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7" name="그림 5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768727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8" name="그림 5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944039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59" name="그림 5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119352" y="302174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60" name="그림 5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2293827" y="3021749"/>
                  <a:ext cx="237359" cy="231917"/>
                </a:xfrm>
                <a:prstGeom prst="rect">
                  <a:avLst/>
                </a:prstGeom>
              </p:spPr>
            </p:pic>
          </p:grpSp>
          <p:pic>
            <p:nvPicPr>
              <p:cNvPr id="51" name="그림 5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283" y="4187357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5090563" y="4286054"/>
                <a:ext cx="1859280" cy="36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잔혹한 상흔</a:t>
                </a:r>
              </a:p>
            </p:txBody>
          </p:sp>
        </p:grpSp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6785" y="5483475"/>
              <a:ext cx="1216802" cy="486721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9143999" y="5572946"/>
              <a:ext cx="101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한번 더 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98"/>
            <a:stretch/>
          </p:blipFill>
          <p:spPr>
            <a:xfrm>
              <a:off x="8033779" y="5483475"/>
              <a:ext cx="1110222" cy="486721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3948" y="5513741"/>
              <a:ext cx="421590" cy="42159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8391882" y="5542466"/>
              <a:ext cx="962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X3000</a:t>
              </a:r>
              <a:endParaRPr lang="ko-KR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34599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1893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젬</a:t>
            </a:r>
            <a:r>
              <a:rPr lang="ko-KR" altLang="en-US" sz="1400" b="1" dirty="0" smtClean="0"/>
              <a:t> 카테고리</a:t>
            </a:r>
            <a:endParaRPr lang="ko-KR" altLang="en-US" sz="1400" b="1" dirty="0"/>
          </a:p>
        </p:txBody>
      </p:sp>
      <p:grpSp>
        <p:nvGrpSpPr>
          <p:cNvPr id="186" name="그룹 185"/>
          <p:cNvGrpSpPr/>
          <p:nvPr/>
        </p:nvGrpSpPr>
        <p:grpSpPr>
          <a:xfrm>
            <a:off x="1501140" y="905970"/>
            <a:ext cx="9189721" cy="5046060"/>
            <a:chOff x="1455419" y="594089"/>
            <a:chExt cx="9189721" cy="5046060"/>
          </a:xfrm>
        </p:grpSpPr>
        <p:sp>
          <p:nvSpPr>
            <p:cNvPr id="187" name="직사각형 186"/>
            <p:cNvSpPr/>
            <p:nvPr/>
          </p:nvSpPr>
          <p:spPr>
            <a:xfrm>
              <a:off x="1455419" y="1020290"/>
              <a:ext cx="9189721" cy="461985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1630396" y="1614859"/>
              <a:ext cx="8864974" cy="38567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9" name="직사각형 188"/>
            <p:cNvSpPr/>
            <p:nvPr/>
          </p:nvSpPr>
          <p:spPr>
            <a:xfrm>
              <a:off x="1630396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패키지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90" name="그림 18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19" y="594089"/>
              <a:ext cx="9189721" cy="426201"/>
            </a:xfrm>
            <a:prstGeom prst="rect">
              <a:avLst/>
            </a:prstGeom>
          </p:spPr>
        </p:pic>
        <p:sp>
          <p:nvSpPr>
            <p:cNvPr id="191" name="직사각형 190"/>
            <p:cNvSpPr/>
            <p:nvPr/>
          </p:nvSpPr>
          <p:spPr>
            <a:xfrm>
              <a:off x="3217582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장비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92" name="직사각형 191"/>
            <p:cNvSpPr/>
            <p:nvPr/>
          </p:nvSpPr>
          <p:spPr>
            <a:xfrm>
              <a:off x="4804768" y="1249721"/>
              <a:ext cx="1518887" cy="3651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 smtClean="0">
                  <a:solidFill>
                    <a:schemeClr val="tx1"/>
                  </a:solidFill>
                </a:rPr>
                <a:t>젬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93" name="직사각형 192"/>
            <p:cNvSpPr/>
            <p:nvPr/>
          </p:nvSpPr>
          <p:spPr>
            <a:xfrm>
              <a:off x="6391954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골드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94" name="직사각형 193"/>
            <p:cNvSpPr/>
            <p:nvPr/>
          </p:nvSpPr>
          <p:spPr>
            <a:xfrm>
              <a:off x="7979140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열쇠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5" name="그룹 194"/>
            <p:cNvGrpSpPr/>
            <p:nvPr/>
          </p:nvGrpSpPr>
          <p:grpSpPr>
            <a:xfrm>
              <a:off x="1743684" y="1979997"/>
              <a:ext cx="2100032" cy="3364433"/>
              <a:chOff x="1743684" y="1979997"/>
              <a:chExt cx="2100032" cy="3364433"/>
            </a:xfrm>
          </p:grpSpPr>
          <p:sp>
            <p:nvSpPr>
              <p:cNvPr id="222" name="직사각형 221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err="1" smtClean="0">
                    <a:solidFill>
                      <a:schemeClr val="tx1"/>
                    </a:solidFill>
                  </a:rPr>
                  <a:t>월정액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 상품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직사각형 222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4" name="그림 2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8411" y="3055707"/>
                <a:ext cx="1175827" cy="1175827"/>
              </a:xfrm>
              <a:prstGeom prst="rect">
                <a:avLst/>
              </a:prstGeom>
            </p:spPr>
          </p:pic>
          <p:sp>
            <p:nvSpPr>
              <p:cNvPr id="225" name="직사각형 224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6" name="그림 2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227" name="TextBox 226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5,500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6" name="그룹 195"/>
            <p:cNvGrpSpPr/>
            <p:nvPr/>
          </p:nvGrpSpPr>
          <p:grpSpPr>
            <a:xfrm>
              <a:off x="3977025" y="1979997"/>
              <a:ext cx="2100032" cy="3364433"/>
              <a:chOff x="1743684" y="1979997"/>
              <a:chExt cx="2100032" cy="3364433"/>
            </a:xfrm>
          </p:grpSpPr>
          <p:sp>
            <p:nvSpPr>
              <p:cNvPr id="216" name="직사각형 215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err="1" smtClean="0">
                    <a:solidFill>
                      <a:schemeClr val="tx1"/>
                    </a:solidFill>
                  </a:rPr>
                  <a:t>젬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50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직사각형 216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8" name="그림 2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401" y="3001781"/>
                <a:ext cx="1319683" cy="1319683"/>
              </a:xfrm>
              <a:prstGeom prst="rect">
                <a:avLst/>
              </a:prstGeom>
            </p:spPr>
          </p:pic>
          <p:sp>
            <p:nvSpPr>
              <p:cNvPr id="219" name="직사각형 218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0" name="그림 2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221" name="TextBox 220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3,300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7" name="그룹 196"/>
            <p:cNvGrpSpPr/>
            <p:nvPr/>
          </p:nvGrpSpPr>
          <p:grpSpPr>
            <a:xfrm>
              <a:off x="6215400" y="1979997"/>
              <a:ext cx="2100032" cy="3364433"/>
              <a:chOff x="1743684" y="1979997"/>
              <a:chExt cx="2100032" cy="3364433"/>
            </a:xfrm>
          </p:grpSpPr>
          <p:sp>
            <p:nvSpPr>
              <p:cNvPr id="210" name="직사각형 209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err="1" smtClean="0">
                    <a:solidFill>
                      <a:schemeClr val="tx1"/>
                    </a:solidFill>
                  </a:rPr>
                  <a:t>젬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100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개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+ 10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직사각형 210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2" name="그림 2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8292" y="2998067"/>
                <a:ext cx="1291108" cy="1291108"/>
              </a:xfrm>
              <a:prstGeom prst="rect">
                <a:avLst/>
              </a:prstGeom>
            </p:spPr>
          </p:pic>
          <p:sp>
            <p:nvSpPr>
              <p:cNvPr id="213" name="직사각형 212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4" name="그림 2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215" name="TextBox 214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5,500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8" name="그룹 197"/>
            <p:cNvGrpSpPr/>
            <p:nvPr/>
          </p:nvGrpSpPr>
          <p:grpSpPr>
            <a:xfrm>
              <a:off x="8448011" y="1979997"/>
              <a:ext cx="2100032" cy="3364433"/>
              <a:chOff x="1743684" y="1979997"/>
              <a:chExt cx="2100032" cy="3364433"/>
            </a:xfrm>
          </p:grpSpPr>
          <p:sp>
            <p:nvSpPr>
              <p:cNvPr id="204" name="직사각형 203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err="1" smtClean="0">
                    <a:solidFill>
                      <a:schemeClr val="tx1"/>
                    </a:solidFill>
                  </a:rPr>
                  <a:t>젬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300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개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+ 50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직사각형 204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06" name="그림 20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8892" y="2998067"/>
                <a:ext cx="1489615" cy="1489615"/>
              </a:xfrm>
              <a:prstGeom prst="rect">
                <a:avLst/>
              </a:prstGeom>
            </p:spPr>
          </p:pic>
          <p:sp>
            <p:nvSpPr>
              <p:cNvPr id="207" name="직사각형 206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08" name="그림 20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209" name="TextBox 208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11,000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99" name="TextBox 198"/>
            <p:cNvSpPr txBox="1"/>
            <p:nvPr/>
          </p:nvSpPr>
          <p:spPr>
            <a:xfrm>
              <a:off x="6209636" y="4517838"/>
              <a:ext cx="2100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보너스 </a:t>
              </a:r>
              <a:r>
                <a:rPr lang="en-US" altLang="ko-KR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+10</a:t>
              </a:r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</a:t>
              </a:r>
              <a:endParaRPr lang="ko-KR" alt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8453775" y="4517838"/>
              <a:ext cx="2100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보너스 </a:t>
              </a:r>
              <a:r>
                <a:rPr lang="en-US" altLang="ko-KR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+50</a:t>
              </a:r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</a:t>
              </a:r>
              <a:endParaRPr lang="ko-KR" alt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1" name="그림 20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65634" y="3078372"/>
              <a:ext cx="1175827" cy="1175827"/>
            </a:xfrm>
            <a:prstGeom prst="rect">
              <a:avLst/>
            </a:prstGeom>
          </p:spPr>
        </p:pic>
        <p:sp>
          <p:nvSpPr>
            <p:cNvPr id="202" name="TextBox 201"/>
            <p:cNvSpPr txBox="1"/>
            <p:nvPr/>
          </p:nvSpPr>
          <p:spPr>
            <a:xfrm>
              <a:off x="1630395" y="4517838"/>
              <a:ext cx="23408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</a:t>
              </a:r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일간 </a:t>
              </a:r>
              <a:r>
                <a:rPr lang="ko-KR" altLang="en-US" sz="1600" b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젬</a:t>
              </a:r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</a:t>
              </a:r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개씩 지급</a:t>
              </a:r>
              <a:endParaRPr lang="ko-KR" alt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630395" y="2425594"/>
              <a:ext cx="23408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구매 즉시 </a:t>
              </a:r>
              <a:r>
                <a:rPr lang="ko-KR" altLang="en-US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젬</a:t>
              </a:r>
              <a:r>
                <a:rPr lang="ko-KR" altLang="en-US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  <a:r>
                <a:rPr lang="ko-KR" altLang="en-US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</a:t>
              </a:r>
              <a:endParaRPr lang="en-US" altLang="ko-K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추가 지급</a:t>
              </a:r>
              <a:endParaRPr lang="ko-KR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92201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골드 카테고리</a:t>
            </a:r>
            <a:endParaRPr lang="ko-KR" altLang="en-US" sz="1400" b="1" dirty="0"/>
          </a:p>
        </p:txBody>
      </p:sp>
      <p:grpSp>
        <p:nvGrpSpPr>
          <p:cNvPr id="45" name="그룹 44"/>
          <p:cNvGrpSpPr/>
          <p:nvPr/>
        </p:nvGrpSpPr>
        <p:grpSpPr>
          <a:xfrm>
            <a:off x="1501140" y="905970"/>
            <a:ext cx="9189721" cy="5046060"/>
            <a:chOff x="1455419" y="594089"/>
            <a:chExt cx="9189721" cy="5046060"/>
          </a:xfrm>
        </p:grpSpPr>
        <p:sp>
          <p:nvSpPr>
            <p:cNvPr id="46" name="직사각형 45"/>
            <p:cNvSpPr/>
            <p:nvPr/>
          </p:nvSpPr>
          <p:spPr>
            <a:xfrm>
              <a:off x="1455419" y="1020290"/>
              <a:ext cx="9189721" cy="461985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630396" y="1614859"/>
              <a:ext cx="8864974" cy="38567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1630396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패키지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19" y="594089"/>
              <a:ext cx="9189721" cy="426201"/>
            </a:xfrm>
            <a:prstGeom prst="rect">
              <a:avLst/>
            </a:prstGeom>
          </p:spPr>
        </p:pic>
        <p:sp>
          <p:nvSpPr>
            <p:cNvPr id="50" name="직사각형 49"/>
            <p:cNvSpPr/>
            <p:nvPr/>
          </p:nvSpPr>
          <p:spPr>
            <a:xfrm>
              <a:off x="3217582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장비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4804768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 smtClean="0">
                  <a:solidFill>
                    <a:schemeClr val="tx1"/>
                  </a:solidFill>
                </a:rPr>
                <a:t>젬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6391954" y="1249721"/>
              <a:ext cx="1518887" cy="3651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골드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7979140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열쇠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1743684" y="1979997"/>
              <a:ext cx="2100032" cy="3364433"/>
              <a:chOff x="1743684" y="1979997"/>
              <a:chExt cx="2100032" cy="3364433"/>
            </a:xfrm>
          </p:grpSpPr>
          <p:sp>
            <p:nvSpPr>
              <p:cNvPr id="79" name="직사각형 78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100,000 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골드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1" name="그림 8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2298" y="3084832"/>
                <a:ext cx="1175827" cy="1175827"/>
              </a:xfrm>
              <a:prstGeom prst="rect">
                <a:avLst/>
              </a:prstGeom>
            </p:spPr>
          </p:pic>
          <p:sp>
            <p:nvSpPr>
              <p:cNvPr id="82" name="직사각형 81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3" name="그림 8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5" name="그룹 54"/>
            <p:cNvGrpSpPr/>
            <p:nvPr/>
          </p:nvGrpSpPr>
          <p:grpSpPr>
            <a:xfrm>
              <a:off x="3977025" y="1979997"/>
              <a:ext cx="2100032" cy="3364433"/>
              <a:chOff x="1743684" y="1979997"/>
              <a:chExt cx="2100032" cy="3364433"/>
            </a:xfrm>
          </p:grpSpPr>
          <p:sp>
            <p:nvSpPr>
              <p:cNvPr id="73" name="직사각형 72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200,000 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골드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5" name="그림 7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401" y="3001781"/>
                <a:ext cx="1319683" cy="1319683"/>
              </a:xfrm>
              <a:prstGeom prst="rect">
                <a:avLst/>
              </a:prstGeom>
            </p:spPr>
          </p:pic>
          <p:sp>
            <p:nvSpPr>
              <p:cNvPr id="76" name="직사각형 75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7" name="그림 7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>
              <a:off x="6215400" y="1979997"/>
              <a:ext cx="2100032" cy="3364433"/>
              <a:chOff x="1743684" y="1979997"/>
              <a:chExt cx="2100032" cy="3364433"/>
            </a:xfrm>
          </p:grpSpPr>
          <p:sp>
            <p:nvSpPr>
              <p:cNvPr id="67" name="직사각형 66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500,000 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골드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9" name="그림 6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8292" y="2998067"/>
                <a:ext cx="1291108" cy="1291108"/>
              </a:xfrm>
              <a:prstGeom prst="rect">
                <a:avLst/>
              </a:prstGeom>
            </p:spPr>
          </p:pic>
          <p:sp>
            <p:nvSpPr>
              <p:cNvPr id="70" name="직사각형 69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8448011" y="1979997"/>
              <a:ext cx="2100032" cy="3364433"/>
              <a:chOff x="1743684" y="1979997"/>
              <a:chExt cx="2100032" cy="3364433"/>
            </a:xfrm>
          </p:grpSpPr>
          <p:sp>
            <p:nvSpPr>
              <p:cNvPr id="60" name="직사각형 59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1,000,000 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골드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2" name="그림 6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8892" y="2998067"/>
                <a:ext cx="1489615" cy="1489615"/>
              </a:xfrm>
              <a:prstGeom prst="rect">
                <a:avLst/>
              </a:prstGeom>
            </p:spPr>
          </p:pic>
          <p:sp>
            <p:nvSpPr>
              <p:cNvPr id="63" name="직사각형 62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4" name="그림 6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209636" y="4517838"/>
              <a:ext cx="2100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보너스 </a:t>
              </a:r>
              <a:r>
                <a:rPr lang="en-US" altLang="ko-KR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+10,000</a:t>
              </a:r>
              <a:endParaRPr lang="ko-KR" alt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453775" y="4517838"/>
              <a:ext cx="2100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보너스 </a:t>
              </a:r>
              <a:r>
                <a:rPr lang="en-US" altLang="ko-KR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+30,000</a:t>
              </a:r>
              <a:endParaRPr lang="ko-KR" alt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57571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열쇠 카테고리</a:t>
            </a:r>
            <a:endParaRPr lang="ko-KR" altLang="en-US" sz="1400" b="1" dirty="0"/>
          </a:p>
        </p:txBody>
      </p:sp>
      <p:grpSp>
        <p:nvGrpSpPr>
          <p:cNvPr id="42" name="그룹 41"/>
          <p:cNvGrpSpPr/>
          <p:nvPr/>
        </p:nvGrpSpPr>
        <p:grpSpPr>
          <a:xfrm>
            <a:off x="1501140" y="905970"/>
            <a:ext cx="9189721" cy="5046060"/>
            <a:chOff x="1455419" y="594089"/>
            <a:chExt cx="9189721" cy="5046060"/>
          </a:xfrm>
        </p:grpSpPr>
        <p:sp>
          <p:nvSpPr>
            <p:cNvPr id="43" name="직사각형 42"/>
            <p:cNvSpPr/>
            <p:nvPr/>
          </p:nvSpPr>
          <p:spPr>
            <a:xfrm>
              <a:off x="1455419" y="1020290"/>
              <a:ext cx="9189721" cy="461985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1630396" y="1614859"/>
              <a:ext cx="8864974" cy="38567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1630396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패키지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19" y="594089"/>
              <a:ext cx="9189721" cy="426201"/>
            </a:xfrm>
            <a:prstGeom prst="rect">
              <a:avLst/>
            </a:prstGeom>
          </p:spPr>
        </p:pic>
        <p:sp>
          <p:nvSpPr>
            <p:cNvPr id="87" name="직사각형 86"/>
            <p:cNvSpPr/>
            <p:nvPr/>
          </p:nvSpPr>
          <p:spPr>
            <a:xfrm>
              <a:off x="3217582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장비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4804768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 smtClean="0">
                  <a:solidFill>
                    <a:schemeClr val="tx1"/>
                  </a:solidFill>
                </a:rPr>
                <a:t>젬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6391954" y="1249721"/>
              <a:ext cx="1518887" cy="3651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골드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7979140" y="1249721"/>
              <a:ext cx="1518887" cy="3651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열쇠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91" name="그룹 90"/>
            <p:cNvGrpSpPr/>
            <p:nvPr/>
          </p:nvGrpSpPr>
          <p:grpSpPr>
            <a:xfrm>
              <a:off x="1743684" y="1979997"/>
              <a:ext cx="2100032" cy="3364433"/>
              <a:chOff x="1743684" y="1979997"/>
              <a:chExt cx="2100032" cy="3364433"/>
            </a:xfrm>
          </p:grpSpPr>
          <p:sp>
            <p:nvSpPr>
              <p:cNvPr id="115" name="직사각형 114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열쇠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5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7" name="그림 1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2298" y="3084832"/>
                <a:ext cx="1175827" cy="1175827"/>
              </a:xfrm>
              <a:prstGeom prst="rect">
                <a:avLst/>
              </a:prstGeom>
            </p:spPr>
          </p:pic>
          <p:sp>
            <p:nvSpPr>
              <p:cNvPr id="118" name="직사각형 117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9" name="그림 1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120" name="TextBox 119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2" name="그룹 91"/>
            <p:cNvGrpSpPr/>
            <p:nvPr/>
          </p:nvGrpSpPr>
          <p:grpSpPr>
            <a:xfrm>
              <a:off x="3977025" y="1979997"/>
              <a:ext cx="2100032" cy="3364433"/>
              <a:chOff x="1743684" y="1979997"/>
              <a:chExt cx="2100032" cy="3364433"/>
            </a:xfrm>
          </p:grpSpPr>
          <p:sp>
            <p:nvSpPr>
              <p:cNvPr id="109" name="직사각형 108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열쇠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10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1" name="그림 1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401" y="3001781"/>
                <a:ext cx="1319683" cy="1319683"/>
              </a:xfrm>
              <a:prstGeom prst="rect">
                <a:avLst/>
              </a:prstGeom>
            </p:spPr>
          </p:pic>
          <p:sp>
            <p:nvSpPr>
              <p:cNvPr id="112" name="직사각형 111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114" name="TextBox 113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3" name="그룹 92"/>
            <p:cNvGrpSpPr/>
            <p:nvPr/>
          </p:nvGrpSpPr>
          <p:grpSpPr>
            <a:xfrm>
              <a:off x="6215400" y="1979997"/>
              <a:ext cx="2100032" cy="3364433"/>
              <a:chOff x="1743684" y="1979997"/>
              <a:chExt cx="2100032" cy="3364433"/>
            </a:xfrm>
          </p:grpSpPr>
          <p:sp>
            <p:nvSpPr>
              <p:cNvPr id="103" name="직사각형 102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열쇠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20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5" name="그림 10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8292" y="2998067"/>
                <a:ext cx="1291108" cy="1291108"/>
              </a:xfrm>
              <a:prstGeom prst="rect">
                <a:avLst/>
              </a:prstGeom>
            </p:spPr>
          </p:pic>
          <p:sp>
            <p:nvSpPr>
              <p:cNvPr id="106" name="직사각형 105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7" name="그림 10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108" name="TextBox 107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8448011" y="1979997"/>
              <a:ext cx="2100032" cy="3364433"/>
              <a:chOff x="1743684" y="1979997"/>
              <a:chExt cx="2100032" cy="3364433"/>
            </a:xfrm>
          </p:grpSpPr>
          <p:sp>
            <p:nvSpPr>
              <p:cNvPr id="97" name="직사각형 96"/>
              <p:cNvSpPr/>
              <p:nvPr/>
            </p:nvSpPr>
            <p:spPr>
              <a:xfrm>
                <a:off x="1743684" y="1979997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열쇠 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50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개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1743684" y="2391997"/>
                <a:ext cx="2100032" cy="25614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9" name="그림 9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8892" y="2998067"/>
                <a:ext cx="1489615" cy="1489615"/>
              </a:xfrm>
              <a:prstGeom prst="rect">
                <a:avLst/>
              </a:prstGeom>
            </p:spPr>
          </p:pic>
          <p:sp>
            <p:nvSpPr>
              <p:cNvPr id="100" name="직사각형 99"/>
              <p:cNvSpPr/>
              <p:nvPr/>
            </p:nvSpPr>
            <p:spPr>
              <a:xfrm>
                <a:off x="1743684" y="4917215"/>
                <a:ext cx="2100032" cy="42721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239" y="4936265"/>
                <a:ext cx="401419" cy="401419"/>
              </a:xfrm>
              <a:prstGeom prst="rect">
                <a:avLst/>
              </a:prstGeom>
            </p:spPr>
          </p:pic>
          <p:sp>
            <p:nvSpPr>
              <p:cNvPr id="102" name="TextBox 101"/>
              <p:cNvSpPr txBox="1"/>
              <p:nvPr/>
            </p:nvSpPr>
            <p:spPr>
              <a:xfrm>
                <a:off x="2387150" y="4933042"/>
                <a:ext cx="1302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</a:t>
                </a:r>
                <a:endParaRPr lang="ko-KR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6209636" y="4517838"/>
              <a:ext cx="2100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보너스 </a:t>
              </a:r>
              <a:r>
                <a:rPr lang="en-US" altLang="ko-KR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+10</a:t>
              </a:r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</a:t>
              </a:r>
              <a:endParaRPr lang="ko-KR" alt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453775" y="4517838"/>
              <a:ext cx="2100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보너스 </a:t>
              </a:r>
              <a:r>
                <a:rPr lang="en-US" altLang="ko-KR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+50</a:t>
              </a:r>
              <a:r>
                <a:rPr lang="ko-KR" alt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</a:t>
              </a:r>
              <a:endParaRPr lang="ko-KR" alt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36860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6431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구매 관련 안내 팝업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젬</a:t>
            </a:r>
            <a:r>
              <a:rPr lang="ko-KR" altLang="en-US" sz="1400" b="1" dirty="0" smtClean="0"/>
              <a:t> 부족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골드 부족</a:t>
            </a:r>
            <a:r>
              <a:rPr lang="en-US" altLang="ko-KR" sz="1400" b="1" dirty="0" smtClean="0"/>
              <a:t>,</a:t>
            </a:r>
            <a:r>
              <a:rPr lang="ko-KR" altLang="en-US" sz="1400" b="1" dirty="0"/>
              <a:t> </a:t>
            </a:r>
            <a:r>
              <a:rPr lang="ko-KR" altLang="en-US" sz="1400" b="1" dirty="0" smtClean="0"/>
              <a:t>트로피 부족</a:t>
            </a:r>
            <a:r>
              <a:rPr lang="en-US" altLang="ko-KR" sz="1400" b="1" dirty="0" smtClean="0"/>
              <a:t>, </a:t>
            </a:r>
            <a:r>
              <a:rPr lang="ko-KR" altLang="en-US" sz="1400" b="1" dirty="0" err="1" smtClean="0"/>
              <a:t>인벤토리</a:t>
            </a:r>
            <a:r>
              <a:rPr lang="ko-KR" altLang="en-US" sz="1400" b="1" dirty="0" smtClean="0"/>
              <a:t> 부족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grpSp>
        <p:nvGrpSpPr>
          <p:cNvPr id="41" name="그룹 40"/>
          <p:cNvGrpSpPr/>
          <p:nvPr/>
        </p:nvGrpSpPr>
        <p:grpSpPr>
          <a:xfrm>
            <a:off x="3640204" y="930030"/>
            <a:ext cx="4911593" cy="1073211"/>
            <a:chOff x="6359967" y="-1295916"/>
            <a:chExt cx="4911593" cy="1073211"/>
          </a:xfrm>
        </p:grpSpPr>
        <p:pic>
          <p:nvPicPr>
            <p:cNvPr id="42" name="그림 41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44" name="직사각형 43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상품 구매에 필요한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젬이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N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젬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충전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86" name="직사각형 85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3640204" y="2409509"/>
            <a:ext cx="4911593" cy="1073211"/>
            <a:chOff x="6359967" y="-1295916"/>
            <a:chExt cx="4911593" cy="1073211"/>
          </a:xfrm>
        </p:grpSpPr>
        <p:pic>
          <p:nvPicPr>
            <p:cNvPr id="88" name="그림 87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90" name="직사각형 89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상품 구매에 필요한 골드가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N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 구매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93" name="직사각형 92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94" name="그룹 93"/>
          <p:cNvGrpSpPr/>
          <p:nvPr/>
        </p:nvGrpSpPr>
        <p:grpSpPr>
          <a:xfrm>
            <a:off x="3640204" y="3888988"/>
            <a:ext cx="4911593" cy="1073211"/>
            <a:chOff x="6359967" y="-1295916"/>
            <a:chExt cx="4911593" cy="1073211"/>
          </a:xfrm>
        </p:grpSpPr>
        <p:pic>
          <p:nvPicPr>
            <p:cNvPr id="95" name="그림 94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96" name="그림 9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97" name="직사각형 96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상품 구매에 필요한 트로피가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N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친구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100" name="직사각형 99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3640204" y="5255451"/>
            <a:ext cx="4911593" cy="1073211"/>
            <a:chOff x="6359967" y="-1295916"/>
            <a:chExt cx="4911593" cy="1073211"/>
          </a:xfrm>
        </p:grpSpPr>
        <p:pic>
          <p:nvPicPr>
            <p:cNvPr id="109" name="그림 108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111" name="직사각형 110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2" name="직사각형 111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잔여 </a:t>
              </a:r>
              <a:r>
                <a:rPr lang="ko-KR" altLang="en-US" sz="1050" b="1" dirty="0" err="1" smtClean="0">
                  <a:solidFill>
                    <a:schemeClr val="bg1"/>
                  </a:solidFill>
                  <a:latin typeface="+mn-ea"/>
                </a:rPr>
                <a:t>인벤토리가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가방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113" name="그림 1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69290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아바타</a:t>
            </a:r>
            <a:r>
              <a:rPr lang="ko-KR" altLang="en-US" sz="1400" b="1" dirty="0" smtClean="0"/>
              <a:t> 상점 </a:t>
            </a:r>
            <a:r>
              <a:rPr lang="en-US" altLang="ko-KR" sz="1400" b="1" dirty="0" smtClean="0"/>
              <a:t>UI</a:t>
            </a:r>
            <a:endParaRPr lang="ko-KR" altLang="en-US" sz="1400" b="1" dirty="0"/>
          </a:p>
        </p:txBody>
      </p:sp>
      <p:grpSp>
        <p:nvGrpSpPr>
          <p:cNvPr id="25" name="그룹 24"/>
          <p:cNvGrpSpPr/>
          <p:nvPr/>
        </p:nvGrpSpPr>
        <p:grpSpPr>
          <a:xfrm>
            <a:off x="1133863" y="613886"/>
            <a:ext cx="9924274" cy="5630229"/>
            <a:chOff x="743726" y="394864"/>
            <a:chExt cx="9924274" cy="5630229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726" y="394864"/>
              <a:ext cx="9921983" cy="5630229"/>
            </a:xfrm>
            <a:prstGeom prst="rect">
              <a:avLst/>
            </a:prstGeom>
          </p:spPr>
        </p:pic>
        <p:grpSp>
          <p:nvGrpSpPr>
            <p:cNvPr id="27" name="그룹 26"/>
            <p:cNvGrpSpPr/>
            <p:nvPr/>
          </p:nvGrpSpPr>
          <p:grpSpPr>
            <a:xfrm>
              <a:off x="4783124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81" name="그룹 80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83" name="그림 8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01" name="그림 10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02" name="그림 10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03" name="그림 10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82" name="TextBox 81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무 기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281" y="2397694"/>
              <a:ext cx="1770614" cy="2644600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281" y="5042293"/>
              <a:ext cx="1770614" cy="48529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763281" y="5131052"/>
              <a:ext cx="17706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착용중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52741" y="2569821"/>
              <a:ext cx="177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코스튬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5878757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75" name="그룹 74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77" name="그림 7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78" name="그림 7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79" name="그림 7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80" name="그림 7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76" name="TextBox 75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투 구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3" name="그룹 32"/>
            <p:cNvGrpSpPr/>
            <p:nvPr/>
          </p:nvGrpSpPr>
          <p:grpSpPr>
            <a:xfrm>
              <a:off x="6981300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69" name="그룹 68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71" name="그림 7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72" name="그림 7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73" name="그림 7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74" name="그림 7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70" name="TextBox 69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갑 옷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4" name="그룹 33"/>
            <p:cNvGrpSpPr/>
            <p:nvPr/>
          </p:nvGrpSpPr>
          <p:grpSpPr>
            <a:xfrm>
              <a:off x="8093408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62" name="그룹 61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64" name="그림 6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63" name="TextBox 62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특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수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804" y="2397694"/>
              <a:ext cx="1770614" cy="2644600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804" y="5042293"/>
              <a:ext cx="1770614" cy="48529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162644" y="5131052"/>
              <a:ext cx="9928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30,000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51264" y="2569821"/>
              <a:ext cx="177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창공의 수호자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315" y="5124764"/>
              <a:ext cx="404979" cy="314065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0867" y="2397694"/>
              <a:ext cx="1770614" cy="2644600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0867" y="5042293"/>
              <a:ext cx="1770614" cy="485295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8971707" y="5131052"/>
              <a:ext cx="9928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360327" y="2569821"/>
              <a:ext cx="177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창공의 수호자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9571" y="5124764"/>
              <a:ext cx="360593" cy="314065"/>
            </a:xfrm>
            <a:prstGeom prst="rect">
              <a:avLst/>
            </a:prstGeom>
          </p:spPr>
        </p:pic>
        <p:pic>
          <p:nvPicPr>
            <p:cNvPr id="49" name="그림 4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166"/>
            <a:stretch/>
          </p:blipFill>
          <p:spPr>
            <a:xfrm>
              <a:off x="10184629" y="2397694"/>
              <a:ext cx="475133" cy="2644600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00"/>
            <a:stretch/>
          </p:blipFill>
          <p:spPr>
            <a:xfrm>
              <a:off x="10184629" y="5042293"/>
              <a:ext cx="483371" cy="485295"/>
            </a:xfrm>
            <a:prstGeom prst="rect">
              <a:avLst/>
            </a:prstGeom>
          </p:spPr>
        </p:pic>
        <p:grpSp>
          <p:nvGrpSpPr>
            <p:cNvPr id="51" name="그룹 50"/>
            <p:cNvGrpSpPr/>
            <p:nvPr/>
          </p:nvGrpSpPr>
          <p:grpSpPr>
            <a:xfrm>
              <a:off x="1927386" y="5124764"/>
              <a:ext cx="1378267" cy="419019"/>
              <a:chOff x="2103934" y="3904734"/>
              <a:chExt cx="1378267" cy="419019"/>
            </a:xfrm>
          </p:grpSpPr>
          <p:grpSp>
            <p:nvGrpSpPr>
              <p:cNvPr id="56" name="그룹 55"/>
              <p:cNvGrpSpPr/>
              <p:nvPr/>
            </p:nvGrpSpPr>
            <p:grpSpPr>
              <a:xfrm>
                <a:off x="2103934" y="3904734"/>
                <a:ext cx="1378267" cy="419019"/>
                <a:chOff x="2144412" y="3843466"/>
                <a:chExt cx="1887538" cy="571500"/>
              </a:xfrm>
            </p:grpSpPr>
            <p:pic>
              <p:nvPicPr>
                <p:cNvPr id="58" name="그림 5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59" name="그림 5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60" name="그림 5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654386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61" name="그림 6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1211793" cy="571500"/>
                </a:xfrm>
                <a:prstGeom prst="rect">
                  <a:avLst/>
                </a:prstGeom>
              </p:spPr>
            </p:pic>
          </p:grpSp>
          <p:sp>
            <p:nvSpPr>
              <p:cNvPr id="57" name="TextBox 56"/>
              <p:cNvSpPr txBox="1"/>
              <p:nvPr/>
            </p:nvSpPr>
            <p:spPr>
              <a:xfrm>
                <a:off x="2103934" y="3960354"/>
                <a:ext cx="13782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원래대로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888" y="3141978"/>
              <a:ext cx="1625397" cy="1447619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999" y="3209978"/>
              <a:ext cx="901587" cy="1396825"/>
            </a:xfrm>
            <a:prstGeom prst="rect">
              <a:avLst/>
            </a:prstGeom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530" y="3085223"/>
              <a:ext cx="1625397" cy="1625397"/>
            </a:xfrm>
            <a:prstGeom prst="rect">
              <a:avLst/>
            </a:prstGeom>
          </p:spPr>
        </p:pic>
        <p:pic>
          <p:nvPicPr>
            <p:cNvPr id="55" name="그림 5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4"/>
            <a:stretch/>
          </p:blipFill>
          <p:spPr>
            <a:xfrm>
              <a:off x="10141481" y="3085222"/>
              <a:ext cx="518281" cy="1625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42039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아바타</a:t>
            </a:r>
            <a:r>
              <a:rPr lang="ko-KR" altLang="en-US" sz="1400" b="1" dirty="0" smtClean="0"/>
              <a:t> 상점 </a:t>
            </a:r>
            <a:r>
              <a:rPr lang="en-US" altLang="ko-KR" sz="1400" b="1" dirty="0" smtClean="0"/>
              <a:t>UI</a:t>
            </a:r>
            <a:endParaRPr lang="ko-KR" altLang="en-US" sz="1400" b="1" dirty="0"/>
          </a:p>
        </p:txBody>
      </p:sp>
      <p:grpSp>
        <p:nvGrpSpPr>
          <p:cNvPr id="84" name="그룹 83"/>
          <p:cNvGrpSpPr/>
          <p:nvPr/>
        </p:nvGrpSpPr>
        <p:grpSpPr>
          <a:xfrm>
            <a:off x="1131104" y="613886"/>
            <a:ext cx="10073630" cy="5630229"/>
            <a:chOff x="743726" y="394864"/>
            <a:chExt cx="10073630" cy="5630229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726" y="394864"/>
              <a:ext cx="9921983" cy="5630229"/>
            </a:xfrm>
            <a:prstGeom prst="rect">
              <a:avLst/>
            </a:prstGeom>
          </p:spPr>
        </p:pic>
        <p:grpSp>
          <p:nvGrpSpPr>
            <p:cNvPr id="86" name="그룹 85"/>
            <p:cNvGrpSpPr/>
            <p:nvPr/>
          </p:nvGrpSpPr>
          <p:grpSpPr>
            <a:xfrm>
              <a:off x="4783124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139" name="그룹 138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141" name="그림 14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42" name="그림 14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43" name="그림 14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44" name="그림 14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140" name="TextBox 139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무 기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9696" y="2397694"/>
              <a:ext cx="1770614" cy="2644600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9696" y="5042293"/>
              <a:ext cx="1770614" cy="485295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5449696" y="5131052"/>
              <a:ext cx="17706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보유중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439156" y="2569821"/>
              <a:ext cx="177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창공의 수호자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1" name="그룹 90"/>
            <p:cNvGrpSpPr/>
            <p:nvPr/>
          </p:nvGrpSpPr>
          <p:grpSpPr>
            <a:xfrm>
              <a:off x="5878757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133" name="그룹 132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135" name="그림 13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36" name="그림 13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37" name="그림 13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38" name="그림 13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134" name="TextBox 133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투 구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2" name="그룹 91"/>
            <p:cNvGrpSpPr/>
            <p:nvPr/>
          </p:nvGrpSpPr>
          <p:grpSpPr>
            <a:xfrm>
              <a:off x="6981300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127" name="그룹 126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129" name="그림 12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30" name="그림 12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31" name="그림 13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32" name="그림 13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128" name="TextBox 127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갑 옷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3" name="그룹 92"/>
            <p:cNvGrpSpPr/>
            <p:nvPr/>
          </p:nvGrpSpPr>
          <p:grpSpPr>
            <a:xfrm>
              <a:off x="8093408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121" name="그룹 120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123" name="그림 12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24" name="그림 12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25" name="그림 12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26" name="그림 12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122" name="TextBox 121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특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수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219" y="2397694"/>
              <a:ext cx="1770614" cy="2644600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219" y="5042293"/>
              <a:ext cx="1770614" cy="485295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7849059" y="5131052"/>
              <a:ext cx="9928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30,000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237679" y="2569821"/>
              <a:ext cx="177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창공의 수호자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8" name="그림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730" y="5124764"/>
              <a:ext cx="404979" cy="314065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31"/>
            <a:stretch/>
          </p:blipFill>
          <p:spPr>
            <a:xfrm>
              <a:off x="9057282" y="2397694"/>
              <a:ext cx="1610718" cy="2644600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31"/>
            <a:stretch/>
          </p:blipFill>
          <p:spPr>
            <a:xfrm>
              <a:off x="9057282" y="5042293"/>
              <a:ext cx="1610718" cy="485295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9658122" y="5131052"/>
              <a:ext cx="9928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046742" y="2569821"/>
              <a:ext cx="177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창공의 수호자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6" name="그림 1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5986" y="5124764"/>
              <a:ext cx="360593" cy="314065"/>
            </a:xfrm>
            <a:prstGeom prst="rect">
              <a:avLst/>
            </a:prstGeom>
          </p:spPr>
        </p:pic>
        <p:grpSp>
          <p:nvGrpSpPr>
            <p:cNvPr id="107" name="그룹 106"/>
            <p:cNvGrpSpPr/>
            <p:nvPr/>
          </p:nvGrpSpPr>
          <p:grpSpPr>
            <a:xfrm>
              <a:off x="1927386" y="5124764"/>
              <a:ext cx="1378267" cy="419019"/>
              <a:chOff x="2103934" y="3904734"/>
              <a:chExt cx="1378267" cy="419019"/>
            </a:xfrm>
          </p:grpSpPr>
          <p:grpSp>
            <p:nvGrpSpPr>
              <p:cNvPr id="115" name="그룹 114"/>
              <p:cNvGrpSpPr/>
              <p:nvPr/>
            </p:nvGrpSpPr>
            <p:grpSpPr>
              <a:xfrm>
                <a:off x="2103934" y="3904734"/>
                <a:ext cx="1378267" cy="419019"/>
                <a:chOff x="2144412" y="3843466"/>
                <a:chExt cx="1887538" cy="571500"/>
              </a:xfrm>
            </p:grpSpPr>
            <p:pic>
              <p:nvPicPr>
                <p:cNvPr id="117" name="그림 11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18" name="그림 11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19" name="그림 11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654386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20" name="그림 11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1211793" cy="571500"/>
                </a:xfrm>
                <a:prstGeom prst="rect">
                  <a:avLst/>
                </a:prstGeom>
              </p:spPr>
            </p:pic>
          </p:grpSp>
          <p:sp>
            <p:nvSpPr>
              <p:cNvPr id="116" name="TextBox 115"/>
              <p:cNvSpPr txBox="1"/>
              <p:nvPr/>
            </p:nvSpPr>
            <p:spPr>
              <a:xfrm>
                <a:off x="2103934" y="3960354"/>
                <a:ext cx="13782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원래대로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/>
            <a:stretch/>
          </p:blipFill>
          <p:spPr>
            <a:xfrm>
              <a:off x="4777945" y="2397694"/>
              <a:ext cx="622761" cy="2644600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/>
            <a:stretch/>
          </p:blipFill>
          <p:spPr>
            <a:xfrm>
              <a:off x="4777945" y="5042293"/>
              <a:ext cx="622761" cy="485295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79"/>
            <a:stretch/>
          </p:blipFill>
          <p:spPr>
            <a:xfrm>
              <a:off x="4769708" y="3123626"/>
              <a:ext cx="630998" cy="1447619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420" y="3191626"/>
              <a:ext cx="901587" cy="1396825"/>
            </a:xfrm>
            <a:prstGeom prst="rect">
              <a:avLst/>
            </a:prstGeom>
          </p:spPr>
        </p:pic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951" y="3066871"/>
              <a:ext cx="1625397" cy="1625397"/>
            </a:xfrm>
            <a:prstGeom prst="rect">
              <a:avLst/>
            </a:prstGeom>
          </p:spPr>
        </p:pic>
        <p:sp>
          <p:nvSpPr>
            <p:cNvPr id="113" name="왼쪽/오른쪽 화살표 112"/>
            <p:cNvSpPr/>
            <p:nvPr/>
          </p:nvSpPr>
          <p:spPr>
            <a:xfrm>
              <a:off x="6124612" y="3337339"/>
              <a:ext cx="2932670" cy="972065"/>
            </a:xfrm>
            <a:prstGeom prst="leftRightArrow">
              <a:avLst>
                <a:gd name="adj1" fmla="val 55085"/>
                <a:gd name="adj2" fmla="val 64407"/>
              </a:avLst>
            </a:prstGeom>
            <a:solidFill>
              <a:schemeClr val="accent2">
                <a:alpha val="31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3"/>
            <a:stretch/>
          </p:blipFill>
          <p:spPr>
            <a:xfrm>
              <a:off x="9127103" y="3104881"/>
              <a:ext cx="1524421" cy="1625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5898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진입 로딩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8060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4905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아바타</a:t>
            </a:r>
            <a:r>
              <a:rPr lang="ko-KR" altLang="en-US" sz="1400" b="1" dirty="0" smtClean="0"/>
              <a:t> 상점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상품 구매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err="1" smtClean="0"/>
              <a:t>젬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골드 부족 시 안내 팝업</a:t>
            </a:r>
            <a:endParaRPr lang="ko-KR" altLang="en-US" sz="1400" b="1" dirty="0"/>
          </a:p>
        </p:txBody>
      </p:sp>
      <p:grpSp>
        <p:nvGrpSpPr>
          <p:cNvPr id="84" name="그룹 83"/>
          <p:cNvGrpSpPr/>
          <p:nvPr/>
        </p:nvGrpSpPr>
        <p:grpSpPr>
          <a:xfrm>
            <a:off x="1059185" y="613886"/>
            <a:ext cx="10073630" cy="5630229"/>
            <a:chOff x="743726" y="394864"/>
            <a:chExt cx="10073630" cy="5630229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726" y="394864"/>
              <a:ext cx="9921983" cy="5630229"/>
            </a:xfrm>
            <a:prstGeom prst="rect">
              <a:avLst/>
            </a:prstGeom>
          </p:spPr>
        </p:pic>
        <p:grpSp>
          <p:nvGrpSpPr>
            <p:cNvPr id="86" name="그룹 85"/>
            <p:cNvGrpSpPr/>
            <p:nvPr/>
          </p:nvGrpSpPr>
          <p:grpSpPr>
            <a:xfrm>
              <a:off x="4783124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139" name="그룹 138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141" name="그림 14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42" name="그림 14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43" name="그림 14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44" name="그림 14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140" name="TextBox 139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무 기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9696" y="2397694"/>
              <a:ext cx="1770614" cy="2644600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9696" y="5042293"/>
              <a:ext cx="1770614" cy="485295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5449696" y="5131052"/>
              <a:ext cx="17706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보유중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439156" y="2569821"/>
              <a:ext cx="177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창공의 수호자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1" name="그룹 90"/>
            <p:cNvGrpSpPr/>
            <p:nvPr/>
          </p:nvGrpSpPr>
          <p:grpSpPr>
            <a:xfrm>
              <a:off x="5878757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133" name="그룹 132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135" name="그림 13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36" name="그림 13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37" name="그림 13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38" name="그림 13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134" name="TextBox 133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투 구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2" name="그룹 91"/>
            <p:cNvGrpSpPr/>
            <p:nvPr/>
          </p:nvGrpSpPr>
          <p:grpSpPr>
            <a:xfrm>
              <a:off x="6981300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127" name="그룹 126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129" name="그림 12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30" name="그림 12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31" name="그림 13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32" name="그림 13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128" name="TextBox 127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갑 옷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3" name="그룹 92"/>
            <p:cNvGrpSpPr/>
            <p:nvPr/>
          </p:nvGrpSpPr>
          <p:grpSpPr>
            <a:xfrm>
              <a:off x="8093408" y="1771050"/>
              <a:ext cx="1033695" cy="419019"/>
              <a:chOff x="2103934" y="3904734"/>
              <a:chExt cx="1033695" cy="419019"/>
            </a:xfrm>
          </p:grpSpPr>
          <p:grpSp>
            <p:nvGrpSpPr>
              <p:cNvPr id="121" name="그룹 120"/>
              <p:cNvGrpSpPr/>
              <p:nvPr/>
            </p:nvGrpSpPr>
            <p:grpSpPr>
              <a:xfrm>
                <a:off x="2103934" y="3904734"/>
                <a:ext cx="1033695" cy="419019"/>
                <a:chOff x="2144412" y="3843466"/>
                <a:chExt cx="1415646" cy="571500"/>
              </a:xfrm>
            </p:grpSpPr>
            <p:pic>
              <p:nvPicPr>
                <p:cNvPr id="123" name="그림 12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24" name="그림 12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25" name="그림 12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182494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26" name="그림 12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710756" cy="571500"/>
                </a:xfrm>
                <a:prstGeom prst="rect">
                  <a:avLst/>
                </a:prstGeom>
              </p:spPr>
            </p:pic>
          </p:grpSp>
          <p:sp>
            <p:nvSpPr>
              <p:cNvPr id="122" name="TextBox 121"/>
              <p:cNvSpPr txBox="1"/>
              <p:nvPr/>
            </p:nvSpPr>
            <p:spPr>
              <a:xfrm>
                <a:off x="2103934" y="3960354"/>
                <a:ext cx="10336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특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수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219" y="2397694"/>
              <a:ext cx="1770614" cy="2644600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219" y="5042293"/>
              <a:ext cx="1770614" cy="485295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7849059" y="5131052"/>
              <a:ext cx="9928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30,000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237679" y="2569821"/>
              <a:ext cx="177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창공의 수호자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8" name="그림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730" y="5124764"/>
              <a:ext cx="404979" cy="314065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31"/>
            <a:stretch/>
          </p:blipFill>
          <p:spPr>
            <a:xfrm>
              <a:off x="9057282" y="2397694"/>
              <a:ext cx="1610718" cy="2644600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31"/>
            <a:stretch/>
          </p:blipFill>
          <p:spPr>
            <a:xfrm>
              <a:off x="9057282" y="5042293"/>
              <a:ext cx="1610718" cy="485295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9658122" y="5131052"/>
              <a:ext cx="9928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046742" y="2569821"/>
              <a:ext cx="177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창공의 수호자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6" name="그림 1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5986" y="5124764"/>
              <a:ext cx="360593" cy="314065"/>
            </a:xfrm>
            <a:prstGeom prst="rect">
              <a:avLst/>
            </a:prstGeom>
          </p:spPr>
        </p:pic>
        <p:grpSp>
          <p:nvGrpSpPr>
            <p:cNvPr id="107" name="그룹 106"/>
            <p:cNvGrpSpPr/>
            <p:nvPr/>
          </p:nvGrpSpPr>
          <p:grpSpPr>
            <a:xfrm>
              <a:off x="1927386" y="5124764"/>
              <a:ext cx="1378267" cy="419019"/>
              <a:chOff x="2103934" y="3904734"/>
              <a:chExt cx="1378267" cy="419019"/>
            </a:xfrm>
          </p:grpSpPr>
          <p:grpSp>
            <p:nvGrpSpPr>
              <p:cNvPr id="115" name="그룹 114"/>
              <p:cNvGrpSpPr/>
              <p:nvPr/>
            </p:nvGrpSpPr>
            <p:grpSpPr>
              <a:xfrm>
                <a:off x="2103934" y="3904734"/>
                <a:ext cx="1378267" cy="419019"/>
                <a:chOff x="2144412" y="3843466"/>
                <a:chExt cx="1887538" cy="571500"/>
              </a:xfrm>
            </p:grpSpPr>
            <p:pic>
              <p:nvPicPr>
                <p:cNvPr id="117" name="그림 11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725"/>
                <a:stretch/>
              </p:blipFill>
              <p:spPr>
                <a:xfrm>
                  <a:off x="2144412" y="3843466"/>
                  <a:ext cx="327326" cy="571500"/>
                </a:xfrm>
                <a:prstGeom prst="rect">
                  <a:avLst/>
                </a:prstGeom>
              </p:spPr>
            </p:pic>
            <p:pic>
              <p:nvPicPr>
                <p:cNvPr id="118" name="그림 11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6502" y="3843466"/>
                  <a:ext cx="161925" cy="571500"/>
                </a:xfrm>
                <a:prstGeom prst="rect">
                  <a:avLst/>
                </a:prstGeom>
              </p:spPr>
            </p:pic>
            <p:pic>
              <p:nvPicPr>
                <p:cNvPr id="119" name="그림 11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35"/>
                <a:stretch/>
              </p:blipFill>
              <p:spPr>
                <a:xfrm>
                  <a:off x="3654386" y="3843466"/>
                  <a:ext cx="377564" cy="571500"/>
                </a:xfrm>
                <a:prstGeom prst="rect">
                  <a:avLst/>
                </a:prstGeom>
              </p:spPr>
            </p:pic>
            <p:pic>
              <p:nvPicPr>
                <p:cNvPr id="120" name="그림 11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42" r="35225"/>
                <a:stretch/>
              </p:blipFill>
              <p:spPr>
                <a:xfrm>
                  <a:off x="2471736" y="3843466"/>
                  <a:ext cx="1211793" cy="571500"/>
                </a:xfrm>
                <a:prstGeom prst="rect">
                  <a:avLst/>
                </a:prstGeom>
              </p:spPr>
            </p:pic>
          </p:grpSp>
          <p:sp>
            <p:nvSpPr>
              <p:cNvPr id="116" name="TextBox 115"/>
              <p:cNvSpPr txBox="1"/>
              <p:nvPr/>
            </p:nvSpPr>
            <p:spPr>
              <a:xfrm>
                <a:off x="2103934" y="3960354"/>
                <a:ext cx="13782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원래대로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08" name="그림 10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/>
            <a:stretch/>
          </p:blipFill>
          <p:spPr>
            <a:xfrm>
              <a:off x="4777945" y="2397694"/>
              <a:ext cx="622761" cy="2644600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/>
            <a:stretch/>
          </p:blipFill>
          <p:spPr>
            <a:xfrm>
              <a:off x="4777945" y="5042293"/>
              <a:ext cx="622761" cy="485295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79"/>
            <a:stretch/>
          </p:blipFill>
          <p:spPr>
            <a:xfrm>
              <a:off x="4769708" y="3123626"/>
              <a:ext cx="630998" cy="1447619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420" y="3191626"/>
              <a:ext cx="901587" cy="1396825"/>
            </a:xfrm>
            <a:prstGeom prst="rect">
              <a:avLst/>
            </a:prstGeom>
          </p:spPr>
        </p:pic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951" y="3066871"/>
              <a:ext cx="1625397" cy="1625397"/>
            </a:xfrm>
            <a:prstGeom prst="rect">
              <a:avLst/>
            </a:prstGeom>
          </p:spPr>
        </p:pic>
        <p:sp>
          <p:nvSpPr>
            <p:cNvPr id="113" name="왼쪽/오른쪽 화살표 112"/>
            <p:cNvSpPr/>
            <p:nvPr/>
          </p:nvSpPr>
          <p:spPr>
            <a:xfrm>
              <a:off x="6124612" y="3337339"/>
              <a:ext cx="2932670" cy="972065"/>
            </a:xfrm>
            <a:prstGeom prst="leftRightArrow">
              <a:avLst>
                <a:gd name="adj1" fmla="val 55085"/>
                <a:gd name="adj2" fmla="val 64407"/>
              </a:avLst>
            </a:prstGeom>
            <a:solidFill>
              <a:schemeClr val="accent2">
                <a:alpha val="31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4" name="그림 11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3"/>
            <a:stretch/>
          </p:blipFill>
          <p:spPr>
            <a:xfrm>
              <a:off x="9127103" y="3104881"/>
              <a:ext cx="1524421" cy="1625397"/>
            </a:xfrm>
            <a:prstGeom prst="rect">
              <a:avLst/>
            </a:prstGeom>
          </p:spPr>
        </p:pic>
      </p:grpSp>
      <p:sp>
        <p:nvSpPr>
          <p:cNvPr id="2" name="직사각형 1"/>
          <p:cNvSpPr/>
          <p:nvPr/>
        </p:nvSpPr>
        <p:spPr>
          <a:xfrm>
            <a:off x="1056893" y="613885"/>
            <a:ext cx="9920629" cy="563022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640204" y="2152655"/>
            <a:ext cx="4911593" cy="2552690"/>
            <a:chOff x="3640204" y="1412916"/>
            <a:chExt cx="4911593" cy="2552690"/>
          </a:xfrm>
        </p:grpSpPr>
        <p:grpSp>
          <p:nvGrpSpPr>
            <p:cNvPr id="62" name="그룹 61"/>
            <p:cNvGrpSpPr/>
            <p:nvPr/>
          </p:nvGrpSpPr>
          <p:grpSpPr>
            <a:xfrm>
              <a:off x="3640204" y="1412916"/>
              <a:ext cx="4911593" cy="1073211"/>
              <a:chOff x="6359967" y="-1295916"/>
              <a:chExt cx="4911593" cy="1073211"/>
            </a:xfrm>
          </p:grpSpPr>
          <p:pic>
            <p:nvPicPr>
              <p:cNvPr id="63" name="그림 62"/>
              <p:cNvPicPr>
                <a:picLocks/>
              </p:cNvPicPr>
              <p:nvPr/>
            </p:nvPicPr>
            <p:blipFill rotWithShape="1">
              <a:blip r:embed="rId11"/>
              <a:srcRect l="15011" t="46572" r="57084" b="43601"/>
              <a:stretch/>
            </p:blipFill>
            <p:spPr>
              <a:xfrm>
                <a:off x="6359967" y="-1295916"/>
                <a:ext cx="4911593" cy="1073211"/>
              </a:xfrm>
              <a:prstGeom prst="rect">
                <a:avLst/>
              </a:prstGeom>
              <a:ln w="15875">
                <a:solidFill>
                  <a:schemeClr val="accent2"/>
                </a:solidFill>
              </a:ln>
            </p:spPr>
          </p:pic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7870251" y="-703802"/>
                <a:ext cx="862845" cy="400345"/>
              </a:xfrm>
              <a:prstGeom prst="rect">
                <a:avLst/>
              </a:prstGeom>
            </p:spPr>
          </p:pic>
          <p:sp>
            <p:nvSpPr>
              <p:cNvPr id="66" name="직사각형 65"/>
              <p:cNvSpPr/>
              <p:nvPr/>
            </p:nvSpPr>
            <p:spPr>
              <a:xfrm>
                <a:off x="7995014" y="-744944"/>
                <a:ext cx="613317" cy="4826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확인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6556962" y="-1202787"/>
                <a:ext cx="4517602" cy="3907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050" b="1" dirty="0" smtClean="0">
                    <a:solidFill>
                      <a:schemeClr val="bg1"/>
                    </a:solidFill>
                    <a:latin typeface="+mn-ea"/>
                  </a:rPr>
                  <a:t>상품 구매에 필요한 </a:t>
                </a:r>
                <a:r>
                  <a:rPr lang="ko-KR" altLang="en-US" sz="1050" b="1" dirty="0" err="1" smtClean="0">
                    <a:solidFill>
                      <a:schemeClr val="bg1"/>
                    </a:solidFill>
                    <a:latin typeface="+mn-ea"/>
                  </a:rPr>
                  <a:t>젬이</a:t>
                </a:r>
                <a:r>
                  <a:rPr lang="ko-KR" altLang="en-US" sz="1050" b="1" dirty="0" smtClean="0">
                    <a:solidFill>
                      <a:schemeClr val="bg1"/>
                    </a:solidFill>
                    <a:latin typeface="+mn-ea"/>
                  </a:rPr>
                  <a:t> </a:t>
                </a:r>
                <a:r>
                  <a:rPr lang="en-US" altLang="ko-KR" sz="1050" b="1" dirty="0" smtClean="0">
                    <a:solidFill>
                      <a:schemeClr val="accent2"/>
                    </a:solidFill>
                    <a:latin typeface="+mn-ea"/>
                  </a:rPr>
                  <a:t>N</a:t>
                </a:r>
                <a:r>
                  <a:rPr lang="ko-KR" altLang="en-US" sz="1050" b="1" dirty="0" smtClean="0">
                    <a:solidFill>
                      <a:schemeClr val="bg1"/>
                    </a:solidFill>
                    <a:latin typeface="+mn-ea"/>
                  </a:rPr>
                  <a:t> 부족합니다</a:t>
                </a:r>
                <a:r>
                  <a:rPr lang="en-US" altLang="ko-KR" sz="1050" b="1" dirty="0" smtClean="0">
                    <a:solidFill>
                      <a:schemeClr val="bg1"/>
                    </a:solidFill>
                    <a:latin typeface="+mn-ea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050" b="1" dirty="0" err="1" smtClean="0">
                    <a:solidFill>
                      <a:schemeClr val="bg1"/>
                    </a:solidFill>
                    <a:latin typeface="+mn-ea"/>
                  </a:rPr>
                  <a:t>젬</a:t>
                </a:r>
                <a:r>
                  <a:rPr lang="ko-KR" altLang="en-US" sz="1050" b="1" dirty="0" smtClean="0">
                    <a:solidFill>
                      <a:schemeClr val="bg1"/>
                    </a:solidFill>
                    <a:latin typeface="+mn-ea"/>
                  </a:rPr>
                  <a:t> 충전 페이지로 이동하시겠습니까</a:t>
                </a:r>
                <a:r>
                  <a:rPr lang="en-US" altLang="ko-KR" sz="1050" b="1" dirty="0" smtClean="0">
                    <a:solidFill>
                      <a:schemeClr val="bg1"/>
                    </a:solidFill>
                    <a:latin typeface="+mn-ea"/>
                  </a:rPr>
                  <a:t>?</a:t>
                </a:r>
              </a:p>
            </p:txBody>
          </p:sp>
          <p:pic>
            <p:nvPicPr>
              <p:cNvPr id="68" name="그림 67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8901410" y="-703802"/>
                <a:ext cx="862845" cy="400345"/>
              </a:xfrm>
              <a:prstGeom prst="rect">
                <a:avLst/>
              </a:prstGeom>
            </p:spPr>
          </p:pic>
          <p:sp>
            <p:nvSpPr>
              <p:cNvPr id="69" name="직사각형 68"/>
              <p:cNvSpPr/>
              <p:nvPr/>
            </p:nvSpPr>
            <p:spPr>
              <a:xfrm>
                <a:off x="9026173" y="-744944"/>
                <a:ext cx="613317" cy="4826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smtClean="0">
                    <a:solidFill>
                      <a:schemeClr val="bg1"/>
                    </a:solidFill>
                    <a:latin typeface="+mn-ea"/>
                  </a:rPr>
                  <a:t>취소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70" name="그룹 69"/>
            <p:cNvGrpSpPr/>
            <p:nvPr/>
          </p:nvGrpSpPr>
          <p:grpSpPr>
            <a:xfrm>
              <a:off x="3640204" y="2892395"/>
              <a:ext cx="4911593" cy="1073211"/>
              <a:chOff x="6359967" y="-1295916"/>
              <a:chExt cx="4911593" cy="1073211"/>
            </a:xfrm>
          </p:grpSpPr>
          <p:pic>
            <p:nvPicPr>
              <p:cNvPr id="71" name="그림 70"/>
              <p:cNvPicPr>
                <a:picLocks/>
              </p:cNvPicPr>
              <p:nvPr/>
            </p:nvPicPr>
            <p:blipFill rotWithShape="1">
              <a:blip r:embed="rId11"/>
              <a:srcRect l="15011" t="46572" r="57084" b="43601"/>
              <a:stretch/>
            </p:blipFill>
            <p:spPr>
              <a:xfrm>
                <a:off x="6359967" y="-1295916"/>
                <a:ext cx="4911593" cy="1073211"/>
              </a:xfrm>
              <a:prstGeom prst="rect">
                <a:avLst/>
              </a:prstGeom>
              <a:ln w="15875">
                <a:solidFill>
                  <a:schemeClr val="accent2"/>
                </a:solidFill>
              </a:ln>
            </p:spPr>
          </p:pic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7870251" y="-703802"/>
                <a:ext cx="862845" cy="400345"/>
              </a:xfrm>
              <a:prstGeom prst="rect">
                <a:avLst/>
              </a:prstGeom>
            </p:spPr>
          </p:pic>
          <p:sp>
            <p:nvSpPr>
              <p:cNvPr id="73" name="직사각형 72"/>
              <p:cNvSpPr/>
              <p:nvPr/>
            </p:nvSpPr>
            <p:spPr>
              <a:xfrm>
                <a:off x="7995014" y="-744944"/>
                <a:ext cx="613317" cy="4826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확인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6556962" y="-1202787"/>
                <a:ext cx="4517602" cy="3907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050" b="1" dirty="0" smtClean="0">
                    <a:solidFill>
                      <a:schemeClr val="bg1"/>
                    </a:solidFill>
                    <a:latin typeface="+mn-ea"/>
                  </a:rPr>
                  <a:t>상품 구매에 필요한 골드가 </a:t>
                </a:r>
                <a:r>
                  <a:rPr lang="en-US" altLang="ko-KR" sz="1050" b="1" dirty="0" smtClean="0">
                    <a:solidFill>
                      <a:schemeClr val="accent2"/>
                    </a:solidFill>
                    <a:latin typeface="+mn-ea"/>
                  </a:rPr>
                  <a:t>N</a:t>
                </a:r>
                <a:r>
                  <a:rPr lang="ko-KR" altLang="en-US" sz="1050" b="1" dirty="0" smtClean="0">
                    <a:solidFill>
                      <a:schemeClr val="bg1"/>
                    </a:solidFill>
                    <a:latin typeface="+mn-ea"/>
                  </a:rPr>
                  <a:t> 부족합니다</a:t>
                </a:r>
                <a:r>
                  <a:rPr lang="en-US" altLang="ko-KR" sz="1050" b="1" dirty="0" smtClean="0">
                    <a:solidFill>
                      <a:schemeClr val="bg1"/>
                    </a:solidFill>
                    <a:latin typeface="+mn-ea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050" b="1" dirty="0" smtClean="0">
                    <a:solidFill>
                      <a:schemeClr val="bg1"/>
                    </a:solidFill>
                    <a:latin typeface="+mn-ea"/>
                  </a:rPr>
                  <a:t>골드 구매 페이지로 이동하시겠습니까</a:t>
                </a:r>
                <a:r>
                  <a:rPr lang="en-US" altLang="ko-KR" sz="1050" b="1" dirty="0" smtClean="0">
                    <a:solidFill>
                      <a:schemeClr val="bg1"/>
                    </a:solidFill>
                    <a:latin typeface="+mn-ea"/>
                  </a:rPr>
                  <a:t>?</a:t>
                </a:r>
              </a:p>
            </p:txBody>
          </p:sp>
          <p:pic>
            <p:nvPicPr>
              <p:cNvPr id="75" name="그림 7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8901410" y="-703802"/>
                <a:ext cx="862845" cy="400345"/>
              </a:xfrm>
              <a:prstGeom prst="rect">
                <a:avLst/>
              </a:prstGeom>
            </p:spPr>
          </p:pic>
          <p:sp>
            <p:nvSpPr>
              <p:cNvPr id="76" name="직사각형 75"/>
              <p:cNvSpPr/>
              <p:nvPr/>
            </p:nvSpPr>
            <p:spPr>
              <a:xfrm>
                <a:off x="9026173" y="-744944"/>
                <a:ext cx="613317" cy="4826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smtClean="0">
                    <a:solidFill>
                      <a:schemeClr val="bg1"/>
                    </a:solidFill>
                    <a:latin typeface="+mn-ea"/>
                  </a:rPr>
                  <a:t>취소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501990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6391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업적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보상을 받을 수 있을 때 </a:t>
            </a:r>
            <a:r>
              <a:rPr lang="en-US" altLang="ko-KR" sz="1400" b="1" dirty="0" smtClean="0"/>
              <a:t>/ </a:t>
            </a:r>
            <a:r>
              <a:rPr lang="ko-KR" altLang="en-US" sz="1400" b="1" dirty="0" smtClean="0"/>
              <a:t>보상을 받을 수 없을 때 </a:t>
            </a:r>
            <a:r>
              <a:rPr lang="en-US" altLang="ko-KR" sz="1400" b="1" dirty="0" smtClean="0"/>
              <a:t>/ </a:t>
            </a:r>
            <a:r>
              <a:rPr lang="ko-KR" altLang="en-US" sz="1400" b="1" dirty="0" smtClean="0"/>
              <a:t>보상을 받았을 때</a:t>
            </a:r>
            <a:endParaRPr lang="ko-KR" altLang="en-US" sz="1400" b="1" dirty="0"/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78" name="직사각형 77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7" name="그림 18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792198" y="1809998"/>
            <a:ext cx="3588920" cy="4226850"/>
          </a:xfrm>
          <a:prstGeom prst="rect">
            <a:avLst/>
          </a:prstGeom>
        </p:spPr>
      </p:pic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2825313" y="1809998"/>
            <a:ext cx="3588920" cy="4226850"/>
          </a:xfrm>
          <a:prstGeom prst="rect">
            <a:avLst/>
          </a:prstGeom>
        </p:spPr>
      </p:pic>
      <p:pic>
        <p:nvPicPr>
          <p:cNvPr id="166" name="그림 1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52008" y="1144664"/>
            <a:ext cx="2797791" cy="665335"/>
          </a:xfrm>
          <a:prstGeom prst="rect">
            <a:avLst/>
          </a:prstGeom>
        </p:spPr>
      </p:pic>
      <p:sp>
        <p:nvSpPr>
          <p:cNvPr id="167" name="직사각형 166"/>
          <p:cNvSpPr/>
          <p:nvPr/>
        </p:nvSpPr>
        <p:spPr>
          <a:xfrm>
            <a:off x="7453836" y="1279473"/>
            <a:ext cx="47283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8" name="그림 1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32147" y="1144664"/>
            <a:ext cx="2797791" cy="665335"/>
          </a:xfrm>
          <a:prstGeom prst="rect">
            <a:avLst/>
          </a:prstGeom>
        </p:spPr>
      </p:pic>
      <p:sp>
        <p:nvSpPr>
          <p:cNvPr id="169" name="직사각형 168"/>
          <p:cNvSpPr/>
          <p:nvPr/>
        </p:nvSpPr>
        <p:spPr>
          <a:xfrm flipH="1">
            <a:off x="4255273" y="1279473"/>
            <a:ext cx="47283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TextBox 169"/>
          <p:cNvSpPr txBox="1"/>
          <p:nvPr/>
        </p:nvSpPr>
        <p:spPr>
          <a:xfrm>
            <a:off x="5924649" y="140355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업적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171" name="그림 1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6" y="1834124"/>
            <a:ext cx="5114191" cy="4073516"/>
          </a:xfrm>
          <a:prstGeom prst="rect">
            <a:avLst/>
          </a:prstGeom>
        </p:spPr>
      </p:pic>
      <p:pic>
        <p:nvPicPr>
          <p:cNvPr id="183" name="그림 1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2812482" y="1144664"/>
            <a:ext cx="1943354" cy="665335"/>
          </a:xfrm>
          <a:prstGeom prst="rect">
            <a:avLst/>
          </a:prstGeom>
        </p:spPr>
      </p:pic>
      <p:sp>
        <p:nvSpPr>
          <p:cNvPr id="184" name="직사각형 183"/>
          <p:cNvSpPr/>
          <p:nvPr/>
        </p:nvSpPr>
        <p:spPr>
          <a:xfrm flipH="1">
            <a:off x="2935608" y="1291536"/>
            <a:ext cx="1820228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1" name="그림 1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46260" y="1144664"/>
            <a:ext cx="1943354" cy="665335"/>
          </a:xfrm>
          <a:prstGeom prst="rect">
            <a:avLst/>
          </a:prstGeom>
        </p:spPr>
      </p:pic>
      <p:sp>
        <p:nvSpPr>
          <p:cNvPr id="192" name="직사각형 191"/>
          <p:cNvSpPr/>
          <p:nvPr/>
        </p:nvSpPr>
        <p:spPr>
          <a:xfrm>
            <a:off x="7426110" y="1291536"/>
            <a:ext cx="1820228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960094" y="1879576"/>
            <a:ext cx="1189308" cy="52608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일일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93" name="직사각형 192"/>
          <p:cNvSpPr/>
          <p:nvPr/>
        </p:nvSpPr>
        <p:spPr>
          <a:xfrm>
            <a:off x="2960094" y="2471083"/>
            <a:ext cx="1189308" cy="526087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주간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94" name="직사각형 193"/>
          <p:cNvSpPr/>
          <p:nvPr/>
        </p:nvSpPr>
        <p:spPr>
          <a:xfrm>
            <a:off x="2960094" y="3062590"/>
            <a:ext cx="1189308" cy="526087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월간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95" name="직사각형 194"/>
          <p:cNvSpPr/>
          <p:nvPr/>
        </p:nvSpPr>
        <p:spPr>
          <a:xfrm>
            <a:off x="2960094" y="3654096"/>
            <a:ext cx="1189308" cy="526087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업적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53" name="그림 15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7" t="9550" r="26411" b="82190"/>
          <a:stretch/>
        </p:blipFill>
        <p:spPr>
          <a:xfrm>
            <a:off x="8735850" y="1326802"/>
            <a:ext cx="435865" cy="435865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4256929" y="1966326"/>
            <a:ext cx="4866524" cy="900164"/>
            <a:chOff x="4256929" y="1966326"/>
            <a:chExt cx="4866524" cy="900164"/>
          </a:xfrm>
        </p:grpSpPr>
        <p:sp>
          <p:nvSpPr>
            <p:cNvPr id="197" name="직사각형 196"/>
            <p:cNvSpPr/>
            <p:nvPr/>
          </p:nvSpPr>
          <p:spPr>
            <a:xfrm>
              <a:off x="4256929" y="1966326"/>
              <a:ext cx="4866524" cy="80769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5063187" y="2025152"/>
              <a:ext cx="17714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</a:t>
              </a: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완료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일반 </a:t>
              </a:r>
              <a:r>
                <a:rPr lang="ko-KR" altLang="en-US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회 완료</a:t>
              </a:r>
              <a:endPara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8181450" y="2035427"/>
              <a:ext cx="887458" cy="679504"/>
              <a:chOff x="8764290" y="4035347"/>
              <a:chExt cx="887458" cy="679504"/>
            </a:xfrm>
          </p:grpSpPr>
          <p:pic>
            <p:nvPicPr>
              <p:cNvPr id="204" name="그림 20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8764290" y="4035347"/>
                <a:ext cx="887458" cy="679504"/>
              </a:xfrm>
              <a:prstGeom prst="rect">
                <a:avLst/>
              </a:prstGeom>
            </p:spPr>
          </p:pic>
          <p:sp>
            <p:nvSpPr>
              <p:cNvPr id="205" name="TextBox 204"/>
              <p:cNvSpPr txBox="1"/>
              <p:nvPr/>
            </p:nvSpPr>
            <p:spPr>
              <a:xfrm>
                <a:off x="8831679" y="4244294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보상받기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7487040" y="2068963"/>
              <a:ext cx="640646" cy="797527"/>
              <a:chOff x="8212166" y="1408505"/>
              <a:chExt cx="771080" cy="959901"/>
            </a:xfrm>
          </p:grpSpPr>
          <p:pic>
            <p:nvPicPr>
              <p:cNvPr id="206" name="그림 20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2166" y="1408505"/>
                <a:ext cx="771080" cy="771080"/>
              </a:xfrm>
              <a:prstGeom prst="rect">
                <a:avLst/>
              </a:prstGeom>
            </p:spPr>
          </p:pic>
          <p:pic>
            <p:nvPicPr>
              <p:cNvPr id="207" name="그림 20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5207" y="1536733"/>
                <a:ext cx="598179" cy="520995"/>
              </a:xfrm>
              <a:prstGeom prst="rect">
                <a:avLst/>
              </a:prstGeom>
            </p:spPr>
          </p:pic>
          <p:sp>
            <p:nvSpPr>
              <p:cNvPr id="208" name="TextBox 207"/>
              <p:cNvSpPr txBox="1"/>
              <p:nvPr/>
            </p:nvSpPr>
            <p:spPr>
              <a:xfrm>
                <a:off x="8212166" y="1760647"/>
                <a:ext cx="771080" cy="607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4304871" y="2013735"/>
              <a:ext cx="747128" cy="7011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/>
                <a:t>미션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102956" y="2580979"/>
              <a:ext cx="2340000" cy="126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900" b="1" dirty="0" smtClean="0">
                  <a:solidFill>
                    <a:schemeClr val="tx1"/>
                  </a:solidFill>
                </a:rPr>
                <a:t>200 / 200</a:t>
              </a:r>
              <a:endParaRPr lang="ko-KR" altLang="en-US" sz="9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10" name="직사각형 209"/>
          <p:cNvSpPr/>
          <p:nvPr/>
        </p:nvSpPr>
        <p:spPr>
          <a:xfrm>
            <a:off x="4256929" y="2875551"/>
            <a:ext cx="4866524" cy="8076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5063187" y="2934377"/>
            <a:ext cx="1771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균열 </a:t>
            </a:r>
            <a:r>
              <a:rPr lang="ko-KR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던전</a:t>
            </a:r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완료</a:t>
            </a:r>
            <a:endParaRPr lang="en-US" altLang="ko-K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800"/>
              </a:lnSpc>
            </a:pPr>
            <a:r>
              <a:rPr lang="ko-KR" alt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균열 </a:t>
            </a:r>
            <a:r>
              <a:rPr lang="ko-KR" alt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던전</a:t>
            </a:r>
            <a:r>
              <a:rPr lang="ko-KR" alt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ko-KR" alt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 완료</a:t>
            </a:r>
            <a:endParaRPr lang="ko-KR" alt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직사각형 213"/>
          <p:cNvSpPr/>
          <p:nvPr/>
        </p:nvSpPr>
        <p:spPr>
          <a:xfrm>
            <a:off x="4304871" y="2922960"/>
            <a:ext cx="747128" cy="7011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/>
              <a:t>미션</a:t>
            </a:r>
            <a:endParaRPr lang="en-US" altLang="ko-KR" sz="1100" dirty="0" smtClean="0"/>
          </a:p>
          <a:p>
            <a:pPr algn="ctr"/>
            <a:r>
              <a:rPr lang="ko-KR" altLang="en-US" sz="1100" dirty="0" err="1" smtClean="0"/>
              <a:t>섬네일</a:t>
            </a:r>
            <a:endParaRPr lang="ko-KR" altLang="en-US" sz="1100" dirty="0"/>
          </a:p>
        </p:txBody>
      </p:sp>
      <p:sp>
        <p:nvSpPr>
          <p:cNvPr id="215" name="직사각형 214"/>
          <p:cNvSpPr/>
          <p:nvPr/>
        </p:nvSpPr>
        <p:spPr>
          <a:xfrm>
            <a:off x="5102956" y="3490204"/>
            <a:ext cx="2340000" cy="126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6000">
                <a:schemeClr val="bg1"/>
              </a:gs>
              <a:gs pos="75000">
                <a:schemeClr val="accent2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900" b="1" dirty="0" smtClean="0">
                <a:solidFill>
                  <a:schemeClr val="tx1"/>
                </a:solidFill>
              </a:rPr>
              <a:t>75 / 100</a:t>
            </a:r>
            <a:endParaRPr lang="ko-KR" altLang="en-US" sz="900" b="1" dirty="0">
              <a:solidFill>
                <a:schemeClr val="tx1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7458124" y="2976939"/>
            <a:ext cx="710451" cy="659813"/>
            <a:chOff x="9806090" y="-711471"/>
            <a:chExt cx="854892" cy="793957"/>
          </a:xfrm>
        </p:grpSpPr>
        <p:pic>
          <p:nvPicPr>
            <p:cNvPr id="221" name="그림 2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5758" y="-711471"/>
              <a:ext cx="771080" cy="771080"/>
            </a:xfrm>
            <a:prstGeom prst="rect">
              <a:avLst/>
            </a:prstGeom>
          </p:spPr>
        </p:pic>
        <p:pic>
          <p:nvPicPr>
            <p:cNvPr id="222" name="그림 2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948" y="-660065"/>
              <a:ext cx="660065" cy="660065"/>
            </a:xfrm>
            <a:prstGeom prst="rect">
              <a:avLst/>
            </a:prstGeom>
          </p:spPr>
        </p:pic>
        <p:sp>
          <p:nvSpPr>
            <p:cNvPr id="223" name="TextBox 222"/>
            <p:cNvSpPr txBox="1"/>
            <p:nvPr/>
          </p:nvSpPr>
          <p:spPr>
            <a:xfrm>
              <a:off x="9806090" y="-417485"/>
              <a:ext cx="854892" cy="4999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50" b="1" dirty="0" smtClean="0">
                  <a:ln w="0"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r>
                <a:rPr lang="ko-KR" altLang="en-US" sz="1050" b="1" dirty="0" smtClean="0">
                  <a:ln w="0"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성 무기</a:t>
              </a:r>
              <a:endParaRPr lang="en-US" altLang="ko-KR" sz="1050" b="1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ko-KR" altLang="en-US" sz="1050" b="1" dirty="0" err="1" smtClean="0">
                  <a:ln w="0"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뽑기권</a:t>
              </a:r>
              <a:endParaRPr lang="ko-KR" altLang="en-US" sz="105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24" name="그룹 223"/>
          <p:cNvGrpSpPr/>
          <p:nvPr/>
        </p:nvGrpSpPr>
        <p:grpSpPr>
          <a:xfrm>
            <a:off x="4256929" y="3775998"/>
            <a:ext cx="4866524" cy="807695"/>
            <a:chOff x="4256929" y="1966326"/>
            <a:chExt cx="4866524" cy="807695"/>
          </a:xfrm>
        </p:grpSpPr>
        <p:sp>
          <p:nvSpPr>
            <p:cNvPr id="225" name="직사각형 224"/>
            <p:cNvSpPr/>
            <p:nvPr/>
          </p:nvSpPr>
          <p:spPr>
            <a:xfrm>
              <a:off x="4256929" y="1966326"/>
              <a:ext cx="4866524" cy="80769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5063187" y="2025152"/>
              <a:ext cx="17714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초월 </a:t>
              </a: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완료</a:t>
              </a:r>
              <a:endPara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초월 </a:t>
              </a:r>
              <a:r>
                <a:rPr lang="ko-KR" altLang="en-US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회 완료</a:t>
              </a:r>
              <a:endPara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8248839" y="2244374"/>
              <a:ext cx="7526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보상받기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9" name="직사각형 228"/>
            <p:cNvSpPr/>
            <p:nvPr/>
          </p:nvSpPr>
          <p:spPr>
            <a:xfrm>
              <a:off x="4304871" y="2013735"/>
              <a:ext cx="747128" cy="7011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/>
                <a:t>미션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5102956" y="2580979"/>
              <a:ext cx="2340000" cy="126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900" b="1" dirty="0" smtClean="0">
                  <a:solidFill>
                    <a:schemeClr val="tx1"/>
                  </a:solidFill>
                </a:rPr>
                <a:t>200 / 200</a:t>
              </a:r>
              <a:endParaRPr lang="ko-KR" alt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7488946" y="3870058"/>
            <a:ext cx="640800" cy="699689"/>
            <a:chOff x="10520718" y="-804233"/>
            <a:chExt cx="771080" cy="841941"/>
          </a:xfrm>
        </p:grpSpPr>
        <p:pic>
          <p:nvPicPr>
            <p:cNvPr id="236" name="그림 2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718" y="-804233"/>
              <a:ext cx="771080" cy="771080"/>
            </a:xfrm>
            <a:prstGeom prst="rect">
              <a:avLst/>
            </a:prstGeom>
          </p:spPr>
        </p:pic>
        <p:pic>
          <p:nvPicPr>
            <p:cNvPr id="237" name="그림 23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9909" y="-728447"/>
              <a:ext cx="613714" cy="613714"/>
            </a:xfrm>
            <a:prstGeom prst="rect">
              <a:avLst/>
            </a:prstGeom>
          </p:spPr>
        </p:pic>
        <p:sp>
          <p:nvSpPr>
            <p:cNvPr id="238" name="TextBox 237"/>
            <p:cNvSpPr txBox="1"/>
            <p:nvPr/>
          </p:nvSpPr>
          <p:spPr>
            <a:xfrm>
              <a:off x="10587630" y="-462264"/>
              <a:ext cx="637256" cy="499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  <a:endParaRPr lang="ko-KR" altLang="en-US" sz="1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39" name="그림 2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22" y="3861962"/>
            <a:ext cx="722703" cy="6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5105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3275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업적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업적 달성 시 다이얼로그 팝업</a:t>
            </a:r>
            <a:endParaRPr lang="ko-KR" altLang="en-US" sz="1400" b="1" dirty="0"/>
          </a:p>
        </p:txBody>
      </p:sp>
      <p:grpSp>
        <p:nvGrpSpPr>
          <p:cNvPr id="3" name="그룹 2"/>
          <p:cNvGrpSpPr/>
          <p:nvPr/>
        </p:nvGrpSpPr>
        <p:grpSpPr>
          <a:xfrm>
            <a:off x="967829" y="549000"/>
            <a:ext cx="10235796" cy="5780547"/>
            <a:chOff x="967829" y="549000"/>
            <a:chExt cx="10235796" cy="5780547"/>
          </a:xfrm>
        </p:grpSpPr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76" y="549000"/>
              <a:ext cx="10215248" cy="5760000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29" y="4810309"/>
              <a:ext cx="1519238" cy="1519238"/>
            </a:xfrm>
            <a:prstGeom prst="rect">
              <a:avLst/>
            </a:prstGeom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387" y="4810309"/>
              <a:ext cx="1519238" cy="1519238"/>
            </a:xfrm>
            <a:prstGeom prst="rect">
              <a:avLst/>
            </a:prstGeom>
          </p:spPr>
        </p:pic>
        <p:pic>
          <p:nvPicPr>
            <p:cNvPr id="55" name="그림 5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8" r="14548"/>
            <a:stretch/>
          </p:blipFill>
          <p:spPr>
            <a:xfrm>
              <a:off x="2092001" y="4810309"/>
              <a:ext cx="7830698" cy="1519238"/>
            </a:xfrm>
            <a:prstGeom prst="rect">
              <a:avLst/>
            </a:prstGeom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8404" b="47267"/>
            <a:stretch/>
          </p:blipFill>
          <p:spPr>
            <a:xfrm flipH="1">
              <a:off x="1026668" y="2387808"/>
              <a:ext cx="4010499" cy="388783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4263344" y="4944143"/>
              <a:ext cx="2494737" cy="373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주간 미션 달성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63344" y="5315388"/>
              <a:ext cx="4542883" cy="73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1" dirty="0" err="1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균열던전</a:t>
              </a:r>
              <a:r>
                <a:rPr lang="ko-KR" altLang="en-US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  <a:r>
                <a:rPr lang="ko-KR" altLang="en-US" sz="1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회 참가 </a:t>
              </a:r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미션을 달성 했습니다</a:t>
              </a:r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업적 화면에서 보상을 받으세요</a:t>
              </a:r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9" name="그림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58"/>
            <a:stretch/>
          </p:blipFill>
          <p:spPr>
            <a:xfrm>
              <a:off x="9547182" y="5030635"/>
              <a:ext cx="1395935" cy="471235"/>
            </a:xfrm>
            <a:prstGeom prst="rect">
              <a:avLst/>
            </a:prstGeom>
          </p:spPr>
        </p:pic>
        <p:pic>
          <p:nvPicPr>
            <p:cNvPr id="60" name="그림 59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58"/>
            <a:stretch/>
          </p:blipFill>
          <p:spPr>
            <a:xfrm>
              <a:off x="9547182" y="5657233"/>
              <a:ext cx="1395935" cy="47123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9547181" y="5114113"/>
              <a:ext cx="1395936" cy="3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바로가기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547181" y="5743345"/>
              <a:ext cx="1395936" cy="3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닫</a:t>
              </a:r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기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31497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978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업적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업적 달성 시 인 게임 연출</a:t>
            </a:r>
            <a:endParaRPr lang="ko-KR" altLang="en-US" sz="1400" b="1" dirty="0"/>
          </a:p>
        </p:txBody>
      </p:sp>
      <p:grpSp>
        <p:nvGrpSpPr>
          <p:cNvPr id="15" name="그룹 14"/>
          <p:cNvGrpSpPr/>
          <p:nvPr/>
        </p:nvGrpSpPr>
        <p:grpSpPr>
          <a:xfrm>
            <a:off x="623124" y="512058"/>
            <a:ext cx="10945753" cy="6162657"/>
            <a:chOff x="623123" y="347671"/>
            <a:chExt cx="10945753" cy="6162657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23" y="347671"/>
              <a:ext cx="10945753" cy="6162657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8186903" y="1783875"/>
              <a:ext cx="3381973" cy="660317"/>
            </a:xfrm>
            <a:prstGeom prst="rect">
              <a:avLst/>
            </a:prstGeom>
            <a:solidFill>
              <a:schemeClr val="tx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903" y="1783875"/>
              <a:ext cx="660317" cy="66031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847221" y="1819370"/>
              <a:ext cx="2721655" cy="589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일일 미션 달성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균열던전</a:t>
              </a:r>
              <a:r>
                <a:rPr lang="ko-KR" altLang="en-US" sz="12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2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  <a:r>
                <a:rPr lang="ko-KR" altLang="en-US" sz="12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회 참가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미션 달성</a:t>
              </a:r>
              <a:endPara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8015416" y="1639329"/>
              <a:ext cx="3553459" cy="95558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768792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우편함 </a:t>
            </a:r>
            <a:r>
              <a:rPr lang="en-US" altLang="ko-KR" sz="1400" b="1" dirty="0" smtClean="0"/>
              <a:t>UI</a:t>
            </a:r>
            <a:endParaRPr lang="ko-KR" altLang="en-US" sz="1400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2812482" y="1144664"/>
            <a:ext cx="6577132" cy="4892184"/>
            <a:chOff x="2812482" y="1144664"/>
            <a:chExt cx="6577132" cy="489218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 flipH="1">
              <a:off x="5792198" y="1809998"/>
              <a:ext cx="3588920" cy="422685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>
              <a:off x="2825313" y="1809998"/>
              <a:ext cx="3588920" cy="422685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52008" y="1144664"/>
              <a:ext cx="2797791" cy="6653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2147" y="1144664"/>
              <a:ext cx="2797791" cy="665335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 flipH="1">
              <a:off x="2812482" y="1144664"/>
              <a:ext cx="1943354" cy="665335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 flipH="1">
              <a:off x="2935608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>
              <a:off x="7446260" y="1144664"/>
              <a:ext cx="1943354" cy="665335"/>
            </a:xfrm>
            <a:prstGeom prst="rect">
              <a:avLst/>
            </a:prstGeom>
          </p:spPr>
        </p:pic>
        <p:sp>
          <p:nvSpPr>
            <p:cNvPr id="23" name="직사각형 22"/>
            <p:cNvSpPr/>
            <p:nvPr/>
          </p:nvSpPr>
          <p:spPr>
            <a:xfrm>
              <a:off x="7426110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그림 23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7" t="9550" r="26411" b="82190"/>
            <a:stretch/>
          </p:blipFill>
          <p:spPr>
            <a:xfrm>
              <a:off x="8735850" y="1326802"/>
              <a:ext cx="435865" cy="43586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92198" y="1403554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smtClean="0">
                  <a:solidFill>
                    <a:schemeClr val="bg1"/>
                  </a:solidFill>
                </a:rPr>
                <a:t>우편함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32" y="2239765"/>
            <a:ext cx="6277509" cy="3655811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3036355" y="1913105"/>
            <a:ext cx="1189309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열쇠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255894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트로피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475433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선물함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694972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뽑기권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207633" y="1876802"/>
            <a:ext cx="978770" cy="3198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320679" y="1909787"/>
            <a:ext cx="7526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모두받기</a:t>
            </a:r>
            <a:endParaRPr lang="ko-KR" alt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126771" y="2367019"/>
            <a:ext cx="5976131" cy="633035"/>
            <a:chOff x="3126771" y="2367019"/>
            <a:chExt cx="5976131" cy="633035"/>
          </a:xfrm>
        </p:grpSpPr>
        <p:sp>
          <p:nvSpPr>
            <p:cNvPr id="35" name="직사각형 34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3126771" y="3055057"/>
            <a:ext cx="5976131" cy="633035"/>
            <a:chOff x="3126771" y="2367019"/>
            <a:chExt cx="5976131" cy="633035"/>
          </a:xfrm>
        </p:grpSpPr>
        <p:sp>
          <p:nvSpPr>
            <p:cNvPr id="52" name="직사각형 51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126771" y="3743095"/>
            <a:ext cx="5976131" cy="633035"/>
            <a:chOff x="3126771" y="2367019"/>
            <a:chExt cx="5976131" cy="633035"/>
          </a:xfrm>
        </p:grpSpPr>
        <p:sp>
          <p:nvSpPr>
            <p:cNvPr id="63" name="직사각형 62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68" name="직사각형 67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3126771" y="4431133"/>
            <a:ext cx="5976131" cy="633035"/>
            <a:chOff x="3126771" y="2367019"/>
            <a:chExt cx="5976131" cy="633035"/>
          </a:xfrm>
        </p:grpSpPr>
        <p:sp>
          <p:nvSpPr>
            <p:cNvPr id="75" name="직사각형 74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77" name="그룹 76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3126771" y="5119171"/>
            <a:ext cx="5976131" cy="633035"/>
            <a:chOff x="3126771" y="2367019"/>
            <a:chExt cx="5976131" cy="633035"/>
          </a:xfrm>
        </p:grpSpPr>
        <p:sp>
          <p:nvSpPr>
            <p:cNvPr id="86" name="직사각형 85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90" name="직사각형 89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35019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5081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우편함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뽑기권</a:t>
            </a:r>
            <a:r>
              <a:rPr lang="ko-KR" altLang="en-US" sz="1400" b="1" dirty="0" smtClean="0"/>
              <a:t> 카테고리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모두 받기 버튼이 존재하지 않음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2812482" y="1144664"/>
            <a:ext cx="6577132" cy="4892184"/>
            <a:chOff x="2812482" y="1144664"/>
            <a:chExt cx="6577132" cy="489218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 flipH="1">
              <a:off x="5792198" y="1809998"/>
              <a:ext cx="3588920" cy="422685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>
              <a:off x="2825313" y="1809998"/>
              <a:ext cx="3588920" cy="422685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52008" y="1144664"/>
              <a:ext cx="2797791" cy="6653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2147" y="1144664"/>
              <a:ext cx="2797791" cy="665335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 flipH="1">
              <a:off x="2812482" y="1144664"/>
              <a:ext cx="1943354" cy="665335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 flipH="1">
              <a:off x="2935608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>
              <a:off x="7446260" y="1144664"/>
              <a:ext cx="1943354" cy="665335"/>
            </a:xfrm>
            <a:prstGeom prst="rect">
              <a:avLst/>
            </a:prstGeom>
          </p:spPr>
        </p:pic>
        <p:sp>
          <p:nvSpPr>
            <p:cNvPr id="23" name="직사각형 22"/>
            <p:cNvSpPr/>
            <p:nvPr/>
          </p:nvSpPr>
          <p:spPr>
            <a:xfrm>
              <a:off x="7426110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그림 23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7" t="9550" r="26411" b="82190"/>
            <a:stretch/>
          </p:blipFill>
          <p:spPr>
            <a:xfrm>
              <a:off x="8735850" y="1326802"/>
              <a:ext cx="435865" cy="43586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92198" y="1403554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smtClean="0">
                  <a:solidFill>
                    <a:schemeClr val="bg1"/>
                  </a:solidFill>
                </a:rPr>
                <a:t>우편함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32" y="2239765"/>
            <a:ext cx="6277509" cy="3655811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4255894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트로피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475433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선물함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6694972" y="1913105"/>
            <a:ext cx="1189309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뽑기권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3036355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열쇠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126771" y="2367019"/>
            <a:ext cx="5976131" cy="664071"/>
            <a:chOff x="3126771" y="2367019"/>
            <a:chExt cx="5976131" cy="664071"/>
          </a:xfrm>
        </p:grpSpPr>
        <p:sp>
          <p:nvSpPr>
            <p:cNvPr id="35" name="직사각형 34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60926" y="2394956"/>
              <a:ext cx="29038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상급 무기 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뽑기권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1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57718" y1="80337" x2="87919" y2="80337"/>
                          <a14:backgroundMark x1="89262" y1="26404" x2="92617" y2="41573"/>
                          <a14:backgroundMark x1="85906" y1="79213" x2="92617" y2="61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7" t="16724" r="8997" b="19600"/>
            <a:stretch/>
          </p:blipFill>
          <p:spPr>
            <a:xfrm>
              <a:off x="7705629" y="2486273"/>
              <a:ext cx="390417" cy="366514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7500509" y="2630980"/>
              <a:ext cx="809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dirty="0" smtClean="0">
                  <a:ln w="3175">
                    <a:solidFill>
                      <a:schemeClr val="accent2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상급 무기</a:t>
              </a:r>
              <a:endParaRPr lang="en-US" altLang="ko-KR" sz="1000" b="1" dirty="0" smtClean="0">
                <a:ln w="3175"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000" b="1" dirty="0" err="1" smtClean="0">
                  <a:ln w="3175">
                    <a:solidFill>
                      <a:schemeClr val="accent2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뽑기권</a:t>
              </a:r>
              <a:endParaRPr lang="ko-KR" altLang="en-US" sz="1000" b="1" dirty="0">
                <a:ln w="3175"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0" name="그룹 99"/>
          <p:cNvGrpSpPr/>
          <p:nvPr/>
        </p:nvGrpSpPr>
        <p:grpSpPr>
          <a:xfrm>
            <a:off x="3126771" y="3053118"/>
            <a:ext cx="5976131" cy="664071"/>
            <a:chOff x="3126771" y="2367019"/>
            <a:chExt cx="5976131" cy="664071"/>
          </a:xfrm>
        </p:grpSpPr>
        <p:sp>
          <p:nvSpPr>
            <p:cNvPr id="101" name="직사각형 100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760926" y="2394956"/>
              <a:ext cx="29038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상급 무기 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뽑기권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1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103" name="그룹 102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109" name="그림 10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110" name="TextBox 109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105" name="직사각형 104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57718" y1="80337" x2="87919" y2="80337"/>
                          <a14:backgroundMark x1="89262" y1="26404" x2="92617" y2="41573"/>
                          <a14:backgroundMark x1="85906" y1="79213" x2="92617" y2="61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7" t="16724" r="8997" b="19600"/>
            <a:stretch/>
          </p:blipFill>
          <p:spPr>
            <a:xfrm>
              <a:off x="7705629" y="2486273"/>
              <a:ext cx="390417" cy="366514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7500509" y="2630980"/>
              <a:ext cx="809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dirty="0" smtClean="0">
                  <a:ln w="3175">
                    <a:solidFill>
                      <a:schemeClr val="accent2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상급 무기</a:t>
              </a:r>
              <a:endParaRPr lang="en-US" altLang="ko-KR" sz="1000" b="1" dirty="0" smtClean="0">
                <a:ln w="3175"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000" b="1" dirty="0" err="1" smtClean="0">
                  <a:ln w="3175">
                    <a:solidFill>
                      <a:schemeClr val="accent2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뽑기권</a:t>
              </a:r>
              <a:endParaRPr lang="ko-KR" altLang="en-US" sz="1000" b="1" dirty="0">
                <a:ln w="3175"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211586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18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우편함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개별 받기</a:t>
            </a:r>
            <a:endParaRPr lang="ko-KR" altLang="en-US" sz="1400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2812482" y="1144664"/>
            <a:ext cx="6577132" cy="4892184"/>
            <a:chOff x="2812482" y="1144664"/>
            <a:chExt cx="6577132" cy="489218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 flipH="1">
              <a:off x="5792198" y="1809998"/>
              <a:ext cx="3588920" cy="422685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>
              <a:off x="2825313" y="1809998"/>
              <a:ext cx="3588920" cy="422685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52008" y="1144664"/>
              <a:ext cx="2797791" cy="6653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2147" y="1144664"/>
              <a:ext cx="2797791" cy="665335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 flipH="1">
              <a:off x="2812482" y="1144664"/>
              <a:ext cx="1943354" cy="665335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 flipH="1">
              <a:off x="2935608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>
              <a:off x="7446260" y="1144664"/>
              <a:ext cx="1943354" cy="665335"/>
            </a:xfrm>
            <a:prstGeom prst="rect">
              <a:avLst/>
            </a:prstGeom>
          </p:spPr>
        </p:pic>
        <p:sp>
          <p:nvSpPr>
            <p:cNvPr id="23" name="직사각형 22"/>
            <p:cNvSpPr/>
            <p:nvPr/>
          </p:nvSpPr>
          <p:spPr>
            <a:xfrm>
              <a:off x="7426110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그림 23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7" t="9550" r="26411" b="82190"/>
            <a:stretch/>
          </p:blipFill>
          <p:spPr>
            <a:xfrm>
              <a:off x="8735850" y="1326802"/>
              <a:ext cx="435865" cy="43586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92198" y="1403554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smtClean="0">
                  <a:solidFill>
                    <a:schemeClr val="bg1"/>
                  </a:solidFill>
                </a:rPr>
                <a:t>우편함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32" y="2239765"/>
            <a:ext cx="6277509" cy="3655811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3036355" y="1913105"/>
            <a:ext cx="1189309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열쇠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255894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트로피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475433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선물함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694972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뽑기권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207633" y="1876802"/>
            <a:ext cx="978770" cy="3198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320679" y="1909787"/>
            <a:ext cx="7526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모두받기</a:t>
            </a:r>
            <a:endParaRPr lang="ko-KR" alt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126771" y="2367019"/>
            <a:ext cx="5976131" cy="633035"/>
            <a:chOff x="3126771" y="2367019"/>
            <a:chExt cx="5976131" cy="633035"/>
          </a:xfrm>
        </p:grpSpPr>
        <p:sp>
          <p:nvSpPr>
            <p:cNvPr id="35" name="직사각형 34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3126771" y="3055057"/>
            <a:ext cx="5976131" cy="633035"/>
            <a:chOff x="3126771" y="2367019"/>
            <a:chExt cx="5976131" cy="633035"/>
          </a:xfrm>
        </p:grpSpPr>
        <p:sp>
          <p:nvSpPr>
            <p:cNvPr id="52" name="직사각형 51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126771" y="3743095"/>
            <a:ext cx="5976131" cy="633035"/>
            <a:chOff x="3126771" y="2367019"/>
            <a:chExt cx="5976131" cy="633035"/>
          </a:xfrm>
        </p:grpSpPr>
        <p:sp>
          <p:nvSpPr>
            <p:cNvPr id="63" name="직사각형 62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68" name="직사각형 67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3126771" y="4431133"/>
            <a:ext cx="5976131" cy="633035"/>
            <a:chOff x="3126771" y="2367019"/>
            <a:chExt cx="5976131" cy="633035"/>
          </a:xfrm>
        </p:grpSpPr>
        <p:sp>
          <p:nvSpPr>
            <p:cNvPr id="75" name="직사각형 74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77" name="그룹 76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3126771" y="5119171"/>
            <a:ext cx="5976131" cy="633035"/>
            <a:chOff x="3126771" y="2367019"/>
            <a:chExt cx="5976131" cy="633035"/>
          </a:xfrm>
        </p:grpSpPr>
        <p:sp>
          <p:nvSpPr>
            <p:cNvPr id="86" name="직사각형 85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90" name="직사각형 89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4597337" y="1509851"/>
            <a:ext cx="2997327" cy="3838298"/>
            <a:chOff x="4597337" y="6726703"/>
            <a:chExt cx="2997327" cy="3838298"/>
          </a:xfrm>
        </p:grpSpPr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337" y="7104536"/>
              <a:ext cx="1501527" cy="2984517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93137" y="7132347"/>
              <a:ext cx="1501527" cy="2984517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238" y="7952927"/>
              <a:ext cx="1219200" cy="1219200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5357074" y="6726703"/>
              <a:ext cx="141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우편수령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1" name="직선 연결선 100"/>
            <p:cNvCxnSpPr/>
            <p:nvPr/>
          </p:nvCxnSpPr>
          <p:spPr>
            <a:xfrm>
              <a:off x="5375406" y="6774972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연결선 101"/>
            <p:cNvCxnSpPr/>
            <p:nvPr/>
          </p:nvCxnSpPr>
          <p:spPr>
            <a:xfrm>
              <a:off x="5375406" y="7188367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5888761" y="8820042"/>
              <a:ext cx="826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500" y="9139380"/>
              <a:ext cx="2069841" cy="520635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5178781" y="9238077"/>
              <a:ext cx="1859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열쇠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7" name="그림 10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718" y="10078280"/>
              <a:ext cx="1216802" cy="486721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5484788" y="10167751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762" y="8077547"/>
              <a:ext cx="884892" cy="884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995806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309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우편함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모두 받기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슬라이드 기능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2812482" y="1144664"/>
            <a:ext cx="6577132" cy="4892184"/>
            <a:chOff x="2812482" y="1144664"/>
            <a:chExt cx="6577132" cy="489218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 flipH="1">
              <a:off x="5792198" y="1809998"/>
              <a:ext cx="3588920" cy="422685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>
              <a:off x="2825313" y="1809998"/>
              <a:ext cx="3588920" cy="422685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52008" y="1144664"/>
              <a:ext cx="2797791" cy="6653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2147" y="1144664"/>
              <a:ext cx="2797791" cy="665335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 flipH="1">
              <a:off x="2812482" y="1144664"/>
              <a:ext cx="1943354" cy="665335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 flipH="1">
              <a:off x="2935608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>
              <a:off x="7446260" y="1144664"/>
              <a:ext cx="1943354" cy="665335"/>
            </a:xfrm>
            <a:prstGeom prst="rect">
              <a:avLst/>
            </a:prstGeom>
          </p:spPr>
        </p:pic>
        <p:sp>
          <p:nvSpPr>
            <p:cNvPr id="23" name="직사각형 22"/>
            <p:cNvSpPr/>
            <p:nvPr/>
          </p:nvSpPr>
          <p:spPr>
            <a:xfrm>
              <a:off x="7426110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그림 23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7" t="9550" r="26411" b="82190"/>
            <a:stretch/>
          </p:blipFill>
          <p:spPr>
            <a:xfrm>
              <a:off x="8735850" y="1326802"/>
              <a:ext cx="435865" cy="43586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92198" y="1403554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smtClean="0">
                  <a:solidFill>
                    <a:schemeClr val="bg1"/>
                  </a:solidFill>
                </a:rPr>
                <a:t>우편함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32" y="2239765"/>
            <a:ext cx="6277509" cy="3655811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3036355" y="1913105"/>
            <a:ext cx="1189309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열쇠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255894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트로피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694972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뽑기권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207633" y="1876802"/>
            <a:ext cx="978770" cy="3198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320679" y="1909787"/>
            <a:ext cx="7526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모두받기</a:t>
            </a:r>
            <a:endParaRPr lang="ko-KR" alt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126771" y="2367019"/>
            <a:ext cx="5976131" cy="633035"/>
            <a:chOff x="3126771" y="2367019"/>
            <a:chExt cx="5976131" cy="633035"/>
          </a:xfrm>
        </p:grpSpPr>
        <p:sp>
          <p:nvSpPr>
            <p:cNvPr id="35" name="직사각형 34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3126771" y="3055057"/>
            <a:ext cx="5976131" cy="633035"/>
            <a:chOff x="3126771" y="2367019"/>
            <a:chExt cx="5976131" cy="633035"/>
          </a:xfrm>
        </p:grpSpPr>
        <p:sp>
          <p:nvSpPr>
            <p:cNvPr id="52" name="직사각형 51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126771" y="3743095"/>
            <a:ext cx="5976131" cy="633035"/>
            <a:chOff x="3126771" y="2367019"/>
            <a:chExt cx="5976131" cy="633035"/>
          </a:xfrm>
        </p:grpSpPr>
        <p:sp>
          <p:nvSpPr>
            <p:cNvPr id="63" name="직사각형 62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68" name="직사각형 67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3126771" y="4431133"/>
            <a:ext cx="5976131" cy="633035"/>
            <a:chOff x="3126771" y="2367019"/>
            <a:chExt cx="5976131" cy="633035"/>
          </a:xfrm>
        </p:grpSpPr>
        <p:sp>
          <p:nvSpPr>
            <p:cNvPr id="75" name="직사각형 74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77" name="그룹 76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3126771" y="5119171"/>
            <a:ext cx="5976131" cy="633035"/>
            <a:chOff x="3126771" y="2367019"/>
            <a:chExt cx="5976131" cy="633035"/>
          </a:xfrm>
        </p:grpSpPr>
        <p:sp>
          <p:nvSpPr>
            <p:cNvPr id="86" name="직사각형 85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90" name="직사각형 89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2807434" y="1838937"/>
            <a:ext cx="6577132" cy="3180127"/>
            <a:chOff x="2812482" y="6503246"/>
            <a:chExt cx="6577132" cy="3180127"/>
          </a:xfrm>
        </p:grpSpPr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48162" r="7796" b="418"/>
            <a:stretch/>
          </p:blipFill>
          <p:spPr>
            <a:xfrm flipH="1">
              <a:off x="5792198" y="7135502"/>
              <a:ext cx="3588920" cy="2539186"/>
            </a:xfrm>
            <a:prstGeom prst="rect">
              <a:avLst/>
            </a:prstGeom>
          </p:spPr>
        </p:pic>
        <p:pic>
          <p:nvPicPr>
            <p:cNvPr id="144" name="그림 14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47671" r="7796" b="417"/>
            <a:stretch/>
          </p:blipFill>
          <p:spPr>
            <a:xfrm>
              <a:off x="2825313" y="7119991"/>
              <a:ext cx="3588920" cy="2563382"/>
            </a:xfrm>
            <a:prstGeom prst="rect">
              <a:avLst/>
            </a:prstGeom>
          </p:spPr>
        </p:pic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52008" y="6503246"/>
              <a:ext cx="2797791" cy="665335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2147" y="6503246"/>
              <a:ext cx="2797791" cy="665335"/>
            </a:xfrm>
            <a:prstGeom prst="rect">
              <a:avLst/>
            </a:prstGeom>
          </p:spPr>
        </p:pic>
        <p:sp>
          <p:nvSpPr>
            <p:cNvPr id="147" name="TextBox 146"/>
            <p:cNvSpPr txBox="1"/>
            <p:nvPr/>
          </p:nvSpPr>
          <p:spPr>
            <a:xfrm>
              <a:off x="5767713" y="6762136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smtClean="0">
                  <a:solidFill>
                    <a:schemeClr val="bg1"/>
                  </a:solidFill>
                </a:rPr>
                <a:t>모두 받기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48" name="그림 1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608" y="7192706"/>
              <a:ext cx="6310729" cy="1797182"/>
            </a:xfrm>
            <a:prstGeom prst="rect">
              <a:avLst/>
            </a:prstGeom>
          </p:spPr>
        </p:pic>
        <p:pic>
          <p:nvPicPr>
            <p:cNvPr id="149" name="그림 14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 flipH="1">
              <a:off x="2812482" y="6503246"/>
              <a:ext cx="1943354" cy="665335"/>
            </a:xfrm>
            <a:prstGeom prst="rect">
              <a:avLst/>
            </a:prstGeom>
          </p:spPr>
        </p:pic>
        <p:sp>
          <p:nvSpPr>
            <p:cNvPr id="150" name="직사각형 149"/>
            <p:cNvSpPr/>
            <p:nvPr/>
          </p:nvSpPr>
          <p:spPr>
            <a:xfrm flipH="1">
              <a:off x="2935608" y="6650118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1" name="그림 15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>
              <a:off x="7446260" y="6503246"/>
              <a:ext cx="1943354" cy="665335"/>
            </a:xfrm>
            <a:prstGeom prst="rect">
              <a:avLst/>
            </a:prstGeom>
          </p:spPr>
        </p:pic>
        <p:sp>
          <p:nvSpPr>
            <p:cNvPr id="152" name="직사각형 151"/>
            <p:cNvSpPr/>
            <p:nvPr/>
          </p:nvSpPr>
          <p:spPr>
            <a:xfrm>
              <a:off x="7426110" y="6650118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" name="직사각형 153"/>
            <p:cNvSpPr/>
            <p:nvPr/>
          </p:nvSpPr>
          <p:spPr>
            <a:xfrm>
              <a:off x="3085842" y="7283602"/>
              <a:ext cx="1290949" cy="160354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56" name="그룹 155"/>
            <p:cNvGrpSpPr/>
            <p:nvPr/>
          </p:nvGrpSpPr>
          <p:grpSpPr>
            <a:xfrm>
              <a:off x="5409387" y="9065707"/>
              <a:ext cx="1467085" cy="470558"/>
              <a:chOff x="8764289" y="4244293"/>
              <a:chExt cx="1467085" cy="470558"/>
            </a:xfrm>
          </p:grpSpPr>
          <p:pic>
            <p:nvPicPr>
              <p:cNvPr id="163" name="그림 16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8764289" y="4244293"/>
                <a:ext cx="1467085" cy="470558"/>
              </a:xfrm>
              <a:prstGeom prst="rect">
                <a:avLst/>
              </a:prstGeom>
            </p:spPr>
          </p:pic>
          <p:sp>
            <p:nvSpPr>
              <p:cNvPr id="164" name="TextBox 163"/>
              <p:cNvSpPr txBox="1"/>
              <p:nvPr/>
            </p:nvSpPr>
            <p:spPr>
              <a:xfrm>
                <a:off x="9121491" y="4330843"/>
                <a:ext cx="752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확인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60" name="그림 1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512" y="7343074"/>
              <a:ext cx="1181907" cy="1181907"/>
            </a:xfrm>
            <a:prstGeom prst="rect">
              <a:avLst/>
            </a:prstGeom>
          </p:spPr>
        </p:pic>
        <p:sp>
          <p:nvSpPr>
            <p:cNvPr id="166" name="TextBox 165"/>
            <p:cNvSpPr txBox="1"/>
            <p:nvPr/>
          </p:nvSpPr>
          <p:spPr>
            <a:xfrm>
              <a:off x="3486513" y="8557592"/>
              <a:ext cx="489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열쇠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449364" y="8170067"/>
              <a:ext cx="826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187" y="7491580"/>
              <a:ext cx="884892" cy="884894"/>
            </a:xfrm>
            <a:prstGeom prst="rect">
              <a:avLst/>
            </a:prstGeom>
          </p:spPr>
        </p:pic>
        <p:sp>
          <p:nvSpPr>
            <p:cNvPr id="173" name="직사각형 172"/>
            <p:cNvSpPr/>
            <p:nvPr/>
          </p:nvSpPr>
          <p:spPr>
            <a:xfrm>
              <a:off x="4462342" y="7283602"/>
              <a:ext cx="1290949" cy="160354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4" name="그림 17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12" y="7343074"/>
              <a:ext cx="1181907" cy="1181907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4863013" y="8557592"/>
              <a:ext cx="489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젬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825864" y="8170067"/>
              <a:ext cx="826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20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8" name="직사각형 177"/>
            <p:cNvSpPr/>
            <p:nvPr/>
          </p:nvSpPr>
          <p:spPr>
            <a:xfrm>
              <a:off x="5820266" y="7283602"/>
              <a:ext cx="1290949" cy="160354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9" name="그림 17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936" y="7343074"/>
              <a:ext cx="1181907" cy="1181907"/>
            </a:xfrm>
            <a:prstGeom prst="rect">
              <a:avLst/>
            </a:prstGeom>
          </p:spPr>
        </p:pic>
        <p:sp>
          <p:nvSpPr>
            <p:cNvPr id="180" name="TextBox 179"/>
            <p:cNvSpPr txBox="1"/>
            <p:nvPr/>
          </p:nvSpPr>
          <p:spPr>
            <a:xfrm>
              <a:off x="6220937" y="8557592"/>
              <a:ext cx="489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골드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084730" y="8170067"/>
              <a:ext cx="925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10,000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3" name="직사각형 182"/>
            <p:cNvSpPr/>
            <p:nvPr/>
          </p:nvSpPr>
          <p:spPr>
            <a:xfrm>
              <a:off x="7215677" y="7283602"/>
              <a:ext cx="1290949" cy="160354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4" name="그림 1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347" y="7343074"/>
              <a:ext cx="1181907" cy="1181907"/>
            </a:xfrm>
            <a:prstGeom prst="rect">
              <a:avLst/>
            </a:prstGeom>
          </p:spPr>
        </p:pic>
        <p:sp>
          <p:nvSpPr>
            <p:cNvPr id="185" name="TextBox 184"/>
            <p:cNvSpPr txBox="1"/>
            <p:nvPr/>
          </p:nvSpPr>
          <p:spPr>
            <a:xfrm>
              <a:off x="7220070" y="8567866"/>
              <a:ext cx="12865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아그문트의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1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용암검</a:t>
              </a:r>
              <a:endParaRPr lang="ko-KR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9" name="그림 16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4776495" y="7566110"/>
              <a:ext cx="668941" cy="735834"/>
            </a:xfrm>
            <a:prstGeom prst="rect">
              <a:avLst/>
            </a:prstGeom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6140711" y="7613145"/>
              <a:ext cx="656357" cy="641765"/>
            </a:xfrm>
            <a:prstGeom prst="rect">
              <a:avLst/>
            </a:prstGeom>
          </p:spPr>
        </p:pic>
        <p:pic>
          <p:nvPicPr>
            <p:cNvPr id="172" name="그림 1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53527" y="7484026"/>
              <a:ext cx="900001" cy="900000"/>
            </a:xfrm>
            <a:prstGeom prst="rect">
              <a:avLst/>
            </a:prstGeom>
          </p:spPr>
        </p:pic>
        <p:sp>
          <p:nvSpPr>
            <p:cNvPr id="188" name="직사각형 187"/>
            <p:cNvSpPr/>
            <p:nvPr/>
          </p:nvSpPr>
          <p:spPr>
            <a:xfrm>
              <a:off x="8582916" y="7283603"/>
              <a:ext cx="612455" cy="160354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9" name="그림 18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60"/>
            <a:stretch/>
          </p:blipFill>
          <p:spPr>
            <a:xfrm>
              <a:off x="8640586" y="7343075"/>
              <a:ext cx="554785" cy="1181907"/>
            </a:xfrm>
            <a:prstGeom prst="rect">
              <a:avLst/>
            </a:prstGeom>
          </p:spPr>
        </p:pic>
        <p:sp>
          <p:nvSpPr>
            <p:cNvPr id="190" name="TextBox 189"/>
            <p:cNvSpPr txBox="1"/>
            <p:nvPr/>
          </p:nvSpPr>
          <p:spPr>
            <a:xfrm>
              <a:off x="8582916" y="8567867"/>
              <a:ext cx="7262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날카로</a:t>
              </a:r>
              <a:endParaRPr lang="ko-KR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1" name="그림 170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85"/>
            <a:stretch/>
          </p:blipFill>
          <p:spPr>
            <a:xfrm rot="10800000" flipH="1">
              <a:off x="8763240" y="7475735"/>
              <a:ext cx="432132" cy="900000"/>
            </a:xfrm>
            <a:prstGeom prst="rect">
              <a:avLst/>
            </a:prstGeom>
          </p:spPr>
        </p:pic>
      </p:grpSp>
      <p:sp>
        <p:nvSpPr>
          <p:cNvPr id="193" name="왼쪽/오른쪽 화살표 192"/>
          <p:cNvSpPr/>
          <p:nvPr/>
        </p:nvSpPr>
        <p:spPr>
          <a:xfrm>
            <a:off x="5236633" y="2950982"/>
            <a:ext cx="3867993" cy="1003412"/>
          </a:xfrm>
          <a:prstGeom prst="leftRightArrow">
            <a:avLst>
              <a:gd name="adj1" fmla="val 50000"/>
              <a:gd name="adj2" fmla="val 99194"/>
            </a:avLst>
          </a:prstGeom>
          <a:solidFill>
            <a:schemeClr val="accent2">
              <a:alpha val="2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67717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4363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우편함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새로 도착한 우편물이 있을 때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메인 화면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sp>
        <p:nvSpPr>
          <p:cNvPr id="99" name="타원 98"/>
          <p:cNvSpPr/>
          <p:nvPr/>
        </p:nvSpPr>
        <p:spPr>
          <a:xfrm>
            <a:off x="9181325" y="5358915"/>
            <a:ext cx="246513" cy="2465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16153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우편함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새로 도착한 우편물이 있을 때</a:t>
            </a:r>
            <a:endParaRPr lang="ko-KR" altLang="en-US" sz="1400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2812482" y="1144664"/>
            <a:ext cx="6577132" cy="4892184"/>
            <a:chOff x="2812482" y="1144664"/>
            <a:chExt cx="6577132" cy="489218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 flipH="1">
              <a:off x="5792198" y="1809998"/>
              <a:ext cx="3588920" cy="422685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13987" r="7796" b="416"/>
            <a:stretch/>
          </p:blipFill>
          <p:spPr>
            <a:xfrm>
              <a:off x="2825313" y="1809998"/>
              <a:ext cx="3588920" cy="422685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52008" y="1144664"/>
              <a:ext cx="2797791" cy="6653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2147" y="1144664"/>
              <a:ext cx="2797791" cy="665335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 flipH="1">
              <a:off x="2812482" y="1144664"/>
              <a:ext cx="1943354" cy="665335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 flipH="1">
              <a:off x="2935608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>
              <a:off x="7446260" y="1144664"/>
              <a:ext cx="1943354" cy="665335"/>
            </a:xfrm>
            <a:prstGeom prst="rect">
              <a:avLst/>
            </a:prstGeom>
          </p:spPr>
        </p:pic>
        <p:sp>
          <p:nvSpPr>
            <p:cNvPr id="23" name="직사각형 22"/>
            <p:cNvSpPr/>
            <p:nvPr/>
          </p:nvSpPr>
          <p:spPr>
            <a:xfrm>
              <a:off x="7426110" y="1291536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그림 23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7" t="9550" r="26411" b="82190"/>
            <a:stretch/>
          </p:blipFill>
          <p:spPr>
            <a:xfrm>
              <a:off x="8735850" y="1326802"/>
              <a:ext cx="435865" cy="43586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92198" y="1403554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smtClean="0">
                  <a:solidFill>
                    <a:schemeClr val="bg1"/>
                  </a:solidFill>
                </a:rPr>
                <a:t>우편함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32" y="2239765"/>
            <a:ext cx="6277509" cy="3655811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3036355" y="1913105"/>
            <a:ext cx="1189309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열쇠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255894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트로피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475433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선물함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694972" y="1913105"/>
            <a:ext cx="1189309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뽑기권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207633" y="1876802"/>
            <a:ext cx="978770" cy="3198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320679" y="1909787"/>
            <a:ext cx="7526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모두받기</a:t>
            </a:r>
            <a:endParaRPr lang="ko-KR" alt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126771" y="2367019"/>
            <a:ext cx="5976131" cy="633035"/>
            <a:chOff x="3126771" y="2367019"/>
            <a:chExt cx="5976131" cy="633035"/>
          </a:xfrm>
        </p:grpSpPr>
        <p:sp>
          <p:nvSpPr>
            <p:cNvPr id="35" name="직사각형 34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3126771" y="3055057"/>
            <a:ext cx="5976131" cy="633035"/>
            <a:chOff x="3126771" y="2367019"/>
            <a:chExt cx="5976131" cy="633035"/>
          </a:xfrm>
        </p:grpSpPr>
        <p:sp>
          <p:nvSpPr>
            <p:cNvPr id="52" name="직사각형 51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126771" y="3743095"/>
            <a:ext cx="5976131" cy="633035"/>
            <a:chOff x="3126771" y="2367019"/>
            <a:chExt cx="5976131" cy="633035"/>
          </a:xfrm>
        </p:grpSpPr>
        <p:sp>
          <p:nvSpPr>
            <p:cNvPr id="63" name="직사각형 62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68" name="직사각형 67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3126771" y="4431133"/>
            <a:ext cx="5976131" cy="633035"/>
            <a:chOff x="3126771" y="2367019"/>
            <a:chExt cx="5976131" cy="633035"/>
          </a:xfrm>
        </p:grpSpPr>
        <p:sp>
          <p:nvSpPr>
            <p:cNvPr id="75" name="직사각형 74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77" name="그룹 76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3126771" y="5119171"/>
            <a:ext cx="5976131" cy="633035"/>
            <a:chOff x="3126771" y="2367019"/>
            <a:chExt cx="5976131" cy="633035"/>
          </a:xfrm>
        </p:grpSpPr>
        <p:sp>
          <p:nvSpPr>
            <p:cNvPr id="86" name="직사각형 85"/>
            <p:cNvSpPr/>
            <p:nvPr/>
          </p:nvSpPr>
          <p:spPr>
            <a:xfrm>
              <a:off x="3126771" y="2367019"/>
              <a:ext cx="5976131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760926" y="2394956"/>
              <a:ext cx="22828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수호자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</a:p>
            <a:p>
              <a:pPr>
                <a:lnSpc>
                  <a:spcPts val="18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ko-KR" altLang="en-US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20</a:t>
              </a:r>
              <a:r>
                <a:rPr lang="ko-KR" altLang="en-US" sz="12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개</a:t>
              </a:r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을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를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 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보냈습니다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8194054" y="2382734"/>
              <a:ext cx="887458" cy="576223"/>
              <a:chOff x="9896777" y="3971688"/>
              <a:chExt cx="887458" cy="679504"/>
            </a:xfrm>
          </p:grpSpPr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9896777" y="3971688"/>
                <a:ext cx="887458" cy="679504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9964166" y="4180635"/>
                <a:ext cx="7526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받기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590" y="2424460"/>
              <a:ext cx="534497" cy="534497"/>
            </a:xfrm>
            <a:prstGeom prst="rect">
              <a:avLst/>
            </a:prstGeom>
          </p:spPr>
        </p:pic>
        <p:sp>
          <p:nvSpPr>
            <p:cNvPr id="90" name="직사각형 89"/>
            <p:cNvSpPr/>
            <p:nvPr/>
          </p:nvSpPr>
          <p:spPr>
            <a:xfrm>
              <a:off x="3174715" y="2414427"/>
              <a:ext cx="559918" cy="5254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543251" y="2404959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남은 보관 기간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932" y="2432513"/>
              <a:ext cx="510022" cy="510023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7704372" y="2659735"/>
              <a:ext cx="402708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sp>
        <p:nvSpPr>
          <p:cNvPr id="96" name="타원 95"/>
          <p:cNvSpPr/>
          <p:nvPr/>
        </p:nvSpPr>
        <p:spPr>
          <a:xfrm>
            <a:off x="4069697" y="1834880"/>
            <a:ext cx="246513" cy="2465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타원 96"/>
          <p:cNvSpPr/>
          <p:nvPr/>
        </p:nvSpPr>
        <p:spPr>
          <a:xfrm>
            <a:off x="5295176" y="1834880"/>
            <a:ext cx="246513" cy="2465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타원 97"/>
          <p:cNvSpPr/>
          <p:nvPr/>
        </p:nvSpPr>
        <p:spPr>
          <a:xfrm>
            <a:off x="6538197" y="1834880"/>
            <a:ext cx="246513" cy="2465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타원 98"/>
          <p:cNvSpPr/>
          <p:nvPr/>
        </p:nvSpPr>
        <p:spPr>
          <a:xfrm>
            <a:off x="7732669" y="1834880"/>
            <a:ext cx="246513" cy="2465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06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시작 연출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2972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출석 보상 </a:t>
            </a:r>
            <a:r>
              <a:rPr lang="en-US" altLang="ko-KR" sz="1400" b="1" dirty="0" smtClean="0"/>
              <a:t>UI</a:t>
            </a:r>
            <a:endParaRPr lang="ko-KR" altLang="en-US" sz="1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653246" y="909893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출석 보상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85" name="그림 18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86" name="직사각형 185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90" y="1756878"/>
            <a:ext cx="6016106" cy="3462391"/>
          </a:xfrm>
          <a:prstGeom prst="rect">
            <a:avLst/>
          </a:prstGeom>
        </p:spPr>
      </p:pic>
      <p:graphicFrame>
        <p:nvGraphicFramePr>
          <p:cNvPr id="187" name="표 1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30093"/>
              </p:ext>
            </p:extLst>
          </p:nvPr>
        </p:nvGraphicFramePr>
        <p:xfrm>
          <a:off x="2102837" y="1891078"/>
          <a:ext cx="5748260" cy="3237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1180"/>
                <a:gridCol w="821180"/>
                <a:gridCol w="821180"/>
                <a:gridCol w="821180"/>
                <a:gridCol w="821180"/>
                <a:gridCol w="821180"/>
                <a:gridCol w="821180"/>
              </a:tblGrid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8" name="그림 1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2205028"/>
            <a:ext cx="551259" cy="367506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39" y="2197117"/>
            <a:ext cx="534031" cy="465124"/>
          </a:xfrm>
          <a:prstGeom prst="rect">
            <a:avLst/>
          </a:prstGeom>
        </p:spPr>
      </p:pic>
      <p:pic>
        <p:nvPicPr>
          <p:cNvPr id="190" name="그림 1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97" y="4511103"/>
            <a:ext cx="631650" cy="597197"/>
          </a:xfrm>
          <a:prstGeom prst="rect">
            <a:avLst/>
          </a:prstGeom>
        </p:spPr>
      </p:pic>
      <p:pic>
        <p:nvPicPr>
          <p:cNvPr id="191" name="그림 1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70" y="2978272"/>
            <a:ext cx="664085" cy="522559"/>
          </a:xfrm>
          <a:prstGeom prst="rect">
            <a:avLst/>
          </a:prstGeom>
        </p:spPr>
      </p:pic>
      <p:pic>
        <p:nvPicPr>
          <p:cNvPr id="192" name="그림 1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34" y="3764986"/>
            <a:ext cx="584655" cy="548114"/>
          </a:xfrm>
          <a:prstGeom prst="rect">
            <a:avLst/>
          </a:prstGeom>
        </p:spPr>
      </p:pic>
      <p:pic>
        <p:nvPicPr>
          <p:cNvPr id="193" name="그림 19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76" y="4431335"/>
            <a:ext cx="671846" cy="660361"/>
          </a:xfrm>
          <a:prstGeom prst="rect">
            <a:avLst/>
          </a:prstGeom>
        </p:spPr>
      </p:pic>
      <p:pic>
        <p:nvPicPr>
          <p:cNvPr id="194" name="그림 1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8" y="2979852"/>
            <a:ext cx="562743" cy="43641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82" y="3789906"/>
            <a:ext cx="666104" cy="470867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097387"/>
            <a:ext cx="525684" cy="546299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894853"/>
            <a:ext cx="525684" cy="546299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41" y="3717369"/>
            <a:ext cx="525684" cy="546299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72" y="4520115"/>
            <a:ext cx="525684" cy="546299"/>
          </a:xfrm>
          <a:prstGeom prst="rect">
            <a:avLst/>
          </a:prstGeom>
        </p:spPr>
      </p:pic>
      <p:pic>
        <p:nvPicPr>
          <p:cNvPr id="200" name="그림 19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59" y="1885635"/>
            <a:ext cx="456013" cy="45601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106711"/>
            <a:ext cx="503768" cy="601723"/>
          </a:xfrm>
          <a:prstGeom prst="rect">
            <a:avLst/>
          </a:prstGeom>
        </p:spPr>
      </p:pic>
      <p:pic>
        <p:nvPicPr>
          <p:cNvPr id="202" name="그림 20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62" y="2095933"/>
            <a:ext cx="520771" cy="546299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2894087"/>
            <a:ext cx="520771" cy="546299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3710602"/>
            <a:ext cx="520771" cy="546299"/>
          </a:xfrm>
          <a:prstGeom prst="rect">
            <a:avLst/>
          </a:prstGeom>
        </p:spPr>
      </p:pic>
      <p:pic>
        <p:nvPicPr>
          <p:cNvPr id="205" name="그림 20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87" y="4512798"/>
            <a:ext cx="520771" cy="546299"/>
          </a:xfrm>
          <a:prstGeom prst="rect">
            <a:avLst/>
          </a:prstGeom>
        </p:spPr>
      </p:pic>
      <p:sp>
        <p:nvSpPr>
          <p:cNvPr id="206" name="직사각형 205"/>
          <p:cNvSpPr/>
          <p:nvPr/>
        </p:nvSpPr>
        <p:spPr>
          <a:xfrm>
            <a:off x="3244238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7" name="그림 2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56" y="1898563"/>
            <a:ext cx="814702" cy="79909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106711"/>
            <a:ext cx="503768" cy="601723"/>
          </a:xfrm>
          <a:prstGeom prst="rect">
            <a:avLst/>
          </a:prstGeom>
        </p:spPr>
      </p:pic>
      <p:sp>
        <p:nvSpPr>
          <p:cNvPr id="209" name="직사각형 208"/>
          <p:cNvSpPr/>
          <p:nvPr/>
        </p:nvSpPr>
        <p:spPr>
          <a:xfrm>
            <a:off x="5704296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VIP2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0" name="그림 20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095933"/>
            <a:ext cx="503768" cy="601723"/>
          </a:xfrm>
          <a:prstGeom prst="rect">
            <a:avLst/>
          </a:prstGeom>
        </p:spPr>
      </p:pic>
      <p:sp>
        <p:nvSpPr>
          <p:cNvPr id="211" name="직사각형 210"/>
          <p:cNvSpPr/>
          <p:nvPr/>
        </p:nvSpPr>
        <p:spPr>
          <a:xfrm>
            <a:off x="7349311" y="1887785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2" name="그림 2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919615"/>
            <a:ext cx="503768" cy="601723"/>
          </a:xfrm>
          <a:prstGeom prst="rect">
            <a:avLst/>
          </a:prstGeom>
        </p:spPr>
      </p:pic>
      <p:sp>
        <p:nvSpPr>
          <p:cNvPr id="213" name="직사각형 212"/>
          <p:cNvSpPr/>
          <p:nvPr/>
        </p:nvSpPr>
        <p:spPr>
          <a:xfrm>
            <a:off x="3244238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4" name="그림 2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919615"/>
            <a:ext cx="503768" cy="601723"/>
          </a:xfrm>
          <a:prstGeom prst="rect">
            <a:avLst/>
          </a:prstGeom>
        </p:spPr>
      </p:pic>
      <p:sp>
        <p:nvSpPr>
          <p:cNvPr id="215" name="직사각형 214"/>
          <p:cNvSpPr/>
          <p:nvPr/>
        </p:nvSpPr>
        <p:spPr>
          <a:xfrm>
            <a:off x="5704296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6" name="그림 2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908837"/>
            <a:ext cx="503768" cy="601723"/>
          </a:xfrm>
          <a:prstGeom prst="rect">
            <a:avLst/>
          </a:prstGeom>
        </p:spPr>
      </p:pic>
      <p:sp>
        <p:nvSpPr>
          <p:cNvPr id="217" name="직사각형 216"/>
          <p:cNvSpPr/>
          <p:nvPr/>
        </p:nvSpPr>
        <p:spPr>
          <a:xfrm>
            <a:off x="7349311" y="270068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VIP8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8" name="그림 2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3730187"/>
            <a:ext cx="503768" cy="601723"/>
          </a:xfrm>
          <a:prstGeom prst="rect">
            <a:avLst/>
          </a:prstGeom>
        </p:spPr>
      </p:pic>
      <p:sp>
        <p:nvSpPr>
          <p:cNvPr id="219" name="직사각형 218"/>
          <p:cNvSpPr/>
          <p:nvPr/>
        </p:nvSpPr>
        <p:spPr>
          <a:xfrm>
            <a:off x="3244238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VIP9</a:t>
            </a:r>
            <a:endParaRPr lang="ko-KR" altLang="en-US" sz="900" b="1" dirty="0"/>
          </a:p>
        </p:txBody>
      </p:sp>
      <p:pic>
        <p:nvPicPr>
          <p:cNvPr id="220" name="그림 2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3730187"/>
            <a:ext cx="503768" cy="601723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5704296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VIP10</a:t>
            </a:r>
            <a:endParaRPr lang="ko-KR" altLang="en-US" sz="900" b="1" dirty="0"/>
          </a:p>
        </p:txBody>
      </p:sp>
      <p:pic>
        <p:nvPicPr>
          <p:cNvPr id="222" name="그림 2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3719409"/>
            <a:ext cx="503768" cy="601723"/>
          </a:xfrm>
          <a:prstGeom prst="rect">
            <a:avLst/>
          </a:prstGeom>
        </p:spPr>
      </p:pic>
      <p:sp>
        <p:nvSpPr>
          <p:cNvPr id="223" name="직사각형 222"/>
          <p:cNvSpPr/>
          <p:nvPr/>
        </p:nvSpPr>
        <p:spPr>
          <a:xfrm>
            <a:off x="7349311" y="3511261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VIP12</a:t>
            </a:r>
            <a:endParaRPr lang="ko-KR" altLang="en-US" sz="900" b="1" dirty="0"/>
          </a:p>
        </p:txBody>
      </p:sp>
      <p:pic>
        <p:nvPicPr>
          <p:cNvPr id="224" name="그림 2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4539885"/>
            <a:ext cx="503768" cy="601723"/>
          </a:xfrm>
          <a:prstGeom prst="rect">
            <a:avLst/>
          </a:prstGeom>
        </p:spPr>
      </p:pic>
      <p:sp>
        <p:nvSpPr>
          <p:cNvPr id="225" name="직사각형 224"/>
          <p:cNvSpPr/>
          <p:nvPr/>
        </p:nvSpPr>
        <p:spPr>
          <a:xfrm>
            <a:off x="3244238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6" name="그림 2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4539885"/>
            <a:ext cx="503768" cy="601723"/>
          </a:xfrm>
          <a:prstGeom prst="rect">
            <a:avLst/>
          </a:prstGeom>
        </p:spPr>
      </p:pic>
      <p:sp>
        <p:nvSpPr>
          <p:cNvPr id="227" name="직사각형 226"/>
          <p:cNvSpPr/>
          <p:nvPr/>
        </p:nvSpPr>
        <p:spPr>
          <a:xfrm>
            <a:off x="5704296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8" name="그림 2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4529107"/>
            <a:ext cx="503768" cy="601723"/>
          </a:xfrm>
          <a:prstGeom prst="rect">
            <a:avLst/>
          </a:prstGeom>
        </p:spPr>
      </p:pic>
      <p:sp>
        <p:nvSpPr>
          <p:cNvPr id="229" name="직사각형 228"/>
          <p:cNvSpPr/>
          <p:nvPr/>
        </p:nvSpPr>
        <p:spPr>
          <a:xfrm>
            <a:off x="7349311" y="432095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0" name="그림 2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08" y="1896599"/>
            <a:ext cx="456013" cy="456013"/>
          </a:xfrm>
          <a:prstGeom prst="rect">
            <a:avLst/>
          </a:prstGeom>
        </p:spPr>
      </p:pic>
      <p:pic>
        <p:nvPicPr>
          <p:cNvPr id="231" name="그림 2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37" y="1884469"/>
            <a:ext cx="456013" cy="456013"/>
          </a:xfrm>
          <a:prstGeom prst="rect">
            <a:avLst/>
          </a:prstGeom>
        </p:spPr>
      </p:pic>
      <p:sp>
        <p:nvSpPr>
          <p:cNvPr id="232" name="직사각형 231"/>
          <p:cNvSpPr/>
          <p:nvPr/>
        </p:nvSpPr>
        <p:spPr>
          <a:xfrm>
            <a:off x="6526504" y="188505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" name="직사각형 232"/>
          <p:cNvSpPr/>
          <p:nvPr/>
        </p:nvSpPr>
        <p:spPr>
          <a:xfrm>
            <a:off x="6526504" y="269795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VIP7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" name="직사각형 233"/>
          <p:cNvSpPr/>
          <p:nvPr/>
        </p:nvSpPr>
        <p:spPr>
          <a:xfrm>
            <a:off x="6526504" y="350852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VIP11</a:t>
            </a:r>
            <a:endParaRPr lang="ko-KR" altLang="en-US" sz="900" b="1" dirty="0"/>
          </a:p>
        </p:txBody>
      </p:sp>
      <p:sp>
        <p:nvSpPr>
          <p:cNvPr id="235" name="직사각형 234"/>
          <p:cNvSpPr/>
          <p:nvPr/>
        </p:nvSpPr>
        <p:spPr>
          <a:xfrm>
            <a:off x="6526504" y="431822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6" name="그룹 235"/>
          <p:cNvGrpSpPr/>
          <p:nvPr/>
        </p:nvGrpSpPr>
        <p:grpSpPr>
          <a:xfrm>
            <a:off x="2092759" y="2440708"/>
            <a:ext cx="4944924" cy="308766"/>
            <a:chOff x="2061935" y="2270760"/>
            <a:chExt cx="4944924" cy="308766"/>
          </a:xfrm>
        </p:grpSpPr>
        <p:sp>
          <p:nvSpPr>
            <p:cNvPr id="237" name="TextBox 23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30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1" name="그룹 240"/>
          <p:cNvGrpSpPr/>
          <p:nvPr/>
        </p:nvGrpSpPr>
        <p:grpSpPr>
          <a:xfrm>
            <a:off x="2098007" y="3234483"/>
            <a:ext cx="4944924" cy="308766"/>
            <a:chOff x="2061935" y="2270760"/>
            <a:chExt cx="4944924" cy="308766"/>
          </a:xfrm>
        </p:grpSpPr>
        <p:sp>
          <p:nvSpPr>
            <p:cNvPr id="242" name="TextBox 24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</a:t>
              </a:r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60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6" name="그룹 245"/>
          <p:cNvGrpSpPr/>
          <p:nvPr/>
        </p:nvGrpSpPr>
        <p:grpSpPr>
          <a:xfrm>
            <a:off x="2098093" y="4053904"/>
            <a:ext cx="4944924" cy="308766"/>
            <a:chOff x="2061935" y="2270760"/>
            <a:chExt cx="4944924" cy="308766"/>
          </a:xfrm>
        </p:grpSpPr>
        <p:sp>
          <p:nvSpPr>
            <p:cNvPr id="247" name="TextBox 24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1" name="그룹 250"/>
          <p:cNvGrpSpPr/>
          <p:nvPr/>
        </p:nvGrpSpPr>
        <p:grpSpPr>
          <a:xfrm>
            <a:off x="2123407" y="4853754"/>
            <a:ext cx="4944924" cy="308766"/>
            <a:chOff x="2061935" y="2270760"/>
            <a:chExt cx="4944924" cy="308766"/>
          </a:xfrm>
        </p:grpSpPr>
        <p:sp>
          <p:nvSpPr>
            <p:cNvPr id="252" name="TextBox 25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400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240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6" name="그룹 255"/>
          <p:cNvGrpSpPr/>
          <p:nvPr/>
        </p:nvGrpSpPr>
        <p:grpSpPr>
          <a:xfrm>
            <a:off x="2935593" y="2422583"/>
            <a:ext cx="4916281" cy="273954"/>
            <a:chOff x="2904769" y="2443135"/>
            <a:chExt cx="4916281" cy="273954"/>
          </a:xfrm>
        </p:grpSpPr>
        <p:sp>
          <p:nvSpPr>
            <p:cNvPr id="257" name="TextBox 256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0" name="그룹 259"/>
          <p:cNvGrpSpPr/>
          <p:nvPr/>
        </p:nvGrpSpPr>
        <p:grpSpPr>
          <a:xfrm>
            <a:off x="2910605" y="3218712"/>
            <a:ext cx="4916281" cy="273954"/>
            <a:chOff x="2904769" y="2443135"/>
            <a:chExt cx="4916281" cy="273954"/>
          </a:xfrm>
        </p:grpSpPr>
        <p:sp>
          <p:nvSpPr>
            <p:cNvPr id="261" name="TextBox 260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4" name="그룹 263"/>
          <p:cNvGrpSpPr/>
          <p:nvPr/>
        </p:nvGrpSpPr>
        <p:grpSpPr>
          <a:xfrm>
            <a:off x="2910605" y="4038093"/>
            <a:ext cx="4916281" cy="273954"/>
            <a:chOff x="2904769" y="2443135"/>
            <a:chExt cx="4916281" cy="273954"/>
          </a:xfrm>
        </p:grpSpPr>
        <p:sp>
          <p:nvSpPr>
            <p:cNvPr id="265" name="TextBox 264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8" name="그룹 267"/>
          <p:cNvGrpSpPr/>
          <p:nvPr/>
        </p:nvGrpSpPr>
        <p:grpSpPr>
          <a:xfrm>
            <a:off x="2920192" y="4844573"/>
            <a:ext cx="4916281" cy="273954"/>
            <a:chOff x="2904769" y="2443135"/>
            <a:chExt cx="4916281" cy="273954"/>
          </a:xfrm>
        </p:grpSpPr>
        <p:sp>
          <p:nvSpPr>
            <p:cNvPr id="269" name="TextBox 268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pic>
        <p:nvPicPr>
          <p:cNvPr id="272" name="그림 2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47" y="1756878"/>
            <a:ext cx="2174669" cy="3462391"/>
          </a:xfrm>
          <a:prstGeom prst="rect">
            <a:avLst/>
          </a:prstGeom>
        </p:spPr>
      </p:pic>
      <p:sp>
        <p:nvSpPr>
          <p:cNvPr id="273" name="TextBox 272"/>
          <p:cNvSpPr txBox="1"/>
          <p:nvPr/>
        </p:nvSpPr>
        <p:spPr>
          <a:xfrm>
            <a:off x="4092086" y="1421364"/>
            <a:ext cx="4007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매일 매일 출석하여 더욱 푸짐한 보상을 획득해보세요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~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3896520" y="5179423"/>
            <a:ext cx="439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출석 보상은 우편함으로 지급됩니다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우편함을 확인해 주세요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9191452" y="1372270"/>
            <a:ext cx="978770" cy="319886"/>
          </a:xfrm>
          <a:prstGeom prst="rect">
            <a:avLst/>
          </a:prstGeom>
        </p:spPr>
      </p:pic>
      <p:sp>
        <p:nvSpPr>
          <p:cNvPr id="276" name="TextBox 275"/>
          <p:cNvSpPr txBox="1"/>
          <p:nvPr/>
        </p:nvSpPr>
        <p:spPr>
          <a:xfrm>
            <a:off x="9266864" y="1405255"/>
            <a:ext cx="8279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설명</a:t>
            </a:r>
            <a:endParaRPr lang="ko-KR" alt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7" name="직사각형 276"/>
          <p:cNvSpPr/>
          <p:nvPr/>
        </p:nvSpPr>
        <p:spPr>
          <a:xfrm>
            <a:off x="8476314" y="2808561"/>
            <a:ext cx="1290949" cy="16035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8" name="그림 2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84" y="2868033"/>
            <a:ext cx="1181907" cy="1181907"/>
          </a:xfrm>
          <a:prstGeom prst="rect">
            <a:avLst/>
          </a:prstGeom>
        </p:spPr>
      </p:pic>
      <p:sp>
        <p:nvSpPr>
          <p:cNvPr id="279" name="TextBox 278"/>
          <p:cNvSpPr txBox="1"/>
          <p:nvPr/>
        </p:nvSpPr>
        <p:spPr>
          <a:xfrm>
            <a:off x="8876985" y="4082551"/>
            <a:ext cx="489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젬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8839836" y="3695026"/>
            <a:ext cx="826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 smtClean="0">
                <a:solidFill>
                  <a:schemeClr val="bg1"/>
                </a:solidFill>
                <a:latin typeface="+mj-ea"/>
                <a:ea typeface="+mj-ea"/>
              </a:rPr>
              <a:t>100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81" name="그림 28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8790467" y="3091069"/>
            <a:ext cx="668941" cy="735834"/>
          </a:xfrm>
          <a:prstGeom prst="rect">
            <a:avLst/>
          </a:prstGeom>
        </p:spPr>
      </p:pic>
      <p:sp>
        <p:nvSpPr>
          <p:cNvPr id="282" name="직사각형 281"/>
          <p:cNvSpPr/>
          <p:nvPr/>
        </p:nvSpPr>
        <p:spPr>
          <a:xfrm>
            <a:off x="8118943" y="1858525"/>
            <a:ext cx="2025746" cy="3943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8215383" y="1882307"/>
            <a:ext cx="181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이달의 연속 출석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8087362" y="2374674"/>
            <a:ext cx="1361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연속 출석 횟수 </a:t>
            </a:r>
            <a:r>
              <a: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9459408" y="2331637"/>
            <a:ext cx="35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ko-KR" altLang="en-US" sz="2000" dirty="0">
              <a:ln w="0"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86" name="그림 28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369740" y="4634799"/>
            <a:ext cx="1492740" cy="456897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8545524" y="4693970"/>
            <a:ext cx="1141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받기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5349630" y="5539123"/>
            <a:ext cx="1492740" cy="456897"/>
            <a:chOff x="5492343" y="5559671"/>
            <a:chExt cx="1492740" cy="456897"/>
          </a:xfrm>
        </p:grpSpPr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5492343" y="5559671"/>
              <a:ext cx="1492740" cy="456897"/>
            </a:xfrm>
            <a:prstGeom prst="rect">
              <a:avLst/>
            </a:prstGeom>
          </p:spPr>
        </p:pic>
        <p:sp>
          <p:nvSpPr>
            <p:cNvPr id="289" name="TextBox 288"/>
            <p:cNvSpPr txBox="1"/>
            <p:nvPr/>
          </p:nvSpPr>
          <p:spPr>
            <a:xfrm>
              <a:off x="5708038" y="5629116"/>
              <a:ext cx="1141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확인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0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291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출석 보상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복귀 유저 출석 보상</a:t>
            </a:r>
            <a:endParaRPr lang="ko-KR" altLang="en-US" sz="1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253599" y="909893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복귀 유저 출석 보상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85" name="그림 18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86" name="직사각형 185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90" y="1756878"/>
            <a:ext cx="6016106" cy="3462391"/>
          </a:xfrm>
          <a:prstGeom prst="rect">
            <a:avLst/>
          </a:prstGeom>
        </p:spPr>
      </p:pic>
      <p:graphicFrame>
        <p:nvGraphicFramePr>
          <p:cNvPr id="187" name="표 186"/>
          <p:cNvGraphicFramePr>
            <a:graphicFrameLocks noGrp="1"/>
          </p:cNvGraphicFramePr>
          <p:nvPr>
            <p:extLst/>
          </p:nvPr>
        </p:nvGraphicFramePr>
        <p:xfrm>
          <a:off x="2102837" y="1891078"/>
          <a:ext cx="5748260" cy="3237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1180"/>
                <a:gridCol w="821180"/>
                <a:gridCol w="821180"/>
                <a:gridCol w="821180"/>
                <a:gridCol w="821180"/>
                <a:gridCol w="821180"/>
                <a:gridCol w="821180"/>
              </a:tblGrid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8" name="그림 1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2205028"/>
            <a:ext cx="551259" cy="367506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39" y="2197117"/>
            <a:ext cx="534031" cy="465124"/>
          </a:xfrm>
          <a:prstGeom prst="rect">
            <a:avLst/>
          </a:prstGeom>
        </p:spPr>
      </p:pic>
      <p:pic>
        <p:nvPicPr>
          <p:cNvPr id="190" name="그림 1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97" y="4511103"/>
            <a:ext cx="631650" cy="597197"/>
          </a:xfrm>
          <a:prstGeom prst="rect">
            <a:avLst/>
          </a:prstGeom>
        </p:spPr>
      </p:pic>
      <p:pic>
        <p:nvPicPr>
          <p:cNvPr id="191" name="그림 1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70" y="2978272"/>
            <a:ext cx="664085" cy="522559"/>
          </a:xfrm>
          <a:prstGeom prst="rect">
            <a:avLst/>
          </a:prstGeom>
        </p:spPr>
      </p:pic>
      <p:pic>
        <p:nvPicPr>
          <p:cNvPr id="192" name="그림 1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34" y="3764986"/>
            <a:ext cx="584655" cy="548114"/>
          </a:xfrm>
          <a:prstGeom prst="rect">
            <a:avLst/>
          </a:prstGeom>
        </p:spPr>
      </p:pic>
      <p:pic>
        <p:nvPicPr>
          <p:cNvPr id="193" name="그림 19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76" y="4431335"/>
            <a:ext cx="671846" cy="660361"/>
          </a:xfrm>
          <a:prstGeom prst="rect">
            <a:avLst/>
          </a:prstGeom>
        </p:spPr>
      </p:pic>
      <p:pic>
        <p:nvPicPr>
          <p:cNvPr id="194" name="그림 1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8" y="2979852"/>
            <a:ext cx="562743" cy="43641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82" y="3789906"/>
            <a:ext cx="666104" cy="470867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097387"/>
            <a:ext cx="525684" cy="546299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894853"/>
            <a:ext cx="525684" cy="546299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41" y="3717369"/>
            <a:ext cx="525684" cy="546299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72" y="4520115"/>
            <a:ext cx="525684" cy="546299"/>
          </a:xfrm>
          <a:prstGeom prst="rect">
            <a:avLst/>
          </a:prstGeom>
        </p:spPr>
      </p:pic>
      <p:pic>
        <p:nvPicPr>
          <p:cNvPr id="200" name="그림 19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59" y="1885635"/>
            <a:ext cx="456013" cy="45601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106711"/>
            <a:ext cx="503768" cy="601723"/>
          </a:xfrm>
          <a:prstGeom prst="rect">
            <a:avLst/>
          </a:prstGeom>
        </p:spPr>
      </p:pic>
      <p:pic>
        <p:nvPicPr>
          <p:cNvPr id="202" name="그림 20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62" y="2095933"/>
            <a:ext cx="520771" cy="546299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2894087"/>
            <a:ext cx="520771" cy="546299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3710602"/>
            <a:ext cx="520771" cy="546299"/>
          </a:xfrm>
          <a:prstGeom prst="rect">
            <a:avLst/>
          </a:prstGeom>
        </p:spPr>
      </p:pic>
      <p:pic>
        <p:nvPicPr>
          <p:cNvPr id="205" name="그림 20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87" y="4512798"/>
            <a:ext cx="520771" cy="546299"/>
          </a:xfrm>
          <a:prstGeom prst="rect">
            <a:avLst/>
          </a:prstGeom>
        </p:spPr>
      </p:pic>
      <p:sp>
        <p:nvSpPr>
          <p:cNvPr id="206" name="직사각형 205"/>
          <p:cNvSpPr/>
          <p:nvPr/>
        </p:nvSpPr>
        <p:spPr>
          <a:xfrm>
            <a:off x="3244238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7" name="그림 2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56" y="1898563"/>
            <a:ext cx="814702" cy="79909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106711"/>
            <a:ext cx="503768" cy="601723"/>
          </a:xfrm>
          <a:prstGeom prst="rect">
            <a:avLst/>
          </a:prstGeom>
        </p:spPr>
      </p:pic>
      <p:sp>
        <p:nvSpPr>
          <p:cNvPr id="209" name="직사각형 208"/>
          <p:cNvSpPr/>
          <p:nvPr/>
        </p:nvSpPr>
        <p:spPr>
          <a:xfrm>
            <a:off x="5704296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VIP2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0" name="그림 20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095933"/>
            <a:ext cx="503768" cy="601723"/>
          </a:xfrm>
          <a:prstGeom prst="rect">
            <a:avLst/>
          </a:prstGeom>
        </p:spPr>
      </p:pic>
      <p:sp>
        <p:nvSpPr>
          <p:cNvPr id="211" name="직사각형 210"/>
          <p:cNvSpPr/>
          <p:nvPr/>
        </p:nvSpPr>
        <p:spPr>
          <a:xfrm>
            <a:off x="7349311" y="1887785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2" name="그림 2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919615"/>
            <a:ext cx="503768" cy="601723"/>
          </a:xfrm>
          <a:prstGeom prst="rect">
            <a:avLst/>
          </a:prstGeom>
        </p:spPr>
      </p:pic>
      <p:sp>
        <p:nvSpPr>
          <p:cNvPr id="213" name="직사각형 212"/>
          <p:cNvSpPr/>
          <p:nvPr/>
        </p:nvSpPr>
        <p:spPr>
          <a:xfrm>
            <a:off x="3244238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4" name="그림 2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919615"/>
            <a:ext cx="503768" cy="601723"/>
          </a:xfrm>
          <a:prstGeom prst="rect">
            <a:avLst/>
          </a:prstGeom>
        </p:spPr>
      </p:pic>
      <p:sp>
        <p:nvSpPr>
          <p:cNvPr id="215" name="직사각형 214"/>
          <p:cNvSpPr/>
          <p:nvPr/>
        </p:nvSpPr>
        <p:spPr>
          <a:xfrm>
            <a:off x="5704296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6" name="그림 2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908837"/>
            <a:ext cx="503768" cy="601723"/>
          </a:xfrm>
          <a:prstGeom prst="rect">
            <a:avLst/>
          </a:prstGeom>
        </p:spPr>
      </p:pic>
      <p:sp>
        <p:nvSpPr>
          <p:cNvPr id="217" name="직사각형 216"/>
          <p:cNvSpPr/>
          <p:nvPr/>
        </p:nvSpPr>
        <p:spPr>
          <a:xfrm>
            <a:off x="7349311" y="270068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VIP8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8" name="그림 2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3730187"/>
            <a:ext cx="503768" cy="601723"/>
          </a:xfrm>
          <a:prstGeom prst="rect">
            <a:avLst/>
          </a:prstGeom>
        </p:spPr>
      </p:pic>
      <p:sp>
        <p:nvSpPr>
          <p:cNvPr id="219" name="직사각형 218"/>
          <p:cNvSpPr/>
          <p:nvPr/>
        </p:nvSpPr>
        <p:spPr>
          <a:xfrm>
            <a:off x="3244238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VIP9</a:t>
            </a:r>
            <a:endParaRPr lang="ko-KR" altLang="en-US" sz="900" b="1" dirty="0"/>
          </a:p>
        </p:txBody>
      </p:sp>
      <p:pic>
        <p:nvPicPr>
          <p:cNvPr id="220" name="그림 2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3730187"/>
            <a:ext cx="503768" cy="601723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5704296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VIP10</a:t>
            </a:r>
            <a:endParaRPr lang="ko-KR" altLang="en-US" sz="900" b="1" dirty="0"/>
          </a:p>
        </p:txBody>
      </p:sp>
      <p:pic>
        <p:nvPicPr>
          <p:cNvPr id="222" name="그림 2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3719409"/>
            <a:ext cx="503768" cy="601723"/>
          </a:xfrm>
          <a:prstGeom prst="rect">
            <a:avLst/>
          </a:prstGeom>
        </p:spPr>
      </p:pic>
      <p:sp>
        <p:nvSpPr>
          <p:cNvPr id="223" name="직사각형 222"/>
          <p:cNvSpPr/>
          <p:nvPr/>
        </p:nvSpPr>
        <p:spPr>
          <a:xfrm>
            <a:off x="7349311" y="3511261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VIP12</a:t>
            </a:r>
            <a:endParaRPr lang="ko-KR" altLang="en-US" sz="900" b="1" dirty="0"/>
          </a:p>
        </p:txBody>
      </p:sp>
      <p:pic>
        <p:nvPicPr>
          <p:cNvPr id="224" name="그림 2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4539885"/>
            <a:ext cx="503768" cy="601723"/>
          </a:xfrm>
          <a:prstGeom prst="rect">
            <a:avLst/>
          </a:prstGeom>
        </p:spPr>
      </p:pic>
      <p:sp>
        <p:nvSpPr>
          <p:cNvPr id="225" name="직사각형 224"/>
          <p:cNvSpPr/>
          <p:nvPr/>
        </p:nvSpPr>
        <p:spPr>
          <a:xfrm>
            <a:off x="3244238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6" name="그림 2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4539885"/>
            <a:ext cx="503768" cy="601723"/>
          </a:xfrm>
          <a:prstGeom prst="rect">
            <a:avLst/>
          </a:prstGeom>
        </p:spPr>
      </p:pic>
      <p:sp>
        <p:nvSpPr>
          <p:cNvPr id="227" name="직사각형 226"/>
          <p:cNvSpPr/>
          <p:nvPr/>
        </p:nvSpPr>
        <p:spPr>
          <a:xfrm>
            <a:off x="5704296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8" name="그림 2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4529107"/>
            <a:ext cx="503768" cy="601723"/>
          </a:xfrm>
          <a:prstGeom prst="rect">
            <a:avLst/>
          </a:prstGeom>
        </p:spPr>
      </p:pic>
      <p:sp>
        <p:nvSpPr>
          <p:cNvPr id="229" name="직사각형 228"/>
          <p:cNvSpPr/>
          <p:nvPr/>
        </p:nvSpPr>
        <p:spPr>
          <a:xfrm>
            <a:off x="7349311" y="432095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0" name="그림 2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08" y="1896599"/>
            <a:ext cx="456013" cy="456013"/>
          </a:xfrm>
          <a:prstGeom prst="rect">
            <a:avLst/>
          </a:prstGeom>
        </p:spPr>
      </p:pic>
      <p:pic>
        <p:nvPicPr>
          <p:cNvPr id="231" name="그림 2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37" y="1884469"/>
            <a:ext cx="456013" cy="456013"/>
          </a:xfrm>
          <a:prstGeom prst="rect">
            <a:avLst/>
          </a:prstGeom>
        </p:spPr>
      </p:pic>
      <p:sp>
        <p:nvSpPr>
          <p:cNvPr id="232" name="직사각형 231"/>
          <p:cNvSpPr/>
          <p:nvPr/>
        </p:nvSpPr>
        <p:spPr>
          <a:xfrm>
            <a:off x="6526504" y="188505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" name="직사각형 232"/>
          <p:cNvSpPr/>
          <p:nvPr/>
        </p:nvSpPr>
        <p:spPr>
          <a:xfrm>
            <a:off x="6526504" y="269795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VIP7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" name="직사각형 233"/>
          <p:cNvSpPr/>
          <p:nvPr/>
        </p:nvSpPr>
        <p:spPr>
          <a:xfrm>
            <a:off x="6526504" y="350852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VIP11</a:t>
            </a:r>
            <a:endParaRPr lang="ko-KR" altLang="en-US" sz="900" b="1" dirty="0"/>
          </a:p>
        </p:txBody>
      </p:sp>
      <p:sp>
        <p:nvSpPr>
          <p:cNvPr id="235" name="직사각형 234"/>
          <p:cNvSpPr/>
          <p:nvPr/>
        </p:nvSpPr>
        <p:spPr>
          <a:xfrm>
            <a:off x="6526504" y="431822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6" name="그룹 235"/>
          <p:cNvGrpSpPr/>
          <p:nvPr/>
        </p:nvGrpSpPr>
        <p:grpSpPr>
          <a:xfrm>
            <a:off x="2092759" y="2440708"/>
            <a:ext cx="4944924" cy="308766"/>
            <a:chOff x="2061935" y="2270760"/>
            <a:chExt cx="4944924" cy="308766"/>
          </a:xfrm>
        </p:grpSpPr>
        <p:sp>
          <p:nvSpPr>
            <p:cNvPr id="237" name="TextBox 23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30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1" name="그룹 240"/>
          <p:cNvGrpSpPr/>
          <p:nvPr/>
        </p:nvGrpSpPr>
        <p:grpSpPr>
          <a:xfrm>
            <a:off x="2098007" y="3234483"/>
            <a:ext cx="4944924" cy="308766"/>
            <a:chOff x="2061935" y="2270760"/>
            <a:chExt cx="4944924" cy="308766"/>
          </a:xfrm>
        </p:grpSpPr>
        <p:sp>
          <p:nvSpPr>
            <p:cNvPr id="242" name="TextBox 24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</a:t>
              </a:r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60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6" name="그룹 245"/>
          <p:cNvGrpSpPr/>
          <p:nvPr/>
        </p:nvGrpSpPr>
        <p:grpSpPr>
          <a:xfrm>
            <a:off x="2098093" y="4053904"/>
            <a:ext cx="4944924" cy="308766"/>
            <a:chOff x="2061935" y="2270760"/>
            <a:chExt cx="4944924" cy="308766"/>
          </a:xfrm>
        </p:grpSpPr>
        <p:sp>
          <p:nvSpPr>
            <p:cNvPr id="247" name="TextBox 24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1" name="그룹 250"/>
          <p:cNvGrpSpPr/>
          <p:nvPr/>
        </p:nvGrpSpPr>
        <p:grpSpPr>
          <a:xfrm>
            <a:off x="2123407" y="4853754"/>
            <a:ext cx="4944924" cy="308766"/>
            <a:chOff x="2061935" y="2270760"/>
            <a:chExt cx="4944924" cy="308766"/>
          </a:xfrm>
        </p:grpSpPr>
        <p:sp>
          <p:nvSpPr>
            <p:cNvPr id="252" name="TextBox 25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400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240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6" name="그룹 255"/>
          <p:cNvGrpSpPr/>
          <p:nvPr/>
        </p:nvGrpSpPr>
        <p:grpSpPr>
          <a:xfrm>
            <a:off x="2935593" y="2422583"/>
            <a:ext cx="4916281" cy="273954"/>
            <a:chOff x="2904769" y="2443135"/>
            <a:chExt cx="4916281" cy="273954"/>
          </a:xfrm>
        </p:grpSpPr>
        <p:sp>
          <p:nvSpPr>
            <p:cNvPr id="257" name="TextBox 256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0" name="그룹 259"/>
          <p:cNvGrpSpPr/>
          <p:nvPr/>
        </p:nvGrpSpPr>
        <p:grpSpPr>
          <a:xfrm>
            <a:off x="2910605" y="3218712"/>
            <a:ext cx="4916281" cy="273954"/>
            <a:chOff x="2904769" y="2443135"/>
            <a:chExt cx="4916281" cy="273954"/>
          </a:xfrm>
        </p:grpSpPr>
        <p:sp>
          <p:nvSpPr>
            <p:cNvPr id="261" name="TextBox 260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4" name="그룹 263"/>
          <p:cNvGrpSpPr/>
          <p:nvPr/>
        </p:nvGrpSpPr>
        <p:grpSpPr>
          <a:xfrm>
            <a:off x="2910605" y="4038093"/>
            <a:ext cx="4916281" cy="273954"/>
            <a:chOff x="2904769" y="2443135"/>
            <a:chExt cx="4916281" cy="273954"/>
          </a:xfrm>
        </p:grpSpPr>
        <p:sp>
          <p:nvSpPr>
            <p:cNvPr id="265" name="TextBox 264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8" name="그룹 267"/>
          <p:cNvGrpSpPr/>
          <p:nvPr/>
        </p:nvGrpSpPr>
        <p:grpSpPr>
          <a:xfrm>
            <a:off x="2920192" y="4844573"/>
            <a:ext cx="4916281" cy="273954"/>
            <a:chOff x="2904769" y="2443135"/>
            <a:chExt cx="4916281" cy="273954"/>
          </a:xfrm>
        </p:grpSpPr>
        <p:sp>
          <p:nvSpPr>
            <p:cNvPr id="269" name="TextBox 268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pic>
        <p:nvPicPr>
          <p:cNvPr id="272" name="그림 2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47" y="1756878"/>
            <a:ext cx="2174669" cy="3462391"/>
          </a:xfrm>
          <a:prstGeom prst="rect">
            <a:avLst/>
          </a:prstGeom>
        </p:spPr>
      </p:pic>
      <p:sp>
        <p:nvSpPr>
          <p:cNvPr id="273" name="TextBox 272"/>
          <p:cNvSpPr txBox="1"/>
          <p:nvPr/>
        </p:nvSpPr>
        <p:spPr>
          <a:xfrm>
            <a:off x="4092086" y="1421364"/>
            <a:ext cx="4007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매일 매일 출석하여 더욱 푸짐한 보상을 획득해보세요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~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3896520" y="5179423"/>
            <a:ext cx="439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출석 보상은 우편함으로 지급됩니다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우편함을 확인해 주세요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9191452" y="1372270"/>
            <a:ext cx="978770" cy="319886"/>
          </a:xfrm>
          <a:prstGeom prst="rect">
            <a:avLst/>
          </a:prstGeom>
        </p:spPr>
      </p:pic>
      <p:sp>
        <p:nvSpPr>
          <p:cNvPr id="276" name="TextBox 275"/>
          <p:cNvSpPr txBox="1"/>
          <p:nvPr/>
        </p:nvSpPr>
        <p:spPr>
          <a:xfrm>
            <a:off x="9266864" y="1405255"/>
            <a:ext cx="8279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설명</a:t>
            </a:r>
            <a:endParaRPr lang="ko-KR" alt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7" name="직사각형 276"/>
          <p:cNvSpPr/>
          <p:nvPr/>
        </p:nvSpPr>
        <p:spPr>
          <a:xfrm>
            <a:off x="8476314" y="2808561"/>
            <a:ext cx="1290949" cy="16035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8" name="그림 2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84" y="2868033"/>
            <a:ext cx="1181907" cy="1181907"/>
          </a:xfrm>
          <a:prstGeom prst="rect">
            <a:avLst/>
          </a:prstGeom>
        </p:spPr>
      </p:pic>
      <p:sp>
        <p:nvSpPr>
          <p:cNvPr id="279" name="TextBox 278"/>
          <p:cNvSpPr txBox="1"/>
          <p:nvPr/>
        </p:nvSpPr>
        <p:spPr>
          <a:xfrm>
            <a:off x="8876985" y="4082551"/>
            <a:ext cx="489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젬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8839836" y="3695026"/>
            <a:ext cx="826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 smtClean="0">
                <a:solidFill>
                  <a:schemeClr val="bg1"/>
                </a:solidFill>
                <a:latin typeface="+mj-ea"/>
                <a:ea typeface="+mj-ea"/>
              </a:rPr>
              <a:t>100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81" name="그림 28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8790467" y="3091069"/>
            <a:ext cx="668941" cy="735834"/>
          </a:xfrm>
          <a:prstGeom prst="rect">
            <a:avLst/>
          </a:prstGeom>
        </p:spPr>
      </p:pic>
      <p:sp>
        <p:nvSpPr>
          <p:cNvPr id="282" name="직사각형 281"/>
          <p:cNvSpPr/>
          <p:nvPr/>
        </p:nvSpPr>
        <p:spPr>
          <a:xfrm>
            <a:off x="8118943" y="1858525"/>
            <a:ext cx="2025746" cy="3943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8215383" y="1882307"/>
            <a:ext cx="181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이달의 연속 출석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8087362" y="2374674"/>
            <a:ext cx="1361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연속 출석 횟수 </a:t>
            </a:r>
            <a:r>
              <a: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9459408" y="2331637"/>
            <a:ext cx="35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ko-KR" altLang="en-US" sz="2000" dirty="0">
              <a:ln w="0"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86" name="그림 28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369740" y="4634799"/>
            <a:ext cx="1492740" cy="456897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8545524" y="4693970"/>
            <a:ext cx="1141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받기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5349630" y="5539123"/>
            <a:ext cx="1492740" cy="456897"/>
            <a:chOff x="5492343" y="5559671"/>
            <a:chExt cx="1492740" cy="456897"/>
          </a:xfrm>
        </p:grpSpPr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5492343" y="5559671"/>
              <a:ext cx="1492740" cy="456897"/>
            </a:xfrm>
            <a:prstGeom prst="rect">
              <a:avLst/>
            </a:prstGeom>
          </p:spPr>
        </p:pic>
        <p:sp>
          <p:nvSpPr>
            <p:cNvPr id="289" name="TextBox 288"/>
            <p:cNvSpPr txBox="1"/>
            <p:nvPr/>
          </p:nvSpPr>
          <p:spPr>
            <a:xfrm>
              <a:off x="5708038" y="5629116"/>
              <a:ext cx="1141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확인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출석 보상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연속 출석 보상 받기</a:t>
            </a:r>
            <a:r>
              <a:rPr lang="en-US" altLang="ko-KR" sz="1400" b="1" dirty="0" smtClean="0"/>
              <a:t>_1</a:t>
            </a:r>
            <a:endParaRPr lang="ko-KR" altLang="en-US" sz="1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653246" y="909893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출석 보상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85" name="그림 18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86" name="직사각형 185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90" y="1756878"/>
            <a:ext cx="6016106" cy="3462391"/>
          </a:xfrm>
          <a:prstGeom prst="rect">
            <a:avLst/>
          </a:prstGeom>
        </p:spPr>
      </p:pic>
      <p:graphicFrame>
        <p:nvGraphicFramePr>
          <p:cNvPr id="187" name="표 186"/>
          <p:cNvGraphicFramePr>
            <a:graphicFrameLocks noGrp="1"/>
          </p:cNvGraphicFramePr>
          <p:nvPr>
            <p:extLst/>
          </p:nvPr>
        </p:nvGraphicFramePr>
        <p:xfrm>
          <a:off x="2102837" y="1891078"/>
          <a:ext cx="5748260" cy="3237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1180"/>
                <a:gridCol w="821180"/>
                <a:gridCol w="821180"/>
                <a:gridCol w="821180"/>
                <a:gridCol w="821180"/>
                <a:gridCol w="821180"/>
                <a:gridCol w="821180"/>
              </a:tblGrid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8" name="그림 1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2205028"/>
            <a:ext cx="551259" cy="367506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39" y="2197117"/>
            <a:ext cx="534031" cy="465124"/>
          </a:xfrm>
          <a:prstGeom prst="rect">
            <a:avLst/>
          </a:prstGeom>
        </p:spPr>
      </p:pic>
      <p:pic>
        <p:nvPicPr>
          <p:cNvPr id="190" name="그림 1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97" y="4511103"/>
            <a:ext cx="631650" cy="597197"/>
          </a:xfrm>
          <a:prstGeom prst="rect">
            <a:avLst/>
          </a:prstGeom>
        </p:spPr>
      </p:pic>
      <p:pic>
        <p:nvPicPr>
          <p:cNvPr id="191" name="그림 1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70" y="2978272"/>
            <a:ext cx="664085" cy="522559"/>
          </a:xfrm>
          <a:prstGeom prst="rect">
            <a:avLst/>
          </a:prstGeom>
        </p:spPr>
      </p:pic>
      <p:pic>
        <p:nvPicPr>
          <p:cNvPr id="192" name="그림 1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34" y="3764986"/>
            <a:ext cx="584655" cy="548114"/>
          </a:xfrm>
          <a:prstGeom prst="rect">
            <a:avLst/>
          </a:prstGeom>
        </p:spPr>
      </p:pic>
      <p:pic>
        <p:nvPicPr>
          <p:cNvPr id="193" name="그림 19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76" y="4431335"/>
            <a:ext cx="671846" cy="660361"/>
          </a:xfrm>
          <a:prstGeom prst="rect">
            <a:avLst/>
          </a:prstGeom>
        </p:spPr>
      </p:pic>
      <p:pic>
        <p:nvPicPr>
          <p:cNvPr id="194" name="그림 1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8" y="2979852"/>
            <a:ext cx="562743" cy="43641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82" y="3789906"/>
            <a:ext cx="666104" cy="470867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097387"/>
            <a:ext cx="525684" cy="546299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894853"/>
            <a:ext cx="525684" cy="546299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41" y="3717369"/>
            <a:ext cx="525684" cy="546299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72" y="4520115"/>
            <a:ext cx="525684" cy="546299"/>
          </a:xfrm>
          <a:prstGeom prst="rect">
            <a:avLst/>
          </a:prstGeom>
        </p:spPr>
      </p:pic>
      <p:pic>
        <p:nvPicPr>
          <p:cNvPr id="200" name="그림 19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59" y="1885635"/>
            <a:ext cx="456013" cy="45601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106711"/>
            <a:ext cx="503768" cy="601723"/>
          </a:xfrm>
          <a:prstGeom prst="rect">
            <a:avLst/>
          </a:prstGeom>
        </p:spPr>
      </p:pic>
      <p:pic>
        <p:nvPicPr>
          <p:cNvPr id="202" name="그림 20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62" y="2095933"/>
            <a:ext cx="520771" cy="546299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2894087"/>
            <a:ext cx="520771" cy="546299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3710602"/>
            <a:ext cx="520771" cy="546299"/>
          </a:xfrm>
          <a:prstGeom prst="rect">
            <a:avLst/>
          </a:prstGeom>
        </p:spPr>
      </p:pic>
      <p:pic>
        <p:nvPicPr>
          <p:cNvPr id="205" name="그림 20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87" y="4512798"/>
            <a:ext cx="520771" cy="546299"/>
          </a:xfrm>
          <a:prstGeom prst="rect">
            <a:avLst/>
          </a:prstGeom>
        </p:spPr>
      </p:pic>
      <p:sp>
        <p:nvSpPr>
          <p:cNvPr id="206" name="직사각형 205"/>
          <p:cNvSpPr/>
          <p:nvPr/>
        </p:nvSpPr>
        <p:spPr>
          <a:xfrm>
            <a:off x="3244238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7" name="그림 2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56" y="1898563"/>
            <a:ext cx="814702" cy="79909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106711"/>
            <a:ext cx="503768" cy="601723"/>
          </a:xfrm>
          <a:prstGeom prst="rect">
            <a:avLst/>
          </a:prstGeom>
        </p:spPr>
      </p:pic>
      <p:sp>
        <p:nvSpPr>
          <p:cNvPr id="209" name="직사각형 208"/>
          <p:cNvSpPr/>
          <p:nvPr/>
        </p:nvSpPr>
        <p:spPr>
          <a:xfrm>
            <a:off x="5704296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VIP2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0" name="그림 20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095933"/>
            <a:ext cx="503768" cy="601723"/>
          </a:xfrm>
          <a:prstGeom prst="rect">
            <a:avLst/>
          </a:prstGeom>
        </p:spPr>
      </p:pic>
      <p:sp>
        <p:nvSpPr>
          <p:cNvPr id="211" name="직사각형 210"/>
          <p:cNvSpPr/>
          <p:nvPr/>
        </p:nvSpPr>
        <p:spPr>
          <a:xfrm>
            <a:off x="7349311" y="1887785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2" name="그림 2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919615"/>
            <a:ext cx="503768" cy="601723"/>
          </a:xfrm>
          <a:prstGeom prst="rect">
            <a:avLst/>
          </a:prstGeom>
        </p:spPr>
      </p:pic>
      <p:sp>
        <p:nvSpPr>
          <p:cNvPr id="213" name="직사각형 212"/>
          <p:cNvSpPr/>
          <p:nvPr/>
        </p:nvSpPr>
        <p:spPr>
          <a:xfrm>
            <a:off x="3244238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4" name="그림 2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919615"/>
            <a:ext cx="503768" cy="601723"/>
          </a:xfrm>
          <a:prstGeom prst="rect">
            <a:avLst/>
          </a:prstGeom>
        </p:spPr>
      </p:pic>
      <p:sp>
        <p:nvSpPr>
          <p:cNvPr id="215" name="직사각형 214"/>
          <p:cNvSpPr/>
          <p:nvPr/>
        </p:nvSpPr>
        <p:spPr>
          <a:xfrm>
            <a:off x="5704296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6" name="그림 2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908837"/>
            <a:ext cx="503768" cy="601723"/>
          </a:xfrm>
          <a:prstGeom prst="rect">
            <a:avLst/>
          </a:prstGeom>
        </p:spPr>
      </p:pic>
      <p:sp>
        <p:nvSpPr>
          <p:cNvPr id="217" name="직사각형 216"/>
          <p:cNvSpPr/>
          <p:nvPr/>
        </p:nvSpPr>
        <p:spPr>
          <a:xfrm>
            <a:off x="7349311" y="270068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VIP8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8" name="그림 2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3730187"/>
            <a:ext cx="503768" cy="601723"/>
          </a:xfrm>
          <a:prstGeom prst="rect">
            <a:avLst/>
          </a:prstGeom>
        </p:spPr>
      </p:pic>
      <p:sp>
        <p:nvSpPr>
          <p:cNvPr id="219" name="직사각형 218"/>
          <p:cNvSpPr/>
          <p:nvPr/>
        </p:nvSpPr>
        <p:spPr>
          <a:xfrm>
            <a:off x="3244238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VIP9</a:t>
            </a:r>
            <a:endParaRPr lang="ko-KR" altLang="en-US" sz="900" b="1" dirty="0"/>
          </a:p>
        </p:txBody>
      </p:sp>
      <p:pic>
        <p:nvPicPr>
          <p:cNvPr id="220" name="그림 2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3730187"/>
            <a:ext cx="503768" cy="601723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5704296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VIP10</a:t>
            </a:r>
            <a:endParaRPr lang="ko-KR" altLang="en-US" sz="900" b="1" dirty="0"/>
          </a:p>
        </p:txBody>
      </p:sp>
      <p:pic>
        <p:nvPicPr>
          <p:cNvPr id="222" name="그림 2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3719409"/>
            <a:ext cx="503768" cy="601723"/>
          </a:xfrm>
          <a:prstGeom prst="rect">
            <a:avLst/>
          </a:prstGeom>
        </p:spPr>
      </p:pic>
      <p:sp>
        <p:nvSpPr>
          <p:cNvPr id="223" name="직사각형 222"/>
          <p:cNvSpPr/>
          <p:nvPr/>
        </p:nvSpPr>
        <p:spPr>
          <a:xfrm>
            <a:off x="7349311" y="3511261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VIP12</a:t>
            </a:r>
            <a:endParaRPr lang="ko-KR" altLang="en-US" sz="900" b="1" dirty="0"/>
          </a:p>
        </p:txBody>
      </p:sp>
      <p:pic>
        <p:nvPicPr>
          <p:cNvPr id="224" name="그림 2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4539885"/>
            <a:ext cx="503768" cy="601723"/>
          </a:xfrm>
          <a:prstGeom prst="rect">
            <a:avLst/>
          </a:prstGeom>
        </p:spPr>
      </p:pic>
      <p:sp>
        <p:nvSpPr>
          <p:cNvPr id="225" name="직사각형 224"/>
          <p:cNvSpPr/>
          <p:nvPr/>
        </p:nvSpPr>
        <p:spPr>
          <a:xfrm>
            <a:off x="3244238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6" name="그림 2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4539885"/>
            <a:ext cx="503768" cy="601723"/>
          </a:xfrm>
          <a:prstGeom prst="rect">
            <a:avLst/>
          </a:prstGeom>
        </p:spPr>
      </p:pic>
      <p:sp>
        <p:nvSpPr>
          <p:cNvPr id="227" name="직사각형 226"/>
          <p:cNvSpPr/>
          <p:nvPr/>
        </p:nvSpPr>
        <p:spPr>
          <a:xfrm>
            <a:off x="5704296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8" name="그림 2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4529107"/>
            <a:ext cx="503768" cy="601723"/>
          </a:xfrm>
          <a:prstGeom prst="rect">
            <a:avLst/>
          </a:prstGeom>
        </p:spPr>
      </p:pic>
      <p:sp>
        <p:nvSpPr>
          <p:cNvPr id="229" name="직사각형 228"/>
          <p:cNvSpPr/>
          <p:nvPr/>
        </p:nvSpPr>
        <p:spPr>
          <a:xfrm>
            <a:off x="7349311" y="432095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0" name="그림 2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08" y="1896599"/>
            <a:ext cx="456013" cy="456013"/>
          </a:xfrm>
          <a:prstGeom prst="rect">
            <a:avLst/>
          </a:prstGeom>
        </p:spPr>
      </p:pic>
      <p:pic>
        <p:nvPicPr>
          <p:cNvPr id="231" name="그림 2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37" y="1884469"/>
            <a:ext cx="456013" cy="456013"/>
          </a:xfrm>
          <a:prstGeom prst="rect">
            <a:avLst/>
          </a:prstGeom>
        </p:spPr>
      </p:pic>
      <p:sp>
        <p:nvSpPr>
          <p:cNvPr id="232" name="직사각형 231"/>
          <p:cNvSpPr/>
          <p:nvPr/>
        </p:nvSpPr>
        <p:spPr>
          <a:xfrm>
            <a:off x="6526504" y="188505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" name="직사각형 232"/>
          <p:cNvSpPr/>
          <p:nvPr/>
        </p:nvSpPr>
        <p:spPr>
          <a:xfrm>
            <a:off x="6526504" y="269795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VIP7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" name="직사각형 233"/>
          <p:cNvSpPr/>
          <p:nvPr/>
        </p:nvSpPr>
        <p:spPr>
          <a:xfrm>
            <a:off x="6526504" y="350852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VIP11</a:t>
            </a:r>
            <a:endParaRPr lang="ko-KR" altLang="en-US" sz="900" b="1" dirty="0"/>
          </a:p>
        </p:txBody>
      </p:sp>
      <p:sp>
        <p:nvSpPr>
          <p:cNvPr id="235" name="직사각형 234"/>
          <p:cNvSpPr/>
          <p:nvPr/>
        </p:nvSpPr>
        <p:spPr>
          <a:xfrm>
            <a:off x="6526504" y="431822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6" name="그룹 235"/>
          <p:cNvGrpSpPr/>
          <p:nvPr/>
        </p:nvGrpSpPr>
        <p:grpSpPr>
          <a:xfrm>
            <a:off x="2092759" y="2440708"/>
            <a:ext cx="4944924" cy="308766"/>
            <a:chOff x="2061935" y="2270760"/>
            <a:chExt cx="4944924" cy="308766"/>
          </a:xfrm>
        </p:grpSpPr>
        <p:sp>
          <p:nvSpPr>
            <p:cNvPr id="237" name="TextBox 23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30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1" name="그룹 240"/>
          <p:cNvGrpSpPr/>
          <p:nvPr/>
        </p:nvGrpSpPr>
        <p:grpSpPr>
          <a:xfrm>
            <a:off x="2098007" y="3234483"/>
            <a:ext cx="4944924" cy="308766"/>
            <a:chOff x="2061935" y="2270760"/>
            <a:chExt cx="4944924" cy="308766"/>
          </a:xfrm>
        </p:grpSpPr>
        <p:sp>
          <p:nvSpPr>
            <p:cNvPr id="242" name="TextBox 24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</a:t>
              </a:r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60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6" name="그룹 245"/>
          <p:cNvGrpSpPr/>
          <p:nvPr/>
        </p:nvGrpSpPr>
        <p:grpSpPr>
          <a:xfrm>
            <a:off x="2098093" y="4053904"/>
            <a:ext cx="4944924" cy="308766"/>
            <a:chOff x="2061935" y="2270760"/>
            <a:chExt cx="4944924" cy="308766"/>
          </a:xfrm>
        </p:grpSpPr>
        <p:sp>
          <p:nvSpPr>
            <p:cNvPr id="247" name="TextBox 24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1" name="그룹 250"/>
          <p:cNvGrpSpPr/>
          <p:nvPr/>
        </p:nvGrpSpPr>
        <p:grpSpPr>
          <a:xfrm>
            <a:off x="2123407" y="4853754"/>
            <a:ext cx="4944924" cy="308766"/>
            <a:chOff x="2061935" y="2270760"/>
            <a:chExt cx="4944924" cy="308766"/>
          </a:xfrm>
        </p:grpSpPr>
        <p:sp>
          <p:nvSpPr>
            <p:cNvPr id="252" name="TextBox 25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400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240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6" name="그룹 255"/>
          <p:cNvGrpSpPr/>
          <p:nvPr/>
        </p:nvGrpSpPr>
        <p:grpSpPr>
          <a:xfrm>
            <a:off x="2935593" y="2422583"/>
            <a:ext cx="4916281" cy="273954"/>
            <a:chOff x="2904769" y="2443135"/>
            <a:chExt cx="4916281" cy="273954"/>
          </a:xfrm>
        </p:grpSpPr>
        <p:sp>
          <p:nvSpPr>
            <p:cNvPr id="257" name="TextBox 256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0" name="그룹 259"/>
          <p:cNvGrpSpPr/>
          <p:nvPr/>
        </p:nvGrpSpPr>
        <p:grpSpPr>
          <a:xfrm>
            <a:off x="2910605" y="3218712"/>
            <a:ext cx="4916281" cy="273954"/>
            <a:chOff x="2904769" y="2443135"/>
            <a:chExt cx="4916281" cy="273954"/>
          </a:xfrm>
        </p:grpSpPr>
        <p:sp>
          <p:nvSpPr>
            <p:cNvPr id="261" name="TextBox 260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4" name="그룹 263"/>
          <p:cNvGrpSpPr/>
          <p:nvPr/>
        </p:nvGrpSpPr>
        <p:grpSpPr>
          <a:xfrm>
            <a:off x="2910605" y="4038093"/>
            <a:ext cx="4916281" cy="273954"/>
            <a:chOff x="2904769" y="2443135"/>
            <a:chExt cx="4916281" cy="273954"/>
          </a:xfrm>
        </p:grpSpPr>
        <p:sp>
          <p:nvSpPr>
            <p:cNvPr id="265" name="TextBox 264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8" name="그룹 267"/>
          <p:cNvGrpSpPr/>
          <p:nvPr/>
        </p:nvGrpSpPr>
        <p:grpSpPr>
          <a:xfrm>
            <a:off x="2920192" y="4844573"/>
            <a:ext cx="4916281" cy="273954"/>
            <a:chOff x="2904769" y="2443135"/>
            <a:chExt cx="4916281" cy="273954"/>
          </a:xfrm>
        </p:grpSpPr>
        <p:sp>
          <p:nvSpPr>
            <p:cNvPr id="269" name="TextBox 268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pic>
        <p:nvPicPr>
          <p:cNvPr id="272" name="그림 2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47" y="1756878"/>
            <a:ext cx="2174669" cy="3462391"/>
          </a:xfrm>
          <a:prstGeom prst="rect">
            <a:avLst/>
          </a:prstGeom>
        </p:spPr>
      </p:pic>
      <p:sp>
        <p:nvSpPr>
          <p:cNvPr id="273" name="TextBox 272"/>
          <p:cNvSpPr txBox="1"/>
          <p:nvPr/>
        </p:nvSpPr>
        <p:spPr>
          <a:xfrm>
            <a:off x="4092086" y="1421364"/>
            <a:ext cx="4007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매일 매일 출석하여 더욱 푸짐한 보상을 획득해보세요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~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3896520" y="5179423"/>
            <a:ext cx="439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출석 보상은 우편함으로 지급됩니다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우편함을 확인해 주세요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9191452" y="1372270"/>
            <a:ext cx="978770" cy="319886"/>
          </a:xfrm>
          <a:prstGeom prst="rect">
            <a:avLst/>
          </a:prstGeom>
        </p:spPr>
      </p:pic>
      <p:sp>
        <p:nvSpPr>
          <p:cNvPr id="276" name="TextBox 275"/>
          <p:cNvSpPr txBox="1"/>
          <p:nvPr/>
        </p:nvSpPr>
        <p:spPr>
          <a:xfrm>
            <a:off x="9266864" y="1405255"/>
            <a:ext cx="8279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설명</a:t>
            </a:r>
            <a:endParaRPr lang="ko-KR" alt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7" name="직사각형 276"/>
          <p:cNvSpPr/>
          <p:nvPr/>
        </p:nvSpPr>
        <p:spPr>
          <a:xfrm>
            <a:off x="8476314" y="2808561"/>
            <a:ext cx="1290949" cy="16035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8" name="그림 2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84" y="2868033"/>
            <a:ext cx="1181907" cy="1181907"/>
          </a:xfrm>
          <a:prstGeom prst="rect">
            <a:avLst/>
          </a:prstGeom>
        </p:spPr>
      </p:pic>
      <p:sp>
        <p:nvSpPr>
          <p:cNvPr id="279" name="TextBox 278"/>
          <p:cNvSpPr txBox="1"/>
          <p:nvPr/>
        </p:nvSpPr>
        <p:spPr>
          <a:xfrm>
            <a:off x="8876985" y="4082551"/>
            <a:ext cx="489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젬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8839836" y="3695026"/>
            <a:ext cx="826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 smtClean="0">
                <a:solidFill>
                  <a:schemeClr val="bg1"/>
                </a:solidFill>
                <a:latin typeface="+mj-ea"/>
                <a:ea typeface="+mj-ea"/>
              </a:rPr>
              <a:t>100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81" name="그림 28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8790467" y="3091069"/>
            <a:ext cx="668941" cy="735834"/>
          </a:xfrm>
          <a:prstGeom prst="rect">
            <a:avLst/>
          </a:prstGeom>
        </p:spPr>
      </p:pic>
      <p:sp>
        <p:nvSpPr>
          <p:cNvPr id="282" name="직사각형 281"/>
          <p:cNvSpPr/>
          <p:nvPr/>
        </p:nvSpPr>
        <p:spPr>
          <a:xfrm>
            <a:off x="8118943" y="1858525"/>
            <a:ext cx="2025746" cy="3943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8215383" y="1882307"/>
            <a:ext cx="181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이달의 연속 출석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8087362" y="2374674"/>
            <a:ext cx="1361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연속 출석 횟수 </a:t>
            </a:r>
            <a:r>
              <a: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9459408" y="2331637"/>
            <a:ext cx="35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ko-KR" altLang="en-US" sz="2000" dirty="0">
              <a:ln w="0"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86" name="그림 28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369740" y="4634799"/>
            <a:ext cx="1492740" cy="456897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8545524" y="4693970"/>
            <a:ext cx="1141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받기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5349630" y="5539123"/>
            <a:ext cx="1492740" cy="456897"/>
            <a:chOff x="5492343" y="5559671"/>
            <a:chExt cx="1492740" cy="456897"/>
          </a:xfrm>
        </p:grpSpPr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5492343" y="5559671"/>
              <a:ext cx="1492740" cy="456897"/>
            </a:xfrm>
            <a:prstGeom prst="rect">
              <a:avLst/>
            </a:prstGeom>
          </p:spPr>
        </p:pic>
        <p:sp>
          <p:nvSpPr>
            <p:cNvPr id="289" name="TextBox 288"/>
            <p:cNvSpPr txBox="1"/>
            <p:nvPr/>
          </p:nvSpPr>
          <p:spPr>
            <a:xfrm>
              <a:off x="5708038" y="5629116"/>
              <a:ext cx="1141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확인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3840822" y="1508895"/>
            <a:ext cx="4510356" cy="3840210"/>
            <a:chOff x="3729518" y="5863613"/>
            <a:chExt cx="4510356" cy="3840210"/>
          </a:xfrm>
        </p:grpSpPr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4534" r="7796" b="419"/>
            <a:stretch/>
          </p:blipFill>
          <p:spPr>
            <a:xfrm flipH="1">
              <a:off x="5787150" y="6482993"/>
              <a:ext cx="2452724" cy="3212145"/>
            </a:xfrm>
            <a:prstGeom prst="rect">
              <a:avLst/>
            </a:prstGeom>
          </p:spPr>
        </p:pic>
        <p:pic>
          <p:nvPicPr>
            <p:cNvPr id="121" name="그림 1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4566" r="7796" b="416"/>
            <a:stretch/>
          </p:blipFill>
          <p:spPr>
            <a:xfrm>
              <a:off x="3729519" y="6493267"/>
              <a:ext cx="2679666" cy="3210556"/>
            </a:xfrm>
            <a:prstGeom prst="rect">
              <a:avLst/>
            </a:prstGeom>
          </p:spPr>
        </p:pic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57234" y="5866506"/>
              <a:ext cx="2160000" cy="62974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657012" y="5866506"/>
              <a:ext cx="2160000" cy="630829"/>
            </a:xfrm>
            <a:prstGeom prst="rect">
              <a:avLst/>
            </a:prstGeom>
          </p:spPr>
        </p:pic>
        <p:pic>
          <p:nvPicPr>
            <p:cNvPr id="125" name="그림 1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567" y="6537797"/>
              <a:ext cx="4344114" cy="247254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 flipH="1">
              <a:off x="3729518" y="5866506"/>
              <a:ext cx="1282320" cy="630000"/>
            </a:xfrm>
            <a:prstGeom prst="rect">
              <a:avLst/>
            </a:prstGeom>
          </p:spPr>
        </p:pic>
        <p:sp>
          <p:nvSpPr>
            <p:cNvPr id="127" name="직사각형 126"/>
            <p:cNvSpPr/>
            <p:nvPr/>
          </p:nvSpPr>
          <p:spPr>
            <a:xfrm flipH="1">
              <a:off x="3828195" y="5997131"/>
              <a:ext cx="1298609" cy="442874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1" name="그룹 130"/>
            <p:cNvGrpSpPr/>
            <p:nvPr/>
          </p:nvGrpSpPr>
          <p:grpSpPr>
            <a:xfrm>
              <a:off x="5404339" y="9086157"/>
              <a:ext cx="1467085" cy="470558"/>
              <a:chOff x="8764289" y="4244293"/>
              <a:chExt cx="1467085" cy="470558"/>
            </a:xfrm>
          </p:grpSpPr>
          <p:pic>
            <p:nvPicPr>
              <p:cNvPr id="154" name="그림 153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8764289" y="4244293"/>
                <a:ext cx="1467085" cy="470558"/>
              </a:xfrm>
              <a:prstGeom prst="rect">
                <a:avLst/>
              </a:prstGeom>
            </p:spPr>
          </p:pic>
          <p:sp>
            <p:nvSpPr>
              <p:cNvPr id="155" name="TextBox 154"/>
              <p:cNvSpPr txBox="1"/>
              <p:nvPr/>
            </p:nvSpPr>
            <p:spPr>
              <a:xfrm>
                <a:off x="9121491" y="4330843"/>
                <a:ext cx="752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확인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4215863" y="6943738"/>
              <a:ext cx="1290949" cy="1603544"/>
              <a:chOff x="4215863" y="6943738"/>
              <a:chExt cx="1290949" cy="1603544"/>
            </a:xfrm>
          </p:grpSpPr>
          <p:sp>
            <p:nvSpPr>
              <p:cNvPr id="136" name="직사각형 135"/>
              <p:cNvSpPr/>
              <p:nvPr/>
            </p:nvSpPr>
            <p:spPr>
              <a:xfrm>
                <a:off x="4215863" y="6943738"/>
                <a:ext cx="1290949" cy="16035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7" name="그림 136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3533" y="7003210"/>
                <a:ext cx="1181907" cy="1181907"/>
              </a:xfrm>
              <a:prstGeom prst="rect">
                <a:avLst/>
              </a:prstGeom>
            </p:spPr>
          </p:pic>
          <p:sp>
            <p:nvSpPr>
              <p:cNvPr id="138" name="TextBox 137"/>
              <p:cNvSpPr txBox="1"/>
              <p:nvPr/>
            </p:nvSpPr>
            <p:spPr>
              <a:xfrm>
                <a:off x="4616534" y="8217728"/>
                <a:ext cx="4896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젬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579385" y="7830203"/>
                <a:ext cx="826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100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47" name="그림 146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236" t="63786" r="50735" b="24081"/>
              <a:stretch/>
            </p:blipFill>
            <p:spPr>
              <a:xfrm>
                <a:off x="4530016" y="7226246"/>
                <a:ext cx="668941" cy="735834"/>
              </a:xfrm>
              <a:prstGeom prst="rect">
                <a:avLst/>
              </a:prstGeom>
            </p:spPr>
          </p:pic>
        </p:grpSp>
        <p:pic>
          <p:nvPicPr>
            <p:cNvPr id="156" name="그림 1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>
              <a:off x="6953917" y="5863613"/>
              <a:ext cx="1282320" cy="630000"/>
            </a:xfrm>
            <a:prstGeom prst="rect">
              <a:avLst/>
            </a:prstGeom>
          </p:spPr>
        </p:pic>
        <p:sp>
          <p:nvSpPr>
            <p:cNvPr id="157" name="직사각형 156"/>
            <p:cNvSpPr/>
            <p:nvPr/>
          </p:nvSpPr>
          <p:spPr>
            <a:xfrm>
              <a:off x="6953917" y="5994238"/>
              <a:ext cx="1193489" cy="442874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248336" y="6104376"/>
              <a:ext cx="16530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이달의 연속 출석 보상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6460827" y="6943738"/>
              <a:ext cx="1290949" cy="1603544"/>
              <a:chOff x="6460827" y="6932002"/>
              <a:chExt cx="1290949" cy="1603544"/>
            </a:xfrm>
          </p:grpSpPr>
          <p:sp>
            <p:nvSpPr>
              <p:cNvPr id="158" name="직사각형 157"/>
              <p:cNvSpPr/>
              <p:nvPr/>
            </p:nvSpPr>
            <p:spPr>
              <a:xfrm>
                <a:off x="6460827" y="6932002"/>
                <a:ext cx="1290949" cy="16035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59" name="그림 158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8497" y="6991474"/>
                <a:ext cx="1181907" cy="1181907"/>
              </a:xfrm>
              <a:prstGeom prst="rect">
                <a:avLst/>
              </a:prstGeom>
            </p:spPr>
          </p:pic>
          <p:sp>
            <p:nvSpPr>
              <p:cNvPr id="160" name="TextBox 159"/>
              <p:cNvSpPr txBox="1"/>
              <p:nvPr/>
            </p:nvSpPr>
            <p:spPr>
              <a:xfrm>
                <a:off x="6861498" y="8205992"/>
                <a:ext cx="4896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젬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6824349" y="7818467"/>
                <a:ext cx="826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150</a:t>
                </a:r>
                <a:endParaRPr lang="ko-KR" altLang="en-US" sz="3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62" name="그림 161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236" t="63786" r="50735" b="24081"/>
              <a:stretch/>
            </p:blipFill>
            <p:spPr>
              <a:xfrm>
                <a:off x="6774980" y="7214510"/>
                <a:ext cx="668941" cy="735834"/>
              </a:xfrm>
              <a:prstGeom prst="rect">
                <a:avLst/>
              </a:prstGeom>
            </p:spPr>
          </p:pic>
        </p:grpSp>
        <p:sp>
          <p:nvSpPr>
            <p:cNvPr id="165" name="TextBox 164"/>
            <p:cNvSpPr txBox="1"/>
            <p:nvPr/>
          </p:nvSpPr>
          <p:spPr>
            <a:xfrm>
              <a:off x="4237813" y="6659579"/>
              <a:ext cx="12618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>
                  <a:solidFill>
                    <a:schemeClr val="bg1"/>
                  </a:solidFill>
                </a:rPr>
                <a:t>이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번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7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회 차 보상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480668" y="6659579"/>
              <a:ext cx="12618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다음 </a:t>
              </a:r>
              <a:r>
                <a:rPr lang="en-US" altLang="ko-KR" sz="1100" b="1" dirty="0">
                  <a:solidFill>
                    <a:schemeClr val="bg1"/>
                  </a:solidFill>
                </a:rPr>
                <a:t>8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회 차 보상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886617" y="8641814"/>
              <a:ext cx="42082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이달의 연속 출석 횟수가 늘어날수록 푸짐한 </a:t>
              </a:r>
              <a:r>
                <a:rPr lang="ko-KR" altLang="en-US" sz="1000" smtClean="0">
                  <a:solidFill>
                    <a:schemeClr val="bg1"/>
                  </a:solidFill>
                </a:rPr>
                <a:t>보상을 받을 </a:t>
              </a:r>
              <a:r>
                <a:rPr lang="ko-KR" altLang="en-US" sz="1000" dirty="0" smtClean="0">
                  <a:solidFill>
                    <a:schemeClr val="bg1"/>
                  </a:solidFill>
                </a:rPr>
                <a:t>수 있습니다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.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" name="오른쪽 화살표 3"/>
            <p:cNvSpPr/>
            <p:nvPr/>
          </p:nvSpPr>
          <p:spPr>
            <a:xfrm>
              <a:off x="5678979" y="7425644"/>
              <a:ext cx="672207" cy="531370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538158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출석 보상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연속 출석 보상 받기</a:t>
            </a:r>
            <a:r>
              <a:rPr lang="en-US" altLang="ko-KR" sz="1400" b="1" dirty="0" smtClean="0"/>
              <a:t>_2</a:t>
            </a:r>
            <a:endParaRPr lang="ko-KR" altLang="en-US" sz="1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653246" y="909893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출석 보상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85" name="그림 18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86" name="직사각형 185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90" y="1756878"/>
            <a:ext cx="6016106" cy="3462391"/>
          </a:xfrm>
          <a:prstGeom prst="rect">
            <a:avLst/>
          </a:prstGeom>
        </p:spPr>
      </p:pic>
      <p:graphicFrame>
        <p:nvGraphicFramePr>
          <p:cNvPr id="187" name="표 186"/>
          <p:cNvGraphicFramePr>
            <a:graphicFrameLocks noGrp="1"/>
          </p:cNvGraphicFramePr>
          <p:nvPr>
            <p:extLst/>
          </p:nvPr>
        </p:nvGraphicFramePr>
        <p:xfrm>
          <a:off x="2102837" y="1891078"/>
          <a:ext cx="5748260" cy="3237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1180"/>
                <a:gridCol w="821180"/>
                <a:gridCol w="821180"/>
                <a:gridCol w="821180"/>
                <a:gridCol w="821180"/>
                <a:gridCol w="821180"/>
                <a:gridCol w="821180"/>
              </a:tblGrid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8" name="그림 1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2205028"/>
            <a:ext cx="551259" cy="367506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39" y="2197117"/>
            <a:ext cx="534031" cy="465124"/>
          </a:xfrm>
          <a:prstGeom prst="rect">
            <a:avLst/>
          </a:prstGeom>
        </p:spPr>
      </p:pic>
      <p:pic>
        <p:nvPicPr>
          <p:cNvPr id="190" name="그림 1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97" y="4511103"/>
            <a:ext cx="631650" cy="597197"/>
          </a:xfrm>
          <a:prstGeom prst="rect">
            <a:avLst/>
          </a:prstGeom>
        </p:spPr>
      </p:pic>
      <p:pic>
        <p:nvPicPr>
          <p:cNvPr id="191" name="그림 1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70" y="2978272"/>
            <a:ext cx="664085" cy="522559"/>
          </a:xfrm>
          <a:prstGeom prst="rect">
            <a:avLst/>
          </a:prstGeom>
        </p:spPr>
      </p:pic>
      <p:pic>
        <p:nvPicPr>
          <p:cNvPr id="192" name="그림 1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34" y="3764986"/>
            <a:ext cx="584655" cy="548114"/>
          </a:xfrm>
          <a:prstGeom prst="rect">
            <a:avLst/>
          </a:prstGeom>
        </p:spPr>
      </p:pic>
      <p:pic>
        <p:nvPicPr>
          <p:cNvPr id="193" name="그림 19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76" y="4431335"/>
            <a:ext cx="671846" cy="660361"/>
          </a:xfrm>
          <a:prstGeom prst="rect">
            <a:avLst/>
          </a:prstGeom>
        </p:spPr>
      </p:pic>
      <p:pic>
        <p:nvPicPr>
          <p:cNvPr id="194" name="그림 1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8" y="2979852"/>
            <a:ext cx="562743" cy="43641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82" y="3789906"/>
            <a:ext cx="666104" cy="470867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097387"/>
            <a:ext cx="525684" cy="546299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894853"/>
            <a:ext cx="525684" cy="546299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41" y="3717369"/>
            <a:ext cx="525684" cy="546299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72" y="4520115"/>
            <a:ext cx="525684" cy="546299"/>
          </a:xfrm>
          <a:prstGeom prst="rect">
            <a:avLst/>
          </a:prstGeom>
        </p:spPr>
      </p:pic>
      <p:pic>
        <p:nvPicPr>
          <p:cNvPr id="200" name="그림 19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59" y="1885635"/>
            <a:ext cx="456013" cy="45601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106711"/>
            <a:ext cx="503768" cy="601723"/>
          </a:xfrm>
          <a:prstGeom prst="rect">
            <a:avLst/>
          </a:prstGeom>
        </p:spPr>
      </p:pic>
      <p:pic>
        <p:nvPicPr>
          <p:cNvPr id="202" name="그림 20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62" y="2095933"/>
            <a:ext cx="520771" cy="546299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2894087"/>
            <a:ext cx="520771" cy="546299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3710602"/>
            <a:ext cx="520771" cy="546299"/>
          </a:xfrm>
          <a:prstGeom prst="rect">
            <a:avLst/>
          </a:prstGeom>
        </p:spPr>
      </p:pic>
      <p:pic>
        <p:nvPicPr>
          <p:cNvPr id="205" name="그림 20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87" y="4512798"/>
            <a:ext cx="520771" cy="546299"/>
          </a:xfrm>
          <a:prstGeom prst="rect">
            <a:avLst/>
          </a:prstGeom>
        </p:spPr>
      </p:pic>
      <p:sp>
        <p:nvSpPr>
          <p:cNvPr id="206" name="직사각형 205"/>
          <p:cNvSpPr/>
          <p:nvPr/>
        </p:nvSpPr>
        <p:spPr>
          <a:xfrm>
            <a:off x="3244238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7" name="그림 2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56" y="1898563"/>
            <a:ext cx="814702" cy="79909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106711"/>
            <a:ext cx="503768" cy="601723"/>
          </a:xfrm>
          <a:prstGeom prst="rect">
            <a:avLst/>
          </a:prstGeom>
        </p:spPr>
      </p:pic>
      <p:sp>
        <p:nvSpPr>
          <p:cNvPr id="209" name="직사각형 208"/>
          <p:cNvSpPr/>
          <p:nvPr/>
        </p:nvSpPr>
        <p:spPr>
          <a:xfrm>
            <a:off x="5704296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VIP2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0" name="그림 20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095933"/>
            <a:ext cx="503768" cy="601723"/>
          </a:xfrm>
          <a:prstGeom prst="rect">
            <a:avLst/>
          </a:prstGeom>
        </p:spPr>
      </p:pic>
      <p:sp>
        <p:nvSpPr>
          <p:cNvPr id="211" name="직사각형 210"/>
          <p:cNvSpPr/>
          <p:nvPr/>
        </p:nvSpPr>
        <p:spPr>
          <a:xfrm>
            <a:off x="7349311" y="1887785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2" name="그림 2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919615"/>
            <a:ext cx="503768" cy="601723"/>
          </a:xfrm>
          <a:prstGeom prst="rect">
            <a:avLst/>
          </a:prstGeom>
        </p:spPr>
      </p:pic>
      <p:sp>
        <p:nvSpPr>
          <p:cNvPr id="213" name="직사각형 212"/>
          <p:cNvSpPr/>
          <p:nvPr/>
        </p:nvSpPr>
        <p:spPr>
          <a:xfrm>
            <a:off x="3244238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4" name="그림 2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919615"/>
            <a:ext cx="503768" cy="601723"/>
          </a:xfrm>
          <a:prstGeom prst="rect">
            <a:avLst/>
          </a:prstGeom>
        </p:spPr>
      </p:pic>
      <p:sp>
        <p:nvSpPr>
          <p:cNvPr id="215" name="직사각형 214"/>
          <p:cNvSpPr/>
          <p:nvPr/>
        </p:nvSpPr>
        <p:spPr>
          <a:xfrm>
            <a:off x="5704296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6" name="그림 2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908837"/>
            <a:ext cx="503768" cy="601723"/>
          </a:xfrm>
          <a:prstGeom prst="rect">
            <a:avLst/>
          </a:prstGeom>
        </p:spPr>
      </p:pic>
      <p:sp>
        <p:nvSpPr>
          <p:cNvPr id="217" name="직사각형 216"/>
          <p:cNvSpPr/>
          <p:nvPr/>
        </p:nvSpPr>
        <p:spPr>
          <a:xfrm>
            <a:off x="7349311" y="270068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VIP8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8" name="그림 2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3730187"/>
            <a:ext cx="503768" cy="601723"/>
          </a:xfrm>
          <a:prstGeom prst="rect">
            <a:avLst/>
          </a:prstGeom>
        </p:spPr>
      </p:pic>
      <p:sp>
        <p:nvSpPr>
          <p:cNvPr id="219" name="직사각형 218"/>
          <p:cNvSpPr/>
          <p:nvPr/>
        </p:nvSpPr>
        <p:spPr>
          <a:xfrm>
            <a:off x="3244238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VIP9</a:t>
            </a:r>
            <a:endParaRPr lang="ko-KR" altLang="en-US" sz="900" b="1" dirty="0"/>
          </a:p>
        </p:txBody>
      </p:sp>
      <p:pic>
        <p:nvPicPr>
          <p:cNvPr id="220" name="그림 2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3730187"/>
            <a:ext cx="503768" cy="601723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5704296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VIP10</a:t>
            </a:r>
            <a:endParaRPr lang="ko-KR" altLang="en-US" sz="900" b="1" dirty="0"/>
          </a:p>
        </p:txBody>
      </p:sp>
      <p:pic>
        <p:nvPicPr>
          <p:cNvPr id="222" name="그림 2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3719409"/>
            <a:ext cx="503768" cy="601723"/>
          </a:xfrm>
          <a:prstGeom prst="rect">
            <a:avLst/>
          </a:prstGeom>
        </p:spPr>
      </p:pic>
      <p:sp>
        <p:nvSpPr>
          <p:cNvPr id="223" name="직사각형 222"/>
          <p:cNvSpPr/>
          <p:nvPr/>
        </p:nvSpPr>
        <p:spPr>
          <a:xfrm>
            <a:off x="7349311" y="3511261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VIP12</a:t>
            </a:r>
            <a:endParaRPr lang="ko-KR" altLang="en-US" sz="900" b="1" dirty="0"/>
          </a:p>
        </p:txBody>
      </p:sp>
      <p:pic>
        <p:nvPicPr>
          <p:cNvPr id="224" name="그림 2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4539885"/>
            <a:ext cx="503768" cy="601723"/>
          </a:xfrm>
          <a:prstGeom prst="rect">
            <a:avLst/>
          </a:prstGeom>
        </p:spPr>
      </p:pic>
      <p:sp>
        <p:nvSpPr>
          <p:cNvPr id="225" name="직사각형 224"/>
          <p:cNvSpPr/>
          <p:nvPr/>
        </p:nvSpPr>
        <p:spPr>
          <a:xfrm>
            <a:off x="3244238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6" name="그림 2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4539885"/>
            <a:ext cx="503768" cy="601723"/>
          </a:xfrm>
          <a:prstGeom prst="rect">
            <a:avLst/>
          </a:prstGeom>
        </p:spPr>
      </p:pic>
      <p:sp>
        <p:nvSpPr>
          <p:cNvPr id="227" name="직사각형 226"/>
          <p:cNvSpPr/>
          <p:nvPr/>
        </p:nvSpPr>
        <p:spPr>
          <a:xfrm>
            <a:off x="5704296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8" name="그림 2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4529107"/>
            <a:ext cx="503768" cy="601723"/>
          </a:xfrm>
          <a:prstGeom prst="rect">
            <a:avLst/>
          </a:prstGeom>
        </p:spPr>
      </p:pic>
      <p:sp>
        <p:nvSpPr>
          <p:cNvPr id="229" name="직사각형 228"/>
          <p:cNvSpPr/>
          <p:nvPr/>
        </p:nvSpPr>
        <p:spPr>
          <a:xfrm>
            <a:off x="7349311" y="432095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0" name="그림 2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08" y="1896599"/>
            <a:ext cx="456013" cy="456013"/>
          </a:xfrm>
          <a:prstGeom prst="rect">
            <a:avLst/>
          </a:prstGeom>
        </p:spPr>
      </p:pic>
      <p:pic>
        <p:nvPicPr>
          <p:cNvPr id="231" name="그림 2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37" y="1884469"/>
            <a:ext cx="456013" cy="456013"/>
          </a:xfrm>
          <a:prstGeom prst="rect">
            <a:avLst/>
          </a:prstGeom>
        </p:spPr>
      </p:pic>
      <p:sp>
        <p:nvSpPr>
          <p:cNvPr id="232" name="직사각형 231"/>
          <p:cNvSpPr/>
          <p:nvPr/>
        </p:nvSpPr>
        <p:spPr>
          <a:xfrm>
            <a:off x="6526504" y="188505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" name="직사각형 232"/>
          <p:cNvSpPr/>
          <p:nvPr/>
        </p:nvSpPr>
        <p:spPr>
          <a:xfrm>
            <a:off x="6526504" y="269795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VIP7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" name="직사각형 233"/>
          <p:cNvSpPr/>
          <p:nvPr/>
        </p:nvSpPr>
        <p:spPr>
          <a:xfrm>
            <a:off x="6526504" y="350852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VIP11</a:t>
            </a:r>
            <a:endParaRPr lang="ko-KR" altLang="en-US" sz="900" b="1" dirty="0"/>
          </a:p>
        </p:txBody>
      </p:sp>
      <p:sp>
        <p:nvSpPr>
          <p:cNvPr id="235" name="직사각형 234"/>
          <p:cNvSpPr/>
          <p:nvPr/>
        </p:nvSpPr>
        <p:spPr>
          <a:xfrm>
            <a:off x="6526504" y="431822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6" name="그룹 235"/>
          <p:cNvGrpSpPr/>
          <p:nvPr/>
        </p:nvGrpSpPr>
        <p:grpSpPr>
          <a:xfrm>
            <a:off x="2092759" y="2440708"/>
            <a:ext cx="4944924" cy="308766"/>
            <a:chOff x="2061935" y="2270760"/>
            <a:chExt cx="4944924" cy="308766"/>
          </a:xfrm>
        </p:grpSpPr>
        <p:sp>
          <p:nvSpPr>
            <p:cNvPr id="237" name="TextBox 23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30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1" name="그룹 240"/>
          <p:cNvGrpSpPr/>
          <p:nvPr/>
        </p:nvGrpSpPr>
        <p:grpSpPr>
          <a:xfrm>
            <a:off x="2098007" y="3234483"/>
            <a:ext cx="4944924" cy="308766"/>
            <a:chOff x="2061935" y="2270760"/>
            <a:chExt cx="4944924" cy="308766"/>
          </a:xfrm>
        </p:grpSpPr>
        <p:sp>
          <p:nvSpPr>
            <p:cNvPr id="242" name="TextBox 24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</a:t>
              </a:r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60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6" name="그룹 245"/>
          <p:cNvGrpSpPr/>
          <p:nvPr/>
        </p:nvGrpSpPr>
        <p:grpSpPr>
          <a:xfrm>
            <a:off x="2098093" y="4053904"/>
            <a:ext cx="4944924" cy="308766"/>
            <a:chOff x="2061935" y="2270760"/>
            <a:chExt cx="4944924" cy="308766"/>
          </a:xfrm>
        </p:grpSpPr>
        <p:sp>
          <p:nvSpPr>
            <p:cNvPr id="247" name="TextBox 24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1" name="그룹 250"/>
          <p:cNvGrpSpPr/>
          <p:nvPr/>
        </p:nvGrpSpPr>
        <p:grpSpPr>
          <a:xfrm>
            <a:off x="2123407" y="4853754"/>
            <a:ext cx="4944924" cy="308766"/>
            <a:chOff x="2061935" y="2270760"/>
            <a:chExt cx="4944924" cy="308766"/>
          </a:xfrm>
        </p:grpSpPr>
        <p:sp>
          <p:nvSpPr>
            <p:cNvPr id="252" name="TextBox 25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400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240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6" name="그룹 255"/>
          <p:cNvGrpSpPr/>
          <p:nvPr/>
        </p:nvGrpSpPr>
        <p:grpSpPr>
          <a:xfrm>
            <a:off x="2935593" y="2422583"/>
            <a:ext cx="4916281" cy="273954"/>
            <a:chOff x="2904769" y="2443135"/>
            <a:chExt cx="4916281" cy="273954"/>
          </a:xfrm>
        </p:grpSpPr>
        <p:sp>
          <p:nvSpPr>
            <p:cNvPr id="257" name="TextBox 256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0" name="그룹 259"/>
          <p:cNvGrpSpPr/>
          <p:nvPr/>
        </p:nvGrpSpPr>
        <p:grpSpPr>
          <a:xfrm>
            <a:off x="2910605" y="3218712"/>
            <a:ext cx="4916281" cy="273954"/>
            <a:chOff x="2904769" y="2443135"/>
            <a:chExt cx="4916281" cy="273954"/>
          </a:xfrm>
        </p:grpSpPr>
        <p:sp>
          <p:nvSpPr>
            <p:cNvPr id="261" name="TextBox 260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4" name="그룹 263"/>
          <p:cNvGrpSpPr/>
          <p:nvPr/>
        </p:nvGrpSpPr>
        <p:grpSpPr>
          <a:xfrm>
            <a:off x="2910605" y="4038093"/>
            <a:ext cx="4916281" cy="273954"/>
            <a:chOff x="2904769" y="2443135"/>
            <a:chExt cx="4916281" cy="273954"/>
          </a:xfrm>
        </p:grpSpPr>
        <p:sp>
          <p:nvSpPr>
            <p:cNvPr id="265" name="TextBox 264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8" name="그룹 267"/>
          <p:cNvGrpSpPr/>
          <p:nvPr/>
        </p:nvGrpSpPr>
        <p:grpSpPr>
          <a:xfrm>
            <a:off x="2920192" y="4844573"/>
            <a:ext cx="4916281" cy="273954"/>
            <a:chOff x="2904769" y="2443135"/>
            <a:chExt cx="4916281" cy="273954"/>
          </a:xfrm>
        </p:grpSpPr>
        <p:sp>
          <p:nvSpPr>
            <p:cNvPr id="269" name="TextBox 268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pic>
        <p:nvPicPr>
          <p:cNvPr id="272" name="그림 2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47" y="1756878"/>
            <a:ext cx="2174669" cy="3462391"/>
          </a:xfrm>
          <a:prstGeom prst="rect">
            <a:avLst/>
          </a:prstGeom>
        </p:spPr>
      </p:pic>
      <p:sp>
        <p:nvSpPr>
          <p:cNvPr id="273" name="TextBox 272"/>
          <p:cNvSpPr txBox="1"/>
          <p:nvPr/>
        </p:nvSpPr>
        <p:spPr>
          <a:xfrm>
            <a:off x="4092086" y="1421364"/>
            <a:ext cx="4007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매일 매일 출석하여 더욱 푸짐한 보상을 획득해보세요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~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3896520" y="5179423"/>
            <a:ext cx="439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출석 보상은 우편함으로 지급됩니다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우편함을 확인해 주세요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9191452" y="1372270"/>
            <a:ext cx="978770" cy="319886"/>
          </a:xfrm>
          <a:prstGeom prst="rect">
            <a:avLst/>
          </a:prstGeom>
        </p:spPr>
      </p:pic>
      <p:sp>
        <p:nvSpPr>
          <p:cNvPr id="276" name="TextBox 275"/>
          <p:cNvSpPr txBox="1"/>
          <p:nvPr/>
        </p:nvSpPr>
        <p:spPr>
          <a:xfrm>
            <a:off x="9266864" y="1405255"/>
            <a:ext cx="8279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설명</a:t>
            </a:r>
            <a:endParaRPr lang="ko-KR" alt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7" name="직사각형 276"/>
          <p:cNvSpPr/>
          <p:nvPr/>
        </p:nvSpPr>
        <p:spPr>
          <a:xfrm>
            <a:off x="8476314" y="2808561"/>
            <a:ext cx="1290949" cy="16035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8" name="그림 2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84" y="2868033"/>
            <a:ext cx="1181907" cy="1181907"/>
          </a:xfrm>
          <a:prstGeom prst="rect">
            <a:avLst/>
          </a:prstGeom>
        </p:spPr>
      </p:pic>
      <p:sp>
        <p:nvSpPr>
          <p:cNvPr id="279" name="TextBox 278"/>
          <p:cNvSpPr txBox="1"/>
          <p:nvPr/>
        </p:nvSpPr>
        <p:spPr>
          <a:xfrm>
            <a:off x="8876985" y="4082551"/>
            <a:ext cx="489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젬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8839836" y="3695026"/>
            <a:ext cx="826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 smtClean="0">
                <a:solidFill>
                  <a:schemeClr val="bg1"/>
                </a:solidFill>
                <a:latin typeface="+mj-ea"/>
                <a:ea typeface="+mj-ea"/>
              </a:rPr>
              <a:t>100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81" name="그림 28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8790467" y="3091069"/>
            <a:ext cx="668941" cy="735834"/>
          </a:xfrm>
          <a:prstGeom prst="rect">
            <a:avLst/>
          </a:prstGeom>
        </p:spPr>
      </p:pic>
      <p:sp>
        <p:nvSpPr>
          <p:cNvPr id="282" name="직사각형 281"/>
          <p:cNvSpPr/>
          <p:nvPr/>
        </p:nvSpPr>
        <p:spPr>
          <a:xfrm>
            <a:off x="8118943" y="1858525"/>
            <a:ext cx="2025746" cy="3943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8215383" y="1882307"/>
            <a:ext cx="181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이달의 연속 출석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8087362" y="2374674"/>
            <a:ext cx="1361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연속 출석 횟수 </a:t>
            </a:r>
            <a:r>
              <a: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9459408" y="2331637"/>
            <a:ext cx="35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ko-KR" altLang="en-US" sz="2000" dirty="0">
              <a:ln w="0"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86" name="그림 285"/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369740" y="4634799"/>
            <a:ext cx="1492740" cy="456897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8545524" y="4693970"/>
            <a:ext cx="1141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받기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5349630" y="5539123"/>
            <a:ext cx="1492740" cy="456897"/>
            <a:chOff x="5492343" y="5559671"/>
            <a:chExt cx="1492740" cy="456897"/>
          </a:xfrm>
        </p:grpSpPr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5492343" y="5559671"/>
              <a:ext cx="1492740" cy="456897"/>
            </a:xfrm>
            <a:prstGeom prst="rect">
              <a:avLst/>
            </a:prstGeom>
          </p:spPr>
        </p:pic>
        <p:sp>
          <p:nvSpPr>
            <p:cNvPr id="289" name="TextBox 288"/>
            <p:cNvSpPr txBox="1"/>
            <p:nvPr/>
          </p:nvSpPr>
          <p:spPr>
            <a:xfrm>
              <a:off x="5708038" y="5629116"/>
              <a:ext cx="1141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확인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9" name="그림 1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41" y="2919111"/>
            <a:ext cx="1082515" cy="106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972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출석 보상 </a:t>
            </a:r>
            <a:r>
              <a:rPr lang="en-US" altLang="ko-KR" sz="1400" b="1" dirty="0" smtClean="0"/>
              <a:t>UI_</a:t>
            </a:r>
            <a:r>
              <a:rPr lang="ko-KR" altLang="en-US" sz="1400" b="1" smtClean="0"/>
              <a:t>보상 설명</a:t>
            </a:r>
            <a:endParaRPr lang="ko-KR" altLang="en-US" sz="1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653246" y="909893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출석 보상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85" name="그림 18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86" name="직사각형 185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90" y="1756878"/>
            <a:ext cx="6016106" cy="3462391"/>
          </a:xfrm>
          <a:prstGeom prst="rect">
            <a:avLst/>
          </a:prstGeom>
        </p:spPr>
      </p:pic>
      <p:graphicFrame>
        <p:nvGraphicFramePr>
          <p:cNvPr id="187" name="표 186"/>
          <p:cNvGraphicFramePr>
            <a:graphicFrameLocks noGrp="1"/>
          </p:cNvGraphicFramePr>
          <p:nvPr>
            <p:extLst/>
          </p:nvPr>
        </p:nvGraphicFramePr>
        <p:xfrm>
          <a:off x="2102837" y="1891078"/>
          <a:ext cx="5748260" cy="3237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1180"/>
                <a:gridCol w="821180"/>
                <a:gridCol w="821180"/>
                <a:gridCol w="821180"/>
                <a:gridCol w="821180"/>
                <a:gridCol w="821180"/>
                <a:gridCol w="821180"/>
              </a:tblGrid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8093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ko-KR" alt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8" name="그림 1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2205028"/>
            <a:ext cx="551259" cy="367506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39" y="2197117"/>
            <a:ext cx="534031" cy="465124"/>
          </a:xfrm>
          <a:prstGeom prst="rect">
            <a:avLst/>
          </a:prstGeom>
        </p:spPr>
      </p:pic>
      <p:pic>
        <p:nvPicPr>
          <p:cNvPr id="190" name="그림 1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97" y="4511103"/>
            <a:ext cx="631650" cy="597197"/>
          </a:xfrm>
          <a:prstGeom prst="rect">
            <a:avLst/>
          </a:prstGeom>
        </p:spPr>
      </p:pic>
      <p:pic>
        <p:nvPicPr>
          <p:cNvPr id="191" name="그림 1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70" y="2978272"/>
            <a:ext cx="664085" cy="522559"/>
          </a:xfrm>
          <a:prstGeom prst="rect">
            <a:avLst/>
          </a:prstGeom>
        </p:spPr>
      </p:pic>
      <p:pic>
        <p:nvPicPr>
          <p:cNvPr id="192" name="그림 1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34" y="3764986"/>
            <a:ext cx="584655" cy="548114"/>
          </a:xfrm>
          <a:prstGeom prst="rect">
            <a:avLst/>
          </a:prstGeom>
        </p:spPr>
      </p:pic>
      <p:pic>
        <p:nvPicPr>
          <p:cNvPr id="193" name="그림 19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76" y="4431335"/>
            <a:ext cx="671846" cy="660361"/>
          </a:xfrm>
          <a:prstGeom prst="rect">
            <a:avLst/>
          </a:prstGeom>
        </p:spPr>
      </p:pic>
      <p:pic>
        <p:nvPicPr>
          <p:cNvPr id="194" name="그림 1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8" y="2979852"/>
            <a:ext cx="562743" cy="43641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82" y="3789906"/>
            <a:ext cx="666104" cy="470867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097387"/>
            <a:ext cx="525684" cy="546299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65" y="2894853"/>
            <a:ext cx="525684" cy="546299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41" y="3717369"/>
            <a:ext cx="525684" cy="546299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72" y="4520115"/>
            <a:ext cx="525684" cy="546299"/>
          </a:xfrm>
          <a:prstGeom prst="rect">
            <a:avLst/>
          </a:prstGeom>
        </p:spPr>
      </p:pic>
      <p:pic>
        <p:nvPicPr>
          <p:cNvPr id="200" name="그림 19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59" y="1885635"/>
            <a:ext cx="456013" cy="45601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106711"/>
            <a:ext cx="503768" cy="601723"/>
          </a:xfrm>
          <a:prstGeom prst="rect">
            <a:avLst/>
          </a:prstGeom>
        </p:spPr>
      </p:pic>
      <p:pic>
        <p:nvPicPr>
          <p:cNvPr id="202" name="그림 20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62" y="2095933"/>
            <a:ext cx="520771" cy="546299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2894087"/>
            <a:ext cx="520771" cy="546299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68" y="3710602"/>
            <a:ext cx="520771" cy="546299"/>
          </a:xfrm>
          <a:prstGeom prst="rect">
            <a:avLst/>
          </a:prstGeom>
        </p:spPr>
      </p:pic>
      <p:pic>
        <p:nvPicPr>
          <p:cNvPr id="205" name="그림 20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87" y="4512798"/>
            <a:ext cx="520771" cy="546299"/>
          </a:xfrm>
          <a:prstGeom prst="rect">
            <a:avLst/>
          </a:prstGeom>
        </p:spPr>
      </p:pic>
      <p:sp>
        <p:nvSpPr>
          <p:cNvPr id="206" name="직사각형 205"/>
          <p:cNvSpPr/>
          <p:nvPr/>
        </p:nvSpPr>
        <p:spPr>
          <a:xfrm>
            <a:off x="3244238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7" name="그림 2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56" y="1898563"/>
            <a:ext cx="814702" cy="79909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106711"/>
            <a:ext cx="503768" cy="601723"/>
          </a:xfrm>
          <a:prstGeom prst="rect">
            <a:avLst/>
          </a:prstGeom>
        </p:spPr>
      </p:pic>
      <p:sp>
        <p:nvSpPr>
          <p:cNvPr id="209" name="직사각형 208"/>
          <p:cNvSpPr/>
          <p:nvPr/>
        </p:nvSpPr>
        <p:spPr>
          <a:xfrm>
            <a:off x="5704296" y="189856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VIP2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0" name="그림 20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095933"/>
            <a:ext cx="503768" cy="601723"/>
          </a:xfrm>
          <a:prstGeom prst="rect">
            <a:avLst/>
          </a:prstGeom>
        </p:spPr>
      </p:pic>
      <p:sp>
        <p:nvSpPr>
          <p:cNvPr id="211" name="직사각형 210"/>
          <p:cNvSpPr/>
          <p:nvPr/>
        </p:nvSpPr>
        <p:spPr>
          <a:xfrm>
            <a:off x="7349311" y="1887785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2" name="그림 2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2919615"/>
            <a:ext cx="503768" cy="601723"/>
          </a:xfrm>
          <a:prstGeom prst="rect">
            <a:avLst/>
          </a:prstGeom>
        </p:spPr>
      </p:pic>
      <p:sp>
        <p:nvSpPr>
          <p:cNvPr id="213" name="직사각형 212"/>
          <p:cNvSpPr/>
          <p:nvPr/>
        </p:nvSpPr>
        <p:spPr>
          <a:xfrm>
            <a:off x="3244238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4" name="그림 2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2919615"/>
            <a:ext cx="503768" cy="601723"/>
          </a:xfrm>
          <a:prstGeom prst="rect">
            <a:avLst/>
          </a:prstGeom>
        </p:spPr>
      </p:pic>
      <p:sp>
        <p:nvSpPr>
          <p:cNvPr id="215" name="직사각형 214"/>
          <p:cNvSpPr/>
          <p:nvPr/>
        </p:nvSpPr>
        <p:spPr>
          <a:xfrm>
            <a:off x="5704296" y="271146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6" name="그림 2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2908837"/>
            <a:ext cx="503768" cy="601723"/>
          </a:xfrm>
          <a:prstGeom prst="rect">
            <a:avLst/>
          </a:prstGeom>
        </p:spPr>
      </p:pic>
      <p:sp>
        <p:nvSpPr>
          <p:cNvPr id="217" name="직사각형 216"/>
          <p:cNvSpPr/>
          <p:nvPr/>
        </p:nvSpPr>
        <p:spPr>
          <a:xfrm>
            <a:off x="7349311" y="270068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VIP8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8" name="그림 2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3730187"/>
            <a:ext cx="503768" cy="601723"/>
          </a:xfrm>
          <a:prstGeom prst="rect">
            <a:avLst/>
          </a:prstGeom>
        </p:spPr>
      </p:pic>
      <p:sp>
        <p:nvSpPr>
          <p:cNvPr id="219" name="직사각형 218"/>
          <p:cNvSpPr/>
          <p:nvPr/>
        </p:nvSpPr>
        <p:spPr>
          <a:xfrm>
            <a:off x="3244238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VIP9</a:t>
            </a:r>
            <a:endParaRPr lang="ko-KR" altLang="en-US" sz="900" b="1" dirty="0"/>
          </a:p>
        </p:txBody>
      </p:sp>
      <p:pic>
        <p:nvPicPr>
          <p:cNvPr id="220" name="그림 2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3730187"/>
            <a:ext cx="503768" cy="601723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5704296" y="352203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/>
              <a:t>VIP10</a:t>
            </a:r>
            <a:endParaRPr lang="ko-KR" altLang="en-US" sz="900" b="1" dirty="0"/>
          </a:p>
        </p:txBody>
      </p:sp>
      <p:pic>
        <p:nvPicPr>
          <p:cNvPr id="222" name="그림 2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3719409"/>
            <a:ext cx="503768" cy="601723"/>
          </a:xfrm>
          <a:prstGeom prst="rect">
            <a:avLst/>
          </a:prstGeom>
        </p:spPr>
      </p:pic>
      <p:sp>
        <p:nvSpPr>
          <p:cNvPr id="223" name="직사각형 222"/>
          <p:cNvSpPr/>
          <p:nvPr/>
        </p:nvSpPr>
        <p:spPr>
          <a:xfrm>
            <a:off x="7349311" y="3511261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VIP12</a:t>
            </a:r>
            <a:endParaRPr lang="ko-KR" altLang="en-US" sz="900" b="1" dirty="0"/>
          </a:p>
        </p:txBody>
      </p:sp>
      <p:pic>
        <p:nvPicPr>
          <p:cNvPr id="224" name="그림 2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39" y="4539885"/>
            <a:ext cx="503768" cy="601723"/>
          </a:xfrm>
          <a:prstGeom prst="rect">
            <a:avLst/>
          </a:prstGeom>
        </p:spPr>
      </p:pic>
      <p:sp>
        <p:nvSpPr>
          <p:cNvPr id="225" name="직사각형 224"/>
          <p:cNvSpPr/>
          <p:nvPr/>
        </p:nvSpPr>
        <p:spPr>
          <a:xfrm>
            <a:off x="3244238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6" name="그림 2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7" y="4539885"/>
            <a:ext cx="503768" cy="601723"/>
          </a:xfrm>
          <a:prstGeom prst="rect">
            <a:avLst/>
          </a:prstGeom>
        </p:spPr>
      </p:pic>
      <p:sp>
        <p:nvSpPr>
          <p:cNvPr id="227" name="직사각형 226"/>
          <p:cNvSpPr/>
          <p:nvPr/>
        </p:nvSpPr>
        <p:spPr>
          <a:xfrm>
            <a:off x="5704296" y="433173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VIP14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8" name="그림 2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12" y="4529107"/>
            <a:ext cx="503768" cy="601723"/>
          </a:xfrm>
          <a:prstGeom prst="rect">
            <a:avLst/>
          </a:prstGeom>
        </p:spPr>
      </p:pic>
      <p:sp>
        <p:nvSpPr>
          <p:cNvPr id="229" name="직사각형 228"/>
          <p:cNvSpPr/>
          <p:nvPr/>
        </p:nvSpPr>
        <p:spPr>
          <a:xfrm>
            <a:off x="7349311" y="432095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VIP16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0" name="그림 2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08" y="1896599"/>
            <a:ext cx="456013" cy="456013"/>
          </a:xfrm>
          <a:prstGeom prst="rect">
            <a:avLst/>
          </a:prstGeom>
        </p:spPr>
      </p:pic>
      <p:pic>
        <p:nvPicPr>
          <p:cNvPr id="231" name="그림 2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37" y="1884469"/>
            <a:ext cx="456013" cy="456013"/>
          </a:xfrm>
          <a:prstGeom prst="rect">
            <a:avLst/>
          </a:prstGeom>
        </p:spPr>
      </p:pic>
      <p:sp>
        <p:nvSpPr>
          <p:cNvPr id="232" name="직사각형 231"/>
          <p:cNvSpPr/>
          <p:nvPr/>
        </p:nvSpPr>
        <p:spPr>
          <a:xfrm>
            <a:off x="6526504" y="1885053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VIP3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" name="직사각형 232"/>
          <p:cNvSpPr/>
          <p:nvPr/>
        </p:nvSpPr>
        <p:spPr>
          <a:xfrm>
            <a:off x="6526504" y="269795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VIP7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" name="직사각형 233"/>
          <p:cNvSpPr/>
          <p:nvPr/>
        </p:nvSpPr>
        <p:spPr>
          <a:xfrm>
            <a:off x="6526504" y="3508529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/>
              <a:t>VIP11</a:t>
            </a:r>
            <a:endParaRPr lang="ko-KR" altLang="en-US" sz="900" b="1" dirty="0"/>
          </a:p>
        </p:txBody>
      </p:sp>
      <p:sp>
        <p:nvSpPr>
          <p:cNvPr id="235" name="직사각형 234"/>
          <p:cNvSpPr/>
          <p:nvPr/>
        </p:nvSpPr>
        <p:spPr>
          <a:xfrm>
            <a:off x="6526504" y="4318227"/>
            <a:ext cx="503769" cy="210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VIP15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6" name="그룹 235"/>
          <p:cNvGrpSpPr/>
          <p:nvPr/>
        </p:nvGrpSpPr>
        <p:grpSpPr>
          <a:xfrm>
            <a:off x="2092759" y="2440708"/>
            <a:ext cx="4944924" cy="308766"/>
            <a:chOff x="2061935" y="2270760"/>
            <a:chExt cx="4944924" cy="308766"/>
          </a:xfrm>
        </p:grpSpPr>
        <p:sp>
          <p:nvSpPr>
            <p:cNvPr id="237" name="TextBox 23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30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1" name="그룹 240"/>
          <p:cNvGrpSpPr/>
          <p:nvPr/>
        </p:nvGrpSpPr>
        <p:grpSpPr>
          <a:xfrm>
            <a:off x="2098007" y="3234483"/>
            <a:ext cx="4944924" cy="308766"/>
            <a:chOff x="2061935" y="2270760"/>
            <a:chExt cx="4944924" cy="308766"/>
          </a:xfrm>
        </p:grpSpPr>
        <p:sp>
          <p:nvSpPr>
            <p:cNvPr id="242" name="TextBox 24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</a:t>
              </a:r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60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46" name="그룹 245"/>
          <p:cNvGrpSpPr/>
          <p:nvPr/>
        </p:nvGrpSpPr>
        <p:grpSpPr>
          <a:xfrm>
            <a:off x="2098093" y="4053904"/>
            <a:ext cx="4944924" cy="308766"/>
            <a:chOff x="2061935" y="2270760"/>
            <a:chExt cx="4944924" cy="308766"/>
          </a:xfrm>
        </p:grpSpPr>
        <p:sp>
          <p:nvSpPr>
            <p:cNvPr id="247" name="TextBox 246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120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1" name="그룹 250"/>
          <p:cNvGrpSpPr/>
          <p:nvPr/>
        </p:nvGrpSpPr>
        <p:grpSpPr>
          <a:xfrm>
            <a:off x="2123407" y="4853754"/>
            <a:ext cx="4944924" cy="308766"/>
            <a:chOff x="2061935" y="2270760"/>
            <a:chExt cx="4944924" cy="308766"/>
          </a:xfrm>
        </p:grpSpPr>
        <p:sp>
          <p:nvSpPr>
            <p:cNvPr id="252" name="TextBox 251"/>
            <p:cNvSpPr txBox="1"/>
            <p:nvPr/>
          </p:nvSpPr>
          <p:spPr>
            <a:xfrm>
              <a:off x="2061935" y="2270760"/>
              <a:ext cx="835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50000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710113" y="2270760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4534741" y="22714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400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177241" y="2271749"/>
              <a:ext cx="82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240</a:t>
              </a:r>
              <a:endParaRPr lang="ko-KR" altLang="en-US" sz="14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56" name="그룹 255"/>
          <p:cNvGrpSpPr/>
          <p:nvPr/>
        </p:nvGrpSpPr>
        <p:grpSpPr>
          <a:xfrm>
            <a:off x="2935593" y="2422583"/>
            <a:ext cx="4916281" cy="273954"/>
            <a:chOff x="2904769" y="2443135"/>
            <a:chExt cx="4916281" cy="273954"/>
          </a:xfrm>
        </p:grpSpPr>
        <p:sp>
          <p:nvSpPr>
            <p:cNvPr id="257" name="TextBox 256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고급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0" name="그룹 259"/>
          <p:cNvGrpSpPr/>
          <p:nvPr/>
        </p:nvGrpSpPr>
        <p:grpSpPr>
          <a:xfrm>
            <a:off x="2910605" y="3218712"/>
            <a:ext cx="4916281" cy="273954"/>
            <a:chOff x="2904769" y="2443135"/>
            <a:chExt cx="4916281" cy="273954"/>
          </a:xfrm>
        </p:grpSpPr>
        <p:sp>
          <p:nvSpPr>
            <p:cNvPr id="261" name="TextBox 260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레어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4" name="그룹 263"/>
          <p:cNvGrpSpPr/>
          <p:nvPr/>
        </p:nvGrpSpPr>
        <p:grpSpPr>
          <a:xfrm>
            <a:off x="2910605" y="4038093"/>
            <a:ext cx="4916281" cy="273954"/>
            <a:chOff x="2904769" y="2443135"/>
            <a:chExt cx="4916281" cy="273954"/>
          </a:xfrm>
        </p:grpSpPr>
        <p:sp>
          <p:nvSpPr>
            <p:cNvPr id="265" name="TextBox 264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에픽</a:t>
              </a:r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grpSp>
        <p:nvGrpSpPr>
          <p:cNvPr id="268" name="그룹 267"/>
          <p:cNvGrpSpPr/>
          <p:nvPr/>
        </p:nvGrpSpPr>
        <p:grpSpPr>
          <a:xfrm>
            <a:off x="2920192" y="4844573"/>
            <a:ext cx="4916281" cy="273954"/>
            <a:chOff x="2904769" y="2443135"/>
            <a:chExt cx="4916281" cy="273954"/>
          </a:xfrm>
        </p:grpSpPr>
        <p:sp>
          <p:nvSpPr>
            <p:cNvPr id="269" name="TextBox 268"/>
            <p:cNvSpPr txBox="1"/>
            <p:nvPr/>
          </p:nvSpPr>
          <p:spPr>
            <a:xfrm>
              <a:off x="2904769" y="2455479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</a:t>
              </a:r>
              <a:r>
                <a:rPr lang="ko-KR" altLang="en-US" sz="1100" b="1" dirty="0" err="1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룬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5362832" y="2454982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장비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7008636" y="2443135"/>
              <a:ext cx="812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rPr>
                <a:t>전설 무기</a:t>
              </a:r>
              <a:endParaRPr lang="ko-KR" altLang="en-US" sz="11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pic>
        <p:nvPicPr>
          <p:cNvPr id="272" name="그림 2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47" y="1756878"/>
            <a:ext cx="2174669" cy="3462391"/>
          </a:xfrm>
          <a:prstGeom prst="rect">
            <a:avLst/>
          </a:prstGeom>
        </p:spPr>
      </p:pic>
      <p:sp>
        <p:nvSpPr>
          <p:cNvPr id="273" name="TextBox 272"/>
          <p:cNvSpPr txBox="1"/>
          <p:nvPr/>
        </p:nvSpPr>
        <p:spPr>
          <a:xfrm>
            <a:off x="4092086" y="1421364"/>
            <a:ext cx="4007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매일 매일 출석하여 더욱 푸짐한 보상을 획득해보세요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~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3896520" y="5179423"/>
            <a:ext cx="439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출석 보상은 우편함으로 지급됩니다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우편함을 확인해 주세요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9191452" y="1372270"/>
            <a:ext cx="978770" cy="319886"/>
          </a:xfrm>
          <a:prstGeom prst="rect">
            <a:avLst/>
          </a:prstGeom>
        </p:spPr>
      </p:pic>
      <p:sp>
        <p:nvSpPr>
          <p:cNvPr id="276" name="TextBox 275"/>
          <p:cNvSpPr txBox="1"/>
          <p:nvPr/>
        </p:nvSpPr>
        <p:spPr>
          <a:xfrm>
            <a:off x="9266864" y="1405255"/>
            <a:ext cx="8279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설명</a:t>
            </a:r>
            <a:endParaRPr lang="ko-KR" alt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7" name="직사각형 276"/>
          <p:cNvSpPr/>
          <p:nvPr/>
        </p:nvSpPr>
        <p:spPr>
          <a:xfrm>
            <a:off x="8476314" y="2808561"/>
            <a:ext cx="1290949" cy="16035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8" name="그림 2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84" y="2868033"/>
            <a:ext cx="1181907" cy="1181907"/>
          </a:xfrm>
          <a:prstGeom prst="rect">
            <a:avLst/>
          </a:prstGeom>
        </p:spPr>
      </p:pic>
      <p:sp>
        <p:nvSpPr>
          <p:cNvPr id="279" name="TextBox 278"/>
          <p:cNvSpPr txBox="1"/>
          <p:nvPr/>
        </p:nvSpPr>
        <p:spPr>
          <a:xfrm>
            <a:off x="8876985" y="4082551"/>
            <a:ext cx="489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젬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8839836" y="3695026"/>
            <a:ext cx="826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 smtClean="0">
                <a:solidFill>
                  <a:schemeClr val="bg1"/>
                </a:solidFill>
                <a:latin typeface="+mj-ea"/>
                <a:ea typeface="+mj-ea"/>
              </a:rPr>
              <a:t>100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81" name="그림 28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8790467" y="3091069"/>
            <a:ext cx="668941" cy="735834"/>
          </a:xfrm>
          <a:prstGeom prst="rect">
            <a:avLst/>
          </a:prstGeom>
        </p:spPr>
      </p:pic>
      <p:sp>
        <p:nvSpPr>
          <p:cNvPr id="282" name="직사각형 281"/>
          <p:cNvSpPr/>
          <p:nvPr/>
        </p:nvSpPr>
        <p:spPr>
          <a:xfrm>
            <a:off x="8118943" y="1858525"/>
            <a:ext cx="2025746" cy="3943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8215383" y="1882307"/>
            <a:ext cx="181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이달의 연속 출석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8087362" y="2374674"/>
            <a:ext cx="1361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연속 출석 횟수 </a:t>
            </a:r>
            <a:r>
              <a: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9459408" y="2331637"/>
            <a:ext cx="35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ko-KR" altLang="en-US" sz="2000" dirty="0">
              <a:ln w="0"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86" name="그림 285"/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369740" y="4634799"/>
            <a:ext cx="1492740" cy="456897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8545524" y="4693970"/>
            <a:ext cx="1141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보상 받기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5349630" y="5539123"/>
            <a:ext cx="1492740" cy="456897"/>
            <a:chOff x="5492343" y="5559671"/>
            <a:chExt cx="1492740" cy="456897"/>
          </a:xfrm>
        </p:grpSpPr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5492343" y="5559671"/>
              <a:ext cx="1492740" cy="456897"/>
            </a:xfrm>
            <a:prstGeom prst="rect">
              <a:avLst/>
            </a:prstGeom>
          </p:spPr>
        </p:pic>
        <p:sp>
          <p:nvSpPr>
            <p:cNvPr id="289" name="TextBox 288"/>
            <p:cNvSpPr txBox="1"/>
            <p:nvPr/>
          </p:nvSpPr>
          <p:spPr>
            <a:xfrm>
              <a:off x="5708038" y="5629116"/>
              <a:ext cx="1141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확인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9" name="그림 1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41" y="2919111"/>
            <a:ext cx="1082515" cy="1061775"/>
          </a:xfrm>
          <a:prstGeom prst="rect">
            <a:avLst/>
          </a:prstGeom>
        </p:spPr>
      </p:pic>
      <p:sp>
        <p:nvSpPr>
          <p:cNvPr id="119" name="직사각형 118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3640402" y="1129622"/>
            <a:ext cx="4911197" cy="4598756"/>
            <a:chOff x="3334979" y="787381"/>
            <a:chExt cx="4911197" cy="4598756"/>
          </a:xfrm>
        </p:grpSpPr>
        <p:grpSp>
          <p:nvGrpSpPr>
            <p:cNvPr id="2" name="그룹 1"/>
            <p:cNvGrpSpPr/>
            <p:nvPr/>
          </p:nvGrpSpPr>
          <p:grpSpPr>
            <a:xfrm>
              <a:off x="3334979" y="788096"/>
              <a:ext cx="4905736" cy="4598041"/>
              <a:chOff x="3700469" y="4598790"/>
              <a:chExt cx="4905736" cy="4598041"/>
            </a:xfrm>
          </p:grpSpPr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14976" r="7796" b="417"/>
              <a:stretch/>
            </p:blipFill>
            <p:spPr>
              <a:xfrm>
                <a:off x="3709291" y="5257801"/>
                <a:ext cx="2699894" cy="3939030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>
                <a:off x="5246960" y="4598790"/>
                <a:ext cx="2797791" cy="665335"/>
              </a:xfrm>
              <a:prstGeom prst="rect">
                <a:avLst/>
              </a:prstGeom>
            </p:spPr>
          </p:pic>
          <p:pic>
            <p:nvPicPr>
              <p:cNvPr id="129" name="그림 12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38" t="6451" r="25047" b="82006"/>
              <a:stretch/>
            </p:blipFill>
            <p:spPr>
              <a:xfrm flipH="1">
                <a:off x="4127099" y="4598790"/>
                <a:ext cx="2797791" cy="665335"/>
              </a:xfrm>
              <a:prstGeom prst="rect">
                <a:avLst/>
              </a:prstGeom>
            </p:spPr>
          </p:pic>
          <p:sp>
            <p:nvSpPr>
              <p:cNvPr id="130" name="TextBox 129"/>
              <p:cNvSpPr txBox="1"/>
              <p:nvPr/>
            </p:nvSpPr>
            <p:spPr>
              <a:xfrm>
                <a:off x="5762665" y="4857680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보상 설명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32" name="그림 13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275" t="6451" r="25047" b="82006"/>
              <a:stretch/>
            </p:blipFill>
            <p:spPr>
              <a:xfrm flipH="1">
                <a:off x="3700469" y="4598790"/>
                <a:ext cx="999954" cy="665335"/>
              </a:xfrm>
              <a:prstGeom prst="rect">
                <a:avLst/>
              </a:prstGeom>
            </p:spPr>
          </p:pic>
          <p:sp>
            <p:nvSpPr>
              <p:cNvPr id="133" name="직사각형 132"/>
              <p:cNvSpPr/>
              <p:nvPr/>
            </p:nvSpPr>
            <p:spPr>
              <a:xfrm flipH="1">
                <a:off x="3794204" y="4745662"/>
                <a:ext cx="949599" cy="530525"/>
              </a:xfrm>
              <a:prstGeom prst="rect">
                <a:avLst/>
              </a:prstGeom>
              <a:solidFill>
                <a:srgbClr val="1C1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3" name="그림 16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14976" r="7796" b="417"/>
              <a:stretch/>
            </p:blipFill>
            <p:spPr>
              <a:xfrm flipH="1">
                <a:off x="5782815" y="5257801"/>
                <a:ext cx="2823390" cy="3939030"/>
              </a:xfrm>
              <a:prstGeom prst="rect">
                <a:avLst/>
              </a:prstGeom>
            </p:spPr>
          </p:pic>
          <p:pic>
            <p:nvPicPr>
              <p:cNvPr id="131" name="그림 1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5880" y="5242845"/>
                <a:ext cx="4742051" cy="3876449"/>
              </a:xfrm>
              <a:prstGeom prst="rect">
                <a:avLst/>
              </a:prstGeom>
            </p:spPr>
          </p:pic>
        </p:grpSp>
        <p:sp>
          <p:nvSpPr>
            <p:cNvPr id="164" name="TextBox 163"/>
            <p:cNvSpPr txBox="1"/>
            <p:nvPr/>
          </p:nvSpPr>
          <p:spPr>
            <a:xfrm>
              <a:off x="3506192" y="1542347"/>
              <a:ext cx="4168598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기본 출석 보상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5200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계정을 생성한 날을 기준으로 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1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단위 로그인 여부를 체크하여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/>
              </a:r>
              <a:b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</a:b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28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 보상을 지급하는 방식입니다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  <a:endPara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marL="25200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28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 마다 각기 다른 보상을 설정하여 골드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, </a:t>
              </a:r>
              <a:r>
                <a:rPr lang="ko-KR" altLang="en-US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젬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, 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아이템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, </a:t>
              </a:r>
              <a:r>
                <a:rPr lang="ko-KR" altLang="en-US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행동력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,</a:t>
              </a:r>
              <a:b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</a:br>
              <a:r>
                <a:rPr lang="ko-KR" altLang="en-US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뽑기권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등 게임 내에서 지급할 수 있는 모든 종류 의 아이템을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/>
              </a:r>
              <a:b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</a:b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지급합니다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  <a:p>
              <a:pPr marL="25200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기본 출석 보상에서는 연속 출석 여부와 상관 없이 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28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 출석 시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/>
              </a:r>
              <a:b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</a:b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설정된 최종 단계의 보상을 획득하는 방식입니다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  <a:p>
              <a:pPr marL="25200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28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 출석으로 최종 단계 보상을 획득할 경우 해당 유저의 출석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/>
              </a:r>
              <a:b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</a:b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회수를 초기화하고 다시 처음부터 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28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 출석 보상 을 시작합니다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cxnSp>
          <p:nvCxnSpPr>
            <p:cNvPr id="166" name="직선 연결선 165"/>
            <p:cNvCxnSpPr/>
            <p:nvPr/>
          </p:nvCxnSpPr>
          <p:spPr>
            <a:xfrm>
              <a:off x="3579354" y="4015975"/>
              <a:ext cx="4095436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타원 166"/>
            <p:cNvSpPr/>
            <p:nvPr/>
          </p:nvSpPr>
          <p:spPr>
            <a:xfrm>
              <a:off x="3557148" y="3991102"/>
              <a:ext cx="53110" cy="52927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7843839" y="1578172"/>
              <a:ext cx="180000" cy="360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254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3" name="직사각형 172"/>
            <p:cNvSpPr/>
            <p:nvPr/>
          </p:nvSpPr>
          <p:spPr>
            <a:xfrm>
              <a:off x="7870306" y="2040393"/>
              <a:ext cx="126000" cy="180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3506192" y="4172556"/>
              <a:ext cx="4282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이달의 연속 출석 보상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5200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매월 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1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일부터 말일까지 유저 별 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1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단위 연속 접속 회수를 카운트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/>
              </a:r>
              <a:b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</a:b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하여 보상을 지급하는 방식입니다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  <a:p>
              <a:pPr marL="25200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하루 이상 접속이 없었을 경우 다음 번 접속 시 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1</a:t>
              </a:r>
              <a:r>
                <a:rPr lang="ko-KR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회로 초기화됩니다</a:t>
              </a:r>
              <a:r>
                <a:rPr lang="en-US" altLang="ko-KR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.</a:t>
              </a:r>
            </a:p>
          </p:txBody>
        </p:sp>
        <p:pic>
          <p:nvPicPr>
            <p:cNvPr id="176" name="그림 17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5" t="6451" r="25047" b="82006"/>
            <a:stretch/>
          </p:blipFill>
          <p:spPr>
            <a:xfrm>
              <a:off x="7246222" y="787381"/>
              <a:ext cx="999954" cy="665335"/>
            </a:xfrm>
            <a:prstGeom prst="rect">
              <a:avLst/>
            </a:prstGeom>
          </p:spPr>
        </p:pic>
        <p:sp>
          <p:nvSpPr>
            <p:cNvPr id="177" name="직사각형 176"/>
            <p:cNvSpPr/>
            <p:nvPr/>
          </p:nvSpPr>
          <p:spPr>
            <a:xfrm>
              <a:off x="7079879" y="943355"/>
              <a:ext cx="1062496" cy="470577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938" b="19393" l="68650" r="74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08" t="9210" r="26183" b="82411"/>
            <a:stretch/>
          </p:blipFill>
          <p:spPr>
            <a:xfrm>
              <a:off x="7736428" y="1008004"/>
              <a:ext cx="381000" cy="364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30040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3635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출석 보상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이벤트 출석 보상</a:t>
            </a:r>
            <a:r>
              <a:rPr lang="en-US" altLang="ko-KR" sz="1400" b="1" dirty="0" smtClean="0"/>
              <a:t>_1</a:t>
            </a:r>
            <a:r>
              <a:rPr lang="ko-KR" altLang="en-US" sz="1400" b="1" dirty="0" smtClean="0"/>
              <a:t>주 이벤트</a:t>
            </a:r>
            <a:endParaRPr lang="ko-KR" altLang="en-US" sz="1400" b="1" dirty="0"/>
          </a:p>
        </p:txBody>
      </p:sp>
      <p:grpSp>
        <p:nvGrpSpPr>
          <p:cNvPr id="23" name="그룹 22"/>
          <p:cNvGrpSpPr/>
          <p:nvPr/>
        </p:nvGrpSpPr>
        <p:grpSpPr>
          <a:xfrm>
            <a:off x="2342345" y="1465356"/>
            <a:ext cx="7507311" cy="3927289"/>
            <a:chOff x="2342345" y="1465356"/>
            <a:chExt cx="7507311" cy="3927289"/>
          </a:xfrm>
        </p:grpSpPr>
        <p:pic>
          <p:nvPicPr>
            <p:cNvPr id="140" name="그림 13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29623" r="7796" b="419"/>
            <a:stretch/>
          </p:blipFill>
          <p:spPr>
            <a:xfrm flipH="1">
              <a:off x="6252240" y="1929352"/>
              <a:ext cx="3588920" cy="3454608"/>
            </a:xfrm>
            <a:prstGeom prst="rect">
              <a:avLst/>
            </a:prstGeom>
          </p:spPr>
        </p:pic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3" t="31339" r="7796" b="418"/>
            <a:stretch/>
          </p:blipFill>
          <p:spPr>
            <a:xfrm flipH="1">
              <a:off x="4329815" y="2014019"/>
              <a:ext cx="3052541" cy="3369941"/>
            </a:xfrm>
            <a:prstGeom prst="rect">
              <a:avLst/>
            </a:prstGeom>
          </p:spPr>
        </p:pic>
        <p:pic>
          <p:nvPicPr>
            <p:cNvPr id="141" name="그림 1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2020" r="7796" b="416"/>
            <a:stretch/>
          </p:blipFill>
          <p:spPr>
            <a:xfrm>
              <a:off x="2355176" y="2056352"/>
              <a:ext cx="3588920" cy="3336293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712050" y="1465356"/>
              <a:ext cx="2797791" cy="665335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3695022" y="1465356"/>
              <a:ext cx="2797791" cy="665335"/>
            </a:xfrm>
            <a:prstGeom prst="rect">
              <a:avLst/>
            </a:prstGeom>
          </p:spPr>
        </p:pic>
        <p:sp>
          <p:nvSpPr>
            <p:cNvPr id="144" name="TextBox 143"/>
            <p:cNvSpPr txBox="1"/>
            <p:nvPr/>
          </p:nvSpPr>
          <p:spPr>
            <a:xfrm>
              <a:off x="5129642" y="1724246"/>
              <a:ext cx="2040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solidFill>
                    <a:schemeClr val="bg1"/>
                  </a:solidFill>
                </a:rPr>
                <a:t>발렌타인데이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출석 이벤트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 flipH="1">
              <a:off x="2342345" y="1465356"/>
              <a:ext cx="1943354" cy="665335"/>
            </a:xfrm>
            <a:prstGeom prst="rect">
              <a:avLst/>
            </a:prstGeom>
          </p:spPr>
        </p:pic>
        <p:sp>
          <p:nvSpPr>
            <p:cNvPr id="147" name="직사각형 146"/>
            <p:cNvSpPr/>
            <p:nvPr/>
          </p:nvSpPr>
          <p:spPr>
            <a:xfrm flipH="1">
              <a:off x="2460220" y="1612228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4" t="6451" r="25047" b="82006"/>
            <a:stretch/>
          </p:blipFill>
          <p:spPr>
            <a:xfrm>
              <a:off x="7906302" y="1465356"/>
              <a:ext cx="1943354" cy="665335"/>
            </a:xfrm>
            <a:prstGeom prst="rect">
              <a:avLst/>
            </a:prstGeom>
          </p:spPr>
        </p:pic>
        <p:sp>
          <p:nvSpPr>
            <p:cNvPr id="150" name="직사각형 149"/>
            <p:cNvSpPr/>
            <p:nvPr/>
          </p:nvSpPr>
          <p:spPr>
            <a:xfrm>
              <a:off x="7886152" y="1612228"/>
              <a:ext cx="1820228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5" name="그림 1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635" y="2154815"/>
              <a:ext cx="2565745" cy="3099225"/>
            </a:xfrm>
            <a:prstGeom prst="rect">
              <a:avLst/>
            </a:prstGeom>
          </p:spPr>
        </p:pic>
        <p:pic>
          <p:nvPicPr>
            <p:cNvPr id="292" name="그림 2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20" y="2154815"/>
              <a:ext cx="2565745" cy="3099225"/>
            </a:xfrm>
            <a:prstGeom prst="rect">
              <a:avLst/>
            </a:prstGeom>
          </p:spPr>
        </p:pic>
        <p:pic>
          <p:nvPicPr>
            <p:cNvPr id="293" name="그림 29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6" r="6256"/>
            <a:stretch/>
          </p:blipFill>
          <p:spPr>
            <a:xfrm>
              <a:off x="4963530" y="2154815"/>
              <a:ext cx="2243667" cy="3099225"/>
            </a:xfrm>
            <a:prstGeom prst="rect">
              <a:avLst/>
            </a:prstGeom>
          </p:spPr>
        </p:pic>
        <p:grpSp>
          <p:nvGrpSpPr>
            <p:cNvPr id="152" name="그룹 151"/>
            <p:cNvGrpSpPr/>
            <p:nvPr/>
          </p:nvGrpSpPr>
          <p:grpSpPr>
            <a:xfrm>
              <a:off x="5428475" y="4317826"/>
              <a:ext cx="1467085" cy="470558"/>
              <a:chOff x="8764289" y="4244293"/>
              <a:chExt cx="1467085" cy="470558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9121491" y="4330843"/>
                <a:ext cx="752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확인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83" name="그림 18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7"/>
              <a:stretch/>
            </p:blipFill>
            <p:spPr>
              <a:xfrm>
                <a:off x="8764289" y="4244293"/>
                <a:ext cx="1467085" cy="470558"/>
              </a:xfrm>
              <a:prstGeom prst="rect">
                <a:avLst/>
              </a:prstGeom>
            </p:spPr>
          </p:pic>
        </p:grpSp>
        <p:sp>
          <p:nvSpPr>
            <p:cNvPr id="294" name="TextBox 293"/>
            <p:cNvSpPr txBox="1"/>
            <p:nvPr/>
          </p:nvSpPr>
          <p:spPr>
            <a:xfrm>
              <a:off x="5761164" y="4423072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보상 받기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2689949" y="2892198"/>
              <a:ext cx="6812103" cy="1211667"/>
              <a:chOff x="2659093" y="3008178"/>
              <a:chExt cx="6812103" cy="1211667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2659093" y="3008178"/>
                <a:ext cx="898343" cy="1211667"/>
                <a:chOff x="1924974" y="2945164"/>
                <a:chExt cx="1097913" cy="1480842"/>
              </a:xfrm>
            </p:grpSpPr>
            <p:sp>
              <p:nvSpPr>
                <p:cNvPr id="295" name="직사각형 294"/>
                <p:cNvSpPr/>
                <p:nvPr/>
              </p:nvSpPr>
              <p:spPr>
                <a:xfrm>
                  <a:off x="1931566" y="2945164"/>
                  <a:ext cx="1091321" cy="323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</a:t>
                  </a:r>
                  <a:r>
                    <a:rPr lang="ko-KR" altLang="en-US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일차</a:t>
                  </a:r>
                  <a:endParaRPr lang="ko-KR" altLang="en-US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2" name="직사각형 301"/>
                <p:cNvSpPr/>
                <p:nvPr/>
              </p:nvSpPr>
              <p:spPr>
                <a:xfrm>
                  <a:off x="1931566" y="3268845"/>
                  <a:ext cx="1091321" cy="1157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pic>
              <p:nvPicPr>
                <p:cNvPr id="309" name="그림 308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26394" y="3729417"/>
                  <a:ext cx="755550" cy="503700"/>
                </a:xfrm>
                <a:prstGeom prst="rect">
                  <a:avLst/>
                </a:prstGeom>
              </p:spPr>
            </p:pic>
            <p:pic>
              <p:nvPicPr>
                <p:cNvPr id="310" name="그림 309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4974" y="3268844"/>
                  <a:ext cx="687809" cy="687809"/>
                </a:xfrm>
                <a:prstGeom prst="rect">
                  <a:avLst/>
                </a:prstGeom>
              </p:spPr>
            </p:pic>
            <p:sp>
              <p:nvSpPr>
                <p:cNvPr id="311" name="TextBox 310"/>
                <p:cNvSpPr txBox="1"/>
                <p:nvPr/>
              </p:nvSpPr>
              <p:spPr>
                <a:xfrm>
                  <a:off x="1931566" y="4077015"/>
                  <a:ext cx="1091321" cy="320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b="1" dirty="0" smtClean="0">
                      <a:ln w="3175"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5000</a:t>
                  </a:r>
                  <a:endParaRPr lang="ko-KR" altLang="en-US" sz="1200" b="1" dirty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15" name="그룹 14"/>
              <p:cNvGrpSpPr/>
              <p:nvPr/>
            </p:nvGrpSpPr>
            <p:grpSpPr>
              <a:xfrm>
                <a:off x="5616435" y="3008178"/>
                <a:ext cx="895783" cy="1211667"/>
                <a:chOff x="5566927" y="2945164"/>
                <a:chExt cx="1094784" cy="1480842"/>
              </a:xfrm>
            </p:grpSpPr>
            <p:sp>
              <p:nvSpPr>
                <p:cNvPr id="298" name="직사각형 297"/>
                <p:cNvSpPr/>
                <p:nvPr/>
              </p:nvSpPr>
              <p:spPr>
                <a:xfrm>
                  <a:off x="5566927" y="2945164"/>
                  <a:ext cx="1091321" cy="323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4</a:t>
                  </a:r>
                  <a:r>
                    <a:rPr lang="ko-KR" altLang="en-US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일차</a:t>
                  </a:r>
                  <a:endParaRPr lang="ko-KR" altLang="en-US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5" name="직사각형 304"/>
                <p:cNvSpPr/>
                <p:nvPr/>
              </p:nvSpPr>
              <p:spPr>
                <a:xfrm>
                  <a:off x="5566927" y="3268845"/>
                  <a:ext cx="1091321" cy="1157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pic>
              <p:nvPicPr>
                <p:cNvPr id="317" name="그림 31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4579" y="3390285"/>
                  <a:ext cx="763652" cy="912140"/>
                </a:xfrm>
                <a:prstGeom prst="rect">
                  <a:avLst/>
                </a:prstGeom>
              </p:spPr>
            </p:pic>
            <p:sp>
              <p:nvSpPr>
                <p:cNvPr id="320" name="TextBox 319"/>
                <p:cNvSpPr txBox="1"/>
                <p:nvPr/>
              </p:nvSpPr>
              <p:spPr>
                <a:xfrm>
                  <a:off x="5570390" y="4082840"/>
                  <a:ext cx="1091321" cy="320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 smtClean="0">
                      <a:ln w="3175"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고급 </a:t>
                  </a:r>
                  <a:r>
                    <a:rPr lang="ko-KR" altLang="en-US" sz="1200" b="1" dirty="0" err="1" smtClean="0">
                      <a:ln w="3175"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룬</a:t>
                  </a:r>
                  <a:endParaRPr lang="ko-KR" altLang="en-US" sz="1200" b="1" dirty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6" name="그룹 5"/>
              <p:cNvGrpSpPr/>
              <p:nvPr/>
            </p:nvGrpSpPr>
            <p:grpSpPr>
              <a:xfrm>
                <a:off x="6601952" y="3008178"/>
                <a:ext cx="897176" cy="1211667"/>
                <a:chOff x="6773548" y="2956626"/>
                <a:chExt cx="1096487" cy="1480842"/>
              </a:xfrm>
            </p:grpSpPr>
            <p:sp>
              <p:nvSpPr>
                <p:cNvPr id="299" name="직사각형 298"/>
                <p:cNvSpPr/>
                <p:nvPr/>
              </p:nvSpPr>
              <p:spPr>
                <a:xfrm>
                  <a:off x="6778714" y="2956626"/>
                  <a:ext cx="1091321" cy="323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5</a:t>
                  </a:r>
                  <a:r>
                    <a:rPr lang="ko-KR" altLang="en-US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일차</a:t>
                  </a:r>
                  <a:endParaRPr lang="ko-KR" altLang="en-US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6" name="직사각형 305"/>
                <p:cNvSpPr/>
                <p:nvPr/>
              </p:nvSpPr>
              <p:spPr>
                <a:xfrm>
                  <a:off x="6778714" y="3280307"/>
                  <a:ext cx="1091321" cy="1157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pic>
              <p:nvPicPr>
                <p:cNvPr id="316" name="그림 315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96351" y="3619520"/>
                  <a:ext cx="655767" cy="687913"/>
                </a:xfrm>
                <a:prstGeom prst="rect">
                  <a:avLst/>
                </a:prstGeom>
              </p:spPr>
            </p:pic>
            <p:sp>
              <p:nvSpPr>
                <p:cNvPr id="321" name="TextBox 320"/>
                <p:cNvSpPr txBox="1"/>
                <p:nvPr/>
              </p:nvSpPr>
              <p:spPr>
                <a:xfrm>
                  <a:off x="6773548" y="4087220"/>
                  <a:ext cx="1091321" cy="320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b="1" dirty="0" smtClean="0">
                      <a:ln w="3175"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5000</a:t>
                  </a:r>
                  <a:endParaRPr lang="ko-KR" altLang="en-US" sz="1200" b="1" dirty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5" name="그룹 4"/>
              <p:cNvGrpSpPr/>
              <p:nvPr/>
            </p:nvGrpSpPr>
            <p:grpSpPr>
              <a:xfrm>
                <a:off x="7588862" y="3008178"/>
                <a:ext cx="895783" cy="1211667"/>
                <a:chOff x="7990501" y="2945164"/>
                <a:chExt cx="1094784" cy="1480842"/>
              </a:xfrm>
            </p:grpSpPr>
            <p:sp>
              <p:nvSpPr>
                <p:cNvPr id="300" name="직사각형 299"/>
                <p:cNvSpPr/>
                <p:nvPr/>
              </p:nvSpPr>
              <p:spPr>
                <a:xfrm>
                  <a:off x="7990501" y="2945164"/>
                  <a:ext cx="1091321" cy="323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6</a:t>
                  </a:r>
                  <a:r>
                    <a:rPr lang="ko-KR" altLang="en-US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일차</a:t>
                  </a:r>
                  <a:endParaRPr lang="ko-KR" altLang="en-US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7" name="직사각형 306"/>
                <p:cNvSpPr/>
                <p:nvPr/>
              </p:nvSpPr>
              <p:spPr>
                <a:xfrm>
                  <a:off x="7990501" y="3268845"/>
                  <a:ext cx="1091321" cy="1157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pic>
              <p:nvPicPr>
                <p:cNvPr id="314" name="그림 313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63547" y="3563382"/>
                  <a:ext cx="769783" cy="727796"/>
                </a:xfrm>
                <a:prstGeom prst="rect">
                  <a:avLst/>
                </a:prstGeom>
              </p:spPr>
            </p:pic>
            <p:sp>
              <p:nvSpPr>
                <p:cNvPr id="322" name="TextBox 321"/>
                <p:cNvSpPr txBox="1"/>
                <p:nvPr/>
              </p:nvSpPr>
              <p:spPr>
                <a:xfrm>
                  <a:off x="7993964" y="4094840"/>
                  <a:ext cx="1091321" cy="320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b="1" dirty="0" smtClean="0">
                      <a:ln w="3175"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5000</a:t>
                  </a:r>
                  <a:endParaRPr lang="ko-KR" altLang="en-US" sz="1200" b="1" dirty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4" name="그룹 3"/>
              <p:cNvGrpSpPr/>
              <p:nvPr/>
            </p:nvGrpSpPr>
            <p:grpSpPr>
              <a:xfrm>
                <a:off x="8574379" y="3008178"/>
                <a:ext cx="896817" cy="1211667"/>
                <a:chOff x="9197562" y="2956626"/>
                <a:chExt cx="1096047" cy="1480842"/>
              </a:xfrm>
            </p:grpSpPr>
            <p:sp>
              <p:nvSpPr>
                <p:cNvPr id="301" name="직사각형 300"/>
                <p:cNvSpPr/>
                <p:nvPr/>
              </p:nvSpPr>
              <p:spPr>
                <a:xfrm>
                  <a:off x="9202288" y="2956626"/>
                  <a:ext cx="1091321" cy="323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7</a:t>
                  </a:r>
                  <a:r>
                    <a:rPr lang="ko-KR" altLang="en-US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일차</a:t>
                  </a:r>
                  <a:endParaRPr lang="ko-KR" altLang="en-US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8" name="직사각형 307"/>
                <p:cNvSpPr/>
                <p:nvPr/>
              </p:nvSpPr>
              <p:spPr>
                <a:xfrm>
                  <a:off x="9202288" y="3280307"/>
                  <a:ext cx="1091321" cy="1157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pic>
              <p:nvPicPr>
                <p:cNvPr id="315" name="그림 31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66122" y="3379421"/>
                  <a:ext cx="763652" cy="912140"/>
                </a:xfrm>
                <a:prstGeom prst="rect">
                  <a:avLst/>
                </a:prstGeom>
              </p:spPr>
            </p:pic>
            <p:sp>
              <p:nvSpPr>
                <p:cNvPr id="323" name="TextBox 322"/>
                <p:cNvSpPr txBox="1"/>
                <p:nvPr/>
              </p:nvSpPr>
              <p:spPr>
                <a:xfrm>
                  <a:off x="9197562" y="4094840"/>
                  <a:ext cx="1091321" cy="320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 err="1" smtClean="0">
                      <a:ln w="3175"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레어</a:t>
                  </a:r>
                  <a:r>
                    <a:rPr lang="ko-KR" altLang="en-US" sz="1200" b="1" dirty="0" smtClean="0">
                      <a:ln w="3175"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 무기</a:t>
                  </a:r>
                  <a:endParaRPr lang="ko-KR" altLang="en-US" sz="1200" b="1" dirty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18" name="그룹 17"/>
              <p:cNvGrpSpPr/>
              <p:nvPr/>
            </p:nvGrpSpPr>
            <p:grpSpPr>
              <a:xfrm>
                <a:off x="3647171" y="3008178"/>
                <a:ext cx="896157" cy="1211667"/>
                <a:chOff x="3139433" y="2956626"/>
                <a:chExt cx="1095241" cy="1480842"/>
              </a:xfrm>
            </p:grpSpPr>
            <p:sp>
              <p:nvSpPr>
                <p:cNvPr id="296" name="직사각형 295"/>
                <p:cNvSpPr/>
                <p:nvPr/>
              </p:nvSpPr>
              <p:spPr>
                <a:xfrm>
                  <a:off x="3143353" y="2956626"/>
                  <a:ext cx="1091321" cy="323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ko-KR" altLang="en-US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일차</a:t>
                  </a:r>
                  <a:endParaRPr lang="ko-KR" altLang="en-US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3" name="직사각형 302"/>
                <p:cNvSpPr/>
                <p:nvPr/>
              </p:nvSpPr>
              <p:spPr>
                <a:xfrm>
                  <a:off x="3143353" y="3280307"/>
                  <a:ext cx="1091321" cy="1157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pic>
              <p:nvPicPr>
                <p:cNvPr id="312" name="그림 311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5237" y="3612748"/>
                  <a:ext cx="632451" cy="657253"/>
                </a:xfrm>
                <a:prstGeom prst="rect">
                  <a:avLst/>
                </a:prstGeom>
              </p:spPr>
            </p:pic>
            <p:sp>
              <p:nvSpPr>
                <p:cNvPr id="318" name="TextBox 317"/>
                <p:cNvSpPr txBox="1"/>
                <p:nvPr/>
              </p:nvSpPr>
              <p:spPr>
                <a:xfrm>
                  <a:off x="3143353" y="4095310"/>
                  <a:ext cx="1091321" cy="320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b="1" dirty="0" smtClean="0">
                      <a:ln w="3175"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5000</a:t>
                  </a:r>
                  <a:endParaRPr lang="ko-KR" altLang="en-US" sz="1200" b="1" dirty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  <p:pic>
              <p:nvPicPr>
                <p:cNvPr id="324" name="그림 323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9433" y="3281454"/>
                  <a:ext cx="687809" cy="687809"/>
                </a:xfrm>
                <a:prstGeom prst="rect">
                  <a:avLst/>
                </a:prstGeom>
              </p:spPr>
            </p:pic>
          </p:grpSp>
          <p:grpSp>
            <p:nvGrpSpPr>
              <p:cNvPr id="17" name="그룹 16"/>
              <p:cNvGrpSpPr/>
              <p:nvPr/>
            </p:nvGrpSpPr>
            <p:grpSpPr>
              <a:xfrm>
                <a:off x="4633063" y="3008178"/>
                <a:ext cx="893637" cy="1211667"/>
                <a:chOff x="4354300" y="2945164"/>
                <a:chExt cx="1092161" cy="1480842"/>
              </a:xfrm>
            </p:grpSpPr>
            <p:sp>
              <p:nvSpPr>
                <p:cNvPr id="297" name="직사각형 296"/>
                <p:cNvSpPr/>
                <p:nvPr/>
              </p:nvSpPr>
              <p:spPr>
                <a:xfrm>
                  <a:off x="4355140" y="2945164"/>
                  <a:ext cx="1091321" cy="323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</a:t>
                  </a:r>
                  <a:r>
                    <a:rPr lang="ko-KR" altLang="en-US" sz="11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일차</a:t>
                  </a:r>
                  <a:endParaRPr lang="ko-KR" altLang="en-US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4" name="직사각형 303"/>
                <p:cNvSpPr/>
                <p:nvPr/>
              </p:nvSpPr>
              <p:spPr>
                <a:xfrm>
                  <a:off x="4355140" y="3268845"/>
                  <a:ext cx="1091321" cy="1157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pic>
              <p:nvPicPr>
                <p:cNvPr id="313" name="그림 312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3884" y="3671558"/>
                  <a:ext cx="654661" cy="570189"/>
                </a:xfrm>
                <a:prstGeom prst="rect">
                  <a:avLst/>
                </a:prstGeom>
              </p:spPr>
            </p:pic>
            <p:sp>
              <p:nvSpPr>
                <p:cNvPr id="319" name="TextBox 318"/>
                <p:cNvSpPr txBox="1"/>
                <p:nvPr/>
              </p:nvSpPr>
              <p:spPr>
                <a:xfrm>
                  <a:off x="4354300" y="4096572"/>
                  <a:ext cx="1091321" cy="320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b="1" dirty="0" smtClean="0">
                      <a:ln w="3175"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5000</a:t>
                  </a:r>
                  <a:endParaRPr lang="ko-KR" altLang="en-US" sz="1200" b="1" dirty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  <p:pic>
              <p:nvPicPr>
                <p:cNvPr id="325" name="그림 324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3547" y="3285359"/>
                  <a:ext cx="905463" cy="888115"/>
                </a:xfrm>
                <a:prstGeom prst="rect">
                  <a:avLst/>
                </a:prstGeom>
              </p:spPr>
            </p:pic>
          </p:grpSp>
        </p:grpSp>
        <p:sp>
          <p:nvSpPr>
            <p:cNvPr id="326" name="TextBox 325"/>
            <p:cNvSpPr txBox="1"/>
            <p:nvPr/>
          </p:nvSpPr>
          <p:spPr>
            <a:xfrm>
              <a:off x="4111322" y="2324498"/>
              <a:ext cx="396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</a:rPr>
                <a:t>접속만 해도 선물이 펑펑 쏟아진다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!!!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3896520" y="4874738"/>
              <a:ext cx="4398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출석 보상은 우편함으로 지급됩니다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 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우편함을 확인해 주세요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95322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3635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출석 보상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이벤트 출석 보상</a:t>
            </a:r>
            <a:r>
              <a:rPr lang="en-US" altLang="ko-KR" sz="1400" b="1" dirty="0" smtClean="0"/>
              <a:t>_2</a:t>
            </a:r>
            <a:r>
              <a:rPr lang="ko-KR" altLang="en-US" sz="1400" b="1" dirty="0" smtClean="0"/>
              <a:t>주 이벤트</a:t>
            </a:r>
            <a:endParaRPr lang="ko-KR" altLang="en-US" sz="1400" b="1" dirty="0"/>
          </a:p>
        </p:txBody>
      </p:sp>
      <p:pic>
        <p:nvPicPr>
          <p:cNvPr id="140" name="그림 1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0956" r="7796" b="419"/>
          <a:stretch/>
        </p:blipFill>
        <p:spPr>
          <a:xfrm flipH="1">
            <a:off x="6252240" y="1302472"/>
            <a:ext cx="3588920" cy="4860421"/>
          </a:xfrm>
          <a:prstGeom prst="rect">
            <a:avLst/>
          </a:prstGeom>
        </p:spPr>
      </p:pic>
      <p:pic>
        <p:nvPicPr>
          <p:cNvPr id="291" name="그림 2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10786" r="7796" b="418"/>
          <a:stretch/>
        </p:blipFill>
        <p:spPr>
          <a:xfrm flipH="1">
            <a:off x="4329813" y="1236134"/>
            <a:ext cx="3052541" cy="4926760"/>
          </a:xfrm>
          <a:prstGeom prst="rect">
            <a:avLst/>
          </a:prstGeom>
        </p:spPr>
      </p:pic>
      <p:pic>
        <p:nvPicPr>
          <p:cNvPr id="141" name="그림 1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0609" r="7796" b="416"/>
          <a:stretch/>
        </p:blipFill>
        <p:spPr>
          <a:xfrm>
            <a:off x="2355176" y="1236133"/>
            <a:ext cx="3588920" cy="4935446"/>
          </a:xfrm>
          <a:prstGeom prst="rect">
            <a:avLst/>
          </a:prstGeom>
        </p:spPr>
      </p:pic>
      <p:pic>
        <p:nvPicPr>
          <p:cNvPr id="142" name="그림 1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712050" y="637137"/>
            <a:ext cx="2797791" cy="665335"/>
          </a:xfrm>
          <a:prstGeom prst="rect">
            <a:avLst/>
          </a:prstGeom>
        </p:spPr>
      </p:pic>
      <p:pic>
        <p:nvPicPr>
          <p:cNvPr id="143" name="그림 1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3695022" y="637137"/>
            <a:ext cx="2797791" cy="665335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5129642" y="896027"/>
            <a:ext cx="2040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>
                <a:solidFill>
                  <a:schemeClr val="bg1"/>
                </a:solidFill>
              </a:rPr>
              <a:t>발렌타인데이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 출석 이벤트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2342345" y="637137"/>
            <a:ext cx="1943354" cy="665335"/>
          </a:xfrm>
          <a:prstGeom prst="rect">
            <a:avLst/>
          </a:prstGeom>
        </p:spPr>
      </p:pic>
      <p:sp>
        <p:nvSpPr>
          <p:cNvPr id="147" name="직사각형 146"/>
          <p:cNvSpPr/>
          <p:nvPr/>
        </p:nvSpPr>
        <p:spPr>
          <a:xfrm flipH="1">
            <a:off x="2460220" y="784009"/>
            <a:ext cx="1820228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8" name="그림 1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906302" y="637137"/>
            <a:ext cx="1943354" cy="665335"/>
          </a:xfrm>
          <a:prstGeom prst="rect">
            <a:avLst/>
          </a:prstGeom>
        </p:spPr>
      </p:pic>
      <p:sp>
        <p:nvSpPr>
          <p:cNvPr id="150" name="직사각형 149"/>
          <p:cNvSpPr/>
          <p:nvPr/>
        </p:nvSpPr>
        <p:spPr>
          <a:xfrm>
            <a:off x="7886152" y="784009"/>
            <a:ext cx="1820228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5" name="그림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35" y="1303868"/>
            <a:ext cx="2565745" cy="4729106"/>
          </a:xfrm>
          <a:prstGeom prst="rect">
            <a:avLst/>
          </a:prstGeom>
        </p:spPr>
      </p:pic>
      <p:pic>
        <p:nvPicPr>
          <p:cNvPr id="292" name="그림 2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20" y="1303868"/>
            <a:ext cx="2565745" cy="4729106"/>
          </a:xfrm>
          <a:prstGeom prst="rect">
            <a:avLst/>
          </a:prstGeom>
        </p:spPr>
      </p:pic>
      <p:pic>
        <p:nvPicPr>
          <p:cNvPr id="293" name="그림 29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r="6256"/>
          <a:stretch/>
        </p:blipFill>
        <p:spPr>
          <a:xfrm>
            <a:off x="4963530" y="1303868"/>
            <a:ext cx="2243667" cy="4729106"/>
          </a:xfrm>
          <a:prstGeom prst="rect">
            <a:avLst/>
          </a:prstGeom>
        </p:spPr>
      </p:pic>
      <p:grpSp>
        <p:nvGrpSpPr>
          <p:cNvPr id="152" name="그룹 151"/>
          <p:cNvGrpSpPr/>
          <p:nvPr/>
        </p:nvGrpSpPr>
        <p:grpSpPr>
          <a:xfrm>
            <a:off x="5428475" y="5096759"/>
            <a:ext cx="1467085" cy="470558"/>
            <a:chOff x="8764289" y="4244293"/>
            <a:chExt cx="1467085" cy="470558"/>
          </a:xfrm>
        </p:grpSpPr>
        <p:sp>
          <p:nvSpPr>
            <p:cNvPr id="184" name="TextBox 183"/>
            <p:cNvSpPr txBox="1"/>
            <p:nvPr/>
          </p:nvSpPr>
          <p:spPr>
            <a:xfrm>
              <a:off x="9121491" y="4330843"/>
              <a:ext cx="7526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3" name="그림 18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7"/>
            <a:stretch/>
          </p:blipFill>
          <p:spPr>
            <a:xfrm>
              <a:off x="8764289" y="4244293"/>
              <a:ext cx="1467085" cy="470558"/>
            </a:xfrm>
            <a:prstGeom prst="rect">
              <a:avLst/>
            </a:prstGeom>
          </p:spPr>
        </p:pic>
      </p:grpSp>
      <p:sp>
        <p:nvSpPr>
          <p:cNvPr id="294" name="TextBox 293"/>
          <p:cNvSpPr txBox="1"/>
          <p:nvPr/>
        </p:nvSpPr>
        <p:spPr>
          <a:xfrm>
            <a:off x="5761164" y="5202005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보상 받기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2689949" y="2300474"/>
            <a:ext cx="6812103" cy="1211667"/>
            <a:chOff x="2659093" y="3008178"/>
            <a:chExt cx="6812103" cy="1211667"/>
          </a:xfrm>
        </p:grpSpPr>
        <p:grpSp>
          <p:nvGrpSpPr>
            <p:cNvPr id="20" name="그룹 19"/>
            <p:cNvGrpSpPr/>
            <p:nvPr/>
          </p:nvGrpSpPr>
          <p:grpSpPr>
            <a:xfrm>
              <a:off x="2659093" y="3008178"/>
              <a:ext cx="898343" cy="1211667"/>
              <a:chOff x="1924974" y="2945164"/>
              <a:chExt cx="1097913" cy="1480842"/>
            </a:xfrm>
          </p:grpSpPr>
          <p:sp>
            <p:nvSpPr>
              <p:cNvPr id="295" name="직사각형 294"/>
              <p:cNvSpPr/>
              <p:nvPr/>
            </p:nvSpPr>
            <p:spPr>
              <a:xfrm>
                <a:off x="1931566" y="2945164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2" name="직사각형 301"/>
              <p:cNvSpPr/>
              <p:nvPr/>
            </p:nvSpPr>
            <p:spPr>
              <a:xfrm>
                <a:off x="1931566" y="3268845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309" name="그림 30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6394" y="3729417"/>
                <a:ext cx="755550" cy="503700"/>
              </a:xfrm>
              <a:prstGeom prst="rect">
                <a:avLst/>
              </a:prstGeom>
            </p:spPr>
          </p:pic>
          <p:pic>
            <p:nvPicPr>
              <p:cNvPr id="310" name="그림 30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4974" y="3268844"/>
                <a:ext cx="687809" cy="687809"/>
              </a:xfrm>
              <a:prstGeom prst="rect">
                <a:avLst/>
              </a:prstGeom>
            </p:spPr>
          </p:pic>
          <p:sp>
            <p:nvSpPr>
              <p:cNvPr id="311" name="TextBox 310"/>
              <p:cNvSpPr txBox="1"/>
              <p:nvPr/>
            </p:nvSpPr>
            <p:spPr>
              <a:xfrm>
                <a:off x="1931566" y="4077015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15" name="그룹 14"/>
            <p:cNvGrpSpPr/>
            <p:nvPr/>
          </p:nvGrpSpPr>
          <p:grpSpPr>
            <a:xfrm>
              <a:off x="5616435" y="3008178"/>
              <a:ext cx="895783" cy="1211667"/>
              <a:chOff x="5566927" y="2945164"/>
              <a:chExt cx="1094784" cy="1480842"/>
            </a:xfrm>
          </p:grpSpPr>
          <p:sp>
            <p:nvSpPr>
              <p:cNvPr id="298" name="직사각형 297"/>
              <p:cNvSpPr/>
              <p:nvPr/>
            </p:nvSpPr>
            <p:spPr>
              <a:xfrm>
                <a:off x="5566927" y="2945164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5" name="직사각형 304"/>
              <p:cNvSpPr/>
              <p:nvPr/>
            </p:nvSpPr>
            <p:spPr>
              <a:xfrm>
                <a:off x="5566927" y="3268845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317" name="그림 31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4579" y="3390285"/>
                <a:ext cx="763652" cy="912140"/>
              </a:xfrm>
              <a:prstGeom prst="rect">
                <a:avLst/>
              </a:prstGeom>
            </p:spPr>
          </p:pic>
          <p:sp>
            <p:nvSpPr>
              <p:cNvPr id="320" name="TextBox 319"/>
              <p:cNvSpPr txBox="1"/>
              <p:nvPr/>
            </p:nvSpPr>
            <p:spPr>
              <a:xfrm>
                <a:off x="5570390" y="408284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고급 </a:t>
                </a:r>
                <a:r>
                  <a:rPr lang="ko-KR" altLang="en-US" sz="1200" b="1" dirty="0" err="1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룬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6601952" y="3008178"/>
              <a:ext cx="897176" cy="1211667"/>
              <a:chOff x="6773548" y="2956626"/>
              <a:chExt cx="1096487" cy="1480842"/>
            </a:xfrm>
          </p:grpSpPr>
          <p:sp>
            <p:nvSpPr>
              <p:cNvPr id="299" name="직사각형 298"/>
              <p:cNvSpPr/>
              <p:nvPr/>
            </p:nvSpPr>
            <p:spPr>
              <a:xfrm>
                <a:off x="6778714" y="2956626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6" name="직사각형 305"/>
              <p:cNvSpPr/>
              <p:nvPr/>
            </p:nvSpPr>
            <p:spPr>
              <a:xfrm>
                <a:off x="6778714" y="3280307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316" name="그림 31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6351" y="3619520"/>
                <a:ext cx="655767" cy="687913"/>
              </a:xfrm>
              <a:prstGeom prst="rect">
                <a:avLst/>
              </a:prstGeom>
            </p:spPr>
          </p:pic>
          <p:sp>
            <p:nvSpPr>
              <p:cNvPr id="321" name="TextBox 320"/>
              <p:cNvSpPr txBox="1"/>
              <p:nvPr/>
            </p:nvSpPr>
            <p:spPr>
              <a:xfrm>
                <a:off x="6773548" y="408722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7588862" y="3008178"/>
              <a:ext cx="895783" cy="1211667"/>
              <a:chOff x="7990501" y="2945164"/>
              <a:chExt cx="1094784" cy="1480842"/>
            </a:xfrm>
          </p:grpSpPr>
          <p:sp>
            <p:nvSpPr>
              <p:cNvPr id="300" name="직사각형 299"/>
              <p:cNvSpPr/>
              <p:nvPr/>
            </p:nvSpPr>
            <p:spPr>
              <a:xfrm>
                <a:off x="7990501" y="2945164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" name="직사각형 306"/>
              <p:cNvSpPr/>
              <p:nvPr/>
            </p:nvSpPr>
            <p:spPr>
              <a:xfrm>
                <a:off x="7990501" y="3268845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314" name="그림 31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3547" y="3563382"/>
                <a:ext cx="769783" cy="727796"/>
              </a:xfrm>
              <a:prstGeom prst="rect">
                <a:avLst/>
              </a:prstGeom>
            </p:spPr>
          </p:pic>
          <p:sp>
            <p:nvSpPr>
              <p:cNvPr id="322" name="TextBox 321"/>
              <p:cNvSpPr txBox="1"/>
              <p:nvPr/>
            </p:nvSpPr>
            <p:spPr>
              <a:xfrm>
                <a:off x="7993964" y="409484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8574379" y="3008178"/>
              <a:ext cx="896817" cy="1211667"/>
              <a:chOff x="9197562" y="2956626"/>
              <a:chExt cx="1096047" cy="1480842"/>
            </a:xfrm>
          </p:grpSpPr>
          <p:sp>
            <p:nvSpPr>
              <p:cNvPr id="301" name="직사각형 300"/>
              <p:cNvSpPr/>
              <p:nvPr/>
            </p:nvSpPr>
            <p:spPr>
              <a:xfrm>
                <a:off x="9202288" y="2956626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" name="직사각형 307"/>
              <p:cNvSpPr/>
              <p:nvPr/>
            </p:nvSpPr>
            <p:spPr>
              <a:xfrm>
                <a:off x="9202288" y="3280307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315" name="그림 3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6122" y="3379421"/>
                <a:ext cx="763652" cy="912140"/>
              </a:xfrm>
              <a:prstGeom prst="rect">
                <a:avLst/>
              </a:prstGeom>
            </p:spPr>
          </p:pic>
          <p:sp>
            <p:nvSpPr>
              <p:cNvPr id="323" name="TextBox 322"/>
              <p:cNvSpPr txBox="1"/>
              <p:nvPr/>
            </p:nvSpPr>
            <p:spPr>
              <a:xfrm>
                <a:off x="9197562" y="409484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레어</a:t>
                </a:r>
                <a:r>
                  <a:rPr lang="ko-KR" altLang="en-US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 무기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3647171" y="3008178"/>
              <a:ext cx="896157" cy="1211667"/>
              <a:chOff x="3139433" y="2956626"/>
              <a:chExt cx="1095241" cy="1480842"/>
            </a:xfrm>
          </p:grpSpPr>
          <p:sp>
            <p:nvSpPr>
              <p:cNvPr id="296" name="직사각형 295"/>
              <p:cNvSpPr/>
              <p:nvPr/>
            </p:nvSpPr>
            <p:spPr>
              <a:xfrm>
                <a:off x="3143353" y="2956626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3" name="직사각형 302"/>
              <p:cNvSpPr/>
              <p:nvPr/>
            </p:nvSpPr>
            <p:spPr>
              <a:xfrm>
                <a:off x="3143353" y="3280307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312" name="그림 311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5237" y="3612748"/>
                <a:ext cx="632451" cy="657253"/>
              </a:xfrm>
              <a:prstGeom prst="rect">
                <a:avLst/>
              </a:prstGeom>
            </p:spPr>
          </p:pic>
          <p:sp>
            <p:nvSpPr>
              <p:cNvPr id="318" name="TextBox 317"/>
              <p:cNvSpPr txBox="1"/>
              <p:nvPr/>
            </p:nvSpPr>
            <p:spPr>
              <a:xfrm>
                <a:off x="3143353" y="409531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324" name="그림 3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9433" y="3281454"/>
                <a:ext cx="687809" cy="687809"/>
              </a:xfrm>
              <a:prstGeom prst="rect">
                <a:avLst/>
              </a:prstGeom>
            </p:spPr>
          </p:pic>
        </p:grpSp>
        <p:grpSp>
          <p:nvGrpSpPr>
            <p:cNvPr id="17" name="그룹 16"/>
            <p:cNvGrpSpPr/>
            <p:nvPr/>
          </p:nvGrpSpPr>
          <p:grpSpPr>
            <a:xfrm>
              <a:off x="4633063" y="3008178"/>
              <a:ext cx="893637" cy="1211667"/>
              <a:chOff x="4354300" y="2945164"/>
              <a:chExt cx="1092161" cy="1480842"/>
            </a:xfrm>
          </p:grpSpPr>
          <p:sp>
            <p:nvSpPr>
              <p:cNvPr id="297" name="직사각형 296"/>
              <p:cNvSpPr/>
              <p:nvPr/>
            </p:nvSpPr>
            <p:spPr>
              <a:xfrm>
                <a:off x="4355140" y="2945164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4" name="직사각형 303"/>
              <p:cNvSpPr/>
              <p:nvPr/>
            </p:nvSpPr>
            <p:spPr>
              <a:xfrm>
                <a:off x="4355140" y="3268845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313" name="그림 31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3884" y="3671558"/>
                <a:ext cx="654661" cy="570189"/>
              </a:xfrm>
              <a:prstGeom prst="rect">
                <a:avLst/>
              </a:prstGeom>
            </p:spPr>
          </p:pic>
          <p:sp>
            <p:nvSpPr>
              <p:cNvPr id="319" name="TextBox 318"/>
              <p:cNvSpPr txBox="1"/>
              <p:nvPr/>
            </p:nvSpPr>
            <p:spPr>
              <a:xfrm>
                <a:off x="4354300" y="4096572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325" name="그림 3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3547" y="3285359"/>
                <a:ext cx="905463" cy="888115"/>
              </a:xfrm>
              <a:prstGeom prst="rect">
                <a:avLst/>
              </a:prstGeom>
            </p:spPr>
          </p:pic>
        </p:grpSp>
      </p:grpSp>
      <p:sp>
        <p:nvSpPr>
          <p:cNvPr id="326" name="TextBox 325"/>
          <p:cNvSpPr txBox="1"/>
          <p:nvPr/>
        </p:nvSpPr>
        <p:spPr>
          <a:xfrm>
            <a:off x="4111322" y="1654999"/>
            <a:ext cx="396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접속만 해도 선물이 펑펑 쏟아진다</a:t>
            </a:r>
            <a:r>
              <a:rPr lang="en-US" altLang="ko-KR" b="1" dirty="0" smtClean="0">
                <a:solidFill>
                  <a:schemeClr val="bg1"/>
                </a:solidFill>
              </a:rPr>
              <a:t>!!!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3896520" y="5653671"/>
            <a:ext cx="439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출석 보상은 우편함으로 지급됩니다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우편함을 확인해 주세요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63" name="그룹 62"/>
          <p:cNvGrpSpPr/>
          <p:nvPr/>
        </p:nvGrpSpPr>
        <p:grpSpPr>
          <a:xfrm>
            <a:off x="2695342" y="3638974"/>
            <a:ext cx="6806710" cy="1211667"/>
            <a:chOff x="2664486" y="3008178"/>
            <a:chExt cx="6806710" cy="1211667"/>
          </a:xfrm>
        </p:grpSpPr>
        <p:grpSp>
          <p:nvGrpSpPr>
            <p:cNvPr id="64" name="그룹 63"/>
            <p:cNvGrpSpPr/>
            <p:nvPr/>
          </p:nvGrpSpPr>
          <p:grpSpPr>
            <a:xfrm>
              <a:off x="2664486" y="3008178"/>
              <a:ext cx="892949" cy="1211667"/>
              <a:chOff x="1931566" y="2945164"/>
              <a:chExt cx="1091321" cy="1480842"/>
            </a:xfrm>
          </p:grpSpPr>
          <p:sp>
            <p:nvSpPr>
              <p:cNvPr id="98" name="직사각형 97"/>
              <p:cNvSpPr/>
              <p:nvPr/>
            </p:nvSpPr>
            <p:spPr>
              <a:xfrm>
                <a:off x="1931566" y="2945164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9" name="직사각형 98"/>
              <p:cNvSpPr/>
              <p:nvPr/>
            </p:nvSpPr>
            <p:spPr>
              <a:xfrm>
                <a:off x="1931566" y="3268845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6394" y="3729417"/>
                <a:ext cx="755550" cy="503700"/>
              </a:xfrm>
              <a:prstGeom prst="rect">
                <a:avLst/>
              </a:prstGeom>
            </p:spPr>
          </p:pic>
          <p:sp>
            <p:nvSpPr>
              <p:cNvPr id="102" name="TextBox 101"/>
              <p:cNvSpPr txBox="1"/>
              <p:nvPr/>
            </p:nvSpPr>
            <p:spPr>
              <a:xfrm>
                <a:off x="1931566" y="4077015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6" name="그룹 65"/>
            <p:cNvGrpSpPr/>
            <p:nvPr/>
          </p:nvGrpSpPr>
          <p:grpSpPr>
            <a:xfrm>
              <a:off x="5616435" y="3008178"/>
              <a:ext cx="895783" cy="1211667"/>
              <a:chOff x="5566927" y="2945164"/>
              <a:chExt cx="1094784" cy="1480842"/>
            </a:xfrm>
          </p:grpSpPr>
          <p:sp>
            <p:nvSpPr>
              <p:cNvPr id="94" name="직사각형 93"/>
              <p:cNvSpPr/>
              <p:nvPr/>
            </p:nvSpPr>
            <p:spPr>
              <a:xfrm>
                <a:off x="5566927" y="2945164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11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5" name="직사각형 94"/>
              <p:cNvSpPr/>
              <p:nvPr/>
            </p:nvSpPr>
            <p:spPr>
              <a:xfrm>
                <a:off x="5566927" y="3268845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96" name="그림 9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4579" y="3390285"/>
                <a:ext cx="763652" cy="912140"/>
              </a:xfrm>
              <a:prstGeom prst="rect">
                <a:avLst/>
              </a:prstGeom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5570390" y="408284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고급 </a:t>
                </a:r>
                <a:r>
                  <a:rPr lang="ko-KR" altLang="en-US" sz="1200" b="1" dirty="0" err="1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룬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7" name="그룹 66"/>
            <p:cNvGrpSpPr/>
            <p:nvPr/>
          </p:nvGrpSpPr>
          <p:grpSpPr>
            <a:xfrm>
              <a:off x="6601952" y="3008178"/>
              <a:ext cx="897176" cy="1211667"/>
              <a:chOff x="6773548" y="2956626"/>
              <a:chExt cx="1096487" cy="1480842"/>
            </a:xfrm>
          </p:grpSpPr>
          <p:sp>
            <p:nvSpPr>
              <p:cNvPr id="90" name="직사각형 89"/>
              <p:cNvSpPr/>
              <p:nvPr/>
            </p:nvSpPr>
            <p:spPr>
              <a:xfrm>
                <a:off x="6778714" y="2956626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6778714" y="3280307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6351" y="3619520"/>
                <a:ext cx="655767" cy="687913"/>
              </a:xfrm>
              <a:prstGeom prst="rect">
                <a:avLst/>
              </a:prstGeom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6773548" y="408722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8" name="그룹 67"/>
            <p:cNvGrpSpPr/>
            <p:nvPr/>
          </p:nvGrpSpPr>
          <p:grpSpPr>
            <a:xfrm>
              <a:off x="7588862" y="3008178"/>
              <a:ext cx="895783" cy="1211667"/>
              <a:chOff x="7990501" y="2945164"/>
              <a:chExt cx="1094784" cy="1480842"/>
            </a:xfrm>
          </p:grpSpPr>
          <p:sp>
            <p:nvSpPr>
              <p:cNvPr id="86" name="직사각형 85"/>
              <p:cNvSpPr/>
              <p:nvPr/>
            </p:nvSpPr>
            <p:spPr>
              <a:xfrm>
                <a:off x="7990501" y="2945164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13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7990501" y="3268845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88" name="그림 8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3547" y="3563382"/>
                <a:ext cx="769783" cy="727796"/>
              </a:xfrm>
              <a:prstGeom prst="rect">
                <a:avLst/>
              </a:prstGeom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7993964" y="409484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9" name="그룹 68"/>
            <p:cNvGrpSpPr/>
            <p:nvPr/>
          </p:nvGrpSpPr>
          <p:grpSpPr>
            <a:xfrm>
              <a:off x="8574379" y="3008178"/>
              <a:ext cx="896817" cy="1211667"/>
              <a:chOff x="9197562" y="2956626"/>
              <a:chExt cx="1096047" cy="1480842"/>
            </a:xfrm>
          </p:grpSpPr>
          <p:sp>
            <p:nvSpPr>
              <p:cNvPr id="82" name="직사각형 81"/>
              <p:cNvSpPr/>
              <p:nvPr/>
            </p:nvSpPr>
            <p:spPr>
              <a:xfrm>
                <a:off x="9202288" y="2956626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14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9202288" y="3280307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84" name="그림 8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6122" y="3379421"/>
                <a:ext cx="763652" cy="912140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9197562" y="409484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레어</a:t>
                </a:r>
                <a:r>
                  <a:rPr lang="ko-KR" altLang="en-US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 무기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70" name="그룹 69"/>
            <p:cNvGrpSpPr/>
            <p:nvPr/>
          </p:nvGrpSpPr>
          <p:grpSpPr>
            <a:xfrm>
              <a:off x="3650380" y="3008178"/>
              <a:ext cx="892950" cy="1211667"/>
              <a:chOff x="3143353" y="2956626"/>
              <a:chExt cx="1091321" cy="1480842"/>
            </a:xfrm>
          </p:grpSpPr>
          <p:sp>
            <p:nvSpPr>
              <p:cNvPr id="77" name="직사각형 76"/>
              <p:cNvSpPr/>
              <p:nvPr/>
            </p:nvSpPr>
            <p:spPr>
              <a:xfrm>
                <a:off x="3143353" y="2956626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3143353" y="3280307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79" name="그림 7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5237" y="3612748"/>
                <a:ext cx="632451" cy="657253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3143353" y="4095310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71" name="그룹 70"/>
            <p:cNvGrpSpPr/>
            <p:nvPr/>
          </p:nvGrpSpPr>
          <p:grpSpPr>
            <a:xfrm>
              <a:off x="4633063" y="3008178"/>
              <a:ext cx="893637" cy="1211667"/>
              <a:chOff x="4354300" y="2945164"/>
              <a:chExt cx="1092161" cy="1480842"/>
            </a:xfrm>
          </p:grpSpPr>
          <p:sp>
            <p:nvSpPr>
              <p:cNvPr id="72" name="직사각형 71"/>
              <p:cNvSpPr/>
              <p:nvPr/>
            </p:nvSpPr>
            <p:spPr>
              <a:xfrm>
                <a:off x="4355140" y="2945164"/>
                <a:ext cx="1091321" cy="3236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일차</a:t>
                </a:r>
                <a:endParaRPr lang="ko-KR" alt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4355140" y="3268845"/>
                <a:ext cx="1091321" cy="115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pic>
            <p:nvPicPr>
              <p:cNvPr id="74" name="그림 7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3884" y="3671558"/>
                <a:ext cx="654661" cy="570189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4354300" y="4096572"/>
                <a:ext cx="1091321" cy="32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5000</a:t>
                </a:r>
                <a:endParaRPr lang="ko-KR" altLang="en-US" sz="12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780681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게임 친구 카테고리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8322733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게임 친구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친구 맺기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14" name="그림 1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455631" y="1831171"/>
            <a:ext cx="1670502" cy="404779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8684783" y="1899195"/>
            <a:ext cx="1212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모두 선물하기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176" name="TextBox 175"/>
          <p:cNvSpPr txBox="1"/>
          <p:nvPr/>
        </p:nvSpPr>
        <p:spPr>
          <a:xfrm>
            <a:off x="2141130" y="183117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 현황   </a:t>
            </a:r>
            <a:r>
              <a:rPr lang="en-US" altLang="ko-KR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en-US" altLang="ko-KR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/ 50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141130" y="2303265"/>
            <a:ext cx="7985003" cy="656468"/>
            <a:chOff x="2141130" y="2303265"/>
            <a:chExt cx="7985003" cy="656468"/>
          </a:xfrm>
        </p:grpSpPr>
        <p:sp>
          <p:nvSpPr>
            <p:cNvPr id="117" name="직사각형 116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1" name="직사각형 12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8" name="직사각형 17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180" name="그림 17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181" name="그룹 180"/>
          <p:cNvGrpSpPr/>
          <p:nvPr/>
        </p:nvGrpSpPr>
        <p:grpSpPr>
          <a:xfrm>
            <a:off x="2141130" y="2972165"/>
            <a:ext cx="7985003" cy="656468"/>
            <a:chOff x="2141130" y="2303265"/>
            <a:chExt cx="7985003" cy="656468"/>
          </a:xfrm>
        </p:grpSpPr>
        <p:sp>
          <p:nvSpPr>
            <p:cNvPr id="182" name="직사각형 18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84" name="직사각형 18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190" name="그림 18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191" name="그룹 190"/>
          <p:cNvGrpSpPr/>
          <p:nvPr/>
        </p:nvGrpSpPr>
        <p:grpSpPr>
          <a:xfrm>
            <a:off x="2141130" y="3641065"/>
            <a:ext cx="7985003" cy="656468"/>
            <a:chOff x="2141130" y="2303265"/>
            <a:chExt cx="7985003" cy="656468"/>
          </a:xfrm>
        </p:grpSpPr>
        <p:sp>
          <p:nvSpPr>
            <p:cNvPr id="192" name="직사각형 19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94" name="직사각형 19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96" name="직사각형 19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7" name="직사각형 19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8" name="직사각형 19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200" name="그림 19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201" name="그룹 200"/>
          <p:cNvGrpSpPr/>
          <p:nvPr/>
        </p:nvGrpSpPr>
        <p:grpSpPr>
          <a:xfrm>
            <a:off x="2141130" y="4309965"/>
            <a:ext cx="7985003" cy="656468"/>
            <a:chOff x="2141130" y="2303265"/>
            <a:chExt cx="7985003" cy="656468"/>
          </a:xfrm>
        </p:grpSpPr>
        <p:sp>
          <p:nvSpPr>
            <p:cNvPr id="202" name="직사각형 20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04" name="직사각형 20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06" name="직사각형 20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7" name="직사각형 20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8" name="직사각형 20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210" name="그림 20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211" name="그룹 210"/>
          <p:cNvGrpSpPr/>
          <p:nvPr/>
        </p:nvGrpSpPr>
        <p:grpSpPr>
          <a:xfrm>
            <a:off x="2141130" y="4978867"/>
            <a:ext cx="7985003" cy="656468"/>
            <a:chOff x="2141130" y="2303265"/>
            <a:chExt cx="7985003" cy="656468"/>
          </a:xfrm>
        </p:grpSpPr>
        <p:sp>
          <p:nvSpPr>
            <p:cNvPr id="212" name="직사각형 21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14" name="직사각형 21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16" name="직사각형 21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7" name="직사각형 21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8" name="직사각형 21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220" name="그림 2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23"/>
          <a:stretch/>
        </p:blipFill>
        <p:spPr>
          <a:xfrm>
            <a:off x="2141130" y="5651540"/>
            <a:ext cx="7998645" cy="3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652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트로피 모두 선물하기 안내 팝업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8322733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게임 친구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친구 맺기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14" name="그림 1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455631" y="1831171"/>
            <a:ext cx="1670502" cy="404779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8684783" y="1899195"/>
            <a:ext cx="1212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모두 선물하기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176" name="TextBox 175"/>
          <p:cNvSpPr txBox="1"/>
          <p:nvPr/>
        </p:nvSpPr>
        <p:spPr>
          <a:xfrm>
            <a:off x="2141130" y="183117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 현황   </a:t>
            </a:r>
            <a:r>
              <a:rPr lang="en-US" altLang="ko-KR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en-US" altLang="ko-KR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/ 50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141130" y="2303265"/>
            <a:ext cx="7985003" cy="656468"/>
            <a:chOff x="2141130" y="2303265"/>
            <a:chExt cx="7985003" cy="656468"/>
          </a:xfrm>
        </p:grpSpPr>
        <p:sp>
          <p:nvSpPr>
            <p:cNvPr id="117" name="직사각형 116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1" name="직사각형 12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8" name="직사각형 17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180" name="그림 17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181" name="그룹 180"/>
          <p:cNvGrpSpPr/>
          <p:nvPr/>
        </p:nvGrpSpPr>
        <p:grpSpPr>
          <a:xfrm>
            <a:off x="2141130" y="2972165"/>
            <a:ext cx="7985003" cy="656468"/>
            <a:chOff x="2141130" y="2303265"/>
            <a:chExt cx="7985003" cy="656468"/>
          </a:xfrm>
        </p:grpSpPr>
        <p:sp>
          <p:nvSpPr>
            <p:cNvPr id="182" name="직사각형 18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84" name="직사각형 18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190" name="그림 18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191" name="그룹 190"/>
          <p:cNvGrpSpPr/>
          <p:nvPr/>
        </p:nvGrpSpPr>
        <p:grpSpPr>
          <a:xfrm>
            <a:off x="2141130" y="3641065"/>
            <a:ext cx="7985003" cy="656468"/>
            <a:chOff x="2141130" y="2303265"/>
            <a:chExt cx="7985003" cy="656468"/>
          </a:xfrm>
        </p:grpSpPr>
        <p:sp>
          <p:nvSpPr>
            <p:cNvPr id="192" name="직사각형 19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94" name="직사각형 19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96" name="직사각형 19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7" name="직사각형 19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8" name="직사각형 19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200" name="그림 19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201" name="그룹 200"/>
          <p:cNvGrpSpPr/>
          <p:nvPr/>
        </p:nvGrpSpPr>
        <p:grpSpPr>
          <a:xfrm>
            <a:off x="2141130" y="4309965"/>
            <a:ext cx="7985003" cy="656468"/>
            <a:chOff x="2141130" y="2303265"/>
            <a:chExt cx="7985003" cy="656468"/>
          </a:xfrm>
        </p:grpSpPr>
        <p:sp>
          <p:nvSpPr>
            <p:cNvPr id="202" name="직사각형 20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04" name="직사각형 20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06" name="직사각형 20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7" name="직사각형 20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8" name="직사각형 20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210" name="그림 20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211" name="그룹 210"/>
          <p:cNvGrpSpPr/>
          <p:nvPr/>
        </p:nvGrpSpPr>
        <p:grpSpPr>
          <a:xfrm>
            <a:off x="2141130" y="4978867"/>
            <a:ext cx="7985003" cy="656468"/>
            <a:chOff x="2141130" y="2303265"/>
            <a:chExt cx="7985003" cy="656468"/>
          </a:xfrm>
        </p:grpSpPr>
        <p:sp>
          <p:nvSpPr>
            <p:cNvPr id="212" name="직사각형 21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14" name="직사각형 21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16" name="직사각형 21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7" name="직사각형 21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8" name="직사각형 21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220" name="그림 2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23"/>
          <a:stretch/>
        </p:blipFill>
        <p:spPr>
          <a:xfrm>
            <a:off x="2141130" y="5651540"/>
            <a:ext cx="7998645" cy="348568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4" name="그룹 73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75" name="그림 74"/>
            <p:cNvPicPr>
              <a:picLocks/>
            </p:cNvPicPr>
            <p:nvPr/>
          </p:nvPicPr>
          <p:blipFill rotWithShape="1">
            <a:blip r:embed="rId12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모든 친구에게 트로피를 선물하였습니다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79703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트로피 모두 선물하기 안내 팝업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8322733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게임 친구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친구 맺기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14" name="그림 1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455631" y="1831171"/>
            <a:ext cx="1670502" cy="404779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8684783" y="1899195"/>
            <a:ext cx="1212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모두 선물하기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176" name="TextBox 175"/>
          <p:cNvSpPr txBox="1"/>
          <p:nvPr/>
        </p:nvSpPr>
        <p:spPr>
          <a:xfrm>
            <a:off x="2141130" y="183117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 현황   </a:t>
            </a:r>
            <a:r>
              <a:rPr lang="en-US" altLang="ko-KR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en-US" altLang="ko-KR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/ 50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141130" y="2303265"/>
            <a:ext cx="7985003" cy="656468"/>
            <a:chOff x="2141130" y="2303265"/>
            <a:chExt cx="7985003" cy="656468"/>
          </a:xfrm>
        </p:grpSpPr>
        <p:sp>
          <p:nvSpPr>
            <p:cNvPr id="117" name="직사각형 116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1" name="직사각형 12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8" name="직사각형 17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180" name="그림 17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181" name="그룹 180"/>
          <p:cNvGrpSpPr/>
          <p:nvPr/>
        </p:nvGrpSpPr>
        <p:grpSpPr>
          <a:xfrm>
            <a:off x="2141130" y="2972165"/>
            <a:ext cx="7985003" cy="656468"/>
            <a:chOff x="2141130" y="2303265"/>
            <a:chExt cx="7985003" cy="656468"/>
          </a:xfrm>
        </p:grpSpPr>
        <p:sp>
          <p:nvSpPr>
            <p:cNvPr id="182" name="직사각형 18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84" name="직사각형 18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190" name="그림 18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191" name="그룹 190"/>
          <p:cNvGrpSpPr/>
          <p:nvPr/>
        </p:nvGrpSpPr>
        <p:grpSpPr>
          <a:xfrm>
            <a:off x="2141130" y="3641065"/>
            <a:ext cx="7985003" cy="656468"/>
            <a:chOff x="2141130" y="2303265"/>
            <a:chExt cx="7985003" cy="656468"/>
          </a:xfrm>
        </p:grpSpPr>
        <p:sp>
          <p:nvSpPr>
            <p:cNvPr id="192" name="직사각형 19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94" name="직사각형 19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96" name="직사각형 19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7" name="직사각형 19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8" name="직사각형 19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200" name="그림 19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201" name="그룹 200"/>
          <p:cNvGrpSpPr/>
          <p:nvPr/>
        </p:nvGrpSpPr>
        <p:grpSpPr>
          <a:xfrm>
            <a:off x="2141130" y="4309965"/>
            <a:ext cx="7985003" cy="656468"/>
            <a:chOff x="2141130" y="2303265"/>
            <a:chExt cx="7985003" cy="656468"/>
          </a:xfrm>
        </p:grpSpPr>
        <p:sp>
          <p:nvSpPr>
            <p:cNvPr id="202" name="직사각형 20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04" name="직사각형 20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06" name="직사각형 20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7" name="직사각형 20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8" name="직사각형 20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210" name="그림 20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grpSp>
        <p:nvGrpSpPr>
          <p:cNvPr id="211" name="그룹 210"/>
          <p:cNvGrpSpPr/>
          <p:nvPr/>
        </p:nvGrpSpPr>
        <p:grpSpPr>
          <a:xfrm>
            <a:off x="2141130" y="4978867"/>
            <a:ext cx="7985003" cy="656468"/>
            <a:chOff x="2141130" y="2303265"/>
            <a:chExt cx="7985003" cy="656468"/>
          </a:xfrm>
        </p:grpSpPr>
        <p:sp>
          <p:nvSpPr>
            <p:cNvPr id="212" name="직사각형 21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14" name="직사각형 21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16" name="직사각형 21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7" name="직사각형 216"/>
            <p:cNvSpPr/>
            <p:nvPr/>
          </p:nvSpPr>
          <p:spPr>
            <a:xfrm>
              <a:off x="9062154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친구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삭제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8" name="직사각형 217"/>
            <p:cNvSpPr/>
            <p:nvPr/>
          </p:nvSpPr>
          <p:spPr>
            <a:xfrm>
              <a:off x="853914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220" name="그림 2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</p:grp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23"/>
          <a:stretch/>
        </p:blipFill>
        <p:spPr>
          <a:xfrm>
            <a:off x="2141130" y="5651540"/>
            <a:ext cx="7998645" cy="348568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9" name="그룹 78"/>
          <p:cNvGrpSpPr/>
          <p:nvPr/>
        </p:nvGrpSpPr>
        <p:grpSpPr>
          <a:xfrm>
            <a:off x="4133103" y="2087456"/>
            <a:ext cx="3925794" cy="2683088"/>
            <a:chOff x="4133103" y="1811091"/>
            <a:chExt cx="3925794" cy="2683088"/>
          </a:xfrm>
        </p:grpSpPr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2067062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84" name="직사각형 83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65349" y="2069981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smtClean="0">
                  <a:solidFill>
                    <a:schemeClr val="bg1"/>
                  </a:solidFill>
                </a:rPr>
                <a:t>친구 삭제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2491236"/>
              <a:ext cx="3580699" cy="1401136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4620815" y="2571367"/>
              <a:ext cx="2904962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err="1" smtClean="0">
                  <a:solidFill>
                    <a:schemeClr val="accent2"/>
                  </a:solidFill>
                </a:rPr>
                <a:t>잘생겨서피곤해요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님을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/>
                  </a:solidFill>
                </a:rPr>
                <a:t>친구 목록에서 삭제하시겠습니까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?</a:t>
              </a:r>
              <a:endParaRPr lang="en-US" altLang="ko-KR" sz="11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altLang="ko-KR" sz="11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</a:rPr>
                <a:t>1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일 친구 삭제 가능 횟수 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: </a:t>
              </a:r>
              <a:r>
                <a:rPr lang="en-US" altLang="ko-KR" sz="1100" b="1" dirty="0" smtClean="0">
                  <a:solidFill>
                    <a:schemeClr val="accent2"/>
                  </a:solidFill>
                </a:rPr>
                <a:t>10 / 10</a:t>
              </a:r>
              <a:endParaRPr lang="en-US" altLang="ko-KR" sz="1400" b="1" dirty="0" smtClean="0">
                <a:solidFill>
                  <a:schemeClr val="accent2"/>
                </a:solidFill>
              </a:endParaRPr>
            </a:p>
          </p:txBody>
        </p:sp>
        <p:pic>
          <p:nvPicPr>
            <p:cNvPr id="88" name="그림 8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32191" y="3941482"/>
              <a:ext cx="758088" cy="422581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00049" y="3941482"/>
              <a:ext cx="758088" cy="422581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807648" y="3941482"/>
              <a:ext cx="598588" cy="422581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4811235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취소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395884" y="3941482"/>
              <a:ext cx="758088" cy="422581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63742" y="3941482"/>
              <a:ext cx="758088" cy="422581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771341" y="3941482"/>
              <a:ext cx="598588" cy="422581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6801944" y="3979325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확인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381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34537" y="241460"/>
            <a:ext cx="11541511" cy="4833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chemeClr val="accent1">
                    <a:lumMod val="75000"/>
                  </a:schemeClr>
                </a:solidFill>
              </a:rPr>
              <a:t>목차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34537" y="847493"/>
            <a:ext cx="11541511" cy="261610"/>
            <a:chOff x="334537" y="847493"/>
            <a:chExt cx="11541511" cy="261610"/>
          </a:xfrm>
        </p:grpSpPr>
        <p:sp>
          <p:nvSpPr>
            <p:cNvPr id="5" name="TextBox 4"/>
            <p:cNvSpPr txBox="1"/>
            <p:nvPr/>
          </p:nvSpPr>
          <p:spPr>
            <a:xfrm>
              <a:off x="334537" y="847493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REVISION</a:t>
              </a:r>
              <a:endParaRPr lang="ko-KR" altLang="en-US" sz="11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73703" y="847493"/>
              <a:ext cx="109023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……………………..……………………………………………………………………………………………………………………………………………………………………………………...…………………….1</a:t>
              </a:r>
              <a:endParaRPr lang="ko-KR" altLang="en-US" sz="1100" b="1" dirty="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34537" y="1072616"/>
            <a:ext cx="11541511" cy="283912"/>
            <a:chOff x="334537" y="1109103"/>
            <a:chExt cx="11541511" cy="283912"/>
          </a:xfrm>
        </p:grpSpPr>
        <p:sp>
          <p:nvSpPr>
            <p:cNvPr id="10" name="TextBox 9"/>
            <p:cNvSpPr txBox="1"/>
            <p:nvPr/>
          </p:nvSpPr>
          <p:spPr>
            <a:xfrm>
              <a:off x="334537" y="1109103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/>
                <a:t>목차</a:t>
              </a:r>
              <a:endParaRPr lang="ko-KR" altLang="en-US" sz="11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8601" y="1131405"/>
              <a:ext cx="112774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……………………………..……………………………………………………………………………………………………………………………………………………………………………………...…………………….2</a:t>
              </a:r>
              <a:endParaRPr lang="ko-KR" altLang="en-US" sz="1100" b="1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34537" y="1320041"/>
            <a:ext cx="11541511" cy="283912"/>
            <a:chOff x="334537" y="1109103"/>
            <a:chExt cx="11541511" cy="283912"/>
          </a:xfrm>
        </p:grpSpPr>
        <p:sp>
          <p:nvSpPr>
            <p:cNvPr id="17" name="TextBox 16">
              <a:hlinkClick r:id="rId2" action="ppaction://hlinksldjump"/>
            </p:cNvPr>
            <p:cNvSpPr txBox="1"/>
            <p:nvPr/>
          </p:nvSpPr>
          <p:spPr>
            <a:xfrm>
              <a:off x="334537" y="1109103"/>
              <a:ext cx="13035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1. </a:t>
              </a:r>
              <a:r>
                <a:rPr lang="ko-KR" altLang="en-US" sz="1100" b="1" dirty="0" smtClean="0"/>
                <a:t>캐릭터 선택 </a:t>
              </a:r>
              <a:r>
                <a:rPr lang="en-US" altLang="ko-KR" sz="1100" b="1" dirty="0" smtClean="0"/>
                <a:t>UI</a:t>
              </a:r>
              <a:endParaRPr lang="ko-KR" altLang="en-US" sz="1100" b="1" dirty="0"/>
            </a:p>
          </p:txBody>
        </p:sp>
        <p:sp>
          <p:nvSpPr>
            <p:cNvPr id="18" name="TextBox 17">
              <a:hlinkClick r:id="rId2" action="ppaction://hlinksldjump"/>
            </p:cNvPr>
            <p:cNvSpPr txBox="1"/>
            <p:nvPr/>
          </p:nvSpPr>
          <p:spPr>
            <a:xfrm>
              <a:off x="1207742" y="1131405"/>
              <a:ext cx="106683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……………………………...…………………………………………………………………………………………………………………………………………………………………...…………………….3</a:t>
              </a:r>
              <a:endParaRPr lang="ko-KR" altLang="en-US" sz="1100" b="1" dirty="0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34537" y="1567466"/>
            <a:ext cx="11541511" cy="283912"/>
            <a:chOff x="334537" y="1109103"/>
            <a:chExt cx="11541511" cy="283912"/>
          </a:xfrm>
        </p:grpSpPr>
        <p:sp>
          <p:nvSpPr>
            <p:cNvPr id="29" name="TextBox 28">
              <a:hlinkClick r:id="rId3" action="ppaction://hlinksldjump"/>
            </p:cNvPr>
            <p:cNvSpPr txBox="1"/>
            <p:nvPr/>
          </p:nvSpPr>
          <p:spPr>
            <a:xfrm>
              <a:off x="334537" y="1109103"/>
              <a:ext cx="8306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/>
                <a:t>2</a:t>
              </a:r>
              <a:r>
                <a:rPr lang="en-US" altLang="ko-KR" sz="1100" b="1" dirty="0" smtClean="0"/>
                <a:t>. </a:t>
              </a:r>
              <a:r>
                <a:rPr lang="ko-KR" altLang="en-US" sz="1100" b="1" dirty="0" smtClean="0"/>
                <a:t>메인 </a:t>
              </a:r>
              <a:r>
                <a:rPr lang="en-US" altLang="ko-KR" sz="1100" b="1" dirty="0" smtClean="0"/>
                <a:t>UI</a:t>
              </a:r>
              <a:endParaRPr lang="ko-KR" altLang="en-US" sz="1100" b="1" dirty="0"/>
            </a:p>
          </p:txBody>
        </p:sp>
        <p:sp>
          <p:nvSpPr>
            <p:cNvPr id="30" name="TextBox 29">
              <a:hlinkClick r:id="rId3" action="ppaction://hlinksldjump"/>
            </p:cNvPr>
            <p:cNvSpPr txBox="1"/>
            <p:nvPr/>
          </p:nvSpPr>
          <p:spPr>
            <a:xfrm>
              <a:off x="943247" y="1131405"/>
              <a:ext cx="109328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……………………………………...…………………………………………………………………………………………………………………………………………………………………...…………………….11</a:t>
              </a:r>
              <a:endParaRPr lang="ko-KR" altLang="en-US" sz="1100" b="1" dirty="0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334537" y="1814891"/>
            <a:ext cx="11541511" cy="283912"/>
            <a:chOff x="334537" y="1109103"/>
            <a:chExt cx="11541511" cy="283912"/>
          </a:xfrm>
        </p:grpSpPr>
        <p:sp>
          <p:nvSpPr>
            <p:cNvPr id="32" name="TextBox 31">
              <a:hlinkClick r:id="rId4" action="ppaction://hlinksldjump"/>
            </p:cNvPr>
            <p:cNvSpPr txBox="1"/>
            <p:nvPr/>
          </p:nvSpPr>
          <p:spPr>
            <a:xfrm>
              <a:off x="334537" y="1109103"/>
              <a:ext cx="16065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3. </a:t>
              </a:r>
              <a:r>
                <a:rPr lang="ko-KR" altLang="en-US" sz="1100" b="1" dirty="0" smtClean="0"/>
                <a:t>일반 </a:t>
              </a:r>
              <a:r>
                <a:rPr lang="en-US" altLang="ko-KR" sz="1100" b="1" dirty="0" smtClean="0"/>
                <a:t>/ </a:t>
              </a:r>
              <a:r>
                <a:rPr lang="ko-KR" altLang="en-US" sz="1100" b="1" dirty="0" smtClean="0"/>
                <a:t>정예 </a:t>
              </a:r>
              <a:r>
                <a:rPr lang="ko-KR" altLang="en-US" sz="1100" b="1" dirty="0" err="1" smtClean="0"/>
                <a:t>던전</a:t>
              </a:r>
              <a:r>
                <a:rPr lang="ko-KR" altLang="en-US" sz="1100" b="1" dirty="0" smtClean="0"/>
                <a:t> </a:t>
              </a:r>
              <a:r>
                <a:rPr lang="en-US" altLang="ko-KR" sz="1100" b="1" dirty="0" smtClean="0"/>
                <a:t>UI</a:t>
              </a:r>
              <a:endParaRPr lang="ko-KR" altLang="en-US" sz="1100" b="1" dirty="0"/>
            </a:p>
          </p:txBody>
        </p:sp>
        <p:sp>
          <p:nvSpPr>
            <p:cNvPr id="33" name="TextBox 32">
              <a:hlinkClick r:id="rId4" action="ppaction://hlinksldjump"/>
            </p:cNvPr>
            <p:cNvSpPr txBox="1"/>
            <p:nvPr/>
          </p:nvSpPr>
          <p:spPr>
            <a:xfrm>
              <a:off x="1598876" y="1131405"/>
              <a:ext cx="10277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….……………………...…..…………………………………………………………………………………………………………………………………………………………...…………………….13</a:t>
              </a:r>
              <a:endParaRPr lang="ko-KR" altLang="en-US" sz="1100" b="1" dirty="0"/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334537" y="2062316"/>
            <a:ext cx="11541511" cy="283912"/>
            <a:chOff x="334537" y="1109103"/>
            <a:chExt cx="11541511" cy="283912"/>
          </a:xfrm>
        </p:grpSpPr>
        <p:sp>
          <p:nvSpPr>
            <p:cNvPr id="35" name="TextBox 34">
              <a:hlinkClick r:id="rId5" action="ppaction://hlinksldjump"/>
            </p:cNvPr>
            <p:cNvSpPr txBox="1"/>
            <p:nvPr/>
          </p:nvSpPr>
          <p:spPr>
            <a:xfrm>
              <a:off x="334537" y="1109103"/>
              <a:ext cx="11624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/>
                <a:t>4</a:t>
              </a:r>
              <a:r>
                <a:rPr lang="en-US" altLang="ko-KR" sz="1100" b="1" dirty="0" smtClean="0"/>
                <a:t>. </a:t>
              </a:r>
              <a:r>
                <a:rPr lang="ko-KR" altLang="en-US" sz="1100" b="1" dirty="0" smtClean="0"/>
                <a:t>요일 </a:t>
              </a:r>
              <a:r>
                <a:rPr lang="ko-KR" altLang="en-US" sz="1100" b="1" dirty="0" err="1" smtClean="0"/>
                <a:t>던전</a:t>
              </a:r>
              <a:r>
                <a:rPr lang="ko-KR" altLang="en-US" sz="1100" b="1" dirty="0" smtClean="0"/>
                <a:t> </a:t>
              </a:r>
              <a:r>
                <a:rPr lang="en-US" altLang="ko-KR" sz="1100" b="1" dirty="0" smtClean="0"/>
                <a:t>UI</a:t>
              </a:r>
              <a:endParaRPr lang="ko-KR" altLang="en-US" sz="1100" b="1" dirty="0"/>
            </a:p>
          </p:txBody>
        </p:sp>
        <p:sp>
          <p:nvSpPr>
            <p:cNvPr id="36" name="TextBox 35">
              <a:hlinkClick r:id="rId5" action="ppaction://hlinksldjump"/>
            </p:cNvPr>
            <p:cNvSpPr txBox="1"/>
            <p:nvPr/>
          </p:nvSpPr>
          <p:spPr>
            <a:xfrm>
              <a:off x="1113165" y="1131405"/>
              <a:ext cx="10762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………..……………………...…………………………………………………………………………………………………………………………………………………………………...…………………….27</a:t>
              </a:r>
              <a:endParaRPr lang="ko-KR" altLang="en-US" sz="1100" b="1" dirty="0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334537" y="2309741"/>
            <a:ext cx="11541511" cy="283912"/>
            <a:chOff x="334537" y="1109103"/>
            <a:chExt cx="11541511" cy="283912"/>
          </a:xfrm>
        </p:grpSpPr>
        <p:sp>
          <p:nvSpPr>
            <p:cNvPr id="38" name="TextBox 37">
              <a:hlinkClick r:id="rId6" action="ppaction://hlinksldjump"/>
            </p:cNvPr>
            <p:cNvSpPr txBox="1"/>
            <p:nvPr/>
          </p:nvSpPr>
          <p:spPr>
            <a:xfrm>
              <a:off x="334537" y="1109103"/>
              <a:ext cx="11624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5. </a:t>
              </a:r>
              <a:r>
                <a:rPr lang="ko-KR" altLang="en-US" sz="1100" b="1" dirty="0" smtClean="0"/>
                <a:t>균열 </a:t>
              </a:r>
              <a:r>
                <a:rPr lang="ko-KR" altLang="en-US" sz="1100" b="1" dirty="0" err="1"/>
                <a:t>던전</a:t>
              </a:r>
              <a:r>
                <a:rPr lang="ko-KR" altLang="en-US" sz="1100" b="1" dirty="0"/>
                <a:t>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39" name="TextBox 38">
              <a:hlinkClick r:id="rId6" action="ppaction://hlinksldjump"/>
            </p:cNvPr>
            <p:cNvSpPr txBox="1"/>
            <p:nvPr/>
          </p:nvSpPr>
          <p:spPr>
            <a:xfrm>
              <a:off x="1113165" y="1131405"/>
              <a:ext cx="10762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…………..…………………...…………………………………………………………………………………………………………………………………………………………………...…………………….36</a:t>
              </a:r>
              <a:endParaRPr lang="ko-KR" altLang="en-US" sz="1100" b="1" dirty="0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334537" y="2557166"/>
            <a:ext cx="11541511" cy="283912"/>
            <a:chOff x="334537" y="1109103"/>
            <a:chExt cx="11541511" cy="283912"/>
          </a:xfrm>
        </p:grpSpPr>
        <p:sp>
          <p:nvSpPr>
            <p:cNvPr id="41" name="TextBox 40">
              <a:hlinkClick r:id="rId7" action="ppaction://hlinksldjump"/>
            </p:cNvPr>
            <p:cNvSpPr txBox="1"/>
            <p:nvPr/>
          </p:nvSpPr>
          <p:spPr>
            <a:xfrm>
              <a:off x="334537" y="1109103"/>
              <a:ext cx="11624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6. </a:t>
              </a:r>
              <a:r>
                <a:rPr lang="ko-KR" altLang="en-US" sz="1100" b="1" dirty="0" smtClean="0"/>
                <a:t>초월 </a:t>
              </a:r>
              <a:r>
                <a:rPr lang="ko-KR" altLang="en-US" sz="1100" b="1" dirty="0" err="1"/>
                <a:t>던전</a:t>
              </a:r>
              <a:r>
                <a:rPr lang="ko-KR" altLang="en-US" sz="1100" b="1" dirty="0"/>
                <a:t>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42" name="TextBox 41">
              <a:hlinkClick r:id="rId7" action="ppaction://hlinksldjump"/>
            </p:cNvPr>
            <p:cNvSpPr txBox="1"/>
            <p:nvPr/>
          </p:nvSpPr>
          <p:spPr>
            <a:xfrm>
              <a:off x="1113165" y="1131405"/>
              <a:ext cx="10762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…………..……………..........…………………………………………………………………………………………………………………………………………………………………...…………………….42</a:t>
              </a:r>
              <a:endParaRPr lang="ko-KR" altLang="en-US" sz="1100" b="1" dirty="0"/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334537" y="2804591"/>
            <a:ext cx="11541511" cy="283912"/>
            <a:chOff x="334537" y="1109103"/>
            <a:chExt cx="11541511" cy="283912"/>
          </a:xfrm>
        </p:grpSpPr>
        <p:sp>
          <p:nvSpPr>
            <p:cNvPr id="44" name="TextBox 43">
              <a:hlinkClick r:id="rId8" action="ppaction://hlinksldjump"/>
            </p:cNvPr>
            <p:cNvSpPr txBox="1"/>
            <p:nvPr/>
          </p:nvSpPr>
          <p:spPr>
            <a:xfrm>
              <a:off x="334537" y="1109103"/>
              <a:ext cx="8306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7. </a:t>
              </a:r>
              <a:r>
                <a:rPr lang="ko-KR" altLang="en-US" sz="1100" b="1" dirty="0"/>
                <a:t>스킬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45" name="TextBox 44">
              <a:hlinkClick r:id="rId8" action="ppaction://hlinksldjump"/>
            </p:cNvPr>
            <p:cNvSpPr txBox="1"/>
            <p:nvPr/>
          </p:nvSpPr>
          <p:spPr>
            <a:xfrm>
              <a:off x="818213" y="1131405"/>
              <a:ext cx="110578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…….…..….………………………...…………………………………………………………………………………………………………………………………………………………………...…………………….53</a:t>
              </a:r>
              <a:endParaRPr lang="ko-KR" altLang="en-US" sz="1100" b="1" dirty="0"/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334537" y="3052016"/>
            <a:ext cx="11541511" cy="283912"/>
            <a:chOff x="334537" y="1109103"/>
            <a:chExt cx="11541511" cy="283912"/>
          </a:xfrm>
        </p:grpSpPr>
        <p:sp>
          <p:nvSpPr>
            <p:cNvPr id="47" name="TextBox 46">
              <a:hlinkClick r:id="rId9" action="ppaction://hlinksldjump"/>
            </p:cNvPr>
            <p:cNvSpPr txBox="1"/>
            <p:nvPr/>
          </p:nvSpPr>
          <p:spPr>
            <a:xfrm>
              <a:off x="334537" y="1109103"/>
              <a:ext cx="13035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8. </a:t>
              </a:r>
              <a:r>
                <a:rPr lang="ko-KR" altLang="en-US" sz="1100" b="1" dirty="0" smtClean="0"/>
                <a:t>수호자 </a:t>
              </a:r>
              <a:r>
                <a:rPr lang="ko-KR" altLang="en-US" sz="1100" b="1" dirty="0"/>
                <a:t>스킬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48" name="TextBox 47">
              <a:hlinkClick r:id="rId9" action="ppaction://hlinksldjump"/>
            </p:cNvPr>
            <p:cNvSpPr txBox="1"/>
            <p:nvPr/>
          </p:nvSpPr>
          <p:spPr>
            <a:xfrm>
              <a:off x="1113165" y="1131405"/>
              <a:ext cx="10762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…………….……………...…………………………………………………………………………………………………………………………………………………………………...…………………….72</a:t>
              </a:r>
              <a:endParaRPr lang="ko-KR" altLang="en-US" sz="1100" b="1" dirty="0"/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334537" y="3299441"/>
            <a:ext cx="11541511" cy="283912"/>
            <a:chOff x="334537" y="1109103"/>
            <a:chExt cx="11541511" cy="283912"/>
          </a:xfrm>
        </p:grpSpPr>
        <p:sp>
          <p:nvSpPr>
            <p:cNvPr id="50" name="TextBox 49">
              <a:hlinkClick r:id="rId10" action="ppaction://hlinksldjump"/>
            </p:cNvPr>
            <p:cNvSpPr txBox="1"/>
            <p:nvPr/>
          </p:nvSpPr>
          <p:spPr>
            <a:xfrm>
              <a:off x="334537" y="1109103"/>
              <a:ext cx="16353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/>
                <a:t>9</a:t>
              </a:r>
              <a:r>
                <a:rPr lang="en-US" altLang="ko-KR" sz="1100" b="1" dirty="0" smtClean="0"/>
                <a:t>. </a:t>
              </a:r>
              <a:r>
                <a:rPr lang="ko-KR" altLang="en-US" sz="1100" b="1" dirty="0" smtClean="0"/>
                <a:t>아이템</a:t>
              </a:r>
              <a:r>
                <a:rPr lang="en-US" altLang="ko-KR" sz="1100" b="1" dirty="0" smtClean="0"/>
                <a:t>(</a:t>
              </a:r>
              <a:r>
                <a:rPr lang="ko-KR" altLang="en-US" sz="1100" b="1" dirty="0" err="1" smtClean="0"/>
                <a:t>인벤토리</a:t>
              </a:r>
              <a:r>
                <a:rPr lang="en-US" altLang="ko-KR" sz="1100" b="1" dirty="0" smtClean="0"/>
                <a:t>)</a:t>
              </a:r>
              <a:r>
                <a:rPr lang="ko-KR" altLang="en-US" sz="1100" b="1" dirty="0"/>
                <a:t>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51" name="TextBox 50">
              <a:hlinkClick r:id="rId10" action="ppaction://hlinksldjump"/>
            </p:cNvPr>
            <p:cNvSpPr txBox="1"/>
            <p:nvPr/>
          </p:nvSpPr>
          <p:spPr>
            <a:xfrm>
              <a:off x="1598876" y="1131405"/>
              <a:ext cx="10277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………….….……...…………………………………………………………………………………………………………………………………………………………………...…………………….77</a:t>
              </a:r>
              <a:endParaRPr lang="ko-KR" altLang="en-US" sz="1100" b="1" dirty="0"/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334537" y="3546866"/>
            <a:ext cx="11541511" cy="283912"/>
            <a:chOff x="334537" y="1109103"/>
            <a:chExt cx="11541511" cy="283912"/>
          </a:xfrm>
        </p:grpSpPr>
        <p:sp>
          <p:nvSpPr>
            <p:cNvPr id="53" name="TextBox 52">
              <a:hlinkClick r:id="rId11" action="ppaction://hlinksldjump"/>
            </p:cNvPr>
            <p:cNvSpPr txBox="1"/>
            <p:nvPr/>
          </p:nvSpPr>
          <p:spPr>
            <a:xfrm>
              <a:off x="334537" y="1109103"/>
              <a:ext cx="13853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10. </a:t>
              </a:r>
              <a:r>
                <a:rPr lang="ko-KR" altLang="en-US" sz="1100" b="1" dirty="0" smtClean="0"/>
                <a:t>아이템 </a:t>
              </a:r>
              <a:r>
                <a:rPr lang="ko-KR" altLang="en-US" sz="1100" b="1" dirty="0"/>
                <a:t>강화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54" name="TextBox 53">
              <a:hlinkClick r:id="rId11" action="ppaction://hlinksldjump"/>
            </p:cNvPr>
            <p:cNvSpPr txBox="1"/>
            <p:nvPr/>
          </p:nvSpPr>
          <p:spPr>
            <a:xfrm>
              <a:off x="1113165" y="1131405"/>
              <a:ext cx="10762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……….……………………...……….……………………………………………………………………………………………………………………………………………………...…………………….95</a:t>
              </a:r>
              <a:endParaRPr lang="ko-KR" altLang="en-US" sz="1100" b="1" dirty="0"/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334537" y="3794291"/>
            <a:ext cx="11541511" cy="283912"/>
            <a:chOff x="334537" y="1109103"/>
            <a:chExt cx="11541511" cy="283912"/>
          </a:xfrm>
        </p:grpSpPr>
        <p:sp>
          <p:nvSpPr>
            <p:cNvPr id="56" name="TextBox 55">
              <a:hlinkClick r:id="rId12" action="ppaction://hlinksldjump"/>
            </p:cNvPr>
            <p:cNvSpPr txBox="1"/>
            <p:nvPr/>
          </p:nvSpPr>
          <p:spPr>
            <a:xfrm>
              <a:off x="334537" y="1109103"/>
              <a:ext cx="13853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11. </a:t>
              </a:r>
              <a:r>
                <a:rPr lang="ko-KR" altLang="en-US" sz="1100" b="1" dirty="0" smtClean="0"/>
                <a:t>아이템 </a:t>
              </a:r>
              <a:r>
                <a:rPr lang="ko-KR" altLang="en-US" sz="1100" b="1" dirty="0"/>
                <a:t>합성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57" name="TextBox 56">
              <a:hlinkClick r:id="rId12" action="ppaction://hlinksldjump"/>
            </p:cNvPr>
            <p:cNvSpPr txBox="1"/>
            <p:nvPr/>
          </p:nvSpPr>
          <p:spPr>
            <a:xfrm>
              <a:off x="1113165" y="1131405"/>
              <a:ext cx="10762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………………………...…………………………………………………………………………………………………………………………………………………………………...…………………….101</a:t>
              </a:r>
              <a:endParaRPr lang="ko-KR" altLang="en-US" sz="1100" b="1" dirty="0"/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334537" y="4041716"/>
            <a:ext cx="11541511" cy="283912"/>
            <a:chOff x="334537" y="1109103"/>
            <a:chExt cx="11541511" cy="283912"/>
          </a:xfrm>
        </p:grpSpPr>
        <p:sp>
          <p:nvSpPr>
            <p:cNvPr id="59" name="TextBox 58">
              <a:hlinkClick r:id="rId13" action="ppaction://hlinksldjump"/>
            </p:cNvPr>
            <p:cNvSpPr txBox="1"/>
            <p:nvPr/>
          </p:nvSpPr>
          <p:spPr>
            <a:xfrm>
              <a:off x="334537" y="1109103"/>
              <a:ext cx="13853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12. </a:t>
              </a:r>
              <a:r>
                <a:rPr lang="ko-KR" altLang="en-US" sz="1100" b="1" dirty="0" smtClean="0"/>
                <a:t>아이템 </a:t>
              </a:r>
              <a:r>
                <a:rPr lang="ko-KR" altLang="en-US" sz="1100" b="1" dirty="0"/>
                <a:t>승급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60" name="TextBox 59">
              <a:hlinkClick r:id="rId13" action="ppaction://hlinksldjump"/>
            </p:cNvPr>
            <p:cNvSpPr txBox="1"/>
            <p:nvPr/>
          </p:nvSpPr>
          <p:spPr>
            <a:xfrm>
              <a:off x="1113165" y="1131405"/>
              <a:ext cx="10762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……..……………………….……………………………………………………………………………………………………………………………………………………………...…………………….106</a:t>
              </a:r>
              <a:endParaRPr lang="ko-KR" altLang="en-US" sz="1100" b="1" dirty="0"/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334537" y="4289141"/>
            <a:ext cx="11541511" cy="283912"/>
            <a:chOff x="334537" y="1109103"/>
            <a:chExt cx="11541511" cy="283912"/>
          </a:xfrm>
        </p:grpSpPr>
        <p:sp>
          <p:nvSpPr>
            <p:cNvPr id="62" name="TextBox 61">
              <a:hlinkClick r:id="rId14" action="ppaction://hlinksldjump"/>
            </p:cNvPr>
            <p:cNvSpPr txBox="1"/>
            <p:nvPr/>
          </p:nvSpPr>
          <p:spPr>
            <a:xfrm>
              <a:off x="334537" y="1109103"/>
              <a:ext cx="11031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13. </a:t>
              </a:r>
              <a:r>
                <a:rPr lang="ko-KR" altLang="en-US" sz="1100" b="1" dirty="0" err="1" smtClean="0"/>
                <a:t>룬</a:t>
              </a:r>
              <a:r>
                <a:rPr lang="ko-KR" altLang="en-US" sz="1100" b="1" dirty="0"/>
                <a:t> </a:t>
              </a:r>
              <a:r>
                <a:rPr lang="ko-KR" altLang="en-US" sz="1100" b="1" dirty="0" err="1"/>
                <a:t>스톤</a:t>
              </a:r>
              <a:r>
                <a:rPr lang="ko-KR" altLang="en-US" sz="1100" b="1" dirty="0"/>
                <a:t>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63" name="TextBox 62">
              <a:hlinkClick r:id="rId14" action="ppaction://hlinksldjump"/>
            </p:cNvPr>
            <p:cNvSpPr txBox="1"/>
            <p:nvPr/>
          </p:nvSpPr>
          <p:spPr>
            <a:xfrm>
              <a:off x="986528" y="1131405"/>
              <a:ext cx="108895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………………….…………...…………………………………………………………………………………………………………………………………………………………………...…………………….110</a:t>
              </a:r>
              <a:endParaRPr lang="ko-KR" altLang="en-US" sz="1100" b="1" dirty="0"/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334537" y="4536566"/>
            <a:ext cx="11541511" cy="283912"/>
            <a:chOff x="334537" y="1109103"/>
            <a:chExt cx="11541511" cy="283912"/>
          </a:xfrm>
        </p:grpSpPr>
        <p:sp>
          <p:nvSpPr>
            <p:cNvPr id="65" name="TextBox 64">
              <a:hlinkClick r:id="rId15" action="ppaction://hlinksldjump"/>
            </p:cNvPr>
            <p:cNvSpPr txBox="1"/>
            <p:nvPr/>
          </p:nvSpPr>
          <p:spPr>
            <a:xfrm>
              <a:off x="334537" y="1109103"/>
              <a:ext cx="10534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14. </a:t>
              </a:r>
              <a:r>
                <a:rPr lang="ko-KR" altLang="en-US" sz="1100" b="1" dirty="0"/>
                <a:t>조력자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66" name="TextBox 65">
              <a:hlinkClick r:id="rId15" action="ppaction://hlinksldjump"/>
            </p:cNvPr>
            <p:cNvSpPr txBox="1"/>
            <p:nvPr/>
          </p:nvSpPr>
          <p:spPr>
            <a:xfrm>
              <a:off x="935232" y="1131405"/>
              <a:ext cx="109408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…………………………………...……..………………………………………………………………………………………………………………………………………………………...…………………….117</a:t>
              </a:r>
              <a:endParaRPr lang="ko-KR" altLang="en-US" sz="1100" b="1" dirty="0"/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334537" y="4783991"/>
            <a:ext cx="11541511" cy="283912"/>
            <a:chOff x="334537" y="1109103"/>
            <a:chExt cx="11541511" cy="283912"/>
          </a:xfrm>
        </p:grpSpPr>
        <p:sp>
          <p:nvSpPr>
            <p:cNvPr id="68" name="TextBox 67">
              <a:hlinkClick r:id="rId16" action="ppaction://hlinksldjump"/>
            </p:cNvPr>
            <p:cNvSpPr txBox="1"/>
            <p:nvPr/>
          </p:nvSpPr>
          <p:spPr>
            <a:xfrm>
              <a:off x="334537" y="1109103"/>
              <a:ext cx="10534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15. </a:t>
              </a:r>
              <a:r>
                <a:rPr lang="ko-KR" altLang="en-US" sz="1100" b="1" dirty="0" err="1"/>
                <a:t>수호석</a:t>
              </a:r>
              <a:r>
                <a:rPr lang="ko-KR" altLang="en-US" sz="1100" b="1" dirty="0"/>
                <a:t>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69" name="TextBox 68">
              <a:hlinkClick r:id="rId16" action="ppaction://hlinksldjump"/>
            </p:cNvPr>
            <p:cNvSpPr txBox="1"/>
            <p:nvPr/>
          </p:nvSpPr>
          <p:spPr>
            <a:xfrm>
              <a:off x="935232" y="1131405"/>
              <a:ext cx="109408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………………………………..…………………………………………………………………………………………………………………………………………………………………...…………………….142</a:t>
              </a:r>
              <a:endParaRPr lang="ko-KR" altLang="en-US" sz="1100" b="1" dirty="0"/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334537" y="5031416"/>
            <a:ext cx="11541511" cy="283912"/>
            <a:chOff x="334537" y="1109103"/>
            <a:chExt cx="11541511" cy="283912"/>
          </a:xfrm>
        </p:grpSpPr>
        <p:sp>
          <p:nvSpPr>
            <p:cNvPr id="71" name="TextBox 70">
              <a:hlinkClick r:id="rId17" action="ppaction://hlinksldjump"/>
            </p:cNvPr>
            <p:cNvSpPr txBox="1"/>
            <p:nvPr/>
          </p:nvSpPr>
          <p:spPr>
            <a:xfrm>
              <a:off x="334537" y="1109103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16. </a:t>
              </a:r>
              <a:r>
                <a:rPr lang="ko-KR" altLang="en-US" sz="1100" b="1" dirty="0"/>
                <a:t>길드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72" name="TextBox 71">
              <a:hlinkClick r:id="rId17" action="ppaction://hlinksldjump"/>
            </p:cNvPr>
            <p:cNvSpPr txBox="1"/>
            <p:nvPr/>
          </p:nvSpPr>
          <p:spPr>
            <a:xfrm>
              <a:off x="810197" y="1131405"/>
              <a:ext cx="110658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…………………………………..…………………………………………………………………………………………………………………………………………………………………...…………………….147</a:t>
              </a:r>
              <a:endParaRPr lang="ko-KR" altLang="en-US" sz="1100" b="1" dirty="0"/>
            </a:p>
          </p:txBody>
        </p:sp>
      </p:grpSp>
      <p:grpSp>
        <p:nvGrpSpPr>
          <p:cNvPr id="73" name="그룹 72"/>
          <p:cNvGrpSpPr/>
          <p:nvPr/>
        </p:nvGrpSpPr>
        <p:grpSpPr>
          <a:xfrm>
            <a:off x="334537" y="5278841"/>
            <a:ext cx="11541511" cy="283912"/>
            <a:chOff x="334537" y="1109103"/>
            <a:chExt cx="11541511" cy="283912"/>
          </a:xfrm>
        </p:grpSpPr>
        <p:sp>
          <p:nvSpPr>
            <p:cNvPr id="74" name="TextBox 73">
              <a:hlinkClick r:id="rId18" action="ppaction://hlinksldjump"/>
            </p:cNvPr>
            <p:cNvSpPr txBox="1"/>
            <p:nvPr/>
          </p:nvSpPr>
          <p:spPr>
            <a:xfrm>
              <a:off x="334537" y="1109103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17. </a:t>
              </a:r>
              <a:r>
                <a:rPr lang="ko-KR" altLang="en-US" sz="1100" b="1" dirty="0" smtClean="0"/>
                <a:t>상점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75" name="TextBox 74">
              <a:hlinkClick r:id="rId18" action="ppaction://hlinksldjump"/>
            </p:cNvPr>
            <p:cNvSpPr txBox="1"/>
            <p:nvPr/>
          </p:nvSpPr>
          <p:spPr>
            <a:xfrm>
              <a:off x="810197" y="1131405"/>
              <a:ext cx="110658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……………………………...…...…………………………………………………………………………………………………………………………………………………………………...…………………….168</a:t>
              </a:r>
              <a:endParaRPr lang="ko-KR" altLang="en-US" sz="1100" b="1" dirty="0"/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334537" y="5526266"/>
            <a:ext cx="11541511" cy="283912"/>
            <a:chOff x="334537" y="1109103"/>
            <a:chExt cx="11541511" cy="283912"/>
          </a:xfrm>
        </p:grpSpPr>
        <p:sp>
          <p:nvSpPr>
            <p:cNvPr id="77" name="TextBox 76">
              <a:hlinkClick r:id="rId19" action="ppaction://hlinksldjump"/>
            </p:cNvPr>
            <p:cNvSpPr txBox="1"/>
            <p:nvPr/>
          </p:nvSpPr>
          <p:spPr>
            <a:xfrm>
              <a:off x="334537" y="1109103"/>
              <a:ext cx="13853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18. </a:t>
              </a:r>
              <a:r>
                <a:rPr lang="ko-KR" altLang="en-US" sz="1100" b="1" dirty="0" err="1" smtClean="0"/>
                <a:t>아바타</a:t>
              </a:r>
              <a:r>
                <a:rPr lang="ko-KR" altLang="en-US" sz="1100" b="1" dirty="0" smtClean="0"/>
                <a:t> 상점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78" name="TextBox 77">
              <a:hlinkClick r:id="rId19" action="ppaction://hlinksldjump"/>
            </p:cNvPr>
            <p:cNvSpPr txBox="1"/>
            <p:nvPr/>
          </p:nvSpPr>
          <p:spPr>
            <a:xfrm>
              <a:off x="1310335" y="1131405"/>
              <a:ext cx="10565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………………………...…………………………………………………………………………………………………………………………………………………………………...…………………….178</a:t>
              </a:r>
              <a:endParaRPr lang="ko-KR" altLang="en-US" sz="1100" b="1" dirty="0"/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334537" y="5773691"/>
            <a:ext cx="11541511" cy="283912"/>
            <a:chOff x="334537" y="1109103"/>
            <a:chExt cx="11541511" cy="283912"/>
          </a:xfrm>
        </p:grpSpPr>
        <p:sp>
          <p:nvSpPr>
            <p:cNvPr id="80" name="TextBox 79">
              <a:hlinkClick r:id="rId20" action="ppaction://hlinksldjump"/>
            </p:cNvPr>
            <p:cNvSpPr txBox="1"/>
            <p:nvPr/>
          </p:nvSpPr>
          <p:spPr>
            <a:xfrm>
              <a:off x="334537" y="1109103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19. </a:t>
              </a:r>
              <a:r>
                <a:rPr lang="ko-KR" altLang="en-US" sz="1100" b="1" dirty="0" smtClean="0"/>
                <a:t>업적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81" name="TextBox 80">
              <a:hlinkClick r:id="rId20" action="ppaction://hlinksldjump"/>
            </p:cNvPr>
            <p:cNvSpPr txBox="1"/>
            <p:nvPr/>
          </p:nvSpPr>
          <p:spPr>
            <a:xfrm>
              <a:off x="810197" y="1131405"/>
              <a:ext cx="110658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………………………..………...…………………………………………………………………………………………………………………………………………………………………...…………………….181</a:t>
              </a:r>
              <a:endParaRPr lang="ko-KR" altLang="en-US" sz="1100" b="1" dirty="0"/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334537" y="6021116"/>
            <a:ext cx="11541511" cy="283912"/>
            <a:chOff x="334537" y="1109103"/>
            <a:chExt cx="11541511" cy="283912"/>
          </a:xfrm>
        </p:grpSpPr>
        <p:sp>
          <p:nvSpPr>
            <p:cNvPr id="83" name="TextBox 82">
              <a:hlinkClick r:id="rId21" action="ppaction://hlinksldjump"/>
            </p:cNvPr>
            <p:cNvSpPr txBox="1"/>
            <p:nvPr/>
          </p:nvSpPr>
          <p:spPr>
            <a:xfrm>
              <a:off x="334537" y="1109103"/>
              <a:ext cx="10534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20. </a:t>
              </a:r>
              <a:r>
                <a:rPr lang="ko-KR" altLang="en-US" sz="1100" b="1" dirty="0" smtClean="0"/>
                <a:t>우편함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84" name="TextBox 83">
              <a:hlinkClick r:id="rId21" action="ppaction://hlinksldjump"/>
            </p:cNvPr>
            <p:cNvSpPr txBox="1"/>
            <p:nvPr/>
          </p:nvSpPr>
          <p:spPr>
            <a:xfrm>
              <a:off x="810197" y="1131405"/>
              <a:ext cx="110658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…………………………………..………………………………………………………………………………………………………………………………………………………………...…………………….184</a:t>
              </a:r>
              <a:endParaRPr lang="ko-KR" altLang="en-US" sz="1100" b="1" dirty="0"/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334537" y="6268541"/>
            <a:ext cx="11541511" cy="283912"/>
            <a:chOff x="334537" y="1109103"/>
            <a:chExt cx="11541511" cy="283912"/>
          </a:xfrm>
        </p:grpSpPr>
        <p:sp>
          <p:nvSpPr>
            <p:cNvPr id="86" name="TextBox 85">
              <a:hlinkClick r:id="rId22" action="ppaction://hlinksldjump"/>
            </p:cNvPr>
            <p:cNvSpPr txBox="1"/>
            <p:nvPr/>
          </p:nvSpPr>
          <p:spPr>
            <a:xfrm>
              <a:off x="334537" y="1109103"/>
              <a:ext cx="12442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21. </a:t>
              </a:r>
              <a:r>
                <a:rPr lang="ko-KR" altLang="en-US" sz="1100" b="1" dirty="0" smtClean="0"/>
                <a:t>출석 보상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87" name="TextBox 86">
              <a:hlinkClick r:id="rId22" action="ppaction://hlinksldjump"/>
            </p:cNvPr>
            <p:cNvSpPr txBox="1"/>
            <p:nvPr/>
          </p:nvSpPr>
          <p:spPr>
            <a:xfrm>
              <a:off x="1310335" y="1131405"/>
              <a:ext cx="10565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…………………………....…………………………………………………………………………………………………………………………………………………………………...…………………….190</a:t>
              </a:r>
              <a:endParaRPr lang="ko-KR" altLang="en-US" sz="1100" b="1" dirty="0"/>
            </a:p>
          </p:txBody>
        </p:sp>
      </p:grpSp>
      <p:grpSp>
        <p:nvGrpSpPr>
          <p:cNvPr id="91" name="그룹 90"/>
          <p:cNvGrpSpPr/>
          <p:nvPr/>
        </p:nvGrpSpPr>
        <p:grpSpPr>
          <a:xfrm>
            <a:off x="334537" y="6515963"/>
            <a:ext cx="11541511" cy="283912"/>
            <a:chOff x="334537" y="1109103"/>
            <a:chExt cx="11541511" cy="283912"/>
          </a:xfrm>
        </p:grpSpPr>
        <p:sp>
          <p:nvSpPr>
            <p:cNvPr id="92" name="TextBox 91">
              <a:hlinkClick r:id="rId23" action="ppaction://hlinksldjump"/>
            </p:cNvPr>
            <p:cNvSpPr txBox="1"/>
            <p:nvPr/>
          </p:nvSpPr>
          <p:spPr>
            <a:xfrm>
              <a:off x="334537" y="1109103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22. </a:t>
              </a:r>
              <a:r>
                <a:rPr lang="ko-KR" altLang="en-US" sz="1100" b="1" dirty="0" smtClean="0"/>
                <a:t>친구 </a:t>
              </a:r>
              <a:r>
                <a:rPr lang="en-US" altLang="ko-KR" sz="1100" b="1" dirty="0"/>
                <a:t>UI</a:t>
              </a:r>
              <a:endParaRPr lang="ko-KR" altLang="en-US" sz="1100" b="1" dirty="0"/>
            </a:p>
          </p:txBody>
        </p:sp>
        <p:sp>
          <p:nvSpPr>
            <p:cNvPr id="93" name="TextBox 92">
              <a:hlinkClick r:id="rId23" action="ppaction://hlinksldjump"/>
            </p:cNvPr>
            <p:cNvSpPr txBox="1"/>
            <p:nvPr/>
          </p:nvSpPr>
          <p:spPr>
            <a:xfrm>
              <a:off x="810197" y="1131405"/>
              <a:ext cx="110658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 smtClean="0"/>
                <a:t>…………………...……………...…………………………………………………………………………………………………………………………………………………………………...…………………….197</a:t>
              </a:r>
              <a:endParaRPr lang="ko-KR" alt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0552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진행 </a:t>
            </a:r>
            <a:r>
              <a:rPr lang="en-US" altLang="ko-KR" b="1" dirty="0" smtClean="0"/>
              <a:t>HUD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0837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친구 장비 구경</a:t>
            </a:r>
            <a:endParaRPr lang="ko-KR" altLang="en-US" sz="1400" b="1" dirty="0"/>
          </a:p>
        </p:txBody>
      </p:sp>
      <p:grpSp>
        <p:nvGrpSpPr>
          <p:cNvPr id="96" name="그룹 95"/>
          <p:cNvGrpSpPr/>
          <p:nvPr/>
        </p:nvGrpSpPr>
        <p:grpSpPr>
          <a:xfrm>
            <a:off x="651703" y="570369"/>
            <a:ext cx="10888595" cy="6046035"/>
            <a:chOff x="651702" y="405982"/>
            <a:chExt cx="10888595" cy="6046035"/>
          </a:xfrm>
        </p:grpSpPr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02" y="405982"/>
              <a:ext cx="10888595" cy="6046035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760" y="954950"/>
              <a:ext cx="714374" cy="714374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760" y="2688002"/>
              <a:ext cx="714374" cy="714374"/>
            </a:xfrm>
            <a:prstGeom prst="rect">
              <a:avLst/>
            </a:prstGeom>
          </p:spPr>
        </p:pic>
        <p:pic>
          <p:nvPicPr>
            <p:cNvPr id="116" name="그림 1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760" y="1821476"/>
              <a:ext cx="714374" cy="714374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760" y="3552919"/>
              <a:ext cx="714374" cy="714374"/>
            </a:xfrm>
            <a:prstGeom prst="rect">
              <a:avLst/>
            </a:prstGeom>
          </p:spPr>
        </p:pic>
        <p:grpSp>
          <p:nvGrpSpPr>
            <p:cNvPr id="120" name="그룹 119"/>
            <p:cNvGrpSpPr/>
            <p:nvPr/>
          </p:nvGrpSpPr>
          <p:grpSpPr>
            <a:xfrm>
              <a:off x="5462465" y="1334942"/>
              <a:ext cx="801558" cy="323203"/>
              <a:chOff x="998412" y="1161855"/>
              <a:chExt cx="771080" cy="341151"/>
            </a:xfrm>
          </p:grpSpPr>
          <p:sp>
            <p:nvSpPr>
              <p:cNvPr id="140" name="오각형 139"/>
              <p:cNvSpPr/>
              <p:nvPr/>
            </p:nvSpPr>
            <p:spPr>
              <a:xfrm>
                <a:off x="1210962" y="1293341"/>
                <a:ext cx="420130" cy="189470"/>
              </a:xfrm>
              <a:prstGeom prst="homePlat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998412" y="1161855"/>
                <a:ext cx="771080" cy="341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Set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5847055" y="4348393"/>
              <a:ext cx="23447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1500"/>
                </a:lnSpc>
                <a:buFont typeface="Wingdings" panose="05000000000000000000" pitchFamily="2" charset="2"/>
                <a:buChar char="l"/>
              </a:pPr>
              <a:r>
                <a:rPr lang="ko-KR" altLang="en-US" sz="14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버서커</a:t>
              </a:r>
              <a:r>
                <a:rPr lang="ko-KR" altLang="en-US" sz="1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불멸 세트</a:t>
              </a:r>
              <a:endParaRPr lang="en-US" altLang="ko-KR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ko-KR" alt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치명타확률 </a:t>
              </a:r>
              <a:r>
                <a:rPr lang="en-US" altLang="ko-KR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r>
                <a:rPr lang="ko-KR" altLang="en-US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회피율</a:t>
              </a:r>
              <a:r>
                <a:rPr lang="ko-KR" altLang="en-US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+5%</a:t>
              </a:r>
              <a:endParaRPr lang="ko-KR" altLang="en-US" sz="11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002856" y="4348393"/>
              <a:ext cx="23447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1500"/>
                </a:lnSpc>
                <a:buFont typeface="Wingdings" panose="05000000000000000000" pitchFamily="2" charset="2"/>
                <a:buChar char="l"/>
              </a:pPr>
              <a:r>
                <a:rPr lang="ko-KR" altLang="en-US" sz="1400" b="1" dirty="0" err="1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버서커</a:t>
              </a:r>
              <a:r>
                <a:rPr lang="ko-KR" altLang="en-US" sz="1400" b="1" dirty="0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불멸 세트</a:t>
              </a:r>
              <a:endParaRPr lang="en-US" altLang="ko-KR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치명타확률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r>
                <a:rPr lang="ko-KR" altLang="en-US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회피율</a:t>
              </a:r>
              <a:r>
                <a:rPr lang="ko-KR" altLang="en-US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+5%</a:t>
              </a:r>
              <a:endParaRPr lang="ko-KR" altLang="en-US" sz="11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5" name="그림 1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3" t="27313" r="76156" b="18808"/>
            <a:stretch/>
          </p:blipFill>
          <p:spPr>
            <a:xfrm>
              <a:off x="2486024" y="2066875"/>
              <a:ext cx="756863" cy="325755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07" y="3724225"/>
              <a:ext cx="606360" cy="539808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" t="27313" r="90718" b="18808"/>
            <a:stretch/>
          </p:blipFill>
          <p:spPr>
            <a:xfrm>
              <a:off x="866775" y="2066875"/>
              <a:ext cx="762000" cy="3257551"/>
            </a:xfrm>
            <a:prstGeom prst="rect">
              <a:avLst/>
            </a:prstGeom>
          </p:spPr>
        </p:pic>
        <p:sp>
          <p:nvSpPr>
            <p:cNvPr id="128" name="직사각형 127"/>
            <p:cNvSpPr/>
            <p:nvPr/>
          </p:nvSpPr>
          <p:spPr>
            <a:xfrm>
              <a:off x="1704975" y="2094803"/>
              <a:ext cx="742949" cy="32201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9" name="그림 1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290" y="5249407"/>
              <a:ext cx="4279540" cy="949092"/>
            </a:xfrm>
            <a:prstGeom prst="rect">
              <a:avLst/>
            </a:prstGeom>
          </p:spPr>
        </p:pic>
        <p:pic>
          <p:nvPicPr>
            <p:cNvPr id="130" name="그림 1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567" y="951690"/>
              <a:ext cx="714374" cy="714374"/>
            </a:xfrm>
            <a:prstGeom prst="rect">
              <a:avLst/>
            </a:prstGeom>
          </p:spPr>
        </p:pic>
        <p:pic>
          <p:nvPicPr>
            <p:cNvPr id="131" name="그림 1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567" y="2684742"/>
              <a:ext cx="714374" cy="714374"/>
            </a:xfrm>
            <a:prstGeom prst="rect">
              <a:avLst/>
            </a:prstGeom>
          </p:spPr>
        </p:pic>
        <p:pic>
          <p:nvPicPr>
            <p:cNvPr id="132" name="그림 1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567" y="1818216"/>
              <a:ext cx="714374" cy="714374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567" y="3549659"/>
              <a:ext cx="714374" cy="714374"/>
            </a:xfrm>
            <a:prstGeom prst="rect">
              <a:avLst/>
            </a:prstGeom>
          </p:spPr>
        </p:pic>
        <p:grpSp>
          <p:nvGrpSpPr>
            <p:cNvPr id="134" name="그룹 133"/>
            <p:cNvGrpSpPr/>
            <p:nvPr/>
          </p:nvGrpSpPr>
          <p:grpSpPr>
            <a:xfrm>
              <a:off x="9232272" y="1331682"/>
              <a:ext cx="801558" cy="323203"/>
              <a:chOff x="998412" y="1161855"/>
              <a:chExt cx="771080" cy="341151"/>
            </a:xfrm>
          </p:grpSpPr>
          <p:sp>
            <p:nvSpPr>
              <p:cNvPr id="138" name="오각형 137"/>
              <p:cNvSpPr/>
              <p:nvPr/>
            </p:nvSpPr>
            <p:spPr>
              <a:xfrm>
                <a:off x="1210962" y="1293341"/>
                <a:ext cx="420130" cy="189470"/>
              </a:xfrm>
              <a:prstGeom prst="homePlat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998412" y="1161855"/>
                <a:ext cx="771080" cy="341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Set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5" name="그룹 134"/>
            <p:cNvGrpSpPr/>
            <p:nvPr/>
          </p:nvGrpSpPr>
          <p:grpSpPr>
            <a:xfrm>
              <a:off x="9232273" y="2206263"/>
              <a:ext cx="801557" cy="359177"/>
              <a:chOff x="998412" y="1151801"/>
              <a:chExt cx="771079" cy="379122"/>
            </a:xfrm>
          </p:grpSpPr>
          <p:sp>
            <p:nvSpPr>
              <p:cNvPr id="136" name="오각형 135"/>
              <p:cNvSpPr/>
              <p:nvPr/>
            </p:nvSpPr>
            <p:spPr>
              <a:xfrm>
                <a:off x="1210962" y="1293341"/>
                <a:ext cx="420130" cy="189470"/>
              </a:xfrm>
              <a:prstGeom prst="homePlat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998412" y="1151801"/>
                <a:ext cx="771079" cy="379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Set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216013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252" y="9410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친구 장비 구경</a:t>
            </a:r>
            <a:endParaRPr lang="ko-KR" altLang="en-US" sz="1400" b="1" dirty="0"/>
          </a:p>
        </p:txBody>
      </p:sp>
      <p:grpSp>
        <p:nvGrpSpPr>
          <p:cNvPr id="29" name="그룹 28"/>
          <p:cNvGrpSpPr/>
          <p:nvPr/>
        </p:nvGrpSpPr>
        <p:grpSpPr>
          <a:xfrm>
            <a:off x="651702" y="570368"/>
            <a:ext cx="10888595" cy="6046035"/>
            <a:chOff x="651702" y="405982"/>
            <a:chExt cx="10888595" cy="6046035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02" y="405982"/>
              <a:ext cx="10888595" cy="6046035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760" y="954950"/>
              <a:ext cx="714374" cy="714374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760" y="2688002"/>
              <a:ext cx="714374" cy="714374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760" y="1821476"/>
              <a:ext cx="714374" cy="714374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760" y="3552919"/>
              <a:ext cx="714374" cy="714374"/>
            </a:xfrm>
            <a:prstGeom prst="rect">
              <a:avLst/>
            </a:prstGeom>
          </p:spPr>
        </p:pic>
        <p:grpSp>
          <p:nvGrpSpPr>
            <p:cNvPr id="35" name="그룹 34"/>
            <p:cNvGrpSpPr/>
            <p:nvPr/>
          </p:nvGrpSpPr>
          <p:grpSpPr>
            <a:xfrm>
              <a:off x="5462465" y="1334942"/>
              <a:ext cx="801558" cy="323203"/>
              <a:chOff x="998412" y="1161855"/>
              <a:chExt cx="771080" cy="341151"/>
            </a:xfrm>
          </p:grpSpPr>
          <p:sp>
            <p:nvSpPr>
              <p:cNvPr id="57" name="오각형 56"/>
              <p:cNvSpPr/>
              <p:nvPr/>
            </p:nvSpPr>
            <p:spPr>
              <a:xfrm>
                <a:off x="1210962" y="1293341"/>
                <a:ext cx="420130" cy="189470"/>
              </a:xfrm>
              <a:prstGeom prst="homePlat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98412" y="1161855"/>
                <a:ext cx="771080" cy="341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Set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5462466" y="2209523"/>
              <a:ext cx="801557" cy="359177"/>
              <a:chOff x="998412" y="1151801"/>
              <a:chExt cx="771079" cy="379122"/>
            </a:xfrm>
          </p:grpSpPr>
          <p:sp>
            <p:nvSpPr>
              <p:cNvPr id="55" name="오각형 54"/>
              <p:cNvSpPr/>
              <p:nvPr/>
            </p:nvSpPr>
            <p:spPr>
              <a:xfrm>
                <a:off x="1210962" y="1293341"/>
                <a:ext cx="420130" cy="189470"/>
              </a:xfrm>
              <a:prstGeom prst="homePlat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98412" y="1151801"/>
                <a:ext cx="771079" cy="379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Set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847055" y="4453168"/>
              <a:ext cx="23447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1500"/>
                </a:lnSpc>
                <a:buFont typeface="Wingdings" panose="05000000000000000000" pitchFamily="2" charset="2"/>
                <a:buChar char="l"/>
              </a:pPr>
              <a:r>
                <a:rPr lang="ko-KR" altLang="en-US" sz="14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버서커</a:t>
              </a:r>
              <a:r>
                <a:rPr lang="ko-KR" altLang="en-US" sz="1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불멸 세트</a:t>
              </a:r>
              <a:endParaRPr lang="en-US" altLang="ko-KR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ko-KR" alt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치명타확률 </a:t>
              </a:r>
              <a:r>
                <a:rPr lang="en-US" altLang="ko-KR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r>
                <a:rPr lang="ko-KR" altLang="en-US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회피율</a:t>
              </a:r>
              <a:r>
                <a:rPr lang="ko-KR" altLang="en-US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+5%</a:t>
              </a:r>
              <a:endParaRPr lang="ko-KR" altLang="en-US" sz="11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02856" y="4453168"/>
              <a:ext cx="23447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1500"/>
                </a:lnSpc>
                <a:buFont typeface="Wingdings" panose="05000000000000000000" pitchFamily="2" charset="2"/>
                <a:buChar char="l"/>
              </a:pPr>
              <a:r>
                <a:rPr lang="ko-KR" altLang="en-US" sz="1400" b="1" dirty="0" err="1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버서커</a:t>
              </a:r>
              <a:r>
                <a:rPr lang="ko-KR" altLang="en-US" sz="1400" b="1" dirty="0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불멸 세트</a:t>
              </a:r>
              <a:endParaRPr lang="en-US" altLang="ko-KR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공격력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치명타확률 </a:t>
              </a:r>
              <a:r>
                <a:rPr lang="en-US" altLang="ko-KR" sz="11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r>
                <a:rPr lang="ko-KR" altLang="en-US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 </a:t>
              </a: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ko-KR" altLang="en-US" sz="11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회피율</a:t>
              </a:r>
              <a:r>
                <a:rPr lang="ko-KR" altLang="en-US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1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+5%</a:t>
              </a:r>
              <a:endParaRPr lang="ko-KR" altLang="en-US" sz="11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3" t="27313" r="76156" b="18808"/>
            <a:stretch/>
          </p:blipFill>
          <p:spPr>
            <a:xfrm>
              <a:off x="2486024" y="2066875"/>
              <a:ext cx="756863" cy="3257551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07" y="3724225"/>
              <a:ext cx="606360" cy="539808"/>
            </a:xfrm>
            <a:prstGeom prst="rect">
              <a:avLst/>
            </a:prstGeom>
          </p:spPr>
        </p:pic>
        <p:pic>
          <p:nvPicPr>
            <p:cNvPr id="41" name="그림 4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" t="27313" r="90718" b="18808"/>
            <a:stretch/>
          </p:blipFill>
          <p:spPr>
            <a:xfrm>
              <a:off x="866775" y="2066875"/>
              <a:ext cx="762000" cy="3257551"/>
            </a:xfrm>
            <a:prstGeom prst="rect">
              <a:avLst/>
            </a:prstGeom>
          </p:spPr>
        </p:pic>
        <p:sp>
          <p:nvSpPr>
            <p:cNvPr id="42" name="직사각형 41"/>
            <p:cNvSpPr/>
            <p:nvPr/>
          </p:nvSpPr>
          <p:spPr>
            <a:xfrm>
              <a:off x="1704975" y="2094803"/>
              <a:ext cx="742949" cy="32201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106" y="5335421"/>
              <a:ext cx="3891696" cy="863078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567" y="951690"/>
              <a:ext cx="714374" cy="714374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567" y="2684742"/>
              <a:ext cx="714374" cy="714374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567" y="1818216"/>
              <a:ext cx="714374" cy="714374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567" y="3549659"/>
              <a:ext cx="714374" cy="714374"/>
            </a:xfrm>
            <a:prstGeom prst="rect">
              <a:avLst/>
            </a:prstGeom>
          </p:spPr>
        </p:pic>
        <p:grpSp>
          <p:nvGrpSpPr>
            <p:cNvPr id="48" name="그룹 47"/>
            <p:cNvGrpSpPr/>
            <p:nvPr/>
          </p:nvGrpSpPr>
          <p:grpSpPr>
            <a:xfrm>
              <a:off x="9232272" y="1331682"/>
              <a:ext cx="801558" cy="323203"/>
              <a:chOff x="998412" y="1161855"/>
              <a:chExt cx="771080" cy="341151"/>
            </a:xfrm>
          </p:grpSpPr>
          <p:sp>
            <p:nvSpPr>
              <p:cNvPr id="53" name="오각형 52"/>
              <p:cNvSpPr/>
              <p:nvPr/>
            </p:nvSpPr>
            <p:spPr>
              <a:xfrm>
                <a:off x="1210962" y="1293341"/>
                <a:ext cx="420130" cy="189470"/>
              </a:xfrm>
              <a:prstGeom prst="homePlat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998412" y="1161855"/>
                <a:ext cx="771080" cy="341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Set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9232273" y="2206263"/>
              <a:ext cx="801557" cy="359177"/>
              <a:chOff x="998412" y="1151801"/>
              <a:chExt cx="771079" cy="379122"/>
            </a:xfrm>
          </p:grpSpPr>
          <p:sp>
            <p:nvSpPr>
              <p:cNvPr id="51" name="오각형 50"/>
              <p:cNvSpPr/>
              <p:nvPr/>
            </p:nvSpPr>
            <p:spPr>
              <a:xfrm>
                <a:off x="1210962" y="1293341"/>
                <a:ext cx="420130" cy="189470"/>
              </a:xfrm>
              <a:prstGeom prst="homePlat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998412" y="1151801"/>
                <a:ext cx="771079" cy="379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Set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290" y="727855"/>
              <a:ext cx="4286395" cy="5402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09735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친구 맺기 카테고리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친구 맺기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721984" y="673248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13078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mtClean="0">
                <a:solidFill>
                  <a:schemeClr val="bg1"/>
                </a:solidFill>
              </a:rPr>
              <a:t>친구 신청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99" name="직사각형 98"/>
          <p:cNvSpPr/>
          <p:nvPr/>
        </p:nvSpPr>
        <p:spPr>
          <a:xfrm>
            <a:off x="630860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추천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2058937" y="2303265"/>
            <a:ext cx="3973491" cy="656468"/>
            <a:chOff x="2141130" y="2303265"/>
            <a:chExt cx="3973491" cy="656468"/>
          </a:xfrm>
        </p:grpSpPr>
        <p:sp>
          <p:nvSpPr>
            <p:cNvPr id="119" name="직사각형 11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2058937" y="2999157"/>
            <a:ext cx="3973491" cy="656468"/>
            <a:chOff x="2141130" y="2303265"/>
            <a:chExt cx="3973491" cy="656468"/>
          </a:xfrm>
        </p:grpSpPr>
        <p:sp>
          <p:nvSpPr>
            <p:cNvPr id="137" name="직사각형 13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6222516" y="2303265"/>
            <a:ext cx="3973491" cy="656468"/>
            <a:chOff x="2141130" y="2303265"/>
            <a:chExt cx="3973491" cy="656468"/>
          </a:xfrm>
        </p:grpSpPr>
        <p:sp>
          <p:nvSpPr>
            <p:cNvPr id="143" name="직사각형 142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8" name="그룹 147"/>
          <p:cNvGrpSpPr/>
          <p:nvPr/>
        </p:nvGrpSpPr>
        <p:grpSpPr>
          <a:xfrm>
            <a:off x="6222516" y="2993219"/>
            <a:ext cx="3973491" cy="656468"/>
            <a:chOff x="2141130" y="2303265"/>
            <a:chExt cx="3973491" cy="656468"/>
          </a:xfrm>
        </p:grpSpPr>
        <p:sp>
          <p:nvSpPr>
            <p:cNvPr id="149" name="직사각형 14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1" name="직사각형 15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6222516" y="3683173"/>
            <a:ext cx="3973491" cy="656468"/>
            <a:chOff x="2141130" y="2303265"/>
            <a:chExt cx="3973491" cy="656468"/>
          </a:xfrm>
        </p:grpSpPr>
        <p:sp>
          <p:nvSpPr>
            <p:cNvPr id="155" name="직사각형 154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6222516" y="4373127"/>
            <a:ext cx="3973491" cy="656468"/>
            <a:chOff x="2141130" y="2303265"/>
            <a:chExt cx="3973491" cy="656468"/>
          </a:xfrm>
        </p:grpSpPr>
        <p:sp>
          <p:nvSpPr>
            <p:cNvPr id="161" name="직사각형 160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6" name="그룹 165"/>
          <p:cNvGrpSpPr/>
          <p:nvPr/>
        </p:nvGrpSpPr>
        <p:grpSpPr>
          <a:xfrm>
            <a:off x="6222516" y="5063079"/>
            <a:ext cx="3973491" cy="656468"/>
            <a:chOff x="2141130" y="2303265"/>
            <a:chExt cx="3973491" cy="656468"/>
          </a:xfrm>
        </p:grpSpPr>
        <p:sp>
          <p:nvSpPr>
            <p:cNvPr id="167" name="직사각형 16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9"/>
          <a:stretch/>
        </p:blipFill>
        <p:spPr>
          <a:xfrm>
            <a:off x="6222516" y="5750793"/>
            <a:ext cx="3981033" cy="259590"/>
          </a:xfrm>
          <a:prstGeom prst="rect">
            <a:avLst/>
          </a:prstGeom>
        </p:spPr>
      </p:pic>
      <p:sp>
        <p:nvSpPr>
          <p:cNvPr id="224" name="직사각형 223"/>
          <p:cNvSpPr/>
          <p:nvPr/>
        </p:nvSpPr>
        <p:spPr>
          <a:xfrm>
            <a:off x="7666427" y="1908661"/>
            <a:ext cx="1596606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smtClean="0">
                <a:solidFill>
                  <a:schemeClr val="bg2">
                    <a:lumMod val="50000"/>
                  </a:schemeClr>
                </a:solidFill>
              </a:rPr>
              <a:t>닉네임을 입력하세요</a:t>
            </a:r>
            <a:r>
              <a:rPr lang="en-US" altLang="ko-KR" sz="11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25" name="그룹 224"/>
          <p:cNvGrpSpPr/>
          <p:nvPr/>
        </p:nvGrpSpPr>
        <p:grpSpPr>
          <a:xfrm>
            <a:off x="9339612" y="1867912"/>
            <a:ext cx="811998" cy="341877"/>
            <a:chOff x="6487517" y="-478465"/>
            <a:chExt cx="917837" cy="444678"/>
          </a:xfrm>
        </p:grpSpPr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228" name="그림 22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229" name="TextBox 228"/>
          <p:cNvSpPr txBox="1"/>
          <p:nvPr/>
        </p:nvSpPr>
        <p:spPr>
          <a:xfrm>
            <a:off x="9491862" y="188917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3951427" y="1831171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신청 대기자  </a:t>
            </a:r>
            <a:r>
              <a:rPr lang="en-US" altLang="ko-KR" sz="2000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2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333414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3289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친구 맺기 카테고리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친구 검색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친구 맺기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721984" y="673248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13078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mtClean="0">
                <a:solidFill>
                  <a:schemeClr val="bg1"/>
                </a:solidFill>
              </a:rPr>
              <a:t>친구 신청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99" name="직사각형 98"/>
          <p:cNvSpPr/>
          <p:nvPr/>
        </p:nvSpPr>
        <p:spPr>
          <a:xfrm>
            <a:off x="630860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추천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2058937" y="2303265"/>
            <a:ext cx="3973491" cy="656468"/>
            <a:chOff x="2141130" y="2303265"/>
            <a:chExt cx="3973491" cy="656468"/>
          </a:xfrm>
        </p:grpSpPr>
        <p:sp>
          <p:nvSpPr>
            <p:cNvPr id="119" name="직사각형 11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2058937" y="2999157"/>
            <a:ext cx="3973491" cy="656468"/>
            <a:chOff x="2141130" y="2303265"/>
            <a:chExt cx="3973491" cy="656468"/>
          </a:xfrm>
        </p:grpSpPr>
        <p:sp>
          <p:nvSpPr>
            <p:cNvPr id="137" name="직사각형 13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6222516" y="2303265"/>
            <a:ext cx="3973491" cy="656468"/>
            <a:chOff x="2141130" y="2303265"/>
            <a:chExt cx="3973491" cy="656468"/>
          </a:xfrm>
        </p:grpSpPr>
        <p:sp>
          <p:nvSpPr>
            <p:cNvPr id="143" name="직사각형 142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24" name="직사각형 223"/>
          <p:cNvSpPr/>
          <p:nvPr/>
        </p:nvSpPr>
        <p:spPr>
          <a:xfrm>
            <a:off x="7666427" y="1908661"/>
            <a:ext cx="1596606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잘생겨서피곤해요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25" name="그룹 224"/>
          <p:cNvGrpSpPr/>
          <p:nvPr/>
        </p:nvGrpSpPr>
        <p:grpSpPr>
          <a:xfrm>
            <a:off x="9339612" y="1867912"/>
            <a:ext cx="811998" cy="341877"/>
            <a:chOff x="6487517" y="-478465"/>
            <a:chExt cx="917837" cy="444678"/>
          </a:xfrm>
        </p:grpSpPr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228" name="그림 22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229" name="TextBox 228"/>
          <p:cNvSpPr txBox="1"/>
          <p:nvPr/>
        </p:nvSpPr>
        <p:spPr>
          <a:xfrm>
            <a:off x="9491862" y="188917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3951427" y="1831171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신청 대기자  </a:t>
            </a:r>
            <a:r>
              <a:rPr lang="en-US" altLang="ko-KR" sz="2000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2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138857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3470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친구 맺기 카테고리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친구 검색</a:t>
            </a:r>
            <a:r>
              <a:rPr lang="en-US" altLang="ko-KR" sz="1400" b="1" dirty="0" smtClean="0"/>
              <a:t>_2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친구 맺기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721984" y="673248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13078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mtClean="0">
                <a:solidFill>
                  <a:schemeClr val="bg1"/>
                </a:solidFill>
              </a:rPr>
              <a:t>친구 신청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99" name="직사각형 98"/>
          <p:cNvSpPr/>
          <p:nvPr/>
        </p:nvSpPr>
        <p:spPr>
          <a:xfrm>
            <a:off x="630860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추천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2058937" y="2303265"/>
            <a:ext cx="3973491" cy="656468"/>
            <a:chOff x="2141130" y="2303265"/>
            <a:chExt cx="3973491" cy="656468"/>
          </a:xfrm>
        </p:grpSpPr>
        <p:sp>
          <p:nvSpPr>
            <p:cNvPr id="119" name="직사각형 11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2058937" y="2999157"/>
            <a:ext cx="3973491" cy="656468"/>
            <a:chOff x="2141130" y="2303265"/>
            <a:chExt cx="3973491" cy="656468"/>
          </a:xfrm>
        </p:grpSpPr>
        <p:sp>
          <p:nvSpPr>
            <p:cNvPr id="137" name="직사각형 13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6222516" y="2303265"/>
            <a:ext cx="3973491" cy="656468"/>
            <a:chOff x="2141130" y="2303265"/>
            <a:chExt cx="3973491" cy="656468"/>
          </a:xfrm>
        </p:grpSpPr>
        <p:sp>
          <p:nvSpPr>
            <p:cNvPr id="143" name="직사각형 142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8" name="그룹 147"/>
          <p:cNvGrpSpPr/>
          <p:nvPr/>
        </p:nvGrpSpPr>
        <p:grpSpPr>
          <a:xfrm>
            <a:off x="6222516" y="2993219"/>
            <a:ext cx="3973491" cy="656468"/>
            <a:chOff x="2141130" y="2303265"/>
            <a:chExt cx="3973491" cy="656468"/>
          </a:xfrm>
        </p:grpSpPr>
        <p:sp>
          <p:nvSpPr>
            <p:cNvPr id="149" name="직사각형 14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1" name="직사각형 15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6222516" y="3683173"/>
            <a:ext cx="3973491" cy="656468"/>
            <a:chOff x="2141130" y="2303265"/>
            <a:chExt cx="3973491" cy="656468"/>
          </a:xfrm>
        </p:grpSpPr>
        <p:sp>
          <p:nvSpPr>
            <p:cNvPr id="155" name="직사각형 154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6222516" y="4373127"/>
            <a:ext cx="3973491" cy="656468"/>
            <a:chOff x="2141130" y="2303265"/>
            <a:chExt cx="3973491" cy="656468"/>
          </a:xfrm>
        </p:grpSpPr>
        <p:sp>
          <p:nvSpPr>
            <p:cNvPr id="161" name="직사각형 160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6" name="그룹 165"/>
          <p:cNvGrpSpPr/>
          <p:nvPr/>
        </p:nvGrpSpPr>
        <p:grpSpPr>
          <a:xfrm>
            <a:off x="6222516" y="5063079"/>
            <a:ext cx="3973491" cy="656468"/>
            <a:chOff x="2141130" y="2303265"/>
            <a:chExt cx="3973491" cy="656468"/>
          </a:xfrm>
        </p:grpSpPr>
        <p:sp>
          <p:nvSpPr>
            <p:cNvPr id="167" name="직사각형 16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9"/>
          <a:stretch/>
        </p:blipFill>
        <p:spPr>
          <a:xfrm>
            <a:off x="6222516" y="5750793"/>
            <a:ext cx="3981033" cy="259590"/>
          </a:xfrm>
          <a:prstGeom prst="rect">
            <a:avLst/>
          </a:prstGeom>
        </p:spPr>
      </p:pic>
      <p:sp>
        <p:nvSpPr>
          <p:cNvPr id="224" name="직사각형 223"/>
          <p:cNvSpPr/>
          <p:nvPr/>
        </p:nvSpPr>
        <p:spPr>
          <a:xfrm>
            <a:off x="7666427" y="1908661"/>
            <a:ext cx="1596606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잘생긴게최고야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25" name="그룹 224"/>
          <p:cNvGrpSpPr/>
          <p:nvPr/>
        </p:nvGrpSpPr>
        <p:grpSpPr>
          <a:xfrm>
            <a:off x="9339612" y="1867912"/>
            <a:ext cx="811998" cy="341877"/>
            <a:chOff x="6487517" y="-478465"/>
            <a:chExt cx="917837" cy="444678"/>
          </a:xfrm>
        </p:grpSpPr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228" name="그림 22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229" name="TextBox 228"/>
          <p:cNvSpPr txBox="1"/>
          <p:nvPr/>
        </p:nvSpPr>
        <p:spPr>
          <a:xfrm>
            <a:off x="9491862" y="188917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3951427" y="1831171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신청 대기자  </a:t>
            </a:r>
            <a:r>
              <a:rPr lang="en-US" altLang="ko-KR" sz="2000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2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4" name="그룹 73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75" name="그림 74"/>
            <p:cNvPicPr>
              <a:picLocks/>
            </p:cNvPicPr>
            <p:nvPr/>
          </p:nvPicPr>
          <p:blipFill rotWithShape="1">
            <a:blip r:embed="rId10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검색 결과가 없습니다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친구 검색은 입력한 닉네임이 정확하게 일치하는 경우만 검색됩니다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99906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7100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친구 맺기 카테고리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친구 신청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상대의 친구 목록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친구 신청 목록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 가득 참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친구 맺기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721984" y="673248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13078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mtClean="0">
                <a:solidFill>
                  <a:schemeClr val="bg1"/>
                </a:solidFill>
              </a:rPr>
              <a:t>친구 신청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99" name="직사각형 98"/>
          <p:cNvSpPr/>
          <p:nvPr/>
        </p:nvSpPr>
        <p:spPr>
          <a:xfrm>
            <a:off x="630860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추천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2058937" y="2303265"/>
            <a:ext cx="3973491" cy="656468"/>
            <a:chOff x="2141130" y="2303265"/>
            <a:chExt cx="3973491" cy="656468"/>
          </a:xfrm>
        </p:grpSpPr>
        <p:sp>
          <p:nvSpPr>
            <p:cNvPr id="119" name="직사각형 11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2058937" y="2999157"/>
            <a:ext cx="3973491" cy="656468"/>
            <a:chOff x="2141130" y="2303265"/>
            <a:chExt cx="3973491" cy="656468"/>
          </a:xfrm>
        </p:grpSpPr>
        <p:sp>
          <p:nvSpPr>
            <p:cNvPr id="137" name="직사각형 13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6222516" y="2303265"/>
            <a:ext cx="3973491" cy="656468"/>
            <a:chOff x="2141130" y="2303265"/>
            <a:chExt cx="3973491" cy="656468"/>
          </a:xfrm>
        </p:grpSpPr>
        <p:sp>
          <p:nvSpPr>
            <p:cNvPr id="143" name="직사각형 142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8" name="그룹 147"/>
          <p:cNvGrpSpPr/>
          <p:nvPr/>
        </p:nvGrpSpPr>
        <p:grpSpPr>
          <a:xfrm>
            <a:off x="6222516" y="2993219"/>
            <a:ext cx="3973491" cy="656468"/>
            <a:chOff x="2141130" y="2303265"/>
            <a:chExt cx="3973491" cy="656468"/>
          </a:xfrm>
        </p:grpSpPr>
        <p:sp>
          <p:nvSpPr>
            <p:cNvPr id="149" name="직사각형 14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1" name="직사각형 15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6222516" y="3683173"/>
            <a:ext cx="3973491" cy="656468"/>
            <a:chOff x="2141130" y="2303265"/>
            <a:chExt cx="3973491" cy="656468"/>
          </a:xfrm>
        </p:grpSpPr>
        <p:sp>
          <p:nvSpPr>
            <p:cNvPr id="155" name="직사각형 154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6222516" y="4373127"/>
            <a:ext cx="3973491" cy="656468"/>
            <a:chOff x="2141130" y="2303265"/>
            <a:chExt cx="3973491" cy="656468"/>
          </a:xfrm>
        </p:grpSpPr>
        <p:sp>
          <p:nvSpPr>
            <p:cNvPr id="161" name="직사각형 160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6" name="그룹 165"/>
          <p:cNvGrpSpPr/>
          <p:nvPr/>
        </p:nvGrpSpPr>
        <p:grpSpPr>
          <a:xfrm>
            <a:off x="6222516" y="5063079"/>
            <a:ext cx="3973491" cy="656468"/>
            <a:chOff x="2141130" y="2303265"/>
            <a:chExt cx="3973491" cy="656468"/>
          </a:xfrm>
        </p:grpSpPr>
        <p:sp>
          <p:nvSpPr>
            <p:cNvPr id="167" name="직사각형 16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9"/>
          <a:stretch/>
        </p:blipFill>
        <p:spPr>
          <a:xfrm>
            <a:off x="6222516" y="5750793"/>
            <a:ext cx="3981033" cy="259590"/>
          </a:xfrm>
          <a:prstGeom prst="rect">
            <a:avLst/>
          </a:prstGeom>
        </p:spPr>
      </p:pic>
      <p:sp>
        <p:nvSpPr>
          <p:cNvPr id="224" name="직사각형 223"/>
          <p:cNvSpPr/>
          <p:nvPr/>
        </p:nvSpPr>
        <p:spPr>
          <a:xfrm>
            <a:off x="7666427" y="1908661"/>
            <a:ext cx="1596606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잘생긴게최고야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25" name="그룹 224"/>
          <p:cNvGrpSpPr/>
          <p:nvPr/>
        </p:nvGrpSpPr>
        <p:grpSpPr>
          <a:xfrm>
            <a:off x="9339612" y="1867912"/>
            <a:ext cx="811998" cy="341877"/>
            <a:chOff x="6487517" y="-478465"/>
            <a:chExt cx="917837" cy="444678"/>
          </a:xfrm>
        </p:grpSpPr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228" name="그림 22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229" name="TextBox 228"/>
          <p:cNvSpPr txBox="1"/>
          <p:nvPr/>
        </p:nvSpPr>
        <p:spPr>
          <a:xfrm>
            <a:off x="9491862" y="188917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3951427" y="1831171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신청 대기자  </a:t>
            </a:r>
            <a:r>
              <a:rPr lang="en-US" altLang="ko-KR" sz="2000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2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4" name="그룹 73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75" name="그림 74"/>
            <p:cNvPicPr>
              <a:picLocks/>
            </p:cNvPicPr>
            <p:nvPr/>
          </p:nvPicPr>
          <p:blipFill rotWithShape="1">
            <a:blip r:embed="rId10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accent2"/>
                  </a:solidFill>
                  <a:latin typeface="+mn-ea"/>
                </a:rPr>
                <a:t>잘생겨서피곤해요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님에게 더 이상 친구 요청을 보낼 수 없습니다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484534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5833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친구 맺기 카테고리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친구 수락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상대의 친구 목록 가득 참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친구 맺기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721984" y="673248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13078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mtClean="0">
                <a:solidFill>
                  <a:schemeClr val="bg1"/>
                </a:solidFill>
              </a:rPr>
              <a:t>친구 신청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99" name="직사각형 98"/>
          <p:cNvSpPr/>
          <p:nvPr/>
        </p:nvSpPr>
        <p:spPr>
          <a:xfrm>
            <a:off x="630860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추천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2058937" y="2303265"/>
            <a:ext cx="3973491" cy="656468"/>
            <a:chOff x="2141130" y="2303265"/>
            <a:chExt cx="3973491" cy="656468"/>
          </a:xfrm>
        </p:grpSpPr>
        <p:sp>
          <p:nvSpPr>
            <p:cNvPr id="119" name="직사각형 11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2058937" y="2999157"/>
            <a:ext cx="3973491" cy="656468"/>
            <a:chOff x="2141130" y="2303265"/>
            <a:chExt cx="3973491" cy="656468"/>
          </a:xfrm>
        </p:grpSpPr>
        <p:sp>
          <p:nvSpPr>
            <p:cNvPr id="137" name="직사각형 13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6222516" y="2303265"/>
            <a:ext cx="3973491" cy="656468"/>
            <a:chOff x="2141130" y="2303265"/>
            <a:chExt cx="3973491" cy="656468"/>
          </a:xfrm>
        </p:grpSpPr>
        <p:sp>
          <p:nvSpPr>
            <p:cNvPr id="143" name="직사각형 142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8" name="그룹 147"/>
          <p:cNvGrpSpPr/>
          <p:nvPr/>
        </p:nvGrpSpPr>
        <p:grpSpPr>
          <a:xfrm>
            <a:off x="6222516" y="2993219"/>
            <a:ext cx="3973491" cy="656468"/>
            <a:chOff x="2141130" y="2303265"/>
            <a:chExt cx="3973491" cy="656468"/>
          </a:xfrm>
        </p:grpSpPr>
        <p:sp>
          <p:nvSpPr>
            <p:cNvPr id="149" name="직사각형 14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1" name="직사각형 15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6222516" y="3683173"/>
            <a:ext cx="3973491" cy="656468"/>
            <a:chOff x="2141130" y="2303265"/>
            <a:chExt cx="3973491" cy="656468"/>
          </a:xfrm>
        </p:grpSpPr>
        <p:sp>
          <p:nvSpPr>
            <p:cNvPr id="155" name="직사각형 154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6222516" y="4373127"/>
            <a:ext cx="3973491" cy="656468"/>
            <a:chOff x="2141130" y="2303265"/>
            <a:chExt cx="3973491" cy="656468"/>
          </a:xfrm>
        </p:grpSpPr>
        <p:sp>
          <p:nvSpPr>
            <p:cNvPr id="161" name="직사각형 160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6" name="그룹 165"/>
          <p:cNvGrpSpPr/>
          <p:nvPr/>
        </p:nvGrpSpPr>
        <p:grpSpPr>
          <a:xfrm>
            <a:off x="6222516" y="5063079"/>
            <a:ext cx="3973491" cy="656468"/>
            <a:chOff x="2141130" y="2303265"/>
            <a:chExt cx="3973491" cy="656468"/>
          </a:xfrm>
        </p:grpSpPr>
        <p:sp>
          <p:nvSpPr>
            <p:cNvPr id="167" name="직사각형 16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9"/>
          <a:stretch/>
        </p:blipFill>
        <p:spPr>
          <a:xfrm>
            <a:off x="6222516" y="5750793"/>
            <a:ext cx="3981033" cy="259590"/>
          </a:xfrm>
          <a:prstGeom prst="rect">
            <a:avLst/>
          </a:prstGeom>
        </p:spPr>
      </p:pic>
      <p:sp>
        <p:nvSpPr>
          <p:cNvPr id="224" name="직사각형 223"/>
          <p:cNvSpPr/>
          <p:nvPr/>
        </p:nvSpPr>
        <p:spPr>
          <a:xfrm>
            <a:off x="7666427" y="1908661"/>
            <a:ext cx="1596606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 smtClean="0">
                <a:solidFill>
                  <a:schemeClr val="bg2">
                    <a:lumMod val="50000"/>
                  </a:schemeClr>
                </a:solidFill>
              </a:rPr>
              <a:t>잘생긴게최고야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25" name="그룹 224"/>
          <p:cNvGrpSpPr/>
          <p:nvPr/>
        </p:nvGrpSpPr>
        <p:grpSpPr>
          <a:xfrm>
            <a:off x="9339612" y="1867912"/>
            <a:ext cx="811998" cy="341877"/>
            <a:chOff x="6487517" y="-478465"/>
            <a:chExt cx="917837" cy="444678"/>
          </a:xfrm>
        </p:grpSpPr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228" name="그림 22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229" name="TextBox 228"/>
          <p:cNvSpPr txBox="1"/>
          <p:nvPr/>
        </p:nvSpPr>
        <p:spPr>
          <a:xfrm>
            <a:off x="9491862" y="188917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3951427" y="1831171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신청 대기자  </a:t>
            </a:r>
            <a:r>
              <a:rPr lang="en-US" altLang="ko-KR" sz="2000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2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4" name="그룹 73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75" name="그림 74"/>
            <p:cNvPicPr>
              <a:picLocks/>
            </p:cNvPicPr>
            <p:nvPr/>
          </p:nvPicPr>
          <p:blipFill rotWithShape="1">
            <a:blip r:embed="rId10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err="1" smtClean="0">
                  <a:solidFill>
                    <a:schemeClr val="accent2"/>
                  </a:solidFill>
                  <a:latin typeface="+mn-ea"/>
                </a:rPr>
                <a:t>잘생겨서피곤해요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님은 더 이상 친구를 맺을 수 없는 상태입니다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60525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5654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친구 맺기 카테고리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친구 신청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내 친구 목록이 가득 참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친구 맺기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721984" y="673248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13078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mtClean="0">
                <a:solidFill>
                  <a:schemeClr val="bg1"/>
                </a:solidFill>
              </a:rPr>
              <a:t>친구 신청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99" name="직사각형 98"/>
          <p:cNvSpPr/>
          <p:nvPr/>
        </p:nvSpPr>
        <p:spPr>
          <a:xfrm>
            <a:off x="630860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추천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2058937" y="2303265"/>
            <a:ext cx="3973491" cy="656468"/>
            <a:chOff x="2141130" y="2303265"/>
            <a:chExt cx="3973491" cy="656468"/>
          </a:xfrm>
        </p:grpSpPr>
        <p:sp>
          <p:nvSpPr>
            <p:cNvPr id="119" name="직사각형 11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2058937" y="2999157"/>
            <a:ext cx="3973491" cy="656468"/>
            <a:chOff x="2141130" y="2303265"/>
            <a:chExt cx="3973491" cy="656468"/>
          </a:xfrm>
        </p:grpSpPr>
        <p:sp>
          <p:nvSpPr>
            <p:cNvPr id="137" name="직사각형 13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6222516" y="2303265"/>
            <a:ext cx="3973491" cy="656468"/>
            <a:chOff x="2141130" y="2303265"/>
            <a:chExt cx="3973491" cy="656468"/>
          </a:xfrm>
        </p:grpSpPr>
        <p:sp>
          <p:nvSpPr>
            <p:cNvPr id="143" name="직사각형 142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8" name="그룹 147"/>
          <p:cNvGrpSpPr/>
          <p:nvPr/>
        </p:nvGrpSpPr>
        <p:grpSpPr>
          <a:xfrm>
            <a:off x="6222516" y="2993219"/>
            <a:ext cx="3973491" cy="656468"/>
            <a:chOff x="2141130" y="2303265"/>
            <a:chExt cx="3973491" cy="656468"/>
          </a:xfrm>
        </p:grpSpPr>
        <p:sp>
          <p:nvSpPr>
            <p:cNvPr id="149" name="직사각형 14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1" name="직사각형 15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6222516" y="3683173"/>
            <a:ext cx="3973491" cy="656468"/>
            <a:chOff x="2141130" y="2303265"/>
            <a:chExt cx="3973491" cy="656468"/>
          </a:xfrm>
        </p:grpSpPr>
        <p:sp>
          <p:nvSpPr>
            <p:cNvPr id="155" name="직사각형 154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6222516" y="4373127"/>
            <a:ext cx="3973491" cy="656468"/>
            <a:chOff x="2141130" y="2303265"/>
            <a:chExt cx="3973491" cy="656468"/>
          </a:xfrm>
        </p:grpSpPr>
        <p:sp>
          <p:nvSpPr>
            <p:cNvPr id="161" name="직사각형 160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6" name="그룹 165"/>
          <p:cNvGrpSpPr/>
          <p:nvPr/>
        </p:nvGrpSpPr>
        <p:grpSpPr>
          <a:xfrm>
            <a:off x="6222516" y="5063079"/>
            <a:ext cx="3973491" cy="656468"/>
            <a:chOff x="2141130" y="2303265"/>
            <a:chExt cx="3973491" cy="656468"/>
          </a:xfrm>
        </p:grpSpPr>
        <p:sp>
          <p:nvSpPr>
            <p:cNvPr id="167" name="직사각형 16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9"/>
          <a:stretch/>
        </p:blipFill>
        <p:spPr>
          <a:xfrm>
            <a:off x="6222516" y="5750793"/>
            <a:ext cx="3981033" cy="259590"/>
          </a:xfrm>
          <a:prstGeom prst="rect">
            <a:avLst/>
          </a:prstGeom>
        </p:spPr>
      </p:pic>
      <p:sp>
        <p:nvSpPr>
          <p:cNvPr id="224" name="직사각형 223"/>
          <p:cNvSpPr/>
          <p:nvPr/>
        </p:nvSpPr>
        <p:spPr>
          <a:xfrm>
            <a:off x="7666427" y="1908661"/>
            <a:ext cx="1596606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smtClean="0">
                <a:solidFill>
                  <a:schemeClr val="bg2">
                    <a:lumMod val="50000"/>
                  </a:schemeClr>
                </a:solidFill>
              </a:rPr>
              <a:t>닉네임을 입력하세요</a:t>
            </a:r>
            <a:r>
              <a:rPr lang="en-US" altLang="ko-KR" sz="11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25" name="그룹 224"/>
          <p:cNvGrpSpPr/>
          <p:nvPr/>
        </p:nvGrpSpPr>
        <p:grpSpPr>
          <a:xfrm>
            <a:off x="9339612" y="1867912"/>
            <a:ext cx="811998" cy="341877"/>
            <a:chOff x="6487517" y="-478465"/>
            <a:chExt cx="917837" cy="444678"/>
          </a:xfrm>
        </p:grpSpPr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228" name="그림 22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229" name="TextBox 228"/>
          <p:cNvSpPr txBox="1"/>
          <p:nvPr/>
        </p:nvSpPr>
        <p:spPr>
          <a:xfrm>
            <a:off x="9491862" y="188917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3951427" y="1831171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신청 대기자  </a:t>
            </a:r>
            <a:r>
              <a:rPr lang="en-US" altLang="ko-KR" sz="2000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2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9" name="그룹 78"/>
          <p:cNvGrpSpPr/>
          <p:nvPr/>
        </p:nvGrpSpPr>
        <p:grpSpPr>
          <a:xfrm>
            <a:off x="3640204" y="1915140"/>
            <a:ext cx="4911593" cy="1073211"/>
            <a:chOff x="6359967" y="-1295916"/>
            <a:chExt cx="4911593" cy="1073211"/>
          </a:xfrm>
        </p:grpSpPr>
        <p:pic>
          <p:nvPicPr>
            <p:cNvPr id="81" name="그림 80"/>
            <p:cNvPicPr>
              <a:picLocks/>
            </p:cNvPicPr>
            <p:nvPr/>
          </p:nvPicPr>
          <p:blipFill rotWithShape="1">
            <a:blip r:embed="rId10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82" name="그림 8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83" name="직사각형 82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내 친구 목록이 가득 차서 친구 신청을 할 수 없습니다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3640204" y="3566384"/>
            <a:ext cx="4911593" cy="1073211"/>
            <a:chOff x="6359967" y="-1295916"/>
            <a:chExt cx="4911593" cy="1073211"/>
          </a:xfrm>
        </p:grpSpPr>
        <p:pic>
          <p:nvPicPr>
            <p:cNvPr id="86" name="그림 85"/>
            <p:cNvPicPr>
              <a:picLocks/>
            </p:cNvPicPr>
            <p:nvPr/>
          </p:nvPicPr>
          <p:blipFill rotWithShape="1">
            <a:blip r:embed="rId10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88" name="직사각형 87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내 친구 목록이 가득 차서 친구 수락을 할 수 없습니다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636710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6563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친구 맺기 카테고리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친구 신청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수락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내 친구 신청 목록이 가득 참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친구 맺기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721984" y="673248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13078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mtClean="0">
                <a:solidFill>
                  <a:schemeClr val="bg1"/>
                </a:solidFill>
              </a:rPr>
              <a:t>친구 신청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99" name="직사각형 98"/>
          <p:cNvSpPr/>
          <p:nvPr/>
        </p:nvSpPr>
        <p:spPr>
          <a:xfrm>
            <a:off x="6308600" y="1847133"/>
            <a:ext cx="108119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추천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2058937" y="2303265"/>
            <a:ext cx="3973491" cy="656468"/>
            <a:chOff x="2141130" y="2303265"/>
            <a:chExt cx="3973491" cy="656468"/>
          </a:xfrm>
        </p:grpSpPr>
        <p:sp>
          <p:nvSpPr>
            <p:cNvPr id="119" name="직사각형 11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2058937" y="2999157"/>
            <a:ext cx="3973491" cy="656468"/>
            <a:chOff x="2141130" y="2303265"/>
            <a:chExt cx="3973491" cy="656468"/>
          </a:xfrm>
        </p:grpSpPr>
        <p:sp>
          <p:nvSpPr>
            <p:cNvPr id="137" name="직사각형 13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6222516" y="2303265"/>
            <a:ext cx="3973491" cy="656468"/>
            <a:chOff x="2141130" y="2303265"/>
            <a:chExt cx="3973491" cy="656468"/>
          </a:xfrm>
        </p:grpSpPr>
        <p:sp>
          <p:nvSpPr>
            <p:cNvPr id="143" name="직사각형 142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8" name="그룹 147"/>
          <p:cNvGrpSpPr/>
          <p:nvPr/>
        </p:nvGrpSpPr>
        <p:grpSpPr>
          <a:xfrm>
            <a:off x="6222516" y="2993219"/>
            <a:ext cx="3973491" cy="656468"/>
            <a:chOff x="2141130" y="2303265"/>
            <a:chExt cx="3973491" cy="656468"/>
          </a:xfrm>
        </p:grpSpPr>
        <p:sp>
          <p:nvSpPr>
            <p:cNvPr id="149" name="직사각형 14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1" name="직사각형 15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6222516" y="3683173"/>
            <a:ext cx="3973491" cy="656468"/>
            <a:chOff x="2141130" y="2303265"/>
            <a:chExt cx="3973491" cy="656468"/>
          </a:xfrm>
        </p:grpSpPr>
        <p:sp>
          <p:nvSpPr>
            <p:cNvPr id="155" name="직사각형 154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6222516" y="4373127"/>
            <a:ext cx="3973491" cy="656468"/>
            <a:chOff x="2141130" y="2303265"/>
            <a:chExt cx="3973491" cy="656468"/>
          </a:xfrm>
        </p:grpSpPr>
        <p:sp>
          <p:nvSpPr>
            <p:cNvPr id="161" name="직사각형 160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6" name="그룹 165"/>
          <p:cNvGrpSpPr/>
          <p:nvPr/>
        </p:nvGrpSpPr>
        <p:grpSpPr>
          <a:xfrm>
            <a:off x="6222516" y="5063079"/>
            <a:ext cx="3973491" cy="656468"/>
            <a:chOff x="2141130" y="2303265"/>
            <a:chExt cx="3973491" cy="656468"/>
          </a:xfrm>
        </p:grpSpPr>
        <p:sp>
          <p:nvSpPr>
            <p:cNvPr id="167" name="직사각형 166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endParaRPr lang="en-US" altLang="ko-K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5564435" y="2425672"/>
              <a:ext cx="432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거절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5041423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수락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9"/>
          <a:stretch/>
        </p:blipFill>
        <p:spPr>
          <a:xfrm>
            <a:off x="6222516" y="5750793"/>
            <a:ext cx="3981033" cy="259590"/>
          </a:xfrm>
          <a:prstGeom prst="rect">
            <a:avLst/>
          </a:prstGeom>
        </p:spPr>
      </p:pic>
      <p:sp>
        <p:nvSpPr>
          <p:cNvPr id="224" name="직사각형 223"/>
          <p:cNvSpPr/>
          <p:nvPr/>
        </p:nvSpPr>
        <p:spPr>
          <a:xfrm>
            <a:off x="7666427" y="1908661"/>
            <a:ext cx="1596606" cy="263324"/>
          </a:xfrm>
          <a:prstGeom prst="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smtClean="0">
                <a:solidFill>
                  <a:schemeClr val="bg2">
                    <a:lumMod val="50000"/>
                  </a:schemeClr>
                </a:solidFill>
              </a:rPr>
              <a:t>닉네임을 입력하세요</a:t>
            </a:r>
            <a:r>
              <a:rPr lang="en-US" altLang="ko-KR" sz="11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ko-KR" altLang="en-US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25" name="그룹 224"/>
          <p:cNvGrpSpPr/>
          <p:nvPr/>
        </p:nvGrpSpPr>
        <p:grpSpPr>
          <a:xfrm>
            <a:off x="9339612" y="1867912"/>
            <a:ext cx="811998" cy="341877"/>
            <a:chOff x="6487517" y="-478465"/>
            <a:chExt cx="917837" cy="444678"/>
          </a:xfrm>
        </p:grpSpPr>
        <p:pic>
          <p:nvPicPr>
            <p:cNvPr id="226" name="그림 2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487517" y="-478465"/>
              <a:ext cx="758088" cy="444678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647266" y="-478465"/>
              <a:ext cx="758088" cy="444678"/>
            </a:xfrm>
            <a:prstGeom prst="rect">
              <a:avLst/>
            </a:prstGeom>
          </p:spPr>
        </p:pic>
        <p:pic>
          <p:nvPicPr>
            <p:cNvPr id="228" name="그림 22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639184" y="-478465"/>
              <a:ext cx="425390" cy="444678"/>
            </a:xfrm>
            <a:prstGeom prst="rect">
              <a:avLst/>
            </a:prstGeom>
          </p:spPr>
        </p:pic>
      </p:grpSp>
      <p:sp>
        <p:nvSpPr>
          <p:cNvPr id="229" name="TextBox 228"/>
          <p:cNvSpPr txBox="1"/>
          <p:nvPr/>
        </p:nvSpPr>
        <p:spPr>
          <a:xfrm>
            <a:off x="9491862" y="188917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검색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3951427" y="1831171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신청 대기자  </a:t>
            </a:r>
            <a:r>
              <a:rPr lang="en-US" altLang="ko-KR" sz="2000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2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4" name="그룹 73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75" name="그림 74"/>
            <p:cNvPicPr>
              <a:picLocks/>
            </p:cNvPicPr>
            <p:nvPr/>
          </p:nvPicPr>
          <p:blipFill rotWithShape="1">
            <a:blip r:embed="rId10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63227" y="-703803"/>
              <a:ext cx="862845" cy="400345"/>
            </a:xfrm>
            <a:prstGeom prst="rect">
              <a:avLst/>
            </a:prstGeom>
          </p:spPr>
        </p:pic>
        <p:sp>
          <p:nvSpPr>
            <p:cNvPr id="77" name="직사각형 76"/>
            <p:cNvSpPr/>
            <p:nvPr/>
          </p:nvSpPr>
          <p:spPr>
            <a:xfrm>
              <a:off x="8487991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내 친구 신청 목록이 가득 차서 친구 신청을 할 수 없습니다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24328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5261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페이스북</a:t>
            </a:r>
            <a:r>
              <a:rPr lang="ko-KR" altLang="en-US" sz="1400" b="1" dirty="0" smtClean="0"/>
              <a:t> 초대 카테고리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페이스북과</a:t>
            </a:r>
            <a:r>
              <a:rPr lang="ko-KR" altLang="en-US" sz="1400" b="1" dirty="0" smtClean="0"/>
              <a:t> 연동하기 전 상태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친구 맺기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solidFill>
                  <a:schemeClr val="tx1"/>
                </a:solidFill>
              </a:rPr>
              <a:t>페이스북</a:t>
            </a:r>
            <a:r>
              <a:rPr lang="ko-KR" altLang="en-US" sz="1400" b="1" dirty="0">
                <a:solidFill>
                  <a:schemeClr val="tx1"/>
                </a:solidFill>
              </a:rPr>
              <a:t> 초대</a:t>
            </a: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721984" y="673248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</a:rPr>
              <a:t>길드 목록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2141130" y="1831171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 초대 현황   </a:t>
            </a:r>
            <a:r>
              <a:rPr lang="en-US" altLang="ko-KR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0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96954" y="2847243"/>
            <a:ext cx="36375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2800" b="1" dirty="0" smtClean="0">
                <a:solidFill>
                  <a:schemeClr val="bg2">
                    <a:lumMod val="50000"/>
                  </a:schemeClr>
                </a:solidFill>
              </a:rPr>
              <a:t>Facebook</a:t>
            </a:r>
            <a:r>
              <a:rPr lang="ko-KR" altLang="en-US" sz="2800" b="1" dirty="0" smtClean="0">
                <a:solidFill>
                  <a:schemeClr val="bg2">
                    <a:lumMod val="50000"/>
                  </a:schemeClr>
                </a:solidFill>
              </a:rPr>
              <a:t>과</a:t>
            </a:r>
            <a:endParaRPr lang="en-US" altLang="ko-KR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bg2">
                    <a:lumMod val="50000"/>
                  </a:schemeClr>
                </a:solidFill>
              </a:rPr>
              <a:t>계정을 연동해주세요</a:t>
            </a:r>
            <a:r>
              <a:rPr lang="en-US" altLang="ko-KR" sz="28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ko-KR" alt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178" y="5103384"/>
            <a:ext cx="1990725" cy="43815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6338617" y="2507224"/>
            <a:ext cx="37737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Facebook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의 친구들을 초대해보세요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친구를 초대할 때 마다      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개를 선물로 드립니다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</a:t>
            </a:r>
          </a:p>
          <a:p>
            <a:pPr algn="ctr">
              <a:lnSpc>
                <a:spcPct val="200000"/>
              </a:lnSpc>
            </a:pPr>
            <a:endParaRPr lang="en-US" altLang="ko-KR" sz="1200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초대 받은 친구가 게임을 </a:t>
            </a:r>
            <a:r>
              <a:rPr lang="ko-KR" altLang="en-US" sz="1200" b="1" dirty="0" err="1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플레이하여</a:t>
            </a:r>
            <a:endParaRPr lang="en-US" altLang="ko-KR" sz="1200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레벨 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에 도달하면 친구와 함께</a:t>
            </a:r>
            <a:endParaRPr lang="en-US" altLang="ko-KR" sz="1200" b="1" dirty="0" smtClean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초대한 사람도      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100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개를 선물로 드립니다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</a:t>
            </a:r>
            <a:endParaRPr lang="ko-KR" altLang="en-US" sz="1200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8037045" y="3006753"/>
            <a:ext cx="243819" cy="2682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7723430" y="4484977"/>
            <a:ext cx="243819" cy="26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93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진행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보상 습득 연출</a:t>
            </a:r>
            <a:endParaRPr lang="ko-KR" altLang="en-US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987600" y="382082"/>
            <a:ext cx="10216800" cy="6319867"/>
            <a:chOff x="987600" y="132971"/>
            <a:chExt cx="10216800" cy="6319867"/>
          </a:xfrm>
        </p:grpSpPr>
        <p:grpSp>
          <p:nvGrpSpPr>
            <p:cNvPr id="5" name="그룹 4"/>
            <p:cNvGrpSpPr/>
            <p:nvPr/>
          </p:nvGrpSpPr>
          <p:grpSpPr>
            <a:xfrm>
              <a:off x="987600" y="692838"/>
              <a:ext cx="10216800" cy="5760000"/>
              <a:chOff x="332570" y="190048"/>
              <a:chExt cx="11526859" cy="6477904"/>
            </a:xfrm>
          </p:grpSpPr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570" y="190048"/>
                <a:ext cx="11526859" cy="6477904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9594" y="2465173"/>
                <a:ext cx="549088" cy="549088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9160" y="345991"/>
                <a:ext cx="1418883" cy="404866"/>
              </a:xfrm>
              <a:prstGeom prst="rect">
                <a:avLst/>
              </a:prstGeom>
            </p:spPr>
          </p:pic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7399" y="288326"/>
                <a:ext cx="527220" cy="52722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24619" y="363046"/>
                <a:ext cx="883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1,234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위로 구부러진 화살표 10"/>
              <p:cNvSpPr/>
              <p:nvPr/>
            </p:nvSpPr>
            <p:spPr>
              <a:xfrm rot="19544336">
                <a:off x="7009530" y="1702181"/>
                <a:ext cx="3233121" cy="466647"/>
              </a:xfrm>
              <a:prstGeom prst="curvedUp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361755" y="2124569"/>
                <a:ext cx="883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+120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4232" y="4209641"/>
                <a:ext cx="549088" cy="549088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sp>
            <p:nvSpPr>
              <p:cNvPr id="14" name="위로 구부러진 화살표 13"/>
              <p:cNvSpPr/>
              <p:nvPr/>
            </p:nvSpPr>
            <p:spPr>
              <a:xfrm rot="18328774">
                <a:off x="6391300" y="2483314"/>
                <a:ext cx="4498906" cy="466647"/>
              </a:xfrm>
              <a:prstGeom prst="curvedUp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436393" y="3869037"/>
                <a:ext cx="883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+120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7442" y="2434342"/>
                <a:ext cx="549088" cy="549088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sp>
            <p:nvSpPr>
              <p:cNvPr id="17" name="위로 구부러진 화살표 16"/>
              <p:cNvSpPr/>
              <p:nvPr/>
            </p:nvSpPr>
            <p:spPr>
              <a:xfrm rot="20435819">
                <a:off x="4791963" y="1664694"/>
                <a:ext cx="5234170" cy="466647"/>
              </a:xfrm>
              <a:prstGeom prst="curvedUp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089603" y="2093738"/>
                <a:ext cx="883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+150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" name="그룹 18"/>
            <p:cNvGrpSpPr/>
            <p:nvPr/>
          </p:nvGrpSpPr>
          <p:grpSpPr>
            <a:xfrm>
              <a:off x="9461090" y="132971"/>
              <a:ext cx="1484872" cy="548751"/>
              <a:chOff x="9389160" y="266795"/>
              <a:chExt cx="1484872" cy="548751"/>
            </a:xfrm>
          </p:grpSpPr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9160" y="345991"/>
                <a:ext cx="1418883" cy="404866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7399" y="288326"/>
                <a:ext cx="527220" cy="527220"/>
              </a:xfrm>
              <a:prstGeom prst="rect">
                <a:avLst/>
              </a:prstGeom>
              <a:effectLst>
                <a:glow rad="254000">
                  <a:srgbClr val="FF0000">
                    <a:alpha val="60000"/>
                  </a:srgbClr>
                </a:glo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924619" y="363046"/>
                <a:ext cx="883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1,234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760015" y="266795"/>
                <a:ext cx="11140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800" b="1" dirty="0" smtClean="0">
                    <a:ln w="28575">
                      <a:solidFill>
                        <a:srgbClr val="FF0000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+150</a:t>
                </a:r>
                <a:endParaRPr lang="ko-KR" altLang="en-US" sz="2800" b="1" dirty="0">
                  <a:ln w="28575">
                    <a:solidFill>
                      <a:srgbClr val="FF000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06704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4902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페이스북</a:t>
            </a:r>
            <a:r>
              <a:rPr lang="ko-KR" altLang="en-US" sz="1400" b="1" dirty="0" smtClean="0"/>
              <a:t> 초대 카테고리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페이스북</a:t>
            </a:r>
            <a:r>
              <a:rPr lang="ko-KR" altLang="en-US" sz="1400" b="1" dirty="0" smtClean="0"/>
              <a:t> 연동 완료 상태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친구 맺기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solidFill>
                  <a:schemeClr val="tx1"/>
                </a:solidFill>
              </a:rPr>
              <a:t>페이스북</a:t>
            </a:r>
            <a:r>
              <a:rPr lang="ko-KR" altLang="en-US" sz="1400" b="1" dirty="0">
                <a:solidFill>
                  <a:schemeClr val="tx1"/>
                </a:solidFill>
              </a:rPr>
              <a:t> 초대</a:t>
            </a: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2141130" y="183117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 초대 현황   </a:t>
            </a:r>
            <a:r>
              <a:rPr lang="en-US" altLang="ko-KR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09380" y="5103384"/>
            <a:ext cx="2179523" cy="43815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6338617" y="2507224"/>
            <a:ext cx="37737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Facebook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의 친구들을 초대해보세요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친구를 초대할 때 마다      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개를 선물로 드립니다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</a:t>
            </a:r>
          </a:p>
          <a:p>
            <a:pPr algn="ctr">
              <a:lnSpc>
                <a:spcPct val="200000"/>
              </a:lnSpc>
            </a:pPr>
            <a:endParaRPr lang="en-US" altLang="ko-KR" sz="1200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초대 받은 친구가 게임을 </a:t>
            </a:r>
            <a:r>
              <a:rPr lang="ko-KR" altLang="en-US" sz="1200" b="1" dirty="0" err="1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플레이하여</a:t>
            </a:r>
            <a:endParaRPr lang="en-US" altLang="ko-KR" sz="1200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레벨 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에 도달하면 친구와 함께</a:t>
            </a:r>
            <a:endParaRPr lang="en-US" altLang="ko-KR" sz="1200" b="1" dirty="0" smtClean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초대한 사람도      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100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개를 선물로 드립니다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</a:t>
            </a:r>
            <a:endParaRPr lang="ko-KR" altLang="en-US" sz="1200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8037045" y="3006753"/>
            <a:ext cx="243819" cy="2682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7723430" y="4484977"/>
            <a:ext cx="243819" cy="268200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>
            <a:off x="2058937" y="2326698"/>
            <a:ext cx="3973491" cy="633035"/>
            <a:chOff x="2141130" y="2326698"/>
            <a:chExt cx="3973491" cy="633035"/>
          </a:xfrm>
        </p:grpSpPr>
        <p:sp>
          <p:nvSpPr>
            <p:cNvPr id="29" name="직사각형 2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2058937" y="2997297"/>
            <a:ext cx="3973491" cy="633035"/>
            <a:chOff x="2141130" y="2326698"/>
            <a:chExt cx="3973491" cy="633035"/>
          </a:xfrm>
        </p:grpSpPr>
        <p:sp>
          <p:nvSpPr>
            <p:cNvPr id="50" name="직사각형 49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2058937" y="3667896"/>
            <a:ext cx="3973491" cy="633035"/>
            <a:chOff x="2141130" y="2326698"/>
            <a:chExt cx="3973491" cy="633035"/>
          </a:xfrm>
        </p:grpSpPr>
        <p:sp>
          <p:nvSpPr>
            <p:cNvPr id="55" name="직사각형 54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2058937" y="4338495"/>
            <a:ext cx="3973491" cy="633035"/>
            <a:chOff x="2141130" y="2326698"/>
            <a:chExt cx="3973491" cy="633035"/>
          </a:xfrm>
        </p:grpSpPr>
        <p:sp>
          <p:nvSpPr>
            <p:cNvPr id="60" name="직사각형 59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2058937" y="5009094"/>
            <a:ext cx="3973491" cy="633035"/>
            <a:chOff x="2141130" y="2326698"/>
            <a:chExt cx="3973491" cy="633035"/>
          </a:xfrm>
        </p:grpSpPr>
        <p:sp>
          <p:nvSpPr>
            <p:cNvPr id="66" name="직사각형 65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51"/>
          <a:stretch/>
        </p:blipFill>
        <p:spPr>
          <a:xfrm>
            <a:off x="2058937" y="5679691"/>
            <a:ext cx="3981033" cy="32041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497706" y="5198723"/>
            <a:ext cx="1548000" cy="226032"/>
          </a:xfrm>
          <a:prstGeom prst="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050" b="1" dirty="0" smtClean="0"/>
              <a:t>Logged in with Facebook</a:t>
            </a:r>
            <a:endParaRPr lang="ko-KR" alt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08748220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252" y="94103"/>
            <a:ext cx="4902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err="1" smtClean="0"/>
              <a:t>페이스북</a:t>
            </a:r>
            <a:r>
              <a:rPr lang="ko-KR" altLang="en-US" sz="1400" b="1" dirty="0" smtClean="0"/>
              <a:t> 초대 카테고리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페이스북</a:t>
            </a:r>
            <a:r>
              <a:rPr lang="ko-KR" altLang="en-US" sz="1400" b="1" dirty="0" smtClean="0"/>
              <a:t> 연동 완료 상태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4153708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친구 맺기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solidFill>
                  <a:schemeClr val="tx1"/>
                </a:solidFill>
              </a:rPr>
              <a:t>페이스북</a:t>
            </a:r>
            <a:r>
              <a:rPr lang="ko-KR" altLang="en-US" sz="1400" b="1" dirty="0">
                <a:solidFill>
                  <a:schemeClr val="tx1"/>
                </a:solidFill>
              </a:rPr>
              <a:t> 초대</a:t>
            </a: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pic>
        <p:nvPicPr>
          <p:cNvPr id="98" name="그림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7" y="1704976"/>
            <a:ext cx="4153708" cy="4357157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2141130" y="183117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 초대 현황   </a:t>
            </a:r>
            <a:r>
              <a:rPr lang="en-US" altLang="ko-KR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338617" y="2507224"/>
            <a:ext cx="37737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Facebook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의 친구들을 초대해보세요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친구를 초대할 때 마다      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개를 선물로 드립니다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</a:t>
            </a:r>
          </a:p>
          <a:p>
            <a:pPr algn="ctr">
              <a:lnSpc>
                <a:spcPct val="200000"/>
              </a:lnSpc>
            </a:pPr>
            <a:endParaRPr lang="en-US" altLang="ko-KR" sz="1200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초대 받은 친구가 게임을 </a:t>
            </a:r>
            <a:r>
              <a:rPr lang="ko-KR" altLang="en-US" sz="1200" b="1" dirty="0" err="1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플레이하여</a:t>
            </a:r>
            <a:endParaRPr lang="en-US" altLang="ko-KR" sz="1200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레벨 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에 도달하면 친구와 함께</a:t>
            </a:r>
            <a:endParaRPr lang="en-US" altLang="ko-KR" sz="1200" b="1" dirty="0" smtClean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초대한 사람도      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100</a:t>
            </a:r>
            <a:r>
              <a:rPr lang="ko-KR" altLang="en-US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개를 선물로 드립니다</a:t>
            </a:r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</a:t>
            </a:r>
            <a:endParaRPr lang="ko-KR" altLang="en-US" sz="1200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8037045" y="3006753"/>
            <a:ext cx="243819" cy="2682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7723430" y="4484977"/>
            <a:ext cx="243819" cy="268200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>
            <a:off x="2058937" y="2326698"/>
            <a:ext cx="3973491" cy="633035"/>
            <a:chOff x="2141130" y="2326698"/>
            <a:chExt cx="3973491" cy="633035"/>
          </a:xfrm>
        </p:grpSpPr>
        <p:sp>
          <p:nvSpPr>
            <p:cNvPr id="29" name="직사각형 28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2058937" y="2997297"/>
            <a:ext cx="3973491" cy="633035"/>
            <a:chOff x="2141130" y="2326698"/>
            <a:chExt cx="3973491" cy="633035"/>
          </a:xfrm>
        </p:grpSpPr>
        <p:sp>
          <p:nvSpPr>
            <p:cNvPr id="50" name="직사각형 49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2058937" y="3667896"/>
            <a:ext cx="3973491" cy="633035"/>
            <a:chOff x="2141130" y="2326698"/>
            <a:chExt cx="3973491" cy="633035"/>
          </a:xfrm>
        </p:grpSpPr>
        <p:sp>
          <p:nvSpPr>
            <p:cNvPr id="55" name="직사각형 54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2058937" y="4338495"/>
            <a:ext cx="3973491" cy="633035"/>
            <a:chOff x="2141130" y="2326698"/>
            <a:chExt cx="3973491" cy="633035"/>
          </a:xfrm>
        </p:grpSpPr>
        <p:sp>
          <p:nvSpPr>
            <p:cNvPr id="60" name="직사각형 59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2058937" y="5009094"/>
            <a:ext cx="3973491" cy="633035"/>
            <a:chOff x="2141130" y="2326698"/>
            <a:chExt cx="3973491" cy="633035"/>
          </a:xfrm>
        </p:grpSpPr>
        <p:sp>
          <p:nvSpPr>
            <p:cNvPr id="66" name="직사각형 65"/>
            <p:cNvSpPr/>
            <p:nvPr/>
          </p:nvSpPr>
          <p:spPr>
            <a:xfrm>
              <a:off x="2141130" y="2326698"/>
              <a:ext cx="3951247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775285" y="2447433"/>
              <a:ext cx="3339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홍길동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900" dirty="0" smtClean="0"/>
                <a:t>Face</a:t>
              </a:r>
            </a:p>
            <a:p>
              <a:pPr algn="ctr"/>
              <a:r>
                <a:rPr lang="en-US" altLang="ko-KR" sz="900" dirty="0" smtClean="0"/>
                <a:t>Book</a:t>
              </a:r>
            </a:p>
            <a:p>
              <a:pPr algn="ctr"/>
              <a:r>
                <a:rPr lang="ko-KR" altLang="en-US" sz="900" dirty="0" smtClean="0"/>
                <a:t>프로필</a:t>
              </a:r>
              <a:endParaRPr lang="en-US" altLang="ko-KR" sz="900" dirty="0" smtClean="0"/>
            </a:p>
            <a:p>
              <a:pPr algn="ctr"/>
              <a:r>
                <a:rPr lang="ko-KR" altLang="en-US" sz="900" dirty="0" smtClean="0"/>
                <a:t>이미지</a:t>
              </a:r>
              <a:endParaRPr lang="ko-KR" altLang="en-US" sz="1100" dirty="0"/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5562668" y="2425672"/>
              <a:ext cx="432000" cy="43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51"/>
          <a:stretch/>
        </p:blipFill>
        <p:spPr>
          <a:xfrm>
            <a:off x="2058937" y="5679691"/>
            <a:ext cx="3981033" cy="320417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09380" y="5103384"/>
            <a:ext cx="2179523" cy="438150"/>
          </a:xfrm>
          <a:prstGeom prst="rect">
            <a:avLst/>
          </a:prstGeom>
        </p:spPr>
      </p:pic>
      <p:sp>
        <p:nvSpPr>
          <p:cNvPr id="92" name="직사각형 91"/>
          <p:cNvSpPr/>
          <p:nvPr/>
        </p:nvSpPr>
        <p:spPr>
          <a:xfrm>
            <a:off x="7497706" y="5198723"/>
            <a:ext cx="1548000" cy="226032"/>
          </a:xfrm>
          <a:prstGeom prst="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050" b="1" dirty="0" smtClean="0"/>
              <a:t>Logged in with Facebook</a:t>
            </a:r>
            <a:endParaRPr lang="ko-KR" altLang="en-US" sz="1050" b="1" dirty="0"/>
          </a:p>
        </p:txBody>
      </p:sp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0" name="그룹 69"/>
          <p:cNvGrpSpPr/>
          <p:nvPr/>
        </p:nvGrpSpPr>
        <p:grpSpPr>
          <a:xfrm>
            <a:off x="4133103" y="2087456"/>
            <a:ext cx="3925794" cy="2683088"/>
            <a:chOff x="4133103" y="1811091"/>
            <a:chExt cx="3925794" cy="2683088"/>
          </a:xfrm>
        </p:grpSpPr>
        <p:pic>
          <p:nvPicPr>
            <p:cNvPr id="71" name="그림 7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4143714" y="2427117"/>
              <a:ext cx="3915183" cy="2067062"/>
            </a:xfrm>
            <a:prstGeom prst="rect">
              <a:avLst/>
            </a:prstGeom>
          </p:spPr>
        </p:pic>
        <p:pic>
          <p:nvPicPr>
            <p:cNvPr id="72" name="그림 7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5203449" y="1811091"/>
              <a:ext cx="2797791" cy="665335"/>
            </a:xfrm>
            <a:prstGeom prst="rect">
              <a:avLst/>
            </a:prstGeom>
          </p:spPr>
        </p:pic>
        <p:sp>
          <p:nvSpPr>
            <p:cNvPr id="73" name="직사각형 72"/>
            <p:cNvSpPr/>
            <p:nvPr/>
          </p:nvSpPr>
          <p:spPr>
            <a:xfrm>
              <a:off x="7405277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 flipH="1">
              <a:off x="4133103" y="1811091"/>
              <a:ext cx="2797791" cy="665335"/>
            </a:xfrm>
            <a:prstGeom prst="rect">
              <a:avLst/>
            </a:prstGeom>
          </p:spPr>
        </p:pic>
        <p:sp>
          <p:nvSpPr>
            <p:cNvPr id="76" name="직사각형 75"/>
            <p:cNvSpPr/>
            <p:nvPr/>
          </p:nvSpPr>
          <p:spPr>
            <a:xfrm flipH="1">
              <a:off x="4256229" y="1945900"/>
              <a:ext cx="472837" cy="530525"/>
            </a:xfrm>
            <a:prstGeom prst="rect">
              <a:avLst/>
            </a:prstGeom>
            <a:solidFill>
              <a:srgbClr val="1C1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665349" y="2069981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친구 초대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887" y="2491236"/>
              <a:ext cx="3580699" cy="1401136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4443044" y="2726386"/>
              <a:ext cx="32605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ko-KR" altLang="en-US" sz="1200" b="1" dirty="0" err="1" smtClean="0">
                  <a:solidFill>
                    <a:schemeClr val="accent2"/>
                  </a:solidFill>
                </a:rPr>
                <a:t>잘생겨서피곤해요</a:t>
              </a:r>
              <a:r>
                <a:rPr lang="ko-KR" altLang="en-US" sz="1200" b="1" dirty="0" err="1" smtClean="0">
                  <a:solidFill>
                    <a:schemeClr val="bg1"/>
                  </a:solidFill>
                </a:rPr>
                <a:t>님에게</a:t>
              </a:r>
              <a:endParaRPr lang="en-US" altLang="ko-KR" sz="12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</a:rPr>
                <a:t>Facebook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으로 초대 알림을 보내시겠습니까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?</a:t>
              </a:r>
              <a:endParaRPr lang="en-US" altLang="ko-KR" sz="12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4432191" y="3941482"/>
              <a:ext cx="758088" cy="422581"/>
            </a:xfrm>
            <a:prstGeom prst="rect">
              <a:avLst/>
            </a:prstGeom>
          </p:spPr>
        </p:pic>
        <p:pic>
          <p:nvPicPr>
            <p:cNvPr id="84" name="그림 8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00049" y="3941482"/>
              <a:ext cx="758088" cy="422581"/>
            </a:xfrm>
            <a:prstGeom prst="rect">
              <a:avLst/>
            </a:prstGeom>
          </p:spPr>
        </p:pic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807648" y="3941482"/>
              <a:ext cx="598588" cy="422581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4811235" y="397952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smtClean="0">
                  <a:solidFill>
                    <a:schemeClr val="bg1"/>
                  </a:solidFill>
                </a:rPr>
                <a:t>취소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87" name="그림 8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395884" y="3941482"/>
              <a:ext cx="758088" cy="422581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63742" y="3941482"/>
              <a:ext cx="758088" cy="422581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771341" y="3941482"/>
              <a:ext cx="598588" cy="422581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6801944" y="3979325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</a:rPr>
                <a:t>확인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34789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6" y="549000"/>
            <a:ext cx="10215248" cy="5760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88377" y="549000"/>
            <a:ext cx="10215247" cy="5759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252" y="94103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친구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게임 친구 카테고리</a:t>
            </a:r>
            <a:endParaRPr lang="ko-KR" altLang="en-US" sz="1400" b="1" dirty="0"/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 flipH="1">
            <a:off x="5812744" y="1337386"/>
            <a:ext cx="4564153" cy="4847657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3987" r="7796" b="416"/>
          <a:stretch/>
        </p:blipFill>
        <p:spPr>
          <a:xfrm>
            <a:off x="1828801" y="1337386"/>
            <a:ext cx="4605981" cy="4847657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>
            <a:off x="5272557" y="672053"/>
            <a:ext cx="2797791" cy="665335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6451" r="25047" b="82006"/>
          <a:stretch/>
        </p:blipFill>
        <p:spPr>
          <a:xfrm flipH="1">
            <a:off x="4152696" y="672053"/>
            <a:ext cx="2797791" cy="665335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 flipH="1">
            <a:off x="1802224" y="672053"/>
            <a:ext cx="2913615" cy="665335"/>
          </a:xfrm>
          <a:prstGeom prst="rect">
            <a:avLst/>
          </a:prstGeom>
        </p:spPr>
      </p:pic>
      <p:sp>
        <p:nvSpPr>
          <p:cNvPr id="105" name="직사각형 104"/>
          <p:cNvSpPr/>
          <p:nvPr/>
        </p:nvSpPr>
        <p:spPr>
          <a:xfrm flipH="1">
            <a:off x="1925351" y="818925"/>
            <a:ext cx="2790487" cy="530525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24130" y="9098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</a:rPr>
              <a:t>친구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6451" r="25047" b="82006"/>
          <a:stretch/>
        </p:blipFill>
        <p:spPr>
          <a:xfrm>
            <a:off x="7490677" y="666019"/>
            <a:ext cx="2913615" cy="665335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488248" y="812891"/>
            <a:ext cx="2790487" cy="541723"/>
          </a:xfrm>
          <a:prstGeom prst="rect">
            <a:avLst/>
          </a:prstGeom>
          <a:solidFill>
            <a:srgbClr val="1C1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1704976"/>
            <a:ext cx="8322733" cy="435715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2023728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게임 친구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630810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친구 맺기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37892" y="1384796"/>
            <a:ext cx="1582970" cy="326659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bg1"/>
                </a:solidFill>
              </a:rPr>
              <a:t>페이스북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 초대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844974" y="1384796"/>
            <a:ext cx="1582970" cy="32665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solidFill>
                  <a:schemeClr val="tx1"/>
                </a:solidFill>
              </a:rPr>
              <a:t>페이스북</a:t>
            </a:r>
            <a:r>
              <a:rPr lang="ko-KR" altLang="en-US" sz="1400" b="1" dirty="0">
                <a:solidFill>
                  <a:schemeClr val="tx1"/>
                </a:solidFill>
              </a:rPr>
              <a:t> 친구</a:t>
            </a:r>
          </a:p>
        </p:txBody>
      </p:sp>
      <p:pic>
        <p:nvPicPr>
          <p:cNvPr id="114" name="그림 1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8455631" y="1831171"/>
            <a:ext cx="1670502" cy="404779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8684783" y="1899195"/>
            <a:ext cx="1212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모두 선물하기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38" b="19393" l="68650" r="7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8" t="9210" r="26183" b="82411"/>
          <a:stretch/>
        </p:blipFill>
        <p:spPr>
          <a:xfrm>
            <a:off x="9832793" y="881748"/>
            <a:ext cx="381000" cy="364066"/>
          </a:xfrm>
          <a:prstGeom prst="rect">
            <a:avLst/>
          </a:prstGeom>
        </p:spPr>
      </p:pic>
      <p:sp>
        <p:nvSpPr>
          <p:cNvPr id="176" name="TextBox 175"/>
          <p:cNvSpPr txBox="1"/>
          <p:nvPr/>
        </p:nvSpPr>
        <p:spPr>
          <a:xfrm>
            <a:off x="2141130" y="1831171"/>
            <a:ext cx="2045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친구 현황   </a:t>
            </a:r>
            <a:r>
              <a:rPr lang="en-US" altLang="ko-KR" sz="2000" b="1" dirty="0" smtClean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10</a:t>
            </a:r>
            <a:r>
              <a:rPr lang="en-US" altLang="ko-KR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ko-KR" altLang="en-US" b="1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명</a:t>
            </a:r>
            <a:endParaRPr lang="ko-KR" altLang="en-US" b="1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141130" y="2303265"/>
            <a:ext cx="7985003" cy="656468"/>
            <a:chOff x="2141130" y="2303265"/>
            <a:chExt cx="7985003" cy="656468"/>
          </a:xfrm>
        </p:grpSpPr>
        <p:grpSp>
          <p:nvGrpSpPr>
            <p:cNvPr id="5" name="그룹 4"/>
            <p:cNvGrpSpPr/>
            <p:nvPr/>
          </p:nvGrpSpPr>
          <p:grpSpPr>
            <a:xfrm>
              <a:off x="2141130" y="2303265"/>
              <a:ext cx="7985003" cy="656468"/>
              <a:chOff x="2141130" y="2303265"/>
              <a:chExt cx="7985003" cy="656468"/>
            </a:xfrm>
          </p:grpSpPr>
          <p:sp>
            <p:nvSpPr>
              <p:cNvPr id="117" name="직사각형 116"/>
              <p:cNvSpPr/>
              <p:nvPr/>
            </p:nvSpPr>
            <p:spPr>
              <a:xfrm>
                <a:off x="2141130" y="2326698"/>
                <a:ext cx="7985003" cy="63303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2775285" y="2303265"/>
                <a:ext cx="33393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Lv. 35 </a:t>
                </a:r>
                <a:r>
                  <a:rPr lang="en-US" altLang="ko-KR" sz="12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(GD Lv. 1234)</a:t>
                </a:r>
                <a:r>
                  <a:rPr lang="en-US" altLang="ko-KR" sz="1200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 </a:t>
                </a:r>
                <a:r>
                  <a:rPr lang="ko-KR" altLang="en-US" sz="1200" b="1" dirty="0" err="1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잘생겨서피곤해요</a:t>
                </a:r>
                <a:endParaRPr lang="en-US" altLang="ko-KR" sz="12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Lv. 25        </a:t>
                </a:r>
                <a:r>
                  <a:rPr lang="ko-KR" altLang="en-US" sz="1200" b="1" dirty="0" err="1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구렛나루는남겨줘</a:t>
                </a:r>
                <a:endPara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21" name="직사각형 120"/>
              <p:cNvSpPr/>
              <p:nvPr/>
            </p:nvSpPr>
            <p:spPr>
              <a:xfrm>
                <a:off x="2189074" y="2374105"/>
                <a:ext cx="540000" cy="54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100" dirty="0" smtClean="0"/>
                  <a:t>캐릭터</a:t>
                </a:r>
                <a:endParaRPr lang="en-US" altLang="ko-KR" sz="1100" dirty="0" smtClean="0"/>
              </a:p>
              <a:p>
                <a:pPr algn="ctr"/>
                <a:r>
                  <a:rPr lang="ko-KR" altLang="en-US" sz="1100" dirty="0" err="1" smtClean="0"/>
                  <a:t>섬네일</a:t>
                </a:r>
                <a:endParaRPr lang="ko-KR" alt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7264166" y="2364638"/>
                <a:ext cx="117145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ko-KR" altLang="en-US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최종 접속</a:t>
                </a:r>
                <a:endPara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  <a:p>
                <a:pPr algn="ctr">
                  <a:lnSpc>
                    <a:spcPts val="1800"/>
                  </a:lnSpc>
                </a:pPr>
                <a:r>
                  <a:rPr lang="en-US" altLang="ko-KR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2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일 </a:t>
                </a:r>
                <a:r>
                  <a:rPr lang="en-US" altLang="ko-KR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23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시간 전</a:t>
                </a:r>
                <a:endPara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4" name="직사각형 3"/>
              <p:cNvSpPr/>
              <p:nvPr/>
            </p:nvSpPr>
            <p:spPr>
              <a:xfrm>
                <a:off x="9585166" y="2425672"/>
                <a:ext cx="432000" cy="4320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장비</a:t>
                </a:r>
                <a:endParaRPr lang="en-US" altLang="ko-KR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구경</a:t>
                </a:r>
                <a:endParaRPr lang="ko-KR" altLang="en-US" sz="105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78" name="직사각형 177"/>
              <p:cNvSpPr/>
              <p:nvPr/>
            </p:nvSpPr>
            <p:spPr>
              <a:xfrm>
                <a:off x="9063802" y="2425672"/>
                <a:ext cx="432000" cy="43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선물</a:t>
                </a:r>
                <a:endParaRPr lang="en-US" altLang="ko-KR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하기</a:t>
                </a:r>
                <a:endParaRPr lang="ko-KR" altLang="en-US" sz="105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6092710" y="2364638"/>
                <a:ext cx="117145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ko-KR" altLang="en-US" sz="11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공격력 </a:t>
                </a:r>
                <a:r>
                  <a:rPr lang="en-US" altLang="ko-KR" sz="11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7625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ko-KR" altLang="en-US" sz="11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방어력 </a:t>
                </a:r>
                <a:r>
                  <a:rPr lang="en-US" altLang="ko-KR" sz="11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6500</a:t>
                </a:r>
              </a:p>
            </p:txBody>
          </p:sp>
          <p:pic>
            <p:nvPicPr>
              <p:cNvPr id="180" name="그림 17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8814" l="0" r="100000">
                            <a14:foregroundMark x1="16342" y1="62846" x2="25681" y2="13043"/>
                            <a14:foregroundMark x1="73152" y1="13834" x2="83268" y2="61660"/>
                            <a14:foregroundMark x1="78210" y1="28854" x2="87549" y2="19763"/>
                            <a14:foregroundMark x1="78599" y1="37549" x2="93385" y2="29249"/>
                            <a14:foregroundMark x1="83268" y1="42292" x2="92607" y2="39526"/>
                            <a14:foregroundMark x1="82101" y1="51383" x2="94553" y2="49012"/>
                            <a14:foregroundMark x1="79767" y1="58103" x2="91051" y2="58103"/>
                            <a14:foregroundMark x1="77432" y1="29249" x2="80934" y2="14229"/>
                            <a14:foregroundMark x1="68482" y1="5534" x2="74708" y2="17787"/>
                            <a14:foregroundMark x1="86381" y1="27668" x2="89883" y2="21344"/>
                            <a14:foregroundMark x1="78599" y1="28854" x2="85603" y2="36364"/>
                            <a14:foregroundMark x1="89883" y1="35178" x2="91440" y2="32411"/>
                            <a14:foregroundMark x1="85214" y1="43478" x2="89105" y2="44269"/>
                            <a14:foregroundMark x1="22568" y1="37154" x2="12451" y2="16206"/>
                            <a14:foregroundMark x1="23346" y1="37154" x2="8560" y2="29249"/>
                            <a14:foregroundMark x1="22179" y1="43083" x2="12062" y2="37549"/>
                            <a14:foregroundMark x1="23346" y1="47431" x2="7393" y2="41107"/>
                            <a14:foregroundMark x1="23735" y1="53755" x2="8949" y2="50988"/>
                            <a14:foregroundMark x1="24903" y1="52174" x2="8949" y2="48617"/>
                            <a14:foregroundMark x1="23735" y1="58498" x2="7782" y2="56917"/>
                            <a14:foregroundMark x1="12451" y1="25296" x2="10117" y2="17391"/>
                            <a14:foregroundMark x1="21401" y1="23715" x2="19844" y2="15020"/>
                            <a14:foregroundMark x1="25681" y1="21344" x2="30350" y2="7115"/>
                            <a14:foregroundMark x1="32685" y1="5534" x2="32685" y2="5534"/>
                            <a14:foregroundMark x1="23735" y1="9486" x2="24514" y2="16206"/>
                            <a14:foregroundMark x1="7393" y1="37154" x2="7393" y2="37154"/>
                            <a14:foregroundMark x1="12451" y1="34783" x2="13230" y2="40711"/>
                            <a14:foregroundMark x1="89883" y1="17391" x2="89883" y2="17391"/>
                            <a14:foregroundMark x1="76265" y1="9486" x2="77043" y2="18972"/>
                            <a14:backgroundMark x1="33852" y1="28854" x2="36965" y2="26482"/>
                            <a14:backgroundMark x1="31907" y1="31225" x2="31907" y2="312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" r="-1"/>
              <a:stretch/>
            </p:blipFill>
            <p:spPr>
              <a:xfrm>
                <a:off x="3411925" y="2630496"/>
                <a:ext cx="252248" cy="252000"/>
              </a:xfrm>
              <a:prstGeom prst="rect">
                <a:avLst/>
              </a:prstGeom>
            </p:spPr>
          </p:pic>
          <p:sp>
            <p:nvSpPr>
              <p:cNvPr id="74" name="직사각형 73"/>
              <p:cNvSpPr/>
              <p:nvPr/>
            </p:nvSpPr>
            <p:spPr>
              <a:xfrm>
                <a:off x="8542439" y="2425672"/>
                <a:ext cx="432000" cy="432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초대</a:t>
                </a:r>
                <a:endParaRPr lang="en-US" altLang="ko-KR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보상</a:t>
                </a:r>
                <a:endParaRPr lang="ko-KR" altLang="en-US" sz="105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pic>
          <p:nvPicPr>
            <p:cNvPr id="75" name="그림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317" y="2393979"/>
              <a:ext cx="540758" cy="495316"/>
            </a:xfrm>
            <a:prstGeom prst="rect">
              <a:avLst/>
            </a:prstGeom>
          </p:spPr>
        </p:pic>
      </p:grpSp>
      <p:grpSp>
        <p:nvGrpSpPr>
          <p:cNvPr id="78" name="그룹 77"/>
          <p:cNvGrpSpPr/>
          <p:nvPr/>
        </p:nvGrpSpPr>
        <p:grpSpPr>
          <a:xfrm>
            <a:off x="2141130" y="2972046"/>
            <a:ext cx="7985003" cy="656468"/>
            <a:chOff x="2141130" y="2303265"/>
            <a:chExt cx="7985003" cy="656468"/>
          </a:xfrm>
        </p:grpSpPr>
        <p:sp>
          <p:nvSpPr>
            <p:cNvPr id="80" name="직사각형 79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9063802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87" name="그림 8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  <p:sp>
          <p:nvSpPr>
            <p:cNvPr id="88" name="직사각형 87"/>
            <p:cNvSpPr/>
            <p:nvPr/>
          </p:nvSpPr>
          <p:spPr>
            <a:xfrm>
              <a:off x="8542439" y="2425672"/>
              <a:ext cx="432000" cy="432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보상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2141130" y="3640827"/>
            <a:ext cx="7985003" cy="656468"/>
            <a:chOff x="2141130" y="2303265"/>
            <a:chExt cx="7985003" cy="656468"/>
          </a:xfrm>
        </p:grpSpPr>
        <p:sp>
          <p:nvSpPr>
            <p:cNvPr id="92" name="직사각형 91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9063802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99" name="그림 9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  <p:sp>
          <p:nvSpPr>
            <p:cNvPr id="116" name="직사각형 115"/>
            <p:cNvSpPr/>
            <p:nvPr/>
          </p:nvSpPr>
          <p:spPr>
            <a:xfrm>
              <a:off x="8542439" y="2425672"/>
              <a:ext cx="432000" cy="432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보상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19" name="그룹 118"/>
          <p:cNvGrpSpPr/>
          <p:nvPr/>
        </p:nvGrpSpPr>
        <p:grpSpPr>
          <a:xfrm>
            <a:off x="2141130" y="4309608"/>
            <a:ext cx="7985003" cy="656468"/>
            <a:chOff x="2141130" y="2303265"/>
            <a:chExt cx="7985003" cy="656468"/>
          </a:xfrm>
        </p:grpSpPr>
        <p:grpSp>
          <p:nvGrpSpPr>
            <p:cNvPr id="120" name="그룹 119"/>
            <p:cNvGrpSpPr/>
            <p:nvPr/>
          </p:nvGrpSpPr>
          <p:grpSpPr>
            <a:xfrm>
              <a:off x="2141130" y="2303265"/>
              <a:ext cx="7985003" cy="656468"/>
              <a:chOff x="2141130" y="2303265"/>
              <a:chExt cx="7985003" cy="656468"/>
            </a:xfrm>
          </p:grpSpPr>
          <p:sp>
            <p:nvSpPr>
              <p:cNvPr id="124" name="직사각형 123"/>
              <p:cNvSpPr/>
              <p:nvPr/>
            </p:nvSpPr>
            <p:spPr>
              <a:xfrm>
                <a:off x="2141130" y="2326698"/>
                <a:ext cx="7985003" cy="63303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775285" y="2303265"/>
                <a:ext cx="33393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Lv. 35 </a:t>
                </a:r>
                <a:r>
                  <a:rPr lang="en-US" altLang="ko-KR" sz="12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(GD Lv. 1234)</a:t>
                </a:r>
                <a:r>
                  <a:rPr lang="en-US" altLang="ko-KR" sz="1200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 </a:t>
                </a:r>
                <a:r>
                  <a:rPr lang="ko-KR" altLang="en-US" sz="1200" b="1" dirty="0" err="1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잘생겨서피곤해요</a:t>
                </a:r>
                <a:endParaRPr lang="en-US" altLang="ko-KR" sz="12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200" b="1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Lv. 25        </a:t>
                </a:r>
                <a:r>
                  <a:rPr lang="ko-KR" altLang="en-US" sz="1200" b="1" dirty="0" err="1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구렛나루는남겨줘</a:t>
                </a:r>
                <a:endPara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26" name="직사각형 125"/>
              <p:cNvSpPr/>
              <p:nvPr/>
            </p:nvSpPr>
            <p:spPr>
              <a:xfrm>
                <a:off x="2189074" y="2374105"/>
                <a:ext cx="540000" cy="54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100" dirty="0" smtClean="0"/>
                  <a:t>캐릭터</a:t>
                </a:r>
                <a:endParaRPr lang="en-US" altLang="ko-KR" sz="1100" dirty="0" smtClean="0"/>
              </a:p>
              <a:p>
                <a:pPr algn="ctr"/>
                <a:r>
                  <a:rPr lang="ko-KR" altLang="en-US" sz="1100" dirty="0" err="1" smtClean="0"/>
                  <a:t>섬네일</a:t>
                </a:r>
                <a:endParaRPr lang="ko-KR" altLang="en-US" sz="1100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7264166" y="2364638"/>
                <a:ext cx="117145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ko-KR" altLang="en-US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최종 접속</a:t>
                </a:r>
                <a:endPara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  <a:p>
                <a:pPr algn="ctr">
                  <a:lnSpc>
                    <a:spcPts val="1800"/>
                  </a:lnSpc>
                </a:pPr>
                <a:r>
                  <a:rPr lang="en-US" altLang="ko-KR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2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일 </a:t>
                </a:r>
                <a:r>
                  <a:rPr lang="en-US" altLang="ko-KR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23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시간 전</a:t>
                </a:r>
                <a:endPara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28" name="직사각형 127"/>
              <p:cNvSpPr/>
              <p:nvPr/>
            </p:nvSpPr>
            <p:spPr>
              <a:xfrm>
                <a:off x="9585166" y="2425672"/>
                <a:ext cx="432000" cy="4320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장비</a:t>
                </a:r>
                <a:endParaRPr lang="en-US" altLang="ko-KR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구경</a:t>
                </a:r>
                <a:endParaRPr lang="ko-KR" altLang="en-US" sz="105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29" name="직사각형 128"/>
              <p:cNvSpPr/>
              <p:nvPr/>
            </p:nvSpPr>
            <p:spPr>
              <a:xfrm>
                <a:off x="9063802" y="2425672"/>
                <a:ext cx="432000" cy="43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선물</a:t>
                </a:r>
                <a:endParaRPr lang="en-US" altLang="ko-KR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하기</a:t>
                </a:r>
                <a:endParaRPr lang="ko-KR" altLang="en-US" sz="105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092710" y="2364638"/>
                <a:ext cx="117145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ko-KR" altLang="en-US" sz="11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공격력 </a:t>
                </a:r>
                <a:r>
                  <a:rPr lang="en-US" altLang="ko-KR" sz="11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7625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ko-KR" altLang="en-US" sz="11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방어력 </a:t>
                </a:r>
                <a:r>
                  <a:rPr lang="en-US" altLang="ko-KR" sz="11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: 6500</a:t>
                </a:r>
              </a:p>
            </p:txBody>
          </p:sp>
          <p:pic>
            <p:nvPicPr>
              <p:cNvPr id="131" name="그림 13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8814" l="0" r="100000">
                            <a14:foregroundMark x1="16342" y1="62846" x2="25681" y2="13043"/>
                            <a14:foregroundMark x1="73152" y1="13834" x2="83268" y2="61660"/>
                            <a14:foregroundMark x1="78210" y1="28854" x2="87549" y2="19763"/>
                            <a14:foregroundMark x1="78599" y1="37549" x2="93385" y2="29249"/>
                            <a14:foregroundMark x1="83268" y1="42292" x2="92607" y2="39526"/>
                            <a14:foregroundMark x1="82101" y1="51383" x2="94553" y2="49012"/>
                            <a14:foregroundMark x1="79767" y1="58103" x2="91051" y2="58103"/>
                            <a14:foregroundMark x1="77432" y1="29249" x2="80934" y2="14229"/>
                            <a14:foregroundMark x1="68482" y1="5534" x2="74708" y2="17787"/>
                            <a14:foregroundMark x1="86381" y1="27668" x2="89883" y2="21344"/>
                            <a14:foregroundMark x1="78599" y1="28854" x2="85603" y2="36364"/>
                            <a14:foregroundMark x1="89883" y1="35178" x2="91440" y2="32411"/>
                            <a14:foregroundMark x1="85214" y1="43478" x2="89105" y2="44269"/>
                            <a14:foregroundMark x1="22568" y1="37154" x2="12451" y2="16206"/>
                            <a14:foregroundMark x1="23346" y1="37154" x2="8560" y2="29249"/>
                            <a14:foregroundMark x1="22179" y1="43083" x2="12062" y2="37549"/>
                            <a14:foregroundMark x1="23346" y1="47431" x2="7393" y2="41107"/>
                            <a14:foregroundMark x1="23735" y1="53755" x2="8949" y2="50988"/>
                            <a14:foregroundMark x1="24903" y1="52174" x2="8949" y2="48617"/>
                            <a14:foregroundMark x1="23735" y1="58498" x2="7782" y2="56917"/>
                            <a14:foregroundMark x1="12451" y1="25296" x2="10117" y2="17391"/>
                            <a14:foregroundMark x1="21401" y1="23715" x2="19844" y2="15020"/>
                            <a14:foregroundMark x1="25681" y1="21344" x2="30350" y2="7115"/>
                            <a14:foregroundMark x1="32685" y1="5534" x2="32685" y2="5534"/>
                            <a14:foregroundMark x1="23735" y1="9486" x2="24514" y2="16206"/>
                            <a14:foregroundMark x1="7393" y1="37154" x2="7393" y2="37154"/>
                            <a14:foregroundMark x1="12451" y1="34783" x2="13230" y2="40711"/>
                            <a14:foregroundMark x1="89883" y1="17391" x2="89883" y2="17391"/>
                            <a14:foregroundMark x1="76265" y1="9486" x2="77043" y2="18972"/>
                            <a14:backgroundMark x1="33852" y1="28854" x2="36965" y2="26482"/>
                            <a14:backgroundMark x1="31907" y1="31225" x2="31907" y2="312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" r="-1"/>
              <a:stretch/>
            </p:blipFill>
            <p:spPr>
              <a:xfrm>
                <a:off x="3411925" y="2630496"/>
                <a:ext cx="252248" cy="252000"/>
              </a:xfrm>
              <a:prstGeom prst="rect">
                <a:avLst/>
              </a:prstGeom>
            </p:spPr>
          </p:pic>
          <p:sp>
            <p:nvSpPr>
              <p:cNvPr id="132" name="직사각형 131"/>
              <p:cNvSpPr/>
              <p:nvPr/>
            </p:nvSpPr>
            <p:spPr>
              <a:xfrm>
                <a:off x="8542439" y="2425672"/>
                <a:ext cx="432000" cy="432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초대</a:t>
                </a:r>
                <a:endParaRPr lang="en-US" altLang="ko-KR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r>
                  <a:rPr lang="ko-KR" altLang="en-US" sz="105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보상</a:t>
                </a:r>
                <a:endParaRPr lang="ko-KR" altLang="en-US" sz="105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317" y="2393979"/>
              <a:ext cx="540758" cy="495316"/>
            </a:xfrm>
            <a:prstGeom prst="rect">
              <a:avLst/>
            </a:prstGeom>
          </p:spPr>
        </p:pic>
      </p:grpSp>
      <p:grpSp>
        <p:nvGrpSpPr>
          <p:cNvPr id="134" name="그룹 133"/>
          <p:cNvGrpSpPr/>
          <p:nvPr/>
        </p:nvGrpSpPr>
        <p:grpSpPr>
          <a:xfrm>
            <a:off x="2141130" y="4978389"/>
            <a:ext cx="7985003" cy="656468"/>
            <a:chOff x="2141130" y="2303265"/>
            <a:chExt cx="7985003" cy="656468"/>
          </a:xfrm>
        </p:grpSpPr>
        <p:sp>
          <p:nvSpPr>
            <p:cNvPr id="136" name="직사각형 135"/>
            <p:cNvSpPr/>
            <p:nvPr/>
          </p:nvSpPr>
          <p:spPr>
            <a:xfrm>
              <a:off x="2141130" y="2326698"/>
              <a:ext cx="7985003" cy="6330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775285" y="2303265"/>
              <a:ext cx="3339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35 </a:t>
              </a:r>
              <a:r>
                <a:rPr lang="en-US" altLang="ko-KR" sz="1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(GD Lv. 1234)</a:t>
              </a:r>
              <a:r>
                <a:rPr lang="en-US" altLang="ko-KR" sz="1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ko-KR" altLang="en-US" sz="1200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잘생겨서피곤해요</a:t>
              </a:r>
              <a:endParaRPr lang="en-US" altLang="ko-K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Lv. 25        </a:t>
              </a:r>
              <a:r>
                <a:rPr lang="ko-KR" altLang="en-US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구렛나루는남겨줘</a:t>
              </a:r>
              <a:endParaRPr lang="en-US" altLang="ko-KR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2189074" y="2374105"/>
              <a:ext cx="540000" cy="54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100" dirty="0" smtClean="0"/>
                <a:t>캐릭터</a:t>
              </a:r>
              <a:endParaRPr lang="en-US" altLang="ko-KR" sz="1100" dirty="0" smtClean="0"/>
            </a:p>
            <a:p>
              <a:pPr algn="ctr"/>
              <a:r>
                <a:rPr lang="ko-KR" altLang="en-US" sz="1100" dirty="0" err="1" smtClean="0"/>
                <a:t>섬네일</a:t>
              </a:r>
              <a:endParaRPr lang="ko-KR" altLang="en-US" sz="11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264166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최종 접속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일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23</a:t>
              </a:r>
              <a:r>
                <a:rPr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시간 전</a:t>
              </a:r>
              <a:endPara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9585166" y="2425672"/>
              <a:ext cx="432000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장비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구경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9063802" y="2425672"/>
              <a:ext cx="432000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선물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하기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092710" y="2364638"/>
              <a:ext cx="1171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7625</a:t>
              </a:r>
            </a:p>
            <a:p>
              <a:pPr algn="ctr">
                <a:lnSpc>
                  <a:spcPts val="1800"/>
                </a:lnSpc>
              </a:pPr>
              <a:r>
                <a:rPr lang="ko-KR" altLang="en-US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방어력 </a:t>
              </a:r>
              <a:r>
                <a:rPr lang="en-US" altLang="ko-KR" sz="11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6500</a:t>
              </a:r>
            </a:p>
          </p:txBody>
        </p:sp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814" l="0" r="100000">
                          <a14:foregroundMark x1="16342" y1="62846" x2="25681" y2="13043"/>
                          <a14:foregroundMark x1="73152" y1="13834" x2="83268" y2="61660"/>
                          <a14:foregroundMark x1="78210" y1="28854" x2="87549" y2="19763"/>
                          <a14:foregroundMark x1="78599" y1="37549" x2="93385" y2="29249"/>
                          <a14:foregroundMark x1="83268" y1="42292" x2="92607" y2="39526"/>
                          <a14:foregroundMark x1="82101" y1="51383" x2="94553" y2="49012"/>
                          <a14:foregroundMark x1="79767" y1="58103" x2="91051" y2="58103"/>
                          <a14:foregroundMark x1="77432" y1="29249" x2="80934" y2="14229"/>
                          <a14:foregroundMark x1="68482" y1="5534" x2="74708" y2="17787"/>
                          <a14:foregroundMark x1="86381" y1="27668" x2="89883" y2="21344"/>
                          <a14:foregroundMark x1="78599" y1="28854" x2="85603" y2="36364"/>
                          <a14:foregroundMark x1="89883" y1="35178" x2="91440" y2="32411"/>
                          <a14:foregroundMark x1="85214" y1="43478" x2="89105" y2="44269"/>
                          <a14:foregroundMark x1="22568" y1="37154" x2="12451" y2="16206"/>
                          <a14:foregroundMark x1="23346" y1="37154" x2="8560" y2="29249"/>
                          <a14:foregroundMark x1="22179" y1="43083" x2="12062" y2="37549"/>
                          <a14:foregroundMark x1="23346" y1="47431" x2="7393" y2="41107"/>
                          <a14:foregroundMark x1="23735" y1="53755" x2="8949" y2="50988"/>
                          <a14:foregroundMark x1="24903" y1="52174" x2="8949" y2="48617"/>
                          <a14:foregroundMark x1="23735" y1="58498" x2="7782" y2="56917"/>
                          <a14:foregroundMark x1="12451" y1="25296" x2="10117" y2="17391"/>
                          <a14:foregroundMark x1="21401" y1="23715" x2="19844" y2="15020"/>
                          <a14:foregroundMark x1="25681" y1="21344" x2="30350" y2="7115"/>
                          <a14:foregroundMark x1="32685" y1="5534" x2="32685" y2="5534"/>
                          <a14:foregroundMark x1="23735" y1="9486" x2="24514" y2="16206"/>
                          <a14:foregroundMark x1="7393" y1="37154" x2="7393" y2="37154"/>
                          <a14:foregroundMark x1="12451" y1="34783" x2="13230" y2="40711"/>
                          <a14:foregroundMark x1="89883" y1="17391" x2="89883" y2="17391"/>
                          <a14:foregroundMark x1="76265" y1="9486" x2="77043" y2="18972"/>
                          <a14:backgroundMark x1="33852" y1="28854" x2="36965" y2="26482"/>
                          <a14:backgroundMark x1="31907" y1="31225" x2="31907" y2="31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3411925" y="2630496"/>
              <a:ext cx="252248" cy="252000"/>
            </a:xfrm>
            <a:prstGeom prst="rect">
              <a:avLst/>
            </a:prstGeom>
          </p:spPr>
        </p:pic>
        <p:sp>
          <p:nvSpPr>
            <p:cNvPr id="144" name="직사각형 143"/>
            <p:cNvSpPr/>
            <p:nvPr/>
          </p:nvSpPr>
          <p:spPr>
            <a:xfrm>
              <a:off x="8542439" y="2425672"/>
              <a:ext cx="432000" cy="432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초대</a:t>
              </a:r>
              <a:endParaRPr lang="en-US" altLang="ko-KR" sz="10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ko-KR" altLang="en-US" sz="105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보상</a:t>
              </a:r>
              <a:endParaRPr lang="ko-KR" alt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079"/>
          <a:stretch/>
        </p:blipFill>
        <p:spPr>
          <a:xfrm>
            <a:off x="2141130" y="5647170"/>
            <a:ext cx="7998645" cy="3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62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진행</a:t>
            </a:r>
            <a:r>
              <a:rPr lang="en-US" altLang="ko-KR" b="1" dirty="0" smtClean="0"/>
              <a:t>_</a:t>
            </a:r>
            <a:r>
              <a:rPr lang="ko-KR" altLang="en-US" b="1" dirty="0" err="1" smtClean="0"/>
              <a:t>레벨업</a:t>
            </a:r>
            <a:r>
              <a:rPr lang="ko-KR" altLang="en-US" b="1" dirty="0" smtClean="0"/>
              <a:t> 연출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80" y="549000"/>
            <a:ext cx="1023724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41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보스 </a:t>
            </a:r>
            <a:r>
              <a:rPr lang="ko-KR" altLang="en-US" b="1" dirty="0" err="1" smtClean="0"/>
              <a:t>몬스터</a:t>
            </a:r>
            <a:r>
              <a:rPr lang="ko-KR" altLang="en-US" b="1" dirty="0" smtClean="0"/>
              <a:t> 등장 연출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1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실패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40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결과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17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62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일반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정예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결과</a:t>
            </a:r>
            <a:r>
              <a:rPr lang="en-US" altLang="ko-KR" b="1" dirty="0" smtClean="0"/>
              <a:t>_</a:t>
            </a:r>
            <a:r>
              <a:rPr lang="ko-KR" altLang="en-US" b="1" dirty="0" err="1" smtClean="0"/>
              <a:t>레벨업</a:t>
            </a:r>
            <a:r>
              <a:rPr lang="ko-KR" altLang="en-US" b="1" dirty="0" smtClean="0"/>
              <a:t> 연출</a:t>
            </a:r>
            <a:endParaRPr lang="ko-KR" altLang="en-US" b="1" dirty="0"/>
          </a:p>
        </p:txBody>
      </p:sp>
      <p:grpSp>
        <p:nvGrpSpPr>
          <p:cNvPr id="4" name="그룹 3"/>
          <p:cNvGrpSpPr/>
          <p:nvPr/>
        </p:nvGrpSpPr>
        <p:grpSpPr>
          <a:xfrm>
            <a:off x="1080816" y="616461"/>
            <a:ext cx="10030369" cy="5625079"/>
            <a:chOff x="1115828" y="610120"/>
            <a:chExt cx="10030369" cy="5625079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828" y="610120"/>
              <a:ext cx="10030369" cy="5625079"/>
            </a:xfrm>
            <a:prstGeom prst="rect">
              <a:avLst/>
            </a:prstGeom>
          </p:spPr>
        </p:pic>
        <p:sp>
          <p:nvSpPr>
            <p:cNvPr id="7" name="직사각형 6"/>
            <p:cNvSpPr/>
            <p:nvPr/>
          </p:nvSpPr>
          <p:spPr>
            <a:xfrm>
              <a:off x="7837614" y="610120"/>
              <a:ext cx="3308583" cy="481263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0"/>
                    <a:lumMod val="0"/>
                  </a:schemeClr>
                </a:gs>
                <a:gs pos="25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 rot="10800000">
              <a:off x="1115829" y="1819175"/>
              <a:ext cx="3321415" cy="18480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0"/>
                    <a:lumMod val="0"/>
                  </a:schemeClr>
                </a:gs>
                <a:gs pos="25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041" y="1894782"/>
              <a:ext cx="1675587" cy="1464436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2040556" y="3359218"/>
              <a:ext cx="1260909" cy="30800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smtClean="0"/>
                <a:t>진행시간</a:t>
              </a:r>
              <a:endParaRPr lang="ko-KR" altLang="en-US" sz="1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62150" y="5015376"/>
              <a:ext cx="13151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0" b="1" dirty="0" smtClean="0">
                  <a:solidFill>
                    <a:schemeClr val="bg1">
                      <a:lumMod val="65000"/>
                    </a:schemeClr>
                  </a:solidFill>
                </a:rPr>
                <a:t>12345 / 23456</a:t>
              </a:r>
              <a:endParaRPr lang="ko-KR" altLang="en-US" sz="11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246" y="1695475"/>
              <a:ext cx="4948049" cy="139999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10203" y="1785910"/>
              <a:ext cx="1862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LEVELUP</a:t>
              </a:r>
              <a:endParaRPr lang="ko-KR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118" y="2255043"/>
              <a:ext cx="812698" cy="812698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222" y="2230824"/>
              <a:ext cx="838095" cy="83809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04792" y="2344081"/>
              <a:ext cx="1862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 smtClean="0">
                  <a:ln w="6600">
                    <a:noFill/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49</a:t>
              </a:r>
              <a:endParaRPr lang="ko-KR" altLang="en-US" sz="3200" b="1" dirty="0">
                <a:ln w="6600">
                  <a:noFill/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 rot="10800000">
              <a:off x="3716142" y="3540388"/>
              <a:ext cx="4802152" cy="1612637"/>
            </a:xfrm>
            <a:prstGeom prst="rect">
              <a:avLst/>
            </a:prstGeom>
            <a:gradFill flip="none" rotWithShape="1">
              <a:gsLst>
                <a:gs pos="98165">
                  <a:schemeClr val="tx1">
                    <a:alpha val="0"/>
                    <a:lumMod val="0"/>
                  </a:schemeClr>
                </a:gs>
                <a:gs pos="0">
                  <a:schemeClr val="accent1">
                    <a:alpha val="0"/>
                    <a:lumMod val="0"/>
                  </a:schemeClr>
                </a:gs>
                <a:gs pos="81000">
                  <a:srgbClr val="000000"/>
                </a:gs>
                <a:gs pos="22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3837630" y="3589150"/>
              <a:ext cx="4099940" cy="1384995"/>
              <a:chOff x="4447230" y="4008250"/>
              <a:chExt cx="409994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447230" y="4008250"/>
                <a:ext cx="131512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열   쇠</a:t>
                </a:r>
                <a:endParaRPr lang="en-US" altLang="ko-KR" sz="1400" b="1" dirty="0" smtClean="0">
                  <a:solidFill>
                    <a:schemeClr val="bg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체  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</a:rPr>
                  <a:t>력</a:t>
                </a:r>
                <a:endParaRPr lang="en-US" altLang="ko-KR" sz="1400" b="1" dirty="0" smtClean="0">
                  <a:solidFill>
                    <a:schemeClr val="bg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공격력</a:t>
                </a:r>
                <a:endParaRPr lang="en-US" altLang="ko-KR" sz="1400" b="1" dirty="0" smtClean="0">
                  <a:solidFill>
                    <a:schemeClr val="bg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방어력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781603" y="4008250"/>
                <a:ext cx="109079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30  &gt;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12,345  &gt;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12,345  &gt;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12,345  &gt;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56448" y="4008250"/>
                <a:ext cx="179072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40            </a:t>
                </a:r>
                <a:r>
                  <a:rPr lang="en-US" altLang="ko-KR" sz="1400" b="1" dirty="0" smtClean="0">
                    <a:solidFill>
                      <a:schemeClr val="accent2"/>
                    </a:solidFill>
                  </a:rPr>
                  <a:t>+10</a:t>
                </a:r>
                <a:endParaRPr lang="en-US" altLang="ko-KR" sz="1400" b="1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12,345      </a:t>
                </a:r>
                <a:r>
                  <a:rPr lang="en-US" altLang="ko-KR" sz="1400" b="1" dirty="0" smtClean="0">
                    <a:solidFill>
                      <a:schemeClr val="accent2"/>
                    </a:solidFill>
                  </a:rPr>
                  <a:t>+123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12,345      </a:t>
                </a:r>
                <a:r>
                  <a:rPr lang="en-US" altLang="ko-KR" sz="1400" b="1" dirty="0" smtClean="0">
                    <a:solidFill>
                      <a:schemeClr val="accent2"/>
                    </a:solidFill>
                  </a:rPr>
                  <a:t>+123</a:t>
                </a:r>
                <a:endParaRPr lang="en-US" altLang="ko-KR" sz="1400" b="1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12,345</a:t>
                </a:r>
                <a:r>
                  <a:rPr lang="en-US" altLang="ko-KR" sz="1400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     </a:t>
                </a:r>
                <a:r>
                  <a:rPr lang="en-US" altLang="ko-KR" sz="1400" b="1" dirty="0" smtClean="0">
                    <a:solidFill>
                      <a:schemeClr val="accent2"/>
                    </a:solidFill>
                  </a:rPr>
                  <a:t>+123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이등변 삼각형 21"/>
              <p:cNvSpPr/>
              <p:nvPr/>
            </p:nvSpPr>
            <p:spPr>
              <a:xfrm>
                <a:off x="7575082" y="4170221"/>
                <a:ext cx="144379" cy="111267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이등변 삼각형 22"/>
              <p:cNvSpPr/>
              <p:nvPr/>
            </p:nvSpPr>
            <p:spPr>
              <a:xfrm>
                <a:off x="7575082" y="4483530"/>
                <a:ext cx="144379" cy="111267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이등변 삼각형 23"/>
              <p:cNvSpPr/>
              <p:nvPr/>
            </p:nvSpPr>
            <p:spPr>
              <a:xfrm>
                <a:off x="7575082" y="4813508"/>
                <a:ext cx="144379" cy="111267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이등변 삼각형 24"/>
              <p:cNvSpPr/>
              <p:nvPr/>
            </p:nvSpPr>
            <p:spPr>
              <a:xfrm>
                <a:off x="7575082" y="5137358"/>
                <a:ext cx="144379" cy="111267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1009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요일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로비</a:t>
            </a:r>
            <a:endParaRPr lang="ko-KR" altLang="en-US" b="1" dirty="0"/>
          </a:p>
        </p:txBody>
      </p:sp>
      <p:grpSp>
        <p:nvGrpSpPr>
          <p:cNvPr id="3" name="그룹 2"/>
          <p:cNvGrpSpPr/>
          <p:nvPr/>
        </p:nvGrpSpPr>
        <p:grpSpPr>
          <a:xfrm>
            <a:off x="987600" y="347790"/>
            <a:ext cx="10216800" cy="6162421"/>
            <a:chOff x="987600" y="146579"/>
            <a:chExt cx="10216800" cy="6162421"/>
          </a:xfrm>
        </p:grpSpPr>
        <p:pic>
          <p:nvPicPr>
            <p:cNvPr id="4" name="그림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600" y="549000"/>
              <a:ext cx="10216800" cy="5760000"/>
            </a:xfrm>
            <a:prstGeom prst="rect">
              <a:avLst/>
            </a:prstGeom>
          </p:spPr>
        </p:pic>
        <p:sp>
          <p:nvSpPr>
            <p:cNvPr id="7" name="Text Box 18"/>
            <p:cNvSpPr txBox="1"/>
            <p:nvPr/>
          </p:nvSpPr>
          <p:spPr>
            <a:xfrm>
              <a:off x="6809334" y="146579"/>
              <a:ext cx="1749876" cy="3187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 dirty="0">
                  <a:effectLst/>
                  <a:ea typeface="맑은 고딕" panose="020B0503020000020004" pitchFamily="50" charset="-127"/>
                  <a:cs typeface="Times New Roman" panose="02020603050405020304" pitchFamily="18" charset="0"/>
                </a:rPr>
                <a:t>DB &gt; </a:t>
              </a:r>
              <a:r>
                <a:rPr lang="en-US" sz="1100" b="1" dirty="0" err="1">
                  <a:effectLst/>
                  <a:ea typeface="맑은 고딕" panose="020B0503020000020004" pitchFamily="50" charset="-127"/>
                  <a:cs typeface="Times New Roman" panose="02020603050405020304" pitchFamily="18" charset="0"/>
                </a:rPr>
                <a:t>NameTextKey</a:t>
              </a:r>
              <a:endParaRPr lang="ko-KR" sz="1100" b="1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cxnSp>
          <p:nvCxnSpPr>
            <p:cNvPr id="8" name="직선 화살표 연결선 7"/>
            <p:cNvCxnSpPr>
              <a:stCxn id="7" idx="1"/>
            </p:cNvCxnSpPr>
            <p:nvPr/>
          </p:nvCxnSpPr>
          <p:spPr>
            <a:xfrm flipH="1">
              <a:off x="6095593" y="305964"/>
              <a:ext cx="713741" cy="16104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8474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37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요일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로비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입장 횟수 안내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987600" y="549000"/>
            <a:ext cx="10216800" cy="5760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4141093" y="2515439"/>
            <a:ext cx="3909815" cy="2177351"/>
            <a:chOff x="4142063" y="1641032"/>
            <a:chExt cx="3909815" cy="2177351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90"/>
            <a:stretch/>
          </p:blipFill>
          <p:spPr>
            <a:xfrm>
              <a:off x="4144003" y="2840362"/>
              <a:ext cx="3907875" cy="978021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23"/>
            <a:stretch/>
          </p:blipFill>
          <p:spPr>
            <a:xfrm>
              <a:off x="4142063" y="1641032"/>
              <a:ext cx="3907875" cy="173446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68639" y="1747343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요일 </a:t>
              </a:r>
              <a:r>
                <a:rPr lang="ko-KR" altLang="en-US" sz="1200" b="1" dirty="0" err="1" smtClean="0">
                  <a:solidFill>
                    <a:schemeClr val="bg1"/>
                  </a:solidFill>
                </a:rPr>
                <a:t>던전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072" y="2110465"/>
              <a:ext cx="3493311" cy="116927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968240" y="2290830"/>
              <a:ext cx="2274983" cy="68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</a:rPr>
                <a:t>남은 입장 횟수가 없습니다</a:t>
              </a:r>
              <a:r>
                <a:rPr lang="en-US" altLang="ko-KR" sz="1050" b="1" dirty="0" smtClean="0">
                  <a:solidFill>
                    <a:schemeClr val="bg1"/>
                  </a:solidFill>
                </a:rPr>
                <a:t>.</a:t>
              </a:r>
            </a:p>
            <a:p>
              <a:pPr algn="ctr">
                <a:lnSpc>
                  <a:spcPct val="20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</a:rPr>
                <a:t>입장 횟수를 초기화 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</a:rPr>
                <a:t>?</a:t>
              </a:r>
              <a:endParaRPr lang="en-US" altLang="ko-KR" sz="1050" b="1"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571165" y="3332206"/>
              <a:ext cx="3051845" cy="351740"/>
              <a:chOff x="2799034" y="3069947"/>
              <a:chExt cx="3473563" cy="400345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973152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409751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28733" y="3069947"/>
                <a:ext cx="799066" cy="400345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2799034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235633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3081114" y="3069947"/>
                <a:ext cx="799066" cy="400345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6759711" y="3396534"/>
              <a:ext cx="58862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smtClean="0">
                  <a:solidFill>
                    <a:schemeClr val="bg1"/>
                  </a:solidFill>
                </a:rPr>
                <a:t>초기화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13346" y="3396534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취소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185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61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요일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로비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입장 횟수 초기화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987600" y="549000"/>
            <a:ext cx="10216800" cy="5760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4141093" y="2515439"/>
            <a:ext cx="3909815" cy="2177351"/>
            <a:chOff x="4142063" y="1641032"/>
            <a:chExt cx="3909815" cy="2177351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90"/>
            <a:stretch/>
          </p:blipFill>
          <p:spPr>
            <a:xfrm>
              <a:off x="4144003" y="2840362"/>
              <a:ext cx="3907875" cy="978021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23"/>
            <a:stretch/>
          </p:blipFill>
          <p:spPr>
            <a:xfrm>
              <a:off x="4142063" y="1641032"/>
              <a:ext cx="3907875" cy="173446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410556" y="1747343"/>
              <a:ext cx="13708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요일 </a:t>
              </a:r>
              <a:r>
                <a:rPr lang="ko-KR" altLang="en-US" sz="1200" b="1" dirty="0" err="1" smtClean="0">
                  <a:solidFill>
                    <a:schemeClr val="bg1"/>
                  </a:solidFill>
                </a:rPr>
                <a:t>던전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초기화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072" y="2110465"/>
              <a:ext cx="3493311" cy="116927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968240" y="2244980"/>
              <a:ext cx="2274982" cy="99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</a:rPr>
                <a:t>입장 횟수를 초기화 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</a:rPr>
                <a:t>?</a:t>
              </a:r>
            </a:p>
            <a:p>
              <a:pPr algn="ctr">
                <a:lnSpc>
                  <a:spcPct val="150000"/>
                </a:lnSpc>
              </a:pPr>
              <a:endParaRPr lang="en-US" altLang="ko-KR" sz="2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chemeClr val="bg1"/>
                  </a:solidFill>
                </a:rPr>
                <a:t>     100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개</a:t>
              </a:r>
              <a:endParaRPr lang="en-US" altLang="ko-KR" sz="14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altLang="ko-KR" sz="2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</a:rPr>
                <a:t>오늘 초기화 횟수 </a:t>
              </a:r>
              <a:r>
                <a:rPr lang="en-US" altLang="ko-KR" sz="1050" b="1" dirty="0" smtClean="0">
                  <a:solidFill>
                    <a:schemeClr val="bg1"/>
                  </a:solidFill>
                </a:rPr>
                <a:t>: 0 </a:t>
              </a:r>
              <a:r>
                <a:rPr lang="ko-KR" altLang="en-US" sz="1050" b="1" dirty="0" smtClean="0">
                  <a:solidFill>
                    <a:schemeClr val="bg1"/>
                  </a:solidFill>
                </a:rPr>
                <a:t>회</a:t>
              </a:r>
              <a:endParaRPr lang="en-US" altLang="ko-KR" sz="1050" b="1"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571165" y="3332206"/>
              <a:ext cx="3051845" cy="351740"/>
              <a:chOff x="2799034" y="3069947"/>
              <a:chExt cx="3473563" cy="400345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973152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409751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28733" y="3069947"/>
                <a:ext cx="799066" cy="400345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2799034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235633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3081114" y="3069947"/>
                <a:ext cx="799066" cy="400345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6759711" y="3396534"/>
              <a:ext cx="58862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smtClean="0">
                  <a:solidFill>
                    <a:schemeClr val="bg1"/>
                  </a:solidFill>
                </a:rPr>
                <a:t>초기화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13346" y="3396534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취소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5520081" y="3446693"/>
            <a:ext cx="359065" cy="3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캐릭터 선택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버서커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842962"/>
            <a:ext cx="91725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84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요일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로비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입장 횟수 초기화</a:t>
            </a:r>
            <a:r>
              <a:rPr lang="en-US" altLang="ko-KR" b="1" dirty="0" smtClean="0"/>
              <a:t>_2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987600" y="549000"/>
            <a:ext cx="10216800" cy="5760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4141093" y="2515439"/>
            <a:ext cx="3909815" cy="2177351"/>
            <a:chOff x="4142063" y="1641032"/>
            <a:chExt cx="3909815" cy="2177351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90"/>
            <a:stretch/>
          </p:blipFill>
          <p:spPr>
            <a:xfrm>
              <a:off x="4144003" y="2840362"/>
              <a:ext cx="3907875" cy="978021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23"/>
            <a:stretch/>
          </p:blipFill>
          <p:spPr>
            <a:xfrm>
              <a:off x="4142063" y="1641032"/>
              <a:ext cx="3907875" cy="173446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34948" y="1747343"/>
              <a:ext cx="19415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요일 </a:t>
              </a:r>
              <a:r>
                <a:rPr lang="ko-KR" altLang="en-US" sz="1200" b="1" dirty="0" err="1" smtClean="0">
                  <a:solidFill>
                    <a:schemeClr val="bg1"/>
                  </a:solidFill>
                </a:rPr>
                <a:t>던전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입장 횟수 초과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072" y="2110465"/>
              <a:ext cx="3493311" cy="116927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613175" y="2158421"/>
              <a:ext cx="298511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</a:rPr>
                <a:t>남은 입장 횟수가 없습니다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rgbClr val="FFC000"/>
                  </a:solidFill>
                </a:rPr>
                <a:t>     100</a:t>
              </a:r>
              <a:r>
                <a:rPr lang="ko-KR" altLang="en-US" sz="1000" b="1" dirty="0" smtClean="0">
                  <a:solidFill>
                    <a:srgbClr val="FFC000"/>
                  </a:solidFill>
                </a:rPr>
                <a:t>개</a:t>
              </a:r>
              <a:r>
                <a:rPr lang="ko-KR" altLang="en-US" sz="1000" b="1" dirty="0" smtClean="0">
                  <a:solidFill>
                    <a:schemeClr val="bg1"/>
                  </a:solidFill>
                </a:rPr>
                <a:t>로 입장 횟수를 </a:t>
              </a:r>
              <a:r>
                <a:rPr lang="ko-KR" altLang="en-US" sz="1000" b="1" dirty="0" smtClean="0">
                  <a:solidFill>
                    <a:srgbClr val="FFC000"/>
                  </a:solidFill>
                </a:rPr>
                <a:t>초기화</a:t>
              </a:r>
              <a:r>
                <a:rPr lang="ko-KR" altLang="en-US" sz="1000" b="1" dirty="0" smtClean="0">
                  <a:solidFill>
                    <a:schemeClr val="bg1"/>
                  </a:solidFill>
                </a:rPr>
                <a:t> 할 수 있습니다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00" b="1" dirty="0" smtClean="0">
                  <a:solidFill>
                    <a:srgbClr val="FFC000"/>
                  </a:solidFill>
                </a:rPr>
                <a:t>초기화</a:t>
              </a:r>
              <a:r>
                <a:rPr lang="ko-KR" altLang="en-US" sz="1000" b="1" dirty="0" smtClean="0">
                  <a:solidFill>
                    <a:schemeClr val="bg1"/>
                  </a:solidFill>
                </a:rPr>
                <a:t> 하시겠습니까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?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00" b="1" dirty="0" smtClean="0">
                  <a:solidFill>
                    <a:schemeClr val="bg1"/>
                  </a:solidFill>
                </a:rPr>
                <a:t>오늘 초기화 횟수 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: </a:t>
              </a:r>
              <a:r>
                <a:rPr lang="en-US" altLang="ko-KR" sz="1000" b="1" dirty="0" smtClean="0">
                  <a:solidFill>
                    <a:srgbClr val="FFC000"/>
                  </a:solidFill>
                </a:rPr>
                <a:t>0 </a:t>
              </a:r>
              <a:r>
                <a:rPr lang="ko-KR" altLang="en-US" sz="1000" b="1" dirty="0" smtClean="0">
                  <a:solidFill>
                    <a:srgbClr val="FFC000"/>
                  </a:solidFill>
                </a:rPr>
                <a:t>회</a:t>
              </a:r>
              <a:endParaRPr lang="en-US" altLang="ko-KR" sz="1000" b="1" dirty="0">
                <a:solidFill>
                  <a:srgbClr val="FFC000"/>
                </a:solidFill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571165" y="3332206"/>
              <a:ext cx="3032357" cy="351740"/>
              <a:chOff x="2799034" y="3069947"/>
              <a:chExt cx="3451382" cy="400345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593662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387570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849243" y="3069947"/>
                <a:ext cx="799066" cy="400345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2799034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235633" y="3069947"/>
                <a:ext cx="862846" cy="400345"/>
              </a:xfrm>
              <a:prstGeom prst="rect">
                <a:avLst/>
              </a:prstGeom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3081114" y="3069947"/>
                <a:ext cx="799066" cy="400345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6298698" y="3396534"/>
              <a:ext cx="116089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초기화       </a:t>
              </a:r>
              <a:r>
                <a:rPr lang="en-US" altLang="ko-KR" sz="1050" b="1" dirty="0" smtClean="0">
                  <a:solidFill>
                    <a:schemeClr val="bg1"/>
                  </a:solidFill>
                </a:rPr>
                <a:t>100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13346" y="3396534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취소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4729691" y="3348913"/>
            <a:ext cx="180001" cy="1980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6912910" y="4309389"/>
            <a:ext cx="180001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5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요일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시작 연출</a:t>
            </a:r>
            <a:endParaRPr lang="ko-KR" altLang="en-US" b="1" dirty="0"/>
          </a:p>
        </p:txBody>
      </p:sp>
      <p:pic>
        <p:nvPicPr>
          <p:cNvPr id="28" name="그림 2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81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요일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HUD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3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요일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보스</a:t>
            </a:r>
            <a:r>
              <a:rPr lang="en-US" altLang="ko-KR" b="1" dirty="0" smtClean="0"/>
              <a:t> </a:t>
            </a:r>
            <a:r>
              <a:rPr lang="ko-KR" altLang="en-US" b="1" dirty="0" err="1" smtClean="0"/>
              <a:t>몬스터</a:t>
            </a:r>
            <a:r>
              <a:rPr lang="ko-KR" altLang="en-US" b="1" dirty="0" smtClean="0"/>
              <a:t> 등장 연출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95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요일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실패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22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요일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결과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3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균열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로비</a:t>
            </a:r>
            <a:endParaRPr lang="ko-KR" altLang="en-US" b="1" dirty="0"/>
          </a:p>
        </p:txBody>
      </p:sp>
      <p:pic>
        <p:nvPicPr>
          <p:cNvPr id="6" name="그림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60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균열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시작 연출</a:t>
            </a:r>
            <a:endParaRPr lang="ko-KR" altLang="en-US" b="1" dirty="0"/>
          </a:p>
        </p:txBody>
      </p:sp>
      <p:pic>
        <p:nvPicPr>
          <p:cNvPr id="13" name="그림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94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균열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HUD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9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균열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보스</a:t>
            </a:r>
            <a:r>
              <a:rPr lang="en-US" altLang="ko-KR" b="1" dirty="0" smtClean="0"/>
              <a:t> </a:t>
            </a:r>
            <a:r>
              <a:rPr lang="ko-KR" altLang="en-US" b="1" dirty="0" err="1" smtClean="0"/>
              <a:t>몬스터</a:t>
            </a:r>
            <a:r>
              <a:rPr lang="ko-KR" altLang="en-US" b="1" dirty="0" smtClean="0"/>
              <a:t> 등장 연출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1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431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캐릭터 선택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버서커</a:t>
            </a:r>
            <a:r>
              <a:rPr lang="en-US" altLang="ko-KR" b="1" dirty="0" smtClean="0"/>
              <a:t>_</a:t>
            </a:r>
            <a:r>
              <a:rPr lang="ko-KR" altLang="en-US" b="1" dirty="0" err="1" smtClean="0"/>
              <a:t>아바타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미리보기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842962"/>
            <a:ext cx="91725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90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균열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실패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98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균열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결과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59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로비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66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61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로비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도전 난이도 설정</a:t>
            </a:r>
            <a:endParaRPr lang="ko-KR" altLang="en-US" b="1" dirty="0"/>
          </a:p>
        </p:txBody>
      </p:sp>
      <p:pic>
        <p:nvPicPr>
          <p:cNvPr id="12" name="그림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96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시작 연출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17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HUD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16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보스 </a:t>
            </a:r>
            <a:r>
              <a:rPr lang="ko-KR" altLang="en-US" b="1" dirty="0" err="1" smtClean="0"/>
              <a:t>몬스터</a:t>
            </a:r>
            <a:r>
              <a:rPr lang="ko-KR" altLang="en-US" b="1" dirty="0" smtClean="0"/>
              <a:t> 등장 연출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30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실패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9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87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HUD </a:t>
            </a:r>
            <a:r>
              <a:rPr lang="ko-KR" altLang="en-US" b="1" dirty="0" smtClean="0"/>
              <a:t>종료 연출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65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수호석</a:t>
            </a:r>
            <a:r>
              <a:rPr lang="ko-KR" altLang="en-US" b="1" dirty="0" smtClean="0"/>
              <a:t> 업그레이드</a:t>
            </a:r>
            <a:endParaRPr lang="ko-KR" altLang="en-US" b="1" dirty="0"/>
          </a:p>
        </p:txBody>
      </p:sp>
      <p:pic>
        <p:nvPicPr>
          <p:cNvPr id="5" name="그림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8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캐릭터 선택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데몬헌터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842962"/>
            <a:ext cx="91725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수호석</a:t>
            </a:r>
            <a:r>
              <a:rPr lang="ko-KR" altLang="en-US" b="1" dirty="0" smtClean="0"/>
              <a:t> 업그레이드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성공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78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75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수호석</a:t>
            </a:r>
            <a:r>
              <a:rPr lang="ko-KR" altLang="en-US" b="1" dirty="0" smtClean="0"/>
              <a:t> 업그레이드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실패</a:t>
            </a:r>
            <a:endParaRPr lang="ko-KR" altLang="en-US" b="1" dirty="0"/>
          </a:p>
        </p:txBody>
      </p:sp>
      <p:pic>
        <p:nvPicPr>
          <p:cNvPr id="3" name="그림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79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초월 </a:t>
            </a:r>
            <a:r>
              <a:rPr lang="ko-KR" altLang="en-US" b="1" dirty="0" err="1" smtClean="0"/>
              <a:t>던전</a:t>
            </a:r>
            <a:r>
              <a:rPr lang="ko-KR" altLang="en-US" b="1" dirty="0" smtClean="0"/>
              <a:t> 결과</a:t>
            </a:r>
            <a:endParaRPr lang="ko-KR" altLang="en-US" b="1" dirty="0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" y="549000"/>
            <a:ext cx="102168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23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액티브 스킬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14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액티브 스킬 선택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액티브 스킬 등록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881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526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액티브 스킬 등록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캐릭터 레벨 부족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66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38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액티브 스킬 강화 안내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526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액티브 스킬 강화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스킬 포인트 부족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04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526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</a:t>
            </a:r>
            <a:r>
              <a:rPr lang="en-US" altLang="ko-KR" b="1" dirty="0"/>
              <a:t>_</a:t>
            </a:r>
            <a:r>
              <a:rPr lang="ko-KR" altLang="en-US" b="1" dirty="0"/>
              <a:t>액티브 스킬 강화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캐릭터 레벨 부족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79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46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캐릭터 선택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데몬헌터</a:t>
            </a:r>
            <a:r>
              <a:rPr lang="en-US" altLang="ko-KR" b="1" dirty="0" smtClean="0"/>
              <a:t>_</a:t>
            </a:r>
            <a:r>
              <a:rPr lang="ko-KR" altLang="en-US" b="1" dirty="0" err="1"/>
              <a:t>아바타</a:t>
            </a:r>
            <a:r>
              <a:rPr lang="ko-KR" altLang="en-US" b="1" dirty="0"/>
              <a:t> </a:t>
            </a:r>
            <a:r>
              <a:rPr lang="ko-KR" altLang="en-US" b="1" dirty="0" err="1"/>
              <a:t>미리보기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842962"/>
            <a:ext cx="91725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616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503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/>
              <a:t>액티브 스킬 강화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스킬 레벨 최대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884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패시브</a:t>
            </a:r>
            <a:r>
              <a:rPr lang="ko-KR" altLang="en-US" b="1" dirty="0" smtClean="0"/>
              <a:t> 스킬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740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패시브</a:t>
            </a:r>
            <a:r>
              <a:rPr lang="ko-KR" altLang="en-US" b="1" dirty="0" smtClean="0"/>
              <a:t> 스킬 선택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642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38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패시브</a:t>
            </a:r>
            <a:r>
              <a:rPr lang="ko-KR" altLang="en-US" b="1" dirty="0" smtClean="0"/>
              <a:t> 스킬 강화</a:t>
            </a:r>
            <a:r>
              <a:rPr lang="en-US" altLang="ko-KR" b="1" dirty="0"/>
              <a:t> </a:t>
            </a:r>
            <a:r>
              <a:rPr lang="ko-KR" altLang="en-US" b="1" dirty="0" smtClean="0"/>
              <a:t>안내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552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526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패시브</a:t>
            </a:r>
            <a:r>
              <a:rPr lang="ko-KR" altLang="en-US" b="1" dirty="0" smtClean="0"/>
              <a:t> 스킬 강화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스킬 포인트 부족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059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526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</a:t>
            </a:r>
            <a:r>
              <a:rPr lang="en-US" altLang="ko-KR" b="1" dirty="0"/>
              <a:t>_</a:t>
            </a:r>
            <a:r>
              <a:rPr lang="ko-KR" altLang="en-US" b="1" dirty="0" err="1"/>
              <a:t>패시브</a:t>
            </a:r>
            <a:r>
              <a:rPr lang="ko-KR" altLang="en-US" b="1" dirty="0"/>
              <a:t> 스킬 강화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캐릭터 레벨 부족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4043916" y="3136605"/>
            <a:ext cx="4104167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캐릭터의 레벨이 스킬 강화에 필요한 요구 레벨보다 낮아 </a:t>
            </a:r>
            <a:r>
              <a:rPr lang="ko-KR" altLang="en-US" sz="1400" dirty="0" err="1" smtClean="0"/>
              <a:t>스킬을</a:t>
            </a:r>
            <a:r>
              <a:rPr lang="ko-KR" altLang="en-US" sz="1400" dirty="0" smtClean="0"/>
              <a:t> 강화할 수 없습니다</a:t>
            </a:r>
            <a:r>
              <a:rPr lang="en-US" altLang="ko-KR" sz="1400" dirty="0" smtClean="0"/>
              <a:t>.</a:t>
            </a:r>
            <a:r>
              <a:rPr lang="ko-KR" altLang="en-US" sz="1400" dirty="0" smtClean="0"/>
              <a:t>  </a:t>
            </a:r>
            <a:endParaRPr lang="ko-KR" altLang="en-US" sz="1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37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503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</a:t>
            </a:r>
            <a:r>
              <a:rPr lang="en-US" altLang="ko-KR" b="1" dirty="0"/>
              <a:t>_</a:t>
            </a:r>
            <a:r>
              <a:rPr lang="ko-KR" altLang="en-US" b="1" dirty="0" err="1"/>
              <a:t>패시브</a:t>
            </a:r>
            <a:r>
              <a:rPr lang="ko-KR" altLang="en-US" b="1" dirty="0"/>
              <a:t> 스킬 강화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스킬 레벨 최대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043916" y="3136605"/>
            <a:ext cx="4104167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스킬 레벨이 최대치 입니다</a:t>
            </a:r>
            <a:r>
              <a:rPr lang="en-US" altLang="ko-KR" sz="1400" dirty="0" smtClean="0"/>
              <a:t>.</a:t>
            </a:r>
          </a:p>
          <a:p>
            <a:pPr algn="ctr"/>
            <a:r>
              <a:rPr lang="ko-KR" altLang="en-US" sz="1400" dirty="0" smtClean="0"/>
              <a:t>더 이상 </a:t>
            </a:r>
            <a:r>
              <a:rPr lang="ko-KR" altLang="en-US" sz="1400" dirty="0" err="1" smtClean="0"/>
              <a:t>스킬을</a:t>
            </a:r>
            <a:r>
              <a:rPr lang="ko-KR" altLang="en-US" sz="1400" dirty="0" smtClean="0"/>
              <a:t> 강화할 수 없습니다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15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스킬 포인트 구매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284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338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스킬 포인트 구매 안내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028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457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</a:t>
            </a:r>
            <a:r>
              <a:rPr lang="en-US" altLang="ko-KR" b="1" dirty="0"/>
              <a:t>_</a:t>
            </a:r>
            <a:r>
              <a:rPr lang="ko-KR" altLang="en-US" b="1" dirty="0"/>
              <a:t>스킬 포인트 구매 </a:t>
            </a:r>
            <a:r>
              <a:rPr lang="ko-KR" altLang="en-US" b="1" dirty="0" smtClean="0"/>
              <a:t>불가</a:t>
            </a:r>
            <a:r>
              <a:rPr lang="en-US" altLang="ko-KR" b="1" dirty="0" smtClean="0"/>
              <a:t>_</a:t>
            </a:r>
            <a:r>
              <a:rPr lang="ko-KR" altLang="en-US" b="1" dirty="0" err="1" smtClean="0"/>
              <a:t>젬</a:t>
            </a:r>
            <a:r>
              <a:rPr lang="ko-KR" altLang="en-US" b="1" dirty="0" smtClean="0"/>
              <a:t> 부족 시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043916" y="3136604"/>
            <a:ext cx="4104167" cy="11270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스킬 포인트 구매에 필요한 </a:t>
            </a:r>
            <a:r>
              <a:rPr lang="ko-KR" altLang="en-US" sz="1400" dirty="0" err="1" smtClean="0"/>
              <a:t>젬이</a:t>
            </a:r>
            <a:r>
              <a:rPr lang="ko-KR" altLang="en-US" sz="1400" dirty="0" smtClean="0"/>
              <a:t> </a:t>
            </a:r>
            <a:r>
              <a:rPr lang="en-US" altLang="ko-KR" sz="1400" dirty="0" smtClean="0">
                <a:solidFill>
                  <a:schemeClr val="accent2"/>
                </a:solidFill>
              </a:rPr>
              <a:t>N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부족합니다</a:t>
            </a:r>
            <a:r>
              <a:rPr lang="en-US" altLang="ko-KR" sz="1400" dirty="0" smtClean="0"/>
              <a:t>.</a:t>
            </a:r>
          </a:p>
          <a:p>
            <a:pPr algn="ctr"/>
            <a:r>
              <a:rPr lang="ko-KR" altLang="en-US" sz="1400" dirty="0" err="1" smtClean="0"/>
              <a:t>젬</a:t>
            </a:r>
            <a:r>
              <a:rPr lang="ko-KR" altLang="en-US" sz="1400" dirty="0" smtClean="0"/>
              <a:t> 충전 페이지로 이동하시겠습니까</a:t>
            </a:r>
            <a:r>
              <a:rPr lang="en-US" altLang="ko-KR" sz="1400" dirty="0" smtClean="0"/>
              <a:t>?</a:t>
            </a:r>
            <a:endParaRPr lang="en-US" altLang="ko-KR" sz="1400" dirty="0"/>
          </a:p>
          <a:p>
            <a:pPr algn="ctr"/>
            <a:endParaRPr lang="en-US" altLang="ko-KR" sz="1400" dirty="0" smtClean="0"/>
          </a:p>
          <a:p>
            <a:pPr algn="ctr"/>
            <a:endParaRPr lang="en-US" altLang="ko-KR" sz="1400" dirty="0" smtClean="0"/>
          </a:p>
          <a:p>
            <a:pPr algn="ctr"/>
            <a:r>
              <a:rPr lang="ko-KR" altLang="en-US" sz="1400" dirty="0" smtClean="0"/>
              <a:t> </a:t>
            </a:r>
            <a:endParaRPr lang="ko-KR" altLang="en-US" sz="14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9" t="55595" r="52686" b="33901"/>
          <a:stretch/>
        </p:blipFill>
        <p:spPr>
          <a:xfrm>
            <a:off x="4630792" y="3710539"/>
            <a:ext cx="1217114" cy="5422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6" t="55595" r="33866" b="33901"/>
          <a:stretch/>
        </p:blipFill>
        <p:spPr>
          <a:xfrm>
            <a:off x="6362019" y="3710539"/>
            <a:ext cx="1217429" cy="5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0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캐릭터 선택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아칸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842962"/>
            <a:ext cx="91725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961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480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</a:t>
            </a:r>
            <a:r>
              <a:rPr lang="en-US" altLang="ko-KR" b="1" dirty="0"/>
              <a:t>_</a:t>
            </a:r>
            <a:r>
              <a:rPr lang="ko-KR" altLang="en-US" b="1" dirty="0"/>
              <a:t>스킬 포인트 구매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최대 구매 시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023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스킬 초기화 안내</a:t>
            </a:r>
            <a:endParaRPr lang="ko-KR" altLang="en-US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47725"/>
            <a:ext cx="9182100" cy="516255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870251" y="3062176"/>
            <a:ext cx="4486939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현재 강화된 스킬 포인트의 정보를 초기로 되돌립니다</a:t>
            </a:r>
            <a:r>
              <a:rPr lang="en-US" altLang="ko-KR" sz="1400" dirty="0" smtClean="0"/>
              <a:t>.</a:t>
            </a:r>
          </a:p>
          <a:p>
            <a:pPr algn="ctr"/>
            <a:r>
              <a:rPr lang="ko-KR" altLang="en-US" sz="1400" dirty="0" smtClean="0"/>
              <a:t>초기화 하시겠습니까</a:t>
            </a:r>
            <a:r>
              <a:rPr lang="en-US" altLang="ko-KR" sz="1400" dirty="0" smtClean="0"/>
              <a:t>?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154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439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수호자 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수호자 </a:t>
            </a:r>
            <a:r>
              <a:rPr lang="ko-KR" altLang="en-US" b="1" dirty="0" err="1" smtClean="0"/>
              <a:t>패시브</a:t>
            </a:r>
            <a:r>
              <a:rPr lang="ko-KR" altLang="en-US" b="1" dirty="0" smtClean="0"/>
              <a:t> 스킬 선택</a:t>
            </a:r>
            <a:endParaRPr lang="ko-KR" altLang="en-US" b="1" dirty="0"/>
          </a:p>
        </p:txBody>
      </p:sp>
      <p:grpSp>
        <p:nvGrpSpPr>
          <p:cNvPr id="53" name="그룹 52"/>
          <p:cNvGrpSpPr/>
          <p:nvPr/>
        </p:nvGrpSpPr>
        <p:grpSpPr>
          <a:xfrm>
            <a:off x="1504950" y="847725"/>
            <a:ext cx="9182100" cy="5162550"/>
            <a:chOff x="1504950" y="847725"/>
            <a:chExt cx="9182100" cy="5162550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950" y="847725"/>
              <a:ext cx="9182100" cy="5162550"/>
            </a:xfrm>
            <a:prstGeom prst="rect">
              <a:avLst/>
            </a:prstGeom>
          </p:spPr>
        </p:pic>
        <p:grpSp>
          <p:nvGrpSpPr>
            <p:cNvPr id="5" name="그룹 4"/>
            <p:cNvGrpSpPr/>
            <p:nvPr/>
          </p:nvGrpSpPr>
          <p:grpSpPr>
            <a:xfrm>
              <a:off x="8416747" y="2072192"/>
              <a:ext cx="720000" cy="720000"/>
              <a:chOff x="6429737" y="854591"/>
              <a:chExt cx="720000" cy="720000"/>
            </a:xfrm>
          </p:grpSpPr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9737" y="8545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737" y="9085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8" name="그룹 7"/>
            <p:cNvGrpSpPr/>
            <p:nvPr/>
          </p:nvGrpSpPr>
          <p:grpSpPr>
            <a:xfrm>
              <a:off x="8421473" y="4470770"/>
              <a:ext cx="720000" cy="720000"/>
              <a:chOff x="7189800" y="1686078"/>
              <a:chExt cx="720000" cy="720000"/>
            </a:xfrm>
          </p:grpSpPr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9800" y="1686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3800" y="1740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11" name="그룹 10"/>
            <p:cNvGrpSpPr/>
            <p:nvPr/>
          </p:nvGrpSpPr>
          <p:grpSpPr>
            <a:xfrm>
              <a:off x="6478866" y="2072192"/>
              <a:ext cx="720000" cy="720000"/>
              <a:chOff x="6330010" y="2274211"/>
              <a:chExt cx="720000" cy="720000"/>
            </a:xfrm>
          </p:grpSpPr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0010" y="227421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4010" y="232821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14" name="그룹 13"/>
            <p:cNvGrpSpPr/>
            <p:nvPr/>
          </p:nvGrpSpPr>
          <p:grpSpPr>
            <a:xfrm>
              <a:off x="7424995" y="4473288"/>
              <a:ext cx="720000" cy="720000"/>
              <a:chOff x="6263049" y="1478478"/>
              <a:chExt cx="720000" cy="720000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3049" y="14784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7049" y="15324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17" name="그룹 16"/>
            <p:cNvGrpSpPr/>
            <p:nvPr/>
          </p:nvGrpSpPr>
          <p:grpSpPr>
            <a:xfrm>
              <a:off x="9369738" y="3298252"/>
              <a:ext cx="720000" cy="720000"/>
              <a:chOff x="6734537" y="1540391"/>
              <a:chExt cx="720000" cy="720000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4537" y="15403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8537" y="15943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20" name="그룹 19"/>
            <p:cNvGrpSpPr/>
            <p:nvPr/>
          </p:nvGrpSpPr>
          <p:grpSpPr>
            <a:xfrm>
              <a:off x="6480868" y="4474778"/>
              <a:ext cx="720000" cy="720000"/>
              <a:chOff x="6020162" y="930791"/>
              <a:chExt cx="720000" cy="720000"/>
            </a:xfrm>
          </p:grpSpPr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0162" y="9307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162" y="9847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23" name="그룹 22"/>
            <p:cNvGrpSpPr/>
            <p:nvPr/>
          </p:nvGrpSpPr>
          <p:grpSpPr>
            <a:xfrm>
              <a:off x="7431857" y="2072192"/>
              <a:ext cx="720000" cy="720000"/>
              <a:chOff x="5453023" y="883166"/>
              <a:chExt cx="720000" cy="720000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3023" y="8831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023" y="937166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26" name="그룹 25"/>
            <p:cNvGrpSpPr/>
            <p:nvPr/>
          </p:nvGrpSpPr>
          <p:grpSpPr>
            <a:xfrm>
              <a:off x="8427380" y="3287619"/>
              <a:ext cx="720000" cy="720000"/>
              <a:chOff x="7028556" y="2067078"/>
              <a:chExt cx="720000" cy="720000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28556" y="2067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2556" y="2121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7421224" y="3287619"/>
              <a:ext cx="720000" cy="720000"/>
              <a:chOff x="7344758" y="1173678"/>
              <a:chExt cx="720000" cy="720000"/>
            </a:xfrm>
          </p:grpSpPr>
          <p:pic>
            <p:nvPicPr>
              <p:cNvPr id="30" name="그림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4758" y="11736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758" y="12276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32" name="그룹 31"/>
            <p:cNvGrpSpPr/>
            <p:nvPr/>
          </p:nvGrpSpPr>
          <p:grpSpPr>
            <a:xfrm>
              <a:off x="9369738" y="2072192"/>
              <a:ext cx="720000" cy="720000"/>
              <a:chOff x="5701074" y="1174878"/>
              <a:chExt cx="720000" cy="720000"/>
            </a:xfrm>
          </p:grpSpPr>
          <p:pic>
            <p:nvPicPr>
              <p:cNvPr id="33" name="그림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1074" y="11748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074" y="12288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35" name="그룹 34"/>
            <p:cNvGrpSpPr/>
            <p:nvPr/>
          </p:nvGrpSpPr>
          <p:grpSpPr>
            <a:xfrm>
              <a:off x="6478866" y="3298252"/>
              <a:ext cx="720000" cy="720000"/>
              <a:chOff x="6915512" y="1054053"/>
              <a:chExt cx="720000" cy="720000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5512" y="105405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7" name="그림 3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512" y="1108053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38" name="그룹 37"/>
            <p:cNvGrpSpPr/>
            <p:nvPr/>
          </p:nvGrpSpPr>
          <p:grpSpPr>
            <a:xfrm>
              <a:off x="9381206" y="4477253"/>
              <a:ext cx="720000" cy="720000"/>
              <a:chOff x="6439504" y="2462366"/>
              <a:chExt cx="720000" cy="720000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9504" y="24623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" name="그림 39"/>
              <p:cNvPicPr>
                <a:picLocks noChangeAspect="1"/>
              </p:cNvPicPr>
              <p:nvPr/>
            </p:nvPicPr>
            <p:blipFill rotWithShape="1">
              <a:blip r:embed="rId15"/>
              <a:srcRect l="11285" t="9840" r="9733" b="12959"/>
              <a:stretch/>
            </p:blipFill>
            <p:spPr>
              <a:xfrm>
                <a:off x="6493504" y="2520446"/>
                <a:ext cx="612000" cy="603840"/>
              </a:xfrm>
              <a:prstGeom prst="rect">
                <a:avLst/>
              </a:prstGeom>
            </p:spPr>
          </p:pic>
        </p:grpSp>
        <p:sp>
          <p:nvSpPr>
            <p:cNvPr id="3" name="직사각형 2"/>
            <p:cNvSpPr/>
            <p:nvPr/>
          </p:nvSpPr>
          <p:spPr>
            <a:xfrm>
              <a:off x="638170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증폭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7347450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강렬함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831319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파멸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9278939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강인함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38170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생명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7347450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견고함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831319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내성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9278939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원기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638170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회복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347450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숙달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831319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보호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9278939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동화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32"/>
            <a:stretch/>
          </p:blipFill>
          <p:spPr>
            <a:xfrm>
              <a:off x="1509713" y="847725"/>
              <a:ext cx="4245302" cy="5162550"/>
            </a:xfrm>
            <a:prstGeom prst="rect">
              <a:avLst/>
            </a:prstGeom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04" t="22230" r="26874" b="60675"/>
            <a:stretch/>
          </p:blipFill>
          <p:spPr>
            <a:xfrm>
              <a:off x="7347098" y="3211032"/>
              <a:ext cx="871870" cy="882503"/>
            </a:xfrm>
            <a:prstGeom prst="rect">
              <a:avLst/>
            </a:prstGeom>
          </p:spPr>
        </p:pic>
      </p:grp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551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439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수호자 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수호자 </a:t>
            </a:r>
            <a:r>
              <a:rPr lang="ko-KR" altLang="en-US" b="1" dirty="0" err="1" smtClean="0"/>
              <a:t>패시브</a:t>
            </a:r>
            <a:r>
              <a:rPr lang="ko-KR" altLang="en-US" b="1" dirty="0" smtClean="0"/>
              <a:t> 스킬 강화</a:t>
            </a:r>
            <a:endParaRPr lang="ko-KR" altLang="en-US" b="1" dirty="0"/>
          </a:p>
        </p:txBody>
      </p:sp>
      <p:grpSp>
        <p:nvGrpSpPr>
          <p:cNvPr id="65" name="그룹 64"/>
          <p:cNvGrpSpPr/>
          <p:nvPr/>
        </p:nvGrpSpPr>
        <p:grpSpPr>
          <a:xfrm>
            <a:off x="1504950" y="847725"/>
            <a:ext cx="9182100" cy="5162550"/>
            <a:chOff x="1504950" y="847725"/>
            <a:chExt cx="9182100" cy="5162550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950" y="847725"/>
              <a:ext cx="9182100" cy="5162550"/>
            </a:xfrm>
            <a:prstGeom prst="rect">
              <a:avLst/>
            </a:prstGeom>
          </p:spPr>
        </p:pic>
        <p:grpSp>
          <p:nvGrpSpPr>
            <p:cNvPr id="67" name="그룹 66"/>
            <p:cNvGrpSpPr/>
            <p:nvPr/>
          </p:nvGrpSpPr>
          <p:grpSpPr>
            <a:xfrm>
              <a:off x="8416747" y="2072192"/>
              <a:ext cx="720000" cy="720000"/>
              <a:chOff x="6429737" y="854591"/>
              <a:chExt cx="720000" cy="720000"/>
            </a:xfrm>
          </p:grpSpPr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9737" y="8545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737" y="9085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68" name="그룹 67"/>
            <p:cNvGrpSpPr/>
            <p:nvPr/>
          </p:nvGrpSpPr>
          <p:grpSpPr>
            <a:xfrm>
              <a:off x="8421473" y="4470770"/>
              <a:ext cx="720000" cy="720000"/>
              <a:chOff x="7189800" y="1686078"/>
              <a:chExt cx="720000" cy="720000"/>
            </a:xfrm>
          </p:grpSpPr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9800" y="1686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3800" y="1740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69" name="그룹 68"/>
            <p:cNvGrpSpPr/>
            <p:nvPr/>
          </p:nvGrpSpPr>
          <p:grpSpPr>
            <a:xfrm>
              <a:off x="6478866" y="2072192"/>
              <a:ext cx="720000" cy="720000"/>
              <a:chOff x="6330010" y="2274211"/>
              <a:chExt cx="720000" cy="720000"/>
            </a:xfrm>
          </p:grpSpPr>
          <p:pic>
            <p:nvPicPr>
              <p:cNvPr id="111" name="그림 1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0010" y="227421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2" name="그림 1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4010" y="232821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0" name="그룹 69"/>
            <p:cNvGrpSpPr/>
            <p:nvPr/>
          </p:nvGrpSpPr>
          <p:grpSpPr>
            <a:xfrm>
              <a:off x="7424995" y="4473288"/>
              <a:ext cx="720000" cy="720000"/>
              <a:chOff x="6263049" y="1478478"/>
              <a:chExt cx="720000" cy="720000"/>
            </a:xfrm>
          </p:grpSpPr>
          <p:pic>
            <p:nvPicPr>
              <p:cNvPr id="109" name="그림 10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3049" y="14784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0" name="그림 10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7049" y="15324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1" name="그룹 70"/>
            <p:cNvGrpSpPr/>
            <p:nvPr/>
          </p:nvGrpSpPr>
          <p:grpSpPr>
            <a:xfrm>
              <a:off x="9369738" y="3298252"/>
              <a:ext cx="720000" cy="720000"/>
              <a:chOff x="6734537" y="1540391"/>
              <a:chExt cx="720000" cy="720000"/>
            </a:xfrm>
          </p:grpSpPr>
          <p:pic>
            <p:nvPicPr>
              <p:cNvPr id="107" name="그림 10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4537" y="15403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8" name="그림 10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8537" y="15943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2" name="그룹 71"/>
            <p:cNvGrpSpPr/>
            <p:nvPr/>
          </p:nvGrpSpPr>
          <p:grpSpPr>
            <a:xfrm>
              <a:off x="6480868" y="4474778"/>
              <a:ext cx="720000" cy="720000"/>
              <a:chOff x="6020162" y="930791"/>
              <a:chExt cx="720000" cy="720000"/>
            </a:xfrm>
          </p:grpSpPr>
          <p:pic>
            <p:nvPicPr>
              <p:cNvPr id="105" name="그림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0162" y="9307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6" name="그림 10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162" y="9847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3" name="그룹 72"/>
            <p:cNvGrpSpPr/>
            <p:nvPr/>
          </p:nvGrpSpPr>
          <p:grpSpPr>
            <a:xfrm>
              <a:off x="7431857" y="2072192"/>
              <a:ext cx="720000" cy="720000"/>
              <a:chOff x="5453023" y="883166"/>
              <a:chExt cx="720000" cy="720000"/>
            </a:xfrm>
          </p:grpSpPr>
          <p:pic>
            <p:nvPicPr>
              <p:cNvPr id="103" name="그림 10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3023" y="8831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4" name="그림 10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023" y="937166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4" name="그룹 73"/>
            <p:cNvGrpSpPr/>
            <p:nvPr/>
          </p:nvGrpSpPr>
          <p:grpSpPr>
            <a:xfrm>
              <a:off x="8427380" y="3287619"/>
              <a:ext cx="720000" cy="720000"/>
              <a:chOff x="7028556" y="2067078"/>
              <a:chExt cx="720000" cy="720000"/>
            </a:xfrm>
          </p:grpSpPr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28556" y="2067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2556" y="2121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5" name="그룹 74"/>
            <p:cNvGrpSpPr/>
            <p:nvPr/>
          </p:nvGrpSpPr>
          <p:grpSpPr>
            <a:xfrm>
              <a:off x="7421224" y="3287619"/>
              <a:ext cx="720000" cy="720000"/>
              <a:chOff x="7344758" y="1173678"/>
              <a:chExt cx="720000" cy="720000"/>
            </a:xfrm>
          </p:grpSpPr>
          <p:pic>
            <p:nvPicPr>
              <p:cNvPr id="99" name="그림 9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4758" y="11736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758" y="12276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6" name="그룹 75"/>
            <p:cNvGrpSpPr/>
            <p:nvPr/>
          </p:nvGrpSpPr>
          <p:grpSpPr>
            <a:xfrm>
              <a:off x="9369738" y="2072192"/>
              <a:ext cx="720000" cy="720000"/>
              <a:chOff x="5701074" y="1174878"/>
              <a:chExt cx="720000" cy="720000"/>
            </a:xfrm>
          </p:grpSpPr>
          <p:pic>
            <p:nvPicPr>
              <p:cNvPr id="97" name="그림 9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1074" y="11748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8" name="그림 9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074" y="12288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7" name="그룹 76"/>
            <p:cNvGrpSpPr/>
            <p:nvPr/>
          </p:nvGrpSpPr>
          <p:grpSpPr>
            <a:xfrm>
              <a:off x="6478866" y="3298252"/>
              <a:ext cx="720000" cy="720000"/>
              <a:chOff x="6915512" y="1054053"/>
              <a:chExt cx="720000" cy="720000"/>
            </a:xfrm>
          </p:grpSpPr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5512" y="105405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6" name="그림 9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512" y="1108053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8" name="그룹 77"/>
            <p:cNvGrpSpPr/>
            <p:nvPr/>
          </p:nvGrpSpPr>
          <p:grpSpPr>
            <a:xfrm>
              <a:off x="9381206" y="4477253"/>
              <a:ext cx="720000" cy="720000"/>
              <a:chOff x="6439504" y="2462366"/>
              <a:chExt cx="720000" cy="720000"/>
            </a:xfrm>
          </p:grpSpPr>
          <p:pic>
            <p:nvPicPr>
              <p:cNvPr id="93" name="그림 9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9504" y="24623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15"/>
              <a:srcRect l="11285" t="9840" r="9733" b="12959"/>
              <a:stretch/>
            </p:blipFill>
            <p:spPr>
              <a:xfrm>
                <a:off x="6493504" y="2520446"/>
                <a:ext cx="612000" cy="603840"/>
              </a:xfrm>
              <a:prstGeom prst="rect">
                <a:avLst/>
              </a:prstGeom>
            </p:spPr>
          </p:pic>
        </p:grpSp>
        <p:sp>
          <p:nvSpPr>
            <p:cNvPr id="79" name="직사각형 78"/>
            <p:cNvSpPr/>
            <p:nvPr/>
          </p:nvSpPr>
          <p:spPr>
            <a:xfrm>
              <a:off x="638170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증폭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7347450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강렬함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831319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파멸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9278939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강인함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638170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생명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7347450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견고함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831319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내성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9278939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원기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638170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회복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7347450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숙달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831319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보호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9278939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동화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32"/>
            <a:stretch/>
          </p:blipFill>
          <p:spPr>
            <a:xfrm>
              <a:off x="1509713" y="847725"/>
              <a:ext cx="4245302" cy="516255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04" t="22230" r="26874" b="60675"/>
            <a:stretch/>
          </p:blipFill>
          <p:spPr>
            <a:xfrm>
              <a:off x="7347098" y="3211032"/>
              <a:ext cx="871870" cy="882503"/>
            </a:xfrm>
            <a:prstGeom prst="rect">
              <a:avLst/>
            </a:prstGeom>
          </p:spPr>
        </p:pic>
      </p:grpSp>
      <p:pic>
        <p:nvPicPr>
          <p:cNvPr id="117" name="그림 11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118" name="그림 11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  <p:pic>
        <p:nvPicPr>
          <p:cNvPr id="119" name="그림 1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625" y="2719317"/>
            <a:ext cx="6762750" cy="1657350"/>
          </a:xfrm>
          <a:prstGeom prst="rect">
            <a:avLst/>
          </a:prstGeom>
        </p:spPr>
      </p:pic>
      <p:sp>
        <p:nvSpPr>
          <p:cNvPr id="120" name="직사각형 119"/>
          <p:cNvSpPr/>
          <p:nvPr/>
        </p:nvSpPr>
        <p:spPr>
          <a:xfrm>
            <a:off x="2717963" y="2785731"/>
            <a:ext cx="6813411" cy="1552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1" name="그림 12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9" t="55595" r="52686" b="33901"/>
          <a:stretch/>
        </p:blipFill>
        <p:spPr>
          <a:xfrm>
            <a:off x="4630792" y="3710539"/>
            <a:ext cx="1217114" cy="542261"/>
          </a:xfrm>
          <a:prstGeom prst="rect">
            <a:avLst/>
          </a:prstGeom>
        </p:spPr>
      </p:pic>
      <p:pic>
        <p:nvPicPr>
          <p:cNvPr id="122" name="그림 121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6" t="55595" r="33866" b="33901"/>
          <a:stretch/>
        </p:blipFill>
        <p:spPr>
          <a:xfrm>
            <a:off x="6362019" y="3710539"/>
            <a:ext cx="1217429" cy="542261"/>
          </a:xfrm>
          <a:prstGeom prst="rect">
            <a:avLst/>
          </a:prstGeom>
        </p:spPr>
      </p:pic>
      <p:sp>
        <p:nvSpPr>
          <p:cNvPr id="123" name="직사각형 122"/>
          <p:cNvSpPr/>
          <p:nvPr/>
        </p:nvSpPr>
        <p:spPr>
          <a:xfrm>
            <a:off x="3870251" y="3062176"/>
            <a:ext cx="4486939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스킬 강화에 수호자 스킬 포인트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개가 사용됩니다</a:t>
            </a:r>
            <a:r>
              <a:rPr lang="en-US" altLang="ko-KR" sz="1400" dirty="0" smtClean="0"/>
              <a:t>.</a:t>
            </a:r>
          </a:p>
          <a:p>
            <a:pPr algn="ctr"/>
            <a:r>
              <a:rPr lang="ko-KR" altLang="en-US" sz="1400" dirty="0" err="1" smtClean="0"/>
              <a:t>스킬을</a:t>
            </a:r>
            <a:r>
              <a:rPr lang="ko-KR" altLang="en-US" sz="1400" dirty="0" smtClean="0"/>
              <a:t> 강화하시겠습니까</a:t>
            </a:r>
            <a:r>
              <a:rPr lang="en-US" altLang="ko-KR" sz="1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6174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7588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수호자 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수호자 </a:t>
            </a:r>
            <a:r>
              <a:rPr lang="ko-KR" altLang="en-US" b="1" dirty="0" err="1" smtClean="0"/>
              <a:t>패시브</a:t>
            </a:r>
            <a:r>
              <a:rPr lang="ko-KR" altLang="en-US" b="1" dirty="0" smtClean="0"/>
              <a:t> 스킬 강화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수호자 스킬 포인트 부족</a:t>
            </a:r>
            <a:endParaRPr lang="ko-KR" altLang="en-US" b="1" dirty="0"/>
          </a:p>
        </p:txBody>
      </p:sp>
      <p:grpSp>
        <p:nvGrpSpPr>
          <p:cNvPr id="65" name="그룹 64"/>
          <p:cNvGrpSpPr/>
          <p:nvPr/>
        </p:nvGrpSpPr>
        <p:grpSpPr>
          <a:xfrm>
            <a:off x="1504950" y="847725"/>
            <a:ext cx="9182100" cy="5162550"/>
            <a:chOff x="1504950" y="847725"/>
            <a:chExt cx="9182100" cy="5162550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950" y="847725"/>
              <a:ext cx="9182100" cy="5162550"/>
            </a:xfrm>
            <a:prstGeom prst="rect">
              <a:avLst/>
            </a:prstGeom>
          </p:spPr>
        </p:pic>
        <p:grpSp>
          <p:nvGrpSpPr>
            <p:cNvPr id="67" name="그룹 66"/>
            <p:cNvGrpSpPr/>
            <p:nvPr/>
          </p:nvGrpSpPr>
          <p:grpSpPr>
            <a:xfrm>
              <a:off x="8416747" y="2072192"/>
              <a:ext cx="720000" cy="720000"/>
              <a:chOff x="6429737" y="854591"/>
              <a:chExt cx="720000" cy="720000"/>
            </a:xfrm>
          </p:grpSpPr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9737" y="8545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737" y="9085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68" name="그룹 67"/>
            <p:cNvGrpSpPr/>
            <p:nvPr/>
          </p:nvGrpSpPr>
          <p:grpSpPr>
            <a:xfrm>
              <a:off x="8421473" y="4470770"/>
              <a:ext cx="720000" cy="720000"/>
              <a:chOff x="7189800" y="1686078"/>
              <a:chExt cx="720000" cy="720000"/>
            </a:xfrm>
          </p:grpSpPr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9800" y="1686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3800" y="1740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69" name="그룹 68"/>
            <p:cNvGrpSpPr/>
            <p:nvPr/>
          </p:nvGrpSpPr>
          <p:grpSpPr>
            <a:xfrm>
              <a:off x="6478866" y="2072192"/>
              <a:ext cx="720000" cy="720000"/>
              <a:chOff x="6330010" y="2274211"/>
              <a:chExt cx="720000" cy="720000"/>
            </a:xfrm>
          </p:grpSpPr>
          <p:pic>
            <p:nvPicPr>
              <p:cNvPr id="111" name="그림 1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0010" y="227421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2" name="그림 1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4010" y="232821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0" name="그룹 69"/>
            <p:cNvGrpSpPr/>
            <p:nvPr/>
          </p:nvGrpSpPr>
          <p:grpSpPr>
            <a:xfrm>
              <a:off x="7424995" y="4473288"/>
              <a:ext cx="720000" cy="720000"/>
              <a:chOff x="6263049" y="1478478"/>
              <a:chExt cx="720000" cy="720000"/>
            </a:xfrm>
          </p:grpSpPr>
          <p:pic>
            <p:nvPicPr>
              <p:cNvPr id="109" name="그림 10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3049" y="14784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0" name="그림 10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7049" y="15324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1" name="그룹 70"/>
            <p:cNvGrpSpPr/>
            <p:nvPr/>
          </p:nvGrpSpPr>
          <p:grpSpPr>
            <a:xfrm>
              <a:off x="9369738" y="3298252"/>
              <a:ext cx="720000" cy="720000"/>
              <a:chOff x="6734537" y="1540391"/>
              <a:chExt cx="720000" cy="720000"/>
            </a:xfrm>
          </p:grpSpPr>
          <p:pic>
            <p:nvPicPr>
              <p:cNvPr id="107" name="그림 10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4537" y="15403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8" name="그림 10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8537" y="15943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2" name="그룹 71"/>
            <p:cNvGrpSpPr/>
            <p:nvPr/>
          </p:nvGrpSpPr>
          <p:grpSpPr>
            <a:xfrm>
              <a:off x="6480868" y="4474778"/>
              <a:ext cx="720000" cy="720000"/>
              <a:chOff x="6020162" y="930791"/>
              <a:chExt cx="720000" cy="720000"/>
            </a:xfrm>
          </p:grpSpPr>
          <p:pic>
            <p:nvPicPr>
              <p:cNvPr id="105" name="그림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0162" y="9307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6" name="그림 10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162" y="9847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3" name="그룹 72"/>
            <p:cNvGrpSpPr/>
            <p:nvPr/>
          </p:nvGrpSpPr>
          <p:grpSpPr>
            <a:xfrm>
              <a:off x="7431857" y="2072192"/>
              <a:ext cx="720000" cy="720000"/>
              <a:chOff x="5453023" y="883166"/>
              <a:chExt cx="720000" cy="720000"/>
            </a:xfrm>
          </p:grpSpPr>
          <p:pic>
            <p:nvPicPr>
              <p:cNvPr id="103" name="그림 10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3023" y="8831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4" name="그림 10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023" y="937166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4" name="그룹 73"/>
            <p:cNvGrpSpPr/>
            <p:nvPr/>
          </p:nvGrpSpPr>
          <p:grpSpPr>
            <a:xfrm>
              <a:off x="8427380" y="3287619"/>
              <a:ext cx="720000" cy="720000"/>
              <a:chOff x="7028556" y="2067078"/>
              <a:chExt cx="720000" cy="720000"/>
            </a:xfrm>
          </p:grpSpPr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28556" y="2067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2556" y="2121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5" name="그룹 74"/>
            <p:cNvGrpSpPr/>
            <p:nvPr/>
          </p:nvGrpSpPr>
          <p:grpSpPr>
            <a:xfrm>
              <a:off x="7421224" y="3287619"/>
              <a:ext cx="720000" cy="720000"/>
              <a:chOff x="7344758" y="1173678"/>
              <a:chExt cx="720000" cy="720000"/>
            </a:xfrm>
          </p:grpSpPr>
          <p:pic>
            <p:nvPicPr>
              <p:cNvPr id="99" name="그림 9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4758" y="11736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758" y="12276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6" name="그룹 75"/>
            <p:cNvGrpSpPr/>
            <p:nvPr/>
          </p:nvGrpSpPr>
          <p:grpSpPr>
            <a:xfrm>
              <a:off x="9369738" y="2072192"/>
              <a:ext cx="720000" cy="720000"/>
              <a:chOff x="5701074" y="1174878"/>
              <a:chExt cx="720000" cy="720000"/>
            </a:xfrm>
          </p:grpSpPr>
          <p:pic>
            <p:nvPicPr>
              <p:cNvPr id="97" name="그림 9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1074" y="11748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8" name="그림 9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074" y="12288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7" name="그룹 76"/>
            <p:cNvGrpSpPr/>
            <p:nvPr/>
          </p:nvGrpSpPr>
          <p:grpSpPr>
            <a:xfrm>
              <a:off x="6478866" y="3298252"/>
              <a:ext cx="720000" cy="720000"/>
              <a:chOff x="6915512" y="1054053"/>
              <a:chExt cx="720000" cy="720000"/>
            </a:xfrm>
          </p:grpSpPr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5512" y="105405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6" name="그림 9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512" y="1108053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8" name="그룹 77"/>
            <p:cNvGrpSpPr/>
            <p:nvPr/>
          </p:nvGrpSpPr>
          <p:grpSpPr>
            <a:xfrm>
              <a:off x="9381206" y="4477253"/>
              <a:ext cx="720000" cy="720000"/>
              <a:chOff x="6439504" y="2462366"/>
              <a:chExt cx="720000" cy="720000"/>
            </a:xfrm>
          </p:grpSpPr>
          <p:pic>
            <p:nvPicPr>
              <p:cNvPr id="93" name="그림 9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9504" y="24623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15"/>
              <a:srcRect l="11285" t="9840" r="9733" b="12959"/>
              <a:stretch/>
            </p:blipFill>
            <p:spPr>
              <a:xfrm>
                <a:off x="6493504" y="2520446"/>
                <a:ext cx="612000" cy="603840"/>
              </a:xfrm>
              <a:prstGeom prst="rect">
                <a:avLst/>
              </a:prstGeom>
            </p:spPr>
          </p:pic>
        </p:grpSp>
        <p:sp>
          <p:nvSpPr>
            <p:cNvPr id="79" name="직사각형 78"/>
            <p:cNvSpPr/>
            <p:nvPr/>
          </p:nvSpPr>
          <p:spPr>
            <a:xfrm>
              <a:off x="638170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증폭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7347450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강렬함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831319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파멸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9278939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강인함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638170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생명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7347450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견고함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831319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내성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9278939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원기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638170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회복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7347450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숙달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831319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보호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9278939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동화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32"/>
            <a:stretch/>
          </p:blipFill>
          <p:spPr>
            <a:xfrm>
              <a:off x="1509713" y="847725"/>
              <a:ext cx="4245302" cy="516255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04" t="22230" r="26874" b="60675"/>
            <a:stretch/>
          </p:blipFill>
          <p:spPr>
            <a:xfrm>
              <a:off x="7347098" y="3211032"/>
              <a:ext cx="871870" cy="882503"/>
            </a:xfrm>
            <a:prstGeom prst="rect">
              <a:avLst/>
            </a:prstGeom>
          </p:spPr>
        </p:pic>
      </p:grpSp>
      <p:pic>
        <p:nvPicPr>
          <p:cNvPr id="117" name="그림 11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118" name="그림 11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  <p:pic>
        <p:nvPicPr>
          <p:cNvPr id="119" name="그림 1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625" y="2719317"/>
            <a:ext cx="6762750" cy="1657350"/>
          </a:xfrm>
          <a:prstGeom prst="rect">
            <a:avLst/>
          </a:prstGeom>
        </p:spPr>
      </p:pic>
      <p:sp>
        <p:nvSpPr>
          <p:cNvPr id="120" name="직사각형 119"/>
          <p:cNvSpPr/>
          <p:nvPr/>
        </p:nvSpPr>
        <p:spPr>
          <a:xfrm>
            <a:off x="2717963" y="2785731"/>
            <a:ext cx="6813411" cy="1552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1" name="그림 12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9" t="55595" r="52686" b="33901"/>
          <a:stretch/>
        </p:blipFill>
        <p:spPr>
          <a:xfrm>
            <a:off x="5487443" y="3710539"/>
            <a:ext cx="1217114" cy="542261"/>
          </a:xfrm>
          <a:prstGeom prst="rect">
            <a:avLst/>
          </a:prstGeom>
        </p:spPr>
      </p:pic>
      <p:sp>
        <p:nvSpPr>
          <p:cNvPr id="123" name="직사각형 122"/>
          <p:cNvSpPr/>
          <p:nvPr/>
        </p:nvSpPr>
        <p:spPr>
          <a:xfrm>
            <a:off x="3625439" y="3062176"/>
            <a:ext cx="4941123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수호자 스킬 포인트가 부족하여 </a:t>
            </a:r>
            <a:r>
              <a:rPr lang="ko-KR" altLang="en-US" sz="1400" dirty="0" err="1" smtClean="0"/>
              <a:t>스킬을</a:t>
            </a:r>
            <a:r>
              <a:rPr lang="ko-KR" altLang="en-US" sz="1400" dirty="0" smtClean="0"/>
              <a:t> 강화할 수 없습니다</a:t>
            </a:r>
            <a:r>
              <a:rPr lang="en-US" altLang="ko-KR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38555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767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수호자 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수호자 </a:t>
            </a:r>
            <a:r>
              <a:rPr lang="ko-KR" altLang="en-US" b="1" dirty="0" err="1" smtClean="0"/>
              <a:t>패시브</a:t>
            </a:r>
            <a:r>
              <a:rPr lang="ko-KR" altLang="en-US" b="1" dirty="0" smtClean="0"/>
              <a:t> 스킬 강화 불가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수호자 스킬 최대 레벨 시</a:t>
            </a:r>
            <a:endParaRPr lang="ko-KR" altLang="en-US" b="1" dirty="0"/>
          </a:p>
        </p:txBody>
      </p:sp>
      <p:grpSp>
        <p:nvGrpSpPr>
          <p:cNvPr id="65" name="그룹 64"/>
          <p:cNvGrpSpPr/>
          <p:nvPr/>
        </p:nvGrpSpPr>
        <p:grpSpPr>
          <a:xfrm>
            <a:off x="1504950" y="847725"/>
            <a:ext cx="9182100" cy="5162550"/>
            <a:chOff x="1504950" y="847725"/>
            <a:chExt cx="9182100" cy="5162550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950" y="847725"/>
              <a:ext cx="9182100" cy="5162550"/>
            </a:xfrm>
            <a:prstGeom prst="rect">
              <a:avLst/>
            </a:prstGeom>
          </p:spPr>
        </p:pic>
        <p:grpSp>
          <p:nvGrpSpPr>
            <p:cNvPr id="67" name="그룹 66"/>
            <p:cNvGrpSpPr/>
            <p:nvPr/>
          </p:nvGrpSpPr>
          <p:grpSpPr>
            <a:xfrm>
              <a:off x="8416747" y="2072192"/>
              <a:ext cx="720000" cy="720000"/>
              <a:chOff x="6429737" y="854591"/>
              <a:chExt cx="720000" cy="720000"/>
            </a:xfrm>
          </p:grpSpPr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9737" y="8545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737" y="9085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68" name="그룹 67"/>
            <p:cNvGrpSpPr/>
            <p:nvPr/>
          </p:nvGrpSpPr>
          <p:grpSpPr>
            <a:xfrm>
              <a:off x="8421473" y="4470770"/>
              <a:ext cx="720000" cy="720000"/>
              <a:chOff x="7189800" y="1686078"/>
              <a:chExt cx="720000" cy="720000"/>
            </a:xfrm>
          </p:grpSpPr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9800" y="1686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3800" y="1740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69" name="그룹 68"/>
            <p:cNvGrpSpPr/>
            <p:nvPr/>
          </p:nvGrpSpPr>
          <p:grpSpPr>
            <a:xfrm>
              <a:off x="6478866" y="2072192"/>
              <a:ext cx="720000" cy="720000"/>
              <a:chOff x="6330010" y="2274211"/>
              <a:chExt cx="720000" cy="720000"/>
            </a:xfrm>
          </p:grpSpPr>
          <p:pic>
            <p:nvPicPr>
              <p:cNvPr id="111" name="그림 1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0010" y="227421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2" name="그림 1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4010" y="232821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0" name="그룹 69"/>
            <p:cNvGrpSpPr/>
            <p:nvPr/>
          </p:nvGrpSpPr>
          <p:grpSpPr>
            <a:xfrm>
              <a:off x="7424995" y="4473288"/>
              <a:ext cx="720000" cy="720000"/>
              <a:chOff x="6263049" y="1478478"/>
              <a:chExt cx="720000" cy="720000"/>
            </a:xfrm>
          </p:grpSpPr>
          <p:pic>
            <p:nvPicPr>
              <p:cNvPr id="109" name="그림 10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3049" y="14784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0" name="그림 10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7049" y="15324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1" name="그룹 70"/>
            <p:cNvGrpSpPr/>
            <p:nvPr/>
          </p:nvGrpSpPr>
          <p:grpSpPr>
            <a:xfrm>
              <a:off x="9369738" y="3298252"/>
              <a:ext cx="720000" cy="720000"/>
              <a:chOff x="6734537" y="1540391"/>
              <a:chExt cx="720000" cy="720000"/>
            </a:xfrm>
          </p:grpSpPr>
          <p:pic>
            <p:nvPicPr>
              <p:cNvPr id="107" name="그림 10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4537" y="15403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8" name="그림 10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8537" y="15943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2" name="그룹 71"/>
            <p:cNvGrpSpPr/>
            <p:nvPr/>
          </p:nvGrpSpPr>
          <p:grpSpPr>
            <a:xfrm>
              <a:off x="6480868" y="4474778"/>
              <a:ext cx="720000" cy="720000"/>
              <a:chOff x="6020162" y="930791"/>
              <a:chExt cx="720000" cy="720000"/>
            </a:xfrm>
          </p:grpSpPr>
          <p:pic>
            <p:nvPicPr>
              <p:cNvPr id="105" name="그림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0162" y="9307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6" name="그림 10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162" y="9847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3" name="그룹 72"/>
            <p:cNvGrpSpPr/>
            <p:nvPr/>
          </p:nvGrpSpPr>
          <p:grpSpPr>
            <a:xfrm>
              <a:off x="7431857" y="2072192"/>
              <a:ext cx="720000" cy="720000"/>
              <a:chOff x="5453023" y="883166"/>
              <a:chExt cx="720000" cy="720000"/>
            </a:xfrm>
          </p:grpSpPr>
          <p:pic>
            <p:nvPicPr>
              <p:cNvPr id="103" name="그림 10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3023" y="8831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4" name="그림 10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023" y="937166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4" name="그룹 73"/>
            <p:cNvGrpSpPr/>
            <p:nvPr/>
          </p:nvGrpSpPr>
          <p:grpSpPr>
            <a:xfrm>
              <a:off x="8427380" y="3287619"/>
              <a:ext cx="720000" cy="720000"/>
              <a:chOff x="7028556" y="2067078"/>
              <a:chExt cx="720000" cy="720000"/>
            </a:xfrm>
          </p:grpSpPr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28556" y="2067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2556" y="2121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5" name="그룹 74"/>
            <p:cNvGrpSpPr/>
            <p:nvPr/>
          </p:nvGrpSpPr>
          <p:grpSpPr>
            <a:xfrm>
              <a:off x="7421224" y="3287619"/>
              <a:ext cx="720000" cy="720000"/>
              <a:chOff x="7344758" y="1173678"/>
              <a:chExt cx="720000" cy="720000"/>
            </a:xfrm>
          </p:grpSpPr>
          <p:pic>
            <p:nvPicPr>
              <p:cNvPr id="99" name="그림 9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4758" y="11736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758" y="12276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6" name="그룹 75"/>
            <p:cNvGrpSpPr/>
            <p:nvPr/>
          </p:nvGrpSpPr>
          <p:grpSpPr>
            <a:xfrm>
              <a:off x="9369738" y="2072192"/>
              <a:ext cx="720000" cy="720000"/>
              <a:chOff x="5701074" y="1174878"/>
              <a:chExt cx="720000" cy="720000"/>
            </a:xfrm>
          </p:grpSpPr>
          <p:pic>
            <p:nvPicPr>
              <p:cNvPr id="97" name="그림 9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1074" y="11748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8" name="그림 9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074" y="12288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7" name="그룹 76"/>
            <p:cNvGrpSpPr/>
            <p:nvPr/>
          </p:nvGrpSpPr>
          <p:grpSpPr>
            <a:xfrm>
              <a:off x="6478866" y="3298252"/>
              <a:ext cx="720000" cy="720000"/>
              <a:chOff x="6915512" y="1054053"/>
              <a:chExt cx="720000" cy="720000"/>
            </a:xfrm>
          </p:grpSpPr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5512" y="105405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6" name="그림 9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512" y="1108053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8" name="그룹 77"/>
            <p:cNvGrpSpPr/>
            <p:nvPr/>
          </p:nvGrpSpPr>
          <p:grpSpPr>
            <a:xfrm>
              <a:off x="9381206" y="4477253"/>
              <a:ext cx="720000" cy="720000"/>
              <a:chOff x="6439504" y="2462366"/>
              <a:chExt cx="720000" cy="720000"/>
            </a:xfrm>
          </p:grpSpPr>
          <p:pic>
            <p:nvPicPr>
              <p:cNvPr id="93" name="그림 9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9504" y="24623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15"/>
              <a:srcRect l="11285" t="9840" r="9733" b="12959"/>
              <a:stretch/>
            </p:blipFill>
            <p:spPr>
              <a:xfrm>
                <a:off x="6493504" y="2520446"/>
                <a:ext cx="612000" cy="603840"/>
              </a:xfrm>
              <a:prstGeom prst="rect">
                <a:avLst/>
              </a:prstGeom>
            </p:spPr>
          </p:pic>
        </p:grpSp>
        <p:sp>
          <p:nvSpPr>
            <p:cNvPr id="79" name="직사각형 78"/>
            <p:cNvSpPr/>
            <p:nvPr/>
          </p:nvSpPr>
          <p:spPr>
            <a:xfrm>
              <a:off x="638170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증폭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7347450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강렬함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831319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파멸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9278939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강인함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638170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생명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7347450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견고함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831319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내성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9278939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원기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638170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회복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7347450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숙달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831319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보호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9278939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동화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32"/>
            <a:stretch/>
          </p:blipFill>
          <p:spPr>
            <a:xfrm>
              <a:off x="1509713" y="847725"/>
              <a:ext cx="4245302" cy="516255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04" t="22230" r="26874" b="60675"/>
            <a:stretch/>
          </p:blipFill>
          <p:spPr>
            <a:xfrm>
              <a:off x="7347098" y="3211032"/>
              <a:ext cx="871870" cy="882503"/>
            </a:xfrm>
            <a:prstGeom prst="rect">
              <a:avLst/>
            </a:prstGeom>
          </p:spPr>
        </p:pic>
      </p:grpSp>
      <p:pic>
        <p:nvPicPr>
          <p:cNvPr id="117" name="그림 11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118" name="그림 11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  <p:pic>
        <p:nvPicPr>
          <p:cNvPr id="119" name="그림 1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625" y="2719317"/>
            <a:ext cx="6762750" cy="1657350"/>
          </a:xfrm>
          <a:prstGeom prst="rect">
            <a:avLst/>
          </a:prstGeom>
        </p:spPr>
      </p:pic>
      <p:sp>
        <p:nvSpPr>
          <p:cNvPr id="120" name="직사각형 119"/>
          <p:cNvSpPr/>
          <p:nvPr/>
        </p:nvSpPr>
        <p:spPr>
          <a:xfrm>
            <a:off x="2717963" y="2785731"/>
            <a:ext cx="6813411" cy="1552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1" name="그림 12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9" t="55595" r="52686" b="33901"/>
          <a:stretch/>
        </p:blipFill>
        <p:spPr>
          <a:xfrm>
            <a:off x="5487443" y="3710539"/>
            <a:ext cx="1217114" cy="542261"/>
          </a:xfrm>
          <a:prstGeom prst="rect">
            <a:avLst/>
          </a:prstGeom>
        </p:spPr>
      </p:pic>
      <p:sp>
        <p:nvSpPr>
          <p:cNvPr id="61" name="직사각형 60"/>
          <p:cNvSpPr/>
          <p:nvPr/>
        </p:nvSpPr>
        <p:spPr>
          <a:xfrm>
            <a:off x="4043916" y="3136605"/>
            <a:ext cx="4104167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수호자 스킬 레벨이 최대치 입니다</a:t>
            </a:r>
            <a:r>
              <a:rPr lang="en-US" altLang="ko-KR" sz="1400" dirty="0" smtClean="0"/>
              <a:t>.</a:t>
            </a:r>
          </a:p>
          <a:p>
            <a:pPr algn="ctr"/>
            <a:r>
              <a:rPr lang="ko-KR" altLang="en-US" sz="1400" dirty="0" smtClean="0"/>
              <a:t>더 이상 </a:t>
            </a:r>
            <a:r>
              <a:rPr lang="ko-KR" altLang="en-US" sz="1400" dirty="0" err="1" smtClean="0"/>
              <a:t>스킬을</a:t>
            </a:r>
            <a:r>
              <a:rPr lang="ko-KR" altLang="en-US" sz="1400" dirty="0" smtClean="0"/>
              <a:t> 강화할 수 없습니다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179939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51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수호자 스킬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수호자 </a:t>
            </a:r>
            <a:r>
              <a:rPr lang="ko-KR" altLang="en-US" b="1" dirty="0" err="1" smtClean="0"/>
              <a:t>패시브</a:t>
            </a:r>
            <a:r>
              <a:rPr lang="ko-KR" altLang="en-US" b="1" dirty="0" smtClean="0"/>
              <a:t> 스킬 초기화 안내</a:t>
            </a:r>
            <a:endParaRPr lang="ko-KR" altLang="en-US" b="1" dirty="0"/>
          </a:p>
        </p:txBody>
      </p:sp>
      <p:grpSp>
        <p:nvGrpSpPr>
          <p:cNvPr id="65" name="그룹 64"/>
          <p:cNvGrpSpPr/>
          <p:nvPr/>
        </p:nvGrpSpPr>
        <p:grpSpPr>
          <a:xfrm>
            <a:off x="1504950" y="847725"/>
            <a:ext cx="9182100" cy="5162550"/>
            <a:chOff x="1504950" y="847725"/>
            <a:chExt cx="9182100" cy="5162550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950" y="847725"/>
              <a:ext cx="9182100" cy="5162550"/>
            </a:xfrm>
            <a:prstGeom prst="rect">
              <a:avLst/>
            </a:prstGeom>
          </p:spPr>
        </p:pic>
        <p:grpSp>
          <p:nvGrpSpPr>
            <p:cNvPr id="67" name="그룹 66"/>
            <p:cNvGrpSpPr/>
            <p:nvPr/>
          </p:nvGrpSpPr>
          <p:grpSpPr>
            <a:xfrm>
              <a:off x="8416747" y="2072192"/>
              <a:ext cx="720000" cy="720000"/>
              <a:chOff x="6429737" y="854591"/>
              <a:chExt cx="720000" cy="720000"/>
            </a:xfrm>
          </p:grpSpPr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9737" y="8545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737" y="9085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68" name="그룹 67"/>
            <p:cNvGrpSpPr/>
            <p:nvPr/>
          </p:nvGrpSpPr>
          <p:grpSpPr>
            <a:xfrm>
              <a:off x="8421473" y="4470770"/>
              <a:ext cx="720000" cy="720000"/>
              <a:chOff x="7189800" y="1686078"/>
              <a:chExt cx="720000" cy="720000"/>
            </a:xfrm>
          </p:grpSpPr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9800" y="1686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3800" y="1740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69" name="그룹 68"/>
            <p:cNvGrpSpPr/>
            <p:nvPr/>
          </p:nvGrpSpPr>
          <p:grpSpPr>
            <a:xfrm>
              <a:off x="6478866" y="2072192"/>
              <a:ext cx="720000" cy="720000"/>
              <a:chOff x="6330010" y="2274211"/>
              <a:chExt cx="720000" cy="720000"/>
            </a:xfrm>
          </p:grpSpPr>
          <p:pic>
            <p:nvPicPr>
              <p:cNvPr id="111" name="그림 1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0010" y="227421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2" name="그림 1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4010" y="232821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0" name="그룹 69"/>
            <p:cNvGrpSpPr/>
            <p:nvPr/>
          </p:nvGrpSpPr>
          <p:grpSpPr>
            <a:xfrm>
              <a:off x="7424995" y="4473288"/>
              <a:ext cx="720000" cy="720000"/>
              <a:chOff x="6263049" y="1478478"/>
              <a:chExt cx="720000" cy="720000"/>
            </a:xfrm>
          </p:grpSpPr>
          <p:pic>
            <p:nvPicPr>
              <p:cNvPr id="109" name="그림 10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3049" y="14784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10" name="그림 10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7049" y="15324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1" name="그룹 70"/>
            <p:cNvGrpSpPr/>
            <p:nvPr/>
          </p:nvGrpSpPr>
          <p:grpSpPr>
            <a:xfrm>
              <a:off x="9369738" y="3298252"/>
              <a:ext cx="720000" cy="720000"/>
              <a:chOff x="6734537" y="1540391"/>
              <a:chExt cx="720000" cy="720000"/>
            </a:xfrm>
          </p:grpSpPr>
          <p:pic>
            <p:nvPicPr>
              <p:cNvPr id="107" name="그림 10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4537" y="15403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8" name="그림 10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8537" y="15943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2" name="그룹 71"/>
            <p:cNvGrpSpPr/>
            <p:nvPr/>
          </p:nvGrpSpPr>
          <p:grpSpPr>
            <a:xfrm>
              <a:off x="6480868" y="4474778"/>
              <a:ext cx="720000" cy="720000"/>
              <a:chOff x="6020162" y="930791"/>
              <a:chExt cx="720000" cy="720000"/>
            </a:xfrm>
          </p:grpSpPr>
          <p:pic>
            <p:nvPicPr>
              <p:cNvPr id="105" name="그림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0162" y="93079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6" name="그림 10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162" y="984791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3" name="그룹 72"/>
            <p:cNvGrpSpPr/>
            <p:nvPr/>
          </p:nvGrpSpPr>
          <p:grpSpPr>
            <a:xfrm>
              <a:off x="7431857" y="2072192"/>
              <a:ext cx="720000" cy="720000"/>
              <a:chOff x="5453023" y="883166"/>
              <a:chExt cx="720000" cy="720000"/>
            </a:xfrm>
          </p:grpSpPr>
          <p:pic>
            <p:nvPicPr>
              <p:cNvPr id="103" name="그림 10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3023" y="8831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4" name="그림 10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023" y="937166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4" name="그룹 73"/>
            <p:cNvGrpSpPr/>
            <p:nvPr/>
          </p:nvGrpSpPr>
          <p:grpSpPr>
            <a:xfrm>
              <a:off x="8427380" y="3287619"/>
              <a:ext cx="720000" cy="720000"/>
              <a:chOff x="7028556" y="2067078"/>
              <a:chExt cx="720000" cy="720000"/>
            </a:xfrm>
          </p:grpSpPr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28556" y="20670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2556" y="21210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5" name="그룹 74"/>
            <p:cNvGrpSpPr/>
            <p:nvPr/>
          </p:nvGrpSpPr>
          <p:grpSpPr>
            <a:xfrm>
              <a:off x="7421224" y="3287619"/>
              <a:ext cx="720000" cy="720000"/>
              <a:chOff x="7344758" y="1173678"/>
              <a:chExt cx="720000" cy="720000"/>
            </a:xfrm>
          </p:grpSpPr>
          <p:pic>
            <p:nvPicPr>
              <p:cNvPr id="99" name="그림 9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4758" y="11736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758" y="12276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6" name="그룹 75"/>
            <p:cNvGrpSpPr/>
            <p:nvPr/>
          </p:nvGrpSpPr>
          <p:grpSpPr>
            <a:xfrm>
              <a:off x="9369738" y="2072192"/>
              <a:ext cx="720000" cy="720000"/>
              <a:chOff x="5701074" y="1174878"/>
              <a:chExt cx="720000" cy="720000"/>
            </a:xfrm>
          </p:grpSpPr>
          <p:pic>
            <p:nvPicPr>
              <p:cNvPr id="97" name="그림 9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1074" y="117487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8" name="그림 9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074" y="1228878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7" name="그룹 76"/>
            <p:cNvGrpSpPr/>
            <p:nvPr/>
          </p:nvGrpSpPr>
          <p:grpSpPr>
            <a:xfrm>
              <a:off x="6478866" y="3298252"/>
              <a:ext cx="720000" cy="720000"/>
              <a:chOff x="6915512" y="1054053"/>
              <a:chExt cx="720000" cy="720000"/>
            </a:xfrm>
          </p:grpSpPr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5512" y="105405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6" name="그림 9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512" y="1108053"/>
                <a:ext cx="612000" cy="612000"/>
              </a:xfrm>
              <a:prstGeom prst="rect">
                <a:avLst/>
              </a:prstGeom>
            </p:spPr>
          </p:pic>
        </p:grpSp>
        <p:grpSp>
          <p:nvGrpSpPr>
            <p:cNvPr id="78" name="그룹 77"/>
            <p:cNvGrpSpPr/>
            <p:nvPr/>
          </p:nvGrpSpPr>
          <p:grpSpPr>
            <a:xfrm>
              <a:off x="9381206" y="4477253"/>
              <a:ext cx="720000" cy="720000"/>
              <a:chOff x="6439504" y="2462366"/>
              <a:chExt cx="720000" cy="720000"/>
            </a:xfrm>
          </p:grpSpPr>
          <p:pic>
            <p:nvPicPr>
              <p:cNvPr id="93" name="그림 9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9504" y="246236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15"/>
              <a:srcRect l="11285" t="9840" r="9733" b="12959"/>
              <a:stretch/>
            </p:blipFill>
            <p:spPr>
              <a:xfrm>
                <a:off x="6493504" y="2520446"/>
                <a:ext cx="612000" cy="603840"/>
              </a:xfrm>
              <a:prstGeom prst="rect">
                <a:avLst/>
              </a:prstGeom>
            </p:spPr>
          </p:pic>
        </p:grpSp>
        <p:sp>
          <p:nvSpPr>
            <p:cNvPr id="79" name="직사각형 78"/>
            <p:cNvSpPr/>
            <p:nvPr/>
          </p:nvSpPr>
          <p:spPr>
            <a:xfrm>
              <a:off x="638170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증폭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7347450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강렬함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8313195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파멸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9278939" y="2820460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강인함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638170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생명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7347450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견고함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8313195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내성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9278939" y="4044455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원기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638170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회복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7347450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숙달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8313195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보호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9278939" y="5234696"/>
              <a:ext cx="901597" cy="352992"/>
            </a:xfrm>
            <a:prstGeom prst="rect">
              <a:avLst/>
            </a:prstGeom>
            <a:solidFill>
              <a:srgbClr val="161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동화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[0 / 200]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32"/>
            <a:stretch/>
          </p:blipFill>
          <p:spPr>
            <a:xfrm>
              <a:off x="1509713" y="847725"/>
              <a:ext cx="4245302" cy="516255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04" t="22230" r="26874" b="60675"/>
            <a:stretch/>
          </p:blipFill>
          <p:spPr>
            <a:xfrm>
              <a:off x="7347098" y="3211032"/>
              <a:ext cx="871870" cy="882503"/>
            </a:xfrm>
            <a:prstGeom prst="rect">
              <a:avLst/>
            </a:prstGeom>
          </p:spPr>
        </p:pic>
      </p:grpSp>
      <p:pic>
        <p:nvPicPr>
          <p:cNvPr id="117" name="그림 11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85871" r="60615" b="6921"/>
          <a:stretch/>
        </p:blipFill>
        <p:spPr>
          <a:xfrm>
            <a:off x="4338084" y="5273749"/>
            <a:ext cx="786809" cy="372140"/>
          </a:xfrm>
          <a:prstGeom prst="rect">
            <a:avLst/>
          </a:prstGeom>
        </p:spPr>
      </p:pic>
      <p:pic>
        <p:nvPicPr>
          <p:cNvPr id="118" name="그림 11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86076" r="51467" b="6921"/>
          <a:stretch/>
        </p:blipFill>
        <p:spPr>
          <a:xfrm>
            <a:off x="5199320" y="5284381"/>
            <a:ext cx="765545" cy="361508"/>
          </a:xfrm>
          <a:prstGeom prst="rect">
            <a:avLst/>
          </a:prstGeom>
        </p:spPr>
      </p:pic>
      <p:pic>
        <p:nvPicPr>
          <p:cNvPr id="119" name="그림 1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625" y="2719317"/>
            <a:ext cx="6762750" cy="1657350"/>
          </a:xfrm>
          <a:prstGeom prst="rect">
            <a:avLst/>
          </a:prstGeom>
        </p:spPr>
      </p:pic>
      <p:sp>
        <p:nvSpPr>
          <p:cNvPr id="120" name="직사각형 119"/>
          <p:cNvSpPr/>
          <p:nvPr/>
        </p:nvSpPr>
        <p:spPr>
          <a:xfrm>
            <a:off x="2717963" y="2785731"/>
            <a:ext cx="6813411" cy="1552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3870251" y="3062176"/>
            <a:ext cx="4486939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현재 강화된 스킬 포인트의 정보를 초기로 되돌립니다</a:t>
            </a:r>
            <a:r>
              <a:rPr lang="en-US" altLang="ko-KR" sz="1400" dirty="0" smtClean="0"/>
              <a:t>.</a:t>
            </a:r>
          </a:p>
          <a:p>
            <a:pPr algn="ctr"/>
            <a:r>
              <a:rPr lang="ko-KR" altLang="en-US" sz="1400" dirty="0" smtClean="0"/>
              <a:t>초기화 하시겠습니까</a:t>
            </a:r>
            <a:r>
              <a:rPr lang="en-US" altLang="ko-KR" sz="1400" dirty="0" smtClean="0"/>
              <a:t>?</a:t>
            </a:r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9" t="55595" r="52686" b="33901"/>
          <a:stretch/>
        </p:blipFill>
        <p:spPr>
          <a:xfrm>
            <a:off x="4630792" y="3710539"/>
            <a:ext cx="1217114" cy="542261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6" t="55595" r="33866" b="33901"/>
          <a:stretch/>
        </p:blipFill>
        <p:spPr>
          <a:xfrm>
            <a:off x="6362019" y="3710539"/>
            <a:ext cx="1217429" cy="5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514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아이템 </a:t>
            </a:r>
            <a:r>
              <a:rPr lang="en-US" altLang="ko-KR" b="1" dirty="0" smtClean="0"/>
              <a:t>UI</a:t>
            </a:r>
            <a:endParaRPr lang="ko-KR" altLang="en-US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10184858" y="6049941"/>
            <a:ext cx="1080000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71" name="직사각형 70"/>
          <p:cNvSpPr/>
          <p:nvPr/>
        </p:nvSpPr>
        <p:spPr>
          <a:xfrm>
            <a:off x="9030157" y="6049941"/>
            <a:ext cx="1080000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76" name="그룹 75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105" name="모서리가 둥근 직사각형 104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타원 107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95" name="직사각형 9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98" name="모서리가 둥근 직사각형 97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모서리가 둥근 직사각형 98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93" name="오각형 92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91" name="오각형 90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2" name="그룹 81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89" name="오각형 8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87" name="오각형 86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85" name="오각형 8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0" name="직사각형 109"/>
          <p:cNvSpPr/>
          <p:nvPr/>
        </p:nvSpPr>
        <p:spPr>
          <a:xfrm>
            <a:off x="7875456" y="6049941"/>
            <a:ext cx="1080000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err="1" smtClean="0"/>
              <a:t>아바타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846739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4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" name="직사각형 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125" name="오각형 124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128" name="오각형 127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그룹 134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136" name="오각형 135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139" name="오각형 13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142" name="오각형 14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31" name="그림 1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1001" r="73069" b="88569"/>
          <a:stretch/>
        </p:blipFill>
        <p:spPr>
          <a:xfrm>
            <a:off x="5966238" y="1029730"/>
            <a:ext cx="1340401" cy="560173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1" t="1547" r="49712" b="88548"/>
          <a:stretch/>
        </p:blipFill>
        <p:spPr>
          <a:xfrm>
            <a:off x="9908535" y="1075965"/>
            <a:ext cx="1346276" cy="435836"/>
          </a:xfrm>
          <a:prstGeom prst="rect">
            <a:avLst/>
          </a:prstGeom>
        </p:spPr>
      </p:pic>
      <p:sp>
        <p:nvSpPr>
          <p:cNvPr id="117" name="직사각형 116"/>
          <p:cNvSpPr/>
          <p:nvPr/>
        </p:nvSpPr>
        <p:spPr>
          <a:xfrm>
            <a:off x="6119720" y="2978091"/>
            <a:ext cx="1159590" cy="11595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18" name="그림 1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 r="93911" b="76195"/>
          <a:stretch/>
        </p:blipFill>
        <p:spPr>
          <a:xfrm>
            <a:off x="6202638" y="3107884"/>
            <a:ext cx="993754" cy="90000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6837945" y="3783805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sp>
        <p:nvSpPr>
          <p:cNvPr id="132" name="직사각형 131"/>
          <p:cNvSpPr/>
          <p:nvPr/>
        </p:nvSpPr>
        <p:spPr>
          <a:xfrm>
            <a:off x="7401179" y="2978091"/>
            <a:ext cx="1159590" cy="11595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4" name="TextBox 143"/>
          <p:cNvSpPr txBox="1"/>
          <p:nvPr/>
        </p:nvSpPr>
        <p:spPr>
          <a:xfrm>
            <a:off x="8119404" y="3783805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45" name="그림 1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74" y="3107884"/>
            <a:ext cx="900000" cy="900000"/>
          </a:xfrm>
          <a:prstGeom prst="rect">
            <a:avLst/>
          </a:prstGeom>
        </p:spPr>
      </p:pic>
      <p:sp>
        <p:nvSpPr>
          <p:cNvPr id="147" name="직사각형 146"/>
          <p:cNvSpPr/>
          <p:nvPr/>
        </p:nvSpPr>
        <p:spPr>
          <a:xfrm>
            <a:off x="9956640" y="1711686"/>
            <a:ext cx="1159590" cy="1159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8" name="TextBox 147"/>
          <p:cNvSpPr txBox="1"/>
          <p:nvPr/>
        </p:nvSpPr>
        <p:spPr>
          <a:xfrm>
            <a:off x="10674865" y="251740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49" name="그림 1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435" y="1841479"/>
            <a:ext cx="900000" cy="900000"/>
          </a:xfrm>
          <a:prstGeom prst="rect">
            <a:avLst/>
          </a:prstGeom>
        </p:spPr>
      </p:pic>
      <p:sp>
        <p:nvSpPr>
          <p:cNvPr id="151" name="직사각형 150"/>
          <p:cNvSpPr/>
          <p:nvPr/>
        </p:nvSpPr>
        <p:spPr>
          <a:xfrm>
            <a:off x="8678910" y="1711686"/>
            <a:ext cx="1159590" cy="1159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2" name="TextBox 151"/>
          <p:cNvSpPr txBox="1"/>
          <p:nvPr/>
        </p:nvSpPr>
        <p:spPr>
          <a:xfrm>
            <a:off x="9397135" y="251740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05" y="1841839"/>
            <a:ext cx="900000" cy="900000"/>
          </a:xfrm>
          <a:prstGeom prst="rect">
            <a:avLst/>
          </a:prstGeom>
        </p:spPr>
      </p:pic>
      <p:sp>
        <p:nvSpPr>
          <p:cNvPr id="155" name="직사각형 154"/>
          <p:cNvSpPr/>
          <p:nvPr/>
        </p:nvSpPr>
        <p:spPr>
          <a:xfrm>
            <a:off x="7401179" y="1711686"/>
            <a:ext cx="1159590" cy="1159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6" name="TextBox 155"/>
          <p:cNvSpPr txBox="1"/>
          <p:nvPr/>
        </p:nvSpPr>
        <p:spPr>
          <a:xfrm>
            <a:off x="8119404" y="251740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57" name="그림 1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74" y="1841479"/>
            <a:ext cx="900000" cy="900000"/>
          </a:xfrm>
          <a:prstGeom prst="rect">
            <a:avLst/>
          </a:prstGeom>
        </p:spPr>
      </p:pic>
      <p:sp>
        <p:nvSpPr>
          <p:cNvPr id="159" name="직사각형 158"/>
          <p:cNvSpPr/>
          <p:nvPr/>
        </p:nvSpPr>
        <p:spPr>
          <a:xfrm>
            <a:off x="6123448" y="1711686"/>
            <a:ext cx="1159590" cy="1159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0" name="TextBox 159"/>
          <p:cNvSpPr txBox="1"/>
          <p:nvPr/>
        </p:nvSpPr>
        <p:spPr>
          <a:xfrm>
            <a:off x="6841673" y="251740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61" name="그림 1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43" y="1841479"/>
            <a:ext cx="900000" cy="900000"/>
          </a:xfrm>
          <a:prstGeom prst="rect">
            <a:avLst/>
          </a:prstGeom>
        </p:spPr>
      </p:pic>
      <p:sp>
        <p:nvSpPr>
          <p:cNvPr id="162" name="직사각형 161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판매</a:t>
            </a:r>
            <a:endParaRPr lang="ko-KR" altLang="en-US" sz="16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111967" y="121298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아이템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기타 카테고리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4651116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4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" name="직사각형 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125" name="오각형 124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128" name="오각형 127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그룹 134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136" name="오각형 135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139" name="오각형 13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142" name="오각형 14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5" name="그림 1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1" t="1547" r="49712" b="88548"/>
          <a:stretch/>
        </p:blipFill>
        <p:spPr>
          <a:xfrm>
            <a:off x="9908535" y="1075965"/>
            <a:ext cx="1346276" cy="435836"/>
          </a:xfrm>
          <a:prstGeom prst="rect">
            <a:avLst/>
          </a:prstGeom>
        </p:spPr>
      </p:pic>
      <p:sp>
        <p:nvSpPr>
          <p:cNvPr id="117" name="직사각형 116"/>
          <p:cNvSpPr/>
          <p:nvPr/>
        </p:nvSpPr>
        <p:spPr>
          <a:xfrm>
            <a:off x="6119720" y="2978091"/>
            <a:ext cx="1159590" cy="11595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18" name="그림 1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 r="93911" b="76195"/>
          <a:stretch/>
        </p:blipFill>
        <p:spPr>
          <a:xfrm>
            <a:off x="6202638" y="3107884"/>
            <a:ext cx="993754" cy="90000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6837945" y="3783805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sp>
        <p:nvSpPr>
          <p:cNvPr id="132" name="직사각형 131"/>
          <p:cNvSpPr/>
          <p:nvPr/>
        </p:nvSpPr>
        <p:spPr>
          <a:xfrm>
            <a:off x="7401179" y="2978091"/>
            <a:ext cx="1159590" cy="11595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4" name="TextBox 143"/>
          <p:cNvSpPr txBox="1"/>
          <p:nvPr/>
        </p:nvSpPr>
        <p:spPr>
          <a:xfrm>
            <a:off x="8119404" y="3783805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45" name="그림 1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74" y="3107884"/>
            <a:ext cx="900000" cy="900000"/>
          </a:xfrm>
          <a:prstGeom prst="rect">
            <a:avLst/>
          </a:prstGeom>
        </p:spPr>
      </p:pic>
      <p:sp>
        <p:nvSpPr>
          <p:cNvPr id="147" name="직사각형 146"/>
          <p:cNvSpPr/>
          <p:nvPr/>
        </p:nvSpPr>
        <p:spPr>
          <a:xfrm>
            <a:off x="9956640" y="1711686"/>
            <a:ext cx="1159590" cy="1159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8" name="TextBox 147"/>
          <p:cNvSpPr txBox="1"/>
          <p:nvPr/>
        </p:nvSpPr>
        <p:spPr>
          <a:xfrm>
            <a:off x="10674865" y="251740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49" name="그림 1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435" y="1841479"/>
            <a:ext cx="900000" cy="900000"/>
          </a:xfrm>
          <a:prstGeom prst="rect">
            <a:avLst/>
          </a:prstGeom>
        </p:spPr>
      </p:pic>
      <p:sp>
        <p:nvSpPr>
          <p:cNvPr id="151" name="직사각형 150"/>
          <p:cNvSpPr/>
          <p:nvPr/>
        </p:nvSpPr>
        <p:spPr>
          <a:xfrm>
            <a:off x="8678910" y="1711686"/>
            <a:ext cx="1159590" cy="1159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2" name="TextBox 151"/>
          <p:cNvSpPr txBox="1"/>
          <p:nvPr/>
        </p:nvSpPr>
        <p:spPr>
          <a:xfrm>
            <a:off x="9397135" y="251740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05" y="1841839"/>
            <a:ext cx="900000" cy="900000"/>
          </a:xfrm>
          <a:prstGeom prst="rect">
            <a:avLst/>
          </a:prstGeom>
        </p:spPr>
      </p:pic>
      <p:sp>
        <p:nvSpPr>
          <p:cNvPr id="155" name="직사각형 154"/>
          <p:cNvSpPr/>
          <p:nvPr/>
        </p:nvSpPr>
        <p:spPr>
          <a:xfrm>
            <a:off x="7401179" y="1711686"/>
            <a:ext cx="1159590" cy="1159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6" name="TextBox 155"/>
          <p:cNvSpPr txBox="1"/>
          <p:nvPr/>
        </p:nvSpPr>
        <p:spPr>
          <a:xfrm>
            <a:off x="8119404" y="251740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57" name="그림 1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74" y="1841479"/>
            <a:ext cx="900000" cy="900000"/>
          </a:xfrm>
          <a:prstGeom prst="rect">
            <a:avLst/>
          </a:prstGeom>
        </p:spPr>
      </p:pic>
      <p:sp>
        <p:nvSpPr>
          <p:cNvPr id="159" name="직사각형 158"/>
          <p:cNvSpPr/>
          <p:nvPr/>
        </p:nvSpPr>
        <p:spPr>
          <a:xfrm>
            <a:off x="6123448" y="1711686"/>
            <a:ext cx="1159590" cy="1159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0" name="TextBox 159"/>
          <p:cNvSpPr txBox="1"/>
          <p:nvPr/>
        </p:nvSpPr>
        <p:spPr>
          <a:xfrm>
            <a:off x="6841673" y="251740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99</a:t>
            </a:r>
            <a:endParaRPr lang="ko-KR" altLang="en-US" sz="1400" b="1" dirty="0">
              <a:latin typeface="+mj-ea"/>
              <a:ea typeface="+mj-ea"/>
            </a:endParaRPr>
          </a:p>
        </p:txBody>
      </p:sp>
      <p:pic>
        <p:nvPicPr>
          <p:cNvPr id="161" name="그림 1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43" y="1841479"/>
            <a:ext cx="900000" cy="900000"/>
          </a:xfrm>
          <a:prstGeom prst="rect">
            <a:avLst/>
          </a:prstGeom>
        </p:spPr>
      </p:pic>
      <p:sp>
        <p:nvSpPr>
          <p:cNvPr id="200" name="직사각형 199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판매</a:t>
            </a:r>
            <a:endParaRPr lang="ko-KR" altLang="en-US" sz="1600" b="1" dirty="0"/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1001" r="73069" b="88569"/>
          <a:stretch/>
        </p:blipFill>
        <p:spPr>
          <a:xfrm>
            <a:off x="5966238" y="1029730"/>
            <a:ext cx="1340401" cy="560173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616209" y="521732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2" name="그룹 171"/>
          <p:cNvGrpSpPr/>
          <p:nvPr/>
        </p:nvGrpSpPr>
        <p:grpSpPr>
          <a:xfrm>
            <a:off x="4254665" y="2089828"/>
            <a:ext cx="3682671" cy="3028572"/>
            <a:chOff x="8507428" y="2855392"/>
            <a:chExt cx="3682671" cy="3028572"/>
          </a:xfrm>
        </p:grpSpPr>
        <p:pic>
          <p:nvPicPr>
            <p:cNvPr id="173" name="그림 17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552929" y="3065683"/>
              <a:ext cx="827687" cy="384033"/>
            </a:xfrm>
            <a:prstGeom prst="rect">
              <a:avLst/>
            </a:prstGeom>
          </p:spPr>
        </p:pic>
        <p:pic>
          <p:nvPicPr>
            <p:cNvPr id="174" name="그림 17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816919" y="3065683"/>
              <a:ext cx="827687" cy="384033"/>
            </a:xfrm>
            <a:prstGeom prst="rect">
              <a:avLst/>
            </a:prstGeom>
          </p:spPr>
        </p:pic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8721056" y="3065683"/>
              <a:ext cx="766507" cy="384033"/>
            </a:xfrm>
            <a:prstGeom prst="rect">
              <a:avLst/>
            </a:prstGeom>
          </p:spPr>
        </p:pic>
        <p:sp>
          <p:nvSpPr>
            <p:cNvPr id="176" name="TextBox 175"/>
            <p:cNvSpPr txBox="1"/>
            <p:nvPr/>
          </p:nvSpPr>
          <p:spPr>
            <a:xfrm>
              <a:off x="8743869" y="3134935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돌아가기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77" name="그림 176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36404" r="-433" b="416"/>
            <a:stretch/>
          </p:blipFill>
          <p:spPr>
            <a:xfrm>
              <a:off x="8507429" y="3461143"/>
              <a:ext cx="3682670" cy="2422821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6451" r="51751" b="82006"/>
            <a:stretch/>
          </p:blipFill>
          <p:spPr>
            <a:xfrm>
              <a:off x="8507428" y="2855392"/>
              <a:ext cx="2301131" cy="665335"/>
            </a:xfrm>
            <a:prstGeom prst="rect">
              <a:avLst/>
            </a:prstGeom>
          </p:spPr>
        </p:pic>
        <p:pic>
          <p:nvPicPr>
            <p:cNvPr id="179" name="그림 178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8" t="6451" r="25047" b="82006"/>
            <a:stretch/>
          </p:blipFill>
          <p:spPr>
            <a:xfrm>
              <a:off x="9081446" y="2855392"/>
              <a:ext cx="3058957" cy="665335"/>
            </a:xfrm>
            <a:prstGeom prst="rect">
              <a:avLst/>
            </a:prstGeom>
          </p:spPr>
        </p:pic>
        <p:sp>
          <p:nvSpPr>
            <p:cNvPr id="180" name="직사각형 179"/>
            <p:cNvSpPr/>
            <p:nvPr/>
          </p:nvSpPr>
          <p:spPr>
            <a:xfrm>
              <a:off x="8636249" y="3512654"/>
              <a:ext cx="3351350" cy="910260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1" name="직사각형 180"/>
            <p:cNvSpPr/>
            <p:nvPr/>
          </p:nvSpPr>
          <p:spPr>
            <a:xfrm>
              <a:off x="8707158" y="3565143"/>
              <a:ext cx="748575" cy="748573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182" name="그림 18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75" r="93911" b="76195"/>
            <a:stretch/>
          </p:blipFill>
          <p:spPr>
            <a:xfrm>
              <a:off x="8760686" y="3648931"/>
              <a:ext cx="641519" cy="580996"/>
            </a:xfrm>
            <a:prstGeom prst="rect">
              <a:avLst/>
            </a:prstGeom>
          </p:spPr>
        </p:pic>
        <p:sp>
          <p:nvSpPr>
            <p:cNvPr id="183" name="TextBox 182"/>
            <p:cNvSpPr txBox="1"/>
            <p:nvPr/>
          </p:nvSpPr>
          <p:spPr>
            <a:xfrm>
              <a:off x="9906426" y="308411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판매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487563" y="3930760"/>
              <a:ext cx="1236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99 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개 </a:t>
              </a:r>
              <a:r>
                <a:rPr lang="ko-KR" altLang="en-US" sz="1400" b="1" dirty="0" err="1" smtClean="0">
                  <a:solidFill>
                    <a:schemeClr val="bg1"/>
                  </a:solidFill>
                </a:rPr>
                <a:t>보유중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487563" y="3622983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균열석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8636249" y="4467330"/>
              <a:ext cx="3351350" cy="879922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676005" y="4523901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판매 수량 선택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8" name="오각형 187"/>
            <p:cNvSpPr/>
            <p:nvPr/>
          </p:nvSpPr>
          <p:spPr>
            <a:xfrm flipH="1">
              <a:off x="8743869" y="5008533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-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9" name="오각형 188"/>
            <p:cNvSpPr/>
            <p:nvPr/>
          </p:nvSpPr>
          <p:spPr>
            <a:xfrm>
              <a:off x="11037993" y="5008533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90" name="모서리가 둥근 직사각형 189"/>
            <p:cNvSpPr/>
            <p:nvPr/>
          </p:nvSpPr>
          <p:spPr>
            <a:xfrm>
              <a:off x="9187345" y="5008533"/>
              <a:ext cx="1800000" cy="18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0" h="635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1" name="모서리가 둥근 직사각형 190"/>
            <p:cNvSpPr/>
            <p:nvPr/>
          </p:nvSpPr>
          <p:spPr>
            <a:xfrm>
              <a:off x="10593740" y="5045731"/>
              <a:ext cx="360000" cy="1260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2" name="직사각형 191"/>
            <p:cNvSpPr/>
            <p:nvPr/>
          </p:nvSpPr>
          <p:spPr>
            <a:xfrm>
              <a:off x="11478200" y="5001047"/>
              <a:ext cx="396000" cy="198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b="1" dirty="0" smtClean="0">
                  <a:solidFill>
                    <a:schemeClr val="tx1"/>
                  </a:solidFill>
                </a:rPr>
                <a:t>99</a:t>
              </a:r>
              <a:endParaRPr lang="ko-KR" altLang="en-US" sz="1100" b="1" dirty="0">
                <a:solidFill>
                  <a:schemeClr val="tx1"/>
                </a:solidFill>
              </a:endParaRPr>
            </a:p>
          </p:txBody>
        </p:sp>
        <p:pic>
          <p:nvPicPr>
            <p:cNvPr id="193" name="그림 19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9066234" y="5393774"/>
              <a:ext cx="827687" cy="384033"/>
            </a:xfrm>
            <a:prstGeom prst="rect">
              <a:avLst/>
            </a:prstGeom>
          </p:spPr>
        </p:pic>
        <p:pic>
          <p:nvPicPr>
            <p:cNvPr id="194" name="그림 19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10763556" y="5393774"/>
              <a:ext cx="827687" cy="384033"/>
            </a:xfrm>
            <a:prstGeom prst="rect">
              <a:avLst/>
            </a:prstGeom>
          </p:spPr>
        </p:pic>
        <p:pic>
          <p:nvPicPr>
            <p:cNvPr id="195" name="그림 19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9536742" y="5393774"/>
              <a:ext cx="766507" cy="384033"/>
            </a:xfrm>
            <a:prstGeom prst="rect">
              <a:avLst/>
            </a:prstGeom>
          </p:spPr>
        </p:pic>
        <p:pic>
          <p:nvPicPr>
            <p:cNvPr id="196" name="그림 19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10146809" y="5393774"/>
              <a:ext cx="766507" cy="384033"/>
            </a:xfrm>
            <a:prstGeom prst="rect">
              <a:avLst/>
            </a:prstGeom>
          </p:spPr>
        </p:pic>
        <p:sp>
          <p:nvSpPr>
            <p:cNvPr id="197" name="TextBox 196"/>
            <p:cNvSpPr txBox="1"/>
            <p:nvPr/>
          </p:nvSpPr>
          <p:spPr>
            <a:xfrm>
              <a:off x="9409425" y="5463026"/>
              <a:ext cx="9396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아이템 판매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98" name="그림 19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10489394" y="5478185"/>
              <a:ext cx="256080" cy="250387"/>
            </a:xfrm>
            <a:prstGeom prst="rect">
              <a:avLst/>
            </a:prstGeom>
          </p:spPr>
        </p:pic>
        <p:sp>
          <p:nvSpPr>
            <p:cNvPr id="199" name="TextBox 198"/>
            <p:cNvSpPr txBox="1"/>
            <p:nvPr/>
          </p:nvSpPr>
          <p:spPr>
            <a:xfrm>
              <a:off x="10727392" y="5463026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11967" y="121298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아이템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기타</a:t>
            </a:r>
            <a:r>
              <a:rPr lang="en-US" altLang="ko-KR" b="1" dirty="0" smtClean="0"/>
              <a:t>_</a:t>
            </a:r>
            <a:r>
              <a:rPr lang="ko-KR" altLang="en-US" b="1" dirty="0" err="1" smtClean="0"/>
              <a:t>스택</a:t>
            </a:r>
            <a:r>
              <a:rPr lang="ko-KR" altLang="en-US" b="1" dirty="0" smtClean="0"/>
              <a:t> 판매 팝업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172352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417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캐릭터 선택 </a:t>
            </a:r>
            <a:r>
              <a:rPr lang="en-US" altLang="ko-KR" b="1" dirty="0" smtClean="0"/>
              <a:t>UI_</a:t>
            </a:r>
            <a:r>
              <a:rPr lang="ko-KR" altLang="en-US" b="1" dirty="0" err="1" smtClean="0"/>
              <a:t>아칸</a:t>
            </a:r>
            <a:r>
              <a:rPr lang="en-US" altLang="ko-KR" b="1" dirty="0" smtClean="0"/>
              <a:t>_</a:t>
            </a:r>
            <a:r>
              <a:rPr lang="ko-KR" altLang="en-US" b="1" dirty="0" err="1"/>
              <a:t>아바타</a:t>
            </a:r>
            <a:r>
              <a:rPr lang="ko-KR" altLang="en-US" b="1" dirty="0"/>
              <a:t> </a:t>
            </a:r>
            <a:r>
              <a:rPr lang="ko-KR" altLang="en-US" b="1" dirty="0" err="1"/>
              <a:t>미리보기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842962"/>
            <a:ext cx="91725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852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67" name="직사각형 66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94" name="그림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99" name="직사각형 98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121" name="그림 1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" name="직사각형 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125" name="오각형 124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128" name="오각형 127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그룹 134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136" name="오각형 135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139" name="오각형 13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142" name="오각형 14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616209" y="521732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5" name="그룹 184"/>
          <p:cNvGrpSpPr/>
          <p:nvPr/>
        </p:nvGrpSpPr>
        <p:grpSpPr>
          <a:xfrm>
            <a:off x="3817670" y="1905372"/>
            <a:ext cx="4556660" cy="3397485"/>
            <a:chOff x="414291" y="1067511"/>
            <a:chExt cx="4556660" cy="3397485"/>
          </a:xfrm>
        </p:grpSpPr>
        <p:pic>
          <p:nvPicPr>
            <p:cNvPr id="186" name="그림 18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91" y="1067511"/>
              <a:ext cx="4556660" cy="3397485"/>
            </a:xfrm>
            <a:prstGeom prst="rect">
              <a:avLst/>
            </a:prstGeom>
          </p:spPr>
        </p:pic>
        <p:sp>
          <p:nvSpPr>
            <p:cNvPr id="187" name="TextBox 186"/>
            <p:cNvSpPr txBox="1"/>
            <p:nvPr/>
          </p:nvSpPr>
          <p:spPr>
            <a:xfrm>
              <a:off x="2142533" y="1145883"/>
              <a:ext cx="1172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아이템 일괄 판매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188" name="그림 18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22" y="1580042"/>
              <a:ext cx="4134787" cy="2233202"/>
            </a:xfrm>
            <a:prstGeom prst="rect">
              <a:avLst/>
            </a:prstGeom>
          </p:spPr>
        </p:pic>
        <p:sp>
          <p:nvSpPr>
            <p:cNvPr id="189" name="직사각형 188"/>
            <p:cNvSpPr/>
            <p:nvPr/>
          </p:nvSpPr>
          <p:spPr>
            <a:xfrm>
              <a:off x="742090" y="1662151"/>
              <a:ext cx="4005008" cy="1168403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cxnSp>
          <p:nvCxnSpPr>
            <p:cNvPr id="190" name="직선 연결선 189"/>
            <p:cNvCxnSpPr/>
            <p:nvPr/>
          </p:nvCxnSpPr>
          <p:spPr>
            <a:xfrm>
              <a:off x="830595" y="1939256"/>
              <a:ext cx="3838682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타원 190"/>
            <p:cNvSpPr/>
            <p:nvPr/>
          </p:nvSpPr>
          <p:spPr>
            <a:xfrm>
              <a:off x="795196" y="1913331"/>
              <a:ext cx="51097" cy="51096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731469" y="1669140"/>
              <a:ext cx="13035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b="1" dirty="0" smtClean="0">
                  <a:solidFill>
                    <a:schemeClr val="bg1"/>
                  </a:solidFill>
                </a:rPr>
                <a:t>아이템 카테고리 선택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93" name="직사각형 192"/>
            <p:cNvSpPr/>
            <p:nvPr/>
          </p:nvSpPr>
          <p:spPr>
            <a:xfrm>
              <a:off x="886376" y="2042127"/>
              <a:ext cx="589576" cy="5895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8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" name="직사각형 193"/>
            <p:cNvSpPr/>
            <p:nvPr/>
          </p:nvSpPr>
          <p:spPr>
            <a:xfrm>
              <a:off x="884614" y="2068287"/>
              <a:ext cx="558475" cy="558475"/>
            </a:xfrm>
            <a:prstGeom prst="rect">
              <a:avLst/>
            </a:prstGeom>
            <a:blipFill dpi="0" rotWithShape="1">
              <a:blip r:embed="rId15">
                <a:alphaModFix amt="7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2400" dirty="0" smtClean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950055" y="2201231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/>
                <a:t>무기</a:t>
              </a:r>
              <a:endParaRPr lang="ko-KR" altLang="en-US" sz="1100" b="1" dirty="0"/>
            </a:p>
          </p:txBody>
        </p:sp>
        <p:sp>
          <p:nvSpPr>
            <p:cNvPr id="196" name="직사각형 195"/>
            <p:cNvSpPr/>
            <p:nvPr/>
          </p:nvSpPr>
          <p:spPr>
            <a:xfrm>
              <a:off x="2456695" y="2042127"/>
              <a:ext cx="589577" cy="58957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7" name="직사각형 196"/>
            <p:cNvSpPr/>
            <p:nvPr/>
          </p:nvSpPr>
          <p:spPr>
            <a:xfrm>
              <a:off x="2415197" y="1999541"/>
              <a:ext cx="659653" cy="659653"/>
            </a:xfrm>
            <a:prstGeom prst="rect">
              <a:avLst/>
            </a:prstGeom>
            <a:blipFill dpi="0" rotWithShape="1">
              <a:blip r:embed="rId16">
                <a:alphaModFix amt="7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2400" dirty="0" smtClean="0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447048" y="2201231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err="1" smtClean="0"/>
                <a:t>방어구</a:t>
              </a:r>
              <a:endParaRPr lang="ko-KR" altLang="en-US" sz="1100" b="1" dirty="0"/>
            </a:p>
          </p:txBody>
        </p:sp>
        <p:sp>
          <p:nvSpPr>
            <p:cNvPr id="199" name="직사각형 198"/>
            <p:cNvSpPr/>
            <p:nvPr/>
          </p:nvSpPr>
          <p:spPr>
            <a:xfrm>
              <a:off x="4027015" y="2042127"/>
              <a:ext cx="589576" cy="5895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00" name="직사각형 199"/>
            <p:cNvSpPr/>
            <p:nvPr/>
          </p:nvSpPr>
          <p:spPr>
            <a:xfrm>
              <a:off x="4061035" y="2083539"/>
              <a:ext cx="539291" cy="539291"/>
            </a:xfrm>
            <a:prstGeom prst="rect">
              <a:avLst/>
            </a:prstGeom>
            <a:blipFill dpi="0" rotWithShape="1">
              <a:blip r:embed="rId17">
                <a:alphaModFix amt="7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2400" dirty="0" smtClean="0"/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4031754" y="2201231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/>
                <a:t>장신구</a:t>
              </a:r>
              <a:endParaRPr lang="ko-KR" altLang="en-US" sz="1100" b="1" dirty="0"/>
            </a:p>
          </p:txBody>
        </p:sp>
        <p:sp>
          <p:nvSpPr>
            <p:cNvPr id="202" name="직사각형 201"/>
            <p:cNvSpPr/>
            <p:nvPr/>
          </p:nvSpPr>
          <p:spPr>
            <a:xfrm>
              <a:off x="742090" y="2841898"/>
              <a:ext cx="4005008" cy="79262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cxnSp>
          <p:nvCxnSpPr>
            <p:cNvPr id="203" name="직선 연결선 202"/>
            <p:cNvCxnSpPr/>
            <p:nvPr/>
          </p:nvCxnSpPr>
          <p:spPr>
            <a:xfrm>
              <a:off x="830595" y="2964505"/>
              <a:ext cx="3838682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타원 203"/>
            <p:cNvSpPr/>
            <p:nvPr/>
          </p:nvSpPr>
          <p:spPr>
            <a:xfrm>
              <a:off x="795196" y="2938580"/>
              <a:ext cx="51097" cy="51096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31469" y="2694388"/>
              <a:ext cx="10727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b="1" dirty="0" smtClean="0">
                  <a:solidFill>
                    <a:schemeClr val="bg1"/>
                  </a:solidFill>
                </a:rPr>
                <a:t>아이템 등급 선택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73" name="직사각형 272"/>
            <p:cNvSpPr/>
            <p:nvPr/>
          </p:nvSpPr>
          <p:spPr>
            <a:xfrm>
              <a:off x="886376" y="3066159"/>
              <a:ext cx="468000" cy="4320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solidFill>
                <a:schemeClr val="tx1"/>
              </a:solidFill>
            </a:ln>
            <a:effectLst>
              <a:glow rad="50800">
                <a:schemeClr val="accent2">
                  <a:satMod val="175000"/>
                  <a:alpha val="8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74" name="직사각형 273"/>
            <p:cNvSpPr/>
            <p:nvPr/>
          </p:nvSpPr>
          <p:spPr>
            <a:xfrm>
              <a:off x="1430079" y="3066159"/>
              <a:ext cx="468000" cy="432000"/>
            </a:xfrm>
            <a:prstGeom prst="rect">
              <a:avLst/>
            </a:prstGeom>
            <a:solidFill>
              <a:schemeClr val="accent6">
                <a:alpha val="67000"/>
              </a:schemeClr>
            </a:solidFill>
            <a:ln>
              <a:solidFill>
                <a:schemeClr val="tx1"/>
              </a:solidFill>
            </a:ln>
            <a:effectLst>
              <a:glow rad="50800">
                <a:schemeClr val="accent2">
                  <a:satMod val="175000"/>
                  <a:alpha val="8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75" name="직사각형 274"/>
            <p:cNvSpPr/>
            <p:nvPr/>
          </p:nvSpPr>
          <p:spPr>
            <a:xfrm>
              <a:off x="1973782" y="3066159"/>
              <a:ext cx="468000" cy="432000"/>
            </a:xfrm>
            <a:prstGeom prst="rect">
              <a:avLst/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glow rad="50800">
                <a:schemeClr val="accent2">
                  <a:satMod val="175000"/>
                  <a:alpha val="8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76" name="직사각형 275"/>
            <p:cNvSpPr/>
            <p:nvPr/>
          </p:nvSpPr>
          <p:spPr>
            <a:xfrm>
              <a:off x="2517485" y="3066159"/>
              <a:ext cx="468000" cy="432000"/>
            </a:xfrm>
            <a:prstGeom prst="rect">
              <a:avLst/>
            </a:prstGeom>
            <a:solidFill>
              <a:schemeClr val="accent4">
                <a:alpha val="67000"/>
              </a:schemeClr>
            </a:solidFill>
            <a:ln>
              <a:solidFill>
                <a:schemeClr val="tx1"/>
              </a:solidFill>
            </a:ln>
            <a:effectLst>
              <a:glow rad="50800">
                <a:schemeClr val="accent2">
                  <a:satMod val="175000"/>
                  <a:alpha val="8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77" name="직사각형 276"/>
            <p:cNvSpPr/>
            <p:nvPr/>
          </p:nvSpPr>
          <p:spPr>
            <a:xfrm>
              <a:off x="3061188" y="3066159"/>
              <a:ext cx="468000" cy="432000"/>
            </a:xfrm>
            <a:prstGeom prst="rect">
              <a:avLst/>
            </a:prstGeom>
            <a:solidFill>
              <a:srgbClr val="AE78D6">
                <a:alpha val="67000"/>
              </a:srgb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78" name="직사각형 277"/>
            <p:cNvSpPr/>
            <p:nvPr/>
          </p:nvSpPr>
          <p:spPr>
            <a:xfrm>
              <a:off x="3604891" y="3066159"/>
              <a:ext cx="468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79" name="직사각형 278"/>
            <p:cNvSpPr/>
            <p:nvPr/>
          </p:nvSpPr>
          <p:spPr>
            <a:xfrm>
              <a:off x="4148591" y="3066159"/>
              <a:ext cx="468000" cy="432000"/>
            </a:xfrm>
            <a:prstGeom prst="rect">
              <a:avLst/>
            </a:prstGeom>
            <a:solidFill>
              <a:srgbClr val="C00000">
                <a:alpha val="67000"/>
              </a:srgb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792566" y="3536458"/>
              <a:ext cx="309251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 smtClean="0">
                  <a:solidFill>
                    <a:schemeClr val="accent4"/>
                  </a:solidFill>
                </a:rPr>
                <a:t>※</a:t>
              </a:r>
              <a:r>
                <a:rPr lang="en-US" altLang="ko-KR" sz="900" b="1" dirty="0" smtClean="0">
                  <a:solidFill>
                    <a:schemeClr val="accent4"/>
                  </a:solidFill>
                </a:rPr>
                <a:t>   </a:t>
              </a:r>
              <a:r>
                <a:rPr lang="ko-KR" altLang="en-US" sz="900" b="1" dirty="0" smtClean="0">
                  <a:solidFill>
                    <a:schemeClr val="accent4"/>
                  </a:solidFill>
                </a:rPr>
                <a:t>잠금 되어 있는 아이템은 판매 대상에서 제외됩니다</a:t>
              </a:r>
              <a:r>
                <a:rPr lang="en-US" altLang="ko-KR" sz="900" b="1" dirty="0" smtClean="0">
                  <a:solidFill>
                    <a:schemeClr val="accent4"/>
                  </a:solidFill>
                </a:rPr>
                <a:t>.</a:t>
              </a:r>
              <a:endParaRPr lang="ko-KR" altLang="en-US" sz="900" b="1" dirty="0">
                <a:solidFill>
                  <a:schemeClr val="accent4"/>
                </a:solidFill>
              </a:endParaRPr>
            </a:p>
          </p:txBody>
        </p:sp>
        <p:pic>
          <p:nvPicPr>
            <p:cNvPr id="281" name="그림 280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37970" y="3878805"/>
              <a:ext cx="827687" cy="384033"/>
            </a:xfrm>
            <a:prstGeom prst="rect">
              <a:avLst/>
            </a:prstGeom>
          </p:spPr>
        </p:pic>
        <p:pic>
          <p:nvPicPr>
            <p:cNvPr id="282" name="그림 281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2435292" y="3878805"/>
              <a:ext cx="827687" cy="384033"/>
            </a:xfrm>
            <a:prstGeom prst="rect">
              <a:avLst/>
            </a:prstGeom>
          </p:spPr>
        </p:pic>
        <p:pic>
          <p:nvPicPr>
            <p:cNvPr id="283" name="그림 282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1208478" y="3878805"/>
              <a:ext cx="766507" cy="384033"/>
            </a:xfrm>
            <a:prstGeom prst="rect">
              <a:avLst/>
            </a:prstGeom>
          </p:spPr>
        </p:pic>
        <p:pic>
          <p:nvPicPr>
            <p:cNvPr id="284" name="그림 283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1818545" y="3878805"/>
              <a:ext cx="766507" cy="384033"/>
            </a:xfrm>
            <a:prstGeom prst="rect">
              <a:avLst/>
            </a:prstGeom>
          </p:spPr>
        </p:pic>
        <p:sp>
          <p:nvSpPr>
            <p:cNvPr id="285" name="TextBox 284"/>
            <p:cNvSpPr txBox="1"/>
            <p:nvPr/>
          </p:nvSpPr>
          <p:spPr>
            <a:xfrm>
              <a:off x="1081161" y="3948057"/>
              <a:ext cx="9396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아이템 판매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86" name="그림 28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2161130" y="3963216"/>
              <a:ext cx="256080" cy="250387"/>
            </a:xfrm>
            <a:prstGeom prst="rect">
              <a:avLst/>
            </a:prstGeom>
          </p:spPr>
        </p:pic>
        <p:sp>
          <p:nvSpPr>
            <p:cNvPr id="287" name="TextBox 286"/>
            <p:cNvSpPr txBox="1"/>
            <p:nvPr/>
          </p:nvSpPr>
          <p:spPr>
            <a:xfrm>
              <a:off x="2399128" y="3948057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604891" y="3878805"/>
              <a:ext cx="827687" cy="384033"/>
            </a:xfrm>
            <a:prstGeom prst="rect">
              <a:avLst/>
            </a:prstGeom>
          </p:spPr>
        </p:pic>
        <p:pic>
          <p:nvPicPr>
            <p:cNvPr id="289" name="그림 28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868881" y="3878805"/>
              <a:ext cx="827687" cy="384033"/>
            </a:xfrm>
            <a:prstGeom prst="rect">
              <a:avLst/>
            </a:prstGeom>
          </p:spPr>
        </p:pic>
        <p:pic>
          <p:nvPicPr>
            <p:cNvPr id="290" name="그림 289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773018" y="3878805"/>
              <a:ext cx="766507" cy="384033"/>
            </a:xfrm>
            <a:prstGeom prst="rect">
              <a:avLst/>
            </a:prstGeom>
          </p:spPr>
        </p:pic>
        <p:sp>
          <p:nvSpPr>
            <p:cNvPr id="291" name="TextBox 290"/>
            <p:cNvSpPr txBox="1"/>
            <p:nvPr/>
          </p:nvSpPr>
          <p:spPr>
            <a:xfrm>
              <a:off x="3795831" y="3948057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돌아가기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92" name="그룹 291"/>
            <p:cNvGrpSpPr/>
            <p:nvPr/>
          </p:nvGrpSpPr>
          <p:grpSpPr>
            <a:xfrm>
              <a:off x="845757" y="3057531"/>
              <a:ext cx="548616" cy="460785"/>
              <a:chOff x="3034059" y="3212028"/>
              <a:chExt cx="548616" cy="460785"/>
            </a:xfrm>
          </p:grpSpPr>
          <p:sp>
            <p:nvSpPr>
              <p:cNvPr id="311" name="TextBox 310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1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312" name="TextBox 311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93" name="그룹 292"/>
            <p:cNvGrpSpPr/>
            <p:nvPr/>
          </p:nvGrpSpPr>
          <p:grpSpPr>
            <a:xfrm>
              <a:off x="1388963" y="3057531"/>
              <a:ext cx="548616" cy="460785"/>
              <a:chOff x="3034059" y="3212028"/>
              <a:chExt cx="548616" cy="460785"/>
            </a:xfrm>
          </p:grpSpPr>
          <p:sp>
            <p:nvSpPr>
              <p:cNvPr id="309" name="TextBox 308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2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310" name="TextBox 309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94" name="그룹 293"/>
            <p:cNvGrpSpPr/>
            <p:nvPr/>
          </p:nvGrpSpPr>
          <p:grpSpPr>
            <a:xfrm>
              <a:off x="1932169" y="3057531"/>
              <a:ext cx="548616" cy="460785"/>
              <a:chOff x="3034059" y="3212028"/>
              <a:chExt cx="548616" cy="460785"/>
            </a:xfrm>
          </p:grpSpPr>
          <p:sp>
            <p:nvSpPr>
              <p:cNvPr id="307" name="TextBox 306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3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308" name="TextBox 307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95" name="그룹 294"/>
            <p:cNvGrpSpPr/>
            <p:nvPr/>
          </p:nvGrpSpPr>
          <p:grpSpPr>
            <a:xfrm>
              <a:off x="2475375" y="3057531"/>
              <a:ext cx="548616" cy="460785"/>
              <a:chOff x="3034059" y="3212028"/>
              <a:chExt cx="548616" cy="460785"/>
            </a:xfrm>
          </p:grpSpPr>
          <p:sp>
            <p:nvSpPr>
              <p:cNvPr id="305" name="TextBox 304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4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96" name="그룹 295"/>
            <p:cNvGrpSpPr/>
            <p:nvPr/>
          </p:nvGrpSpPr>
          <p:grpSpPr>
            <a:xfrm>
              <a:off x="3018581" y="3057531"/>
              <a:ext cx="548616" cy="460785"/>
              <a:chOff x="3034059" y="3212028"/>
              <a:chExt cx="548616" cy="460785"/>
            </a:xfrm>
          </p:grpSpPr>
          <p:sp>
            <p:nvSpPr>
              <p:cNvPr id="303" name="TextBox 302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5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304" name="TextBox 303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97" name="그룹 296"/>
            <p:cNvGrpSpPr/>
            <p:nvPr/>
          </p:nvGrpSpPr>
          <p:grpSpPr>
            <a:xfrm>
              <a:off x="3561787" y="3057531"/>
              <a:ext cx="548616" cy="460785"/>
              <a:chOff x="3034059" y="3212028"/>
              <a:chExt cx="548616" cy="460785"/>
            </a:xfrm>
          </p:grpSpPr>
          <p:sp>
            <p:nvSpPr>
              <p:cNvPr id="301" name="TextBox 300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6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302" name="TextBox 301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98" name="그룹 297"/>
            <p:cNvGrpSpPr/>
            <p:nvPr/>
          </p:nvGrpSpPr>
          <p:grpSpPr>
            <a:xfrm>
              <a:off x="4104993" y="3057531"/>
              <a:ext cx="548616" cy="460785"/>
              <a:chOff x="3034059" y="3212028"/>
              <a:chExt cx="548616" cy="460785"/>
            </a:xfrm>
          </p:grpSpPr>
          <p:sp>
            <p:nvSpPr>
              <p:cNvPr id="299" name="TextBox 298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7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>
                    <a:latin typeface="+mj-ea"/>
                    <a:ea typeface="+mj-ea"/>
                  </a:rPr>
                  <a:t>2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</p:grpSp>
      <p:pic>
        <p:nvPicPr>
          <p:cNvPr id="313" name="그림 3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11" y="2981070"/>
            <a:ext cx="459263" cy="404425"/>
          </a:xfrm>
          <a:prstGeom prst="rect">
            <a:avLst/>
          </a:prstGeom>
        </p:spPr>
      </p:pic>
      <p:pic>
        <p:nvPicPr>
          <p:cNvPr id="314" name="그림 3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52" y="3945805"/>
            <a:ext cx="368674" cy="324653"/>
          </a:xfrm>
          <a:prstGeom prst="rect">
            <a:avLst/>
          </a:prstGeom>
        </p:spPr>
      </p:pic>
      <p:pic>
        <p:nvPicPr>
          <p:cNvPr id="318" name="그림 3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86" y="3945805"/>
            <a:ext cx="368674" cy="324653"/>
          </a:xfrm>
          <a:prstGeom prst="rect">
            <a:avLst/>
          </a:prstGeom>
        </p:spPr>
      </p:pic>
      <p:pic>
        <p:nvPicPr>
          <p:cNvPr id="319" name="그림 3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38" y="3945805"/>
            <a:ext cx="368674" cy="324653"/>
          </a:xfrm>
          <a:prstGeom prst="rect">
            <a:avLst/>
          </a:prstGeom>
        </p:spPr>
      </p:pic>
      <p:pic>
        <p:nvPicPr>
          <p:cNvPr id="320" name="그림 3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10" y="3945805"/>
            <a:ext cx="368674" cy="324653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111967" y="121298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아이템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일괄 판매 설정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3143367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그림 1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193" name="그림 19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194" name="TextBox 193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5" name="직사각형 194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96" name="그림 19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200" name="그림 19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202" name="그림 20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203" name="TextBox 20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04" name="그림 20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05" name="그림 20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73" name="직사각형 272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74" name="그림 2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276" name="그림 2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277" name="그림 2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278" name="그림 2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279" name="그림 2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280" name="그림 279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281" name="TextBox 280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82" name="그림 28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283" name="직사각형 282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84" name="그림 2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285" name="그림 28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286" name="그림 28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287" name="그림 2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288" name="그림 2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289" name="그림 2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290" name="그림 289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291" name="TextBox 290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93" name="그림 2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294" name="직사각형 293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95" name="그림 2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296" name="그림 29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297" name="그림 29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298" name="그림 29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299" name="TextBox 298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301" name="그림 30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302" name="직사각형 301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3" name="그림 3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304" name="그림 30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305" name="그림 30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306" name="그림 30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307" name="그림 30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308" name="그림 307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309" name="TextBox 308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311" name="직사각형 310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12" name="그림 3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313" name="그림 3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314" name="그림 3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315" name="그림 3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318" name="직사각형 317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19" name="그림 3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320" name="그림 3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321" name="그림 3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322" name="그림 32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324" name="TextBox 323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325" name="직사각형 324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26" name="그림 3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327" name="그림 3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329" name="TextBox 328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330" name="직사각형 329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331" name="직사각형 330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332" name="그림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333" name="그림 3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334" name="TextBox 333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336" name="그룹 335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337" name="모서리가 둥근 직사각형 336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8" name="그림 337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339" name="TextBox 338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40" name="타원 339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342" name="그룹 341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343" name="직사각형 342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45" name="직사각형 344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346" name="모서리가 둥근 직사각형 345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7" name="모서리가 둥근 직사각형 346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53" name="그룹 352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354" name="오각형 353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5" name="TextBox 354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6" name="그룹 355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357" name="오각형 35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0" name="TextBox 359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1" name="그룹 360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362" name="오각형 36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4" name="그룹 363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365" name="오각형 36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7" name="그룹 366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368" name="오각형 36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9" name="TextBox 36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70" name="직사각형 369"/>
          <p:cNvSpPr/>
          <p:nvPr/>
        </p:nvSpPr>
        <p:spPr>
          <a:xfrm>
            <a:off x="616209" y="521732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1" name="그룹 190"/>
          <p:cNvGrpSpPr/>
          <p:nvPr/>
        </p:nvGrpSpPr>
        <p:grpSpPr>
          <a:xfrm>
            <a:off x="3817670" y="1905372"/>
            <a:ext cx="4556660" cy="3397485"/>
            <a:chOff x="414291" y="1067511"/>
            <a:chExt cx="4556660" cy="3397485"/>
          </a:xfrm>
        </p:grpSpPr>
        <p:pic>
          <p:nvPicPr>
            <p:cNvPr id="206" name="그림 20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91" y="1067511"/>
              <a:ext cx="4556660" cy="3397485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2152472" y="1145883"/>
              <a:ext cx="1172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아이템 일괄 판매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08" name="그림 20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22" y="1580042"/>
              <a:ext cx="4134787" cy="2233202"/>
            </a:xfrm>
            <a:prstGeom prst="rect">
              <a:avLst/>
            </a:prstGeom>
          </p:spPr>
        </p:pic>
        <p:sp>
          <p:nvSpPr>
            <p:cNvPr id="209" name="직사각형 208"/>
            <p:cNvSpPr/>
            <p:nvPr/>
          </p:nvSpPr>
          <p:spPr>
            <a:xfrm>
              <a:off x="742090" y="1662151"/>
              <a:ext cx="4005008" cy="1168403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cxnSp>
          <p:nvCxnSpPr>
            <p:cNvPr id="210" name="직선 연결선 209"/>
            <p:cNvCxnSpPr/>
            <p:nvPr/>
          </p:nvCxnSpPr>
          <p:spPr>
            <a:xfrm>
              <a:off x="830595" y="1939256"/>
              <a:ext cx="3838682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타원 210"/>
            <p:cNvSpPr/>
            <p:nvPr/>
          </p:nvSpPr>
          <p:spPr>
            <a:xfrm>
              <a:off x="795196" y="1913331"/>
              <a:ext cx="51097" cy="51096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731469" y="1669140"/>
              <a:ext cx="13035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b="1" dirty="0" smtClean="0">
                  <a:solidFill>
                    <a:schemeClr val="bg1"/>
                  </a:solidFill>
                </a:rPr>
                <a:t>아이템 카테고리 선택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886376" y="2042127"/>
              <a:ext cx="589576" cy="5895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8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14" name="직사각형 213"/>
            <p:cNvSpPr/>
            <p:nvPr/>
          </p:nvSpPr>
          <p:spPr>
            <a:xfrm>
              <a:off x="884614" y="2068287"/>
              <a:ext cx="558475" cy="558475"/>
            </a:xfrm>
            <a:prstGeom prst="rect">
              <a:avLst/>
            </a:prstGeom>
            <a:blipFill dpi="0" rotWithShape="1">
              <a:blip r:embed="rId15">
                <a:alphaModFix amt="7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2400" dirty="0" smtClean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950055" y="2201231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/>
                <a:t>무기</a:t>
              </a:r>
              <a:endParaRPr lang="ko-KR" altLang="en-US" sz="1100" b="1" dirty="0"/>
            </a:p>
          </p:txBody>
        </p:sp>
        <p:sp>
          <p:nvSpPr>
            <p:cNvPr id="216" name="직사각형 215"/>
            <p:cNvSpPr/>
            <p:nvPr/>
          </p:nvSpPr>
          <p:spPr>
            <a:xfrm>
              <a:off x="2456695" y="2042127"/>
              <a:ext cx="589577" cy="58957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17" name="직사각형 216"/>
            <p:cNvSpPr/>
            <p:nvPr/>
          </p:nvSpPr>
          <p:spPr>
            <a:xfrm>
              <a:off x="2415197" y="1999541"/>
              <a:ext cx="659653" cy="659653"/>
            </a:xfrm>
            <a:prstGeom prst="rect">
              <a:avLst/>
            </a:prstGeom>
            <a:blipFill dpi="0" rotWithShape="1">
              <a:blip r:embed="rId16">
                <a:alphaModFix amt="7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2400" dirty="0" smtClean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2447048" y="2201231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err="1" smtClean="0"/>
                <a:t>방어구</a:t>
              </a:r>
              <a:endParaRPr lang="ko-KR" altLang="en-US" sz="1100" b="1" dirty="0"/>
            </a:p>
          </p:txBody>
        </p:sp>
        <p:sp>
          <p:nvSpPr>
            <p:cNvPr id="219" name="직사각형 218"/>
            <p:cNvSpPr/>
            <p:nvPr/>
          </p:nvSpPr>
          <p:spPr>
            <a:xfrm>
              <a:off x="4027015" y="2042127"/>
              <a:ext cx="589576" cy="5895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20" name="직사각형 219"/>
            <p:cNvSpPr/>
            <p:nvPr/>
          </p:nvSpPr>
          <p:spPr>
            <a:xfrm>
              <a:off x="4061035" y="2083539"/>
              <a:ext cx="539291" cy="539291"/>
            </a:xfrm>
            <a:prstGeom prst="rect">
              <a:avLst/>
            </a:prstGeom>
            <a:blipFill dpi="0" rotWithShape="1">
              <a:blip r:embed="rId17">
                <a:alphaModFix amt="7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2400" dirty="0" smtClean="0"/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031754" y="2201231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/>
                <a:t>장신구</a:t>
              </a:r>
              <a:endParaRPr lang="ko-KR" altLang="en-US" sz="1100" b="1" dirty="0"/>
            </a:p>
          </p:txBody>
        </p:sp>
        <p:sp>
          <p:nvSpPr>
            <p:cNvPr id="222" name="직사각형 221"/>
            <p:cNvSpPr/>
            <p:nvPr/>
          </p:nvSpPr>
          <p:spPr>
            <a:xfrm>
              <a:off x="742090" y="2841898"/>
              <a:ext cx="4005008" cy="79262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cxnSp>
          <p:nvCxnSpPr>
            <p:cNvPr id="223" name="직선 연결선 222"/>
            <p:cNvCxnSpPr/>
            <p:nvPr/>
          </p:nvCxnSpPr>
          <p:spPr>
            <a:xfrm>
              <a:off x="830595" y="2964505"/>
              <a:ext cx="3838682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타원 223"/>
            <p:cNvSpPr/>
            <p:nvPr/>
          </p:nvSpPr>
          <p:spPr>
            <a:xfrm>
              <a:off x="795196" y="2938580"/>
              <a:ext cx="51097" cy="51096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731469" y="2694388"/>
              <a:ext cx="10727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b="1" dirty="0" smtClean="0">
                  <a:solidFill>
                    <a:schemeClr val="bg1"/>
                  </a:solidFill>
                </a:rPr>
                <a:t>아이템 등급 선택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26" name="직사각형 225"/>
            <p:cNvSpPr/>
            <p:nvPr/>
          </p:nvSpPr>
          <p:spPr>
            <a:xfrm>
              <a:off x="886376" y="3066159"/>
              <a:ext cx="468000" cy="4320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solidFill>
                <a:schemeClr val="tx1"/>
              </a:solidFill>
            </a:ln>
            <a:effectLst>
              <a:glow rad="50800">
                <a:schemeClr val="accent2">
                  <a:satMod val="175000"/>
                  <a:alpha val="8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27" name="직사각형 226"/>
            <p:cNvSpPr/>
            <p:nvPr/>
          </p:nvSpPr>
          <p:spPr>
            <a:xfrm>
              <a:off x="1430079" y="3066159"/>
              <a:ext cx="468000" cy="432000"/>
            </a:xfrm>
            <a:prstGeom prst="rect">
              <a:avLst/>
            </a:prstGeom>
            <a:solidFill>
              <a:schemeClr val="accent6">
                <a:alpha val="67000"/>
              </a:schemeClr>
            </a:solidFill>
            <a:ln>
              <a:solidFill>
                <a:schemeClr val="tx1"/>
              </a:solidFill>
            </a:ln>
            <a:effectLst>
              <a:glow rad="50800">
                <a:schemeClr val="accent2">
                  <a:satMod val="175000"/>
                  <a:alpha val="8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28" name="직사각형 227"/>
            <p:cNvSpPr/>
            <p:nvPr/>
          </p:nvSpPr>
          <p:spPr>
            <a:xfrm>
              <a:off x="1973782" y="3066159"/>
              <a:ext cx="468000" cy="432000"/>
            </a:xfrm>
            <a:prstGeom prst="rect">
              <a:avLst/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glow rad="50800">
                <a:schemeClr val="accent2">
                  <a:satMod val="175000"/>
                  <a:alpha val="8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29" name="직사각형 228"/>
            <p:cNvSpPr/>
            <p:nvPr/>
          </p:nvSpPr>
          <p:spPr>
            <a:xfrm>
              <a:off x="2517485" y="3066159"/>
              <a:ext cx="468000" cy="432000"/>
            </a:xfrm>
            <a:prstGeom prst="rect">
              <a:avLst/>
            </a:prstGeom>
            <a:solidFill>
              <a:schemeClr val="accent4">
                <a:alpha val="67000"/>
              </a:schemeClr>
            </a:solidFill>
            <a:ln>
              <a:solidFill>
                <a:schemeClr val="tx1"/>
              </a:solidFill>
            </a:ln>
            <a:effectLst>
              <a:glow rad="50800">
                <a:schemeClr val="accent2">
                  <a:satMod val="175000"/>
                  <a:alpha val="8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3061188" y="3066159"/>
              <a:ext cx="468000" cy="432000"/>
            </a:xfrm>
            <a:prstGeom prst="rect">
              <a:avLst/>
            </a:prstGeom>
            <a:solidFill>
              <a:srgbClr val="AE78D6">
                <a:alpha val="67000"/>
              </a:srgb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31" name="직사각형 230"/>
            <p:cNvSpPr/>
            <p:nvPr/>
          </p:nvSpPr>
          <p:spPr>
            <a:xfrm>
              <a:off x="3604891" y="3066159"/>
              <a:ext cx="468000" cy="43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32" name="직사각형 231"/>
            <p:cNvSpPr/>
            <p:nvPr/>
          </p:nvSpPr>
          <p:spPr>
            <a:xfrm>
              <a:off x="4148591" y="3066159"/>
              <a:ext cx="468000" cy="432000"/>
            </a:xfrm>
            <a:prstGeom prst="rect">
              <a:avLst/>
            </a:prstGeom>
            <a:solidFill>
              <a:srgbClr val="C00000">
                <a:alpha val="67000"/>
              </a:srgb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08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792566" y="3536458"/>
              <a:ext cx="309251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 smtClean="0">
                  <a:solidFill>
                    <a:schemeClr val="accent4"/>
                  </a:solidFill>
                </a:rPr>
                <a:t>※</a:t>
              </a:r>
              <a:r>
                <a:rPr lang="en-US" altLang="ko-KR" sz="900" b="1" dirty="0" smtClean="0">
                  <a:solidFill>
                    <a:schemeClr val="accent4"/>
                  </a:solidFill>
                </a:rPr>
                <a:t>   </a:t>
              </a:r>
              <a:r>
                <a:rPr lang="ko-KR" altLang="en-US" sz="900" b="1" dirty="0" smtClean="0">
                  <a:solidFill>
                    <a:schemeClr val="accent4"/>
                  </a:solidFill>
                </a:rPr>
                <a:t>잠금 되어 있는 아이템은 판매 대상에서 제외됩니다</a:t>
              </a:r>
              <a:r>
                <a:rPr lang="en-US" altLang="ko-KR" sz="900" b="1" dirty="0" smtClean="0">
                  <a:solidFill>
                    <a:schemeClr val="accent4"/>
                  </a:solidFill>
                </a:rPr>
                <a:t>.</a:t>
              </a:r>
              <a:endParaRPr lang="ko-KR" altLang="en-US" sz="900" b="1" dirty="0">
                <a:solidFill>
                  <a:schemeClr val="accent4"/>
                </a:solidFill>
              </a:endParaRPr>
            </a:p>
          </p:txBody>
        </p:sp>
        <p:pic>
          <p:nvPicPr>
            <p:cNvPr id="234" name="그림 2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37970" y="3878805"/>
              <a:ext cx="827687" cy="384033"/>
            </a:xfrm>
            <a:prstGeom prst="rect">
              <a:avLst/>
            </a:prstGeom>
          </p:spPr>
        </p:pic>
        <p:pic>
          <p:nvPicPr>
            <p:cNvPr id="235" name="그림 234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2435292" y="3878805"/>
              <a:ext cx="827687" cy="384033"/>
            </a:xfrm>
            <a:prstGeom prst="rect">
              <a:avLst/>
            </a:prstGeom>
          </p:spPr>
        </p:pic>
        <p:pic>
          <p:nvPicPr>
            <p:cNvPr id="236" name="그림 235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1208478" y="3878805"/>
              <a:ext cx="766507" cy="384033"/>
            </a:xfrm>
            <a:prstGeom prst="rect">
              <a:avLst/>
            </a:prstGeom>
          </p:spPr>
        </p:pic>
        <p:pic>
          <p:nvPicPr>
            <p:cNvPr id="237" name="그림 236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1818545" y="3878805"/>
              <a:ext cx="766507" cy="384033"/>
            </a:xfrm>
            <a:prstGeom prst="rect">
              <a:avLst/>
            </a:prstGeom>
          </p:spPr>
        </p:pic>
        <p:sp>
          <p:nvSpPr>
            <p:cNvPr id="238" name="TextBox 237"/>
            <p:cNvSpPr txBox="1"/>
            <p:nvPr/>
          </p:nvSpPr>
          <p:spPr>
            <a:xfrm>
              <a:off x="935772" y="3948057"/>
              <a:ext cx="9396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아이템 판매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39" name="그림 23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2161130" y="3963216"/>
              <a:ext cx="256080" cy="250387"/>
            </a:xfrm>
            <a:prstGeom prst="rect">
              <a:avLst/>
            </a:prstGeom>
          </p:spPr>
        </p:pic>
        <p:sp>
          <p:nvSpPr>
            <p:cNvPr id="240" name="TextBox 239"/>
            <p:cNvSpPr txBox="1"/>
            <p:nvPr/>
          </p:nvSpPr>
          <p:spPr>
            <a:xfrm>
              <a:off x="2399128" y="3948057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41" name="그림 240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604891" y="3878805"/>
              <a:ext cx="827687" cy="384033"/>
            </a:xfrm>
            <a:prstGeom prst="rect">
              <a:avLst/>
            </a:prstGeom>
          </p:spPr>
        </p:pic>
        <p:pic>
          <p:nvPicPr>
            <p:cNvPr id="242" name="그림 241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868881" y="3878805"/>
              <a:ext cx="827687" cy="384033"/>
            </a:xfrm>
            <a:prstGeom prst="rect">
              <a:avLst/>
            </a:prstGeom>
          </p:spPr>
        </p:pic>
        <p:pic>
          <p:nvPicPr>
            <p:cNvPr id="243" name="그림 242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3773018" y="3878805"/>
              <a:ext cx="766507" cy="384033"/>
            </a:xfrm>
            <a:prstGeom prst="rect">
              <a:avLst/>
            </a:prstGeom>
          </p:spPr>
        </p:pic>
        <p:sp>
          <p:nvSpPr>
            <p:cNvPr id="244" name="TextBox 243"/>
            <p:cNvSpPr txBox="1"/>
            <p:nvPr/>
          </p:nvSpPr>
          <p:spPr>
            <a:xfrm>
              <a:off x="3795831" y="3948057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돌아가기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45" name="그룹 244"/>
            <p:cNvGrpSpPr/>
            <p:nvPr/>
          </p:nvGrpSpPr>
          <p:grpSpPr>
            <a:xfrm>
              <a:off x="845757" y="3057531"/>
              <a:ext cx="548616" cy="460785"/>
              <a:chOff x="3034059" y="3212028"/>
              <a:chExt cx="548616" cy="460785"/>
            </a:xfrm>
          </p:grpSpPr>
          <p:sp>
            <p:nvSpPr>
              <p:cNvPr id="264" name="TextBox 263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1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265" name="TextBox 264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46" name="그룹 245"/>
            <p:cNvGrpSpPr/>
            <p:nvPr/>
          </p:nvGrpSpPr>
          <p:grpSpPr>
            <a:xfrm>
              <a:off x="1388963" y="3057531"/>
              <a:ext cx="548616" cy="460785"/>
              <a:chOff x="3034059" y="3212028"/>
              <a:chExt cx="548616" cy="460785"/>
            </a:xfrm>
          </p:grpSpPr>
          <p:sp>
            <p:nvSpPr>
              <p:cNvPr id="262" name="TextBox 261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2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47" name="그룹 246"/>
            <p:cNvGrpSpPr/>
            <p:nvPr/>
          </p:nvGrpSpPr>
          <p:grpSpPr>
            <a:xfrm>
              <a:off x="1932169" y="3057531"/>
              <a:ext cx="548616" cy="460785"/>
              <a:chOff x="3034059" y="3212028"/>
              <a:chExt cx="548616" cy="460785"/>
            </a:xfrm>
          </p:grpSpPr>
          <p:sp>
            <p:nvSpPr>
              <p:cNvPr id="260" name="TextBox 259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3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261" name="TextBox 260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48" name="그룹 247"/>
            <p:cNvGrpSpPr/>
            <p:nvPr/>
          </p:nvGrpSpPr>
          <p:grpSpPr>
            <a:xfrm>
              <a:off x="2475375" y="3057531"/>
              <a:ext cx="548616" cy="460785"/>
              <a:chOff x="3034059" y="3212028"/>
              <a:chExt cx="548616" cy="460785"/>
            </a:xfrm>
          </p:grpSpPr>
          <p:sp>
            <p:nvSpPr>
              <p:cNvPr id="258" name="TextBox 257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4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49" name="그룹 248"/>
            <p:cNvGrpSpPr/>
            <p:nvPr/>
          </p:nvGrpSpPr>
          <p:grpSpPr>
            <a:xfrm>
              <a:off x="3018581" y="3057531"/>
              <a:ext cx="548616" cy="460785"/>
              <a:chOff x="3034059" y="3212028"/>
              <a:chExt cx="548616" cy="460785"/>
            </a:xfrm>
          </p:grpSpPr>
          <p:sp>
            <p:nvSpPr>
              <p:cNvPr id="256" name="TextBox 255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5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50" name="그룹 249"/>
            <p:cNvGrpSpPr/>
            <p:nvPr/>
          </p:nvGrpSpPr>
          <p:grpSpPr>
            <a:xfrm>
              <a:off x="3561787" y="3057531"/>
              <a:ext cx="548616" cy="460785"/>
              <a:chOff x="3034059" y="3212028"/>
              <a:chExt cx="548616" cy="460785"/>
            </a:xfrm>
          </p:grpSpPr>
          <p:sp>
            <p:nvSpPr>
              <p:cNvPr id="254" name="TextBox 253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6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255" name="TextBox 254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latin typeface="+mj-ea"/>
                    <a:ea typeface="+mj-ea"/>
                  </a:rPr>
                  <a:t>1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51" name="그룹 250"/>
            <p:cNvGrpSpPr/>
            <p:nvPr/>
          </p:nvGrpSpPr>
          <p:grpSpPr>
            <a:xfrm>
              <a:off x="4104993" y="3057531"/>
              <a:ext cx="548616" cy="460785"/>
              <a:chOff x="3034059" y="3212028"/>
              <a:chExt cx="548616" cy="460785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3034059" y="3212028"/>
                <a:ext cx="3866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7</a:t>
                </a:r>
                <a:r>
                  <a:rPr lang="ko-KR" altLang="en-US" sz="1000" b="1" dirty="0" smtClean="0"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3175191" y="3411203"/>
                <a:ext cx="4074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>
                    <a:latin typeface="+mj-ea"/>
                    <a:ea typeface="+mj-ea"/>
                  </a:rPr>
                  <a:t>2</a:t>
                </a:r>
                <a:r>
                  <a:rPr lang="ko-KR" altLang="en-US" sz="1100" b="1" dirty="0" smtClean="0">
                    <a:latin typeface="+mj-ea"/>
                    <a:ea typeface="+mj-ea"/>
                  </a:rPr>
                  <a:t>개</a:t>
                </a:r>
                <a:endParaRPr lang="ko-KR" altLang="en-US" sz="900" b="1" dirty="0">
                  <a:latin typeface="+mj-ea"/>
                  <a:ea typeface="+mj-ea"/>
                </a:endParaRPr>
              </a:p>
            </p:txBody>
          </p:sp>
        </p:grpSp>
      </p:grpSp>
      <p:pic>
        <p:nvPicPr>
          <p:cNvPr id="266" name="그림 2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11" y="2981070"/>
            <a:ext cx="459263" cy="404425"/>
          </a:xfrm>
          <a:prstGeom prst="rect">
            <a:avLst/>
          </a:prstGeom>
        </p:spPr>
      </p:pic>
      <p:pic>
        <p:nvPicPr>
          <p:cNvPr id="267" name="그림 26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52" y="3945805"/>
            <a:ext cx="368674" cy="324653"/>
          </a:xfrm>
          <a:prstGeom prst="rect">
            <a:avLst/>
          </a:prstGeom>
        </p:spPr>
      </p:pic>
      <p:pic>
        <p:nvPicPr>
          <p:cNvPr id="268" name="그림 26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86" y="3945805"/>
            <a:ext cx="368674" cy="324653"/>
          </a:xfrm>
          <a:prstGeom prst="rect">
            <a:avLst/>
          </a:prstGeom>
        </p:spPr>
      </p:pic>
      <p:pic>
        <p:nvPicPr>
          <p:cNvPr id="269" name="그림 26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38" y="3945805"/>
            <a:ext cx="368674" cy="324653"/>
          </a:xfrm>
          <a:prstGeom prst="rect">
            <a:avLst/>
          </a:prstGeom>
        </p:spPr>
      </p:pic>
      <p:pic>
        <p:nvPicPr>
          <p:cNvPr id="270" name="그림 26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10" y="3945805"/>
            <a:ext cx="368674" cy="324653"/>
          </a:xfrm>
          <a:prstGeom prst="rect">
            <a:avLst/>
          </a:prstGeom>
        </p:spPr>
      </p:pic>
      <p:sp>
        <p:nvSpPr>
          <p:cNvPr id="439" name="직사각형 438"/>
          <p:cNvSpPr/>
          <p:nvPr/>
        </p:nvSpPr>
        <p:spPr>
          <a:xfrm>
            <a:off x="616209" y="521731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3640204" y="3067509"/>
            <a:ext cx="4911593" cy="1073211"/>
            <a:chOff x="6359967" y="-1295916"/>
            <a:chExt cx="4911593" cy="1073211"/>
          </a:xfrm>
        </p:grpSpPr>
        <p:pic>
          <p:nvPicPr>
            <p:cNvPr id="184" name="그림 183"/>
            <p:cNvPicPr>
              <a:picLocks/>
            </p:cNvPicPr>
            <p:nvPr/>
          </p:nvPicPr>
          <p:blipFill rotWithShape="1">
            <a:blip r:embed="rId21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85" name="그림 184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186" name="직사각형 185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판매 대상에 </a:t>
              </a:r>
              <a:r>
                <a:rPr lang="ko-KR" altLang="en-US" sz="1050" b="1" dirty="0" smtClean="0">
                  <a:solidFill>
                    <a:schemeClr val="accent4"/>
                  </a:solidFill>
                  <a:latin typeface="+mn-ea"/>
                </a:rPr>
                <a:t>강화된 아이템이 포함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되어 있습니다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그래도 판매하시겠습니까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189" name="그림 18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190" name="직사각형 189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111967" y="121298"/>
            <a:ext cx="526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아이템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일괄 판매 설정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강화 아이템 포함 안내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3435502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67" name="직사각형 66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94" name="그림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99" name="직사각형 98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121" name="그림 1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" name="직사각형 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125" name="오각형 124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128" name="오각형 127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그룹 134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136" name="오각형 135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139" name="오각형 13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142" name="오각형 14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616209" y="521732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5" name="그림 1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20" y="6043205"/>
            <a:ext cx="452326" cy="452326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3817670" y="1905372"/>
            <a:ext cx="4556660" cy="3397485"/>
            <a:chOff x="3817670" y="1905372"/>
            <a:chExt cx="4556660" cy="3397485"/>
          </a:xfrm>
        </p:grpSpPr>
        <p:grpSp>
          <p:nvGrpSpPr>
            <p:cNvPr id="183" name="그룹 182"/>
            <p:cNvGrpSpPr/>
            <p:nvPr/>
          </p:nvGrpSpPr>
          <p:grpSpPr>
            <a:xfrm>
              <a:off x="3817670" y="1905372"/>
              <a:ext cx="4556660" cy="3397485"/>
              <a:chOff x="414291" y="1067511"/>
              <a:chExt cx="4556660" cy="3397485"/>
            </a:xfrm>
          </p:grpSpPr>
          <p:pic>
            <p:nvPicPr>
              <p:cNvPr id="184" name="그림 183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291" y="1067511"/>
                <a:ext cx="4556660" cy="3397485"/>
              </a:xfrm>
              <a:prstGeom prst="rect">
                <a:avLst/>
              </a:prstGeom>
            </p:spPr>
          </p:pic>
          <p:sp>
            <p:nvSpPr>
              <p:cNvPr id="186" name="TextBox 185"/>
              <p:cNvSpPr txBox="1"/>
              <p:nvPr/>
            </p:nvSpPr>
            <p:spPr>
              <a:xfrm>
                <a:off x="2148105" y="1145883"/>
                <a:ext cx="117211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일괄 분해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87" name="그림 186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222" y="1580042"/>
                <a:ext cx="4134787" cy="2233202"/>
              </a:xfrm>
              <a:prstGeom prst="rect">
                <a:avLst/>
              </a:prstGeom>
            </p:spPr>
          </p:pic>
          <p:sp>
            <p:nvSpPr>
              <p:cNvPr id="188" name="직사각형 187"/>
              <p:cNvSpPr/>
              <p:nvPr/>
            </p:nvSpPr>
            <p:spPr>
              <a:xfrm>
                <a:off x="742090" y="1662151"/>
                <a:ext cx="4005008" cy="1168403"/>
              </a:xfrm>
              <a:prstGeom prst="rect">
                <a:avLst/>
              </a:prstGeom>
              <a:solidFill>
                <a:srgbClr val="171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cxnSp>
            <p:nvCxnSpPr>
              <p:cNvPr id="189" name="직선 연결선 188"/>
              <p:cNvCxnSpPr/>
              <p:nvPr/>
            </p:nvCxnSpPr>
            <p:spPr>
              <a:xfrm>
                <a:off x="830595" y="1939256"/>
                <a:ext cx="3838682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타원 189"/>
              <p:cNvSpPr/>
              <p:nvPr/>
            </p:nvSpPr>
            <p:spPr>
              <a:xfrm>
                <a:off x="795196" y="1913331"/>
                <a:ext cx="51097" cy="510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731469" y="1669140"/>
                <a:ext cx="13035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아이템 카테고리 선택</a:t>
                </a:r>
                <a:endParaRPr lang="ko-KR" alt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직사각형 191"/>
              <p:cNvSpPr/>
              <p:nvPr/>
            </p:nvSpPr>
            <p:spPr>
              <a:xfrm>
                <a:off x="886376" y="2042127"/>
                <a:ext cx="589576" cy="58957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8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직사각형 192"/>
              <p:cNvSpPr/>
              <p:nvPr/>
            </p:nvSpPr>
            <p:spPr>
              <a:xfrm>
                <a:off x="884614" y="2068287"/>
                <a:ext cx="558475" cy="558475"/>
              </a:xfrm>
              <a:prstGeom prst="rect">
                <a:avLst/>
              </a:prstGeom>
              <a:blipFill dpi="0" rotWithShape="1">
                <a:blip r:embed="rId16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400" dirty="0" smtClean="0"/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950055" y="2201231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/>
                  <a:t>무기</a:t>
                </a:r>
                <a:endParaRPr lang="ko-KR" altLang="en-US" sz="1100" b="1" dirty="0"/>
              </a:p>
            </p:txBody>
          </p:sp>
          <p:sp>
            <p:nvSpPr>
              <p:cNvPr id="195" name="직사각형 194"/>
              <p:cNvSpPr/>
              <p:nvPr/>
            </p:nvSpPr>
            <p:spPr>
              <a:xfrm>
                <a:off x="2456695" y="2042127"/>
                <a:ext cx="589577" cy="58957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직사각형 195"/>
              <p:cNvSpPr/>
              <p:nvPr/>
            </p:nvSpPr>
            <p:spPr>
              <a:xfrm>
                <a:off x="2415197" y="1999541"/>
                <a:ext cx="659653" cy="659653"/>
              </a:xfrm>
              <a:prstGeom prst="rect">
                <a:avLst/>
              </a:prstGeom>
              <a:blipFill dpi="0" rotWithShape="1">
                <a:blip r:embed="rId17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400" dirty="0" smtClean="0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2447048" y="2201231"/>
                <a:ext cx="60785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err="1" smtClean="0"/>
                  <a:t>방어구</a:t>
                </a:r>
                <a:endParaRPr lang="ko-KR" altLang="en-US" sz="1100" b="1" dirty="0"/>
              </a:p>
            </p:txBody>
          </p:sp>
          <p:sp>
            <p:nvSpPr>
              <p:cNvPr id="198" name="직사각형 197"/>
              <p:cNvSpPr/>
              <p:nvPr/>
            </p:nvSpPr>
            <p:spPr>
              <a:xfrm>
                <a:off x="4027015" y="2042127"/>
                <a:ext cx="589576" cy="58957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직사각형 198"/>
              <p:cNvSpPr/>
              <p:nvPr/>
            </p:nvSpPr>
            <p:spPr>
              <a:xfrm>
                <a:off x="4061035" y="2083539"/>
                <a:ext cx="539291" cy="539291"/>
              </a:xfrm>
              <a:prstGeom prst="rect">
                <a:avLst/>
              </a:prstGeom>
              <a:blipFill dpi="0" rotWithShape="1">
                <a:blip r:embed="rId18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400" dirty="0" smtClean="0"/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4031754" y="2201231"/>
                <a:ext cx="60785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/>
                  <a:t>장신구</a:t>
                </a:r>
                <a:endParaRPr lang="ko-KR" altLang="en-US" sz="1100" b="1" dirty="0"/>
              </a:p>
            </p:txBody>
          </p:sp>
          <p:sp>
            <p:nvSpPr>
              <p:cNvPr id="201" name="직사각형 200"/>
              <p:cNvSpPr/>
              <p:nvPr/>
            </p:nvSpPr>
            <p:spPr>
              <a:xfrm>
                <a:off x="742090" y="2841898"/>
                <a:ext cx="4005008" cy="792628"/>
              </a:xfrm>
              <a:prstGeom prst="rect">
                <a:avLst/>
              </a:prstGeom>
              <a:solidFill>
                <a:srgbClr val="171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cxnSp>
            <p:nvCxnSpPr>
              <p:cNvPr id="202" name="직선 연결선 201"/>
              <p:cNvCxnSpPr/>
              <p:nvPr/>
            </p:nvCxnSpPr>
            <p:spPr>
              <a:xfrm>
                <a:off x="830595" y="2964505"/>
                <a:ext cx="3838682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타원 202"/>
              <p:cNvSpPr/>
              <p:nvPr/>
            </p:nvSpPr>
            <p:spPr>
              <a:xfrm>
                <a:off x="795196" y="2938580"/>
                <a:ext cx="51097" cy="510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731469" y="2694388"/>
                <a:ext cx="107273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아이템 등급 선택</a:t>
                </a:r>
                <a:endParaRPr lang="ko-KR" alt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직사각형 204"/>
              <p:cNvSpPr/>
              <p:nvPr/>
            </p:nvSpPr>
            <p:spPr>
              <a:xfrm>
                <a:off x="886376" y="3066159"/>
                <a:ext cx="468000" cy="432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직사각형 249"/>
              <p:cNvSpPr/>
              <p:nvPr/>
            </p:nvSpPr>
            <p:spPr>
              <a:xfrm>
                <a:off x="1430079" y="3066159"/>
                <a:ext cx="468000" cy="432000"/>
              </a:xfrm>
              <a:prstGeom prst="rect">
                <a:avLst/>
              </a:prstGeom>
              <a:solidFill>
                <a:schemeClr val="accent6"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직사각형 272"/>
              <p:cNvSpPr/>
              <p:nvPr/>
            </p:nvSpPr>
            <p:spPr>
              <a:xfrm>
                <a:off x="1973782" y="3066159"/>
                <a:ext cx="468000" cy="432000"/>
              </a:xfrm>
              <a:prstGeom prst="rect">
                <a:avLst/>
              </a:prstGeom>
              <a:solidFill>
                <a:schemeClr val="accent1"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74" name="직사각형 273"/>
              <p:cNvSpPr/>
              <p:nvPr/>
            </p:nvSpPr>
            <p:spPr>
              <a:xfrm>
                <a:off x="2517485" y="3066159"/>
                <a:ext cx="468000" cy="432000"/>
              </a:xfrm>
              <a:prstGeom prst="rect">
                <a:avLst/>
              </a:prstGeom>
              <a:solidFill>
                <a:schemeClr val="accent4"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직사각형 274"/>
              <p:cNvSpPr/>
              <p:nvPr/>
            </p:nvSpPr>
            <p:spPr>
              <a:xfrm>
                <a:off x="3061188" y="3066159"/>
                <a:ext cx="468000" cy="432000"/>
              </a:xfrm>
              <a:prstGeom prst="rect">
                <a:avLst/>
              </a:prstGeom>
              <a:solidFill>
                <a:srgbClr val="AE78D6">
                  <a:alpha val="67000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76" name="직사각형 275"/>
              <p:cNvSpPr/>
              <p:nvPr/>
            </p:nvSpPr>
            <p:spPr>
              <a:xfrm>
                <a:off x="3604891" y="3066159"/>
                <a:ext cx="468000" cy="4320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77" name="직사각형 276"/>
              <p:cNvSpPr/>
              <p:nvPr/>
            </p:nvSpPr>
            <p:spPr>
              <a:xfrm>
                <a:off x="4148591" y="3066159"/>
                <a:ext cx="468000" cy="432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TextBox 277"/>
              <p:cNvSpPr txBox="1"/>
              <p:nvPr/>
            </p:nvSpPr>
            <p:spPr>
              <a:xfrm>
                <a:off x="792566" y="3536458"/>
                <a:ext cx="309251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accent4"/>
                    </a:solidFill>
                  </a:rPr>
                  <a:t>※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  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잠금 되어 있는 아이템은 분해 대상에서 제외됩니다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.</a:t>
                </a:r>
                <a:endParaRPr lang="ko-KR" altLang="en-US" sz="9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279" name="그림 278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737970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280" name="그림 279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2435292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281" name="그림 280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1208478" y="3878805"/>
                <a:ext cx="766507" cy="384033"/>
              </a:xfrm>
              <a:prstGeom prst="rect">
                <a:avLst/>
              </a:prstGeom>
            </p:spPr>
          </p:pic>
          <p:pic>
            <p:nvPicPr>
              <p:cNvPr id="282" name="그림 281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1818545" y="3878805"/>
                <a:ext cx="766507" cy="384033"/>
              </a:xfrm>
              <a:prstGeom prst="rect">
                <a:avLst/>
              </a:prstGeom>
            </p:spPr>
          </p:pic>
          <p:sp>
            <p:nvSpPr>
              <p:cNvPr id="283" name="TextBox 282"/>
              <p:cNvSpPr txBox="1"/>
              <p:nvPr/>
            </p:nvSpPr>
            <p:spPr>
              <a:xfrm>
                <a:off x="1128222" y="3948057"/>
                <a:ext cx="93968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아이템 분해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4" name="TextBox 283"/>
              <p:cNvSpPr txBox="1"/>
              <p:nvPr/>
            </p:nvSpPr>
            <p:spPr>
              <a:xfrm>
                <a:off x="2399128" y="3948057"/>
                <a:ext cx="4299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solidFill>
                      <a:schemeClr val="bg1"/>
                    </a:solidFill>
                  </a:rPr>
                  <a:t>250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85" name="그림 284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604891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286" name="그림 285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868881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287" name="그림 286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3773018" y="3878805"/>
                <a:ext cx="766507" cy="384033"/>
              </a:xfrm>
              <a:prstGeom prst="rect">
                <a:avLst/>
              </a:prstGeom>
            </p:spPr>
          </p:pic>
          <p:sp>
            <p:nvSpPr>
              <p:cNvPr id="288" name="TextBox 287"/>
              <p:cNvSpPr txBox="1"/>
              <p:nvPr/>
            </p:nvSpPr>
            <p:spPr>
              <a:xfrm>
                <a:off x="3795831" y="3948057"/>
                <a:ext cx="74892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돌아가기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89" name="그룹 288"/>
              <p:cNvGrpSpPr/>
              <p:nvPr/>
            </p:nvGrpSpPr>
            <p:grpSpPr>
              <a:xfrm>
                <a:off x="845757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09" name="TextBox 308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1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10" name="TextBox 309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90" name="그룹 289"/>
              <p:cNvGrpSpPr/>
              <p:nvPr/>
            </p:nvGrpSpPr>
            <p:grpSpPr>
              <a:xfrm>
                <a:off x="1388963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07" name="TextBox 306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2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08" name="TextBox 307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91" name="그룹 290"/>
              <p:cNvGrpSpPr/>
              <p:nvPr/>
            </p:nvGrpSpPr>
            <p:grpSpPr>
              <a:xfrm>
                <a:off x="1932169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05" name="TextBox 304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3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06" name="TextBox 305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92" name="그룹 291"/>
              <p:cNvGrpSpPr/>
              <p:nvPr/>
            </p:nvGrpSpPr>
            <p:grpSpPr>
              <a:xfrm>
                <a:off x="2475375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03" name="TextBox 302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4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04" name="TextBox 303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93" name="그룹 292"/>
              <p:cNvGrpSpPr/>
              <p:nvPr/>
            </p:nvGrpSpPr>
            <p:grpSpPr>
              <a:xfrm>
                <a:off x="3018581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01" name="TextBox 300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5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02" name="TextBox 301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94" name="그룹 293"/>
              <p:cNvGrpSpPr/>
              <p:nvPr/>
            </p:nvGrpSpPr>
            <p:grpSpPr>
              <a:xfrm>
                <a:off x="3561787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299" name="TextBox 298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6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00" name="TextBox 299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95" name="그룹 294"/>
              <p:cNvGrpSpPr/>
              <p:nvPr/>
            </p:nvGrpSpPr>
            <p:grpSpPr>
              <a:xfrm>
                <a:off x="4104993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297" name="TextBox 296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7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298" name="TextBox 297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>
                      <a:latin typeface="+mj-ea"/>
                      <a:ea typeface="+mj-ea"/>
                    </a:rPr>
                    <a:t>2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96" name="그림 29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8364" y="3952134"/>
                <a:ext cx="421878" cy="276989"/>
              </a:xfrm>
              <a:prstGeom prst="rect">
                <a:avLst/>
              </a:prstGeom>
            </p:spPr>
          </p:pic>
        </p:grpSp>
        <p:pic>
          <p:nvPicPr>
            <p:cNvPr id="311" name="그림 31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11" y="2981070"/>
              <a:ext cx="459263" cy="404425"/>
            </a:xfrm>
            <a:prstGeom prst="rect">
              <a:avLst/>
            </a:prstGeom>
          </p:spPr>
        </p:pic>
        <p:pic>
          <p:nvPicPr>
            <p:cNvPr id="312" name="그림 3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952" y="3945805"/>
              <a:ext cx="368674" cy="324653"/>
            </a:xfrm>
            <a:prstGeom prst="rect">
              <a:avLst/>
            </a:prstGeom>
          </p:spPr>
        </p:pic>
        <p:pic>
          <p:nvPicPr>
            <p:cNvPr id="313" name="그림 31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786" y="3945805"/>
              <a:ext cx="368674" cy="324653"/>
            </a:xfrm>
            <a:prstGeom prst="rect">
              <a:avLst/>
            </a:prstGeom>
          </p:spPr>
        </p:pic>
        <p:pic>
          <p:nvPicPr>
            <p:cNvPr id="314" name="그림 3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038" y="3945805"/>
              <a:ext cx="368674" cy="324653"/>
            </a:xfrm>
            <a:prstGeom prst="rect">
              <a:avLst/>
            </a:prstGeom>
          </p:spPr>
        </p:pic>
        <p:pic>
          <p:nvPicPr>
            <p:cNvPr id="315" name="그림 3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210" y="3945805"/>
              <a:ext cx="368674" cy="324653"/>
            </a:xfrm>
            <a:prstGeom prst="rect">
              <a:avLst/>
            </a:prstGeom>
          </p:spPr>
        </p:pic>
      </p:grpSp>
      <p:sp>
        <p:nvSpPr>
          <p:cNvPr id="177" name="TextBox 176"/>
          <p:cNvSpPr txBox="1"/>
          <p:nvPr/>
        </p:nvSpPr>
        <p:spPr>
          <a:xfrm>
            <a:off x="111967" y="121298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아이템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일괄 분해 설정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1925695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67" name="직사각형 66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94" name="그림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99" name="직사각형 98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121" name="그림 1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" name="직사각형 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125" name="오각형 124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128" name="오각형 127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그룹 134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136" name="오각형 135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139" name="오각형 13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142" name="오각형 14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616209" y="521732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5" name="그림 1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20" y="6043205"/>
            <a:ext cx="452326" cy="452326"/>
          </a:xfrm>
          <a:prstGeom prst="rect">
            <a:avLst/>
          </a:prstGeom>
        </p:spPr>
      </p:pic>
      <p:grpSp>
        <p:nvGrpSpPr>
          <p:cNvPr id="194" name="그룹 193"/>
          <p:cNvGrpSpPr/>
          <p:nvPr/>
        </p:nvGrpSpPr>
        <p:grpSpPr>
          <a:xfrm>
            <a:off x="3817670" y="1905372"/>
            <a:ext cx="4556660" cy="3397485"/>
            <a:chOff x="3817670" y="1905372"/>
            <a:chExt cx="4556660" cy="3397485"/>
          </a:xfrm>
        </p:grpSpPr>
        <p:grpSp>
          <p:nvGrpSpPr>
            <p:cNvPr id="195" name="그룹 194"/>
            <p:cNvGrpSpPr/>
            <p:nvPr/>
          </p:nvGrpSpPr>
          <p:grpSpPr>
            <a:xfrm>
              <a:off x="3817670" y="1905372"/>
              <a:ext cx="4556660" cy="3397485"/>
              <a:chOff x="414291" y="1067511"/>
              <a:chExt cx="4556660" cy="3397485"/>
            </a:xfrm>
          </p:grpSpPr>
          <p:pic>
            <p:nvPicPr>
              <p:cNvPr id="201" name="그림 20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291" y="1067511"/>
                <a:ext cx="4556660" cy="3397485"/>
              </a:xfrm>
              <a:prstGeom prst="rect">
                <a:avLst/>
              </a:prstGeom>
            </p:spPr>
          </p:pic>
          <p:sp>
            <p:nvSpPr>
              <p:cNvPr id="202" name="TextBox 201"/>
              <p:cNvSpPr txBox="1"/>
              <p:nvPr/>
            </p:nvSpPr>
            <p:spPr>
              <a:xfrm>
                <a:off x="2148105" y="1145883"/>
                <a:ext cx="117211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일괄 분해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03" name="그림 20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222" y="1580042"/>
                <a:ext cx="4134787" cy="2233202"/>
              </a:xfrm>
              <a:prstGeom prst="rect">
                <a:avLst/>
              </a:prstGeom>
            </p:spPr>
          </p:pic>
          <p:sp>
            <p:nvSpPr>
              <p:cNvPr id="204" name="직사각형 203"/>
              <p:cNvSpPr/>
              <p:nvPr/>
            </p:nvSpPr>
            <p:spPr>
              <a:xfrm>
                <a:off x="742090" y="1662151"/>
                <a:ext cx="4005008" cy="1168403"/>
              </a:xfrm>
              <a:prstGeom prst="rect">
                <a:avLst/>
              </a:prstGeom>
              <a:solidFill>
                <a:srgbClr val="171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cxnSp>
            <p:nvCxnSpPr>
              <p:cNvPr id="205" name="직선 연결선 204"/>
              <p:cNvCxnSpPr/>
              <p:nvPr/>
            </p:nvCxnSpPr>
            <p:spPr>
              <a:xfrm>
                <a:off x="830595" y="1939256"/>
                <a:ext cx="3838682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타원 249"/>
              <p:cNvSpPr/>
              <p:nvPr/>
            </p:nvSpPr>
            <p:spPr>
              <a:xfrm>
                <a:off x="795196" y="1913331"/>
                <a:ext cx="51097" cy="510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731469" y="1669140"/>
                <a:ext cx="13035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아이템 카테고리 선택</a:t>
                </a:r>
                <a:endParaRPr lang="ko-KR" alt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직사각형 273"/>
              <p:cNvSpPr/>
              <p:nvPr/>
            </p:nvSpPr>
            <p:spPr>
              <a:xfrm>
                <a:off x="886376" y="2042127"/>
                <a:ext cx="589576" cy="58957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8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직사각형 274"/>
              <p:cNvSpPr/>
              <p:nvPr/>
            </p:nvSpPr>
            <p:spPr>
              <a:xfrm>
                <a:off x="884614" y="2068287"/>
                <a:ext cx="558475" cy="558475"/>
              </a:xfrm>
              <a:prstGeom prst="rect">
                <a:avLst/>
              </a:prstGeom>
              <a:blipFill dpi="0" rotWithShape="1">
                <a:blip r:embed="rId16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400" dirty="0" smtClean="0"/>
              </a:p>
            </p:txBody>
          </p:sp>
          <p:sp>
            <p:nvSpPr>
              <p:cNvPr id="276" name="TextBox 275"/>
              <p:cNvSpPr txBox="1"/>
              <p:nvPr/>
            </p:nvSpPr>
            <p:spPr>
              <a:xfrm>
                <a:off x="950055" y="2201231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/>
                  <a:t>무기</a:t>
                </a:r>
                <a:endParaRPr lang="ko-KR" altLang="en-US" sz="1100" b="1" dirty="0"/>
              </a:p>
            </p:txBody>
          </p:sp>
          <p:sp>
            <p:nvSpPr>
              <p:cNvPr id="277" name="직사각형 276"/>
              <p:cNvSpPr/>
              <p:nvPr/>
            </p:nvSpPr>
            <p:spPr>
              <a:xfrm>
                <a:off x="2456695" y="2042127"/>
                <a:ext cx="589577" cy="58957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직사각형 277"/>
              <p:cNvSpPr/>
              <p:nvPr/>
            </p:nvSpPr>
            <p:spPr>
              <a:xfrm>
                <a:off x="2415197" y="1999541"/>
                <a:ext cx="659653" cy="659653"/>
              </a:xfrm>
              <a:prstGeom prst="rect">
                <a:avLst/>
              </a:prstGeom>
              <a:blipFill dpi="0" rotWithShape="1">
                <a:blip r:embed="rId17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400" dirty="0" smtClean="0"/>
              </a:p>
            </p:txBody>
          </p:sp>
          <p:sp>
            <p:nvSpPr>
              <p:cNvPr id="279" name="TextBox 278"/>
              <p:cNvSpPr txBox="1"/>
              <p:nvPr/>
            </p:nvSpPr>
            <p:spPr>
              <a:xfrm>
                <a:off x="2447048" y="2201231"/>
                <a:ext cx="60785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err="1" smtClean="0"/>
                  <a:t>방어구</a:t>
                </a:r>
                <a:endParaRPr lang="ko-KR" altLang="en-US" sz="1100" b="1" dirty="0"/>
              </a:p>
            </p:txBody>
          </p:sp>
          <p:sp>
            <p:nvSpPr>
              <p:cNvPr id="280" name="직사각형 279"/>
              <p:cNvSpPr/>
              <p:nvPr/>
            </p:nvSpPr>
            <p:spPr>
              <a:xfrm>
                <a:off x="4027015" y="2042127"/>
                <a:ext cx="589576" cy="58957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직사각형 280"/>
              <p:cNvSpPr/>
              <p:nvPr/>
            </p:nvSpPr>
            <p:spPr>
              <a:xfrm>
                <a:off x="4061035" y="2083539"/>
                <a:ext cx="539291" cy="539291"/>
              </a:xfrm>
              <a:prstGeom prst="rect">
                <a:avLst/>
              </a:prstGeom>
              <a:blipFill dpi="0" rotWithShape="1">
                <a:blip r:embed="rId18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400" dirty="0" smtClean="0"/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4031754" y="2201231"/>
                <a:ext cx="60785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/>
                  <a:t>장신구</a:t>
                </a:r>
                <a:endParaRPr lang="ko-KR" altLang="en-US" sz="1100" b="1" dirty="0"/>
              </a:p>
            </p:txBody>
          </p:sp>
          <p:sp>
            <p:nvSpPr>
              <p:cNvPr id="283" name="직사각형 282"/>
              <p:cNvSpPr/>
              <p:nvPr/>
            </p:nvSpPr>
            <p:spPr>
              <a:xfrm>
                <a:off x="742090" y="2841898"/>
                <a:ext cx="4005008" cy="792628"/>
              </a:xfrm>
              <a:prstGeom prst="rect">
                <a:avLst/>
              </a:prstGeom>
              <a:solidFill>
                <a:srgbClr val="171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cxnSp>
            <p:nvCxnSpPr>
              <p:cNvPr id="284" name="직선 연결선 283"/>
              <p:cNvCxnSpPr/>
              <p:nvPr/>
            </p:nvCxnSpPr>
            <p:spPr>
              <a:xfrm>
                <a:off x="830595" y="2964505"/>
                <a:ext cx="3838682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타원 284"/>
              <p:cNvSpPr/>
              <p:nvPr/>
            </p:nvSpPr>
            <p:spPr>
              <a:xfrm>
                <a:off x="795196" y="2938580"/>
                <a:ext cx="51097" cy="510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86" name="TextBox 285"/>
              <p:cNvSpPr txBox="1"/>
              <p:nvPr/>
            </p:nvSpPr>
            <p:spPr>
              <a:xfrm>
                <a:off x="731469" y="2694388"/>
                <a:ext cx="107273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아이템 등급 선택</a:t>
                </a:r>
                <a:endParaRPr lang="ko-KR" alt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7" name="직사각형 286"/>
              <p:cNvSpPr/>
              <p:nvPr/>
            </p:nvSpPr>
            <p:spPr>
              <a:xfrm>
                <a:off x="886376" y="3066159"/>
                <a:ext cx="468000" cy="432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직사각형 287"/>
              <p:cNvSpPr/>
              <p:nvPr/>
            </p:nvSpPr>
            <p:spPr>
              <a:xfrm>
                <a:off x="1430079" y="3066159"/>
                <a:ext cx="468000" cy="432000"/>
              </a:xfrm>
              <a:prstGeom prst="rect">
                <a:avLst/>
              </a:prstGeom>
              <a:solidFill>
                <a:schemeClr val="accent6"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직사각형 288"/>
              <p:cNvSpPr/>
              <p:nvPr/>
            </p:nvSpPr>
            <p:spPr>
              <a:xfrm>
                <a:off x="1973782" y="3066159"/>
                <a:ext cx="468000" cy="432000"/>
              </a:xfrm>
              <a:prstGeom prst="rect">
                <a:avLst/>
              </a:prstGeom>
              <a:solidFill>
                <a:schemeClr val="accent1"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0" name="직사각형 289"/>
              <p:cNvSpPr/>
              <p:nvPr/>
            </p:nvSpPr>
            <p:spPr>
              <a:xfrm>
                <a:off x="2517485" y="3066159"/>
                <a:ext cx="468000" cy="432000"/>
              </a:xfrm>
              <a:prstGeom prst="rect">
                <a:avLst/>
              </a:prstGeom>
              <a:solidFill>
                <a:schemeClr val="accent4"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직사각형 290"/>
              <p:cNvSpPr/>
              <p:nvPr/>
            </p:nvSpPr>
            <p:spPr>
              <a:xfrm>
                <a:off x="3061188" y="3066159"/>
                <a:ext cx="468000" cy="432000"/>
              </a:xfrm>
              <a:prstGeom prst="rect">
                <a:avLst/>
              </a:prstGeom>
              <a:solidFill>
                <a:srgbClr val="AE78D6">
                  <a:alpha val="67000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직사각형 291"/>
              <p:cNvSpPr/>
              <p:nvPr/>
            </p:nvSpPr>
            <p:spPr>
              <a:xfrm>
                <a:off x="3604891" y="3066159"/>
                <a:ext cx="468000" cy="4320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직사각형 292"/>
              <p:cNvSpPr/>
              <p:nvPr/>
            </p:nvSpPr>
            <p:spPr>
              <a:xfrm>
                <a:off x="4148591" y="3066159"/>
                <a:ext cx="468000" cy="432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4" name="TextBox 293"/>
              <p:cNvSpPr txBox="1"/>
              <p:nvPr/>
            </p:nvSpPr>
            <p:spPr>
              <a:xfrm>
                <a:off x="792566" y="3536458"/>
                <a:ext cx="309251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accent4"/>
                    </a:solidFill>
                  </a:rPr>
                  <a:t>※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  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잠금 되어 있는 아이템은 분해 대상에서 제외됩니다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.</a:t>
                </a:r>
                <a:endParaRPr lang="ko-KR" altLang="en-US" sz="9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295" name="그림 294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737970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296" name="그림 295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2435292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297" name="그림 296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1208478" y="3878805"/>
                <a:ext cx="766507" cy="384033"/>
              </a:xfrm>
              <a:prstGeom prst="rect">
                <a:avLst/>
              </a:prstGeom>
            </p:spPr>
          </p:pic>
          <p:pic>
            <p:nvPicPr>
              <p:cNvPr id="298" name="그림 297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1818545" y="3878805"/>
                <a:ext cx="766507" cy="384033"/>
              </a:xfrm>
              <a:prstGeom prst="rect">
                <a:avLst/>
              </a:prstGeom>
            </p:spPr>
          </p:pic>
          <p:sp>
            <p:nvSpPr>
              <p:cNvPr id="299" name="TextBox 298"/>
              <p:cNvSpPr txBox="1"/>
              <p:nvPr/>
            </p:nvSpPr>
            <p:spPr>
              <a:xfrm>
                <a:off x="1128222" y="3948057"/>
                <a:ext cx="93968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아이템 분해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2399128" y="3948057"/>
                <a:ext cx="4299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solidFill>
                      <a:schemeClr val="bg1"/>
                    </a:solidFill>
                  </a:rPr>
                  <a:t>250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1" name="그림 300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604891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302" name="그림 301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868881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303" name="그림 302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3773018" y="3878805"/>
                <a:ext cx="766507" cy="384033"/>
              </a:xfrm>
              <a:prstGeom prst="rect">
                <a:avLst/>
              </a:prstGeom>
            </p:spPr>
          </p:pic>
          <p:sp>
            <p:nvSpPr>
              <p:cNvPr id="304" name="TextBox 303"/>
              <p:cNvSpPr txBox="1"/>
              <p:nvPr/>
            </p:nvSpPr>
            <p:spPr>
              <a:xfrm>
                <a:off x="3795831" y="3948057"/>
                <a:ext cx="74892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돌아가기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5" name="그룹 304"/>
              <p:cNvGrpSpPr/>
              <p:nvPr/>
            </p:nvGrpSpPr>
            <p:grpSpPr>
              <a:xfrm>
                <a:off x="845757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25" name="TextBox 324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1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26" name="TextBox 325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6" name="그룹 305"/>
              <p:cNvGrpSpPr/>
              <p:nvPr/>
            </p:nvGrpSpPr>
            <p:grpSpPr>
              <a:xfrm>
                <a:off x="1388963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23" name="TextBox 322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2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24" name="TextBox 323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7" name="그룹 306"/>
              <p:cNvGrpSpPr/>
              <p:nvPr/>
            </p:nvGrpSpPr>
            <p:grpSpPr>
              <a:xfrm>
                <a:off x="1932169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21" name="TextBox 320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3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22" name="TextBox 321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8" name="그룹 307"/>
              <p:cNvGrpSpPr/>
              <p:nvPr/>
            </p:nvGrpSpPr>
            <p:grpSpPr>
              <a:xfrm>
                <a:off x="2475375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19" name="TextBox 318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4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20" name="TextBox 319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9" name="그룹 308"/>
              <p:cNvGrpSpPr/>
              <p:nvPr/>
            </p:nvGrpSpPr>
            <p:grpSpPr>
              <a:xfrm>
                <a:off x="3018581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17" name="TextBox 316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5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10" name="그룹 309"/>
              <p:cNvGrpSpPr/>
              <p:nvPr/>
            </p:nvGrpSpPr>
            <p:grpSpPr>
              <a:xfrm>
                <a:off x="3561787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15" name="TextBox 314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6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16" name="TextBox 315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11" name="그룹 310"/>
              <p:cNvGrpSpPr/>
              <p:nvPr/>
            </p:nvGrpSpPr>
            <p:grpSpPr>
              <a:xfrm>
                <a:off x="4104993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13" name="TextBox 312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7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14" name="TextBox 313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>
                      <a:latin typeface="+mj-ea"/>
                      <a:ea typeface="+mj-ea"/>
                    </a:rPr>
                    <a:t>2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312" name="그림 31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8364" y="3952134"/>
                <a:ext cx="421878" cy="276989"/>
              </a:xfrm>
              <a:prstGeom prst="rect">
                <a:avLst/>
              </a:prstGeom>
            </p:spPr>
          </p:pic>
        </p:grpSp>
        <p:pic>
          <p:nvPicPr>
            <p:cNvPr id="196" name="그림 19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11" y="2981070"/>
              <a:ext cx="459263" cy="404425"/>
            </a:xfrm>
            <a:prstGeom prst="rect">
              <a:avLst/>
            </a:prstGeom>
          </p:spPr>
        </p:pic>
        <p:pic>
          <p:nvPicPr>
            <p:cNvPr id="197" name="그림 19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952" y="3945805"/>
              <a:ext cx="368674" cy="324653"/>
            </a:xfrm>
            <a:prstGeom prst="rect">
              <a:avLst/>
            </a:prstGeom>
          </p:spPr>
        </p:pic>
        <p:pic>
          <p:nvPicPr>
            <p:cNvPr id="198" name="그림 19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786" y="3945805"/>
              <a:ext cx="368674" cy="324653"/>
            </a:xfrm>
            <a:prstGeom prst="rect">
              <a:avLst/>
            </a:prstGeom>
          </p:spPr>
        </p:pic>
        <p:pic>
          <p:nvPicPr>
            <p:cNvPr id="199" name="그림 19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038" y="3945805"/>
              <a:ext cx="368674" cy="324653"/>
            </a:xfrm>
            <a:prstGeom prst="rect">
              <a:avLst/>
            </a:prstGeom>
          </p:spPr>
        </p:pic>
        <p:pic>
          <p:nvPicPr>
            <p:cNvPr id="200" name="그림 19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210" y="3945805"/>
              <a:ext cx="368674" cy="324653"/>
            </a:xfrm>
            <a:prstGeom prst="rect">
              <a:avLst/>
            </a:prstGeom>
          </p:spPr>
        </p:pic>
      </p:grpSp>
      <p:sp>
        <p:nvSpPr>
          <p:cNvPr id="186" name="직사각형 185"/>
          <p:cNvSpPr/>
          <p:nvPr/>
        </p:nvSpPr>
        <p:spPr>
          <a:xfrm>
            <a:off x="616209" y="521732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7" name="그룹 186"/>
          <p:cNvGrpSpPr/>
          <p:nvPr/>
        </p:nvGrpSpPr>
        <p:grpSpPr>
          <a:xfrm>
            <a:off x="3640204" y="3047248"/>
            <a:ext cx="4911593" cy="1073211"/>
            <a:chOff x="6359967" y="-1295916"/>
            <a:chExt cx="4911593" cy="1073211"/>
          </a:xfrm>
        </p:grpSpPr>
        <p:pic>
          <p:nvPicPr>
            <p:cNvPr id="188" name="그림 187"/>
            <p:cNvPicPr>
              <a:picLocks/>
            </p:cNvPicPr>
            <p:nvPr/>
          </p:nvPicPr>
          <p:blipFill rotWithShape="1">
            <a:blip r:embed="rId21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89" name="그림 188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190" name="직사각형 189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1" name="직사각형 190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분해 대상에 </a:t>
              </a:r>
              <a:r>
                <a:rPr lang="ko-KR" altLang="en-US" sz="1050" b="1" dirty="0" smtClean="0">
                  <a:solidFill>
                    <a:schemeClr val="accent4"/>
                  </a:solidFill>
                  <a:latin typeface="+mn-ea"/>
                </a:rPr>
                <a:t>강화된 아이템이 포함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되어 있습니다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그래도 분해하시겠습니까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193" name="직사각형 192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06" name="TextBox 205"/>
          <p:cNvSpPr txBox="1"/>
          <p:nvPr/>
        </p:nvSpPr>
        <p:spPr>
          <a:xfrm>
            <a:off x="111967" y="121298"/>
            <a:ext cx="549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아이템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일괄 분해 설정</a:t>
            </a:r>
            <a:r>
              <a:rPr lang="en-US" altLang="ko-KR" b="1" dirty="0" smtClean="0"/>
              <a:t>_</a:t>
            </a:r>
            <a:r>
              <a:rPr lang="ko-KR" altLang="en-US" b="1" dirty="0" smtClean="0"/>
              <a:t>강화된 아이템 포함 안내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2703618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67" name="직사각형 66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94" name="그림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99" name="직사각형 98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121" name="그림 1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" name="직사각형 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125" name="오각형 124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128" name="오각형 127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그룹 134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136" name="오각형 135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139" name="오각형 13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142" name="오각형 14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616209" y="521732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5" name="그림 1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20" y="6043205"/>
            <a:ext cx="452326" cy="452326"/>
          </a:xfrm>
          <a:prstGeom prst="rect">
            <a:avLst/>
          </a:prstGeom>
        </p:spPr>
      </p:pic>
      <p:grpSp>
        <p:nvGrpSpPr>
          <p:cNvPr id="194" name="그룹 193"/>
          <p:cNvGrpSpPr/>
          <p:nvPr/>
        </p:nvGrpSpPr>
        <p:grpSpPr>
          <a:xfrm>
            <a:off x="3817670" y="1905372"/>
            <a:ext cx="4556660" cy="3397485"/>
            <a:chOff x="3817670" y="1905372"/>
            <a:chExt cx="4556660" cy="3397485"/>
          </a:xfrm>
        </p:grpSpPr>
        <p:grpSp>
          <p:nvGrpSpPr>
            <p:cNvPr id="195" name="그룹 194"/>
            <p:cNvGrpSpPr/>
            <p:nvPr/>
          </p:nvGrpSpPr>
          <p:grpSpPr>
            <a:xfrm>
              <a:off x="3817670" y="1905372"/>
              <a:ext cx="4556660" cy="3397485"/>
              <a:chOff x="414291" y="1067511"/>
              <a:chExt cx="4556660" cy="3397485"/>
            </a:xfrm>
          </p:grpSpPr>
          <p:pic>
            <p:nvPicPr>
              <p:cNvPr id="201" name="그림 20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291" y="1067511"/>
                <a:ext cx="4556660" cy="3397485"/>
              </a:xfrm>
              <a:prstGeom prst="rect">
                <a:avLst/>
              </a:prstGeom>
            </p:spPr>
          </p:pic>
          <p:sp>
            <p:nvSpPr>
              <p:cNvPr id="202" name="TextBox 201"/>
              <p:cNvSpPr txBox="1"/>
              <p:nvPr/>
            </p:nvSpPr>
            <p:spPr>
              <a:xfrm>
                <a:off x="2148105" y="1145883"/>
                <a:ext cx="117211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일괄 분해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03" name="그림 20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222" y="1580042"/>
                <a:ext cx="4134787" cy="2233202"/>
              </a:xfrm>
              <a:prstGeom prst="rect">
                <a:avLst/>
              </a:prstGeom>
            </p:spPr>
          </p:pic>
          <p:sp>
            <p:nvSpPr>
              <p:cNvPr id="204" name="직사각형 203"/>
              <p:cNvSpPr/>
              <p:nvPr/>
            </p:nvSpPr>
            <p:spPr>
              <a:xfrm>
                <a:off x="742090" y="1662151"/>
                <a:ext cx="4005008" cy="1168403"/>
              </a:xfrm>
              <a:prstGeom prst="rect">
                <a:avLst/>
              </a:prstGeom>
              <a:solidFill>
                <a:srgbClr val="171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cxnSp>
            <p:nvCxnSpPr>
              <p:cNvPr id="205" name="직선 연결선 204"/>
              <p:cNvCxnSpPr/>
              <p:nvPr/>
            </p:nvCxnSpPr>
            <p:spPr>
              <a:xfrm>
                <a:off x="830595" y="1939256"/>
                <a:ext cx="3838682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타원 249"/>
              <p:cNvSpPr/>
              <p:nvPr/>
            </p:nvSpPr>
            <p:spPr>
              <a:xfrm>
                <a:off x="795196" y="1913331"/>
                <a:ext cx="51097" cy="510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731469" y="1669140"/>
                <a:ext cx="13035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아이템 카테고리 선택</a:t>
                </a:r>
                <a:endParaRPr lang="ko-KR" alt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직사각형 273"/>
              <p:cNvSpPr/>
              <p:nvPr/>
            </p:nvSpPr>
            <p:spPr>
              <a:xfrm>
                <a:off x="886376" y="2042127"/>
                <a:ext cx="589576" cy="58957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8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직사각형 274"/>
              <p:cNvSpPr/>
              <p:nvPr/>
            </p:nvSpPr>
            <p:spPr>
              <a:xfrm>
                <a:off x="884614" y="2068287"/>
                <a:ext cx="558475" cy="558475"/>
              </a:xfrm>
              <a:prstGeom prst="rect">
                <a:avLst/>
              </a:prstGeom>
              <a:blipFill dpi="0" rotWithShape="1">
                <a:blip r:embed="rId16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400" dirty="0" smtClean="0"/>
              </a:p>
            </p:txBody>
          </p:sp>
          <p:sp>
            <p:nvSpPr>
              <p:cNvPr id="276" name="TextBox 275"/>
              <p:cNvSpPr txBox="1"/>
              <p:nvPr/>
            </p:nvSpPr>
            <p:spPr>
              <a:xfrm>
                <a:off x="950055" y="2201231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/>
                  <a:t>무기</a:t>
                </a:r>
                <a:endParaRPr lang="ko-KR" altLang="en-US" sz="1100" b="1" dirty="0"/>
              </a:p>
            </p:txBody>
          </p:sp>
          <p:sp>
            <p:nvSpPr>
              <p:cNvPr id="277" name="직사각형 276"/>
              <p:cNvSpPr/>
              <p:nvPr/>
            </p:nvSpPr>
            <p:spPr>
              <a:xfrm>
                <a:off x="2456695" y="2042127"/>
                <a:ext cx="589577" cy="58957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직사각형 277"/>
              <p:cNvSpPr/>
              <p:nvPr/>
            </p:nvSpPr>
            <p:spPr>
              <a:xfrm>
                <a:off x="2415197" y="1999541"/>
                <a:ext cx="659653" cy="659653"/>
              </a:xfrm>
              <a:prstGeom prst="rect">
                <a:avLst/>
              </a:prstGeom>
              <a:blipFill dpi="0" rotWithShape="1">
                <a:blip r:embed="rId17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400" dirty="0" smtClean="0"/>
              </a:p>
            </p:txBody>
          </p:sp>
          <p:sp>
            <p:nvSpPr>
              <p:cNvPr id="279" name="TextBox 278"/>
              <p:cNvSpPr txBox="1"/>
              <p:nvPr/>
            </p:nvSpPr>
            <p:spPr>
              <a:xfrm>
                <a:off x="2447048" y="2201231"/>
                <a:ext cx="60785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err="1" smtClean="0"/>
                  <a:t>방어구</a:t>
                </a:r>
                <a:endParaRPr lang="ko-KR" altLang="en-US" sz="1100" b="1" dirty="0"/>
              </a:p>
            </p:txBody>
          </p:sp>
          <p:sp>
            <p:nvSpPr>
              <p:cNvPr id="280" name="직사각형 279"/>
              <p:cNvSpPr/>
              <p:nvPr/>
            </p:nvSpPr>
            <p:spPr>
              <a:xfrm>
                <a:off x="4027015" y="2042127"/>
                <a:ext cx="589576" cy="58957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직사각형 280"/>
              <p:cNvSpPr/>
              <p:nvPr/>
            </p:nvSpPr>
            <p:spPr>
              <a:xfrm>
                <a:off x="4061035" y="2083539"/>
                <a:ext cx="539291" cy="539291"/>
              </a:xfrm>
              <a:prstGeom prst="rect">
                <a:avLst/>
              </a:prstGeom>
              <a:blipFill dpi="0" rotWithShape="1">
                <a:blip r:embed="rId18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400" dirty="0" smtClean="0"/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4031754" y="2201231"/>
                <a:ext cx="60785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/>
                  <a:t>장신구</a:t>
                </a:r>
                <a:endParaRPr lang="ko-KR" altLang="en-US" sz="1100" b="1" dirty="0"/>
              </a:p>
            </p:txBody>
          </p:sp>
          <p:sp>
            <p:nvSpPr>
              <p:cNvPr id="283" name="직사각형 282"/>
              <p:cNvSpPr/>
              <p:nvPr/>
            </p:nvSpPr>
            <p:spPr>
              <a:xfrm>
                <a:off x="742090" y="2841898"/>
                <a:ext cx="4005008" cy="792628"/>
              </a:xfrm>
              <a:prstGeom prst="rect">
                <a:avLst/>
              </a:prstGeom>
              <a:solidFill>
                <a:srgbClr val="171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cxnSp>
            <p:nvCxnSpPr>
              <p:cNvPr id="284" name="직선 연결선 283"/>
              <p:cNvCxnSpPr/>
              <p:nvPr/>
            </p:nvCxnSpPr>
            <p:spPr>
              <a:xfrm>
                <a:off x="830595" y="2964505"/>
                <a:ext cx="3838682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타원 284"/>
              <p:cNvSpPr/>
              <p:nvPr/>
            </p:nvSpPr>
            <p:spPr>
              <a:xfrm>
                <a:off x="795196" y="2938580"/>
                <a:ext cx="51097" cy="5109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86" name="TextBox 285"/>
              <p:cNvSpPr txBox="1"/>
              <p:nvPr/>
            </p:nvSpPr>
            <p:spPr>
              <a:xfrm>
                <a:off x="731469" y="2694388"/>
                <a:ext cx="107273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아이템 등급 선택</a:t>
                </a:r>
                <a:endParaRPr lang="ko-KR" alt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7" name="직사각형 286"/>
              <p:cNvSpPr/>
              <p:nvPr/>
            </p:nvSpPr>
            <p:spPr>
              <a:xfrm>
                <a:off x="886376" y="3066159"/>
                <a:ext cx="468000" cy="432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직사각형 287"/>
              <p:cNvSpPr/>
              <p:nvPr/>
            </p:nvSpPr>
            <p:spPr>
              <a:xfrm>
                <a:off x="1430079" y="3066159"/>
                <a:ext cx="468000" cy="432000"/>
              </a:xfrm>
              <a:prstGeom prst="rect">
                <a:avLst/>
              </a:prstGeom>
              <a:solidFill>
                <a:schemeClr val="accent6"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직사각형 288"/>
              <p:cNvSpPr/>
              <p:nvPr/>
            </p:nvSpPr>
            <p:spPr>
              <a:xfrm>
                <a:off x="1973782" y="3066159"/>
                <a:ext cx="468000" cy="432000"/>
              </a:xfrm>
              <a:prstGeom prst="rect">
                <a:avLst/>
              </a:prstGeom>
              <a:solidFill>
                <a:schemeClr val="accent1"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0" name="직사각형 289"/>
              <p:cNvSpPr/>
              <p:nvPr/>
            </p:nvSpPr>
            <p:spPr>
              <a:xfrm>
                <a:off x="2517485" y="3066159"/>
                <a:ext cx="468000" cy="432000"/>
              </a:xfrm>
              <a:prstGeom prst="rect">
                <a:avLst/>
              </a:prstGeom>
              <a:solidFill>
                <a:schemeClr val="accent4">
                  <a:alpha val="67000"/>
                </a:schemeClr>
              </a:solidFill>
              <a:ln>
                <a:solidFill>
                  <a:schemeClr val="tx1"/>
                </a:solidFill>
              </a:ln>
              <a:effectLst>
                <a:glow rad="50800">
                  <a:schemeClr val="accent2">
                    <a:satMod val="175000"/>
                    <a:alpha val="8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직사각형 290"/>
              <p:cNvSpPr/>
              <p:nvPr/>
            </p:nvSpPr>
            <p:spPr>
              <a:xfrm>
                <a:off x="3061188" y="3066159"/>
                <a:ext cx="468000" cy="432000"/>
              </a:xfrm>
              <a:prstGeom prst="rect">
                <a:avLst/>
              </a:prstGeom>
              <a:solidFill>
                <a:srgbClr val="AE78D6">
                  <a:alpha val="67000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직사각형 291"/>
              <p:cNvSpPr/>
              <p:nvPr/>
            </p:nvSpPr>
            <p:spPr>
              <a:xfrm>
                <a:off x="3604891" y="3066159"/>
                <a:ext cx="468000" cy="4320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직사각형 292"/>
              <p:cNvSpPr/>
              <p:nvPr/>
            </p:nvSpPr>
            <p:spPr>
              <a:xfrm>
                <a:off x="4148591" y="3066159"/>
                <a:ext cx="468000" cy="432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50800" prst="relaxedInse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94" name="TextBox 293"/>
              <p:cNvSpPr txBox="1"/>
              <p:nvPr/>
            </p:nvSpPr>
            <p:spPr>
              <a:xfrm>
                <a:off x="792566" y="3536458"/>
                <a:ext cx="309251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accent4"/>
                    </a:solidFill>
                  </a:rPr>
                  <a:t>※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  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잠금 되어 있는 아이템은 분해 대상에서 제외됩니다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.</a:t>
                </a:r>
                <a:endParaRPr lang="ko-KR" altLang="en-US" sz="9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295" name="그림 294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737970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296" name="그림 295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2435292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297" name="그림 296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1208478" y="3878805"/>
                <a:ext cx="766507" cy="384033"/>
              </a:xfrm>
              <a:prstGeom prst="rect">
                <a:avLst/>
              </a:prstGeom>
            </p:spPr>
          </p:pic>
          <p:pic>
            <p:nvPicPr>
              <p:cNvPr id="298" name="그림 297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1818545" y="3878805"/>
                <a:ext cx="766507" cy="384033"/>
              </a:xfrm>
              <a:prstGeom prst="rect">
                <a:avLst/>
              </a:prstGeom>
            </p:spPr>
          </p:pic>
          <p:sp>
            <p:nvSpPr>
              <p:cNvPr id="299" name="TextBox 298"/>
              <p:cNvSpPr txBox="1"/>
              <p:nvPr/>
            </p:nvSpPr>
            <p:spPr>
              <a:xfrm>
                <a:off x="1128222" y="3948057"/>
                <a:ext cx="93968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아이템 분해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2399128" y="3948057"/>
                <a:ext cx="4299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 smtClean="0">
                    <a:solidFill>
                      <a:schemeClr val="bg1"/>
                    </a:solidFill>
                  </a:rPr>
                  <a:t>250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1" name="그림 300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604891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302" name="그림 301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868881" y="3878805"/>
                <a:ext cx="827687" cy="384033"/>
              </a:xfrm>
              <a:prstGeom prst="rect">
                <a:avLst/>
              </a:prstGeom>
            </p:spPr>
          </p:pic>
          <p:pic>
            <p:nvPicPr>
              <p:cNvPr id="303" name="그림 302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3773018" y="3878805"/>
                <a:ext cx="766507" cy="384033"/>
              </a:xfrm>
              <a:prstGeom prst="rect">
                <a:avLst/>
              </a:prstGeom>
            </p:spPr>
          </p:pic>
          <p:sp>
            <p:nvSpPr>
              <p:cNvPr id="304" name="TextBox 303"/>
              <p:cNvSpPr txBox="1"/>
              <p:nvPr/>
            </p:nvSpPr>
            <p:spPr>
              <a:xfrm>
                <a:off x="3795831" y="3948057"/>
                <a:ext cx="74892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돌아가기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5" name="그룹 304"/>
              <p:cNvGrpSpPr/>
              <p:nvPr/>
            </p:nvGrpSpPr>
            <p:grpSpPr>
              <a:xfrm>
                <a:off x="845757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25" name="TextBox 324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1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26" name="TextBox 325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6" name="그룹 305"/>
              <p:cNvGrpSpPr/>
              <p:nvPr/>
            </p:nvGrpSpPr>
            <p:grpSpPr>
              <a:xfrm>
                <a:off x="1388963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23" name="TextBox 322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2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24" name="TextBox 323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7" name="그룹 306"/>
              <p:cNvGrpSpPr/>
              <p:nvPr/>
            </p:nvGrpSpPr>
            <p:grpSpPr>
              <a:xfrm>
                <a:off x="1932169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21" name="TextBox 320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3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22" name="TextBox 321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8" name="그룹 307"/>
              <p:cNvGrpSpPr/>
              <p:nvPr/>
            </p:nvGrpSpPr>
            <p:grpSpPr>
              <a:xfrm>
                <a:off x="2475375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19" name="TextBox 318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4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20" name="TextBox 319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9" name="그룹 308"/>
              <p:cNvGrpSpPr/>
              <p:nvPr/>
            </p:nvGrpSpPr>
            <p:grpSpPr>
              <a:xfrm>
                <a:off x="3018581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17" name="TextBox 316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5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10" name="그룹 309"/>
              <p:cNvGrpSpPr/>
              <p:nvPr/>
            </p:nvGrpSpPr>
            <p:grpSpPr>
              <a:xfrm>
                <a:off x="3561787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15" name="TextBox 314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6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16" name="TextBox 315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11" name="그룹 310"/>
              <p:cNvGrpSpPr/>
              <p:nvPr/>
            </p:nvGrpSpPr>
            <p:grpSpPr>
              <a:xfrm>
                <a:off x="4104993" y="3057531"/>
                <a:ext cx="548616" cy="460785"/>
                <a:chOff x="3034059" y="3212028"/>
                <a:chExt cx="548616" cy="460785"/>
              </a:xfrm>
            </p:grpSpPr>
            <p:sp>
              <p:nvSpPr>
                <p:cNvPr id="313" name="TextBox 312"/>
                <p:cNvSpPr txBox="1"/>
                <p:nvPr/>
              </p:nvSpPr>
              <p:spPr>
                <a:xfrm>
                  <a:off x="3034059" y="3212028"/>
                  <a:ext cx="3866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latin typeface="+mj-ea"/>
                      <a:ea typeface="+mj-ea"/>
                    </a:rPr>
                    <a:t>7</a:t>
                  </a:r>
                  <a:r>
                    <a:rPr lang="ko-KR" altLang="en-US" sz="10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10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14" name="TextBox 313"/>
                <p:cNvSpPr txBox="1"/>
                <p:nvPr/>
              </p:nvSpPr>
              <p:spPr>
                <a:xfrm>
                  <a:off x="3175191" y="3411203"/>
                  <a:ext cx="407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>
                      <a:latin typeface="+mj-ea"/>
                      <a:ea typeface="+mj-ea"/>
                    </a:rPr>
                    <a:t>2</a:t>
                  </a:r>
                  <a:r>
                    <a:rPr lang="ko-KR" altLang="en-US" sz="1100" b="1" dirty="0" smtClean="0">
                      <a:latin typeface="+mj-ea"/>
                      <a:ea typeface="+mj-ea"/>
                    </a:rPr>
                    <a:t>개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312" name="그림 31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8364" y="3952134"/>
                <a:ext cx="421878" cy="276989"/>
              </a:xfrm>
              <a:prstGeom prst="rect">
                <a:avLst/>
              </a:prstGeom>
            </p:spPr>
          </p:pic>
        </p:grpSp>
        <p:pic>
          <p:nvPicPr>
            <p:cNvPr id="196" name="그림 19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11" y="2981070"/>
              <a:ext cx="459263" cy="404425"/>
            </a:xfrm>
            <a:prstGeom prst="rect">
              <a:avLst/>
            </a:prstGeom>
          </p:spPr>
        </p:pic>
        <p:pic>
          <p:nvPicPr>
            <p:cNvPr id="197" name="그림 19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952" y="3945805"/>
              <a:ext cx="368674" cy="324653"/>
            </a:xfrm>
            <a:prstGeom prst="rect">
              <a:avLst/>
            </a:prstGeom>
          </p:spPr>
        </p:pic>
        <p:pic>
          <p:nvPicPr>
            <p:cNvPr id="198" name="그림 19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786" y="3945805"/>
              <a:ext cx="368674" cy="324653"/>
            </a:xfrm>
            <a:prstGeom prst="rect">
              <a:avLst/>
            </a:prstGeom>
          </p:spPr>
        </p:pic>
        <p:pic>
          <p:nvPicPr>
            <p:cNvPr id="199" name="그림 19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038" y="3945805"/>
              <a:ext cx="368674" cy="324653"/>
            </a:xfrm>
            <a:prstGeom prst="rect">
              <a:avLst/>
            </a:prstGeom>
          </p:spPr>
        </p:pic>
        <p:pic>
          <p:nvPicPr>
            <p:cNvPr id="200" name="그림 19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210" y="3945805"/>
              <a:ext cx="368674" cy="324653"/>
            </a:xfrm>
            <a:prstGeom prst="rect">
              <a:avLst/>
            </a:prstGeom>
          </p:spPr>
        </p:pic>
      </p:grpSp>
      <p:sp>
        <p:nvSpPr>
          <p:cNvPr id="186" name="직사각형 185"/>
          <p:cNvSpPr/>
          <p:nvPr/>
        </p:nvSpPr>
        <p:spPr>
          <a:xfrm>
            <a:off x="616209" y="526227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7" name="그룹 186"/>
          <p:cNvGrpSpPr/>
          <p:nvPr/>
        </p:nvGrpSpPr>
        <p:grpSpPr>
          <a:xfrm>
            <a:off x="3640204" y="3047248"/>
            <a:ext cx="4911593" cy="1073211"/>
            <a:chOff x="6359967" y="-1295916"/>
            <a:chExt cx="4911593" cy="1073211"/>
          </a:xfrm>
        </p:grpSpPr>
        <p:pic>
          <p:nvPicPr>
            <p:cNvPr id="188" name="그림 187"/>
            <p:cNvPicPr>
              <a:picLocks/>
            </p:cNvPicPr>
            <p:nvPr/>
          </p:nvPicPr>
          <p:blipFill rotWithShape="1">
            <a:blip r:embed="rId21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89" name="그림 188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190" name="직사각형 189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1" name="직사각형 190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분해 대상에 </a:t>
              </a:r>
              <a:r>
                <a:rPr lang="en-US" altLang="ko-KR" sz="1050" b="1" dirty="0" smtClean="0">
                  <a:solidFill>
                    <a:schemeClr val="accent4"/>
                  </a:solidFill>
                  <a:latin typeface="+mn-ea"/>
                </a:rPr>
                <a:t>5</a:t>
              </a:r>
              <a:r>
                <a:rPr lang="ko-KR" altLang="en-US" sz="1050" b="1" dirty="0" smtClean="0">
                  <a:solidFill>
                    <a:schemeClr val="accent4"/>
                  </a:solidFill>
                  <a:latin typeface="+mn-ea"/>
                </a:rPr>
                <a:t>성 이상 아이템이 포함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되어 있습니다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그래도 분해하시겠습니까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192" name="그림 191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193" name="직사각형 192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06" name="TextBox 205"/>
          <p:cNvSpPr txBox="1"/>
          <p:nvPr/>
        </p:nvSpPr>
        <p:spPr>
          <a:xfrm>
            <a:off x="111967" y="121298"/>
            <a:ext cx="549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아이템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일괄 분해 설정</a:t>
            </a:r>
            <a:r>
              <a:rPr lang="en-US" altLang="ko-KR" b="1" dirty="0" smtClean="0"/>
              <a:t>_</a:t>
            </a:r>
            <a:r>
              <a:rPr lang="ko-KR" altLang="en-US" b="1" dirty="0" err="1" smtClean="0"/>
              <a:t>고등급</a:t>
            </a:r>
            <a:r>
              <a:rPr lang="ko-KR" altLang="en-US" b="1" dirty="0" smtClean="0"/>
              <a:t> 아이템 포함 안내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0447044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그림 1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131" name="그림 1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3" name="직사각형 132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34" name="그림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35" name="그림 1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36" name="그림 1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37" name="그림 1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138" name="그림 1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140" name="그림 139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142" name="그림 1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143" name="그림 1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144" name="직사각형 143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45" name="그림 1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146" name="그림 1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147" name="그림 1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148" name="그림 1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149" name="그림 1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55" name="그림 1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156" name="그림 1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157" name="그림 1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158" name="그림 1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159" name="그림 1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160" name="그림 1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161" name="그림 16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163" name="그림 1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164" name="직사각형 163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166" name="그림 1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167" name="그림 1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168" name="그림 1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169" name="TextBox 168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170" name="그림 1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171" name="직사각형 170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72" name="그림 1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173" name="그림 17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174" name="그림 1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177" name="그림 176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178" name="TextBox 177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79" name="직사각형 178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80" name="그림 1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181" name="그림 1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182" name="그림 18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183" name="그림 18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85" name="직사각형 184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86" name="그림 1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187" name="그림 1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188" name="그림 1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190" name="TextBox 189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91" name="직사각형 190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92" name="그림 1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193" name="그림 1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194" name="TextBox 193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95" name="직사각형 194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196" name="직사각형 195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197" name="그림 1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199" name="TextBox 198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201" name="그룹 200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02" name="모서리가 둥근 직사각형 20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3" name="그림 202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204" name="TextBox 203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5" name="타원 204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207" name="그룹 206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208" name="직사각형 207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0" name="직사각형 209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211" name="모서리가 둥근 직사각형 210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2" name="모서리가 둥근 직사각형 211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18" name="그룹 217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219" name="오각형 218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1" name="그룹 220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222" name="오각형 221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6" name="그룹 225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227" name="오각형 226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9" name="그룹 228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230" name="오각형 229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2" name="그룹 231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233" name="오각형 232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5" name="직사각형 234"/>
          <p:cNvSpPr/>
          <p:nvPr/>
        </p:nvSpPr>
        <p:spPr>
          <a:xfrm>
            <a:off x="616209" y="521732"/>
            <a:ext cx="10959582" cy="6164765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6" name="그림 2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20" y="6043205"/>
            <a:ext cx="452326" cy="452326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4597337" y="1509851"/>
            <a:ext cx="2997327" cy="3838298"/>
            <a:chOff x="4385118" y="1805259"/>
            <a:chExt cx="2997327" cy="3838298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118" y="2183092"/>
              <a:ext cx="1501527" cy="2984517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880918" y="2210903"/>
              <a:ext cx="1501527" cy="2984517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019" y="3031483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4855" y="1805259"/>
              <a:ext cx="141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분해성공</a:t>
              </a:r>
              <a:endPara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직선 연결선 20"/>
            <p:cNvCxnSpPr/>
            <p:nvPr/>
          </p:nvCxnSpPr>
          <p:spPr>
            <a:xfrm>
              <a:off x="5163187" y="1853528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5163187" y="2266923"/>
              <a:ext cx="134038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19" y="3136741"/>
              <a:ext cx="1022800" cy="102280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676542" y="3898598"/>
              <a:ext cx="826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X 150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281" y="4217936"/>
              <a:ext cx="2069841" cy="5206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66562" y="4316633"/>
              <a:ext cx="1859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정수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499" y="5156836"/>
              <a:ext cx="1216802" cy="48672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272569" y="5246307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4" name="TextBox 303"/>
          <p:cNvSpPr txBox="1"/>
          <p:nvPr/>
        </p:nvSpPr>
        <p:spPr>
          <a:xfrm>
            <a:off x="111967" y="121298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아이템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일괄 분해 결과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1234213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캐릭터 상세 정보</a:t>
            </a:r>
            <a:endParaRPr lang="ko-KR" altLang="en-US" sz="14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67" name="직사각형 66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94" name="그림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99" name="직사각형 98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121" name="그림 1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" name="직사각형 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125" name="오각형 124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128" name="오각형 127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그룹 134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136" name="오각형 135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139" name="오각형 13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142" name="오각형 14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65660" y="960768"/>
            <a:ext cx="5198321" cy="5730856"/>
            <a:chOff x="631833" y="960768"/>
            <a:chExt cx="5198321" cy="5730856"/>
          </a:xfrm>
        </p:grpSpPr>
        <p:grpSp>
          <p:nvGrpSpPr>
            <p:cNvPr id="19" name="그룹 18"/>
            <p:cNvGrpSpPr/>
            <p:nvPr/>
          </p:nvGrpSpPr>
          <p:grpSpPr>
            <a:xfrm>
              <a:off x="631833" y="960768"/>
              <a:ext cx="5198321" cy="5730856"/>
              <a:chOff x="6901067" y="466928"/>
              <a:chExt cx="3561329" cy="3926164"/>
            </a:xfrm>
          </p:grpSpPr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067" y="466928"/>
                <a:ext cx="3561329" cy="3926164"/>
              </a:xfrm>
              <a:prstGeom prst="rect">
                <a:avLst/>
              </a:prstGeom>
            </p:spPr>
          </p:pic>
          <p:sp>
            <p:nvSpPr>
              <p:cNvPr id="115" name="TextBox 114"/>
              <p:cNvSpPr txBox="1"/>
              <p:nvPr/>
            </p:nvSpPr>
            <p:spPr>
              <a:xfrm>
                <a:off x="8163063" y="599295"/>
                <a:ext cx="1030336" cy="210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캐릭터 상세정보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622" y="936358"/>
                <a:ext cx="3173218" cy="3321946"/>
              </a:xfrm>
              <a:prstGeom prst="rect">
                <a:avLst/>
              </a:prstGeom>
            </p:spPr>
          </p:pic>
        </p:grpSp>
        <p:sp>
          <p:nvSpPr>
            <p:cNvPr id="119" name="직사각형 118"/>
            <p:cNvSpPr/>
            <p:nvPr/>
          </p:nvSpPr>
          <p:spPr>
            <a:xfrm>
              <a:off x="1042086" y="1781329"/>
              <a:ext cx="4376698" cy="412029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0" name="그룹 129"/>
            <p:cNvGrpSpPr/>
            <p:nvPr/>
          </p:nvGrpSpPr>
          <p:grpSpPr>
            <a:xfrm>
              <a:off x="1120456" y="2076829"/>
              <a:ext cx="4210139" cy="49279"/>
              <a:chOff x="6913125" y="1607246"/>
              <a:chExt cx="3998346" cy="46800"/>
            </a:xfrm>
          </p:grpSpPr>
          <p:cxnSp>
            <p:nvCxnSpPr>
              <p:cNvPr id="131" name="직선 연결선 130"/>
              <p:cNvCxnSpPr/>
              <p:nvPr/>
            </p:nvCxnSpPr>
            <p:spPr>
              <a:xfrm>
                <a:off x="6945547" y="1630991"/>
                <a:ext cx="3965924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타원 131"/>
              <p:cNvSpPr/>
              <p:nvPr/>
            </p:nvSpPr>
            <p:spPr>
              <a:xfrm>
                <a:off x="6913125" y="1607246"/>
                <a:ext cx="46800" cy="46800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45" name="그림 14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9605" l="0" r="100000">
                          <a14:backgroundMark x1="32296" y1="30040" x2="36187" y2="24506"/>
                          <a14:backgroundMark x1="68482" y1="27273" x2="68482" y2="3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2864803" y="1790919"/>
              <a:ext cx="252247" cy="252000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1323600" y="1790335"/>
              <a:ext cx="10807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캐릭터 닉네임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132996" y="1790335"/>
              <a:ext cx="20473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EVEL 32    </a:t>
              </a:r>
              <a:r>
                <a:rPr lang="ko-KR" altLang="en-US" sz="1100" b="1" dirty="0" err="1" smtClean="0">
                  <a:solidFill>
                    <a:schemeClr val="bg1"/>
                  </a:solidFill>
                </a:rPr>
                <a:t>구렛나루는남겨줘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1039266" y="2210075"/>
              <a:ext cx="4376698" cy="1389159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9" name="그룹 158"/>
            <p:cNvGrpSpPr/>
            <p:nvPr/>
          </p:nvGrpSpPr>
          <p:grpSpPr>
            <a:xfrm>
              <a:off x="1117636" y="3497348"/>
              <a:ext cx="4210139" cy="49279"/>
              <a:chOff x="6913125" y="1607246"/>
              <a:chExt cx="3998346" cy="46800"/>
            </a:xfrm>
          </p:grpSpPr>
          <p:cxnSp>
            <p:nvCxnSpPr>
              <p:cNvPr id="160" name="직선 연결선 159"/>
              <p:cNvCxnSpPr/>
              <p:nvPr/>
            </p:nvCxnSpPr>
            <p:spPr>
              <a:xfrm>
                <a:off x="6945547" y="1630991"/>
                <a:ext cx="3965924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타원 160"/>
              <p:cNvSpPr/>
              <p:nvPr/>
            </p:nvSpPr>
            <p:spPr>
              <a:xfrm>
                <a:off x="6913125" y="1607246"/>
                <a:ext cx="46800" cy="46800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8" name="모서리가 둥근 직사각형 147"/>
            <p:cNvSpPr/>
            <p:nvPr/>
          </p:nvSpPr>
          <p:spPr>
            <a:xfrm>
              <a:off x="1023932" y="2488690"/>
              <a:ext cx="3600000" cy="108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" name="모서리가 둥근 직사각형 148"/>
            <p:cNvSpPr/>
            <p:nvPr/>
          </p:nvSpPr>
          <p:spPr>
            <a:xfrm>
              <a:off x="1042930" y="2503946"/>
              <a:ext cx="3564000" cy="72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749610" y="240946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100%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1064398" y="2185854"/>
              <a:ext cx="7393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EVEL 50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244938" y="2609851"/>
              <a:ext cx="18694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79069326     /</a:t>
              </a:r>
              <a:r>
                <a:rPr lang="en-US" altLang="ko-KR" sz="1000" b="1" dirty="0">
                  <a:solidFill>
                    <a:schemeClr val="bg1"/>
                  </a:solidFill>
                  <a:latin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/>
                  </a:solidFill>
                  <a:latin typeface="+mj-ea"/>
                </a:rPr>
                <a:t>    79069326</a:t>
              </a:r>
              <a:endParaRPr lang="ko-KR" altLang="en-US" sz="1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064398" y="2866437"/>
              <a:ext cx="15600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G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UARDIAN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 L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EVEL 150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54" name="모서리가 둥근 직사각형 153"/>
            <p:cNvSpPr/>
            <p:nvPr/>
          </p:nvSpPr>
          <p:spPr>
            <a:xfrm>
              <a:off x="1023932" y="3160343"/>
              <a:ext cx="3600000" cy="1080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" name="모서리가 둥근 직사각형 154"/>
            <p:cNvSpPr/>
            <p:nvPr/>
          </p:nvSpPr>
          <p:spPr>
            <a:xfrm>
              <a:off x="1042930" y="3175599"/>
              <a:ext cx="2376000" cy="72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796725" y="3081118"/>
              <a:ext cx="4716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391648" y="3272629"/>
              <a:ext cx="15744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598182     /</a:t>
              </a:r>
              <a:r>
                <a:rPr lang="en-US" altLang="ko-KR" sz="1000" b="1" dirty="0">
                  <a:solidFill>
                    <a:schemeClr val="bg1"/>
                  </a:solidFill>
                  <a:latin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/>
                  </a:solidFill>
                  <a:latin typeface="+mj-ea"/>
                </a:rPr>
                <a:t>    394800</a:t>
              </a:r>
              <a:endParaRPr lang="ko-KR" altLang="en-US" sz="1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62" name="그룹 161"/>
            <p:cNvGrpSpPr/>
            <p:nvPr/>
          </p:nvGrpSpPr>
          <p:grpSpPr>
            <a:xfrm>
              <a:off x="1117636" y="2826118"/>
              <a:ext cx="4210139" cy="49279"/>
              <a:chOff x="6913125" y="1607246"/>
              <a:chExt cx="3998346" cy="46800"/>
            </a:xfrm>
          </p:grpSpPr>
          <p:cxnSp>
            <p:nvCxnSpPr>
              <p:cNvPr id="163" name="직선 연결선 162"/>
              <p:cNvCxnSpPr/>
              <p:nvPr/>
            </p:nvCxnSpPr>
            <p:spPr>
              <a:xfrm>
                <a:off x="6945547" y="1630991"/>
                <a:ext cx="3965924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타원 163"/>
              <p:cNvSpPr/>
              <p:nvPr/>
            </p:nvSpPr>
            <p:spPr>
              <a:xfrm>
                <a:off x="6913125" y="1607246"/>
                <a:ext cx="46800" cy="46800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65" name="직사각형 164"/>
            <p:cNvSpPr/>
            <p:nvPr/>
          </p:nvSpPr>
          <p:spPr>
            <a:xfrm>
              <a:off x="1039266" y="3620063"/>
              <a:ext cx="4376698" cy="2771009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66" name="그룹 165"/>
            <p:cNvGrpSpPr/>
            <p:nvPr/>
          </p:nvGrpSpPr>
          <p:grpSpPr>
            <a:xfrm>
              <a:off x="1117636" y="3888805"/>
              <a:ext cx="1942139" cy="49279"/>
              <a:chOff x="6913125" y="1607246"/>
              <a:chExt cx="1844439" cy="46800"/>
            </a:xfrm>
          </p:grpSpPr>
          <p:cxnSp>
            <p:nvCxnSpPr>
              <p:cNvPr id="167" name="직선 연결선 166"/>
              <p:cNvCxnSpPr/>
              <p:nvPr/>
            </p:nvCxnSpPr>
            <p:spPr>
              <a:xfrm>
                <a:off x="6945547" y="1630991"/>
                <a:ext cx="1812017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타원 167"/>
              <p:cNvSpPr/>
              <p:nvPr/>
            </p:nvSpPr>
            <p:spPr>
              <a:xfrm>
                <a:off x="6913125" y="1607246"/>
                <a:ext cx="46800" cy="46800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69" name="TextBox 168"/>
            <p:cNvSpPr txBox="1"/>
            <p:nvPr/>
          </p:nvSpPr>
          <p:spPr>
            <a:xfrm>
              <a:off x="1441088" y="3629792"/>
              <a:ext cx="13211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공격 및 방어 계열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70" name="그룹 169"/>
            <p:cNvGrpSpPr/>
            <p:nvPr/>
          </p:nvGrpSpPr>
          <p:grpSpPr>
            <a:xfrm>
              <a:off x="3198941" y="3888805"/>
              <a:ext cx="2122139" cy="49279"/>
              <a:chOff x="6913125" y="1607246"/>
              <a:chExt cx="2015384" cy="46800"/>
            </a:xfrm>
          </p:grpSpPr>
          <p:cxnSp>
            <p:nvCxnSpPr>
              <p:cNvPr id="171" name="직선 연결선 170"/>
              <p:cNvCxnSpPr/>
              <p:nvPr/>
            </p:nvCxnSpPr>
            <p:spPr>
              <a:xfrm>
                <a:off x="6945547" y="1630991"/>
                <a:ext cx="1982962" cy="0"/>
              </a:xfrm>
              <a:prstGeom prst="line">
                <a:avLst/>
              </a:prstGeom>
              <a:ln w="9525">
                <a:gradFill>
                  <a:gsLst>
                    <a:gs pos="0">
                      <a:schemeClr val="tx1">
                        <a:lumMod val="50000"/>
                        <a:lumOff val="50000"/>
                        <a:alpha val="25000"/>
                      </a:schemeClr>
                    </a:gs>
                    <a:gs pos="52000">
                      <a:srgbClr val="CDCDCD">
                        <a:alpha val="25000"/>
                      </a:srgbClr>
                    </a:gs>
                    <a:gs pos="21000">
                      <a:srgbClr val="B3B3B3">
                        <a:alpha val="25000"/>
                      </a:srgbClr>
                    </a:gs>
                    <a:gs pos="100000">
                      <a:schemeClr val="bg1">
                        <a:lumMod val="95000"/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타원 171"/>
              <p:cNvSpPr/>
              <p:nvPr/>
            </p:nvSpPr>
            <p:spPr>
              <a:xfrm>
                <a:off x="6913125" y="1607246"/>
                <a:ext cx="46800" cy="46800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73" name="TextBox 172"/>
            <p:cNvSpPr txBox="1"/>
            <p:nvPr/>
          </p:nvSpPr>
          <p:spPr>
            <a:xfrm>
              <a:off x="3455950" y="3629792"/>
              <a:ext cx="14622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smtClean="0">
                  <a:solidFill>
                    <a:schemeClr val="bg1"/>
                  </a:solidFill>
                </a:rPr>
                <a:t>생명력 및 보조 계열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119994" y="3890578"/>
              <a:ext cx="801823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공격력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공격 속도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치명타 확률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치명타 세기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치명타 저항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방어력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피해 감소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2257249" y="3890578"/>
              <a:ext cx="851515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123,456,789</a:t>
              </a:r>
              <a:endParaRPr lang="en-US" altLang="ko-KR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221868" y="3890578"/>
              <a:ext cx="1343638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생명력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생명력 회복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활력도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err="1" smtClean="0">
                  <a:solidFill>
                    <a:schemeClr val="bg1"/>
                  </a:solidFill>
                </a:rPr>
                <a:t>회피율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상태 이상 저항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스킬 재사용 대기 시간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solidFill>
                    <a:schemeClr val="bg1"/>
                  </a:solidFill>
                </a:rPr>
                <a:t>이동 속도</a:t>
              </a:r>
              <a:endParaRPr lang="en-US" altLang="ko-KR" sz="9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502352" y="3890578"/>
              <a:ext cx="851515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>
                  <a:solidFill>
                    <a:schemeClr val="bg1"/>
                  </a:solidFill>
                </a:rPr>
                <a:t>123,456,789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bg1"/>
                  </a:solidFill>
                </a:rPr>
                <a:t>123,456,789</a:t>
              </a:r>
              <a:endParaRPr lang="en-US" altLang="ko-KR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990918" y="5322824"/>
              <a:ext cx="221536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altLang="ko-KR" sz="1100" b="1" dirty="0">
                  <a:solidFill>
                    <a:schemeClr val="bg1"/>
                  </a:solidFill>
                </a:rPr>
                <a:t>.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043341" y="5322824"/>
              <a:ext cx="221536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altLang="ko-KR" sz="1100" b="1" dirty="0">
                  <a:solidFill>
                    <a:schemeClr val="bg1"/>
                  </a:solidFill>
                </a:rPr>
                <a:t>.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80" name="그림 179"/>
            <p:cNvPicPr/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7" t="9550" r="26411" b="82190"/>
            <a:stretch/>
          </p:blipFill>
          <p:spPr>
            <a:xfrm>
              <a:off x="5108471" y="1126749"/>
              <a:ext cx="396000" cy="3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6825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18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슬롯 확장</a:t>
            </a:r>
            <a:endParaRPr lang="ko-KR" altLang="en-US" sz="14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67" name="직사각형 66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94" name="그림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99" name="직사각형 98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121" name="그림 1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</a:t>
              </a:r>
              <a:r>
                <a:rPr lang="en-US" altLang="ko-KR" sz="1400" b="1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" name="직사각형 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125" name="오각형 124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128" name="오각형 127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그룹 134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136" name="오각형 135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139" name="오각형 13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142" name="오각형 14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616209" y="521732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4141093" y="2515439"/>
            <a:ext cx="3909815" cy="2177351"/>
            <a:chOff x="6940814" y="823246"/>
            <a:chExt cx="3909815" cy="2177351"/>
          </a:xfrm>
        </p:grpSpPr>
        <p:grpSp>
          <p:nvGrpSpPr>
            <p:cNvPr id="24" name="그룹 23"/>
            <p:cNvGrpSpPr/>
            <p:nvPr/>
          </p:nvGrpSpPr>
          <p:grpSpPr>
            <a:xfrm>
              <a:off x="6940814" y="823246"/>
              <a:ext cx="3909815" cy="2177351"/>
              <a:chOff x="4142063" y="1641032"/>
              <a:chExt cx="3909815" cy="2177351"/>
            </a:xfrm>
          </p:grpSpPr>
          <p:pic>
            <p:nvPicPr>
              <p:cNvPr id="273" name="그림 272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090"/>
              <a:stretch/>
            </p:blipFill>
            <p:spPr>
              <a:xfrm>
                <a:off x="4144003" y="2840362"/>
                <a:ext cx="3907875" cy="978021"/>
              </a:xfrm>
              <a:prstGeom prst="rect">
                <a:avLst/>
              </a:prstGeom>
            </p:spPr>
          </p:pic>
          <p:pic>
            <p:nvPicPr>
              <p:cNvPr id="185" name="그림 184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823"/>
              <a:stretch/>
            </p:blipFill>
            <p:spPr>
              <a:xfrm>
                <a:off x="4142063" y="1641032"/>
                <a:ext cx="3907875" cy="1734466"/>
              </a:xfrm>
              <a:prstGeom prst="rect">
                <a:avLst/>
              </a:prstGeom>
            </p:spPr>
          </p:pic>
          <p:sp>
            <p:nvSpPr>
              <p:cNvPr id="186" name="TextBox 185"/>
              <p:cNvSpPr txBox="1"/>
              <p:nvPr/>
            </p:nvSpPr>
            <p:spPr>
              <a:xfrm>
                <a:off x="5389717" y="1747343"/>
                <a:ext cx="141256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 err="1" smtClean="0">
                    <a:solidFill>
                      <a:schemeClr val="bg1"/>
                    </a:solidFill>
                  </a:rPr>
                  <a:t>인벤토리</a:t>
                </a:r>
                <a:r>
                  <a:rPr lang="ko-KR" altLang="en-US" sz="1100" b="1" dirty="0" smtClean="0">
                    <a:solidFill>
                      <a:schemeClr val="bg1"/>
                    </a:solidFill>
                  </a:rPr>
                  <a:t> 슬롯 확장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87" name="그림 18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9072" y="2110465"/>
                <a:ext cx="3493311" cy="1169276"/>
              </a:xfrm>
              <a:prstGeom prst="rect">
                <a:avLst/>
              </a:prstGeom>
            </p:spPr>
          </p:pic>
          <p:sp>
            <p:nvSpPr>
              <p:cNvPr id="192" name="TextBox 191"/>
              <p:cNvSpPr txBox="1"/>
              <p:nvPr/>
            </p:nvSpPr>
            <p:spPr>
              <a:xfrm>
                <a:off x="4441651" y="2192071"/>
                <a:ext cx="332815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ko-KR" altLang="en-US" sz="900" b="1" dirty="0" err="1" smtClean="0">
                    <a:solidFill>
                      <a:schemeClr val="accent4"/>
                    </a:solidFill>
                  </a:rPr>
                  <a:t>젬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ko-KR" altLang="en-US" sz="900" b="1" dirty="0" err="1" smtClean="0">
                    <a:solidFill>
                      <a:schemeClr val="accent4"/>
                    </a:solidFill>
                  </a:rPr>
                  <a:t>스톤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100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개</a:t>
                </a:r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로 </a:t>
                </a:r>
                <a:r>
                  <a:rPr lang="ko-KR" altLang="en-US" sz="900" b="1" dirty="0" err="1" smtClean="0">
                    <a:solidFill>
                      <a:schemeClr val="accent4"/>
                    </a:solidFill>
                  </a:rPr>
                  <a:t>인벤토리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 슬롯을 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20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칸 확장</a:t>
                </a:r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할 수 있습니다</a:t>
                </a:r>
                <a:r>
                  <a:rPr lang="en-US" altLang="ko-KR" sz="900" b="1" dirty="0" smtClean="0">
                    <a:solidFill>
                      <a:schemeClr val="bg1"/>
                    </a:solidFill>
                  </a:rPr>
                  <a:t>.</a:t>
                </a:r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 </a:t>
                </a:r>
                <a:endParaRPr lang="en-US" altLang="ko-KR" sz="900" b="1" dirty="0" smtClean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확장하시겠습니까</a:t>
                </a:r>
                <a:r>
                  <a:rPr lang="en-US" altLang="ko-KR" sz="900" b="1" dirty="0" smtClean="0">
                    <a:solidFill>
                      <a:schemeClr val="bg1"/>
                    </a:solidFill>
                  </a:rPr>
                  <a:t>?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en-US" altLang="ko-KR" sz="900" b="1" dirty="0" smtClean="0">
                    <a:solidFill>
                      <a:schemeClr val="bg1"/>
                    </a:solidFill>
                  </a:rPr>
                  <a:t>( </a:t>
                </a:r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현재 </a:t>
                </a:r>
                <a:r>
                  <a:rPr lang="ko-KR" altLang="en-US" sz="900" b="1" dirty="0" err="1" smtClean="0">
                    <a:solidFill>
                      <a:schemeClr val="bg1"/>
                    </a:solidFill>
                  </a:rPr>
                  <a:t>인벤토리</a:t>
                </a:r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 슬롯 개수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</a:rPr>
                  <a:t>: 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100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칸</a:t>
                </a:r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</a:rPr>
                  <a:t>/ </a:t>
                </a:r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확장 가능 횟수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</a:rPr>
                  <a:t>: 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5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회</a:t>
                </a:r>
                <a:r>
                  <a:rPr lang="ko-KR" altLang="en-US" sz="9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</a:rPr>
                  <a:t>)</a:t>
                </a:r>
                <a:endParaRPr lang="en-US" altLang="ko-KR" sz="9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93" name="그룹 192"/>
              <p:cNvGrpSpPr/>
              <p:nvPr/>
            </p:nvGrpSpPr>
            <p:grpSpPr>
              <a:xfrm>
                <a:off x="4438526" y="3332206"/>
                <a:ext cx="2074971" cy="351740"/>
                <a:chOff x="4602950" y="3069947"/>
                <a:chExt cx="2361700" cy="400345"/>
              </a:xfrm>
            </p:grpSpPr>
            <p:pic>
              <p:nvPicPr>
                <p:cNvPr id="194" name="그림 193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4602950" y="3069947"/>
                  <a:ext cx="862845" cy="400345"/>
                </a:xfrm>
                <a:prstGeom prst="rect">
                  <a:avLst/>
                </a:prstGeom>
              </p:spPr>
            </p:pic>
            <p:pic>
              <p:nvPicPr>
                <p:cNvPr id="195" name="그림 194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6101805" y="3069947"/>
                  <a:ext cx="862845" cy="400345"/>
                </a:xfrm>
                <a:prstGeom prst="rect">
                  <a:avLst/>
                </a:prstGeom>
              </p:spPr>
            </p:pic>
            <p:pic>
              <p:nvPicPr>
                <p:cNvPr id="196" name="그림 195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5008594" y="3069947"/>
                  <a:ext cx="799066" cy="400345"/>
                </a:xfrm>
                <a:prstGeom prst="rect">
                  <a:avLst/>
                </a:prstGeom>
              </p:spPr>
            </p:pic>
            <p:pic>
              <p:nvPicPr>
                <p:cNvPr id="204" name="그림 203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5609667" y="3069947"/>
                  <a:ext cx="799066" cy="400345"/>
                </a:xfrm>
                <a:prstGeom prst="rect">
                  <a:avLst/>
                </a:prstGeom>
              </p:spPr>
            </p:pic>
          </p:grpSp>
          <p:grpSp>
            <p:nvGrpSpPr>
              <p:cNvPr id="197" name="그룹 196"/>
              <p:cNvGrpSpPr/>
              <p:nvPr/>
            </p:nvGrpSpPr>
            <p:grpSpPr>
              <a:xfrm>
                <a:off x="6652334" y="3332206"/>
                <a:ext cx="1141680" cy="351740"/>
                <a:chOff x="5167791" y="3069947"/>
                <a:chExt cx="1299443" cy="400345"/>
              </a:xfrm>
            </p:grpSpPr>
            <p:pic>
              <p:nvPicPr>
                <p:cNvPr id="198" name="그림 197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5167791" y="3069947"/>
                  <a:ext cx="862845" cy="400345"/>
                </a:xfrm>
                <a:prstGeom prst="rect">
                  <a:avLst/>
                </a:prstGeom>
              </p:spPr>
            </p:pic>
            <p:pic>
              <p:nvPicPr>
                <p:cNvPr id="199" name="그림 198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5604389" y="3069947"/>
                  <a:ext cx="862845" cy="400345"/>
                </a:xfrm>
                <a:prstGeom prst="rect">
                  <a:avLst/>
                </a:prstGeom>
              </p:spPr>
            </p:pic>
            <p:pic>
              <p:nvPicPr>
                <p:cNvPr id="200" name="그림 199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5447514" y="3069947"/>
                  <a:ext cx="799066" cy="400345"/>
                </a:xfrm>
                <a:prstGeom prst="rect">
                  <a:avLst/>
                </a:prstGeom>
              </p:spPr>
            </p:pic>
          </p:grpSp>
          <p:sp>
            <p:nvSpPr>
              <p:cNvPr id="201" name="TextBox 200"/>
              <p:cNvSpPr txBox="1"/>
              <p:nvPr/>
            </p:nvSpPr>
            <p:spPr>
              <a:xfrm>
                <a:off x="4629847" y="3396534"/>
                <a:ext cx="170912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50" b="1" dirty="0" err="1" smtClean="0">
                    <a:solidFill>
                      <a:schemeClr val="bg1"/>
                    </a:solidFill>
                  </a:rPr>
                  <a:t>인벤토리</a:t>
                </a:r>
                <a:r>
                  <a:rPr lang="ko-KR" altLang="en-US" sz="1050" b="1" dirty="0" smtClean="0">
                    <a:solidFill>
                      <a:schemeClr val="bg1"/>
                    </a:solidFill>
                  </a:rPr>
                  <a:t> 확장         </a:t>
                </a:r>
                <a:r>
                  <a:rPr lang="en-US" altLang="ko-KR" sz="1050" b="1" dirty="0" smtClean="0">
                    <a:solidFill>
                      <a:schemeClr val="bg1"/>
                    </a:solidFill>
                  </a:rPr>
                  <a:t>100</a:t>
                </a:r>
                <a:endParaRPr lang="ko-KR" alt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6994517" y="3396534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50" b="1" dirty="0" smtClean="0">
                    <a:solidFill>
                      <a:schemeClr val="bg1"/>
                    </a:solidFill>
                  </a:rPr>
                  <a:t>취소</a:t>
                </a:r>
                <a:endParaRPr lang="ko-KR" altLang="en-US" sz="105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" name="그림 20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8511407" y="2608998"/>
              <a:ext cx="196364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4536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7653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조건 </a:t>
            </a:r>
            <a:r>
              <a:rPr lang="ko-KR" altLang="en-US" sz="1400" b="1" dirty="0" err="1" smtClean="0"/>
              <a:t>불충족으로</a:t>
            </a:r>
            <a:r>
              <a:rPr lang="ko-KR" altLang="en-US" sz="1400" b="1" dirty="0" smtClean="0"/>
              <a:t> 인한 버튼 비활성화 상태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슬롯 확장 </a:t>
            </a:r>
            <a:r>
              <a:rPr lang="en-US" altLang="ko-KR" sz="1400" b="1" dirty="0" smtClean="0"/>
              <a:t>+ </a:t>
            </a:r>
            <a:r>
              <a:rPr lang="ko-KR" altLang="en-US" sz="1400" b="1" dirty="0" smtClean="0"/>
              <a:t>버튼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일괄 분해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일괄 판매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67" name="직사각형 66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94" name="그림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>
                <a:solidFill>
                  <a:schemeClr val="bg2">
                    <a:lumMod val="75000"/>
                  </a:schemeClr>
                </a:solidFill>
              </a:rPr>
              <a:t>일괄 판매</a:t>
            </a:r>
            <a:endParaRPr lang="ko-KR" alt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>
                <a:solidFill>
                  <a:schemeClr val="bg2">
                    <a:lumMod val="75000"/>
                  </a:schemeClr>
                </a:solidFill>
              </a:rPr>
              <a:t>일괄 분해</a:t>
            </a:r>
            <a:endParaRPr lang="ko-KR" alt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121" name="그림 1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10647" y="6017345"/>
            <a:ext cx="1760336" cy="475075"/>
            <a:chOff x="7614466" y="4583063"/>
            <a:chExt cx="1760336" cy="475075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944899" y="4583063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" name="직사각형 4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그룹 123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125" name="오각형 124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128" name="오각형 127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그룹 134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136" name="오각형 135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139" name="오각형 138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142" name="오각형 141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3205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4913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상세 정보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장착하지 않은 아이템 선택 시</a:t>
            </a:r>
            <a:endParaRPr lang="ko-KR" altLang="en-US" sz="1400" b="1" dirty="0"/>
          </a:p>
        </p:txBody>
      </p:sp>
      <p:pic>
        <p:nvPicPr>
          <p:cNvPr id="432" name="그림 4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433" name="그림 4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434" name="TextBox 433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5" name="직사각형 434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36" name="그림 4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437" name="그림 4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438" name="그림 4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439" name="그림 4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440" name="그림 4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441" name="그림 4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442" name="그림 44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443" name="TextBox 44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44" name="그림 4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445" name="그림 4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446" name="직사각형 44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47" name="그림 4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448" name="그림 4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449" name="그림 4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450" name="그림 4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451" name="그림 4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452" name="그림 4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453" name="그림 45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55" name="그림 4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6" name="직사각형 45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57" name="그림 4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58" name="그림 4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59" name="그림 4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60" name="그림 4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461" name="그림 4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462" name="그림 4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463" name="그림 46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464" name="TextBox 46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66" name="그림 4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467" name="직사각형 46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8" name="그림 4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469" name="그림 4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470" name="그림 4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471" name="그림 4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472" name="TextBox 47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74" name="그림 4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475" name="직사각형 47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76" name="그림 4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477" name="그림 4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478" name="그림 4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479" name="그림 4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480" name="그림 4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481" name="그림 48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482" name="TextBox 48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84" name="직사각형 48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85" name="그림 4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486" name="그림 48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487" name="그림 4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488" name="그림 4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489" name="TextBox 48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1" name="직사각형 49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2" name="그림 4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493" name="그림 4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494" name="그림 4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495" name="그림 49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497" name="TextBox 49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8" name="직사각형 49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9" name="그림 4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500" name="그림 49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502" name="TextBox 50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503" name="직사각형 50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504" name="직사각형 50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505" name="그림 5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506" name="그림 5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507" name="TextBox 50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508" name="TextBox 50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509" name="그룹 50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510" name="모서리가 둥근 직사각형 50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1" name="그림 51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512" name="TextBox 51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3" name="타원 51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14" name="TextBox 51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515" name="그룹 51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16" name="직사각형 51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" name="TextBox 51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8" name="직사각형 51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519" name="모서리가 둥근 직사각형 51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" name="모서리가 둥근 직사각형 51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26" name="그룹 52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527" name="오각형 52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8" name="TextBox 52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9" name="그룹 52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530" name="오각형 52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1" name="TextBox 53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2" name="TextBox 53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3" name="TextBox 53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4" name="그룹 53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535" name="오각형 53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37" name="그룹 53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538" name="오각형 53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9" name="TextBox 53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0" name="그룹 53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541" name="오각형 54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2" name="TextBox 54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55172" y="1087637"/>
            <a:ext cx="5133216" cy="5227663"/>
            <a:chOff x="3864330" y="365742"/>
            <a:chExt cx="5133216" cy="5227663"/>
          </a:xfrm>
        </p:grpSpPr>
        <p:pic>
          <p:nvPicPr>
            <p:cNvPr id="283" name="그림 28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9058" r="-433" b="416"/>
            <a:stretch/>
          </p:blipFill>
          <p:spPr>
            <a:xfrm>
              <a:off x="3864330" y="914401"/>
              <a:ext cx="5133216" cy="4679004"/>
            </a:xfrm>
            <a:prstGeom prst="rect">
              <a:avLst/>
            </a:prstGeom>
          </p:spPr>
        </p:pic>
        <p:pic>
          <p:nvPicPr>
            <p:cNvPr id="284" name="그림 28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6451" r="25155" b="82006"/>
            <a:stretch/>
          </p:blipFill>
          <p:spPr>
            <a:xfrm>
              <a:off x="3871069" y="365742"/>
              <a:ext cx="5038927" cy="665335"/>
            </a:xfrm>
            <a:prstGeom prst="rect">
              <a:avLst/>
            </a:prstGeom>
          </p:spPr>
        </p:pic>
        <p:sp>
          <p:nvSpPr>
            <p:cNvPr id="285" name="직사각형 284"/>
            <p:cNvSpPr/>
            <p:nvPr/>
          </p:nvSpPr>
          <p:spPr>
            <a:xfrm>
              <a:off x="4017851" y="1017588"/>
              <a:ext cx="4746771" cy="399215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6" name="직사각형 285"/>
            <p:cNvSpPr/>
            <p:nvPr/>
          </p:nvSpPr>
          <p:spPr>
            <a:xfrm>
              <a:off x="4062925" y="1118678"/>
              <a:ext cx="904351" cy="904347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287" name="그림 28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00373" y="1080256"/>
              <a:ext cx="900001" cy="900000"/>
            </a:xfrm>
            <a:prstGeom prst="rect">
              <a:avLst/>
            </a:prstGeom>
          </p:spPr>
        </p:pic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066301" y="1779329"/>
              <a:ext cx="237359" cy="231917"/>
            </a:xfrm>
            <a:prstGeom prst="rect">
              <a:avLst/>
            </a:prstGeom>
          </p:spPr>
        </p:pic>
        <p:pic>
          <p:nvPicPr>
            <p:cNvPr id="289" name="그림 2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241614" y="1779329"/>
              <a:ext cx="237359" cy="231917"/>
            </a:xfrm>
            <a:prstGeom prst="rect">
              <a:avLst/>
            </a:prstGeom>
          </p:spPr>
        </p:pic>
        <p:pic>
          <p:nvPicPr>
            <p:cNvPr id="290" name="그림 2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416926" y="1779329"/>
              <a:ext cx="237359" cy="231917"/>
            </a:xfrm>
            <a:prstGeom prst="rect">
              <a:avLst/>
            </a:prstGeom>
          </p:spPr>
        </p:pic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92239" y="1779329"/>
              <a:ext cx="237359" cy="231917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5298383" y="592867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999474" y="1428661"/>
              <a:ext cx="1008609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7174633" y="1428661"/>
              <a:ext cx="1072730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123,457,000</a:t>
              </a:r>
              <a:endParaRPr lang="en-US" altLang="ko-KR" sz="1200" b="1" dirty="0" smtClean="0">
                <a:solidFill>
                  <a:srgbClr val="00B050"/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295" name="직선 연결선 294"/>
            <p:cNvCxnSpPr/>
            <p:nvPr/>
          </p:nvCxnSpPr>
          <p:spPr>
            <a:xfrm>
              <a:off x="5078198" y="2092103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타원 295"/>
            <p:cNvSpPr/>
            <p:nvPr/>
          </p:nvSpPr>
          <p:spPr>
            <a:xfrm>
              <a:off x="5044059" y="206710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5010104" y="2166112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5999474" y="2126644"/>
              <a:ext cx="1008609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174633" y="2126644"/>
              <a:ext cx="1072730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0" name="직선 연결선 299"/>
            <p:cNvCxnSpPr/>
            <p:nvPr/>
          </p:nvCxnSpPr>
          <p:spPr>
            <a:xfrm>
              <a:off x="5078198" y="308165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타원 300"/>
            <p:cNvSpPr/>
            <p:nvPr/>
          </p:nvSpPr>
          <p:spPr>
            <a:xfrm>
              <a:off x="5057594" y="306638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5010104" y="3164986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03" name="직사각형 302"/>
            <p:cNvSpPr/>
            <p:nvPr/>
          </p:nvSpPr>
          <p:spPr>
            <a:xfrm>
              <a:off x="6083021" y="3197351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04" name="그림 30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1" y="3204889"/>
              <a:ext cx="308204" cy="308204"/>
            </a:xfrm>
            <a:prstGeom prst="rect">
              <a:avLst/>
            </a:prstGeom>
          </p:spPr>
        </p:pic>
        <p:sp>
          <p:nvSpPr>
            <p:cNvPr id="305" name="직사각형 304"/>
            <p:cNvSpPr/>
            <p:nvPr/>
          </p:nvSpPr>
          <p:spPr>
            <a:xfrm>
              <a:off x="6081670" y="3575965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6494344" y="3225202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6494344" y="359483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8" name="직선 연결선 307"/>
            <p:cNvCxnSpPr/>
            <p:nvPr/>
          </p:nvCxnSpPr>
          <p:spPr>
            <a:xfrm>
              <a:off x="5078198" y="3977301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타원 308"/>
            <p:cNvSpPr/>
            <p:nvPr/>
          </p:nvSpPr>
          <p:spPr>
            <a:xfrm>
              <a:off x="5044059" y="396202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5010104" y="3991595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6061481" y="4247825"/>
              <a:ext cx="163055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5999474" y="4011400"/>
              <a:ext cx="1524776" cy="270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2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13" name="직선 연결선 312"/>
            <p:cNvCxnSpPr/>
            <p:nvPr/>
          </p:nvCxnSpPr>
          <p:spPr>
            <a:xfrm>
              <a:off x="5078198" y="4906950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타원 313"/>
            <p:cNvSpPr/>
            <p:nvPr/>
          </p:nvSpPr>
          <p:spPr>
            <a:xfrm>
              <a:off x="5044059" y="489167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15" name="그룹 314"/>
            <p:cNvGrpSpPr/>
            <p:nvPr/>
          </p:nvGrpSpPr>
          <p:grpSpPr>
            <a:xfrm>
              <a:off x="4033740" y="3518308"/>
              <a:ext cx="952692" cy="720000"/>
              <a:chOff x="4053196" y="3415161"/>
              <a:chExt cx="952692" cy="614651"/>
            </a:xfrm>
          </p:grpSpPr>
          <p:pic>
            <p:nvPicPr>
              <p:cNvPr id="353" name="그림 3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4" name="그림 3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5" name="그림 3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3415161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6" name="TextBox 355"/>
              <p:cNvSpPr txBox="1"/>
              <p:nvPr/>
            </p:nvSpPr>
            <p:spPr>
              <a:xfrm>
                <a:off x="4269653" y="35670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분해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6" name="그룹 315"/>
            <p:cNvGrpSpPr/>
            <p:nvPr/>
          </p:nvGrpSpPr>
          <p:grpSpPr>
            <a:xfrm>
              <a:off x="4033740" y="4237068"/>
              <a:ext cx="952692" cy="720000"/>
              <a:chOff x="4053196" y="4058787"/>
              <a:chExt cx="952692" cy="614651"/>
            </a:xfrm>
          </p:grpSpPr>
          <p:pic>
            <p:nvPicPr>
              <p:cNvPr id="349" name="그림 34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4058787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2" name="TextBox 351"/>
              <p:cNvSpPr txBox="1"/>
              <p:nvPr/>
            </p:nvSpPr>
            <p:spPr>
              <a:xfrm>
                <a:off x="4269653" y="42097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판매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7" name="그룹 316"/>
            <p:cNvGrpSpPr/>
            <p:nvPr/>
          </p:nvGrpSpPr>
          <p:grpSpPr>
            <a:xfrm>
              <a:off x="4033740" y="2080788"/>
              <a:ext cx="952692" cy="720000"/>
              <a:chOff x="4033740" y="2138974"/>
              <a:chExt cx="952692" cy="614651"/>
            </a:xfrm>
          </p:grpSpPr>
          <p:pic>
            <p:nvPicPr>
              <p:cNvPr id="345" name="그림 34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33740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6" name="그림 34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28344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7" name="그림 34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185407" y="2138974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8" name="TextBox 347"/>
              <p:cNvSpPr txBox="1"/>
              <p:nvPr/>
            </p:nvSpPr>
            <p:spPr>
              <a:xfrm>
                <a:off x="4250197" y="2292761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8" name="그룹 317"/>
            <p:cNvGrpSpPr/>
            <p:nvPr/>
          </p:nvGrpSpPr>
          <p:grpSpPr>
            <a:xfrm>
              <a:off x="4033740" y="2799548"/>
              <a:ext cx="952692" cy="720000"/>
              <a:chOff x="4053196" y="2771535"/>
              <a:chExt cx="952692" cy="614651"/>
            </a:xfrm>
          </p:grpSpPr>
          <p:pic>
            <p:nvPicPr>
              <p:cNvPr id="341" name="그림 34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2771535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4" name="TextBox 343"/>
              <p:cNvSpPr txBox="1"/>
              <p:nvPr/>
            </p:nvSpPr>
            <p:spPr>
              <a:xfrm>
                <a:off x="4269653" y="29243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19" name="그림 31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35063" y="5051110"/>
              <a:ext cx="758087" cy="396000"/>
            </a:xfrm>
            <a:prstGeom prst="rect">
              <a:avLst/>
            </a:prstGeom>
          </p:spPr>
        </p:pic>
        <p:pic>
          <p:nvPicPr>
            <p:cNvPr id="320" name="그림 31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090011" y="5051110"/>
              <a:ext cx="758086" cy="396000"/>
            </a:xfrm>
            <a:prstGeom prst="rect">
              <a:avLst/>
            </a:prstGeom>
          </p:spPr>
        </p:pic>
        <p:pic>
          <p:nvPicPr>
            <p:cNvPr id="321" name="그림 32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615193" y="5051110"/>
              <a:ext cx="702051" cy="396000"/>
            </a:xfrm>
            <a:prstGeom prst="rect">
              <a:avLst/>
            </a:prstGeom>
          </p:spPr>
        </p:pic>
        <p:sp>
          <p:nvSpPr>
            <p:cNvPr id="322" name="TextBox 321"/>
            <p:cNvSpPr txBox="1"/>
            <p:nvPr/>
          </p:nvSpPr>
          <p:spPr>
            <a:xfrm>
              <a:off x="5694348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3" name="그림 3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12676" y="5051110"/>
              <a:ext cx="758087" cy="396000"/>
            </a:xfrm>
            <a:prstGeom prst="rect">
              <a:avLst/>
            </a:prstGeom>
          </p:spPr>
        </p:pic>
        <p:pic>
          <p:nvPicPr>
            <p:cNvPr id="324" name="그림 32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967624" y="5051110"/>
              <a:ext cx="758086" cy="396000"/>
            </a:xfrm>
            <a:prstGeom prst="rect">
              <a:avLst/>
            </a:prstGeom>
          </p:spPr>
        </p:pic>
        <p:pic>
          <p:nvPicPr>
            <p:cNvPr id="325" name="그림 32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492806" y="5051110"/>
              <a:ext cx="702051" cy="396000"/>
            </a:xfrm>
            <a:prstGeom prst="rect">
              <a:avLst/>
            </a:prstGeom>
          </p:spPr>
        </p:pic>
        <p:sp>
          <p:nvSpPr>
            <p:cNvPr id="326" name="TextBox 325"/>
            <p:cNvSpPr txBox="1"/>
            <p:nvPr/>
          </p:nvSpPr>
          <p:spPr>
            <a:xfrm>
              <a:off x="7563996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해제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7" name="그림 32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571541"/>
              <a:ext cx="758088" cy="309600"/>
            </a:xfrm>
            <a:prstGeom prst="rect">
              <a:avLst/>
            </a:prstGeom>
          </p:spPr>
        </p:pic>
        <p:sp>
          <p:nvSpPr>
            <p:cNvPr id="328" name="TextBox 327"/>
            <p:cNvSpPr txBox="1"/>
            <p:nvPr/>
          </p:nvSpPr>
          <p:spPr>
            <a:xfrm>
              <a:off x="5010104" y="1469610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기본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5010104" y="1068541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강화 단계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6022839" y="1068541"/>
              <a:ext cx="219553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EVEL                15  /  20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5078198" y="142127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5044059" y="139627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3" name="그림 33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192461"/>
              <a:ext cx="758088" cy="309600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8027668" y="322188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8027668" y="359163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6" name="직선 연결선 335"/>
            <p:cNvCxnSpPr/>
            <p:nvPr/>
          </p:nvCxnSpPr>
          <p:spPr>
            <a:xfrm flipV="1">
              <a:off x="5980010" y="1104107"/>
              <a:ext cx="0" cy="257765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직선 연결선 336"/>
            <p:cNvCxnSpPr/>
            <p:nvPr/>
          </p:nvCxnSpPr>
          <p:spPr>
            <a:xfrm flipV="1">
              <a:off x="5980010" y="1469611"/>
              <a:ext cx="0" cy="573198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직선 연결선 337"/>
            <p:cNvCxnSpPr/>
            <p:nvPr/>
          </p:nvCxnSpPr>
          <p:spPr>
            <a:xfrm flipV="1">
              <a:off x="5980010" y="2138974"/>
              <a:ext cx="0" cy="905783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직선 연결선 338"/>
            <p:cNvCxnSpPr/>
            <p:nvPr/>
          </p:nvCxnSpPr>
          <p:spPr>
            <a:xfrm flipV="1">
              <a:off x="5980010" y="3115662"/>
              <a:ext cx="0" cy="814312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직선 연결선 339"/>
            <p:cNvCxnSpPr/>
            <p:nvPr/>
          </p:nvCxnSpPr>
          <p:spPr>
            <a:xfrm flipV="1">
              <a:off x="5980010" y="4011306"/>
              <a:ext cx="0" cy="852524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직사각형 1"/>
            <p:cNvSpPr/>
            <p:nvPr/>
          </p:nvSpPr>
          <p:spPr>
            <a:xfrm>
              <a:off x="4129193" y="633894"/>
              <a:ext cx="242008" cy="2420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175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6" name="그림 275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4177549" y="664115"/>
              <a:ext cx="135359" cy="176760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359" name="그룹 358"/>
          <p:cNvGrpSpPr/>
          <p:nvPr/>
        </p:nvGrpSpPr>
        <p:grpSpPr>
          <a:xfrm>
            <a:off x="6083360" y="1087637"/>
            <a:ext cx="5133216" cy="5227663"/>
            <a:chOff x="3864330" y="365742"/>
            <a:chExt cx="5133216" cy="5227663"/>
          </a:xfrm>
        </p:grpSpPr>
        <p:pic>
          <p:nvPicPr>
            <p:cNvPr id="360" name="그림 359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9058" r="-433" b="416"/>
            <a:stretch/>
          </p:blipFill>
          <p:spPr>
            <a:xfrm>
              <a:off x="3864330" y="914401"/>
              <a:ext cx="5133216" cy="4679004"/>
            </a:xfrm>
            <a:prstGeom prst="rect">
              <a:avLst/>
            </a:prstGeom>
          </p:spPr>
        </p:pic>
        <p:pic>
          <p:nvPicPr>
            <p:cNvPr id="361" name="그림 360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6451" r="25155" b="82006"/>
            <a:stretch/>
          </p:blipFill>
          <p:spPr>
            <a:xfrm>
              <a:off x="3871069" y="365742"/>
              <a:ext cx="5038927" cy="665335"/>
            </a:xfrm>
            <a:prstGeom prst="rect">
              <a:avLst/>
            </a:prstGeom>
          </p:spPr>
        </p:pic>
        <p:sp>
          <p:nvSpPr>
            <p:cNvPr id="362" name="직사각형 361"/>
            <p:cNvSpPr/>
            <p:nvPr/>
          </p:nvSpPr>
          <p:spPr>
            <a:xfrm>
              <a:off x="4017851" y="1017588"/>
              <a:ext cx="4746771" cy="399215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3" name="직사각형 362"/>
            <p:cNvSpPr/>
            <p:nvPr/>
          </p:nvSpPr>
          <p:spPr>
            <a:xfrm>
              <a:off x="4062925" y="1118678"/>
              <a:ext cx="904351" cy="904347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64" name="그림 3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00373" y="1080256"/>
              <a:ext cx="900001" cy="900000"/>
            </a:xfrm>
            <a:prstGeom prst="rect">
              <a:avLst/>
            </a:prstGeom>
          </p:spPr>
        </p:pic>
        <p:pic>
          <p:nvPicPr>
            <p:cNvPr id="365" name="그림 36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066301" y="1779329"/>
              <a:ext cx="237359" cy="231917"/>
            </a:xfrm>
            <a:prstGeom prst="rect">
              <a:avLst/>
            </a:prstGeom>
          </p:spPr>
        </p:pic>
        <p:pic>
          <p:nvPicPr>
            <p:cNvPr id="366" name="그림 36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241614" y="1779329"/>
              <a:ext cx="237359" cy="231917"/>
            </a:xfrm>
            <a:prstGeom prst="rect">
              <a:avLst/>
            </a:prstGeom>
          </p:spPr>
        </p:pic>
        <p:pic>
          <p:nvPicPr>
            <p:cNvPr id="367" name="그림 36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416926" y="1779329"/>
              <a:ext cx="237359" cy="231917"/>
            </a:xfrm>
            <a:prstGeom prst="rect">
              <a:avLst/>
            </a:prstGeom>
          </p:spPr>
        </p:pic>
        <p:pic>
          <p:nvPicPr>
            <p:cNvPr id="368" name="그림 36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92239" y="1779329"/>
              <a:ext cx="237359" cy="231917"/>
            </a:xfrm>
            <a:prstGeom prst="rect">
              <a:avLst/>
            </a:prstGeom>
          </p:spPr>
        </p:pic>
        <p:sp>
          <p:nvSpPr>
            <p:cNvPr id="369" name="TextBox 368"/>
            <p:cNvSpPr txBox="1"/>
            <p:nvPr/>
          </p:nvSpPr>
          <p:spPr>
            <a:xfrm>
              <a:off x="5298383" y="592867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5999474" y="1428661"/>
              <a:ext cx="1008609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71" name="TextBox 370"/>
            <p:cNvSpPr txBox="1"/>
            <p:nvPr/>
          </p:nvSpPr>
          <p:spPr>
            <a:xfrm>
              <a:off x="7174633" y="1428661"/>
              <a:ext cx="1072731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  <a:endParaRPr lang="en-US" altLang="ko-KR" sz="1200" b="1" dirty="0" smtClean="0">
                <a:solidFill>
                  <a:srgbClr val="00B050"/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+75%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72" name="직선 연결선 371"/>
            <p:cNvCxnSpPr/>
            <p:nvPr/>
          </p:nvCxnSpPr>
          <p:spPr>
            <a:xfrm>
              <a:off x="5078198" y="2092103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타원 372"/>
            <p:cNvSpPr/>
            <p:nvPr/>
          </p:nvSpPr>
          <p:spPr>
            <a:xfrm>
              <a:off x="5044059" y="206710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5010104" y="2166112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5999474" y="2126644"/>
              <a:ext cx="1008609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7174633" y="2126644"/>
              <a:ext cx="1072730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77" name="직선 연결선 376"/>
            <p:cNvCxnSpPr/>
            <p:nvPr/>
          </p:nvCxnSpPr>
          <p:spPr>
            <a:xfrm>
              <a:off x="5078198" y="308165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타원 377"/>
            <p:cNvSpPr/>
            <p:nvPr/>
          </p:nvSpPr>
          <p:spPr>
            <a:xfrm>
              <a:off x="5057594" y="306638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5010104" y="3164986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80" name="직사각형 379"/>
            <p:cNvSpPr/>
            <p:nvPr/>
          </p:nvSpPr>
          <p:spPr>
            <a:xfrm>
              <a:off x="6083021" y="3197351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81" name="그림 38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1" y="3204889"/>
              <a:ext cx="308204" cy="308204"/>
            </a:xfrm>
            <a:prstGeom prst="rect">
              <a:avLst/>
            </a:prstGeom>
          </p:spPr>
        </p:pic>
        <p:sp>
          <p:nvSpPr>
            <p:cNvPr id="382" name="직사각형 381"/>
            <p:cNvSpPr/>
            <p:nvPr/>
          </p:nvSpPr>
          <p:spPr>
            <a:xfrm>
              <a:off x="6081670" y="3575965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6494344" y="3225202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6494344" y="359483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85" name="직선 연결선 384"/>
            <p:cNvCxnSpPr/>
            <p:nvPr/>
          </p:nvCxnSpPr>
          <p:spPr>
            <a:xfrm>
              <a:off x="5078198" y="3977301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타원 385"/>
            <p:cNvSpPr/>
            <p:nvPr/>
          </p:nvSpPr>
          <p:spPr>
            <a:xfrm>
              <a:off x="5044059" y="396202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7" name="TextBox 386"/>
            <p:cNvSpPr txBox="1"/>
            <p:nvPr/>
          </p:nvSpPr>
          <p:spPr>
            <a:xfrm>
              <a:off x="5010104" y="3991595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6061481" y="4247825"/>
              <a:ext cx="163055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89" name="TextBox 388"/>
            <p:cNvSpPr txBox="1"/>
            <p:nvPr/>
          </p:nvSpPr>
          <p:spPr>
            <a:xfrm>
              <a:off x="5999474" y="4011400"/>
              <a:ext cx="1524776" cy="270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2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90" name="직선 연결선 389"/>
            <p:cNvCxnSpPr/>
            <p:nvPr/>
          </p:nvCxnSpPr>
          <p:spPr>
            <a:xfrm>
              <a:off x="5078198" y="4906950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타원 390"/>
            <p:cNvSpPr/>
            <p:nvPr/>
          </p:nvSpPr>
          <p:spPr>
            <a:xfrm>
              <a:off x="5044059" y="489167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92" name="그룹 391"/>
            <p:cNvGrpSpPr/>
            <p:nvPr/>
          </p:nvGrpSpPr>
          <p:grpSpPr>
            <a:xfrm>
              <a:off x="4033740" y="3518308"/>
              <a:ext cx="952692" cy="720000"/>
              <a:chOff x="4053196" y="3415161"/>
              <a:chExt cx="952692" cy="614651"/>
            </a:xfrm>
          </p:grpSpPr>
          <p:pic>
            <p:nvPicPr>
              <p:cNvPr id="702" name="그림 70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703" name="그림 70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704" name="그림 70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3415161"/>
                <a:ext cx="598588" cy="614651"/>
              </a:xfrm>
              <a:prstGeom prst="rect">
                <a:avLst/>
              </a:prstGeom>
            </p:spPr>
          </p:pic>
          <p:sp>
            <p:nvSpPr>
              <p:cNvPr id="705" name="TextBox 704"/>
              <p:cNvSpPr txBox="1"/>
              <p:nvPr/>
            </p:nvSpPr>
            <p:spPr>
              <a:xfrm>
                <a:off x="4269653" y="35670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분해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3" name="그룹 392"/>
            <p:cNvGrpSpPr/>
            <p:nvPr/>
          </p:nvGrpSpPr>
          <p:grpSpPr>
            <a:xfrm>
              <a:off x="4033740" y="4237068"/>
              <a:ext cx="952692" cy="720000"/>
              <a:chOff x="4053196" y="4058787"/>
              <a:chExt cx="952692" cy="614651"/>
            </a:xfrm>
          </p:grpSpPr>
          <p:pic>
            <p:nvPicPr>
              <p:cNvPr id="428" name="그림 42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9" name="그림 42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30" name="그림 42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4058787"/>
                <a:ext cx="598588" cy="614651"/>
              </a:xfrm>
              <a:prstGeom prst="rect">
                <a:avLst/>
              </a:prstGeom>
            </p:spPr>
          </p:pic>
          <p:sp>
            <p:nvSpPr>
              <p:cNvPr id="431" name="TextBox 430"/>
              <p:cNvSpPr txBox="1"/>
              <p:nvPr/>
            </p:nvSpPr>
            <p:spPr>
              <a:xfrm>
                <a:off x="4269653" y="42097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판매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4" name="그룹 393"/>
            <p:cNvGrpSpPr/>
            <p:nvPr/>
          </p:nvGrpSpPr>
          <p:grpSpPr>
            <a:xfrm>
              <a:off x="4033740" y="2080788"/>
              <a:ext cx="952692" cy="720000"/>
              <a:chOff x="4033740" y="2138974"/>
              <a:chExt cx="952692" cy="614651"/>
            </a:xfrm>
          </p:grpSpPr>
          <p:pic>
            <p:nvPicPr>
              <p:cNvPr id="424" name="그림 42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33740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5" name="그림 42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28344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6" name="그림 42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185407" y="2138974"/>
                <a:ext cx="598588" cy="614651"/>
              </a:xfrm>
              <a:prstGeom prst="rect">
                <a:avLst/>
              </a:prstGeom>
            </p:spPr>
          </p:pic>
          <p:sp>
            <p:nvSpPr>
              <p:cNvPr id="427" name="TextBox 426"/>
              <p:cNvSpPr txBox="1"/>
              <p:nvPr/>
            </p:nvSpPr>
            <p:spPr>
              <a:xfrm>
                <a:off x="4250197" y="2292761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5" name="그룹 394"/>
            <p:cNvGrpSpPr/>
            <p:nvPr/>
          </p:nvGrpSpPr>
          <p:grpSpPr>
            <a:xfrm>
              <a:off x="4033740" y="2799548"/>
              <a:ext cx="952692" cy="720000"/>
              <a:chOff x="4053196" y="2771535"/>
              <a:chExt cx="952692" cy="614651"/>
            </a:xfrm>
          </p:grpSpPr>
          <p:pic>
            <p:nvPicPr>
              <p:cNvPr id="420" name="그림 41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1" name="그림 42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2" name="그림 42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2771535"/>
                <a:ext cx="598588" cy="614651"/>
              </a:xfrm>
              <a:prstGeom prst="rect">
                <a:avLst/>
              </a:prstGeom>
            </p:spPr>
          </p:pic>
          <p:sp>
            <p:nvSpPr>
              <p:cNvPr id="423" name="TextBox 422"/>
              <p:cNvSpPr txBox="1"/>
              <p:nvPr/>
            </p:nvSpPr>
            <p:spPr>
              <a:xfrm>
                <a:off x="4269653" y="29243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96" name="그림 39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35063" y="5051110"/>
              <a:ext cx="758087" cy="396000"/>
            </a:xfrm>
            <a:prstGeom prst="rect">
              <a:avLst/>
            </a:prstGeom>
          </p:spPr>
        </p:pic>
        <p:pic>
          <p:nvPicPr>
            <p:cNvPr id="397" name="그림 39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090011" y="5051110"/>
              <a:ext cx="758086" cy="396000"/>
            </a:xfrm>
            <a:prstGeom prst="rect">
              <a:avLst/>
            </a:prstGeom>
          </p:spPr>
        </p:pic>
        <p:pic>
          <p:nvPicPr>
            <p:cNvPr id="398" name="그림 39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615193" y="5051110"/>
              <a:ext cx="702051" cy="396000"/>
            </a:xfrm>
            <a:prstGeom prst="rect">
              <a:avLst/>
            </a:prstGeom>
          </p:spPr>
        </p:pic>
        <p:sp>
          <p:nvSpPr>
            <p:cNvPr id="399" name="TextBox 398"/>
            <p:cNvSpPr txBox="1"/>
            <p:nvPr/>
          </p:nvSpPr>
          <p:spPr>
            <a:xfrm>
              <a:off x="5694348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400" name="그림 39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12676" y="5051110"/>
              <a:ext cx="758087" cy="396000"/>
            </a:xfrm>
            <a:prstGeom prst="rect">
              <a:avLst/>
            </a:prstGeom>
          </p:spPr>
        </p:pic>
        <p:pic>
          <p:nvPicPr>
            <p:cNvPr id="401" name="그림 40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967624" y="5051110"/>
              <a:ext cx="758086" cy="396000"/>
            </a:xfrm>
            <a:prstGeom prst="rect">
              <a:avLst/>
            </a:prstGeom>
          </p:spPr>
        </p:pic>
        <p:pic>
          <p:nvPicPr>
            <p:cNvPr id="402" name="그림 40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492806" y="5051110"/>
              <a:ext cx="702051" cy="396000"/>
            </a:xfrm>
            <a:prstGeom prst="rect">
              <a:avLst/>
            </a:prstGeom>
          </p:spPr>
        </p:pic>
        <p:sp>
          <p:nvSpPr>
            <p:cNvPr id="403" name="TextBox 402"/>
            <p:cNvSpPr txBox="1"/>
            <p:nvPr/>
          </p:nvSpPr>
          <p:spPr>
            <a:xfrm>
              <a:off x="7563996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404" name="그림 40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571541"/>
              <a:ext cx="758088" cy="309600"/>
            </a:xfrm>
            <a:prstGeom prst="rect">
              <a:avLst/>
            </a:prstGeom>
          </p:spPr>
        </p:pic>
        <p:sp>
          <p:nvSpPr>
            <p:cNvPr id="405" name="TextBox 404"/>
            <p:cNvSpPr txBox="1"/>
            <p:nvPr/>
          </p:nvSpPr>
          <p:spPr>
            <a:xfrm>
              <a:off x="5010104" y="1469610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기본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5010104" y="1068541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강화 단계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07" name="TextBox 406"/>
            <p:cNvSpPr txBox="1"/>
            <p:nvPr/>
          </p:nvSpPr>
          <p:spPr>
            <a:xfrm>
              <a:off x="6022839" y="1068541"/>
              <a:ext cx="219553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EVEL                15  /  20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08" name="직선 연결선 407"/>
            <p:cNvCxnSpPr/>
            <p:nvPr/>
          </p:nvCxnSpPr>
          <p:spPr>
            <a:xfrm>
              <a:off x="5078198" y="142127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타원 408"/>
            <p:cNvSpPr/>
            <p:nvPr/>
          </p:nvSpPr>
          <p:spPr>
            <a:xfrm>
              <a:off x="5044059" y="139627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0" name="그림 40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192461"/>
              <a:ext cx="758088" cy="309600"/>
            </a:xfrm>
            <a:prstGeom prst="rect">
              <a:avLst/>
            </a:prstGeom>
          </p:spPr>
        </p:pic>
        <p:sp>
          <p:nvSpPr>
            <p:cNvPr id="411" name="TextBox 410"/>
            <p:cNvSpPr txBox="1"/>
            <p:nvPr/>
          </p:nvSpPr>
          <p:spPr>
            <a:xfrm>
              <a:off x="8027668" y="322188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8027668" y="359163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3" name="직선 연결선 412"/>
            <p:cNvCxnSpPr/>
            <p:nvPr/>
          </p:nvCxnSpPr>
          <p:spPr>
            <a:xfrm flipV="1">
              <a:off x="5980010" y="1104107"/>
              <a:ext cx="0" cy="257765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직선 연결선 413"/>
            <p:cNvCxnSpPr/>
            <p:nvPr/>
          </p:nvCxnSpPr>
          <p:spPr>
            <a:xfrm flipV="1">
              <a:off x="5980010" y="1469611"/>
              <a:ext cx="0" cy="573198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직선 연결선 414"/>
            <p:cNvCxnSpPr/>
            <p:nvPr/>
          </p:nvCxnSpPr>
          <p:spPr>
            <a:xfrm flipV="1">
              <a:off x="5980010" y="2138974"/>
              <a:ext cx="0" cy="905783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직선 연결선 415"/>
            <p:cNvCxnSpPr/>
            <p:nvPr/>
          </p:nvCxnSpPr>
          <p:spPr>
            <a:xfrm flipV="1">
              <a:off x="5980010" y="3115662"/>
              <a:ext cx="0" cy="814312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직선 연결선 416"/>
            <p:cNvCxnSpPr/>
            <p:nvPr/>
          </p:nvCxnSpPr>
          <p:spPr>
            <a:xfrm flipV="1">
              <a:off x="5980010" y="4011306"/>
              <a:ext cx="0" cy="852524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8" name="직사각형 417"/>
            <p:cNvSpPr/>
            <p:nvPr/>
          </p:nvSpPr>
          <p:spPr>
            <a:xfrm>
              <a:off x="4129193" y="633894"/>
              <a:ext cx="242008" cy="2420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175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9" name="그림 418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4177549" y="664115"/>
              <a:ext cx="135359" cy="176760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</p:grpSp>
      <p:sp>
        <p:nvSpPr>
          <p:cNvPr id="358" name="TextBox 357"/>
          <p:cNvSpPr txBox="1"/>
          <p:nvPr/>
        </p:nvSpPr>
        <p:spPr>
          <a:xfrm>
            <a:off x="10344377" y="2175682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 smtClean="0">
                <a:solidFill>
                  <a:srgbClr val="C00000"/>
                </a:solidFill>
              </a:rPr>
              <a:t>211)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325141" y="2441603"/>
            <a:ext cx="7104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>
                <a:solidFill>
                  <a:srgbClr val="C00000"/>
                </a:solidFill>
              </a:rPr>
              <a:t>25%)</a:t>
            </a:r>
            <a:endParaRPr lang="ko-KR" altLang="en-US" sz="1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7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11967" y="121298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캐릭터 선택 </a:t>
            </a:r>
            <a:r>
              <a:rPr lang="en-US" altLang="ko-KR" b="1" dirty="0" smtClean="0"/>
              <a:t>UI_</a:t>
            </a:r>
            <a:r>
              <a:rPr lang="ko-KR" altLang="en-US" b="1" dirty="0" smtClean="0"/>
              <a:t>나이트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842962"/>
            <a:ext cx="91725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199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7653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상세 정보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장착한 아이템 선택 시 </a:t>
            </a:r>
            <a:r>
              <a:rPr lang="en-US" altLang="ko-KR" sz="1400" b="1" dirty="0" smtClean="0"/>
              <a:t>Or </a:t>
            </a:r>
            <a:r>
              <a:rPr lang="ko-KR" altLang="en-US" sz="1400" b="1" dirty="0" smtClean="0"/>
              <a:t>해당 부위에 장착된 아이템이 없을 시</a:t>
            </a:r>
            <a:endParaRPr lang="ko-KR" altLang="en-US" sz="1400" b="1" dirty="0"/>
          </a:p>
        </p:txBody>
      </p:sp>
      <p:pic>
        <p:nvPicPr>
          <p:cNvPr id="432" name="그림 4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433" name="그림 4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434" name="TextBox 433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5" name="직사각형 434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36" name="그림 4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437" name="그림 4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438" name="그림 4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439" name="그림 4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440" name="그림 4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441" name="그림 4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442" name="그림 44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443" name="TextBox 44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44" name="그림 4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445" name="그림 4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446" name="직사각형 44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47" name="그림 4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448" name="그림 4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449" name="그림 4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450" name="그림 4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451" name="그림 4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452" name="그림 4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453" name="그림 45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55" name="그림 4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6" name="직사각형 45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57" name="그림 4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58" name="그림 4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59" name="그림 4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60" name="그림 4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461" name="그림 4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462" name="그림 4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463" name="그림 46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464" name="TextBox 46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66" name="그림 4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467" name="직사각형 46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8" name="그림 4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469" name="그림 4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470" name="그림 4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471" name="그림 4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472" name="TextBox 47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74" name="그림 4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475" name="직사각형 47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76" name="그림 4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477" name="그림 4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478" name="그림 4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479" name="그림 4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480" name="그림 4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481" name="그림 48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482" name="TextBox 48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84" name="직사각형 48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85" name="그림 4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486" name="그림 48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487" name="그림 4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488" name="그림 4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489" name="TextBox 48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1" name="직사각형 49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2" name="그림 4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493" name="그림 4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494" name="그림 4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495" name="그림 49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497" name="TextBox 49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8" name="직사각형 49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9" name="그림 4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500" name="그림 49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502" name="TextBox 50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503" name="직사각형 50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504" name="직사각형 50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505" name="그림 5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506" name="그림 5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507" name="TextBox 50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508" name="TextBox 50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509" name="그룹 50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510" name="모서리가 둥근 직사각형 50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1" name="그림 51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512" name="TextBox 51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3" name="타원 51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14" name="TextBox 51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515" name="그룹 51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16" name="직사각형 51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" name="TextBox 51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8" name="직사각형 51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519" name="모서리가 둥근 직사각형 51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" name="모서리가 둥근 직사각형 51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26" name="그룹 52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527" name="오각형 52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8" name="TextBox 52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9" name="그룹 52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530" name="오각형 52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1" name="TextBox 53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2" name="TextBox 53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3" name="TextBox 53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4" name="그룹 53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535" name="오각형 53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37" name="그룹 53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538" name="오각형 53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9" name="TextBox 53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0" name="그룹 53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541" name="오각형 54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2" name="TextBox 54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529392" y="1087637"/>
            <a:ext cx="5133216" cy="5227663"/>
            <a:chOff x="3864330" y="365742"/>
            <a:chExt cx="5133216" cy="5227663"/>
          </a:xfrm>
        </p:grpSpPr>
        <p:pic>
          <p:nvPicPr>
            <p:cNvPr id="283" name="그림 28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9058" r="-433" b="416"/>
            <a:stretch/>
          </p:blipFill>
          <p:spPr>
            <a:xfrm>
              <a:off x="3864330" y="914401"/>
              <a:ext cx="5133216" cy="4679004"/>
            </a:xfrm>
            <a:prstGeom prst="rect">
              <a:avLst/>
            </a:prstGeom>
          </p:spPr>
        </p:pic>
        <p:pic>
          <p:nvPicPr>
            <p:cNvPr id="284" name="그림 28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6451" r="25155" b="82006"/>
            <a:stretch/>
          </p:blipFill>
          <p:spPr>
            <a:xfrm>
              <a:off x="3871069" y="365742"/>
              <a:ext cx="5038927" cy="665335"/>
            </a:xfrm>
            <a:prstGeom prst="rect">
              <a:avLst/>
            </a:prstGeom>
          </p:spPr>
        </p:pic>
        <p:sp>
          <p:nvSpPr>
            <p:cNvPr id="285" name="직사각형 284"/>
            <p:cNvSpPr/>
            <p:nvPr/>
          </p:nvSpPr>
          <p:spPr>
            <a:xfrm>
              <a:off x="4017851" y="1017588"/>
              <a:ext cx="4746771" cy="399215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6" name="직사각형 285"/>
            <p:cNvSpPr/>
            <p:nvPr/>
          </p:nvSpPr>
          <p:spPr>
            <a:xfrm>
              <a:off x="4062925" y="1118678"/>
              <a:ext cx="904351" cy="904347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287" name="그림 28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00373" y="1080256"/>
              <a:ext cx="900001" cy="900000"/>
            </a:xfrm>
            <a:prstGeom prst="rect">
              <a:avLst/>
            </a:prstGeom>
          </p:spPr>
        </p:pic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066301" y="1779329"/>
              <a:ext cx="237359" cy="231917"/>
            </a:xfrm>
            <a:prstGeom prst="rect">
              <a:avLst/>
            </a:prstGeom>
          </p:spPr>
        </p:pic>
        <p:pic>
          <p:nvPicPr>
            <p:cNvPr id="289" name="그림 2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241614" y="1779329"/>
              <a:ext cx="237359" cy="231917"/>
            </a:xfrm>
            <a:prstGeom prst="rect">
              <a:avLst/>
            </a:prstGeom>
          </p:spPr>
        </p:pic>
        <p:pic>
          <p:nvPicPr>
            <p:cNvPr id="290" name="그림 2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416926" y="1779329"/>
              <a:ext cx="237359" cy="231917"/>
            </a:xfrm>
            <a:prstGeom prst="rect">
              <a:avLst/>
            </a:prstGeom>
          </p:spPr>
        </p:pic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92239" y="1779329"/>
              <a:ext cx="237359" cy="231917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5298383" y="592867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999474" y="1428661"/>
              <a:ext cx="1008609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7174633" y="1428661"/>
              <a:ext cx="1072730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123,457,000</a:t>
              </a:r>
              <a:endParaRPr lang="en-US" altLang="ko-KR" sz="1200" b="1" dirty="0" smtClean="0">
                <a:solidFill>
                  <a:srgbClr val="00B050"/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295" name="직선 연결선 294"/>
            <p:cNvCxnSpPr/>
            <p:nvPr/>
          </p:nvCxnSpPr>
          <p:spPr>
            <a:xfrm>
              <a:off x="5078198" y="2092103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타원 295"/>
            <p:cNvSpPr/>
            <p:nvPr/>
          </p:nvSpPr>
          <p:spPr>
            <a:xfrm>
              <a:off x="5044059" y="206710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5010104" y="2166112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5999474" y="2126644"/>
              <a:ext cx="1008609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174633" y="2126644"/>
              <a:ext cx="1072730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0" name="직선 연결선 299"/>
            <p:cNvCxnSpPr/>
            <p:nvPr/>
          </p:nvCxnSpPr>
          <p:spPr>
            <a:xfrm>
              <a:off x="5078198" y="308165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타원 300"/>
            <p:cNvSpPr/>
            <p:nvPr/>
          </p:nvSpPr>
          <p:spPr>
            <a:xfrm>
              <a:off x="5057594" y="306638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5010104" y="3164986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03" name="직사각형 302"/>
            <p:cNvSpPr/>
            <p:nvPr/>
          </p:nvSpPr>
          <p:spPr>
            <a:xfrm>
              <a:off x="6083021" y="3197351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04" name="그림 30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1" y="3204889"/>
              <a:ext cx="308204" cy="308204"/>
            </a:xfrm>
            <a:prstGeom prst="rect">
              <a:avLst/>
            </a:prstGeom>
          </p:spPr>
        </p:pic>
        <p:sp>
          <p:nvSpPr>
            <p:cNvPr id="305" name="직사각형 304"/>
            <p:cNvSpPr/>
            <p:nvPr/>
          </p:nvSpPr>
          <p:spPr>
            <a:xfrm>
              <a:off x="6081670" y="3575965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6494344" y="3225202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6494344" y="359483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8" name="직선 연결선 307"/>
            <p:cNvCxnSpPr/>
            <p:nvPr/>
          </p:nvCxnSpPr>
          <p:spPr>
            <a:xfrm>
              <a:off x="5078198" y="3977301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타원 308"/>
            <p:cNvSpPr/>
            <p:nvPr/>
          </p:nvSpPr>
          <p:spPr>
            <a:xfrm>
              <a:off x="5044059" y="396202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5010104" y="3991595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6061481" y="4247825"/>
              <a:ext cx="163055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5999474" y="4011400"/>
              <a:ext cx="1524776" cy="270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2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13" name="직선 연결선 312"/>
            <p:cNvCxnSpPr/>
            <p:nvPr/>
          </p:nvCxnSpPr>
          <p:spPr>
            <a:xfrm>
              <a:off x="5078198" y="4906950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타원 313"/>
            <p:cNvSpPr/>
            <p:nvPr/>
          </p:nvSpPr>
          <p:spPr>
            <a:xfrm>
              <a:off x="5044059" y="489167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15" name="그룹 314"/>
            <p:cNvGrpSpPr/>
            <p:nvPr/>
          </p:nvGrpSpPr>
          <p:grpSpPr>
            <a:xfrm>
              <a:off x="4033740" y="3518308"/>
              <a:ext cx="952692" cy="720000"/>
              <a:chOff x="4053196" y="3415161"/>
              <a:chExt cx="952692" cy="614651"/>
            </a:xfrm>
          </p:grpSpPr>
          <p:pic>
            <p:nvPicPr>
              <p:cNvPr id="353" name="그림 3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4" name="그림 3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5" name="그림 3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3415161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6" name="TextBox 355"/>
              <p:cNvSpPr txBox="1"/>
              <p:nvPr/>
            </p:nvSpPr>
            <p:spPr>
              <a:xfrm>
                <a:off x="4269653" y="35670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분해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6" name="그룹 315"/>
            <p:cNvGrpSpPr/>
            <p:nvPr/>
          </p:nvGrpSpPr>
          <p:grpSpPr>
            <a:xfrm>
              <a:off x="4033740" y="4237068"/>
              <a:ext cx="952692" cy="720000"/>
              <a:chOff x="4053196" y="4058787"/>
              <a:chExt cx="952692" cy="614651"/>
            </a:xfrm>
          </p:grpSpPr>
          <p:pic>
            <p:nvPicPr>
              <p:cNvPr id="349" name="그림 34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4058787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2" name="TextBox 351"/>
              <p:cNvSpPr txBox="1"/>
              <p:nvPr/>
            </p:nvSpPr>
            <p:spPr>
              <a:xfrm>
                <a:off x="4269653" y="42097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판매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7" name="그룹 316"/>
            <p:cNvGrpSpPr/>
            <p:nvPr/>
          </p:nvGrpSpPr>
          <p:grpSpPr>
            <a:xfrm>
              <a:off x="4033740" y="2080788"/>
              <a:ext cx="952692" cy="720000"/>
              <a:chOff x="4033740" y="2138974"/>
              <a:chExt cx="952692" cy="614651"/>
            </a:xfrm>
          </p:grpSpPr>
          <p:pic>
            <p:nvPicPr>
              <p:cNvPr id="345" name="그림 34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33740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6" name="그림 34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28344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7" name="그림 34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185407" y="2138974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8" name="TextBox 347"/>
              <p:cNvSpPr txBox="1"/>
              <p:nvPr/>
            </p:nvSpPr>
            <p:spPr>
              <a:xfrm>
                <a:off x="4250197" y="2292761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8" name="그룹 317"/>
            <p:cNvGrpSpPr/>
            <p:nvPr/>
          </p:nvGrpSpPr>
          <p:grpSpPr>
            <a:xfrm>
              <a:off x="4033740" y="2799548"/>
              <a:ext cx="952692" cy="720000"/>
              <a:chOff x="4053196" y="2771535"/>
              <a:chExt cx="952692" cy="614651"/>
            </a:xfrm>
          </p:grpSpPr>
          <p:pic>
            <p:nvPicPr>
              <p:cNvPr id="341" name="그림 34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2771535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4" name="TextBox 343"/>
              <p:cNvSpPr txBox="1"/>
              <p:nvPr/>
            </p:nvSpPr>
            <p:spPr>
              <a:xfrm>
                <a:off x="4269653" y="29243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19" name="그림 31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35063" y="5051110"/>
              <a:ext cx="758087" cy="396000"/>
            </a:xfrm>
            <a:prstGeom prst="rect">
              <a:avLst/>
            </a:prstGeom>
          </p:spPr>
        </p:pic>
        <p:pic>
          <p:nvPicPr>
            <p:cNvPr id="320" name="그림 31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090011" y="5051110"/>
              <a:ext cx="758086" cy="396000"/>
            </a:xfrm>
            <a:prstGeom prst="rect">
              <a:avLst/>
            </a:prstGeom>
          </p:spPr>
        </p:pic>
        <p:pic>
          <p:nvPicPr>
            <p:cNvPr id="321" name="그림 32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615193" y="5051110"/>
              <a:ext cx="702051" cy="396000"/>
            </a:xfrm>
            <a:prstGeom prst="rect">
              <a:avLst/>
            </a:prstGeom>
          </p:spPr>
        </p:pic>
        <p:sp>
          <p:nvSpPr>
            <p:cNvPr id="322" name="TextBox 321"/>
            <p:cNvSpPr txBox="1"/>
            <p:nvPr/>
          </p:nvSpPr>
          <p:spPr>
            <a:xfrm>
              <a:off x="5694348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3" name="그림 3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12676" y="5051110"/>
              <a:ext cx="758087" cy="396000"/>
            </a:xfrm>
            <a:prstGeom prst="rect">
              <a:avLst/>
            </a:prstGeom>
          </p:spPr>
        </p:pic>
        <p:pic>
          <p:nvPicPr>
            <p:cNvPr id="324" name="그림 32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967624" y="5051110"/>
              <a:ext cx="758086" cy="396000"/>
            </a:xfrm>
            <a:prstGeom prst="rect">
              <a:avLst/>
            </a:prstGeom>
          </p:spPr>
        </p:pic>
        <p:pic>
          <p:nvPicPr>
            <p:cNvPr id="325" name="그림 32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492806" y="5051110"/>
              <a:ext cx="702051" cy="396000"/>
            </a:xfrm>
            <a:prstGeom prst="rect">
              <a:avLst/>
            </a:prstGeom>
          </p:spPr>
        </p:pic>
        <p:sp>
          <p:nvSpPr>
            <p:cNvPr id="326" name="TextBox 325"/>
            <p:cNvSpPr txBox="1"/>
            <p:nvPr/>
          </p:nvSpPr>
          <p:spPr>
            <a:xfrm>
              <a:off x="7563996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해제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7" name="그림 32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571541"/>
              <a:ext cx="758088" cy="309600"/>
            </a:xfrm>
            <a:prstGeom prst="rect">
              <a:avLst/>
            </a:prstGeom>
          </p:spPr>
        </p:pic>
        <p:sp>
          <p:nvSpPr>
            <p:cNvPr id="328" name="TextBox 327"/>
            <p:cNvSpPr txBox="1"/>
            <p:nvPr/>
          </p:nvSpPr>
          <p:spPr>
            <a:xfrm>
              <a:off x="5010104" y="1469610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기본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5010104" y="1068541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강화 단계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6022839" y="1068541"/>
              <a:ext cx="219553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EVEL                15  /  20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5078198" y="142127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5044059" y="139627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3" name="그림 33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192461"/>
              <a:ext cx="758088" cy="309600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8027668" y="322188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8027668" y="359163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6" name="직선 연결선 335"/>
            <p:cNvCxnSpPr/>
            <p:nvPr/>
          </p:nvCxnSpPr>
          <p:spPr>
            <a:xfrm flipV="1">
              <a:off x="5980010" y="1104107"/>
              <a:ext cx="0" cy="257765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직선 연결선 336"/>
            <p:cNvCxnSpPr/>
            <p:nvPr/>
          </p:nvCxnSpPr>
          <p:spPr>
            <a:xfrm flipV="1">
              <a:off x="5980010" y="1469611"/>
              <a:ext cx="0" cy="573198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직선 연결선 337"/>
            <p:cNvCxnSpPr/>
            <p:nvPr/>
          </p:nvCxnSpPr>
          <p:spPr>
            <a:xfrm flipV="1">
              <a:off x="5980010" y="2138974"/>
              <a:ext cx="0" cy="905783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직선 연결선 338"/>
            <p:cNvCxnSpPr/>
            <p:nvPr/>
          </p:nvCxnSpPr>
          <p:spPr>
            <a:xfrm flipV="1">
              <a:off x="5980010" y="3115662"/>
              <a:ext cx="0" cy="814312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직선 연결선 339"/>
            <p:cNvCxnSpPr/>
            <p:nvPr/>
          </p:nvCxnSpPr>
          <p:spPr>
            <a:xfrm flipV="1">
              <a:off x="5980010" y="4011306"/>
              <a:ext cx="0" cy="852524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직사각형 1"/>
            <p:cNvSpPr/>
            <p:nvPr/>
          </p:nvSpPr>
          <p:spPr>
            <a:xfrm>
              <a:off x="4129193" y="633894"/>
              <a:ext cx="242008" cy="2420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175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6" name="그림 275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4177549" y="664115"/>
              <a:ext cx="135359" cy="176760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</p:grpSp>
      <p:sp>
        <p:nvSpPr>
          <p:cNvPr id="358" name="TextBox 357"/>
          <p:cNvSpPr txBox="1"/>
          <p:nvPr/>
        </p:nvSpPr>
        <p:spPr>
          <a:xfrm>
            <a:off x="10344377" y="2175682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 smtClean="0">
                <a:solidFill>
                  <a:srgbClr val="C00000"/>
                </a:solidFill>
              </a:rPr>
              <a:t>211)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325141" y="2441603"/>
            <a:ext cx="7104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>
                <a:solidFill>
                  <a:srgbClr val="C00000"/>
                </a:solidFill>
              </a:rPr>
              <a:t>25%)</a:t>
            </a:r>
            <a:endParaRPr lang="ko-KR" altLang="en-US" sz="1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218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7505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상세 정보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강화 단계 미달 상태에서 아이템 합성 버튼 선택 시 안내 팝업 </a:t>
            </a:r>
            <a:endParaRPr lang="ko-KR" altLang="en-US" sz="1400" b="1" dirty="0"/>
          </a:p>
        </p:txBody>
      </p:sp>
      <p:pic>
        <p:nvPicPr>
          <p:cNvPr id="432" name="그림 4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433" name="그림 4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434" name="TextBox 433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5" name="직사각형 434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36" name="그림 4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437" name="그림 4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438" name="그림 4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439" name="그림 4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440" name="그림 4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441" name="그림 4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442" name="그림 44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443" name="TextBox 44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44" name="그림 4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445" name="그림 4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446" name="직사각형 44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47" name="그림 4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448" name="그림 4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449" name="그림 4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450" name="그림 4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451" name="그림 4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452" name="그림 4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453" name="그림 45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55" name="그림 4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6" name="직사각형 45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57" name="그림 4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58" name="그림 4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59" name="그림 4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60" name="그림 4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461" name="그림 4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462" name="그림 4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463" name="그림 46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464" name="TextBox 46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66" name="그림 4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467" name="직사각형 46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8" name="그림 4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469" name="그림 4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470" name="그림 4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471" name="그림 4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472" name="TextBox 47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74" name="그림 4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475" name="직사각형 47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76" name="그림 4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477" name="그림 4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478" name="그림 4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479" name="그림 4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480" name="그림 4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481" name="그림 48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482" name="TextBox 48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84" name="직사각형 48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85" name="그림 4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486" name="그림 48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487" name="그림 4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488" name="그림 4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489" name="TextBox 48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1" name="직사각형 49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2" name="그림 4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493" name="그림 4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494" name="그림 4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495" name="그림 49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497" name="TextBox 49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8" name="직사각형 49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9" name="그림 4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500" name="그림 49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502" name="TextBox 50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503" name="직사각형 50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504" name="직사각형 50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505" name="그림 5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506" name="그림 5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507" name="TextBox 50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508" name="TextBox 50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509" name="그룹 50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510" name="모서리가 둥근 직사각형 50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1" name="그림 51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512" name="TextBox 51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3" name="타원 51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14" name="TextBox 51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515" name="그룹 51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16" name="직사각형 51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" name="TextBox 51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8" name="직사각형 51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519" name="모서리가 둥근 직사각형 51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" name="모서리가 둥근 직사각형 51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26" name="그룹 52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527" name="오각형 52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8" name="TextBox 52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9" name="그룹 52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530" name="오각형 52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1" name="TextBox 53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2" name="TextBox 53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3" name="TextBox 53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4" name="그룹 53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535" name="오각형 53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37" name="그룹 53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538" name="오각형 53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9" name="TextBox 53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0" name="그룹 53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541" name="오각형 54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2" name="TextBox 54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55172" y="1087637"/>
            <a:ext cx="5133216" cy="5227663"/>
            <a:chOff x="3864330" y="365742"/>
            <a:chExt cx="5133216" cy="5227663"/>
          </a:xfrm>
        </p:grpSpPr>
        <p:pic>
          <p:nvPicPr>
            <p:cNvPr id="283" name="그림 28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9058" r="-433" b="416"/>
            <a:stretch/>
          </p:blipFill>
          <p:spPr>
            <a:xfrm>
              <a:off x="3864330" y="914401"/>
              <a:ext cx="5133216" cy="4679004"/>
            </a:xfrm>
            <a:prstGeom prst="rect">
              <a:avLst/>
            </a:prstGeom>
          </p:spPr>
        </p:pic>
        <p:pic>
          <p:nvPicPr>
            <p:cNvPr id="284" name="그림 28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6451" r="25155" b="82006"/>
            <a:stretch/>
          </p:blipFill>
          <p:spPr>
            <a:xfrm>
              <a:off x="3871069" y="365742"/>
              <a:ext cx="5038927" cy="665335"/>
            </a:xfrm>
            <a:prstGeom prst="rect">
              <a:avLst/>
            </a:prstGeom>
          </p:spPr>
        </p:pic>
        <p:sp>
          <p:nvSpPr>
            <p:cNvPr id="285" name="직사각형 284"/>
            <p:cNvSpPr/>
            <p:nvPr/>
          </p:nvSpPr>
          <p:spPr>
            <a:xfrm>
              <a:off x="4017851" y="1017588"/>
              <a:ext cx="4746771" cy="399215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6" name="직사각형 285"/>
            <p:cNvSpPr/>
            <p:nvPr/>
          </p:nvSpPr>
          <p:spPr>
            <a:xfrm>
              <a:off x="4062925" y="1118678"/>
              <a:ext cx="904351" cy="904347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287" name="그림 28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00373" y="1080256"/>
              <a:ext cx="900001" cy="900000"/>
            </a:xfrm>
            <a:prstGeom prst="rect">
              <a:avLst/>
            </a:prstGeom>
          </p:spPr>
        </p:pic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066301" y="1779329"/>
              <a:ext cx="237359" cy="231917"/>
            </a:xfrm>
            <a:prstGeom prst="rect">
              <a:avLst/>
            </a:prstGeom>
          </p:spPr>
        </p:pic>
        <p:pic>
          <p:nvPicPr>
            <p:cNvPr id="289" name="그림 2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241614" y="1779329"/>
              <a:ext cx="237359" cy="231917"/>
            </a:xfrm>
            <a:prstGeom prst="rect">
              <a:avLst/>
            </a:prstGeom>
          </p:spPr>
        </p:pic>
        <p:pic>
          <p:nvPicPr>
            <p:cNvPr id="290" name="그림 2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416926" y="1779329"/>
              <a:ext cx="237359" cy="231917"/>
            </a:xfrm>
            <a:prstGeom prst="rect">
              <a:avLst/>
            </a:prstGeom>
          </p:spPr>
        </p:pic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92239" y="1779329"/>
              <a:ext cx="237359" cy="231917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5298383" y="592867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999474" y="1428661"/>
              <a:ext cx="1008609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7174633" y="1428661"/>
              <a:ext cx="1072730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123,457,000</a:t>
              </a:r>
              <a:endParaRPr lang="en-US" altLang="ko-KR" sz="1200" b="1" dirty="0" smtClean="0">
                <a:solidFill>
                  <a:srgbClr val="00B050"/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295" name="직선 연결선 294"/>
            <p:cNvCxnSpPr/>
            <p:nvPr/>
          </p:nvCxnSpPr>
          <p:spPr>
            <a:xfrm>
              <a:off x="5078198" y="2092103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타원 295"/>
            <p:cNvSpPr/>
            <p:nvPr/>
          </p:nvSpPr>
          <p:spPr>
            <a:xfrm>
              <a:off x="5044059" y="206710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5010104" y="2166112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5999474" y="2126644"/>
              <a:ext cx="1008609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174633" y="2126644"/>
              <a:ext cx="1072730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0" name="직선 연결선 299"/>
            <p:cNvCxnSpPr/>
            <p:nvPr/>
          </p:nvCxnSpPr>
          <p:spPr>
            <a:xfrm>
              <a:off x="5078198" y="308165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타원 300"/>
            <p:cNvSpPr/>
            <p:nvPr/>
          </p:nvSpPr>
          <p:spPr>
            <a:xfrm>
              <a:off x="5057594" y="306638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5010104" y="3164986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03" name="직사각형 302"/>
            <p:cNvSpPr/>
            <p:nvPr/>
          </p:nvSpPr>
          <p:spPr>
            <a:xfrm>
              <a:off x="6083021" y="3197351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04" name="그림 30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1" y="3204889"/>
              <a:ext cx="308204" cy="308204"/>
            </a:xfrm>
            <a:prstGeom prst="rect">
              <a:avLst/>
            </a:prstGeom>
          </p:spPr>
        </p:pic>
        <p:sp>
          <p:nvSpPr>
            <p:cNvPr id="305" name="직사각형 304"/>
            <p:cNvSpPr/>
            <p:nvPr/>
          </p:nvSpPr>
          <p:spPr>
            <a:xfrm>
              <a:off x="6081670" y="3575965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6494344" y="3225202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6494344" y="359483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8" name="직선 연결선 307"/>
            <p:cNvCxnSpPr/>
            <p:nvPr/>
          </p:nvCxnSpPr>
          <p:spPr>
            <a:xfrm>
              <a:off x="5078198" y="3977301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타원 308"/>
            <p:cNvSpPr/>
            <p:nvPr/>
          </p:nvSpPr>
          <p:spPr>
            <a:xfrm>
              <a:off x="5044059" y="396202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5010104" y="3991595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6061481" y="4247825"/>
              <a:ext cx="163055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5999474" y="4011400"/>
              <a:ext cx="1524776" cy="270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2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13" name="직선 연결선 312"/>
            <p:cNvCxnSpPr/>
            <p:nvPr/>
          </p:nvCxnSpPr>
          <p:spPr>
            <a:xfrm>
              <a:off x="5078198" y="4906950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타원 313"/>
            <p:cNvSpPr/>
            <p:nvPr/>
          </p:nvSpPr>
          <p:spPr>
            <a:xfrm>
              <a:off x="5044059" y="489167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15" name="그룹 314"/>
            <p:cNvGrpSpPr/>
            <p:nvPr/>
          </p:nvGrpSpPr>
          <p:grpSpPr>
            <a:xfrm>
              <a:off x="4033740" y="3518308"/>
              <a:ext cx="952692" cy="720000"/>
              <a:chOff x="4053196" y="3415161"/>
              <a:chExt cx="952692" cy="614651"/>
            </a:xfrm>
          </p:grpSpPr>
          <p:pic>
            <p:nvPicPr>
              <p:cNvPr id="353" name="그림 3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4" name="그림 3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5" name="그림 3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3415161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6" name="TextBox 355"/>
              <p:cNvSpPr txBox="1"/>
              <p:nvPr/>
            </p:nvSpPr>
            <p:spPr>
              <a:xfrm>
                <a:off x="4269653" y="35670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분해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6" name="그룹 315"/>
            <p:cNvGrpSpPr/>
            <p:nvPr/>
          </p:nvGrpSpPr>
          <p:grpSpPr>
            <a:xfrm>
              <a:off x="4033740" y="4237068"/>
              <a:ext cx="952692" cy="720000"/>
              <a:chOff x="4053196" y="4058787"/>
              <a:chExt cx="952692" cy="614651"/>
            </a:xfrm>
          </p:grpSpPr>
          <p:pic>
            <p:nvPicPr>
              <p:cNvPr id="349" name="그림 34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4058787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2" name="TextBox 351"/>
              <p:cNvSpPr txBox="1"/>
              <p:nvPr/>
            </p:nvSpPr>
            <p:spPr>
              <a:xfrm>
                <a:off x="4269653" y="42097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판매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7" name="그룹 316"/>
            <p:cNvGrpSpPr/>
            <p:nvPr/>
          </p:nvGrpSpPr>
          <p:grpSpPr>
            <a:xfrm>
              <a:off x="4033740" y="2080788"/>
              <a:ext cx="952692" cy="720000"/>
              <a:chOff x="4033740" y="2138974"/>
              <a:chExt cx="952692" cy="614651"/>
            </a:xfrm>
          </p:grpSpPr>
          <p:pic>
            <p:nvPicPr>
              <p:cNvPr id="345" name="그림 34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33740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6" name="그림 34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28344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7" name="그림 34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185407" y="2138974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8" name="TextBox 347"/>
              <p:cNvSpPr txBox="1"/>
              <p:nvPr/>
            </p:nvSpPr>
            <p:spPr>
              <a:xfrm>
                <a:off x="4250197" y="2292761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8" name="그룹 317"/>
            <p:cNvGrpSpPr/>
            <p:nvPr/>
          </p:nvGrpSpPr>
          <p:grpSpPr>
            <a:xfrm>
              <a:off x="4033740" y="2799548"/>
              <a:ext cx="952692" cy="720000"/>
              <a:chOff x="4053196" y="2771535"/>
              <a:chExt cx="952692" cy="614651"/>
            </a:xfrm>
          </p:grpSpPr>
          <p:pic>
            <p:nvPicPr>
              <p:cNvPr id="341" name="그림 34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2771535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4" name="TextBox 343"/>
              <p:cNvSpPr txBox="1"/>
              <p:nvPr/>
            </p:nvSpPr>
            <p:spPr>
              <a:xfrm>
                <a:off x="4269653" y="29243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19" name="그림 31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35063" y="5051110"/>
              <a:ext cx="758087" cy="396000"/>
            </a:xfrm>
            <a:prstGeom prst="rect">
              <a:avLst/>
            </a:prstGeom>
          </p:spPr>
        </p:pic>
        <p:pic>
          <p:nvPicPr>
            <p:cNvPr id="320" name="그림 31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090011" y="5051110"/>
              <a:ext cx="758086" cy="396000"/>
            </a:xfrm>
            <a:prstGeom prst="rect">
              <a:avLst/>
            </a:prstGeom>
          </p:spPr>
        </p:pic>
        <p:pic>
          <p:nvPicPr>
            <p:cNvPr id="321" name="그림 32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615193" y="5051110"/>
              <a:ext cx="702051" cy="396000"/>
            </a:xfrm>
            <a:prstGeom prst="rect">
              <a:avLst/>
            </a:prstGeom>
          </p:spPr>
        </p:pic>
        <p:sp>
          <p:nvSpPr>
            <p:cNvPr id="322" name="TextBox 321"/>
            <p:cNvSpPr txBox="1"/>
            <p:nvPr/>
          </p:nvSpPr>
          <p:spPr>
            <a:xfrm>
              <a:off x="5694348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3" name="그림 3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12676" y="5051110"/>
              <a:ext cx="758087" cy="396000"/>
            </a:xfrm>
            <a:prstGeom prst="rect">
              <a:avLst/>
            </a:prstGeom>
          </p:spPr>
        </p:pic>
        <p:pic>
          <p:nvPicPr>
            <p:cNvPr id="324" name="그림 32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967624" y="5051110"/>
              <a:ext cx="758086" cy="396000"/>
            </a:xfrm>
            <a:prstGeom prst="rect">
              <a:avLst/>
            </a:prstGeom>
          </p:spPr>
        </p:pic>
        <p:pic>
          <p:nvPicPr>
            <p:cNvPr id="325" name="그림 32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492806" y="5051110"/>
              <a:ext cx="702051" cy="396000"/>
            </a:xfrm>
            <a:prstGeom prst="rect">
              <a:avLst/>
            </a:prstGeom>
          </p:spPr>
        </p:pic>
        <p:sp>
          <p:nvSpPr>
            <p:cNvPr id="326" name="TextBox 325"/>
            <p:cNvSpPr txBox="1"/>
            <p:nvPr/>
          </p:nvSpPr>
          <p:spPr>
            <a:xfrm>
              <a:off x="7563996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해제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7" name="그림 32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571541"/>
              <a:ext cx="758088" cy="309600"/>
            </a:xfrm>
            <a:prstGeom prst="rect">
              <a:avLst/>
            </a:prstGeom>
          </p:spPr>
        </p:pic>
        <p:sp>
          <p:nvSpPr>
            <p:cNvPr id="328" name="TextBox 327"/>
            <p:cNvSpPr txBox="1"/>
            <p:nvPr/>
          </p:nvSpPr>
          <p:spPr>
            <a:xfrm>
              <a:off x="5010104" y="1469610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기본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5010104" y="1068541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강화 단계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6022839" y="1068541"/>
              <a:ext cx="219553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EVEL                15  /  20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5078198" y="142127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5044059" y="139627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3" name="그림 33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192461"/>
              <a:ext cx="758088" cy="309600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8027668" y="322188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8027668" y="359163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6" name="직선 연결선 335"/>
            <p:cNvCxnSpPr/>
            <p:nvPr/>
          </p:nvCxnSpPr>
          <p:spPr>
            <a:xfrm flipV="1">
              <a:off x="5980010" y="1104107"/>
              <a:ext cx="0" cy="257765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직선 연결선 336"/>
            <p:cNvCxnSpPr/>
            <p:nvPr/>
          </p:nvCxnSpPr>
          <p:spPr>
            <a:xfrm flipV="1">
              <a:off x="5980010" y="1469611"/>
              <a:ext cx="0" cy="573198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직선 연결선 337"/>
            <p:cNvCxnSpPr/>
            <p:nvPr/>
          </p:nvCxnSpPr>
          <p:spPr>
            <a:xfrm flipV="1">
              <a:off x="5980010" y="2138974"/>
              <a:ext cx="0" cy="905783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직선 연결선 338"/>
            <p:cNvCxnSpPr/>
            <p:nvPr/>
          </p:nvCxnSpPr>
          <p:spPr>
            <a:xfrm flipV="1">
              <a:off x="5980010" y="3115662"/>
              <a:ext cx="0" cy="814312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직선 연결선 339"/>
            <p:cNvCxnSpPr/>
            <p:nvPr/>
          </p:nvCxnSpPr>
          <p:spPr>
            <a:xfrm flipV="1">
              <a:off x="5980010" y="4011306"/>
              <a:ext cx="0" cy="852524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직사각형 1"/>
            <p:cNvSpPr/>
            <p:nvPr/>
          </p:nvSpPr>
          <p:spPr>
            <a:xfrm>
              <a:off x="4129193" y="633894"/>
              <a:ext cx="242008" cy="2420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175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6" name="그림 275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4177549" y="664115"/>
              <a:ext cx="135359" cy="176760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359" name="그룹 358"/>
          <p:cNvGrpSpPr/>
          <p:nvPr/>
        </p:nvGrpSpPr>
        <p:grpSpPr>
          <a:xfrm>
            <a:off x="6083360" y="1087637"/>
            <a:ext cx="5133216" cy="5227663"/>
            <a:chOff x="3864330" y="365742"/>
            <a:chExt cx="5133216" cy="5227663"/>
          </a:xfrm>
        </p:grpSpPr>
        <p:pic>
          <p:nvPicPr>
            <p:cNvPr id="360" name="그림 359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9058" r="-433" b="416"/>
            <a:stretch/>
          </p:blipFill>
          <p:spPr>
            <a:xfrm>
              <a:off x="3864330" y="914401"/>
              <a:ext cx="5133216" cy="4679004"/>
            </a:xfrm>
            <a:prstGeom prst="rect">
              <a:avLst/>
            </a:prstGeom>
          </p:spPr>
        </p:pic>
        <p:pic>
          <p:nvPicPr>
            <p:cNvPr id="361" name="그림 360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6451" r="25155" b="82006"/>
            <a:stretch/>
          </p:blipFill>
          <p:spPr>
            <a:xfrm>
              <a:off x="3871069" y="365742"/>
              <a:ext cx="5038927" cy="665335"/>
            </a:xfrm>
            <a:prstGeom prst="rect">
              <a:avLst/>
            </a:prstGeom>
          </p:spPr>
        </p:pic>
        <p:sp>
          <p:nvSpPr>
            <p:cNvPr id="362" name="직사각형 361"/>
            <p:cNvSpPr/>
            <p:nvPr/>
          </p:nvSpPr>
          <p:spPr>
            <a:xfrm>
              <a:off x="4017851" y="1017588"/>
              <a:ext cx="4746771" cy="399215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3" name="직사각형 362"/>
            <p:cNvSpPr/>
            <p:nvPr/>
          </p:nvSpPr>
          <p:spPr>
            <a:xfrm>
              <a:off x="4062925" y="1118678"/>
              <a:ext cx="904351" cy="904347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64" name="그림 3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00373" y="1080256"/>
              <a:ext cx="900001" cy="900000"/>
            </a:xfrm>
            <a:prstGeom prst="rect">
              <a:avLst/>
            </a:prstGeom>
          </p:spPr>
        </p:pic>
        <p:pic>
          <p:nvPicPr>
            <p:cNvPr id="365" name="그림 36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066301" y="1779329"/>
              <a:ext cx="237359" cy="231917"/>
            </a:xfrm>
            <a:prstGeom prst="rect">
              <a:avLst/>
            </a:prstGeom>
          </p:spPr>
        </p:pic>
        <p:pic>
          <p:nvPicPr>
            <p:cNvPr id="366" name="그림 36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241614" y="1779329"/>
              <a:ext cx="237359" cy="231917"/>
            </a:xfrm>
            <a:prstGeom prst="rect">
              <a:avLst/>
            </a:prstGeom>
          </p:spPr>
        </p:pic>
        <p:pic>
          <p:nvPicPr>
            <p:cNvPr id="367" name="그림 36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416926" y="1779329"/>
              <a:ext cx="237359" cy="231917"/>
            </a:xfrm>
            <a:prstGeom prst="rect">
              <a:avLst/>
            </a:prstGeom>
          </p:spPr>
        </p:pic>
        <p:pic>
          <p:nvPicPr>
            <p:cNvPr id="368" name="그림 36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92239" y="1779329"/>
              <a:ext cx="237359" cy="231917"/>
            </a:xfrm>
            <a:prstGeom prst="rect">
              <a:avLst/>
            </a:prstGeom>
          </p:spPr>
        </p:pic>
        <p:sp>
          <p:nvSpPr>
            <p:cNvPr id="369" name="TextBox 368"/>
            <p:cNvSpPr txBox="1"/>
            <p:nvPr/>
          </p:nvSpPr>
          <p:spPr>
            <a:xfrm>
              <a:off x="5298383" y="592867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5999474" y="1428661"/>
              <a:ext cx="1008609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71" name="TextBox 370"/>
            <p:cNvSpPr txBox="1"/>
            <p:nvPr/>
          </p:nvSpPr>
          <p:spPr>
            <a:xfrm>
              <a:off x="7174633" y="1428661"/>
              <a:ext cx="1072731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  <a:endParaRPr lang="en-US" altLang="ko-KR" sz="1200" b="1" dirty="0" smtClean="0">
                <a:solidFill>
                  <a:srgbClr val="00B050"/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+75%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72" name="직선 연결선 371"/>
            <p:cNvCxnSpPr/>
            <p:nvPr/>
          </p:nvCxnSpPr>
          <p:spPr>
            <a:xfrm>
              <a:off x="5078198" y="2092103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타원 372"/>
            <p:cNvSpPr/>
            <p:nvPr/>
          </p:nvSpPr>
          <p:spPr>
            <a:xfrm>
              <a:off x="5044059" y="206710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5010104" y="2166112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5999474" y="2126644"/>
              <a:ext cx="1008609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7174633" y="2126644"/>
              <a:ext cx="1072730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77" name="직선 연결선 376"/>
            <p:cNvCxnSpPr/>
            <p:nvPr/>
          </p:nvCxnSpPr>
          <p:spPr>
            <a:xfrm>
              <a:off x="5078198" y="308165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타원 377"/>
            <p:cNvSpPr/>
            <p:nvPr/>
          </p:nvSpPr>
          <p:spPr>
            <a:xfrm>
              <a:off x="5057594" y="306638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5010104" y="3164986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80" name="직사각형 379"/>
            <p:cNvSpPr/>
            <p:nvPr/>
          </p:nvSpPr>
          <p:spPr>
            <a:xfrm>
              <a:off x="6083021" y="3197351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81" name="그림 38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1" y="3204889"/>
              <a:ext cx="308204" cy="308204"/>
            </a:xfrm>
            <a:prstGeom prst="rect">
              <a:avLst/>
            </a:prstGeom>
          </p:spPr>
        </p:pic>
        <p:sp>
          <p:nvSpPr>
            <p:cNvPr id="382" name="직사각형 381"/>
            <p:cNvSpPr/>
            <p:nvPr/>
          </p:nvSpPr>
          <p:spPr>
            <a:xfrm>
              <a:off x="6081670" y="3575965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6494344" y="3225202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6494344" y="359483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85" name="직선 연결선 384"/>
            <p:cNvCxnSpPr/>
            <p:nvPr/>
          </p:nvCxnSpPr>
          <p:spPr>
            <a:xfrm>
              <a:off x="5078198" y="3977301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타원 385"/>
            <p:cNvSpPr/>
            <p:nvPr/>
          </p:nvSpPr>
          <p:spPr>
            <a:xfrm>
              <a:off x="5044059" y="396202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7" name="TextBox 386"/>
            <p:cNvSpPr txBox="1"/>
            <p:nvPr/>
          </p:nvSpPr>
          <p:spPr>
            <a:xfrm>
              <a:off x="5010104" y="3991595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6061481" y="4247825"/>
              <a:ext cx="163055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89" name="TextBox 388"/>
            <p:cNvSpPr txBox="1"/>
            <p:nvPr/>
          </p:nvSpPr>
          <p:spPr>
            <a:xfrm>
              <a:off x="5999474" y="4011400"/>
              <a:ext cx="1524776" cy="270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2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90" name="직선 연결선 389"/>
            <p:cNvCxnSpPr/>
            <p:nvPr/>
          </p:nvCxnSpPr>
          <p:spPr>
            <a:xfrm>
              <a:off x="5078198" y="4906950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타원 390"/>
            <p:cNvSpPr/>
            <p:nvPr/>
          </p:nvSpPr>
          <p:spPr>
            <a:xfrm>
              <a:off x="5044059" y="489167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92" name="그룹 391"/>
            <p:cNvGrpSpPr/>
            <p:nvPr/>
          </p:nvGrpSpPr>
          <p:grpSpPr>
            <a:xfrm>
              <a:off x="4033740" y="3518308"/>
              <a:ext cx="952692" cy="720000"/>
              <a:chOff x="4053196" y="3415161"/>
              <a:chExt cx="952692" cy="614651"/>
            </a:xfrm>
          </p:grpSpPr>
          <p:pic>
            <p:nvPicPr>
              <p:cNvPr id="702" name="그림 70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703" name="그림 70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704" name="그림 70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3415161"/>
                <a:ext cx="598588" cy="614651"/>
              </a:xfrm>
              <a:prstGeom prst="rect">
                <a:avLst/>
              </a:prstGeom>
            </p:spPr>
          </p:pic>
          <p:sp>
            <p:nvSpPr>
              <p:cNvPr id="705" name="TextBox 704"/>
              <p:cNvSpPr txBox="1"/>
              <p:nvPr/>
            </p:nvSpPr>
            <p:spPr>
              <a:xfrm>
                <a:off x="4269653" y="35670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분해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3" name="그룹 392"/>
            <p:cNvGrpSpPr/>
            <p:nvPr/>
          </p:nvGrpSpPr>
          <p:grpSpPr>
            <a:xfrm>
              <a:off x="4033740" y="4237068"/>
              <a:ext cx="952692" cy="720000"/>
              <a:chOff x="4053196" y="4058787"/>
              <a:chExt cx="952692" cy="614651"/>
            </a:xfrm>
          </p:grpSpPr>
          <p:pic>
            <p:nvPicPr>
              <p:cNvPr id="428" name="그림 42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9" name="그림 42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30" name="그림 42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4058787"/>
                <a:ext cx="598588" cy="614651"/>
              </a:xfrm>
              <a:prstGeom prst="rect">
                <a:avLst/>
              </a:prstGeom>
            </p:spPr>
          </p:pic>
          <p:sp>
            <p:nvSpPr>
              <p:cNvPr id="431" name="TextBox 430"/>
              <p:cNvSpPr txBox="1"/>
              <p:nvPr/>
            </p:nvSpPr>
            <p:spPr>
              <a:xfrm>
                <a:off x="4269653" y="42097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판매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4" name="그룹 393"/>
            <p:cNvGrpSpPr/>
            <p:nvPr/>
          </p:nvGrpSpPr>
          <p:grpSpPr>
            <a:xfrm>
              <a:off x="4033740" y="2080788"/>
              <a:ext cx="952692" cy="720000"/>
              <a:chOff x="4033740" y="2138974"/>
              <a:chExt cx="952692" cy="614651"/>
            </a:xfrm>
          </p:grpSpPr>
          <p:pic>
            <p:nvPicPr>
              <p:cNvPr id="424" name="그림 42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33740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5" name="그림 42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28344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6" name="그림 42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185407" y="2138974"/>
                <a:ext cx="598588" cy="614651"/>
              </a:xfrm>
              <a:prstGeom prst="rect">
                <a:avLst/>
              </a:prstGeom>
            </p:spPr>
          </p:pic>
          <p:sp>
            <p:nvSpPr>
              <p:cNvPr id="427" name="TextBox 426"/>
              <p:cNvSpPr txBox="1"/>
              <p:nvPr/>
            </p:nvSpPr>
            <p:spPr>
              <a:xfrm>
                <a:off x="4250197" y="2292761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5" name="그룹 394"/>
            <p:cNvGrpSpPr/>
            <p:nvPr/>
          </p:nvGrpSpPr>
          <p:grpSpPr>
            <a:xfrm>
              <a:off x="4033740" y="2799548"/>
              <a:ext cx="952692" cy="720000"/>
              <a:chOff x="4053196" y="2771535"/>
              <a:chExt cx="952692" cy="614651"/>
            </a:xfrm>
          </p:grpSpPr>
          <p:pic>
            <p:nvPicPr>
              <p:cNvPr id="420" name="그림 41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1" name="그림 42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422" name="그림 42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2771535"/>
                <a:ext cx="598588" cy="614651"/>
              </a:xfrm>
              <a:prstGeom prst="rect">
                <a:avLst/>
              </a:prstGeom>
            </p:spPr>
          </p:pic>
          <p:sp>
            <p:nvSpPr>
              <p:cNvPr id="423" name="TextBox 422"/>
              <p:cNvSpPr txBox="1"/>
              <p:nvPr/>
            </p:nvSpPr>
            <p:spPr>
              <a:xfrm>
                <a:off x="4269653" y="29243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96" name="그림 39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35063" y="5051110"/>
              <a:ext cx="758087" cy="396000"/>
            </a:xfrm>
            <a:prstGeom prst="rect">
              <a:avLst/>
            </a:prstGeom>
          </p:spPr>
        </p:pic>
        <p:pic>
          <p:nvPicPr>
            <p:cNvPr id="397" name="그림 39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090011" y="5051110"/>
              <a:ext cx="758086" cy="396000"/>
            </a:xfrm>
            <a:prstGeom prst="rect">
              <a:avLst/>
            </a:prstGeom>
          </p:spPr>
        </p:pic>
        <p:pic>
          <p:nvPicPr>
            <p:cNvPr id="398" name="그림 39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615193" y="5051110"/>
              <a:ext cx="702051" cy="396000"/>
            </a:xfrm>
            <a:prstGeom prst="rect">
              <a:avLst/>
            </a:prstGeom>
          </p:spPr>
        </p:pic>
        <p:sp>
          <p:nvSpPr>
            <p:cNvPr id="399" name="TextBox 398"/>
            <p:cNvSpPr txBox="1"/>
            <p:nvPr/>
          </p:nvSpPr>
          <p:spPr>
            <a:xfrm>
              <a:off x="5694348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400" name="그림 39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12676" y="5051110"/>
              <a:ext cx="758087" cy="396000"/>
            </a:xfrm>
            <a:prstGeom prst="rect">
              <a:avLst/>
            </a:prstGeom>
          </p:spPr>
        </p:pic>
        <p:pic>
          <p:nvPicPr>
            <p:cNvPr id="401" name="그림 40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967624" y="5051110"/>
              <a:ext cx="758086" cy="396000"/>
            </a:xfrm>
            <a:prstGeom prst="rect">
              <a:avLst/>
            </a:prstGeom>
          </p:spPr>
        </p:pic>
        <p:pic>
          <p:nvPicPr>
            <p:cNvPr id="402" name="그림 40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492806" y="5051110"/>
              <a:ext cx="702051" cy="396000"/>
            </a:xfrm>
            <a:prstGeom prst="rect">
              <a:avLst/>
            </a:prstGeom>
          </p:spPr>
        </p:pic>
        <p:sp>
          <p:nvSpPr>
            <p:cNvPr id="403" name="TextBox 402"/>
            <p:cNvSpPr txBox="1"/>
            <p:nvPr/>
          </p:nvSpPr>
          <p:spPr>
            <a:xfrm>
              <a:off x="7563996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404" name="그림 40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571541"/>
              <a:ext cx="758088" cy="309600"/>
            </a:xfrm>
            <a:prstGeom prst="rect">
              <a:avLst/>
            </a:prstGeom>
          </p:spPr>
        </p:pic>
        <p:sp>
          <p:nvSpPr>
            <p:cNvPr id="405" name="TextBox 404"/>
            <p:cNvSpPr txBox="1"/>
            <p:nvPr/>
          </p:nvSpPr>
          <p:spPr>
            <a:xfrm>
              <a:off x="5010104" y="1469610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기본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5010104" y="1068541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강화 단계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07" name="TextBox 406"/>
            <p:cNvSpPr txBox="1"/>
            <p:nvPr/>
          </p:nvSpPr>
          <p:spPr>
            <a:xfrm>
              <a:off x="6022839" y="1068541"/>
              <a:ext cx="219553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EVEL                15  /  20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08" name="직선 연결선 407"/>
            <p:cNvCxnSpPr/>
            <p:nvPr/>
          </p:nvCxnSpPr>
          <p:spPr>
            <a:xfrm>
              <a:off x="5078198" y="142127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타원 408"/>
            <p:cNvSpPr/>
            <p:nvPr/>
          </p:nvSpPr>
          <p:spPr>
            <a:xfrm>
              <a:off x="5044059" y="139627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0" name="그림 40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192461"/>
              <a:ext cx="758088" cy="309600"/>
            </a:xfrm>
            <a:prstGeom prst="rect">
              <a:avLst/>
            </a:prstGeom>
          </p:spPr>
        </p:pic>
        <p:sp>
          <p:nvSpPr>
            <p:cNvPr id="411" name="TextBox 410"/>
            <p:cNvSpPr txBox="1"/>
            <p:nvPr/>
          </p:nvSpPr>
          <p:spPr>
            <a:xfrm>
              <a:off x="8027668" y="322188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8027668" y="359163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3" name="직선 연결선 412"/>
            <p:cNvCxnSpPr/>
            <p:nvPr/>
          </p:nvCxnSpPr>
          <p:spPr>
            <a:xfrm flipV="1">
              <a:off x="5980010" y="1104107"/>
              <a:ext cx="0" cy="257765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직선 연결선 413"/>
            <p:cNvCxnSpPr/>
            <p:nvPr/>
          </p:nvCxnSpPr>
          <p:spPr>
            <a:xfrm flipV="1">
              <a:off x="5980010" y="1469611"/>
              <a:ext cx="0" cy="573198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직선 연결선 414"/>
            <p:cNvCxnSpPr/>
            <p:nvPr/>
          </p:nvCxnSpPr>
          <p:spPr>
            <a:xfrm flipV="1">
              <a:off x="5980010" y="2138974"/>
              <a:ext cx="0" cy="905783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직선 연결선 415"/>
            <p:cNvCxnSpPr/>
            <p:nvPr/>
          </p:nvCxnSpPr>
          <p:spPr>
            <a:xfrm flipV="1">
              <a:off x="5980010" y="3115662"/>
              <a:ext cx="0" cy="814312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직선 연결선 416"/>
            <p:cNvCxnSpPr/>
            <p:nvPr/>
          </p:nvCxnSpPr>
          <p:spPr>
            <a:xfrm flipV="1">
              <a:off x="5980010" y="4011306"/>
              <a:ext cx="0" cy="852524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8" name="직사각형 417"/>
            <p:cNvSpPr/>
            <p:nvPr/>
          </p:nvSpPr>
          <p:spPr>
            <a:xfrm>
              <a:off x="4129193" y="633894"/>
              <a:ext cx="242008" cy="2420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175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9" name="그림 418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4177549" y="664115"/>
              <a:ext cx="135359" cy="176760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</p:grpSp>
      <p:sp>
        <p:nvSpPr>
          <p:cNvPr id="358" name="TextBox 357"/>
          <p:cNvSpPr txBox="1"/>
          <p:nvPr/>
        </p:nvSpPr>
        <p:spPr>
          <a:xfrm>
            <a:off x="10344377" y="2175682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 smtClean="0">
                <a:solidFill>
                  <a:srgbClr val="C00000"/>
                </a:solidFill>
              </a:rPr>
              <a:t>211)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325141" y="2441603"/>
            <a:ext cx="7104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>
                <a:solidFill>
                  <a:srgbClr val="C00000"/>
                </a:solidFill>
              </a:rPr>
              <a:t>25%)</a:t>
            </a:r>
            <a:endParaRPr lang="ko-KR" altLang="en-US" sz="1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4" name="직사각형 263"/>
          <p:cNvSpPr/>
          <p:nvPr/>
        </p:nvSpPr>
        <p:spPr>
          <a:xfrm>
            <a:off x="610823" y="521731"/>
            <a:ext cx="10964968" cy="61647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5" name="그룹 264"/>
          <p:cNvGrpSpPr/>
          <p:nvPr/>
        </p:nvGrpSpPr>
        <p:grpSpPr>
          <a:xfrm>
            <a:off x="3640204" y="3047248"/>
            <a:ext cx="4911593" cy="1073211"/>
            <a:chOff x="6359967" y="-1295916"/>
            <a:chExt cx="4911593" cy="1073211"/>
          </a:xfrm>
        </p:grpSpPr>
        <p:pic>
          <p:nvPicPr>
            <p:cNvPr id="266" name="그림 265"/>
            <p:cNvPicPr>
              <a:picLocks/>
            </p:cNvPicPr>
            <p:nvPr/>
          </p:nvPicPr>
          <p:blipFill rotWithShape="1">
            <a:blip r:embed="rId18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267" name="그림 26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343270" y="-703802"/>
              <a:ext cx="862845" cy="400345"/>
            </a:xfrm>
            <a:prstGeom prst="rect">
              <a:avLst/>
            </a:prstGeom>
          </p:spPr>
        </p:pic>
        <p:sp>
          <p:nvSpPr>
            <p:cNvPr id="268" name="직사각형 267"/>
            <p:cNvSpPr/>
            <p:nvPr/>
          </p:nvSpPr>
          <p:spPr>
            <a:xfrm>
              <a:off x="846803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69" name="직사각형 268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강화 단계 미달로 인해 아이템을 합성할 수 없습니다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endParaRPr lang="en-US" altLang="ko-KR" sz="1050" b="1" dirty="0" smtClean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815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4312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상세 정보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아이템 개별 판매 팝업</a:t>
            </a:r>
            <a:endParaRPr lang="ko-KR" altLang="en-US" sz="1400" b="1" dirty="0"/>
          </a:p>
        </p:txBody>
      </p:sp>
      <p:pic>
        <p:nvPicPr>
          <p:cNvPr id="432" name="그림 4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433" name="그림 4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434" name="TextBox 433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5" name="직사각형 434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36" name="그림 4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437" name="그림 4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438" name="그림 4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439" name="그림 4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440" name="그림 4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441" name="그림 4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442" name="그림 44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443" name="TextBox 44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44" name="그림 4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445" name="그림 4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446" name="직사각형 44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47" name="그림 4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448" name="그림 4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449" name="그림 4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450" name="그림 4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451" name="그림 4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452" name="그림 4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453" name="그림 45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55" name="그림 4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6" name="직사각형 45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57" name="그림 4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58" name="그림 4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59" name="그림 4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60" name="그림 4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461" name="그림 4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462" name="그림 4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463" name="그림 46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464" name="TextBox 46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66" name="그림 4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467" name="직사각형 46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8" name="그림 4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469" name="그림 4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470" name="그림 4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471" name="그림 4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472" name="TextBox 47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74" name="그림 4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475" name="직사각형 47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76" name="그림 4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477" name="그림 4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478" name="그림 4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479" name="그림 4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480" name="그림 4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481" name="그림 48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482" name="TextBox 48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84" name="직사각형 48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85" name="그림 4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486" name="그림 48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487" name="그림 4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488" name="그림 4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489" name="TextBox 48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1" name="직사각형 49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2" name="그림 4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493" name="그림 4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494" name="그림 4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495" name="그림 49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497" name="TextBox 49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8" name="직사각형 49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9" name="그림 4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500" name="그림 49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502" name="TextBox 50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503" name="직사각형 50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504" name="직사각형 50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505" name="그림 5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506" name="그림 5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507" name="TextBox 50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508" name="TextBox 50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509" name="그룹 50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510" name="모서리가 둥근 직사각형 50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1" name="그림 51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512" name="TextBox 51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3" name="타원 51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14" name="TextBox 51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515" name="그룹 51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16" name="직사각형 51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" name="TextBox 51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8" name="직사각형 51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519" name="모서리가 둥근 직사각형 51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" name="모서리가 둥근 직사각형 51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26" name="그룹 52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527" name="오각형 52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8" name="TextBox 52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9" name="그룹 52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530" name="오각형 52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1" name="TextBox 53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2" name="TextBox 53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3" name="TextBox 53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4" name="그룹 53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535" name="오각형 53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37" name="그룹 53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538" name="오각형 53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9" name="TextBox 53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0" name="그룹 53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541" name="오각형 54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2" name="TextBox 54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529392" y="1087637"/>
            <a:ext cx="5133216" cy="5227663"/>
            <a:chOff x="3864330" y="365742"/>
            <a:chExt cx="5133216" cy="5227663"/>
          </a:xfrm>
        </p:grpSpPr>
        <p:pic>
          <p:nvPicPr>
            <p:cNvPr id="283" name="그림 28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9058" r="-433" b="416"/>
            <a:stretch/>
          </p:blipFill>
          <p:spPr>
            <a:xfrm>
              <a:off x="3864330" y="914401"/>
              <a:ext cx="5133216" cy="4679004"/>
            </a:xfrm>
            <a:prstGeom prst="rect">
              <a:avLst/>
            </a:prstGeom>
          </p:spPr>
        </p:pic>
        <p:pic>
          <p:nvPicPr>
            <p:cNvPr id="284" name="그림 28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6451" r="25155" b="82006"/>
            <a:stretch/>
          </p:blipFill>
          <p:spPr>
            <a:xfrm>
              <a:off x="3871069" y="365742"/>
              <a:ext cx="5038927" cy="665335"/>
            </a:xfrm>
            <a:prstGeom prst="rect">
              <a:avLst/>
            </a:prstGeom>
          </p:spPr>
        </p:pic>
        <p:sp>
          <p:nvSpPr>
            <p:cNvPr id="285" name="직사각형 284"/>
            <p:cNvSpPr/>
            <p:nvPr/>
          </p:nvSpPr>
          <p:spPr>
            <a:xfrm>
              <a:off x="4017851" y="1017588"/>
              <a:ext cx="4746771" cy="399215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6" name="직사각형 285"/>
            <p:cNvSpPr/>
            <p:nvPr/>
          </p:nvSpPr>
          <p:spPr>
            <a:xfrm>
              <a:off x="4062925" y="1118678"/>
              <a:ext cx="904351" cy="904347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287" name="그림 28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00373" y="1080256"/>
              <a:ext cx="900001" cy="900000"/>
            </a:xfrm>
            <a:prstGeom prst="rect">
              <a:avLst/>
            </a:prstGeom>
          </p:spPr>
        </p:pic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066301" y="1779329"/>
              <a:ext cx="237359" cy="231917"/>
            </a:xfrm>
            <a:prstGeom prst="rect">
              <a:avLst/>
            </a:prstGeom>
          </p:spPr>
        </p:pic>
        <p:pic>
          <p:nvPicPr>
            <p:cNvPr id="289" name="그림 2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241614" y="1779329"/>
              <a:ext cx="237359" cy="231917"/>
            </a:xfrm>
            <a:prstGeom prst="rect">
              <a:avLst/>
            </a:prstGeom>
          </p:spPr>
        </p:pic>
        <p:pic>
          <p:nvPicPr>
            <p:cNvPr id="290" name="그림 2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416926" y="1779329"/>
              <a:ext cx="237359" cy="231917"/>
            </a:xfrm>
            <a:prstGeom prst="rect">
              <a:avLst/>
            </a:prstGeom>
          </p:spPr>
        </p:pic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92239" y="1779329"/>
              <a:ext cx="237359" cy="231917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5298383" y="592867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999474" y="1428661"/>
              <a:ext cx="1008609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7174633" y="1428661"/>
              <a:ext cx="1072730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123,457,000</a:t>
              </a:r>
              <a:endParaRPr lang="en-US" altLang="ko-KR" sz="1200" b="1" dirty="0" smtClean="0">
                <a:solidFill>
                  <a:srgbClr val="00B050"/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295" name="직선 연결선 294"/>
            <p:cNvCxnSpPr/>
            <p:nvPr/>
          </p:nvCxnSpPr>
          <p:spPr>
            <a:xfrm>
              <a:off x="5078198" y="2092103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타원 295"/>
            <p:cNvSpPr/>
            <p:nvPr/>
          </p:nvSpPr>
          <p:spPr>
            <a:xfrm>
              <a:off x="5044059" y="206710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5010104" y="2166112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5999474" y="2126644"/>
              <a:ext cx="1008609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174633" y="2126644"/>
              <a:ext cx="1072730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0" name="직선 연결선 299"/>
            <p:cNvCxnSpPr/>
            <p:nvPr/>
          </p:nvCxnSpPr>
          <p:spPr>
            <a:xfrm>
              <a:off x="5078198" y="308165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타원 300"/>
            <p:cNvSpPr/>
            <p:nvPr/>
          </p:nvSpPr>
          <p:spPr>
            <a:xfrm>
              <a:off x="5057594" y="306638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5010104" y="3164986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03" name="직사각형 302"/>
            <p:cNvSpPr/>
            <p:nvPr/>
          </p:nvSpPr>
          <p:spPr>
            <a:xfrm>
              <a:off x="6083021" y="3197351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04" name="그림 30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1" y="3204889"/>
              <a:ext cx="308204" cy="308204"/>
            </a:xfrm>
            <a:prstGeom prst="rect">
              <a:avLst/>
            </a:prstGeom>
          </p:spPr>
        </p:pic>
        <p:sp>
          <p:nvSpPr>
            <p:cNvPr id="305" name="직사각형 304"/>
            <p:cNvSpPr/>
            <p:nvPr/>
          </p:nvSpPr>
          <p:spPr>
            <a:xfrm>
              <a:off x="6081670" y="3575965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6494344" y="3225202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6494344" y="359483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8" name="직선 연결선 307"/>
            <p:cNvCxnSpPr/>
            <p:nvPr/>
          </p:nvCxnSpPr>
          <p:spPr>
            <a:xfrm>
              <a:off x="5078198" y="3977301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타원 308"/>
            <p:cNvSpPr/>
            <p:nvPr/>
          </p:nvSpPr>
          <p:spPr>
            <a:xfrm>
              <a:off x="5044059" y="396202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5010104" y="3991595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6061481" y="4247825"/>
              <a:ext cx="163055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5999474" y="4011400"/>
              <a:ext cx="1524776" cy="270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2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13" name="직선 연결선 312"/>
            <p:cNvCxnSpPr/>
            <p:nvPr/>
          </p:nvCxnSpPr>
          <p:spPr>
            <a:xfrm>
              <a:off x="5078198" y="4906950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타원 313"/>
            <p:cNvSpPr/>
            <p:nvPr/>
          </p:nvSpPr>
          <p:spPr>
            <a:xfrm>
              <a:off x="5044059" y="489167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15" name="그룹 314"/>
            <p:cNvGrpSpPr/>
            <p:nvPr/>
          </p:nvGrpSpPr>
          <p:grpSpPr>
            <a:xfrm>
              <a:off x="4033740" y="3518308"/>
              <a:ext cx="952692" cy="720000"/>
              <a:chOff x="4053196" y="3415161"/>
              <a:chExt cx="952692" cy="614651"/>
            </a:xfrm>
          </p:grpSpPr>
          <p:pic>
            <p:nvPicPr>
              <p:cNvPr id="353" name="그림 3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4" name="그림 3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5" name="그림 3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3415161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6" name="TextBox 355"/>
              <p:cNvSpPr txBox="1"/>
              <p:nvPr/>
            </p:nvSpPr>
            <p:spPr>
              <a:xfrm>
                <a:off x="4269653" y="35670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분해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6" name="그룹 315"/>
            <p:cNvGrpSpPr/>
            <p:nvPr/>
          </p:nvGrpSpPr>
          <p:grpSpPr>
            <a:xfrm>
              <a:off x="4033740" y="4237068"/>
              <a:ext cx="952692" cy="720000"/>
              <a:chOff x="4053196" y="4058787"/>
              <a:chExt cx="952692" cy="614651"/>
            </a:xfrm>
          </p:grpSpPr>
          <p:pic>
            <p:nvPicPr>
              <p:cNvPr id="349" name="그림 34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4058787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2" name="TextBox 351"/>
              <p:cNvSpPr txBox="1"/>
              <p:nvPr/>
            </p:nvSpPr>
            <p:spPr>
              <a:xfrm>
                <a:off x="4269653" y="42097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판매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7" name="그룹 316"/>
            <p:cNvGrpSpPr/>
            <p:nvPr/>
          </p:nvGrpSpPr>
          <p:grpSpPr>
            <a:xfrm>
              <a:off x="4033740" y="2080788"/>
              <a:ext cx="952692" cy="720000"/>
              <a:chOff x="4033740" y="2138974"/>
              <a:chExt cx="952692" cy="614651"/>
            </a:xfrm>
          </p:grpSpPr>
          <p:pic>
            <p:nvPicPr>
              <p:cNvPr id="345" name="그림 34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33740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6" name="그림 34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28344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7" name="그림 34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185407" y="2138974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8" name="TextBox 347"/>
              <p:cNvSpPr txBox="1"/>
              <p:nvPr/>
            </p:nvSpPr>
            <p:spPr>
              <a:xfrm>
                <a:off x="4250197" y="2292761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8" name="그룹 317"/>
            <p:cNvGrpSpPr/>
            <p:nvPr/>
          </p:nvGrpSpPr>
          <p:grpSpPr>
            <a:xfrm>
              <a:off x="4033740" y="2799548"/>
              <a:ext cx="952692" cy="720000"/>
              <a:chOff x="4053196" y="2771535"/>
              <a:chExt cx="952692" cy="614651"/>
            </a:xfrm>
          </p:grpSpPr>
          <p:pic>
            <p:nvPicPr>
              <p:cNvPr id="341" name="그림 34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2771535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4" name="TextBox 343"/>
              <p:cNvSpPr txBox="1"/>
              <p:nvPr/>
            </p:nvSpPr>
            <p:spPr>
              <a:xfrm>
                <a:off x="4269653" y="29243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19" name="그림 31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35063" y="5051110"/>
              <a:ext cx="758087" cy="396000"/>
            </a:xfrm>
            <a:prstGeom prst="rect">
              <a:avLst/>
            </a:prstGeom>
          </p:spPr>
        </p:pic>
        <p:pic>
          <p:nvPicPr>
            <p:cNvPr id="320" name="그림 31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090011" y="5051110"/>
              <a:ext cx="758086" cy="396000"/>
            </a:xfrm>
            <a:prstGeom prst="rect">
              <a:avLst/>
            </a:prstGeom>
          </p:spPr>
        </p:pic>
        <p:pic>
          <p:nvPicPr>
            <p:cNvPr id="321" name="그림 32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615193" y="5051110"/>
              <a:ext cx="702051" cy="396000"/>
            </a:xfrm>
            <a:prstGeom prst="rect">
              <a:avLst/>
            </a:prstGeom>
          </p:spPr>
        </p:pic>
        <p:sp>
          <p:nvSpPr>
            <p:cNvPr id="322" name="TextBox 321"/>
            <p:cNvSpPr txBox="1"/>
            <p:nvPr/>
          </p:nvSpPr>
          <p:spPr>
            <a:xfrm>
              <a:off x="5694348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3" name="그림 3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12676" y="5051110"/>
              <a:ext cx="758087" cy="396000"/>
            </a:xfrm>
            <a:prstGeom prst="rect">
              <a:avLst/>
            </a:prstGeom>
          </p:spPr>
        </p:pic>
        <p:pic>
          <p:nvPicPr>
            <p:cNvPr id="324" name="그림 32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967624" y="5051110"/>
              <a:ext cx="758086" cy="396000"/>
            </a:xfrm>
            <a:prstGeom prst="rect">
              <a:avLst/>
            </a:prstGeom>
          </p:spPr>
        </p:pic>
        <p:pic>
          <p:nvPicPr>
            <p:cNvPr id="325" name="그림 32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492806" y="5051110"/>
              <a:ext cx="702051" cy="396000"/>
            </a:xfrm>
            <a:prstGeom prst="rect">
              <a:avLst/>
            </a:prstGeom>
          </p:spPr>
        </p:pic>
        <p:sp>
          <p:nvSpPr>
            <p:cNvPr id="326" name="TextBox 325"/>
            <p:cNvSpPr txBox="1"/>
            <p:nvPr/>
          </p:nvSpPr>
          <p:spPr>
            <a:xfrm>
              <a:off x="7563996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해제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7" name="그림 32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571541"/>
              <a:ext cx="758088" cy="309600"/>
            </a:xfrm>
            <a:prstGeom prst="rect">
              <a:avLst/>
            </a:prstGeom>
          </p:spPr>
        </p:pic>
        <p:sp>
          <p:nvSpPr>
            <p:cNvPr id="328" name="TextBox 327"/>
            <p:cNvSpPr txBox="1"/>
            <p:nvPr/>
          </p:nvSpPr>
          <p:spPr>
            <a:xfrm>
              <a:off x="5010104" y="1469610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기본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5010104" y="1068541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강화 단계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6022839" y="1068541"/>
              <a:ext cx="219553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EVEL                15  /  20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5078198" y="142127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5044059" y="139627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3" name="그림 33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192461"/>
              <a:ext cx="758088" cy="309600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8027668" y="322188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8027668" y="359163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6" name="직선 연결선 335"/>
            <p:cNvCxnSpPr/>
            <p:nvPr/>
          </p:nvCxnSpPr>
          <p:spPr>
            <a:xfrm flipV="1">
              <a:off x="5980010" y="1104107"/>
              <a:ext cx="0" cy="257765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직선 연결선 336"/>
            <p:cNvCxnSpPr/>
            <p:nvPr/>
          </p:nvCxnSpPr>
          <p:spPr>
            <a:xfrm flipV="1">
              <a:off x="5980010" y="1469611"/>
              <a:ext cx="0" cy="573198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직선 연결선 337"/>
            <p:cNvCxnSpPr/>
            <p:nvPr/>
          </p:nvCxnSpPr>
          <p:spPr>
            <a:xfrm flipV="1">
              <a:off x="5980010" y="2138974"/>
              <a:ext cx="0" cy="905783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직선 연결선 338"/>
            <p:cNvCxnSpPr/>
            <p:nvPr/>
          </p:nvCxnSpPr>
          <p:spPr>
            <a:xfrm flipV="1">
              <a:off x="5980010" y="3115662"/>
              <a:ext cx="0" cy="814312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직선 연결선 339"/>
            <p:cNvCxnSpPr/>
            <p:nvPr/>
          </p:nvCxnSpPr>
          <p:spPr>
            <a:xfrm flipV="1">
              <a:off x="5980010" y="4011306"/>
              <a:ext cx="0" cy="852524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직사각형 1"/>
            <p:cNvSpPr/>
            <p:nvPr/>
          </p:nvSpPr>
          <p:spPr>
            <a:xfrm>
              <a:off x="4129193" y="633894"/>
              <a:ext cx="242008" cy="2420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175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6" name="그림 275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4177549" y="664115"/>
              <a:ext cx="135359" cy="176760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</p:grpSp>
      <p:sp>
        <p:nvSpPr>
          <p:cNvPr id="358" name="TextBox 357"/>
          <p:cNvSpPr txBox="1"/>
          <p:nvPr/>
        </p:nvSpPr>
        <p:spPr>
          <a:xfrm>
            <a:off x="10344377" y="2175682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 smtClean="0">
                <a:solidFill>
                  <a:srgbClr val="C00000"/>
                </a:solidFill>
              </a:rPr>
              <a:t>211)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325141" y="2441603"/>
            <a:ext cx="7104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>
                <a:solidFill>
                  <a:srgbClr val="C00000"/>
                </a:solidFill>
              </a:rPr>
              <a:t>25%)</a:t>
            </a:r>
            <a:endParaRPr lang="ko-KR" altLang="en-US" sz="1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10823" y="521731"/>
            <a:ext cx="10964968" cy="61647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4163272" y="2442116"/>
            <a:ext cx="3888010" cy="2409332"/>
            <a:chOff x="4163272" y="2442116"/>
            <a:chExt cx="3888010" cy="2409332"/>
          </a:xfrm>
        </p:grpSpPr>
        <p:pic>
          <p:nvPicPr>
            <p:cNvPr id="256" name="그림 25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90"/>
            <a:stretch/>
          </p:blipFill>
          <p:spPr>
            <a:xfrm>
              <a:off x="4165212" y="3714769"/>
              <a:ext cx="3886070" cy="1136679"/>
            </a:xfrm>
            <a:prstGeom prst="rect">
              <a:avLst/>
            </a:prstGeom>
          </p:spPr>
        </p:pic>
        <p:pic>
          <p:nvPicPr>
            <p:cNvPr id="257" name="그림 25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23"/>
            <a:stretch/>
          </p:blipFill>
          <p:spPr>
            <a:xfrm>
              <a:off x="4163272" y="2442116"/>
              <a:ext cx="3886070" cy="1807789"/>
            </a:xfrm>
            <a:prstGeom prst="rect">
              <a:avLst/>
            </a:prstGeom>
          </p:spPr>
        </p:pic>
        <p:sp>
          <p:nvSpPr>
            <p:cNvPr id="258" name="TextBox 257"/>
            <p:cNvSpPr txBox="1"/>
            <p:nvPr/>
          </p:nvSpPr>
          <p:spPr>
            <a:xfrm>
              <a:off x="5626160" y="2557953"/>
              <a:ext cx="9396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smtClean="0">
                  <a:solidFill>
                    <a:schemeClr val="bg1"/>
                  </a:solidFill>
                </a:rPr>
                <a:t>아이템 판매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59" name="그림 25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115" y="3909424"/>
              <a:ext cx="3370551" cy="330168"/>
            </a:xfrm>
            <a:prstGeom prst="rect">
              <a:avLst/>
            </a:prstGeom>
          </p:spPr>
        </p:pic>
        <p:sp>
          <p:nvSpPr>
            <p:cNvPr id="260" name="TextBox 259"/>
            <p:cNvSpPr txBox="1"/>
            <p:nvPr/>
          </p:nvSpPr>
          <p:spPr>
            <a:xfrm>
              <a:off x="4802161" y="3831671"/>
              <a:ext cx="26052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ko-KR" altLang="en-US" sz="1100" b="1" dirty="0" smtClean="0">
                  <a:solidFill>
                    <a:schemeClr val="bg1"/>
                  </a:solidFill>
                </a:rPr>
                <a:t>선택하신 아이템을 판매하시겠습니까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?</a:t>
              </a:r>
              <a:endParaRPr lang="en-US" altLang="ko-KR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61" name="그룹 260"/>
            <p:cNvGrpSpPr/>
            <p:nvPr/>
          </p:nvGrpSpPr>
          <p:grpSpPr>
            <a:xfrm>
              <a:off x="4448919" y="4312683"/>
              <a:ext cx="2074971" cy="351740"/>
              <a:chOff x="4602950" y="3069947"/>
              <a:chExt cx="2361700" cy="400345"/>
            </a:xfrm>
          </p:grpSpPr>
          <p:pic>
            <p:nvPicPr>
              <p:cNvPr id="268" name="그림 26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3069947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269" name="그림 26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6101805" y="3069947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270" name="그림 26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008594" y="3069947"/>
                <a:ext cx="799066" cy="400345"/>
              </a:xfrm>
              <a:prstGeom prst="rect">
                <a:avLst/>
              </a:prstGeom>
            </p:spPr>
          </p:pic>
          <p:pic>
            <p:nvPicPr>
              <p:cNvPr id="271" name="그림 27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609667" y="3069947"/>
                <a:ext cx="799066" cy="400345"/>
              </a:xfrm>
              <a:prstGeom prst="rect">
                <a:avLst/>
              </a:prstGeom>
            </p:spPr>
          </p:pic>
        </p:grpSp>
        <p:grpSp>
          <p:nvGrpSpPr>
            <p:cNvPr id="262" name="그룹 261"/>
            <p:cNvGrpSpPr/>
            <p:nvPr/>
          </p:nvGrpSpPr>
          <p:grpSpPr>
            <a:xfrm>
              <a:off x="6630162" y="4312683"/>
              <a:ext cx="1141680" cy="351740"/>
              <a:chOff x="5167791" y="3069947"/>
              <a:chExt cx="1299443" cy="400345"/>
            </a:xfrm>
          </p:grpSpPr>
          <p:pic>
            <p:nvPicPr>
              <p:cNvPr id="265" name="그림 26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167791" y="3069947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266" name="그림 26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604389" y="3069947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267" name="그림 26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447514" y="3069947"/>
                <a:ext cx="799066" cy="400345"/>
              </a:xfrm>
              <a:prstGeom prst="rect">
                <a:avLst/>
              </a:prstGeom>
            </p:spPr>
          </p:pic>
        </p:grpSp>
        <p:sp>
          <p:nvSpPr>
            <p:cNvPr id="263" name="TextBox 262"/>
            <p:cNvSpPr txBox="1"/>
            <p:nvPr/>
          </p:nvSpPr>
          <p:spPr>
            <a:xfrm>
              <a:off x="4640240" y="4377011"/>
              <a:ext cx="18149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아이템 판매         </a:t>
              </a:r>
              <a:r>
                <a:rPr lang="en-US" altLang="ko-KR" sz="105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6972345" y="4377011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취소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363" name="그림 36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144" y="2913322"/>
              <a:ext cx="3370521" cy="935664"/>
            </a:xfrm>
            <a:prstGeom prst="rect">
              <a:avLst/>
            </a:prstGeom>
          </p:spPr>
        </p:pic>
        <p:grpSp>
          <p:nvGrpSpPr>
            <p:cNvPr id="9" name="그룹 8"/>
            <p:cNvGrpSpPr/>
            <p:nvPr/>
          </p:nvGrpSpPr>
          <p:grpSpPr>
            <a:xfrm>
              <a:off x="4546839" y="2987659"/>
              <a:ext cx="735034" cy="739206"/>
              <a:chOff x="3880387" y="1954550"/>
              <a:chExt cx="937449" cy="942770"/>
            </a:xfrm>
          </p:grpSpPr>
          <p:sp>
            <p:nvSpPr>
              <p:cNvPr id="281" name="직사각형 280"/>
              <p:cNvSpPr/>
              <p:nvPr/>
            </p:nvSpPr>
            <p:spPr>
              <a:xfrm>
                <a:off x="3880387" y="1992973"/>
                <a:ext cx="904351" cy="904347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282" name="그림 28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917835" y="1954551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357" name="그림 35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3883763" y="2653624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59" name="그림 3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4059076" y="2653624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0" name="그림 3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4234388" y="2653624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361" name="그림 3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4409701" y="2653624"/>
                <a:ext cx="237359" cy="231917"/>
              </a:xfrm>
              <a:prstGeom prst="rect">
                <a:avLst/>
              </a:prstGeom>
            </p:spPr>
          </p:pic>
        </p:grpSp>
        <p:sp>
          <p:nvSpPr>
            <p:cNvPr id="362" name="TextBox 361"/>
            <p:cNvSpPr txBox="1"/>
            <p:nvPr/>
          </p:nvSpPr>
          <p:spPr>
            <a:xfrm>
              <a:off x="5275872" y="3070053"/>
              <a:ext cx="2388795" cy="454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ko-KR" altLang="en-US" sz="14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용암 대검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+ 15</a:t>
              </a:r>
              <a:endParaRPr lang="en-US" altLang="ko-KR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64" name="그림 36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5600534" y="4404055"/>
              <a:ext cx="220911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5782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4312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상세 정보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아이템 개별 분해 팝업</a:t>
            </a:r>
            <a:endParaRPr lang="ko-KR" altLang="en-US" sz="1400" b="1" dirty="0"/>
          </a:p>
        </p:txBody>
      </p:sp>
      <p:pic>
        <p:nvPicPr>
          <p:cNvPr id="432" name="그림 4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433" name="그림 4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434" name="TextBox 433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5" name="직사각형 434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36" name="그림 4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437" name="그림 4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438" name="그림 4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439" name="그림 4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440" name="그림 4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441" name="그림 4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442" name="그림 44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443" name="TextBox 44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44" name="그림 4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445" name="그림 4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446" name="직사각형 44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47" name="그림 4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448" name="그림 4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449" name="그림 4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450" name="그림 4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451" name="그림 4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452" name="그림 4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453" name="그림 45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55" name="그림 4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6" name="직사각형 45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57" name="그림 4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58" name="그림 4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59" name="그림 4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60" name="그림 4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461" name="그림 4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462" name="그림 4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463" name="그림 46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464" name="TextBox 46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66" name="그림 4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467" name="직사각형 46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8" name="그림 4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469" name="그림 4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470" name="그림 4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471" name="그림 4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472" name="TextBox 47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74" name="그림 4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475" name="직사각형 47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76" name="그림 4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477" name="그림 4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478" name="그림 4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479" name="그림 4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480" name="그림 4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481" name="그림 48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482" name="TextBox 48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84" name="직사각형 48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85" name="그림 4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486" name="그림 48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487" name="그림 4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488" name="그림 4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489" name="TextBox 48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1" name="직사각형 49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2" name="그림 4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493" name="그림 4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494" name="그림 4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495" name="그림 49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497" name="TextBox 49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8" name="직사각형 49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9" name="그림 4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500" name="그림 49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502" name="TextBox 50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503" name="직사각형 50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504" name="직사각형 50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505" name="그림 5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506" name="그림 5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507" name="TextBox 50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508" name="TextBox 50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509" name="그룹 50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510" name="모서리가 둥근 직사각형 50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1" name="그림 51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512" name="TextBox 51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3" name="타원 51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14" name="TextBox 51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515" name="그룹 51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16" name="직사각형 51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" name="TextBox 51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8" name="직사각형 51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519" name="모서리가 둥근 직사각형 51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" name="모서리가 둥근 직사각형 51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26" name="그룹 52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527" name="오각형 52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8" name="TextBox 52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9" name="그룹 52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530" name="오각형 52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1" name="TextBox 53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2" name="TextBox 53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3" name="TextBox 53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4" name="그룹 53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535" name="오각형 53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37" name="그룹 53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538" name="오각형 53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9" name="TextBox 53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0" name="그룹 53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541" name="오각형 54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2" name="TextBox 54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529392" y="1087637"/>
            <a:ext cx="5133216" cy="5227663"/>
            <a:chOff x="3864330" y="365742"/>
            <a:chExt cx="5133216" cy="5227663"/>
          </a:xfrm>
        </p:grpSpPr>
        <p:pic>
          <p:nvPicPr>
            <p:cNvPr id="283" name="그림 28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9058" r="-433" b="416"/>
            <a:stretch/>
          </p:blipFill>
          <p:spPr>
            <a:xfrm>
              <a:off x="3864330" y="914401"/>
              <a:ext cx="5133216" cy="4679004"/>
            </a:xfrm>
            <a:prstGeom prst="rect">
              <a:avLst/>
            </a:prstGeom>
          </p:spPr>
        </p:pic>
        <p:pic>
          <p:nvPicPr>
            <p:cNvPr id="284" name="그림 28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6451" r="25155" b="82006"/>
            <a:stretch/>
          </p:blipFill>
          <p:spPr>
            <a:xfrm>
              <a:off x="3871069" y="365742"/>
              <a:ext cx="5038927" cy="665335"/>
            </a:xfrm>
            <a:prstGeom prst="rect">
              <a:avLst/>
            </a:prstGeom>
          </p:spPr>
        </p:pic>
        <p:sp>
          <p:nvSpPr>
            <p:cNvPr id="285" name="직사각형 284"/>
            <p:cNvSpPr/>
            <p:nvPr/>
          </p:nvSpPr>
          <p:spPr>
            <a:xfrm>
              <a:off x="4017851" y="1017588"/>
              <a:ext cx="4746771" cy="399215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6" name="직사각형 285"/>
            <p:cNvSpPr/>
            <p:nvPr/>
          </p:nvSpPr>
          <p:spPr>
            <a:xfrm>
              <a:off x="4062925" y="1118678"/>
              <a:ext cx="904351" cy="904347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287" name="그림 28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00373" y="1080256"/>
              <a:ext cx="900001" cy="900000"/>
            </a:xfrm>
            <a:prstGeom prst="rect">
              <a:avLst/>
            </a:prstGeom>
          </p:spPr>
        </p:pic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066301" y="1779329"/>
              <a:ext cx="237359" cy="231917"/>
            </a:xfrm>
            <a:prstGeom prst="rect">
              <a:avLst/>
            </a:prstGeom>
          </p:spPr>
        </p:pic>
        <p:pic>
          <p:nvPicPr>
            <p:cNvPr id="289" name="그림 2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241614" y="1779329"/>
              <a:ext cx="237359" cy="231917"/>
            </a:xfrm>
            <a:prstGeom prst="rect">
              <a:avLst/>
            </a:prstGeom>
          </p:spPr>
        </p:pic>
        <p:pic>
          <p:nvPicPr>
            <p:cNvPr id="290" name="그림 2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416926" y="1779329"/>
              <a:ext cx="237359" cy="231917"/>
            </a:xfrm>
            <a:prstGeom prst="rect">
              <a:avLst/>
            </a:prstGeom>
          </p:spPr>
        </p:pic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92239" y="1779329"/>
              <a:ext cx="237359" cy="231917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5298383" y="592867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999474" y="1428661"/>
              <a:ext cx="1008609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7174633" y="1428661"/>
              <a:ext cx="1072730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123,457,000</a:t>
              </a:r>
              <a:endParaRPr lang="en-US" altLang="ko-KR" sz="1200" b="1" dirty="0" smtClean="0">
                <a:solidFill>
                  <a:srgbClr val="00B050"/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295" name="직선 연결선 294"/>
            <p:cNvCxnSpPr/>
            <p:nvPr/>
          </p:nvCxnSpPr>
          <p:spPr>
            <a:xfrm>
              <a:off x="5078198" y="2092103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타원 295"/>
            <p:cNvSpPr/>
            <p:nvPr/>
          </p:nvSpPr>
          <p:spPr>
            <a:xfrm>
              <a:off x="5044059" y="206710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5010104" y="2166112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5999474" y="2126644"/>
              <a:ext cx="1008609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174633" y="2126644"/>
              <a:ext cx="1072730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0" name="직선 연결선 299"/>
            <p:cNvCxnSpPr/>
            <p:nvPr/>
          </p:nvCxnSpPr>
          <p:spPr>
            <a:xfrm>
              <a:off x="5078198" y="308165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타원 300"/>
            <p:cNvSpPr/>
            <p:nvPr/>
          </p:nvSpPr>
          <p:spPr>
            <a:xfrm>
              <a:off x="5057594" y="306638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5010104" y="3164986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03" name="직사각형 302"/>
            <p:cNvSpPr/>
            <p:nvPr/>
          </p:nvSpPr>
          <p:spPr>
            <a:xfrm>
              <a:off x="6083021" y="3197351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04" name="그림 30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1" y="3204889"/>
              <a:ext cx="308204" cy="308204"/>
            </a:xfrm>
            <a:prstGeom prst="rect">
              <a:avLst/>
            </a:prstGeom>
          </p:spPr>
        </p:pic>
        <p:sp>
          <p:nvSpPr>
            <p:cNvPr id="305" name="직사각형 304"/>
            <p:cNvSpPr/>
            <p:nvPr/>
          </p:nvSpPr>
          <p:spPr>
            <a:xfrm>
              <a:off x="6081670" y="3575965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6494344" y="3225202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6494344" y="359483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8" name="직선 연결선 307"/>
            <p:cNvCxnSpPr/>
            <p:nvPr/>
          </p:nvCxnSpPr>
          <p:spPr>
            <a:xfrm>
              <a:off x="5078198" y="3977301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타원 308"/>
            <p:cNvSpPr/>
            <p:nvPr/>
          </p:nvSpPr>
          <p:spPr>
            <a:xfrm>
              <a:off x="5044059" y="396202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5010104" y="3991595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6061481" y="4247825"/>
              <a:ext cx="163055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5999474" y="4011400"/>
              <a:ext cx="1524776" cy="270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2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13" name="직선 연결선 312"/>
            <p:cNvCxnSpPr/>
            <p:nvPr/>
          </p:nvCxnSpPr>
          <p:spPr>
            <a:xfrm>
              <a:off x="5078198" y="4906950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타원 313"/>
            <p:cNvSpPr/>
            <p:nvPr/>
          </p:nvSpPr>
          <p:spPr>
            <a:xfrm>
              <a:off x="5044059" y="489167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15" name="그룹 314"/>
            <p:cNvGrpSpPr/>
            <p:nvPr/>
          </p:nvGrpSpPr>
          <p:grpSpPr>
            <a:xfrm>
              <a:off x="4033740" y="3518308"/>
              <a:ext cx="952692" cy="720000"/>
              <a:chOff x="4053196" y="3415161"/>
              <a:chExt cx="952692" cy="614651"/>
            </a:xfrm>
          </p:grpSpPr>
          <p:pic>
            <p:nvPicPr>
              <p:cNvPr id="353" name="그림 3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4" name="그림 3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5" name="그림 3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3415161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6" name="TextBox 355"/>
              <p:cNvSpPr txBox="1"/>
              <p:nvPr/>
            </p:nvSpPr>
            <p:spPr>
              <a:xfrm>
                <a:off x="4269653" y="35670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분해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6" name="그룹 315"/>
            <p:cNvGrpSpPr/>
            <p:nvPr/>
          </p:nvGrpSpPr>
          <p:grpSpPr>
            <a:xfrm>
              <a:off x="4033740" y="4237068"/>
              <a:ext cx="952692" cy="720000"/>
              <a:chOff x="4053196" y="4058787"/>
              <a:chExt cx="952692" cy="614651"/>
            </a:xfrm>
          </p:grpSpPr>
          <p:pic>
            <p:nvPicPr>
              <p:cNvPr id="349" name="그림 34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4058787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2" name="TextBox 351"/>
              <p:cNvSpPr txBox="1"/>
              <p:nvPr/>
            </p:nvSpPr>
            <p:spPr>
              <a:xfrm>
                <a:off x="4269653" y="42097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판매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7" name="그룹 316"/>
            <p:cNvGrpSpPr/>
            <p:nvPr/>
          </p:nvGrpSpPr>
          <p:grpSpPr>
            <a:xfrm>
              <a:off x="4033740" y="2080788"/>
              <a:ext cx="952692" cy="720000"/>
              <a:chOff x="4033740" y="2138974"/>
              <a:chExt cx="952692" cy="614651"/>
            </a:xfrm>
          </p:grpSpPr>
          <p:pic>
            <p:nvPicPr>
              <p:cNvPr id="345" name="그림 34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33740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6" name="그림 34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28344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7" name="그림 34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185407" y="2138974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8" name="TextBox 347"/>
              <p:cNvSpPr txBox="1"/>
              <p:nvPr/>
            </p:nvSpPr>
            <p:spPr>
              <a:xfrm>
                <a:off x="4250197" y="2292761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8" name="그룹 317"/>
            <p:cNvGrpSpPr/>
            <p:nvPr/>
          </p:nvGrpSpPr>
          <p:grpSpPr>
            <a:xfrm>
              <a:off x="4033740" y="2799548"/>
              <a:ext cx="952692" cy="720000"/>
              <a:chOff x="4053196" y="2771535"/>
              <a:chExt cx="952692" cy="614651"/>
            </a:xfrm>
          </p:grpSpPr>
          <p:pic>
            <p:nvPicPr>
              <p:cNvPr id="341" name="그림 34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2771535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4" name="TextBox 343"/>
              <p:cNvSpPr txBox="1"/>
              <p:nvPr/>
            </p:nvSpPr>
            <p:spPr>
              <a:xfrm>
                <a:off x="4269653" y="29243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19" name="그림 31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35063" y="5051110"/>
              <a:ext cx="758087" cy="396000"/>
            </a:xfrm>
            <a:prstGeom prst="rect">
              <a:avLst/>
            </a:prstGeom>
          </p:spPr>
        </p:pic>
        <p:pic>
          <p:nvPicPr>
            <p:cNvPr id="320" name="그림 31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090011" y="5051110"/>
              <a:ext cx="758086" cy="396000"/>
            </a:xfrm>
            <a:prstGeom prst="rect">
              <a:avLst/>
            </a:prstGeom>
          </p:spPr>
        </p:pic>
        <p:pic>
          <p:nvPicPr>
            <p:cNvPr id="321" name="그림 32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615193" y="5051110"/>
              <a:ext cx="702051" cy="396000"/>
            </a:xfrm>
            <a:prstGeom prst="rect">
              <a:avLst/>
            </a:prstGeom>
          </p:spPr>
        </p:pic>
        <p:sp>
          <p:nvSpPr>
            <p:cNvPr id="322" name="TextBox 321"/>
            <p:cNvSpPr txBox="1"/>
            <p:nvPr/>
          </p:nvSpPr>
          <p:spPr>
            <a:xfrm>
              <a:off x="5694348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3" name="그림 3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12676" y="5051110"/>
              <a:ext cx="758087" cy="396000"/>
            </a:xfrm>
            <a:prstGeom prst="rect">
              <a:avLst/>
            </a:prstGeom>
          </p:spPr>
        </p:pic>
        <p:pic>
          <p:nvPicPr>
            <p:cNvPr id="324" name="그림 32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967624" y="5051110"/>
              <a:ext cx="758086" cy="396000"/>
            </a:xfrm>
            <a:prstGeom prst="rect">
              <a:avLst/>
            </a:prstGeom>
          </p:spPr>
        </p:pic>
        <p:pic>
          <p:nvPicPr>
            <p:cNvPr id="325" name="그림 32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492806" y="5051110"/>
              <a:ext cx="702051" cy="396000"/>
            </a:xfrm>
            <a:prstGeom prst="rect">
              <a:avLst/>
            </a:prstGeom>
          </p:spPr>
        </p:pic>
        <p:sp>
          <p:nvSpPr>
            <p:cNvPr id="326" name="TextBox 325"/>
            <p:cNvSpPr txBox="1"/>
            <p:nvPr/>
          </p:nvSpPr>
          <p:spPr>
            <a:xfrm>
              <a:off x="7563996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해제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7" name="그림 32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571541"/>
              <a:ext cx="758088" cy="309600"/>
            </a:xfrm>
            <a:prstGeom prst="rect">
              <a:avLst/>
            </a:prstGeom>
          </p:spPr>
        </p:pic>
        <p:sp>
          <p:nvSpPr>
            <p:cNvPr id="328" name="TextBox 327"/>
            <p:cNvSpPr txBox="1"/>
            <p:nvPr/>
          </p:nvSpPr>
          <p:spPr>
            <a:xfrm>
              <a:off x="5010104" y="1469610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기본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5010104" y="1068541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강화 단계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6022839" y="1068541"/>
              <a:ext cx="219553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EVEL                15  /  20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5078198" y="142127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5044059" y="139627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3" name="그림 33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192461"/>
              <a:ext cx="758088" cy="309600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8027668" y="322188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8027668" y="359163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6" name="직선 연결선 335"/>
            <p:cNvCxnSpPr/>
            <p:nvPr/>
          </p:nvCxnSpPr>
          <p:spPr>
            <a:xfrm flipV="1">
              <a:off x="5980010" y="1104107"/>
              <a:ext cx="0" cy="257765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직선 연결선 336"/>
            <p:cNvCxnSpPr/>
            <p:nvPr/>
          </p:nvCxnSpPr>
          <p:spPr>
            <a:xfrm flipV="1">
              <a:off x="5980010" y="1469611"/>
              <a:ext cx="0" cy="573198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직선 연결선 337"/>
            <p:cNvCxnSpPr/>
            <p:nvPr/>
          </p:nvCxnSpPr>
          <p:spPr>
            <a:xfrm flipV="1">
              <a:off x="5980010" y="2138974"/>
              <a:ext cx="0" cy="905783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직선 연결선 338"/>
            <p:cNvCxnSpPr/>
            <p:nvPr/>
          </p:nvCxnSpPr>
          <p:spPr>
            <a:xfrm flipV="1">
              <a:off x="5980010" y="3115662"/>
              <a:ext cx="0" cy="814312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직선 연결선 339"/>
            <p:cNvCxnSpPr/>
            <p:nvPr/>
          </p:nvCxnSpPr>
          <p:spPr>
            <a:xfrm flipV="1">
              <a:off x="5980010" y="4011306"/>
              <a:ext cx="0" cy="852524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직사각형 1"/>
            <p:cNvSpPr/>
            <p:nvPr/>
          </p:nvSpPr>
          <p:spPr>
            <a:xfrm>
              <a:off x="4129193" y="633894"/>
              <a:ext cx="242008" cy="2420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175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6" name="그림 275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4177549" y="664115"/>
              <a:ext cx="135359" cy="176760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</p:grpSp>
      <p:sp>
        <p:nvSpPr>
          <p:cNvPr id="358" name="TextBox 357"/>
          <p:cNvSpPr txBox="1"/>
          <p:nvPr/>
        </p:nvSpPr>
        <p:spPr>
          <a:xfrm>
            <a:off x="10344377" y="2175682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 smtClean="0">
                <a:solidFill>
                  <a:srgbClr val="C00000"/>
                </a:solidFill>
              </a:rPr>
              <a:t>211)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325141" y="2441603"/>
            <a:ext cx="7104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>
                <a:solidFill>
                  <a:srgbClr val="C00000"/>
                </a:solidFill>
              </a:rPr>
              <a:t>25%)</a:t>
            </a:r>
            <a:endParaRPr lang="ko-KR" altLang="en-US" sz="1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7" name="직사각형 186"/>
          <p:cNvSpPr/>
          <p:nvPr/>
        </p:nvSpPr>
        <p:spPr>
          <a:xfrm>
            <a:off x="610823" y="521731"/>
            <a:ext cx="10964968" cy="61647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8166" r="26508" b="8576"/>
          <a:stretch/>
        </p:blipFill>
        <p:spPr>
          <a:xfrm>
            <a:off x="3955312" y="1265273"/>
            <a:ext cx="4295554" cy="43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742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876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아이템 상세 정보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아이템 개별 분해 팝업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강화된 아이템이거나</a:t>
            </a:r>
            <a:r>
              <a:rPr lang="en-US" altLang="ko-KR" sz="1400" b="1" dirty="0" smtClean="0"/>
              <a:t>, </a:t>
            </a:r>
            <a:r>
              <a:rPr lang="ko-KR" altLang="en-US" sz="1400" b="1" dirty="0" err="1" smtClean="0"/>
              <a:t>고등급</a:t>
            </a:r>
            <a:r>
              <a:rPr lang="ko-KR" altLang="en-US" sz="1400" b="1" dirty="0" smtClean="0"/>
              <a:t> 아이템일 경우 안내 팝업</a:t>
            </a:r>
            <a:endParaRPr lang="ko-KR" altLang="en-US" sz="1400" b="1" dirty="0"/>
          </a:p>
        </p:txBody>
      </p:sp>
      <p:pic>
        <p:nvPicPr>
          <p:cNvPr id="432" name="그림 4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433" name="그림 4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434" name="TextBox 433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5" name="직사각형 434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36" name="그림 4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437" name="그림 4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438" name="그림 4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439" name="그림 4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440" name="그림 4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441" name="그림 4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442" name="그림 44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443" name="TextBox 44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44" name="그림 4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445" name="그림 4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446" name="직사각형 44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47" name="그림 4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448" name="그림 4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449" name="그림 4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450" name="그림 4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451" name="그림 4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452" name="그림 4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453" name="그림 45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55" name="그림 4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456" name="직사각형 45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57" name="그림 4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458" name="그림 4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459" name="그림 4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460" name="그림 4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461" name="그림 4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462" name="그림 4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463" name="그림 46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464" name="TextBox 46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66" name="그림 4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467" name="직사각형 46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68" name="그림 4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469" name="그림 4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470" name="그림 4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471" name="그림 4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472" name="TextBox 47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474" name="그림 4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475" name="직사각형 47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76" name="그림 4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477" name="그림 4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478" name="그림 4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479" name="그림 4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480" name="그림 4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481" name="그림 48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482" name="TextBox 48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84" name="직사각형 48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85" name="그림 4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486" name="그림 48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487" name="그림 4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488" name="그림 4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489" name="TextBox 48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1" name="직사각형 49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2" name="그림 4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493" name="그림 4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494" name="그림 4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495" name="그림 49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497" name="TextBox 49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498" name="직사각형 49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499" name="그림 4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500" name="그림 49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502" name="TextBox 50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503" name="직사각형 50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504" name="직사각형 50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505" name="그림 5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506" name="그림 5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507" name="TextBox 50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508" name="TextBox 50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509" name="그룹 50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510" name="모서리가 둥근 직사각형 50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1" name="그림 51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512" name="TextBox 51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3" name="타원 51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14" name="TextBox 51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515" name="그룹 51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516" name="직사각형 51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" name="TextBox 51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8" name="직사각형 51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519" name="모서리가 둥근 직사각형 51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" name="모서리가 둥근 직사각형 51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26" name="그룹 52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527" name="오각형 52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8" name="TextBox 52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9" name="그룹 52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530" name="오각형 52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1" name="TextBox 53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2" name="TextBox 53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3" name="TextBox 53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4" name="그룹 53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535" name="오각형 53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37" name="그룹 53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538" name="오각형 53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9" name="TextBox 53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0" name="그룹 53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541" name="오각형 54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2" name="TextBox 54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529392" y="1087637"/>
            <a:ext cx="5133216" cy="5227663"/>
            <a:chOff x="3864330" y="365742"/>
            <a:chExt cx="5133216" cy="5227663"/>
          </a:xfrm>
        </p:grpSpPr>
        <p:pic>
          <p:nvPicPr>
            <p:cNvPr id="283" name="그림 28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9058" r="-433" b="416"/>
            <a:stretch/>
          </p:blipFill>
          <p:spPr>
            <a:xfrm>
              <a:off x="3864330" y="914401"/>
              <a:ext cx="5133216" cy="4679004"/>
            </a:xfrm>
            <a:prstGeom prst="rect">
              <a:avLst/>
            </a:prstGeom>
          </p:spPr>
        </p:pic>
        <p:pic>
          <p:nvPicPr>
            <p:cNvPr id="284" name="그림 28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5" t="6451" r="25155" b="82006"/>
            <a:stretch/>
          </p:blipFill>
          <p:spPr>
            <a:xfrm>
              <a:off x="3871069" y="365742"/>
              <a:ext cx="5038927" cy="665335"/>
            </a:xfrm>
            <a:prstGeom prst="rect">
              <a:avLst/>
            </a:prstGeom>
          </p:spPr>
        </p:pic>
        <p:sp>
          <p:nvSpPr>
            <p:cNvPr id="285" name="직사각형 284"/>
            <p:cNvSpPr/>
            <p:nvPr/>
          </p:nvSpPr>
          <p:spPr>
            <a:xfrm>
              <a:off x="4017851" y="1017588"/>
              <a:ext cx="4746771" cy="3992158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6" name="직사각형 285"/>
            <p:cNvSpPr/>
            <p:nvPr/>
          </p:nvSpPr>
          <p:spPr>
            <a:xfrm>
              <a:off x="4062925" y="1118678"/>
              <a:ext cx="904351" cy="904347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287" name="그림 28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00373" y="1080256"/>
              <a:ext cx="900001" cy="900000"/>
            </a:xfrm>
            <a:prstGeom prst="rect">
              <a:avLst/>
            </a:prstGeom>
          </p:spPr>
        </p:pic>
        <p:pic>
          <p:nvPicPr>
            <p:cNvPr id="288" name="그림 2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066301" y="1779329"/>
              <a:ext cx="237359" cy="231917"/>
            </a:xfrm>
            <a:prstGeom prst="rect">
              <a:avLst/>
            </a:prstGeom>
          </p:spPr>
        </p:pic>
        <p:pic>
          <p:nvPicPr>
            <p:cNvPr id="289" name="그림 2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241614" y="1779329"/>
              <a:ext cx="237359" cy="231917"/>
            </a:xfrm>
            <a:prstGeom prst="rect">
              <a:avLst/>
            </a:prstGeom>
          </p:spPr>
        </p:pic>
        <p:pic>
          <p:nvPicPr>
            <p:cNvPr id="290" name="그림 2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416926" y="1779329"/>
              <a:ext cx="237359" cy="231917"/>
            </a:xfrm>
            <a:prstGeom prst="rect">
              <a:avLst/>
            </a:prstGeom>
          </p:spPr>
        </p:pic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92239" y="1779329"/>
              <a:ext cx="237359" cy="231917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5298383" y="592867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4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999474" y="1428661"/>
              <a:ext cx="1008609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7174633" y="1428661"/>
              <a:ext cx="1072730" cy="6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123,457,000</a:t>
              </a:r>
              <a:endParaRPr lang="en-US" altLang="ko-KR" sz="1200" b="1" dirty="0" smtClean="0">
                <a:solidFill>
                  <a:srgbClr val="00B050"/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295" name="직선 연결선 294"/>
            <p:cNvCxnSpPr/>
            <p:nvPr/>
          </p:nvCxnSpPr>
          <p:spPr>
            <a:xfrm>
              <a:off x="5078198" y="2092103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타원 295"/>
            <p:cNvSpPr/>
            <p:nvPr/>
          </p:nvSpPr>
          <p:spPr>
            <a:xfrm>
              <a:off x="5044059" y="206710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5010104" y="2166112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5999474" y="2126644"/>
              <a:ext cx="1008609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174633" y="2126644"/>
              <a:ext cx="1072730" cy="90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0" name="직선 연결선 299"/>
            <p:cNvCxnSpPr/>
            <p:nvPr/>
          </p:nvCxnSpPr>
          <p:spPr>
            <a:xfrm>
              <a:off x="5078198" y="308165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타원 300"/>
            <p:cNvSpPr/>
            <p:nvPr/>
          </p:nvSpPr>
          <p:spPr>
            <a:xfrm>
              <a:off x="5057594" y="3066380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5010104" y="3164986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03" name="직사각형 302"/>
            <p:cNvSpPr/>
            <p:nvPr/>
          </p:nvSpPr>
          <p:spPr>
            <a:xfrm>
              <a:off x="6083021" y="3197351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04" name="그림 30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1" y="3204889"/>
              <a:ext cx="308204" cy="308204"/>
            </a:xfrm>
            <a:prstGeom prst="rect">
              <a:avLst/>
            </a:prstGeom>
          </p:spPr>
        </p:pic>
        <p:sp>
          <p:nvSpPr>
            <p:cNvPr id="305" name="직사각형 304"/>
            <p:cNvSpPr/>
            <p:nvPr/>
          </p:nvSpPr>
          <p:spPr>
            <a:xfrm>
              <a:off x="6081670" y="3575965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6494344" y="3225202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6494344" y="359483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08" name="직선 연결선 307"/>
            <p:cNvCxnSpPr/>
            <p:nvPr/>
          </p:nvCxnSpPr>
          <p:spPr>
            <a:xfrm>
              <a:off x="5078198" y="3977301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타원 308"/>
            <p:cNvSpPr/>
            <p:nvPr/>
          </p:nvSpPr>
          <p:spPr>
            <a:xfrm>
              <a:off x="5044059" y="396202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5010104" y="3991595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6061481" y="4247825"/>
              <a:ext cx="163055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5999474" y="4011400"/>
              <a:ext cx="1524776" cy="270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2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13" name="직선 연결선 312"/>
            <p:cNvCxnSpPr/>
            <p:nvPr/>
          </p:nvCxnSpPr>
          <p:spPr>
            <a:xfrm>
              <a:off x="5078198" y="4906950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타원 313"/>
            <p:cNvSpPr/>
            <p:nvPr/>
          </p:nvSpPr>
          <p:spPr>
            <a:xfrm>
              <a:off x="5044059" y="4891675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15" name="그룹 314"/>
            <p:cNvGrpSpPr/>
            <p:nvPr/>
          </p:nvGrpSpPr>
          <p:grpSpPr>
            <a:xfrm>
              <a:off x="4033740" y="3518308"/>
              <a:ext cx="952692" cy="720000"/>
              <a:chOff x="4053196" y="3415161"/>
              <a:chExt cx="952692" cy="614651"/>
            </a:xfrm>
          </p:grpSpPr>
          <p:pic>
            <p:nvPicPr>
              <p:cNvPr id="353" name="그림 3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4" name="그림 3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3415161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5" name="그림 3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3415161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6" name="TextBox 355"/>
              <p:cNvSpPr txBox="1"/>
              <p:nvPr/>
            </p:nvSpPr>
            <p:spPr>
              <a:xfrm>
                <a:off x="4269653" y="35670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분해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6" name="그룹 315"/>
            <p:cNvGrpSpPr/>
            <p:nvPr/>
          </p:nvGrpSpPr>
          <p:grpSpPr>
            <a:xfrm>
              <a:off x="4033740" y="4237068"/>
              <a:ext cx="952692" cy="720000"/>
              <a:chOff x="4053196" y="4058787"/>
              <a:chExt cx="952692" cy="614651"/>
            </a:xfrm>
          </p:grpSpPr>
          <p:pic>
            <p:nvPicPr>
              <p:cNvPr id="349" name="그림 34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4058787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4058787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52" name="TextBox 351"/>
              <p:cNvSpPr txBox="1"/>
              <p:nvPr/>
            </p:nvSpPr>
            <p:spPr>
              <a:xfrm>
                <a:off x="4269653" y="42097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판매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7" name="그룹 316"/>
            <p:cNvGrpSpPr/>
            <p:nvPr/>
          </p:nvGrpSpPr>
          <p:grpSpPr>
            <a:xfrm>
              <a:off x="4033740" y="2080788"/>
              <a:ext cx="952692" cy="720000"/>
              <a:chOff x="4033740" y="2138974"/>
              <a:chExt cx="952692" cy="614651"/>
            </a:xfrm>
          </p:grpSpPr>
          <p:pic>
            <p:nvPicPr>
              <p:cNvPr id="345" name="그림 34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33740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6" name="그림 34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28344" y="2138974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7" name="그림 34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185407" y="2138974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8" name="TextBox 347"/>
              <p:cNvSpPr txBox="1"/>
              <p:nvPr/>
            </p:nvSpPr>
            <p:spPr>
              <a:xfrm>
                <a:off x="4250197" y="2292761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합성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8" name="그룹 317"/>
            <p:cNvGrpSpPr/>
            <p:nvPr/>
          </p:nvGrpSpPr>
          <p:grpSpPr>
            <a:xfrm>
              <a:off x="4033740" y="2799548"/>
              <a:ext cx="952692" cy="720000"/>
              <a:chOff x="4053196" y="2771535"/>
              <a:chExt cx="952692" cy="614651"/>
            </a:xfrm>
          </p:grpSpPr>
          <p:pic>
            <p:nvPicPr>
              <p:cNvPr id="341" name="그림 34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053196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247800" y="2771535"/>
                <a:ext cx="758088" cy="614651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204863" y="2771535"/>
                <a:ext cx="598588" cy="614651"/>
              </a:xfrm>
              <a:prstGeom prst="rect">
                <a:avLst/>
              </a:prstGeom>
            </p:spPr>
          </p:pic>
          <p:sp>
            <p:nvSpPr>
              <p:cNvPr id="344" name="TextBox 343"/>
              <p:cNvSpPr txBox="1"/>
              <p:nvPr/>
            </p:nvSpPr>
            <p:spPr>
              <a:xfrm>
                <a:off x="4269653" y="29243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</a:rPr>
                  <a:t>승급</a:t>
                </a:r>
                <a:endParaRPr lang="ko-KR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19" name="그림 31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5035063" y="5051110"/>
              <a:ext cx="758087" cy="396000"/>
            </a:xfrm>
            <a:prstGeom prst="rect">
              <a:avLst/>
            </a:prstGeom>
          </p:spPr>
        </p:pic>
        <p:pic>
          <p:nvPicPr>
            <p:cNvPr id="320" name="그림 31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090011" y="5051110"/>
              <a:ext cx="758086" cy="396000"/>
            </a:xfrm>
            <a:prstGeom prst="rect">
              <a:avLst/>
            </a:prstGeom>
          </p:spPr>
        </p:pic>
        <p:pic>
          <p:nvPicPr>
            <p:cNvPr id="321" name="그림 32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615193" y="5051110"/>
              <a:ext cx="702051" cy="396000"/>
            </a:xfrm>
            <a:prstGeom prst="rect">
              <a:avLst/>
            </a:prstGeom>
          </p:spPr>
        </p:pic>
        <p:sp>
          <p:nvSpPr>
            <p:cNvPr id="322" name="TextBox 321"/>
            <p:cNvSpPr txBox="1"/>
            <p:nvPr/>
          </p:nvSpPr>
          <p:spPr>
            <a:xfrm>
              <a:off x="5694348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3" name="그림 3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6912676" y="5051110"/>
              <a:ext cx="758087" cy="396000"/>
            </a:xfrm>
            <a:prstGeom prst="rect">
              <a:avLst/>
            </a:prstGeom>
          </p:spPr>
        </p:pic>
        <p:pic>
          <p:nvPicPr>
            <p:cNvPr id="324" name="그림 32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967624" y="5051110"/>
              <a:ext cx="758086" cy="396000"/>
            </a:xfrm>
            <a:prstGeom prst="rect">
              <a:avLst/>
            </a:prstGeom>
          </p:spPr>
        </p:pic>
        <p:pic>
          <p:nvPicPr>
            <p:cNvPr id="325" name="그림 32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492806" y="5051110"/>
              <a:ext cx="702051" cy="396000"/>
            </a:xfrm>
            <a:prstGeom prst="rect">
              <a:avLst/>
            </a:prstGeom>
          </p:spPr>
        </p:pic>
        <p:sp>
          <p:nvSpPr>
            <p:cNvPr id="326" name="TextBox 325"/>
            <p:cNvSpPr txBox="1"/>
            <p:nvPr/>
          </p:nvSpPr>
          <p:spPr>
            <a:xfrm>
              <a:off x="7563996" y="508625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해제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7" name="그림 32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571541"/>
              <a:ext cx="758088" cy="309600"/>
            </a:xfrm>
            <a:prstGeom prst="rect">
              <a:avLst/>
            </a:prstGeom>
          </p:spPr>
        </p:pic>
        <p:sp>
          <p:nvSpPr>
            <p:cNvPr id="328" name="TextBox 327"/>
            <p:cNvSpPr txBox="1"/>
            <p:nvPr/>
          </p:nvSpPr>
          <p:spPr>
            <a:xfrm>
              <a:off x="5010104" y="1469610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기본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5010104" y="1068541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강화 단계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6022839" y="1068541"/>
              <a:ext cx="219553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EVEL                15  /  20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5078198" y="1421275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5044059" y="139627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3" name="그림 33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83052" y="3192461"/>
              <a:ext cx="758088" cy="309600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8027668" y="322188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8027668" y="359163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6" name="직선 연결선 335"/>
            <p:cNvCxnSpPr/>
            <p:nvPr/>
          </p:nvCxnSpPr>
          <p:spPr>
            <a:xfrm flipV="1">
              <a:off x="5980010" y="1104107"/>
              <a:ext cx="0" cy="257765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직선 연결선 336"/>
            <p:cNvCxnSpPr/>
            <p:nvPr/>
          </p:nvCxnSpPr>
          <p:spPr>
            <a:xfrm flipV="1">
              <a:off x="5980010" y="1469611"/>
              <a:ext cx="0" cy="573198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직선 연결선 337"/>
            <p:cNvCxnSpPr/>
            <p:nvPr/>
          </p:nvCxnSpPr>
          <p:spPr>
            <a:xfrm flipV="1">
              <a:off x="5980010" y="2138974"/>
              <a:ext cx="0" cy="905783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직선 연결선 338"/>
            <p:cNvCxnSpPr/>
            <p:nvPr/>
          </p:nvCxnSpPr>
          <p:spPr>
            <a:xfrm flipV="1">
              <a:off x="5980010" y="3115662"/>
              <a:ext cx="0" cy="814312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직선 연결선 339"/>
            <p:cNvCxnSpPr/>
            <p:nvPr/>
          </p:nvCxnSpPr>
          <p:spPr>
            <a:xfrm flipV="1">
              <a:off x="5980010" y="4011306"/>
              <a:ext cx="0" cy="852524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직사각형 1"/>
            <p:cNvSpPr/>
            <p:nvPr/>
          </p:nvSpPr>
          <p:spPr>
            <a:xfrm>
              <a:off x="4129193" y="633894"/>
              <a:ext cx="242008" cy="2420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175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6" name="그림 275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4177549" y="664115"/>
              <a:ext cx="135359" cy="176760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</p:grpSp>
      <p:sp>
        <p:nvSpPr>
          <p:cNvPr id="358" name="TextBox 357"/>
          <p:cNvSpPr txBox="1"/>
          <p:nvPr/>
        </p:nvSpPr>
        <p:spPr>
          <a:xfrm>
            <a:off x="10344377" y="2175682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 smtClean="0">
                <a:solidFill>
                  <a:srgbClr val="C00000"/>
                </a:solidFill>
              </a:rPr>
              <a:t>211)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325141" y="2441603"/>
            <a:ext cx="7104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</a:rPr>
              <a:t>▼ </a:t>
            </a:r>
            <a:r>
              <a:rPr lang="en-US" altLang="ko-KR" sz="1000" b="1" dirty="0">
                <a:solidFill>
                  <a:srgbClr val="C00000"/>
                </a:solidFill>
              </a:rPr>
              <a:t>25%)</a:t>
            </a:r>
            <a:endParaRPr lang="ko-KR" altLang="en-US" sz="1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8166" r="26508" b="8576"/>
          <a:stretch/>
        </p:blipFill>
        <p:spPr>
          <a:xfrm>
            <a:off x="3955312" y="1265273"/>
            <a:ext cx="4295554" cy="4306187"/>
          </a:xfrm>
          <a:prstGeom prst="rect">
            <a:avLst/>
          </a:prstGeom>
        </p:spPr>
      </p:pic>
      <p:sp>
        <p:nvSpPr>
          <p:cNvPr id="187" name="직사각형 186"/>
          <p:cNvSpPr/>
          <p:nvPr/>
        </p:nvSpPr>
        <p:spPr>
          <a:xfrm>
            <a:off x="610823" y="521731"/>
            <a:ext cx="10964968" cy="61647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9" name="그룹 188"/>
          <p:cNvGrpSpPr/>
          <p:nvPr/>
        </p:nvGrpSpPr>
        <p:grpSpPr>
          <a:xfrm>
            <a:off x="3640204" y="3047248"/>
            <a:ext cx="4911593" cy="1073211"/>
            <a:chOff x="6359967" y="-1295916"/>
            <a:chExt cx="4911593" cy="1073211"/>
          </a:xfrm>
        </p:grpSpPr>
        <p:pic>
          <p:nvPicPr>
            <p:cNvPr id="190" name="그림 189"/>
            <p:cNvPicPr>
              <a:picLocks/>
            </p:cNvPicPr>
            <p:nvPr/>
          </p:nvPicPr>
          <p:blipFill rotWithShape="1">
            <a:blip r:embed="rId19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191" name="그림 19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192" name="직사각형 191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3" name="직사각형 192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accent4"/>
                  </a:solidFill>
                  <a:latin typeface="+mn-ea"/>
                </a:rPr>
                <a:t>강화된 아이템 </a:t>
              </a:r>
              <a:r>
                <a:rPr lang="en-US" altLang="ko-KR" sz="1050" b="1" dirty="0" smtClean="0">
                  <a:solidFill>
                    <a:schemeClr val="accent4"/>
                  </a:solidFill>
                  <a:latin typeface="+mn-ea"/>
                </a:rPr>
                <a:t>/ N</a:t>
              </a:r>
              <a:r>
                <a:rPr lang="ko-KR" altLang="en-US" sz="1050" b="1" dirty="0" smtClean="0">
                  <a:solidFill>
                    <a:schemeClr val="accent4"/>
                  </a:solidFill>
                  <a:latin typeface="+mn-ea"/>
                </a:rPr>
                <a:t>성 이상 아이템 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입니다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그래도 분해하시겠습니까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194" name="그림 19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195" name="직사각형 194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5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강화 </a:t>
            </a:r>
            <a:r>
              <a:rPr lang="en-US" altLang="ko-KR" sz="1400" b="1" dirty="0" smtClean="0"/>
              <a:t>UI</a:t>
            </a:r>
            <a:endParaRPr lang="ko-KR" altLang="en-US" sz="1400" b="1" dirty="0"/>
          </a:p>
        </p:txBody>
      </p:sp>
      <p:pic>
        <p:nvPicPr>
          <p:cNvPr id="171" name="그림 1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172" name="그림 1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4" name="직사각형 173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220" name="그림 2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221" name="그림 2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222" name="그림 22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223" name="TextBox 22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24" name="그림 2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5" name="그림 2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26" name="직사각형 22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27" name="그림 2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228" name="그림 2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229" name="그림 2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230" name="그림 2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231" name="그림 2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232" name="그림 2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234" name="TextBox 23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236" name="직사각형 23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37" name="그림 2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238" name="그림 2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239" name="그림 2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240" name="그림 2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241" name="그림 2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244" name="TextBox 24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9230523" y="2399875"/>
            <a:ext cx="641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AF0000"/>
                </a:solidFill>
                <a:latin typeface="+mj-ea"/>
                <a:ea typeface="+mj-ea"/>
              </a:rPr>
              <a:t>2,345</a:t>
            </a:r>
            <a:r>
              <a:rPr lang="ko-KR" altLang="en-US" sz="1000" b="1" dirty="0" smtClean="0">
                <a:solidFill>
                  <a:srgbClr val="AF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AF0000"/>
              </a:solidFill>
              <a:latin typeface="+mj-ea"/>
              <a:ea typeface="+mj-ea"/>
            </a:endParaRPr>
          </a:p>
        </p:txBody>
      </p:sp>
      <p:pic>
        <p:nvPicPr>
          <p:cNvPr id="246" name="그림 2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247" name="직사각형 24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48" name="그림 2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252" name="TextBox 25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10456464" y="2399875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254" name="그림 2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255" name="직사각형 25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56" name="그림 2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257" name="그림 2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258" name="그림 2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259" name="그림 2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260" name="그림 2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261" name="그림 26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262" name="TextBox 26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6626482" y="3678481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12,456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64" name="직사각형 26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65" name="그림 2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266" name="그림 2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267" name="그림 2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268" name="그림 2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269" name="TextBox 26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7887013" y="3678481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15,456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71" name="직사각형 27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72" name="그림 2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273" name="그림 27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274" name="그림 2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276" name="TextBox 275"/>
          <p:cNvSpPr txBox="1"/>
          <p:nvPr/>
        </p:nvSpPr>
        <p:spPr>
          <a:xfrm>
            <a:off x="9156785" y="3687934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C00000"/>
                </a:solidFill>
                <a:latin typeface="+mj-ea"/>
                <a:ea typeface="+mj-ea"/>
              </a:rPr>
              <a:t>2</a:t>
            </a:r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2,456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78" name="직사각형 27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79" name="그림 27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280" name="그림 2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281" name="TextBox 280"/>
          <p:cNvSpPr txBox="1"/>
          <p:nvPr/>
        </p:nvSpPr>
        <p:spPr>
          <a:xfrm>
            <a:off x="10450484" y="3687934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25,456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83" name="직사각형 28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284" name="직사각형 28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285" name="그림 2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286" name="그림 2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289" name="그룹 28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90" name="모서리가 둥근 직사각형 28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3" name="타원 29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295" name="그룹 29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296" name="직사각형 29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8" name="직사각형 29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299" name="모서리가 둥근 직사각형 29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0" name="모서리가 둥근 직사각형 29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6" name="그룹 30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307" name="오각형 30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9" name="그룹 30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310" name="오각형 30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2" name="TextBox 31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4" name="그룹 31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315" name="오각형 31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7" name="그룹 31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318" name="오각형 31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321" name="오각형 32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3" name="그룹 402"/>
          <p:cNvGrpSpPr/>
          <p:nvPr/>
        </p:nvGrpSpPr>
        <p:grpSpPr>
          <a:xfrm>
            <a:off x="6024400" y="978585"/>
            <a:ext cx="5133216" cy="5716919"/>
            <a:chOff x="654202" y="978585"/>
            <a:chExt cx="5133216" cy="5716919"/>
          </a:xfrm>
        </p:grpSpPr>
        <p:grpSp>
          <p:nvGrpSpPr>
            <p:cNvPr id="404" name="그룹 403"/>
            <p:cNvGrpSpPr/>
            <p:nvPr/>
          </p:nvGrpSpPr>
          <p:grpSpPr>
            <a:xfrm>
              <a:off x="654202" y="978585"/>
              <a:ext cx="5133216" cy="5716919"/>
              <a:chOff x="703381" y="1407093"/>
              <a:chExt cx="5133216" cy="5716919"/>
            </a:xfrm>
          </p:grpSpPr>
          <p:pic>
            <p:nvPicPr>
              <p:cNvPr id="481" name="그림 480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9058" r="-433" b="416"/>
              <a:stretch/>
            </p:blipFill>
            <p:spPr>
              <a:xfrm>
                <a:off x="703381" y="1955751"/>
                <a:ext cx="5133216" cy="5168261"/>
              </a:xfrm>
              <a:prstGeom prst="rect">
                <a:avLst/>
              </a:prstGeom>
            </p:spPr>
          </p:pic>
          <p:pic>
            <p:nvPicPr>
              <p:cNvPr id="482" name="그림 481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95" t="6451" r="25155" b="82006"/>
              <a:stretch/>
            </p:blipFill>
            <p:spPr>
              <a:xfrm>
                <a:off x="710120" y="1407093"/>
                <a:ext cx="5038927" cy="665335"/>
              </a:xfrm>
              <a:prstGeom prst="rect">
                <a:avLst/>
              </a:prstGeom>
            </p:spPr>
          </p:pic>
        </p:grpSp>
        <p:sp>
          <p:nvSpPr>
            <p:cNvPr id="405" name="직사각형 404"/>
            <p:cNvSpPr/>
            <p:nvPr/>
          </p:nvSpPr>
          <p:spPr>
            <a:xfrm>
              <a:off x="807723" y="1630430"/>
              <a:ext cx="4746771" cy="4452760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2365422" y="1210338"/>
              <a:ext cx="1324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선택한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07" name="그룹 406"/>
            <p:cNvGrpSpPr/>
            <p:nvPr/>
          </p:nvGrpSpPr>
          <p:grpSpPr>
            <a:xfrm>
              <a:off x="852797" y="1654186"/>
              <a:ext cx="993225" cy="985598"/>
              <a:chOff x="6285037" y="3307457"/>
              <a:chExt cx="993225" cy="985598"/>
            </a:xfrm>
          </p:grpSpPr>
          <p:sp>
            <p:nvSpPr>
              <p:cNvPr id="475" name="직사각형 474"/>
              <p:cNvSpPr/>
              <p:nvPr/>
            </p:nvSpPr>
            <p:spPr>
              <a:xfrm>
                <a:off x="6285037" y="3345880"/>
                <a:ext cx="947179" cy="947175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476" name="그림 47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378261" y="3307458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477" name="그림 47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288413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78" name="그림 47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463726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79" name="그림 47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39038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80" name="그림 4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814351" y="4055171"/>
                <a:ext cx="237359" cy="231917"/>
              </a:xfrm>
              <a:prstGeom prst="rect">
                <a:avLst/>
              </a:prstGeom>
            </p:spPr>
          </p:pic>
        </p:grpSp>
        <p:sp>
          <p:nvSpPr>
            <p:cNvPr id="408" name="TextBox 407"/>
            <p:cNvSpPr txBox="1"/>
            <p:nvPr/>
          </p:nvSpPr>
          <p:spPr>
            <a:xfrm>
              <a:off x="1799976" y="1653578"/>
              <a:ext cx="32496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EVEL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   15 / 20              </a:t>
              </a:r>
              <a:r>
                <a:rPr lang="ko-KR" altLang="en-US" sz="11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09" name="모서리가 둥근 직사각형 408"/>
            <p:cNvSpPr/>
            <p:nvPr/>
          </p:nvSpPr>
          <p:spPr>
            <a:xfrm>
              <a:off x="1889824" y="1948527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0" name="모서리가 둥근 직사각형 409"/>
            <p:cNvSpPr/>
            <p:nvPr/>
          </p:nvSpPr>
          <p:spPr>
            <a:xfrm>
              <a:off x="1908822" y="1963783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3454022" y="1899799"/>
              <a:ext cx="4716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1799976" y="2129565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3" name="TextBox 412"/>
            <p:cNvSpPr txBox="1"/>
            <p:nvPr/>
          </p:nvSpPr>
          <p:spPr>
            <a:xfrm>
              <a:off x="3362756" y="2129565"/>
              <a:ext cx="121539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  <a:endParaRPr lang="en-US" altLang="ko-KR" sz="1400" b="1" dirty="0" smtClean="0">
                <a:solidFill>
                  <a:srgbClr val="C00000"/>
                </a:solidFill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+75%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14" name="직선 연결선 413"/>
            <p:cNvCxnSpPr/>
            <p:nvPr/>
          </p:nvCxnSpPr>
          <p:spPr>
            <a:xfrm>
              <a:off x="1868070" y="2704946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타원 414"/>
            <p:cNvSpPr/>
            <p:nvPr/>
          </p:nvSpPr>
          <p:spPr>
            <a:xfrm>
              <a:off x="1833931" y="267994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6" name="TextBox 415"/>
            <p:cNvSpPr txBox="1"/>
            <p:nvPr/>
          </p:nvSpPr>
          <p:spPr>
            <a:xfrm>
              <a:off x="1799976" y="2729559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7" name="TextBox 416"/>
            <p:cNvSpPr txBox="1"/>
            <p:nvPr/>
          </p:nvSpPr>
          <p:spPr>
            <a:xfrm>
              <a:off x="1868070" y="3001933"/>
              <a:ext cx="939681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1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3778981" y="3001933"/>
              <a:ext cx="994182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1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19" name="직선 연결선 418"/>
            <p:cNvCxnSpPr/>
            <p:nvPr/>
          </p:nvCxnSpPr>
          <p:spPr>
            <a:xfrm>
              <a:off x="1868070" y="3694498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타원 419"/>
            <p:cNvSpPr/>
            <p:nvPr/>
          </p:nvSpPr>
          <p:spPr>
            <a:xfrm>
              <a:off x="1847466" y="367922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1799976" y="3701469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22" name="직사각형 421"/>
            <p:cNvSpPr/>
            <p:nvPr/>
          </p:nvSpPr>
          <p:spPr>
            <a:xfrm>
              <a:off x="1968008" y="4043193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423" name="그림 42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008" y="4050731"/>
              <a:ext cx="308204" cy="308204"/>
            </a:xfrm>
            <a:prstGeom prst="rect">
              <a:avLst/>
            </a:prstGeom>
          </p:spPr>
        </p:pic>
        <p:sp>
          <p:nvSpPr>
            <p:cNvPr id="424" name="직사각형 423"/>
            <p:cNvSpPr/>
            <p:nvPr/>
          </p:nvSpPr>
          <p:spPr>
            <a:xfrm>
              <a:off x="1966657" y="4421807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5" name="TextBox 424"/>
            <p:cNvSpPr txBox="1"/>
            <p:nvPr/>
          </p:nvSpPr>
          <p:spPr>
            <a:xfrm>
              <a:off x="2379331" y="4071044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2379331" y="4440680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27" name="직선 연결선 426"/>
            <p:cNvCxnSpPr/>
            <p:nvPr/>
          </p:nvCxnSpPr>
          <p:spPr>
            <a:xfrm>
              <a:off x="1868070" y="4821408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타원 427"/>
            <p:cNvSpPr/>
            <p:nvPr/>
          </p:nvSpPr>
          <p:spPr>
            <a:xfrm>
              <a:off x="1833931" y="480613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1799976" y="4835702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1966657" y="5327928"/>
              <a:ext cx="2344761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1868070" y="5100244"/>
              <a:ext cx="1412566" cy="267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1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1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432" name="직선 연결선 431"/>
            <p:cNvCxnSpPr/>
            <p:nvPr/>
          </p:nvCxnSpPr>
          <p:spPr>
            <a:xfrm>
              <a:off x="1868070" y="5988727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타원 432"/>
            <p:cNvSpPr/>
            <p:nvPr/>
          </p:nvSpPr>
          <p:spPr>
            <a:xfrm>
              <a:off x="1833931" y="597345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34" name="그룹 433"/>
            <p:cNvGrpSpPr/>
            <p:nvPr/>
          </p:nvGrpSpPr>
          <p:grpSpPr>
            <a:xfrm>
              <a:off x="843068" y="4502957"/>
              <a:ext cx="952692" cy="614651"/>
              <a:chOff x="4602950" y="5095981"/>
              <a:chExt cx="1084340" cy="400345"/>
            </a:xfrm>
          </p:grpSpPr>
          <p:pic>
            <p:nvPicPr>
              <p:cNvPr id="472" name="그림 47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3" name="그림 47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4" name="그림 47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5" name="그룹 434"/>
            <p:cNvGrpSpPr/>
            <p:nvPr/>
          </p:nvGrpSpPr>
          <p:grpSpPr>
            <a:xfrm>
              <a:off x="843068" y="5378526"/>
              <a:ext cx="952692" cy="614651"/>
              <a:chOff x="4602950" y="5095981"/>
              <a:chExt cx="1084340" cy="400345"/>
            </a:xfrm>
          </p:grpSpPr>
          <p:pic>
            <p:nvPicPr>
              <p:cNvPr id="469" name="그림 46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0" name="그림 46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1" name="그림 47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6" name="그룹 435"/>
            <p:cNvGrpSpPr/>
            <p:nvPr/>
          </p:nvGrpSpPr>
          <p:grpSpPr>
            <a:xfrm>
              <a:off x="843068" y="2751817"/>
              <a:ext cx="952692" cy="614651"/>
              <a:chOff x="4602950" y="5095981"/>
              <a:chExt cx="1084340" cy="400345"/>
            </a:xfrm>
          </p:grpSpPr>
          <p:pic>
            <p:nvPicPr>
              <p:cNvPr id="466" name="그림 46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7" name="그림 46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8" name="그림 46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7" name="그룹 436"/>
            <p:cNvGrpSpPr/>
            <p:nvPr/>
          </p:nvGrpSpPr>
          <p:grpSpPr>
            <a:xfrm>
              <a:off x="843068" y="3627387"/>
              <a:ext cx="952692" cy="614651"/>
              <a:chOff x="4602950" y="5095981"/>
              <a:chExt cx="1084340" cy="400345"/>
            </a:xfrm>
          </p:grpSpPr>
          <p:pic>
            <p:nvPicPr>
              <p:cNvPr id="463" name="그림 46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4" name="그림 46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5" name="그림 46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38" name="TextBox 437"/>
            <p:cNvSpPr txBox="1"/>
            <p:nvPr/>
          </p:nvSpPr>
          <p:spPr>
            <a:xfrm>
              <a:off x="1059525" y="465489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분해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1059525" y="552953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판매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1059525" y="290560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합성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1059525" y="378024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2" name="그룹 441"/>
            <p:cNvGrpSpPr/>
            <p:nvPr/>
          </p:nvGrpSpPr>
          <p:grpSpPr>
            <a:xfrm>
              <a:off x="1824935" y="6136268"/>
              <a:ext cx="1813034" cy="396000"/>
              <a:chOff x="4602950" y="5095981"/>
              <a:chExt cx="2063572" cy="400345"/>
            </a:xfrm>
          </p:grpSpPr>
          <p:pic>
            <p:nvPicPr>
              <p:cNvPr id="460" name="그림 45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1" name="그림 46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803678" y="5095981"/>
                <a:ext cx="862844" cy="400345"/>
              </a:xfrm>
              <a:prstGeom prst="rect">
                <a:avLst/>
              </a:prstGeom>
            </p:spPr>
          </p:pic>
          <p:pic>
            <p:nvPicPr>
              <p:cNvPr id="462" name="그림 46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63246" y="5095981"/>
                <a:ext cx="799065" cy="400345"/>
              </a:xfrm>
              <a:prstGeom prst="rect">
                <a:avLst/>
              </a:prstGeom>
            </p:spPr>
          </p:pic>
        </p:grpSp>
        <p:sp>
          <p:nvSpPr>
            <p:cNvPr id="443" name="TextBox 442"/>
            <p:cNvSpPr txBox="1"/>
            <p:nvPr/>
          </p:nvSpPr>
          <p:spPr>
            <a:xfrm>
              <a:off x="2484220" y="61714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4" name="그룹 443"/>
            <p:cNvGrpSpPr/>
            <p:nvPr/>
          </p:nvGrpSpPr>
          <p:grpSpPr>
            <a:xfrm>
              <a:off x="3702548" y="6136268"/>
              <a:ext cx="1813034" cy="396000"/>
              <a:chOff x="4602950" y="5095981"/>
              <a:chExt cx="2063572" cy="400345"/>
            </a:xfrm>
          </p:grpSpPr>
          <p:pic>
            <p:nvPicPr>
              <p:cNvPr id="457" name="그림 45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8" name="그림 45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803678" y="5095981"/>
                <a:ext cx="862844" cy="400345"/>
              </a:xfrm>
              <a:prstGeom prst="rect">
                <a:avLst/>
              </a:prstGeom>
            </p:spPr>
          </p:pic>
          <p:pic>
            <p:nvPicPr>
              <p:cNvPr id="459" name="그림 45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63246" y="5095981"/>
                <a:ext cx="799065" cy="400345"/>
              </a:xfrm>
              <a:prstGeom prst="rect">
                <a:avLst/>
              </a:prstGeom>
            </p:spPr>
          </p:pic>
        </p:grpSp>
        <p:sp>
          <p:nvSpPr>
            <p:cNvPr id="445" name="TextBox 444"/>
            <p:cNvSpPr txBox="1"/>
            <p:nvPr/>
          </p:nvSpPr>
          <p:spPr>
            <a:xfrm>
              <a:off x="4353868" y="61714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6" name="그룹 445"/>
            <p:cNvGrpSpPr/>
            <p:nvPr/>
          </p:nvGrpSpPr>
          <p:grpSpPr>
            <a:xfrm>
              <a:off x="4496806" y="4050731"/>
              <a:ext cx="952692" cy="309600"/>
              <a:chOff x="4602950" y="5095981"/>
              <a:chExt cx="1084340" cy="400345"/>
            </a:xfrm>
          </p:grpSpPr>
          <p:pic>
            <p:nvPicPr>
              <p:cNvPr id="454" name="그림 4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5" name="그림 4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6" name="그림 45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47" name="TextBox 446"/>
            <p:cNvSpPr txBox="1"/>
            <p:nvPr/>
          </p:nvSpPr>
          <p:spPr>
            <a:xfrm>
              <a:off x="4749921" y="406773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8" name="그룹 447"/>
            <p:cNvGrpSpPr/>
            <p:nvPr/>
          </p:nvGrpSpPr>
          <p:grpSpPr>
            <a:xfrm>
              <a:off x="4496806" y="4417383"/>
              <a:ext cx="952692" cy="309600"/>
              <a:chOff x="4602950" y="5095981"/>
              <a:chExt cx="1084340" cy="400345"/>
            </a:xfrm>
          </p:grpSpPr>
          <p:pic>
            <p:nvPicPr>
              <p:cNvPr id="451" name="그림 4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2" name="그림 45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3" name="그림 4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49" name="TextBox 448"/>
            <p:cNvSpPr txBox="1"/>
            <p:nvPr/>
          </p:nvSpPr>
          <p:spPr>
            <a:xfrm>
              <a:off x="4749921" y="443748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4437384" y="2129565"/>
              <a:ext cx="9204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>
                  <a:solidFill>
                    <a:srgbClr val="C00000"/>
                  </a:solidFill>
                </a:rPr>
                <a:t>(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▼ </a:t>
              </a:r>
              <a:r>
                <a:rPr lang="en-US" altLang="ko-KR" sz="1400" b="1" dirty="0" smtClean="0">
                  <a:solidFill>
                    <a:srgbClr val="C00000"/>
                  </a:solidFill>
                </a:rPr>
                <a:t>211)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b="1" dirty="0">
                  <a:solidFill>
                    <a:srgbClr val="C00000"/>
                  </a:solidFill>
                </a:rPr>
                <a:t>(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▼ </a:t>
              </a:r>
              <a:r>
                <a:rPr lang="en-US" altLang="ko-KR" sz="1400" b="1" dirty="0">
                  <a:solidFill>
                    <a:srgbClr val="C00000"/>
                  </a:solidFill>
                </a:rPr>
                <a:t>25%)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483" name="직사각형 482"/>
          <p:cNvSpPr/>
          <p:nvPr/>
        </p:nvSpPr>
        <p:spPr>
          <a:xfrm>
            <a:off x="616209" y="508823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3496840" y="619089"/>
            <a:ext cx="5198321" cy="5944232"/>
            <a:chOff x="3496840" y="619089"/>
            <a:chExt cx="5198321" cy="5944232"/>
          </a:xfrm>
        </p:grpSpPr>
        <p:pic>
          <p:nvPicPr>
            <p:cNvPr id="324" name="그림 3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840" y="619089"/>
              <a:ext cx="5198321" cy="5944232"/>
            </a:xfrm>
            <a:prstGeom prst="rect">
              <a:avLst/>
            </a:prstGeom>
          </p:spPr>
        </p:pic>
        <p:sp>
          <p:nvSpPr>
            <p:cNvPr id="325" name="TextBox 324"/>
            <p:cNvSpPr txBox="1"/>
            <p:nvPr/>
          </p:nvSpPr>
          <p:spPr>
            <a:xfrm>
              <a:off x="5514442" y="828629"/>
              <a:ext cx="1144865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6" name="그림 3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985" y="1304299"/>
              <a:ext cx="4631812" cy="4662128"/>
            </a:xfrm>
            <a:prstGeom prst="rect">
              <a:avLst/>
            </a:prstGeom>
          </p:spPr>
        </p:pic>
        <p:sp>
          <p:nvSpPr>
            <p:cNvPr id="327" name="TextBox 326"/>
            <p:cNvSpPr txBox="1"/>
            <p:nvPr/>
          </p:nvSpPr>
          <p:spPr>
            <a:xfrm>
              <a:off x="4660901" y="1714058"/>
              <a:ext cx="837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EVEL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0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28" name="직선 연결선 327"/>
            <p:cNvCxnSpPr/>
            <p:nvPr/>
          </p:nvCxnSpPr>
          <p:spPr>
            <a:xfrm>
              <a:off x="3956448" y="362814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타원 328"/>
            <p:cNvSpPr/>
            <p:nvPr/>
          </p:nvSpPr>
          <p:spPr>
            <a:xfrm>
              <a:off x="3922309" y="360314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3916680" y="1382245"/>
              <a:ext cx="1566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대상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3956448" y="1733505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3922309" y="170850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33" name="직선 연결선 332"/>
            <p:cNvCxnSpPr/>
            <p:nvPr/>
          </p:nvCxnSpPr>
          <p:spPr>
            <a:xfrm>
              <a:off x="3956448" y="584261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타원 333"/>
            <p:cNvSpPr/>
            <p:nvPr/>
          </p:nvSpPr>
          <p:spPr>
            <a:xfrm>
              <a:off x="3922309" y="582734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5" name="그림 33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988837" y="6011340"/>
              <a:ext cx="758087" cy="396000"/>
            </a:xfrm>
            <a:prstGeom prst="rect">
              <a:avLst/>
            </a:prstGeom>
          </p:spPr>
        </p:pic>
        <p:pic>
          <p:nvPicPr>
            <p:cNvPr id="336" name="그림 33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13850" y="6011340"/>
              <a:ext cx="758086" cy="396000"/>
            </a:xfrm>
            <a:prstGeom prst="rect">
              <a:avLst/>
            </a:prstGeom>
          </p:spPr>
        </p:pic>
        <p:pic>
          <p:nvPicPr>
            <p:cNvPr id="337" name="그림 33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614442" y="6011340"/>
              <a:ext cx="702051" cy="396000"/>
            </a:xfrm>
            <a:prstGeom prst="rect">
              <a:avLst/>
            </a:prstGeom>
          </p:spPr>
        </p:pic>
        <p:pic>
          <p:nvPicPr>
            <p:cNvPr id="338" name="그림 33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282926" y="6011340"/>
              <a:ext cx="702051" cy="396000"/>
            </a:xfrm>
            <a:prstGeom prst="rect">
              <a:avLst/>
            </a:prstGeom>
          </p:spPr>
        </p:pic>
        <p:pic>
          <p:nvPicPr>
            <p:cNvPr id="339" name="그림 33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944875" y="6011340"/>
              <a:ext cx="702051" cy="396000"/>
            </a:xfrm>
            <a:prstGeom prst="rect">
              <a:avLst/>
            </a:prstGeom>
          </p:spPr>
        </p:pic>
        <p:pic>
          <p:nvPicPr>
            <p:cNvPr id="340" name="그림 33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516296" y="6011340"/>
              <a:ext cx="702051" cy="396000"/>
            </a:xfrm>
            <a:prstGeom prst="rect">
              <a:avLst/>
            </a:prstGeom>
          </p:spPr>
        </p:pic>
        <p:pic>
          <p:nvPicPr>
            <p:cNvPr id="341" name="그림 34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11504" y="6011340"/>
              <a:ext cx="702051" cy="396000"/>
            </a:xfrm>
            <a:prstGeom prst="rect">
              <a:avLst/>
            </a:prstGeom>
          </p:spPr>
        </p:pic>
        <p:sp>
          <p:nvSpPr>
            <p:cNvPr id="342" name="TextBox 341"/>
            <p:cNvSpPr txBox="1"/>
            <p:nvPr/>
          </p:nvSpPr>
          <p:spPr>
            <a:xfrm>
              <a:off x="5461802" y="605464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3" name="오른쪽 화살표 342"/>
            <p:cNvSpPr/>
            <p:nvPr/>
          </p:nvSpPr>
          <p:spPr>
            <a:xfrm>
              <a:off x="5793645" y="2387375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4408512" y="3161180"/>
              <a:ext cx="13003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날카로운 이빨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379328" y="3366637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5169085" y="3366637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12,345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6277323" y="3366637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7067080" y="3366637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7535903" y="3366637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12,655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6606282" y="1714058"/>
              <a:ext cx="837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EVEL  </a:t>
              </a:r>
              <a:r>
                <a:rPr lang="en-US" altLang="ko-KR" sz="1400" b="1" dirty="0">
                  <a:solidFill>
                    <a:schemeClr val="bg1"/>
                  </a:solidFill>
                </a:rPr>
                <a:t>1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6340714" y="3161180"/>
              <a:ext cx="13003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날카로운 이빨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52" name="직사각형 351"/>
            <p:cNvSpPr/>
            <p:nvPr/>
          </p:nvSpPr>
          <p:spPr>
            <a:xfrm>
              <a:off x="4522574" y="2006902"/>
              <a:ext cx="1119600" cy="1119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53" name="그림 35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566440" y="2118755"/>
              <a:ext cx="900000" cy="900000"/>
            </a:xfrm>
            <a:prstGeom prst="rect">
              <a:avLst/>
            </a:prstGeom>
          </p:spPr>
        </p:pic>
        <p:pic>
          <p:nvPicPr>
            <p:cNvPr id="354" name="그림 3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28931" y="2892671"/>
              <a:ext cx="237359" cy="231917"/>
            </a:xfrm>
            <a:prstGeom prst="rect">
              <a:avLst/>
            </a:prstGeom>
          </p:spPr>
        </p:pic>
        <p:pic>
          <p:nvPicPr>
            <p:cNvPr id="355" name="그림 3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704244" y="2892671"/>
              <a:ext cx="237359" cy="231917"/>
            </a:xfrm>
            <a:prstGeom prst="rect">
              <a:avLst/>
            </a:prstGeom>
          </p:spPr>
        </p:pic>
        <p:pic>
          <p:nvPicPr>
            <p:cNvPr id="356" name="그림 3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879555" y="2892671"/>
              <a:ext cx="237359" cy="231917"/>
            </a:xfrm>
            <a:prstGeom prst="rect">
              <a:avLst/>
            </a:prstGeom>
          </p:spPr>
        </p:pic>
        <p:sp>
          <p:nvSpPr>
            <p:cNvPr id="357" name="TextBox 356"/>
            <p:cNvSpPr txBox="1"/>
            <p:nvPr/>
          </p:nvSpPr>
          <p:spPr>
            <a:xfrm>
              <a:off x="5267744" y="1991808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ea"/>
                  <a:ea typeface="+mj-ea"/>
                </a:rPr>
                <a:t>+0</a:t>
              </a:r>
              <a:endParaRPr lang="ko-KR" altLang="en-US" sz="3200" b="1" dirty="0">
                <a:latin typeface="+mj-ea"/>
                <a:ea typeface="+mj-ea"/>
              </a:endParaRPr>
            </a:p>
          </p:txBody>
        </p:sp>
        <p:sp>
          <p:nvSpPr>
            <p:cNvPr id="358" name="직사각형 357"/>
            <p:cNvSpPr/>
            <p:nvPr/>
          </p:nvSpPr>
          <p:spPr>
            <a:xfrm>
              <a:off x="6454281" y="2006902"/>
              <a:ext cx="1119600" cy="1119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59" name="그림 35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498147" y="2118755"/>
              <a:ext cx="900000" cy="900000"/>
            </a:xfrm>
            <a:prstGeom prst="rect">
              <a:avLst/>
            </a:prstGeom>
          </p:spPr>
        </p:pic>
        <p:pic>
          <p:nvPicPr>
            <p:cNvPr id="360" name="그림 35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460638" y="2892671"/>
              <a:ext cx="237359" cy="231917"/>
            </a:xfrm>
            <a:prstGeom prst="rect">
              <a:avLst/>
            </a:prstGeom>
          </p:spPr>
        </p:pic>
        <p:pic>
          <p:nvPicPr>
            <p:cNvPr id="361" name="그림 3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35951" y="2892671"/>
              <a:ext cx="237359" cy="231917"/>
            </a:xfrm>
            <a:prstGeom prst="rect">
              <a:avLst/>
            </a:prstGeom>
          </p:spPr>
        </p:pic>
        <p:pic>
          <p:nvPicPr>
            <p:cNvPr id="362" name="그림 36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811262" y="2892671"/>
              <a:ext cx="237359" cy="231917"/>
            </a:xfrm>
            <a:prstGeom prst="rect">
              <a:avLst/>
            </a:prstGeom>
          </p:spPr>
        </p:pic>
        <p:sp>
          <p:nvSpPr>
            <p:cNvPr id="363" name="TextBox 362"/>
            <p:cNvSpPr txBox="1"/>
            <p:nvPr/>
          </p:nvSpPr>
          <p:spPr>
            <a:xfrm>
              <a:off x="7195112" y="1991808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ea"/>
                  <a:ea typeface="+mj-ea"/>
                </a:rPr>
                <a:t>+</a:t>
              </a:r>
              <a:r>
                <a:rPr lang="en-US" altLang="ko-KR" sz="1400" b="1" dirty="0">
                  <a:latin typeface="+mj-ea"/>
                  <a:ea typeface="+mj-ea"/>
                </a:rPr>
                <a:t>1</a:t>
              </a:r>
              <a:endParaRPr lang="ko-KR" altLang="en-US" sz="3200" b="1" dirty="0">
                <a:latin typeface="+mj-ea"/>
                <a:ea typeface="+mj-ea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3916680" y="3645673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단계 설정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5" name="오각형 364"/>
            <p:cNvSpPr/>
            <p:nvPr/>
          </p:nvSpPr>
          <p:spPr>
            <a:xfrm flipH="1">
              <a:off x="4060926" y="4072866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-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6" name="오각형 365"/>
            <p:cNvSpPr/>
            <p:nvPr/>
          </p:nvSpPr>
          <p:spPr>
            <a:xfrm>
              <a:off x="7436345" y="4072866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7" name="모서리가 둥근 직사각형 366"/>
            <p:cNvSpPr/>
            <p:nvPr/>
          </p:nvSpPr>
          <p:spPr>
            <a:xfrm>
              <a:off x="4504402" y="4072866"/>
              <a:ext cx="2880000" cy="18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0" h="635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8" name="모서리가 둥근 직사각형 367"/>
            <p:cNvSpPr/>
            <p:nvPr/>
          </p:nvSpPr>
          <p:spPr>
            <a:xfrm>
              <a:off x="4531629" y="4110064"/>
              <a:ext cx="720000" cy="1260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9" name="직사각형 368"/>
            <p:cNvSpPr/>
            <p:nvPr/>
          </p:nvSpPr>
          <p:spPr>
            <a:xfrm>
              <a:off x="7876552" y="4085258"/>
              <a:ext cx="396000" cy="18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b="1" dirty="0">
                  <a:solidFill>
                    <a:schemeClr val="tx1"/>
                  </a:solidFill>
                </a:rPr>
                <a:t>1</a:t>
              </a:r>
              <a:endParaRPr lang="ko-KR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3916680" y="4390729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비용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71" name="그림 37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577" y="4837879"/>
              <a:ext cx="401442" cy="401442"/>
            </a:xfrm>
            <a:prstGeom prst="rect">
              <a:avLst/>
            </a:prstGeom>
            <a:noFill/>
          </p:spPr>
        </p:pic>
        <p:pic>
          <p:nvPicPr>
            <p:cNvPr id="372" name="그림 371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4431230" y="5432516"/>
              <a:ext cx="312917" cy="305962"/>
            </a:xfrm>
            <a:prstGeom prst="rect">
              <a:avLst/>
            </a:prstGeom>
            <a:noFill/>
          </p:spPr>
        </p:pic>
        <p:sp>
          <p:nvSpPr>
            <p:cNvPr id="373" name="TextBox 372"/>
            <p:cNvSpPr txBox="1"/>
            <p:nvPr/>
          </p:nvSpPr>
          <p:spPr>
            <a:xfrm>
              <a:off x="5185769" y="4759126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보유 정수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5386144" y="5010894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bg1"/>
                  </a:solidFill>
                </a:rPr>
                <a:t>255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5192180" y="528941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보유 골드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5172944" y="5545031"/>
              <a:ext cx="8306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bg1"/>
                  </a:solidFill>
                </a:rPr>
                <a:t>1,000,000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7" name="TextBox 376"/>
            <p:cNvSpPr txBox="1"/>
            <p:nvPr/>
          </p:nvSpPr>
          <p:spPr>
            <a:xfrm>
              <a:off x="6826091" y="4759126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필요 정수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7026466" y="5010894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rgbClr val="C00000"/>
                  </a:solidFill>
                </a:rPr>
                <a:t>350</a:t>
              </a:r>
              <a:endParaRPr lang="ko-KR" altLang="en-US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6826091" y="528941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필요 골드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6871776" y="5545031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rgbClr val="00B050"/>
                  </a:solidFill>
                </a:rPr>
                <a:t>999,000</a:t>
              </a:r>
              <a:endParaRPr lang="ko-KR" altLang="en-US" sz="1050" b="1" dirty="0">
                <a:solidFill>
                  <a:srgbClr val="00B050"/>
                </a:solidFill>
              </a:endParaRPr>
            </a:p>
          </p:txBody>
        </p:sp>
        <p:sp>
          <p:nvSpPr>
            <p:cNvPr id="381" name="TextBox 380"/>
            <p:cNvSpPr txBox="1"/>
            <p:nvPr/>
          </p:nvSpPr>
          <p:spPr>
            <a:xfrm>
              <a:off x="6196571" y="4745154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6196571" y="5305080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83" name="직선 연결선 382"/>
            <p:cNvCxnSpPr/>
            <p:nvPr/>
          </p:nvCxnSpPr>
          <p:spPr>
            <a:xfrm>
              <a:off x="3956448" y="473439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타원 383"/>
            <p:cNvSpPr/>
            <p:nvPr/>
          </p:nvSpPr>
          <p:spPr>
            <a:xfrm>
              <a:off x="3922309" y="471912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85" name="직선 연결선 384"/>
            <p:cNvCxnSpPr/>
            <p:nvPr/>
          </p:nvCxnSpPr>
          <p:spPr>
            <a:xfrm>
              <a:off x="3956448" y="435430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타원 385"/>
            <p:cNvSpPr/>
            <p:nvPr/>
          </p:nvSpPr>
          <p:spPr>
            <a:xfrm>
              <a:off x="3922309" y="4339029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84" name="그림 483"/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7" t="9550" r="26411" b="82190"/>
          <a:stretch/>
        </p:blipFill>
        <p:spPr>
          <a:xfrm>
            <a:off x="7967788" y="807586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111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3352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강화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강화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정수 부족 시</a:t>
            </a:r>
            <a:endParaRPr lang="ko-KR" altLang="en-US" sz="1400" b="1" dirty="0"/>
          </a:p>
        </p:txBody>
      </p:sp>
      <p:pic>
        <p:nvPicPr>
          <p:cNvPr id="171" name="그림 1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172" name="그림 1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4" name="직사각형 173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220" name="그림 2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221" name="그림 2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222" name="그림 22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223" name="TextBox 22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24" name="그림 2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5" name="그림 2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26" name="직사각형 22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27" name="그림 2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228" name="그림 2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229" name="그림 2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230" name="그림 2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231" name="그림 2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232" name="그림 2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234" name="TextBox 23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236" name="직사각형 23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37" name="그림 2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238" name="그림 2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239" name="그림 2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240" name="그림 2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241" name="그림 2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244" name="TextBox 24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9230523" y="2399875"/>
            <a:ext cx="641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AF0000"/>
                </a:solidFill>
                <a:latin typeface="+mj-ea"/>
                <a:ea typeface="+mj-ea"/>
              </a:rPr>
              <a:t>2,345</a:t>
            </a:r>
            <a:r>
              <a:rPr lang="ko-KR" altLang="en-US" sz="1000" b="1" dirty="0" smtClean="0">
                <a:solidFill>
                  <a:srgbClr val="AF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AF0000"/>
              </a:solidFill>
              <a:latin typeface="+mj-ea"/>
              <a:ea typeface="+mj-ea"/>
            </a:endParaRPr>
          </a:p>
        </p:txBody>
      </p:sp>
      <p:pic>
        <p:nvPicPr>
          <p:cNvPr id="246" name="그림 2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247" name="직사각형 24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48" name="그림 2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252" name="TextBox 25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10456464" y="2399875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254" name="그림 2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255" name="직사각형 25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56" name="그림 2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257" name="그림 2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258" name="그림 2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259" name="그림 2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260" name="그림 2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261" name="그림 26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262" name="TextBox 26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6626482" y="3678481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12,456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64" name="직사각형 26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65" name="그림 2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266" name="그림 2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267" name="그림 2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268" name="그림 2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269" name="TextBox 26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7887013" y="3678481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15,456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71" name="직사각형 27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72" name="그림 2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273" name="그림 27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274" name="그림 2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276" name="TextBox 275"/>
          <p:cNvSpPr txBox="1"/>
          <p:nvPr/>
        </p:nvSpPr>
        <p:spPr>
          <a:xfrm>
            <a:off x="9156785" y="3687934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C00000"/>
                </a:solidFill>
                <a:latin typeface="+mj-ea"/>
                <a:ea typeface="+mj-ea"/>
              </a:rPr>
              <a:t>2</a:t>
            </a:r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2,456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78" name="직사각형 27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79" name="그림 27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280" name="그림 2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281" name="TextBox 280"/>
          <p:cNvSpPr txBox="1"/>
          <p:nvPr/>
        </p:nvSpPr>
        <p:spPr>
          <a:xfrm>
            <a:off x="10450484" y="3687934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25,456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83" name="직사각형 28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284" name="직사각형 28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285" name="그림 2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286" name="그림 2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289" name="그룹 28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90" name="모서리가 둥근 직사각형 28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3" name="타원 29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295" name="그룹 29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296" name="직사각형 29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8" name="직사각형 29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299" name="모서리가 둥근 직사각형 29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0" name="모서리가 둥근 직사각형 29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6" name="그룹 30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307" name="오각형 30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9" name="그룹 30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310" name="오각형 30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2" name="TextBox 31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4" name="그룹 31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315" name="오각형 31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7" name="그룹 31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318" name="오각형 31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321" name="오각형 32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3" name="그룹 402"/>
          <p:cNvGrpSpPr/>
          <p:nvPr/>
        </p:nvGrpSpPr>
        <p:grpSpPr>
          <a:xfrm>
            <a:off x="6024400" y="978585"/>
            <a:ext cx="5133216" cy="5716919"/>
            <a:chOff x="654202" y="978585"/>
            <a:chExt cx="5133216" cy="5716919"/>
          </a:xfrm>
        </p:grpSpPr>
        <p:grpSp>
          <p:nvGrpSpPr>
            <p:cNvPr id="404" name="그룹 403"/>
            <p:cNvGrpSpPr/>
            <p:nvPr/>
          </p:nvGrpSpPr>
          <p:grpSpPr>
            <a:xfrm>
              <a:off x="654202" y="978585"/>
              <a:ext cx="5133216" cy="5716919"/>
              <a:chOff x="703381" y="1407093"/>
              <a:chExt cx="5133216" cy="5716919"/>
            </a:xfrm>
          </p:grpSpPr>
          <p:pic>
            <p:nvPicPr>
              <p:cNvPr id="481" name="그림 480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9058" r="-433" b="416"/>
              <a:stretch/>
            </p:blipFill>
            <p:spPr>
              <a:xfrm>
                <a:off x="703381" y="1955751"/>
                <a:ext cx="5133216" cy="5168261"/>
              </a:xfrm>
              <a:prstGeom prst="rect">
                <a:avLst/>
              </a:prstGeom>
            </p:spPr>
          </p:pic>
          <p:pic>
            <p:nvPicPr>
              <p:cNvPr id="482" name="그림 481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95" t="6451" r="25155" b="82006"/>
              <a:stretch/>
            </p:blipFill>
            <p:spPr>
              <a:xfrm>
                <a:off x="710120" y="1407093"/>
                <a:ext cx="5038927" cy="665335"/>
              </a:xfrm>
              <a:prstGeom prst="rect">
                <a:avLst/>
              </a:prstGeom>
            </p:spPr>
          </p:pic>
        </p:grpSp>
        <p:sp>
          <p:nvSpPr>
            <p:cNvPr id="405" name="직사각형 404"/>
            <p:cNvSpPr/>
            <p:nvPr/>
          </p:nvSpPr>
          <p:spPr>
            <a:xfrm>
              <a:off x="807723" y="1630430"/>
              <a:ext cx="4746771" cy="4452760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2365422" y="1210338"/>
              <a:ext cx="1324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선택한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07" name="그룹 406"/>
            <p:cNvGrpSpPr/>
            <p:nvPr/>
          </p:nvGrpSpPr>
          <p:grpSpPr>
            <a:xfrm>
              <a:off x="852797" y="1654186"/>
              <a:ext cx="993225" cy="985598"/>
              <a:chOff x="6285037" y="3307457"/>
              <a:chExt cx="993225" cy="985598"/>
            </a:xfrm>
          </p:grpSpPr>
          <p:sp>
            <p:nvSpPr>
              <p:cNvPr id="475" name="직사각형 474"/>
              <p:cNvSpPr/>
              <p:nvPr/>
            </p:nvSpPr>
            <p:spPr>
              <a:xfrm>
                <a:off x="6285037" y="3345880"/>
                <a:ext cx="947179" cy="947175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476" name="그림 47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378261" y="3307458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477" name="그림 47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288413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78" name="그림 47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463726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79" name="그림 47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39038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80" name="그림 4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814351" y="4055171"/>
                <a:ext cx="237359" cy="231917"/>
              </a:xfrm>
              <a:prstGeom prst="rect">
                <a:avLst/>
              </a:prstGeom>
            </p:spPr>
          </p:pic>
        </p:grpSp>
        <p:sp>
          <p:nvSpPr>
            <p:cNvPr id="408" name="TextBox 407"/>
            <p:cNvSpPr txBox="1"/>
            <p:nvPr/>
          </p:nvSpPr>
          <p:spPr>
            <a:xfrm>
              <a:off x="1799976" y="1653578"/>
              <a:ext cx="32496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EVEL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   15 / 20              </a:t>
              </a:r>
              <a:r>
                <a:rPr lang="ko-KR" altLang="en-US" sz="11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09" name="모서리가 둥근 직사각형 408"/>
            <p:cNvSpPr/>
            <p:nvPr/>
          </p:nvSpPr>
          <p:spPr>
            <a:xfrm>
              <a:off x="1889824" y="1948527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0" name="모서리가 둥근 직사각형 409"/>
            <p:cNvSpPr/>
            <p:nvPr/>
          </p:nvSpPr>
          <p:spPr>
            <a:xfrm>
              <a:off x="1908822" y="1963783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3454022" y="1899799"/>
              <a:ext cx="4716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1799976" y="2129565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3" name="TextBox 412"/>
            <p:cNvSpPr txBox="1"/>
            <p:nvPr/>
          </p:nvSpPr>
          <p:spPr>
            <a:xfrm>
              <a:off x="3362756" y="2129565"/>
              <a:ext cx="121539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  <a:endParaRPr lang="en-US" altLang="ko-KR" sz="1400" b="1" dirty="0" smtClean="0">
                <a:solidFill>
                  <a:srgbClr val="C00000"/>
                </a:solidFill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+75%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14" name="직선 연결선 413"/>
            <p:cNvCxnSpPr/>
            <p:nvPr/>
          </p:nvCxnSpPr>
          <p:spPr>
            <a:xfrm>
              <a:off x="1868070" y="2704946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타원 414"/>
            <p:cNvSpPr/>
            <p:nvPr/>
          </p:nvSpPr>
          <p:spPr>
            <a:xfrm>
              <a:off x="1833931" y="267994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6" name="TextBox 415"/>
            <p:cNvSpPr txBox="1"/>
            <p:nvPr/>
          </p:nvSpPr>
          <p:spPr>
            <a:xfrm>
              <a:off x="1799976" y="2729559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7" name="TextBox 416"/>
            <p:cNvSpPr txBox="1"/>
            <p:nvPr/>
          </p:nvSpPr>
          <p:spPr>
            <a:xfrm>
              <a:off x="1868070" y="3001933"/>
              <a:ext cx="939681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1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3778981" y="3001933"/>
              <a:ext cx="994182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1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19" name="직선 연결선 418"/>
            <p:cNvCxnSpPr/>
            <p:nvPr/>
          </p:nvCxnSpPr>
          <p:spPr>
            <a:xfrm>
              <a:off x="1868070" y="3694498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타원 419"/>
            <p:cNvSpPr/>
            <p:nvPr/>
          </p:nvSpPr>
          <p:spPr>
            <a:xfrm>
              <a:off x="1847466" y="367922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1799976" y="3701469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22" name="직사각형 421"/>
            <p:cNvSpPr/>
            <p:nvPr/>
          </p:nvSpPr>
          <p:spPr>
            <a:xfrm>
              <a:off x="1968008" y="4043193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423" name="그림 42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008" y="4050731"/>
              <a:ext cx="308204" cy="308204"/>
            </a:xfrm>
            <a:prstGeom prst="rect">
              <a:avLst/>
            </a:prstGeom>
          </p:spPr>
        </p:pic>
        <p:sp>
          <p:nvSpPr>
            <p:cNvPr id="424" name="직사각형 423"/>
            <p:cNvSpPr/>
            <p:nvPr/>
          </p:nvSpPr>
          <p:spPr>
            <a:xfrm>
              <a:off x="1966657" y="4421807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5" name="TextBox 424"/>
            <p:cNvSpPr txBox="1"/>
            <p:nvPr/>
          </p:nvSpPr>
          <p:spPr>
            <a:xfrm>
              <a:off x="2379331" y="4071044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2379331" y="4440680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27" name="직선 연결선 426"/>
            <p:cNvCxnSpPr/>
            <p:nvPr/>
          </p:nvCxnSpPr>
          <p:spPr>
            <a:xfrm>
              <a:off x="1868070" y="4821408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타원 427"/>
            <p:cNvSpPr/>
            <p:nvPr/>
          </p:nvSpPr>
          <p:spPr>
            <a:xfrm>
              <a:off x="1833931" y="480613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1799976" y="4835702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1966657" y="5327928"/>
              <a:ext cx="2344761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1868070" y="5100244"/>
              <a:ext cx="1412566" cy="267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1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1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432" name="직선 연결선 431"/>
            <p:cNvCxnSpPr/>
            <p:nvPr/>
          </p:nvCxnSpPr>
          <p:spPr>
            <a:xfrm>
              <a:off x="1868070" y="5988727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타원 432"/>
            <p:cNvSpPr/>
            <p:nvPr/>
          </p:nvSpPr>
          <p:spPr>
            <a:xfrm>
              <a:off x="1833931" y="597345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34" name="그룹 433"/>
            <p:cNvGrpSpPr/>
            <p:nvPr/>
          </p:nvGrpSpPr>
          <p:grpSpPr>
            <a:xfrm>
              <a:off x="843068" y="4502957"/>
              <a:ext cx="952692" cy="614651"/>
              <a:chOff x="4602950" y="5095981"/>
              <a:chExt cx="1084340" cy="400345"/>
            </a:xfrm>
          </p:grpSpPr>
          <p:pic>
            <p:nvPicPr>
              <p:cNvPr id="472" name="그림 47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3" name="그림 47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4" name="그림 47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5" name="그룹 434"/>
            <p:cNvGrpSpPr/>
            <p:nvPr/>
          </p:nvGrpSpPr>
          <p:grpSpPr>
            <a:xfrm>
              <a:off x="843068" y="5378526"/>
              <a:ext cx="952692" cy="614651"/>
              <a:chOff x="4602950" y="5095981"/>
              <a:chExt cx="1084340" cy="400345"/>
            </a:xfrm>
          </p:grpSpPr>
          <p:pic>
            <p:nvPicPr>
              <p:cNvPr id="469" name="그림 46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0" name="그림 46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1" name="그림 47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6" name="그룹 435"/>
            <p:cNvGrpSpPr/>
            <p:nvPr/>
          </p:nvGrpSpPr>
          <p:grpSpPr>
            <a:xfrm>
              <a:off x="843068" y="2751817"/>
              <a:ext cx="952692" cy="614651"/>
              <a:chOff x="4602950" y="5095981"/>
              <a:chExt cx="1084340" cy="400345"/>
            </a:xfrm>
          </p:grpSpPr>
          <p:pic>
            <p:nvPicPr>
              <p:cNvPr id="466" name="그림 46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7" name="그림 46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8" name="그림 46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7" name="그룹 436"/>
            <p:cNvGrpSpPr/>
            <p:nvPr/>
          </p:nvGrpSpPr>
          <p:grpSpPr>
            <a:xfrm>
              <a:off x="843068" y="3627387"/>
              <a:ext cx="952692" cy="614651"/>
              <a:chOff x="4602950" y="5095981"/>
              <a:chExt cx="1084340" cy="400345"/>
            </a:xfrm>
          </p:grpSpPr>
          <p:pic>
            <p:nvPicPr>
              <p:cNvPr id="463" name="그림 46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4" name="그림 46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5" name="그림 46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38" name="TextBox 437"/>
            <p:cNvSpPr txBox="1"/>
            <p:nvPr/>
          </p:nvSpPr>
          <p:spPr>
            <a:xfrm>
              <a:off x="1059525" y="465489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분해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1059525" y="552953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판매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1059525" y="290560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합성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1059525" y="378024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2" name="그룹 441"/>
            <p:cNvGrpSpPr/>
            <p:nvPr/>
          </p:nvGrpSpPr>
          <p:grpSpPr>
            <a:xfrm>
              <a:off x="1824935" y="6136268"/>
              <a:ext cx="1813034" cy="396000"/>
              <a:chOff x="4602950" y="5095981"/>
              <a:chExt cx="2063572" cy="400345"/>
            </a:xfrm>
          </p:grpSpPr>
          <p:pic>
            <p:nvPicPr>
              <p:cNvPr id="460" name="그림 45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1" name="그림 46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803678" y="5095981"/>
                <a:ext cx="862844" cy="400345"/>
              </a:xfrm>
              <a:prstGeom prst="rect">
                <a:avLst/>
              </a:prstGeom>
            </p:spPr>
          </p:pic>
          <p:pic>
            <p:nvPicPr>
              <p:cNvPr id="462" name="그림 46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63246" y="5095981"/>
                <a:ext cx="799065" cy="400345"/>
              </a:xfrm>
              <a:prstGeom prst="rect">
                <a:avLst/>
              </a:prstGeom>
            </p:spPr>
          </p:pic>
        </p:grpSp>
        <p:sp>
          <p:nvSpPr>
            <p:cNvPr id="443" name="TextBox 442"/>
            <p:cNvSpPr txBox="1"/>
            <p:nvPr/>
          </p:nvSpPr>
          <p:spPr>
            <a:xfrm>
              <a:off x="2484220" y="61714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4" name="그룹 443"/>
            <p:cNvGrpSpPr/>
            <p:nvPr/>
          </p:nvGrpSpPr>
          <p:grpSpPr>
            <a:xfrm>
              <a:off x="3702548" y="6136268"/>
              <a:ext cx="1813034" cy="396000"/>
              <a:chOff x="4602950" y="5095981"/>
              <a:chExt cx="2063572" cy="400345"/>
            </a:xfrm>
          </p:grpSpPr>
          <p:pic>
            <p:nvPicPr>
              <p:cNvPr id="457" name="그림 45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8" name="그림 45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803678" y="5095981"/>
                <a:ext cx="862844" cy="400345"/>
              </a:xfrm>
              <a:prstGeom prst="rect">
                <a:avLst/>
              </a:prstGeom>
            </p:spPr>
          </p:pic>
          <p:pic>
            <p:nvPicPr>
              <p:cNvPr id="459" name="그림 45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63246" y="5095981"/>
                <a:ext cx="799065" cy="400345"/>
              </a:xfrm>
              <a:prstGeom prst="rect">
                <a:avLst/>
              </a:prstGeom>
            </p:spPr>
          </p:pic>
        </p:grpSp>
        <p:sp>
          <p:nvSpPr>
            <p:cNvPr id="445" name="TextBox 444"/>
            <p:cNvSpPr txBox="1"/>
            <p:nvPr/>
          </p:nvSpPr>
          <p:spPr>
            <a:xfrm>
              <a:off x="4353868" y="61714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6" name="그룹 445"/>
            <p:cNvGrpSpPr/>
            <p:nvPr/>
          </p:nvGrpSpPr>
          <p:grpSpPr>
            <a:xfrm>
              <a:off x="4496806" y="4050731"/>
              <a:ext cx="952692" cy="309600"/>
              <a:chOff x="4602950" y="5095981"/>
              <a:chExt cx="1084340" cy="400345"/>
            </a:xfrm>
          </p:grpSpPr>
          <p:pic>
            <p:nvPicPr>
              <p:cNvPr id="454" name="그림 4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5" name="그림 4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6" name="그림 45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47" name="TextBox 446"/>
            <p:cNvSpPr txBox="1"/>
            <p:nvPr/>
          </p:nvSpPr>
          <p:spPr>
            <a:xfrm>
              <a:off x="4749921" y="406773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8" name="그룹 447"/>
            <p:cNvGrpSpPr/>
            <p:nvPr/>
          </p:nvGrpSpPr>
          <p:grpSpPr>
            <a:xfrm>
              <a:off x="4496806" y="4417383"/>
              <a:ext cx="952692" cy="309600"/>
              <a:chOff x="4602950" y="5095981"/>
              <a:chExt cx="1084340" cy="400345"/>
            </a:xfrm>
          </p:grpSpPr>
          <p:pic>
            <p:nvPicPr>
              <p:cNvPr id="451" name="그림 4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2" name="그림 45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3" name="그림 4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49" name="TextBox 448"/>
            <p:cNvSpPr txBox="1"/>
            <p:nvPr/>
          </p:nvSpPr>
          <p:spPr>
            <a:xfrm>
              <a:off x="4749921" y="443748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4437384" y="2129565"/>
              <a:ext cx="9204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>
                  <a:solidFill>
                    <a:srgbClr val="C00000"/>
                  </a:solidFill>
                </a:rPr>
                <a:t>(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▼ </a:t>
              </a:r>
              <a:r>
                <a:rPr lang="en-US" altLang="ko-KR" sz="1400" b="1" dirty="0" smtClean="0">
                  <a:solidFill>
                    <a:srgbClr val="C00000"/>
                  </a:solidFill>
                </a:rPr>
                <a:t>211)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b="1" dirty="0">
                  <a:solidFill>
                    <a:srgbClr val="C00000"/>
                  </a:solidFill>
                </a:rPr>
                <a:t>(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▼ </a:t>
              </a:r>
              <a:r>
                <a:rPr lang="en-US" altLang="ko-KR" sz="1400" b="1" dirty="0">
                  <a:solidFill>
                    <a:srgbClr val="C00000"/>
                  </a:solidFill>
                </a:rPr>
                <a:t>25%)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483" name="직사각형 482"/>
          <p:cNvSpPr/>
          <p:nvPr/>
        </p:nvSpPr>
        <p:spPr>
          <a:xfrm>
            <a:off x="616209" y="508823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3496840" y="619089"/>
            <a:ext cx="5198321" cy="5944232"/>
            <a:chOff x="3496840" y="619089"/>
            <a:chExt cx="5198321" cy="5944232"/>
          </a:xfrm>
        </p:grpSpPr>
        <p:pic>
          <p:nvPicPr>
            <p:cNvPr id="324" name="그림 3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840" y="619089"/>
              <a:ext cx="5198321" cy="5944232"/>
            </a:xfrm>
            <a:prstGeom prst="rect">
              <a:avLst/>
            </a:prstGeom>
          </p:spPr>
        </p:pic>
        <p:sp>
          <p:nvSpPr>
            <p:cNvPr id="325" name="TextBox 324"/>
            <p:cNvSpPr txBox="1"/>
            <p:nvPr/>
          </p:nvSpPr>
          <p:spPr>
            <a:xfrm>
              <a:off x="5514442" y="828629"/>
              <a:ext cx="1144865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6" name="그림 3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985" y="1304299"/>
              <a:ext cx="4631812" cy="4662128"/>
            </a:xfrm>
            <a:prstGeom prst="rect">
              <a:avLst/>
            </a:prstGeom>
          </p:spPr>
        </p:pic>
        <p:sp>
          <p:nvSpPr>
            <p:cNvPr id="327" name="TextBox 326"/>
            <p:cNvSpPr txBox="1"/>
            <p:nvPr/>
          </p:nvSpPr>
          <p:spPr>
            <a:xfrm>
              <a:off x="4660901" y="1714058"/>
              <a:ext cx="837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EVEL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0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28" name="직선 연결선 327"/>
            <p:cNvCxnSpPr/>
            <p:nvPr/>
          </p:nvCxnSpPr>
          <p:spPr>
            <a:xfrm>
              <a:off x="3956448" y="362814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타원 328"/>
            <p:cNvSpPr/>
            <p:nvPr/>
          </p:nvSpPr>
          <p:spPr>
            <a:xfrm>
              <a:off x="3922309" y="360314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3916680" y="1382245"/>
              <a:ext cx="1566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대상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3956448" y="1733505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3922309" y="170850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33" name="직선 연결선 332"/>
            <p:cNvCxnSpPr/>
            <p:nvPr/>
          </p:nvCxnSpPr>
          <p:spPr>
            <a:xfrm>
              <a:off x="3956448" y="584261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타원 333"/>
            <p:cNvSpPr/>
            <p:nvPr/>
          </p:nvSpPr>
          <p:spPr>
            <a:xfrm>
              <a:off x="3922309" y="582734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5" name="그림 33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988837" y="6011340"/>
              <a:ext cx="758087" cy="396000"/>
            </a:xfrm>
            <a:prstGeom prst="rect">
              <a:avLst/>
            </a:prstGeom>
          </p:spPr>
        </p:pic>
        <p:pic>
          <p:nvPicPr>
            <p:cNvPr id="336" name="그림 33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13850" y="6011340"/>
              <a:ext cx="758086" cy="396000"/>
            </a:xfrm>
            <a:prstGeom prst="rect">
              <a:avLst/>
            </a:prstGeom>
          </p:spPr>
        </p:pic>
        <p:pic>
          <p:nvPicPr>
            <p:cNvPr id="337" name="그림 33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614442" y="6011340"/>
              <a:ext cx="702051" cy="396000"/>
            </a:xfrm>
            <a:prstGeom prst="rect">
              <a:avLst/>
            </a:prstGeom>
          </p:spPr>
        </p:pic>
        <p:pic>
          <p:nvPicPr>
            <p:cNvPr id="338" name="그림 33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282926" y="6011340"/>
              <a:ext cx="702051" cy="396000"/>
            </a:xfrm>
            <a:prstGeom prst="rect">
              <a:avLst/>
            </a:prstGeom>
          </p:spPr>
        </p:pic>
        <p:pic>
          <p:nvPicPr>
            <p:cNvPr id="339" name="그림 33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944875" y="6011340"/>
              <a:ext cx="702051" cy="396000"/>
            </a:xfrm>
            <a:prstGeom prst="rect">
              <a:avLst/>
            </a:prstGeom>
          </p:spPr>
        </p:pic>
        <p:pic>
          <p:nvPicPr>
            <p:cNvPr id="340" name="그림 33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516296" y="6011340"/>
              <a:ext cx="702051" cy="396000"/>
            </a:xfrm>
            <a:prstGeom prst="rect">
              <a:avLst/>
            </a:prstGeom>
          </p:spPr>
        </p:pic>
        <p:pic>
          <p:nvPicPr>
            <p:cNvPr id="341" name="그림 34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11504" y="6011340"/>
              <a:ext cx="702051" cy="396000"/>
            </a:xfrm>
            <a:prstGeom prst="rect">
              <a:avLst/>
            </a:prstGeom>
          </p:spPr>
        </p:pic>
        <p:sp>
          <p:nvSpPr>
            <p:cNvPr id="342" name="TextBox 341"/>
            <p:cNvSpPr txBox="1"/>
            <p:nvPr/>
          </p:nvSpPr>
          <p:spPr>
            <a:xfrm>
              <a:off x="5461802" y="605464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3" name="오른쪽 화살표 342"/>
            <p:cNvSpPr/>
            <p:nvPr/>
          </p:nvSpPr>
          <p:spPr>
            <a:xfrm>
              <a:off x="5793645" y="2387375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4408512" y="3161180"/>
              <a:ext cx="13003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날카로운 이빨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379328" y="3366637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5169085" y="3366637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12,345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6277323" y="3366637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7067080" y="3366637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7535903" y="3366637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12,655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6606282" y="1714058"/>
              <a:ext cx="837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EVEL  </a:t>
              </a:r>
              <a:r>
                <a:rPr lang="en-US" altLang="ko-KR" sz="1400" b="1" dirty="0">
                  <a:solidFill>
                    <a:schemeClr val="bg1"/>
                  </a:solidFill>
                </a:rPr>
                <a:t>1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6340714" y="3161180"/>
              <a:ext cx="13003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날카로운 이빨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52" name="직사각형 351"/>
            <p:cNvSpPr/>
            <p:nvPr/>
          </p:nvSpPr>
          <p:spPr>
            <a:xfrm>
              <a:off x="4522574" y="2006902"/>
              <a:ext cx="1119600" cy="1119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53" name="그림 35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566440" y="2118755"/>
              <a:ext cx="900000" cy="900000"/>
            </a:xfrm>
            <a:prstGeom prst="rect">
              <a:avLst/>
            </a:prstGeom>
          </p:spPr>
        </p:pic>
        <p:pic>
          <p:nvPicPr>
            <p:cNvPr id="354" name="그림 3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28931" y="2892671"/>
              <a:ext cx="237359" cy="231917"/>
            </a:xfrm>
            <a:prstGeom prst="rect">
              <a:avLst/>
            </a:prstGeom>
          </p:spPr>
        </p:pic>
        <p:pic>
          <p:nvPicPr>
            <p:cNvPr id="355" name="그림 3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704244" y="2892671"/>
              <a:ext cx="237359" cy="231917"/>
            </a:xfrm>
            <a:prstGeom prst="rect">
              <a:avLst/>
            </a:prstGeom>
          </p:spPr>
        </p:pic>
        <p:pic>
          <p:nvPicPr>
            <p:cNvPr id="356" name="그림 3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879555" y="2892671"/>
              <a:ext cx="237359" cy="231917"/>
            </a:xfrm>
            <a:prstGeom prst="rect">
              <a:avLst/>
            </a:prstGeom>
          </p:spPr>
        </p:pic>
        <p:sp>
          <p:nvSpPr>
            <p:cNvPr id="357" name="TextBox 356"/>
            <p:cNvSpPr txBox="1"/>
            <p:nvPr/>
          </p:nvSpPr>
          <p:spPr>
            <a:xfrm>
              <a:off x="5267744" y="1991808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ea"/>
                  <a:ea typeface="+mj-ea"/>
                </a:rPr>
                <a:t>+0</a:t>
              </a:r>
              <a:endParaRPr lang="ko-KR" altLang="en-US" sz="3200" b="1" dirty="0">
                <a:latin typeface="+mj-ea"/>
                <a:ea typeface="+mj-ea"/>
              </a:endParaRPr>
            </a:p>
          </p:txBody>
        </p:sp>
        <p:sp>
          <p:nvSpPr>
            <p:cNvPr id="358" name="직사각형 357"/>
            <p:cNvSpPr/>
            <p:nvPr/>
          </p:nvSpPr>
          <p:spPr>
            <a:xfrm>
              <a:off x="6454281" y="2006902"/>
              <a:ext cx="1119600" cy="1119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59" name="그림 35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498147" y="2118755"/>
              <a:ext cx="900000" cy="900000"/>
            </a:xfrm>
            <a:prstGeom prst="rect">
              <a:avLst/>
            </a:prstGeom>
          </p:spPr>
        </p:pic>
        <p:pic>
          <p:nvPicPr>
            <p:cNvPr id="360" name="그림 35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460638" y="2892671"/>
              <a:ext cx="237359" cy="231917"/>
            </a:xfrm>
            <a:prstGeom prst="rect">
              <a:avLst/>
            </a:prstGeom>
          </p:spPr>
        </p:pic>
        <p:pic>
          <p:nvPicPr>
            <p:cNvPr id="361" name="그림 3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35951" y="2892671"/>
              <a:ext cx="237359" cy="231917"/>
            </a:xfrm>
            <a:prstGeom prst="rect">
              <a:avLst/>
            </a:prstGeom>
          </p:spPr>
        </p:pic>
        <p:pic>
          <p:nvPicPr>
            <p:cNvPr id="362" name="그림 36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811262" y="2892671"/>
              <a:ext cx="237359" cy="231917"/>
            </a:xfrm>
            <a:prstGeom prst="rect">
              <a:avLst/>
            </a:prstGeom>
          </p:spPr>
        </p:pic>
        <p:sp>
          <p:nvSpPr>
            <p:cNvPr id="363" name="TextBox 362"/>
            <p:cNvSpPr txBox="1"/>
            <p:nvPr/>
          </p:nvSpPr>
          <p:spPr>
            <a:xfrm>
              <a:off x="7195112" y="1991808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ea"/>
                  <a:ea typeface="+mj-ea"/>
                </a:rPr>
                <a:t>+</a:t>
              </a:r>
              <a:r>
                <a:rPr lang="en-US" altLang="ko-KR" sz="1400" b="1" dirty="0">
                  <a:latin typeface="+mj-ea"/>
                  <a:ea typeface="+mj-ea"/>
                </a:rPr>
                <a:t>1</a:t>
              </a:r>
              <a:endParaRPr lang="ko-KR" altLang="en-US" sz="3200" b="1" dirty="0">
                <a:latin typeface="+mj-ea"/>
                <a:ea typeface="+mj-ea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3916680" y="3645673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단계 설정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5" name="오각형 364"/>
            <p:cNvSpPr/>
            <p:nvPr/>
          </p:nvSpPr>
          <p:spPr>
            <a:xfrm flipH="1">
              <a:off x="4060926" y="4072866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-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6" name="오각형 365"/>
            <p:cNvSpPr/>
            <p:nvPr/>
          </p:nvSpPr>
          <p:spPr>
            <a:xfrm>
              <a:off x="7436345" y="4072866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7" name="모서리가 둥근 직사각형 366"/>
            <p:cNvSpPr/>
            <p:nvPr/>
          </p:nvSpPr>
          <p:spPr>
            <a:xfrm>
              <a:off x="4504402" y="4072866"/>
              <a:ext cx="2880000" cy="18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0" h="635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8" name="모서리가 둥근 직사각형 367"/>
            <p:cNvSpPr/>
            <p:nvPr/>
          </p:nvSpPr>
          <p:spPr>
            <a:xfrm>
              <a:off x="4531629" y="4110064"/>
              <a:ext cx="720000" cy="1260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9" name="직사각형 368"/>
            <p:cNvSpPr/>
            <p:nvPr/>
          </p:nvSpPr>
          <p:spPr>
            <a:xfrm>
              <a:off x="7876552" y="4085258"/>
              <a:ext cx="396000" cy="18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b="1" dirty="0">
                  <a:solidFill>
                    <a:schemeClr val="tx1"/>
                  </a:solidFill>
                </a:rPr>
                <a:t>1</a:t>
              </a:r>
              <a:endParaRPr lang="ko-KR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3916680" y="4390729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비용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71" name="그림 37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577" y="4837879"/>
              <a:ext cx="401442" cy="401442"/>
            </a:xfrm>
            <a:prstGeom prst="rect">
              <a:avLst/>
            </a:prstGeom>
            <a:noFill/>
          </p:spPr>
        </p:pic>
        <p:pic>
          <p:nvPicPr>
            <p:cNvPr id="372" name="그림 371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4431230" y="5432516"/>
              <a:ext cx="312917" cy="305962"/>
            </a:xfrm>
            <a:prstGeom prst="rect">
              <a:avLst/>
            </a:prstGeom>
            <a:noFill/>
          </p:spPr>
        </p:pic>
        <p:sp>
          <p:nvSpPr>
            <p:cNvPr id="373" name="TextBox 372"/>
            <p:cNvSpPr txBox="1"/>
            <p:nvPr/>
          </p:nvSpPr>
          <p:spPr>
            <a:xfrm>
              <a:off x="5185769" y="4759126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보유 정수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5386144" y="5010894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bg1"/>
                  </a:solidFill>
                </a:rPr>
                <a:t>255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5192180" y="528941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보유 골드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5172944" y="5545031"/>
              <a:ext cx="8306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bg1"/>
                  </a:solidFill>
                </a:rPr>
                <a:t>1,000,000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7" name="TextBox 376"/>
            <p:cNvSpPr txBox="1"/>
            <p:nvPr/>
          </p:nvSpPr>
          <p:spPr>
            <a:xfrm>
              <a:off x="6826091" y="4759126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필요 정수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7026466" y="5010894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rgbClr val="C00000"/>
                  </a:solidFill>
                </a:rPr>
                <a:t>350</a:t>
              </a:r>
              <a:endParaRPr lang="ko-KR" altLang="en-US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6826091" y="528941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필요 골드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6871776" y="5545031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rgbClr val="00B050"/>
                  </a:solidFill>
                </a:rPr>
                <a:t>999,000</a:t>
              </a:r>
              <a:endParaRPr lang="ko-KR" altLang="en-US" sz="1050" b="1" dirty="0">
                <a:solidFill>
                  <a:srgbClr val="00B050"/>
                </a:solidFill>
              </a:endParaRPr>
            </a:p>
          </p:txBody>
        </p:sp>
        <p:sp>
          <p:nvSpPr>
            <p:cNvPr id="381" name="TextBox 380"/>
            <p:cNvSpPr txBox="1"/>
            <p:nvPr/>
          </p:nvSpPr>
          <p:spPr>
            <a:xfrm>
              <a:off x="6196571" y="4745154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6196571" y="5305080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83" name="직선 연결선 382"/>
            <p:cNvCxnSpPr/>
            <p:nvPr/>
          </p:nvCxnSpPr>
          <p:spPr>
            <a:xfrm>
              <a:off x="3956448" y="473439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타원 383"/>
            <p:cNvSpPr/>
            <p:nvPr/>
          </p:nvSpPr>
          <p:spPr>
            <a:xfrm>
              <a:off x="3922309" y="471912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85" name="직선 연결선 384"/>
            <p:cNvCxnSpPr/>
            <p:nvPr/>
          </p:nvCxnSpPr>
          <p:spPr>
            <a:xfrm>
              <a:off x="3956448" y="435430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타원 385"/>
            <p:cNvSpPr/>
            <p:nvPr/>
          </p:nvSpPr>
          <p:spPr>
            <a:xfrm>
              <a:off x="3922309" y="4339029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84" name="그림 483"/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7" t="9550" r="26411" b="82190"/>
          <a:stretch/>
        </p:blipFill>
        <p:spPr>
          <a:xfrm>
            <a:off x="7967788" y="807586"/>
            <a:ext cx="396000" cy="396000"/>
          </a:xfrm>
          <a:prstGeom prst="rect">
            <a:avLst/>
          </a:prstGeom>
        </p:spPr>
      </p:pic>
      <p:sp>
        <p:nvSpPr>
          <p:cNvPr id="323" name="직사각형 322"/>
          <p:cNvSpPr/>
          <p:nvPr/>
        </p:nvSpPr>
        <p:spPr>
          <a:xfrm>
            <a:off x="616209" y="516605"/>
            <a:ext cx="10959581" cy="616989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87" name="그룹 386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388" name="그림 387"/>
            <p:cNvPicPr>
              <a:picLocks/>
            </p:cNvPicPr>
            <p:nvPr/>
          </p:nvPicPr>
          <p:blipFill rotWithShape="1">
            <a:blip r:embed="rId22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389" name="그림 38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390" name="직사각형 389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1" name="직사각형 390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정수가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350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상점으로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392" name="그림 39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393" name="직사각형 392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2404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52" y="94103"/>
            <a:ext cx="3352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강화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강화 불가</a:t>
            </a:r>
            <a:r>
              <a:rPr lang="en-US" altLang="ko-KR" sz="1400" b="1" dirty="0" smtClean="0"/>
              <a:t>_</a:t>
            </a:r>
            <a:r>
              <a:rPr lang="ko-KR" altLang="en-US" sz="1400" b="1" dirty="0" smtClean="0"/>
              <a:t>골드 부족 시</a:t>
            </a:r>
            <a:endParaRPr lang="ko-KR" altLang="en-US" sz="1400" b="1" dirty="0"/>
          </a:p>
        </p:txBody>
      </p:sp>
      <p:pic>
        <p:nvPicPr>
          <p:cNvPr id="171" name="그림 1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" y="521732"/>
            <a:ext cx="10959582" cy="6164765"/>
          </a:xfrm>
          <a:prstGeom prst="rect">
            <a:avLst/>
          </a:prstGeom>
        </p:spPr>
      </p:pic>
      <p:pic>
        <p:nvPicPr>
          <p:cNvPr id="172" name="그림 1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3" t="83258" r="2776"/>
          <a:stretch/>
        </p:blipFill>
        <p:spPr>
          <a:xfrm>
            <a:off x="5849754" y="5654363"/>
            <a:ext cx="5421806" cy="1032134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10344800" y="1152977"/>
            <a:ext cx="492443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기타</a:t>
            </a:r>
            <a:endParaRPr lang="ko-KR" altLang="en-US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4" name="직사각형 173"/>
          <p:cNvSpPr/>
          <p:nvPr/>
        </p:nvSpPr>
        <p:spPr>
          <a:xfrm>
            <a:off x="6137515" y="1713475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6606" y="1837248"/>
            <a:ext cx="900003" cy="900000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60347" y="2615720"/>
            <a:ext cx="237358" cy="231917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06441" y="2615720"/>
            <a:ext cx="237358" cy="231917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452535" y="2615720"/>
            <a:ext cx="237358" cy="231917"/>
          </a:xfrm>
          <a:prstGeom prst="rect">
            <a:avLst/>
          </a:prstGeom>
        </p:spPr>
      </p:pic>
      <p:pic>
        <p:nvPicPr>
          <p:cNvPr id="220" name="그림 2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98628" y="2615720"/>
            <a:ext cx="237358" cy="231917"/>
          </a:xfrm>
          <a:prstGeom prst="rect">
            <a:avLst/>
          </a:prstGeom>
        </p:spPr>
      </p:pic>
      <p:pic>
        <p:nvPicPr>
          <p:cNvPr id="221" name="그림 2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744722" y="2615720"/>
            <a:ext cx="237358" cy="231917"/>
          </a:xfrm>
          <a:prstGeom prst="rect">
            <a:avLst/>
          </a:prstGeom>
        </p:spPr>
      </p:pic>
      <p:pic>
        <p:nvPicPr>
          <p:cNvPr id="222" name="그림 221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82151" y="1753840"/>
            <a:ext cx="197802" cy="258303"/>
          </a:xfrm>
          <a:prstGeom prst="rect">
            <a:avLst/>
          </a:prstGeom>
        </p:spPr>
      </p:pic>
      <p:sp>
        <p:nvSpPr>
          <p:cNvPr id="223" name="TextBox 222"/>
          <p:cNvSpPr txBox="1"/>
          <p:nvPr/>
        </p:nvSpPr>
        <p:spPr>
          <a:xfrm>
            <a:off x="6815787" y="168190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24" name="그림 2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890815" y="2615720"/>
            <a:ext cx="237358" cy="231917"/>
          </a:xfrm>
          <a:prstGeom prst="rect">
            <a:avLst/>
          </a:prstGeom>
        </p:spPr>
      </p:pic>
      <p:pic>
        <p:nvPicPr>
          <p:cNvPr id="225" name="그림 2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036912" y="2615720"/>
            <a:ext cx="237358" cy="231917"/>
          </a:xfrm>
          <a:prstGeom prst="rect">
            <a:avLst/>
          </a:prstGeom>
        </p:spPr>
      </p:pic>
      <p:sp>
        <p:nvSpPr>
          <p:cNvPr id="226" name="직사각형 225"/>
          <p:cNvSpPr/>
          <p:nvPr/>
        </p:nvSpPr>
        <p:spPr>
          <a:xfrm>
            <a:off x="7406924" y="1699541"/>
            <a:ext cx="1159590" cy="1159586"/>
          </a:xfrm>
          <a:prstGeom prst="rect">
            <a:avLst/>
          </a:prstGeom>
          <a:solidFill>
            <a:srgbClr val="C00000">
              <a:alpha val="67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27" name="그림 2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29756" y="2601786"/>
            <a:ext cx="237359" cy="231917"/>
          </a:xfrm>
          <a:prstGeom prst="rect">
            <a:avLst/>
          </a:prstGeom>
        </p:spPr>
      </p:pic>
      <p:pic>
        <p:nvPicPr>
          <p:cNvPr id="228" name="그림 2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74986" y="2601786"/>
            <a:ext cx="237359" cy="231917"/>
          </a:xfrm>
          <a:prstGeom prst="rect">
            <a:avLst/>
          </a:prstGeom>
        </p:spPr>
      </p:pic>
      <p:pic>
        <p:nvPicPr>
          <p:cNvPr id="229" name="그림 2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20216" y="2601786"/>
            <a:ext cx="237359" cy="231917"/>
          </a:xfrm>
          <a:prstGeom prst="rect">
            <a:avLst/>
          </a:prstGeom>
        </p:spPr>
      </p:pic>
      <p:pic>
        <p:nvPicPr>
          <p:cNvPr id="230" name="그림 2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865445" y="2601786"/>
            <a:ext cx="237359" cy="231917"/>
          </a:xfrm>
          <a:prstGeom prst="rect">
            <a:avLst/>
          </a:prstGeom>
        </p:spPr>
      </p:pic>
      <p:pic>
        <p:nvPicPr>
          <p:cNvPr id="231" name="그림 2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010675" y="2601786"/>
            <a:ext cx="237359" cy="231917"/>
          </a:xfrm>
          <a:prstGeom prst="rect">
            <a:avLst/>
          </a:prstGeom>
        </p:spPr>
      </p:pic>
      <p:pic>
        <p:nvPicPr>
          <p:cNvPr id="232" name="그림 2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155905" y="2601786"/>
            <a:ext cx="237359" cy="231917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7451559" y="1739907"/>
            <a:ext cx="197803" cy="258304"/>
          </a:xfrm>
          <a:prstGeom prst="rect">
            <a:avLst/>
          </a:prstGeom>
        </p:spPr>
      </p:pic>
      <p:sp>
        <p:nvSpPr>
          <p:cNvPr id="234" name="TextBox 233"/>
          <p:cNvSpPr txBox="1"/>
          <p:nvPr/>
        </p:nvSpPr>
        <p:spPr>
          <a:xfrm>
            <a:off x="8085198" y="166797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301138" y="2601786"/>
            <a:ext cx="237359" cy="231917"/>
          </a:xfrm>
          <a:prstGeom prst="rect">
            <a:avLst/>
          </a:prstGeom>
        </p:spPr>
      </p:pic>
      <p:sp>
        <p:nvSpPr>
          <p:cNvPr id="236" name="직사각형 235"/>
          <p:cNvSpPr/>
          <p:nvPr/>
        </p:nvSpPr>
        <p:spPr>
          <a:xfrm>
            <a:off x="8669433" y="1702464"/>
            <a:ext cx="1159591" cy="1159586"/>
          </a:xfrm>
          <a:prstGeom prst="rect">
            <a:avLst/>
          </a:prstGeom>
          <a:solidFill>
            <a:schemeClr val="accent2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37" name="그림 2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599" y="1824035"/>
            <a:ext cx="900000" cy="900000"/>
          </a:xfrm>
          <a:prstGeom prst="rect">
            <a:avLst/>
          </a:prstGeom>
        </p:spPr>
      </p:pic>
      <p:pic>
        <p:nvPicPr>
          <p:cNvPr id="238" name="그림 2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92266" y="2604709"/>
            <a:ext cx="237359" cy="231917"/>
          </a:xfrm>
          <a:prstGeom prst="rect">
            <a:avLst/>
          </a:prstGeom>
        </p:spPr>
      </p:pic>
      <p:pic>
        <p:nvPicPr>
          <p:cNvPr id="239" name="그림 2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6584" y="2604709"/>
            <a:ext cx="237359" cy="231917"/>
          </a:xfrm>
          <a:prstGeom prst="rect">
            <a:avLst/>
          </a:prstGeom>
        </p:spPr>
      </p:pic>
      <p:pic>
        <p:nvPicPr>
          <p:cNvPr id="240" name="그림 2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040902" y="2604709"/>
            <a:ext cx="237359" cy="231917"/>
          </a:xfrm>
          <a:prstGeom prst="rect">
            <a:avLst/>
          </a:prstGeom>
        </p:spPr>
      </p:pic>
      <p:pic>
        <p:nvPicPr>
          <p:cNvPr id="241" name="그림 2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215221" y="2604709"/>
            <a:ext cx="237359" cy="231917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389539" y="2604709"/>
            <a:ext cx="237359" cy="231917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14069" y="1742830"/>
            <a:ext cx="197803" cy="258304"/>
          </a:xfrm>
          <a:prstGeom prst="rect">
            <a:avLst/>
          </a:prstGeom>
        </p:spPr>
      </p:pic>
      <p:sp>
        <p:nvSpPr>
          <p:cNvPr id="244" name="TextBox 243"/>
          <p:cNvSpPr txBox="1"/>
          <p:nvPr/>
        </p:nvSpPr>
        <p:spPr>
          <a:xfrm>
            <a:off x="9347706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+20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9230523" y="2399875"/>
            <a:ext cx="641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AF0000"/>
                </a:solidFill>
                <a:latin typeface="+mj-ea"/>
                <a:ea typeface="+mj-ea"/>
              </a:rPr>
              <a:t>2,345</a:t>
            </a:r>
            <a:r>
              <a:rPr lang="ko-KR" altLang="en-US" sz="1000" b="1" dirty="0" smtClean="0">
                <a:solidFill>
                  <a:srgbClr val="AF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AF0000"/>
              </a:solidFill>
              <a:latin typeface="+mj-ea"/>
              <a:ea typeface="+mj-ea"/>
            </a:endParaRPr>
          </a:p>
        </p:txBody>
      </p:sp>
      <p:pic>
        <p:nvPicPr>
          <p:cNvPr id="246" name="그림 2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563861" y="2604709"/>
            <a:ext cx="237359" cy="231917"/>
          </a:xfrm>
          <a:prstGeom prst="rect">
            <a:avLst/>
          </a:prstGeom>
        </p:spPr>
      </p:pic>
      <p:sp>
        <p:nvSpPr>
          <p:cNvPr id="247" name="직사각형 246"/>
          <p:cNvSpPr/>
          <p:nvPr/>
        </p:nvSpPr>
        <p:spPr>
          <a:xfrm>
            <a:off x="9962618" y="1702464"/>
            <a:ext cx="1159591" cy="1159586"/>
          </a:xfrm>
          <a:prstGeom prst="rect">
            <a:avLst/>
          </a:prstGeom>
          <a:solidFill>
            <a:srgbClr val="AE78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48" name="그림 2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85451" y="2604709"/>
            <a:ext cx="237359" cy="231917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160764" y="2604709"/>
            <a:ext cx="237359" cy="231917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336076" y="2604709"/>
            <a:ext cx="237359" cy="231917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511389" y="2604709"/>
            <a:ext cx="237359" cy="231917"/>
          </a:xfrm>
          <a:prstGeom prst="rect">
            <a:avLst/>
          </a:prstGeom>
        </p:spPr>
      </p:pic>
      <p:sp>
        <p:nvSpPr>
          <p:cNvPr id="252" name="TextBox 251"/>
          <p:cNvSpPr txBox="1"/>
          <p:nvPr/>
        </p:nvSpPr>
        <p:spPr>
          <a:xfrm>
            <a:off x="10640889" y="167089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10456464" y="2399875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254" name="그림 2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10687543" y="2604709"/>
            <a:ext cx="237359" cy="231917"/>
          </a:xfrm>
          <a:prstGeom prst="rect">
            <a:avLst/>
          </a:prstGeom>
        </p:spPr>
      </p:pic>
      <p:sp>
        <p:nvSpPr>
          <p:cNvPr id="255" name="직사각형 254"/>
          <p:cNvSpPr/>
          <p:nvPr/>
        </p:nvSpPr>
        <p:spPr>
          <a:xfrm>
            <a:off x="6132636" y="2981070"/>
            <a:ext cx="1159591" cy="1159586"/>
          </a:xfrm>
          <a:prstGeom prst="rect">
            <a:avLst/>
          </a:prstGeom>
          <a:solidFill>
            <a:schemeClr val="accent4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56" name="그림 2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044" y="3125874"/>
            <a:ext cx="900001" cy="900000"/>
          </a:xfrm>
          <a:prstGeom prst="rect">
            <a:avLst/>
          </a:prstGeom>
        </p:spPr>
      </p:pic>
      <p:pic>
        <p:nvPicPr>
          <p:cNvPr id="257" name="그림 2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155469" y="3883315"/>
            <a:ext cx="237359" cy="231917"/>
          </a:xfrm>
          <a:prstGeom prst="rect">
            <a:avLst/>
          </a:prstGeom>
        </p:spPr>
      </p:pic>
      <p:pic>
        <p:nvPicPr>
          <p:cNvPr id="258" name="그림 2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330782" y="3883315"/>
            <a:ext cx="237359" cy="231917"/>
          </a:xfrm>
          <a:prstGeom prst="rect">
            <a:avLst/>
          </a:prstGeom>
        </p:spPr>
      </p:pic>
      <p:pic>
        <p:nvPicPr>
          <p:cNvPr id="259" name="그림 2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506094" y="3883315"/>
            <a:ext cx="237359" cy="231917"/>
          </a:xfrm>
          <a:prstGeom prst="rect">
            <a:avLst/>
          </a:prstGeom>
        </p:spPr>
      </p:pic>
      <p:pic>
        <p:nvPicPr>
          <p:cNvPr id="260" name="그림 2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6681407" y="3883315"/>
            <a:ext cx="237359" cy="231917"/>
          </a:xfrm>
          <a:prstGeom prst="rect">
            <a:avLst/>
          </a:prstGeom>
        </p:spPr>
      </p:pic>
      <p:pic>
        <p:nvPicPr>
          <p:cNvPr id="261" name="그림 260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6177272" y="3021436"/>
            <a:ext cx="197803" cy="258304"/>
          </a:xfrm>
          <a:prstGeom prst="rect">
            <a:avLst/>
          </a:prstGeom>
        </p:spPr>
      </p:pic>
      <p:sp>
        <p:nvSpPr>
          <p:cNvPr id="262" name="TextBox 261"/>
          <p:cNvSpPr txBox="1"/>
          <p:nvPr/>
        </p:nvSpPr>
        <p:spPr>
          <a:xfrm>
            <a:off x="6810907" y="29495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+10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6626482" y="3678481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12,456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64" name="직사각형 263"/>
          <p:cNvSpPr/>
          <p:nvPr/>
        </p:nvSpPr>
        <p:spPr>
          <a:xfrm>
            <a:off x="7393169" y="2981070"/>
            <a:ext cx="1159590" cy="1159586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65" name="그림 2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86463" y="3109399"/>
            <a:ext cx="900000" cy="900000"/>
          </a:xfrm>
          <a:prstGeom prst="rect">
            <a:avLst/>
          </a:prstGeom>
        </p:spPr>
      </p:pic>
      <p:pic>
        <p:nvPicPr>
          <p:cNvPr id="266" name="그림 2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416002" y="3883315"/>
            <a:ext cx="237359" cy="231917"/>
          </a:xfrm>
          <a:prstGeom prst="rect">
            <a:avLst/>
          </a:prstGeom>
        </p:spPr>
      </p:pic>
      <p:pic>
        <p:nvPicPr>
          <p:cNvPr id="267" name="그림 2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591315" y="3883315"/>
            <a:ext cx="237359" cy="231917"/>
          </a:xfrm>
          <a:prstGeom prst="rect">
            <a:avLst/>
          </a:prstGeom>
        </p:spPr>
      </p:pic>
      <p:pic>
        <p:nvPicPr>
          <p:cNvPr id="268" name="그림 2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7766626" y="3883315"/>
            <a:ext cx="237359" cy="231917"/>
          </a:xfrm>
          <a:prstGeom prst="rect">
            <a:avLst/>
          </a:prstGeom>
        </p:spPr>
      </p:pic>
      <p:sp>
        <p:nvSpPr>
          <p:cNvPr id="269" name="TextBox 268"/>
          <p:cNvSpPr txBox="1"/>
          <p:nvPr/>
        </p:nvSpPr>
        <p:spPr>
          <a:xfrm>
            <a:off x="8187767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7887013" y="3678481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15,456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71" name="직사각형 270"/>
          <p:cNvSpPr/>
          <p:nvPr/>
        </p:nvSpPr>
        <p:spPr>
          <a:xfrm>
            <a:off x="8662941" y="2990522"/>
            <a:ext cx="1159590" cy="1159587"/>
          </a:xfrm>
          <a:prstGeom prst="rect">
            <a:avLst/>
          </a:prstGeom>
          <a:solidFill>
            <a:srgbClr val="92D050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72" name="그림 2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053" y="3158610"/>
            <a:ext cx="900000" cy="900000"/>
          </a:xfrm>
          <a:prstGeom prst="rect">
            <a:avLst/>
          </a:prstGeom>
        </p:spPr>
      </p:pic>
      <p:pic>
        <p:nvPicPr>
          <p:cNvPr id="273" name="그림 27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685774" y="3892768"/>
            <a:ext cx="237359" cy="231917"/>
          </a:xfrm>
          <a:prstGeom prst="rect">
            <a:avLst/>
          </a:prstGeom>
        </p:spPr>
      </p:pic>
      <p:pic>
        <p:nvPicPr>
          <p:cNvPr id="274" name="그림 2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8861087" y="3892768"/>
            <a:ext cx="237359" cy="231917"/>
          </a:xfrm>
          <a:prstGeom prst="rect">
            <a:avLst/>
          </a:prstGeom>
        </p:spPr>
      </p:pic>
      <p:pic>
        <p:nvPicPr>
          <p:cNvPr id="275" name="그림 274"/>
          <p:cNvPicPr>
            <a:picLocks noChangeAspect="1"/>
          </p:cNvPicPr>
          <p:nvPr/>
        </p:nvPicPr>
        <p:blipFill rotWithShape="1">
          <a:blip r:embed="rId6"/>
          <a:srcRect l="15593" t="6258" r="12525" b="2634"/>
          <a:stretch/>
        </p:blipFill>
        <p:spPr>
          <a:xfrm>
            <a:off x="8707577" y="3030888"/>
            <a:ext cx="197803" cy="258304"/>
          </a:xfrm>
          <a:prstGeom prst="rect">
            <a:avLst/>
          </a:prstGeom>
        </p:spPr>
      </p:pic>
      <p:sp>
        <p:nvSpPr>
          <p:cNvPr id="276" name="TextBox 275"/>
          <p:cNvSpPr txBox="1"/>
          <p:nvPr/>
        </p:nvSpPr>
        <p:spPr>
          <a:xfrm>
            <a:off x="9156785" y="3687934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C00000"/>
                </a:solidFill>
                <a:latin typeface="+mj-ea"/>
                <a:ea typeface="+mj-ea"/>
              </a:rPr>
              <a:t>2</a:t>
            </a:r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2,456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9445213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78" name="직사각형 277"/>
          <p:cNvSpPr/>
          <p:nvPr/>
        </p:nvSpPr>
        <p:spPr>
          <a:xfrm>
            <a:off x="9956640" y="2990522"/>
            <a:ext cx="1159590" cy="1159587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79" name="그림 27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869" y="3125875"/>
            <a:ext cx="900000" cy="900000"/>
          </a:xfrm>
          <a:prstGeom prst="rect">
            <a:avLst/>
          </a:prstGeom>
        </p:spPr>
      </p:pic>
      <p:pic>
        <p:nvPicPr>
          <p:cNvPr id="280" name="그림 2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6" t="77092" r="14925" b="12065"/>
          <a:stretch/>
        </p:blipFill>
        <p:spPr>
          <a:xfrm>
            <a:off x="9979473" y="3892768"/>
            <a:ext cx="237359" cy="231917"/>
          </a:xfrm>
          <a:prstGeom prst="rect">
            <a:avLst/>
          </a:prstGeom>
        </p:spPr>
      </p:pic>
      <p:sp>
        <p:nvSpPr>
          <p:cNvPr id="281" name="TextBox 280"/>
          <p:cNvSpPr txBox="1"/>
          <p:nvPr/>
        </p:nvSpPr>
        <p:spPr>
          <a:xfrm>
            <a:off x="10450484" y="3687934"/>
            <a:ext cx="715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C00000"/>
                </a:solidFill>
                <a:latin typeface="+mj-ea"/>
                <a:ea typeface="+mj-ea"/>
              </a:rPr>
              <a:t>25,456</a:t>
            </a:r>
            <a:r>
              <a:rPr lang="ko-KR" altLang="en-US" sz="1000" b="1" dirty="0" smtClean="0">
                <a:solidFill>
                  <a:srgbClr val="C00000"/>
                </a:solidFill>
                <a:latin typeface="+mj-ea"/>
                <a:ea typeface="+mj-ea"/>
              </a:rPr>
              <a:t>▼</a:t>
            </a:r>
            <a:endParaRPr lang="ko-KR" altLang="en-US" sz="9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10738912" y="29495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j-ea"/>
                <a:ea typeface="+mj-ea"/>
              </a:rPr>
              <a:t>+0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283" name="직사각형 282"/>
          <p:cNvSpPr/>
          <p:nvPr/>
        </p:nvSpPr>
        <p:spPr>
          <a:xfrm>
            <a:off x="9723658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판매</a:t>
            </a:r>
            <a:endParaRPr lang="ko-KR" altLang="en-US" sz="1600" b="1" dirty="0"/>
          </a:p>
        </p:txBody>
      </p:sp>
      <p:sp>
        <p:nvSpPr>
          <p:cNvPr id="284" name="직사각형 283"/>
          <p:cNvSpPr/>
          <p:nvPr/>
        </p:nvSpPr>
        <p:spPr>
          <a:xfrm>
            <a:off x="8149263" y="6049941"/>
            <a:ext cx="1492918" cy="4399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b="1" dirty="0" smtClean="0"/>
              <a:t>일괄 분해</a:t>
            </a:r>
            <a:endParaRPr lang="ko-KR" altLang="en-US" sz="1600" b="1" dirty="0"/>
          </a:p>
        </p:txBody>
      </p:sp>
      <p:pic>
        <p:nvPicPr>
          <p:cNvPr id="285" name="그림 2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18656" y="1837248"/>
            <a:ext cx="900003" cy="900000"/>
          </a:xfrm>
          <a:prstGeom prst="rect">
            <a:avLst/>
          </a:prstGeom>
        </p:spPr>
      </p:pic>
      <p:pic>
        <p:nvPicPr>
          <p:cNvPr id="286" name="그림 2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195" y="1824035"/>
            <a:ext cx="900000" cy="900000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630398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7890929" y="2399875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92D050"/>
                </a:solidFill>
                <a:latin typeface="+mj-ea"/>
                <a:ea typeface="+mj-ea"/>
              </a:rPr>
              <a:t>12,345</a:t>
            </a:r>
            <a:r>
              <a:rPr lang="ko-KR" altLang="en-US" sz="1000" b="1" dirty="0" smtClean="0">
                <a:solidFill>
                  <a:srgbClr val="92D050"/>
                </a:solidFill>
                <a:latin typeface="+mj-ea"/>
                <a:ea typeface="+mj-ea"/>
              </a:rPr>
              <a:t>▲</a:t>
            </a:r>
            <a:endParaRPr lang="ko-KR" altLang="en-US" sz="9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grpSp>
        <p:nvGrpSpPr>
          <p:cNvPr id="289" name="그룹 288"/>
          <p:cNvGrpSpPr/>
          <p:nvPr/>
        </p:nvGrpSpPr>
        <p:grpSpPr>
          <a:xfrm>
            <a:off x="6010647" y="6024028"/>
            <a:ext cx="1760336" cy="468392"/>
            <a:chOff x="7614466" y="4589746"/>
            <a:chExt cx="1760336" cy="468392"/>
          </a:xfrm>
        </p:grpSpPr>
        <p:sp>
          <p:nvSpPr>
            <p:cNvPr id="290" name="모서리가 둥근 직사각형 289"/>
            <p:cNvSpPr/>
            <p:nvPr/>
          </p:nvSpPr>
          <p:spPr>
            <a:xfrm>
              <a:off x="7614466" y="4618300"/>
              <a:ext cx="1760336" cy="4398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1" name="그림 290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7683544" y="4625430"/>
              <a:ext cx="363801" cy="414678"/>
            </a:xfrm>
            <a:prstGeom prst="rect">
              <a:avLst/>
            </a:prstGeom>
          </p:spPr>
        </p:pic>
        <p:sp>
          <p:nvSpPr>
            <p:cNvPr id="292" name="TextBox 291"/>
            <p:cNvSpPr txBox="1"/>
            <p:nvPr/>
          </p:nvSpPr>
          <p:spPr>
            <a:xfrm>
              <a:off x="8178568" y="4678881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3" name="타원 292"/>
            <p:cNvSpPr/>
            <p:nvPr/>
          </p:nvSpPr>
          <p:spPr>
            <a:xfrm>
              <a:off x="8996383" y="4688769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8944899" y="4589746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latin typeface="+mj-ea"/>
                  <a:ea typeface="+mj-ea"/>
                </a:rPr>
                <a:t>+</a:t>
              </a:r>
              <a:endParaRPr lang="ko-KR" altLang="en-US" sz="4800" b="1" dirty="0">
                <a:latin typeface="+mj-ea"/>
                <a:ea typeface="+mj-ea"/>
              </a:endParaRPr>
            </a:p>
          </p:txBody>
        </p:sp>
      </p:grpSp>
      <p:grpSp>
        <p:nvGrpSpPr>
          <p:cNvPr id="295" name="그룹 294"/>
          <p:cNvGrpSpPr/>
          <p:nvPr/>
        </p:nvGrpSpPr>
        <p:grpSpPr>
          <a:xfrm>
            <a:off x="692915" y="5405756"/>
            <a:ext cx="4955687" cy="1259694"/>
            <a:chOff x="726581" y="4150109"/>
            <a:chExt cx="4955687" cy="1259694"/>
          </a:xfrm>
        </p:grpSpPr>
        <p:sp>
          <p:nvSpPr>
            <p:cNvPr id="296" name="직사각형 295"/>
            <p:cNvSpPr/>
            <p:nvPr/>
          </p:nvSpPr>
          <p:spPr>
            <a:xfrm>
              <a:off x="726581" y="4150109"/>
              <a:ext cx="4955687" cy="1244348"/>
            </a:xfrm>
            <a:prstGeom prst="rect">
              <a:avLst/>
            </a:prstGeom>
            <a:solidFill>
              <a:srgbClr val="4719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873306" y="4223940"/>
              <a:ext cx="363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L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EVEL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50 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+mj-ea"/>
                  <a:ea typeface="+mj-ea"/>
                </a:rPr>
                <a:t>(2000)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 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캐릭터 닉네임</a:t>
              </a:r>
              <a:endParaRPr lang="ko-KR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8" name="직사각형 297"/>
            <p:cNvSpPr/>
            <p:nvPr/>
          </p:nvSpPr>
          <p:spPr>
            <a:xfrm>
              <a:off x="4676823" y="4258819"/>
              <a:ext cx="925124" cy="28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200" b="1" dirty="0" smtClean="0"/>
                <a:t>상세 정보</a:t>
              </a:r>
              <a:endParaRPr lang="ko-KR" altLang="en-US" sz="1200" b="1" dirty="0"/>
            </a:p>
          </p:txBody>
        </p:sp>
        <p:sp>
          <p:nvSpPr>
            <p:cNvPr id="299" name="모서리가 둥근 직사각형 298"/>
            <p:cNvSpPr/>
            <p:nvPr/>
          </p:nvSpPr>
          <p:spPr>
            <a:xfrm>
              <a:off x="905198" y="4639679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0" name="모서리가 둥근 직사각형 299"/>
            <p:cNvSpPr/>
            <p:nvPr/>
          </p:nvSpPr>
          <p:spPr>
            <a:xfrm>
              <a:off x="924196" y="4654935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4864310" y="456045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908031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전투력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공격력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3481593" y="4804509"/>
              <a:ext cx="64633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생명력</a:t>
              </a:r>
              <a:endPara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방어력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2071381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4644944" y="4804509"/>
              <a:ext cx="89319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</a:p>
            <a:p>
              <a:pPr>
                <a:lnSpc>
                  <a:spcPts val="2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1,234,567</a:t>
              </a:r>
              <a:endParaRPr lang="ko-KR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6" name="그룹 305"/>
          <p:cNvGrpSpPr/>
          <p:nvPr/>
        </p:nvGrpSpPr>
        <p:grpSpPr>
          <a:xfrm>
            <a:off x="985128" y="1692804"/>
            <a:ext cx="691269" cy="296878"/>
            <a:chOff x="998411" y="1165944"/>
            <a:chExt cx="771080" cy="351857"/>
          </a:xfrm>
        </p:grpSpPr>
        <p:sp>
          <p:nvSpPr>
            <p:cNvPr id="307" name="오각형 306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9" name="그룹 308"/>
          <p:cNvGrpSpPr/>
          <p:nvPr/>
        </p:nvGrpSpPr>
        <p:grpSpPr>
          <a:xfrm>
            <a:off x="985128" y="4225881"/>
            <a:ext cx="691269" cy="296878"/>
            <a:chOff x="998411" y="1165944"/>
            <a:chExt cx="771080" cy="351857"/>
          </a:xfrm>
        </p:grpSpPr>
        <p:sp>
          <p:nvSpPr>
            <p:cNvPr id="310" name="오각형 309"/>
            <p:cNvSpPr/>
            <p:nvPr/>
          </p:nvSpPr>
          <p:spPr>
            <a:xfrm>
              <a:off x="1210962" y="1293341"/>
              <a:ext cx="420130" cy="189470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998411" y="1165944"/>
              <a:ext cx="771080" cy="35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2" name="TextBox 311"/>
          <p:cNvSpPr txBox="1"/>
          <p:nvPr/>
        </p:nvSpPr>
        <p:spPr>
          <a:xfrm>
            <a:off x="692915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3305920" y="4502617"/>
            <a:ext cx="2344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l"/>
            </a:pPr>
            <a:r>
              <a:rPr lang="ko-KR" altLang="en-US" sz="1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버서커</a:t>
            </a:r>
            <a:r>
              <a:rPr lang="ko-KR" altLang="en-US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불멸 세트</a:t>
            </a:r>
            <a:endParaRPr lang="en-US" altLang="ko-KR" sz="1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공격력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치명타확률 </a:t>
            </a:r>
            <a:r>
              <a:rPr lang="en-US" altLang="ko-KR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+3%</a:t>
            </a:r>
          </a:p>
          <a:p>
            <a:pPr>
              <a:lnSpc>
                <a:spcPts val="1500"/>
              </a:lnSpc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세트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회피율</a:t>
            </a:r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+5%</a:t>
            </a:r>
            <a:endParaRPr lang="ko-KR" alt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4" name="그룹 313"/>
          <p:cNvGrpSpPr/>
          <p:nvPr/>
        </p:nvGrpSpPr>
        <p:grpSpPr>
          <a:xfrm>
            <a:off x="985128" y="3381522"/>
            <a:ext cx="691269" cy="296878"/>
            <a:chOff x="4763375" y="2420648"/>
            <a:chExt cx="691269" cy="296878"/>
          </a:xfrm>
        </p:grpSpPr>
        <p:sp>
          <p:nvSpPr>
            <p:cNvPr id="315" name="오각형 314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7" name="그룹 316"/>
          <p:cNvGrpSpPr/>
          <p:nvPr/>
        </p:nvGrpSpPr>
        <p:grpSpPr>
          <a:xfrm>
            <a:off x="985128" y="2537163"/>
            <a:ext cx="691269" cy="296878"/>
            <a:chOff x="4763375" y="2420648"/>
            <a:chExt cx="691269" cy="296878"/>
          </a:xfrm>
        </p:grpSpPr>
        <p:sp>
          <p:nvSpPr>
            <p:cNvPr id="318" name="오각형 317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5068990" y="2537163"/>
            <a:ext cx="691269" cy="296878"/>
            <a:chOff x="4763375" y="2420648"/>
            <a:chExt cx="691269" cy="296878"/>
          </a:xfrm>
        </p:grpSpPr>
        <p:sp>
          <p:nvSpPr>
            <p:cNvPr id="321" name="오각형 320"/>
            <p:cNvSpPr/>
            <p:nvPr/>
          </p:nvSpPr>
          <p:spPr>
            <a:xfrm>
              <a:off x="4953929" y="2528139"/>
              <a:ext cx="376644" cy="159865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763375" y="2420648"/>
              <a:ext cx="691269" cy="29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세트</a:t>
              </a:r>
              <a:endParaRPr lang="ko-KR" alt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3" name="그룹 402"/>
          <p:cNvGrpSpPr/>
          <p:nvPr/>
        </p:nvGrpSpPr>
        <p:grpSpPr>
          <a:xfrm>
            <a:off x="6024400" y="978585"/>
            <a:ext cx="5133216" cy="5716919"/>
            <a:chOff x="654202" y="978585"/>
            <a:chExt cx="5133216" cy="5716919"/>
          </a:xfrm>
        </p:grpSpPr>
        <p:grpSp>
          <p:nvGrpSpPr>
            <p:cNvPr id="404" name="그룹 403"/>
            <p:cNvGrpSpPr/>
            <p:nvPr/>
          </p:nvGrpSpPr>
          <p:grpSpPr>
            <a:xfrm>
              <a:off x="654202" y="978585"/>
              <a:ext cx="5133216" cy="5716919"/>
              <a:chOff x="703381" y="1407093"/>
              <a:chExt cx="5133216" cy="5716919"/>
            </a:xfrm>
          </p:grpSpPr>
          <p:pic>
            <p:nvPicPr>
              <p:cNvPr id="481" name="그림 480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5" t="9058" r="-433" b="416"/>
              <a:stretch/>
            </p:blipFill>
            <p:spPr>
              <a:xfrm>
                <a:off x="703381" y="1955751"/>
                <a:ext cx="5133216" cy="5168261"/>
              </a:xfrm>
              <a:prstGeom prst="rect">
                <a:avLst/>
              </a:prstGeom>
            </p:spPr>
          </p:pic>
          <p:pic>
            <p:nvPicPr>
              <p:cNvPr id="482" name="그림 481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95" t="6451" r="25155" b="82006"/>
              <a:stretch/>
            </p:blipFill>
            <p:spPr>
              <a:xfrm>
                <a:off x="710120" y="1407093"/>
                <a:ext cx="5038927" cy="665335"/>
              </a:xfrm>
              <a:prstGeom prst="rect">
                <a:avLst/>
              </a:prstGeom>
            </p:spPr>
          </p:pic>
        </p:grpSp>
        <p:sp>
          <p:nvSpPr>
            <p:cNvPr id="405" name="직사각형 404"/>
            <p:cNvSpPr/>
            <p:nvPr/>
          </p:nvSpPr>
          <p:spPr>
            <a:xfrm>
              <a:off x="807723" y="1630430"/>
              <a:ext cx="4746771" cy="4452760"/>
            </a:xfrm>
            <a:prstGeom prst="rect">
              <a:avLst/>
            </a:prstGeom>
            <a:solidFill>
              <a:srgbClr val="171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2365422" y="1210338"/>
              <a:ext cx="1324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선택한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07" name="그룹 406"/>
            <p:cNvGrpSpPr/>
            <p:nvPr/>
          </p:nvGrpSpPr>
          <p:grpSpPr>
            <a:xfrm>
              <a:off x="852797" y="1654186"/>
              <a:ext cx="993225" cy="985598"/>
              <a:chOff x="6285037" y="3307457"/>
              <a:chExt cx="993225" cy="985598"/>
            </a:xfrm>
          </p:grpSpPr>
          <p:sp>
            <p:nvSpPr>
              <p:cNvPr id="475" name="직사각형 474"/>
              <p:cNvSpPr/>
              <p:nvPr/>
            </p:nvSpPr>
            <p:spPr>
              <a:xfrm>
                <a:off x="6285037" y="3345880"/>
                <a:ext cx="947179" cy="947175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476" name="그림 47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378261" y="3307458"/>
                <a:ext cx="900001" cy="900000"/>
              </a:xfrm>
              <a:prstGeom prst="rect">
                <a:avLst/>
              </a:prstGeom>
            </p:spPr>
          </p:pic>
          <p:pic>
            <p:nvPicPr>
              <p:cNvPr id="477" name="그림 47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288413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78" name="그림 47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463726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79" name="그림 47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639038" y="4055171"/>
                <a:ext cx="237359" cy="231917"/>
              </a:xfrm>
              <a:prstGeom prst="rect">
                <a:avLst/>
              </a:prstGeom>
            </p:spPr>
          </p:pic>
          <p:pic>
            <p:nvPicPr>
              <p:cNvPr id="480" name="그림 4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6814351" y="4055171"/>
                <a:ext cx="237359" cy="231917"/>
              </a:xfrm>
              <a:prstGeom prst="rect">
                <a:avLst/>
              </a:prstGeom>
            </p:spPr>
          </p:pic>
        </p:grpSp>
        <p:sp>
          <p:nvSpPr>
            <p:cNvPr id="408" name="TextBox 407"/>
            <p:cNvSpPr txBox="1"/>
            <p:nvPr/>
          </p:nvSpPr>
          <p:spPr>
            <a:xfrm>
              <a:off x="1799976" y="1653578"/>
              <a:ext cx="32496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000" b="1" dirty="0" smtClean="0">
                  <a:solidFill>
                    <a:schemeClr val="bg1"/>
                  </a:solidFill>
                </a:rPr>
                <a:t>EVEL</a:t>
              </a:r>
              <a:r>
                <a:rPr lang="en-US" altLang="ko-KR" sz="1100" b="1" dirty="0" smtClean="0">
                  <a:solidFill>
                    <a:schemeClr val="bg1"/>
                  </a:solidFill>
                </a:rPr>
                <a:t>   15 / 20              </a:t>
              </a:r>
              <a:r>
                <a:rPr lang="ko-KR" altLang="en-US" sz="1100" b="1" dirty="0" err="1" smtClean="0">
                  <a:solidFill>
                    <a:schemeClr val="bg1"/>
                  </a:solidFill>
                </a:rPr>
                <a:t>아그문트의</a:t>
              </a:r>
              <a:r>
                <a:rPr lang="ko-KR" altLang="en-US" sz="1100" b="1" dirty="0" smtClean="0">
                  <a:solidFill>
                    <a:schemeClr val="bg1"/>
                  </a:solidFill>
                </a:rPr>
                <a:t> 용암 대검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09" name="모서리가 둥근 직사각형 408"/>
            <p:cNvSpPr/>
            <p:nvPr/>
          </p:nvSpPr>
          <p:spPr>
            <a:xfrm>
              <a:off x="1889824" y="1948527"/>
              <a:ext cx="3600000" cy="180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0" name="모서리가 둥근 직사각형 409"/>
            <p:cNvSpPr/>
            <p:nvPr/>
          </p:nvSpPr>
          <p:spPr>
            <a:xfrm>
              <a:off x="1908822" y="1963783"/>
              <a:ext cx="2376000" cy="144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3454022" y="1899799"/>
              <a:ext cx="4716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66%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1799976" y="2129565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3" name="TextBox 412"/>
            <p:cNvSpPr txBox="1"/>
            <p:nvPr/>
          </p:nvSpPr>
          <p:spPr>
            <a:xfrm>
              <a:off x="3362756" y="2129565"/>
              <a:ext cx="121539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  <a:endParaRPr lang="en-US" altLang="ko-KR" sz="1400" b="1" dirty="0" smtClean="0">
                <a:solidFill>
                  <a:srgbClr val="C00000"/>
                </a:solidFill>
              </a:endParaRPr>
            </a:p>
            <a:p>
              <a:pPr algn="ctr">
                <a:lnSpc>
                  <a:spcPts val="1800"/>
                </a:lnSpc>
              </a:pPr>
              <a:r>
                <a:rPr lang="en-US" altLang="ko-KR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+75%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14" name="직선 연결선 413"/>
            <p:cNvCxnSpPr/>
            <p:nvPr/>
          </p:nvCxnSpPr>
          <p:spPr>
            <a:xfrm>
              <a:off x="1868070" y="2704946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타원 414"/>
            <p:cNvSpPr/>
            <p:nvPr/>
          </p:nvSpPr>
          <p:spPr>
            <a:xfrm>
              <a:off x="1833931" y="267994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6" name="TextBox 415"/>
            <p:cNvSpPr txBox="1"/>
            <p:nvPr/>
          </p:nvSpPr>
          <p:spPr>
            <a:xfrm>
              <a:off x="1799976" y="2729559"/>
              <a:ext cx="9653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랜덤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7" name="TextBox 416"/>
            <p:cNvSpPr txBox="1"/>
            <p:nvPr/>
          </p:nvSpPr>
          <p:spPr>
            <a:xfrm>
              <a:off x="1868070" y="3001933"/>
              <a:ext cx="939681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확률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치명타 세기</a:t>
              </a:r>
              <a:endParaRPr lang="ko-KR" altLang="en-US" sz="11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3778981" y="3001933"/>
              <a:ext cx="994182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123,456,789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+15%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+10%</a:t>
              </a:r>
              <a:endParaRPr lang="ko-KR" altLang="en-US" sz="11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19" name="직선 연결선 418"/>
            <p:cNvCxnSpPr/>
            <p:nvPr/>
          </p:nvCxnSpPr>
          <p:spPr>
            <a:xfrm>
              <a:off x="1868070" y="3694498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타원 419"/>
            <p:cNvSpPr/>
            <p:nvPr/>
          </p:nvSpPr>
          <p:spPr>
            <a:xfrm>
              <a:off x="1847466" y="367922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1799976" y="3701469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룬</a:t>
              </a: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옵션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22" name="직사각형 421"/>
            <p:cNvSpPr/>
            <p:nvPr/>
          </p:nvSpPr>
          <p:spPr>
            <a:xfrm>
              <a:off x="1968008" y="4043193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423" name="그림 42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371" b="97753" l="0" r="943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008" y="4050731"/>
              <a:ext cx="308204" cy="308204"/>
            </a:xfrm>
            <a:prstGeom prst="rect">
              <a:avLst/>
            </a:prstGeom>
          </p:spPr>
        </p:pic>
        <p:sp>
          <p:nvSpPr>
            <p:cNvPr id="424" name="직사각형 423"/>
            <p:cNvSpPr/>
            <p:nvPr/>
          </p:nvSpPr>
          <p:spPr>
            <a:xfrm>
              <a:off x="1966657" y="4421807"/>
              <a:ext cx="308204" cy="3082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5" name="TextBox 424"/>
            <p:cNvSpPr txBox="1"/>
            <p:nvPr/>
          </p:nvSpPr>
          <p:spPr>
            <a:xfrm>
              <a:off x="2379331" y="4071044"/>
              <a:ext cx="12538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공격력 </a:t>
              </a:r>
              <a:r>
                <a:rPr lang="en-US" altLang="ko-KR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+ 25,000</a:t>
              </a: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2379331" y="4440680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비어 있음</a:t>
              </a:r>
              <a:endParaRPr lang="en-US" altLang="ko-KR" sz="1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427" name="직선 연결선 426"/>
            <p:cNvCxnSpPr/>
            <p:nvPr/>
          </p:nvCxnSpPr>
          <p:spPr>
            <a:xfrm>
              <a:off x="1868070" y="4821408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타원 427"/>
            <p:cNvSpPr/>
            <p:nvPr/>
          </p:nvSpPr>
          <p:spPr>
            <a:xfrm>
              <a:off x="1833931" y="480613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1799976" y="4835702"/>
              <a:ext cx="965329" cy="30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세트 효과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1966657" y="5327928"/>
              <a:ext cx="2344761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공격력 </a:t>
              </a:r>
              <a:r>
                <a:rPr lang="en-US" altLang="ko-KR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+200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치명타확률 </a:t>
              </a:r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+3%</a:t>
              </a:r>
            </a:p>
            <a:p>
              <a:pPr>
                <a:lnSpc>
                  <a:spcPts val="1500"/>
                </a:lnSpc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세트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: </a:t>
              </a:r>
              <a:r>
                <a:rPr lang="ko-KR" altLang="en-US" sz="1000" b="1" dirty="0" err="1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회피율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+5%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1868070" y="5100244"/>
              <a:ext cx="1412566" cy="267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불멸의 </a:t>
              </a:r>
              <a:r>
                <a:rPr lang="ko-KR" altLang="en-US" sz="11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버서커</a:t>
              </a:r>
              <a:r>
                <a:rPr lang="ko-KR" alt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 세트</a:t>
              </a:r>
              <a:endParaRPr lang="ko-KR" altLang="en-US" sz="11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432" name="직선 연결선 431"/>
            <p:cNvCxnSpPr/>
            <p:nvPr/>
          </p:nvCxnSpPr>
          <p:spPr>
            <a:xfrm>
              <a:off x="1868070" y="5988727"/>
              <a:ext cx="3600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타원 432"/>
            <p:cNvSpPr/>
            <p:nvPr/>
          </p:nvSpPr>
          <p:spPr>
            <a:xfrm>
              <a:off x="1833931" y="597345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34" name="그룹 433"/>
            <p:cNvGrpSpPr/>
            <p:nvPr/>
          </p:nvGrpSpPr>
          <p:grpSpPr>
            <a:xfrm>
              <a:off x="843068" y="4502957"/>
              <a:ext cx="952692" cy="614651"/>
              <a:chOff x="4602950" y="5095981"/>
              <a:chExt cx="1084340" cy="400345"/>
            </a:xfrm>
          </p:grpSpPr>
          <p:pic>
            <p:nvPicPr>
              <p:cNvPr id="472" name="그림 47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3" name="그림 47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4" name="그림 47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5" name="그룹 434"/>
            <p:cNvGrpSpPr/>
            <p:nvPr/>
          </p:nvGrpSpPr>
          <p:grpSpPr>
            <a:xfrm>
              <a:off x="843068" y="5378526"/>
              <a:ext cx="952692" cy="614651"/>
              <a:chOff x="4602950" y="5095981"/>
              <a:chExt cx="1084340" cy="400345"/>
            </a:xfrm>
          </p:grpSpPr>
          <p:pic>
            <p:nvPicPr>
              <p:cNvPr id="469" name="그림 46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0" name="그림 46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71" name="그림 47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6" name="그룹 435"/>
            <p:cNvGrpSpPr/>
            <p:nvPr/>
          </p:nvGrpSpPr>
          <p:grpSpPr>
            <a:xfrm>
              <a:off x="843068" y="2751817"/>
              <a:ext cx="952692" cy="614651"/>
              <a:chOff x="4602950" y="5095981"/>
              <a:chExt cx="1084340" cy="400345"/>
            </a:xfrm>
          </p:grpSpPr>
          <p:pic>
            <p:nvPicPr>
              <p:cNvPr id="466" name="그림 46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7" name="그림 46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8" name="그림 46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grpSp>
          <p:nvGrpSpPr>
            <p:cNvPr id="437" name="그룹 436"/>
            <p:cNvGrpSpPr/>
            <p:nvPr/>
          </p:nvGrpSpPr>
          <p:grpSpPr>
            <a:xfrm>
              <a:off x="843068" y="3627387"/>
              <a:ext cx="952692" cy="614651"/>
              <a:chOff x="4602950" y="5095981"/>
              <a:chExt cx="1084340" cy="400345"/>
            </a:xfrm>
          </p:grpSpPr>
          <p:pic>
            <p:nvPicPr>
              <p:cNvPr id="463" name="그림 46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4" name="그림 46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5" name="그림 46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38" name="TextBox 437"/>
            <p:cNvSpPr txBox="1"/>
            <p:nvPr/>
          </p:nvSpPr>
          <p:spPr>
            <a:xfrm>
              <a:off x="1059525" y="465489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분해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1059525" y="552953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판매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1059525" y="290560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합성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1059525" y="378024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승급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2" name="그룹 441"/>
            <p:cNvGrpSpPr/>
            <p:nvPr/>
          </p:nvGrpSpPr>
          <p:grpSpPr>
            <a:xfrm>
              <a:off x="1824935" y="6136268"/>
              <a:ext cx="1813034" cy="396000"/>
              <a:chOff x="4602950" y="5095981"/>
              <a:chExt cx="2063572" cy="400345"/>
            </a:xfrm>
          </p:grpSpPr>
          <p:pic>
            <p:nvPicPr>
              <p:cNvPr id="460" name="그림 459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61" name="그림 46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803678" y="5095981"/>
                <a:ext cx="862844" cy="400345"/>
              </a:xfrm>
              <a:prstGeom prst="rect">
                <a:avLst/>
              </a:prstGeom>
            </p:spPr>
          </p:pic>
          <p:pic>
            <p:nvPicPr>
              <p:cNvPr id="462" name="그림 46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63246" y="5095981"/>
                <a:ext cx="799065" cy="400345"/>
              </a:xfrm>
              <a:prstGeom prst="rect">
                <a:avLst/>
              </a:prstGeom>
            </p:spPr>
          </p:pic>
        </p:grpSp>
        <p:sp>
          <p:nvSpPr>
            <p:cNvPr id="443" name="TextBox 442"/>
            <p:cNvSpPr txBox="1"/>
            <p:nvPr/>
          </p:nvSpPr>
          <p:spPr>
            <a:xfrm>
              <a:off x="2484220" y="61714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4" name="그룹 443"/>
            <p:cNvGrpSpPr/>
            <p:nvPr/>
          </p:nvGrpSpPr>
          <p:grpSpPr>
            <a:xfrm>
              <a:off x="3702548" y="6136268"/>
              <a:ext cx="1813034" cy="396000"/>
              <a:chOff x="4602950" y="5095981"/>
              <a:chExt cx="2063572" cy="400345"/>
            </a:xfrm>
          </p:grpSpPr>
          <p:pic>
            <p:nvPicPr>
              <p:cNvPr id="457" name="그림 456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8" name="그림 45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803678" y="5095981"/>
                <a:ext cx="862844" cy="400345"/>
              </a:xfrm>
              <a:prstGeom prst="rect">
                <a:avLst/>
              </a:prstGeom>
            </p:spPr>
          </p:pic>
          <p:pic>
            <p:nvPicPr>
              <p:cNvPr id="459" name="그림 45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5263246" y="5095981"/>
                <a:ext cx="799065" cy="400345"/>
              </a:xfrm>
              <a:prstGeom prst="rect">
                <a:avLst/>
              </a:prstGeom>
            </p:spPr>
          </p:pic>
        </p:grpSp>
        <p:sp>
          <p:nvSpPr>
            <p:cNvPr id="445" name="TextBox 444"/>
            <p:cNvSpPr txBox="1"/>
            <p:nvPr/>
          </p:nvSpPr>
          <p:spPr>
            <a:xfrm>
              <a:off x="4353868" y="61714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6" name="그룹 445"/>
            <p:cNvGrpSpPr/>
            <p:nvPr/>
          </p:nvGrpSpPr>
          <p:grpSpPr>
            <a:xfrm>
              <a:off x="4496806" y="4050731"/>
              <a:ext cx="952692" cy="309600"/>
              <a:chOff x="4602950" y="5095981"/>
              <a:chExt cx="1084340" cy="400345"/>
            </a:xfrm>
          </p:grpSpPr>
          <p:pic>
            <p:nvPicPr>
              <p:cNvPr id="454" name="그림 453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5" name="그림 45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6" name="그림 45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47" name="TextBox 446"/>
            <p:cNvSpPr txBox="1"/>
            <p:nvPr/>
          </p:nvSpPr>
          <p:spPr>
            <a:xfrm>
              <a:off x="4749921" y="406773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변경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8" name="그룹 447"/>
            <p:cNvGrpSpPr/>
            <p:nvPr/>
          </p:nvGrpSpPr>
          <p:grpSpPr>
            <a:xfrm>
              <a:off x="4496806" y="4417383"/>
              <a:ext cx="952692" cy="309600"/>
              <a:chOff x="4602950" y="5095981"/>
              <a:chExt cx="1084340" cy="400345"/>
            </a:xfrm>
          </p:grpSpPr>
          <p:pic>
            <p:nvPicPr>
              <p:cNvPr id="451" name="그림 450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02950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2" name="그림 451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824445" y="5095981"/>
                <a:ext cx="862845" cy="400345"/>
              </a:xfrm>
              <a:prstGeom prst="rect">
                <a:avLst/>
              </a:prstGeom>
            </p:spPr>
          </p:pic>
          <p:pic>
            <p:nvPicPr>
              <p:cNvPr id="453" name="그림 45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48" t="5265" r="78308" b="83440"/>
              <a:stretch/>
            </p:blipFill>
            <p:spPr>
              <a:xfrm>
                <a:off x="4775575" y="5095981"/>
                <a:ext cx="681304" cy="400345"/>
              </a:xfrm>
              <a:prstGeom prst="rect">
                <a:avLst/>
              </a:prstGeom>
            </p:spPr>
          </p:pic>
        </p:grpSp>
        <p:sp>
          <p:nvSpPr>
            <p:cNvPr id="449" name="TextBox 448"/>
            <p:cNvSpPr txBox="1"/>
            <p:nvPr/>
          </p:nvSpPr>
          <p:spPr>
            <a:xfrm>
              <a:off x="4749921" y="443748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>
                  <a:solidFill>
                    <a:schemeClr val="bg1"/>
                  </a:solidFill>
                </a:rPr>
                <a:t>장착</a:t>
              </a:r>
              <a:endParaRPr lang="ko-KR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4437384" y="2129565"/>
              <a:ext cx="9204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b="1" dirty="0">
                  <a:solidFill>
                    <a:srgbClr val="C00000"/>
                  </a:solidFill>
                </a:rPr>
                <a:t>(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▼ </a:t>
              </a:r>
              <a:r>
                <a:rPr lang="en-US" altLang="ko-KR" sz="1400" b="1" dirty="0" smtClean="0">
                  <a:solidFill>
                    <a:srgbClr val="C00000"/>
                  </a:solidFill>
                </a:rPr>
                <a:t>211)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b="1" dirty="0">
                  <a:solidFill>
                    <a:srgbClr val="C00000"/>
                  </a:solidFill>
                </a:rPr>
                <a:t>(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▼ </a:t>
              </a:r>
              <a:r>
                <a:rPr lang="en-US" altLang="ko-KR" sz="1400" b="1" dirty="0">
                  <a:solidFill>
                    <a:srgbClr val="C00000"/>
                  </a:solidFill>
                </a:rPr>
                <a:t>25%)</a:t>
              </a:r>
              <a:endParaRPr lang="ko-KR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483" name="직사각형 482"/>
          <p:cNvSpPr/>
          <p:nvPr/>
        </p:nvSpPr>
        <p:spPr>
          <a:xfrm>
            <a:off x="616209" y="508823"/>
            <a:ext cx="10959582" cy="616476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3496840" y="619089"/>
            <a:ext cx="5198321" cy="5944232"/>
            <a:chOff x="3496840" y="619089"/>
            <a:chExt cx="5198321" cy="5944232"/>
          </a:xfrm>
        </p:grpSpPr>
        <p:pic>
          <p:nvPicPr>
            <p:cNvPr id="324" name="그림 3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840" y="619089"/>
              <a:ext cx="5198321" cy="5944232"/>
            </a:xfrm>
            <a:prstGeom prst="rect">
              <a:avLst/>
            </a:prstGeom>
          </p:spPr>
        </p:pic>
        <p:sp>
          <p:nvSpPr>
            <p:cNvPr id="325" name="TextBox 324"/>
            <p:cNvSpPr txBox="1"/>
            <p:nvPr/>
          </p:nvSpPr>
          <p:spPr>
            <a:xfrm>
              <a:off x="5514442" y="828629"/>
              <a:ext cx="1144865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26" name="그림 3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985" y="1304299"/>
              <a:ext cx="4631812" cy="4662128"/>
            </a:xfrm>
            <a:prstGeom prst="rect">
              <a:avLst/>
            </a:prstGeom>
          </p:spPr>
        </p:pic>
        <p:sp>
          <p:nvSpPr>
            <p:cNvPr id="327" name="TextBox 326"/>
            <p:cNvSpPr txBox="1"/>
            <p:nvPr/>
          </p:nvSpPr>
          <p:spPr>
            <a:xfrm>
              <a:off x="4660901" y="1714058"/>
              <a:ext cx="837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EVEL  </a:t>
              </a:r>
              <a:r>
                <a:rPr lang="en-US" altLang="ko-KR" sz="1400" b="1" dirty="0" smtClean="0">
                  <a:solidFill>
                    <a:schemeClr val="bg1"/>
                  </a:solidFill>
                </a:rPr>
                <a:t>0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28" name="직선 연결선 327"/>
            <p:cNvCxnSpPr/>
            <p:nvPr/>
          </p:nvCxnSpPr>
          <p:spPr>
            <a:xfrm>
              <a:off x="3956448" y="362814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타원 328"/>
            <p:cNvSpPr/>
            <p:nvPr/>
          </p:nvSpPr>
          <p:spPr>
            <a:xfrm>
              <a:off x="3922309" y="3603146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3916680" y="1382245"/>
              <a:ext cx="1566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대상 아이템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1" name="직선 연결선 330"/>
            <p:cNvCxnSpPr/>
            <p:nvPr/>
          </p:nvCxnSpPr>
          <p:spPr>
            <a:xfrm>
              <a:off x="3956448" y="1733505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타원 331"/>
            <p:cNvSpPr/>
            <p:nvPr/>
          </p:nvSpPr>
          <p:spPr>
            <a:xfrm>
              <a:off x="3922309" y="1708502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33" name="직선 연결선 332"/>
            <p:cNvCxnSpPr/>
            <p:nvPr/>
          </p:nvCxnSpPr>
          <p:spPr>
            <a:xfrm>
              <a:off x="3956448" y="5842619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타원 333"/>
            <p:cNvSpPr/>
            <p:nvPr/>
          </p:nvSpPr>
          <p:spPr>
            <a:xfrm>
              <a:off x="3922309" y="5827344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5" name="그림 33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988837" y="6011340"/>
              <a:ext cx="758087" cy="396000"/>
            </a:xfrm>
            <a:prstGeom prst="rect">
              <a:avLst/>
            </a:prstGeom>
          </p:spPr>
        </p:pic>
        <p:pic>
          <p:nvPicPr>
            <p:cNvPr id="336" name="그림 33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413850" y="6011340"/>
              <a:ext cx="758086" cy="396000"/>
            </a:xfrm>
            <a:prstGeom prst="rect">
              <a:avLst/>
            </a:prstGeom>
          </p:spPr>
        </p:pic>
        <p:pic>
          <p:nvPicPr>
            <p:cNvPr id="337" name="그림 33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4614442" y="6011340"/>
              <a:ext cx="702051" cy="396000"/>
            </a:xfrm>
            <a:prstGeom prst="rect">
              <a:avLst/>
            </a:prstGeom>
          </p:spPr>
        </p:pic>
        <p:pic>
          <p:nvPicPr>
            <p:cNvPr id="338" name="그림 33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282926" y="6011340"/>
              <a:ext cx="702051" cy="396000"/>
            </a:xfrm>
            <a:prstGeom prst="rect">
              <a:avLst/>
            </a:prstGeom>
          </p:spPr>
        </p:pic>
        <p:pic>
          <p:nvPicPr>
            <p:cNvPr id="339" name="그림 33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5944875" y="6011340"/>
              <a:ext cx="702051" cy="396000"/>
            </a:xfrm>
            <a:prstGeom prst="rect">
              <a:avLst/>
            </a:prstGeom>
          </p:spPr>
        </p:pic>
        <p:pic>
          <p:nvPicPr>
            <p:cNvPr id="340" name="그림 33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6516296" y="6011340"/>
              <a:ext cx="702051" cy="396000"/>
            </a:xfrm>
            <a:prstGeom prst="rect">
              <a:avLst/>
            </a:prstGeom>
          </p:spPr>
        </p:pic>
        <p:pic>
          <p:nvPicPr>
            <p:cNvPr id="341" name="그림 34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 t="5265" r="78308" b="83440"/>
            <a:stretch/>
          </p:blipFill>
          <p:spPr>
            <a:xfrm>
              <a:off x="7011504" y="6011340"/>
              <a:ext cx="702051" cy="396000"/>
            </a:xfrm>
            <a:prstGeom prst="rect">
              <a:avLst/>
            </a:prstGeom>
          </p:spPr>
        </p:pic>
        <p:sp>
          <p:nvSpPr>
            <p:cNvPr id="342" name="TextBox 341"/>
            <p:cNvSpPr txBox="1"/>
            <p:nvPr/>
          </p:nvSpPr>
          <p:spPr>
            <a:xfrm>
              <a:off x="5461802" y="6054649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아이템 강화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3" name="오른쪽 화살표 342"/>
            <p:cNvSpPr/>
            <p:nvPr/>
          </p:nvSpPr>
          <p:spPr>
            <a:xfrm>
              <a:off x="5793645" y="2387375"/>
              <a:ext cx="521711" cy="41048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4408512" y="3161180"/>
              <a:ext cx="13003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날카로운 이빨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379328" y="3366637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5169085" y="3366637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12,345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6277323" y="3366637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공격력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7067080" y="3366637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25,000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7535903" y="3366637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rgbClr val="00B050"/>
                  </a:solidFill>
                </a:rPr>
                <a:t>▲ </a:t>
              </a:r>
              <a:r>
                <a:rPr lang="en-US" altLang="ko-KR" sz="1000" b="1" dirty="0" smtClean="0">
                  <a:solidFill>
                    <a:srgbClr val="00B050"/>
                  </a:solidFill>
                </a:rPr>
                <a:t>12,655</a:t>
              </a:r>
              <a:endParaRPr lang="ko-KR" altLang="en-US" sz="1000" b="1" dirty="0">
                <a:solidFill>
                  <a:srgbClr val="00B050"/>
                </a:solidFill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6606282" y="1714058"/>
              <a:ext cx="837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EVEL  </a:t>
              </a:r>
              <a:r>
                <a:rPr lang="en-US" altLang="ko-KR" sz="1400" b="1" dirty="0">
                  <a:solidFill>
                    <a:schemeClr val="bg1"/>
                  </a:solidFill>
                </a:rPr>
                <a:t>1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6340714" y="3161180"/>
              <a:ext cx="13003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 smtClean="0">
                  <a:solidFill>
                    <a:schemeClr val="bg1"/>
                  </a:solidFill>
                </a:rPr>
                <a:t>날카로운 이빨 대검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52" name="직사각형 351"/>
            <p:cNvSpPr/>
            <p:nvPr/>
          </p:nvSpPr>
          <p:spPr>
            <a:xfrm>
              <a:off x="4522574" y="2006902"/>
              <a:ext cx="1119600" cy="1119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53" name="그림 35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566440" y="2118755"/>
              <a:ext cx="900000" cy="900000"/>
            </a:xfrm>
            <a:prstGeom prst="rect">
              <a:avLst/>
            </a:prstGeom>
          </p:spPr>
        </p:pic>
        <p:pic>
          <p:nvPicPr>
            <p:cNvPr id="354" name="그림 3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528931" y="2892671"/>
              <a:ext cx="237359" cy="231917"/>
            </a:xfrm>
            <a:prstGeom prst="rect">
              <a:avLst/>
            </a:prstGeom>
          </p:spPr>
        </p:pic>
        <p:pic>
          <p:nvPicPr>
            <p:cNvPr id="355" name="그림 3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704244" y="2892671"/>
              <a:ext cx="237359" cy="231917"/>
            </a:xfrm>
            <a:prstGeom prst="rect">
              <a:avLst/>
            </a:prstGeom>
          </p:spPr>
        </p:pic>
        <p:pic>
          <p:nvPicPr>
            <p:cNvPr id="356" name="그림 3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4879555" y="2892671"/>
              <a:ext cx="237359" cy="231917"/>
            </a:xfrm>
            <a:prstGeom prst="rect">
              <a:avLst/>
            </a:prstGeom>
          </p:spPr>
        </p:pic>
        <p:sp>
          <p:nvSpPr>
            <p:cNvPr id="357" name="TextBox 356"/>
            <p:cNvSpPr txBox="1"/>
            <p:nvPr/>
          </p:nvSpPr>
          <p:spPr>
            <a:xfrm>
              <a:off x="5267744" y="1991808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ea"/>
                  <a:ea typeface="+mj-ea"/>
                </a:rPr>
                <a:t>+0</a:t>
              </a:r>
              <a:endParaRPr lang="ko-KR" altLang="en-US" sz="3200" b="1" dirty="0">
                <a:latin typeface="+mj-ea"/>
                <a:ea typeface="+mj-ea"/>
              </a:endParaRPr>
            </a:p>
          </p:txBody>
        </p:sp>
        <p:sp>
          <p:nvSpPr>
            <p:cNvPr id="358" name="직사각형 357"/>
            <p:cNvSpPr/>
            <p:nvPr/>
          </p:nvSpPr>
          <p:spPr>
            <a:xfrm>
              <a:off x="6454281" y="2006902"/>
              <a:ext cx="1119600" cy="1119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359" name="그림 35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498147" y="2118755"/>
              <a:ext cx="900000" cy="900000"/>
            </a:xfrm>
            <a:prstGeom prst="rect">
              <a:avLst/>
            </a:prstGeom>
          </p:spPr>
        </p:pic>
        <p:pic>
          <p:nvPicPr>
            <p:cNvPr id="360" name="그림 35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460638" y="2892671"/>
              <a:ext cx="237359" cy="231917"/>
            </a:xfrm>
            <a:prstGeom prst="rect">
              <a:avLst/>
            </a:prstGeom>
          </p:spPr>
        </p:pic>
        <p:pic>
          <p:nvPicPr>
            <p:cNvPr id="361" name="그림 3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635951" y="2892671"/>
              <a:ext cx="237359" cy="231917"/>
            </a:xfrm>
            <a:prstGeom prst="rect">
              <a:avLst/>
            </a:prstGeom>
          </p:spPr>
        </p:pic>
        <p:pic>
          <p:nvPicPr>
            <p:cNvPr id="362" name="그림 36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6" t="77092" r="14925" b="12065"/>
            <a:stretch/>
          </p:blipFill>
          <p:spPr>
            <a:xfrm>
              <a:off x="6811262" y="2892671"/>
              <a:ext cx="237359" cy="231917"/>
            </a:xfrm>
            <a:prstGeom prst="rect">
              <a:avLst/>
            </a:prstGeom>
          </p:spPr>
        </p:pic>
        <p:sp>
          <p:nvSpPr>
            <p:cNvPr id="363" name="TextBox 362"/>
            <p:cNvSpPr txBox="1"/>
            <p:nvPr/>
          </p:nvSpPr>
          <p:spPr>
            <a:xfrm>
              <a:off x="7195112" y="1991808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ea"/>
                  <a:ea typeface="+mj-ea"/>
                </a:rPr>
                <a:t>+</a:t>
              </a:r>
              <a:r>
                <a:rPr lang="en-US" altLang="ko-KR" sz="1400" b="1" dirty="0">
                  <a:latin typeface="+mj-ea"/>
                  <a:ea typeface="+mj-ea"/>
                </a:rPr>
                <a:t>1</a:t>
              </a:r>
              <a:endParaRPr lang="ko-KR" altLang="en-US" sz="3200" b="1" dirty="0">
                <a:latin typeface="+mj-ea"/>
                <a:ea typeface="+mj-ea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3916680" y="3645673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단계 설정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5" name="오각형 364"/>
            <p:cNvSpPr/>
            <p:nvPr/>
          </p:nvSpPr>
          <p:spPr>
            <a:xfrm flipH="1">
              <a:off x="4060926" y="4072866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-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6" name="오각형 365"/>
            <p:cNvSpPr/>
            <p:nvPr/>
          </p:nvSpPr>
          <p:spPr>
            <a:xfrm>
              <a:off x="7436345" y="4072866"/>
              <a:ext cx="400346" cy="180000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7" name="모서리가 둥근 직사각형 366"/>
            <p:cNvSpPr/>
            <p:nvPr/>
          </p:nvSpPr>
          <p:spPr>
            <a:xfrm>
              <a:off x="4504402" y="4072866"/>
              <a:ext cx="2880000" cy="18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0" h="635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8" name="모서리가 둥근 직사각형 367"/>
            <p:cNvSpPr/>
            <p:nvPr/>
          </p:nvSpPr>
          <p:spPr>
            <a:xfrm>
              <a:off x="4531629" y="4110064"/>
              <a:ext cx="720000" cy="1260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9" name="직사각형 368"/>
            <p:cNvSpPr/>
            <p:nvPr/>
          </p:nvSpPr>
          <p:spPr>
            <a:xfrm>
              <a:off x="7876552" y="4085258"/>
              <a:ext cx="396000" cy="18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b="1" dirty="0">
                  <a:solidFill>
                    <a:schemeClr val="tx1"/>
                  </a:solidFill>
                </a:rPr>
                <a:t>1</a:t>
              </a:r>
              <a:endParaRPr lang="ko-KR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3916680" y="4390729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</a:rPr>
                <a:t>강화 비용 정보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71" name="그림 37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577" y="4837879"/>
              <a:ext cx="401442" cy="401442"/>
            </a:xfrm>
            <a:prstGeom prst="rect">
              <a:avLst/>
            </a:prstGeom>
            <a:noFill/>
          </p:spPr>
        </p:pic>
        <p:pic>
          <p:nvPicPr>
            <p:cNvPr id="372" name="그림 371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7" t="63786" r="62316" b="24081"/>
            <a:stretch/>
          </p:blipFill>
          <p:spPr>
            <a:xfrm>
              <a:off x="4431230" y="5432516"/>
              <a:ext cx="312917" cy="305962"/>
            </a:xfrm>
            <a:prstGeom prst="rect">
              <a:avLst/>
            </a:prstGeom>
            <a:noFill/>
          </p:spPr>
        </p:pic>
        <p:sp>
          <p:nvSpPr>
            <p:cNvPr id="373" name="TextBox 372"/>
            <p:cNvSpPr txBox="1"/>
            <p:nvPr/>
          </p:nvSpPr>
          <p:spPr>
            <a:xfrm>
              <a:off x="5185769" y="4759126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보유 정수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5386144" y="5010894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bg1"/>
                  </a:solidFill>
                </a:rPr>
                <a:t>255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5192180" y="528941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보유 골드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5172944" y="5545031"/>
              <a:ext cx="8306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bg1"/>
                  </a:solidFill>
                </a:rPr>
                <a:t>1,000,000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7" name="TextBox 376"/>
            <p:cNvSpPr txBox="1"/>
            <p:nvPr/>
          </p:nvSpPr>
          <p:spPr>
            <a:xfrm>
              <a:off x="6826091" y="4759126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필요 정수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7026466" y="5010894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rgbClr val="C00000"/>
                  </a:solidFill>
                </a:rPr>
                <a:t>350</a:t>
              </a:r>
              <a:endParaRPr lang="ko-KR" altLang="en-US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6826091" y="5289418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b="1" dirty="0" smtClean="0">
                  <a:solidFill>
                    <a:schemeClr val="bg1"/>
                  </a:solidFill>
                </a:rPr>
                <a:t>필요 골드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6871776" y="5545031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rgbClr val="00B050"/>
                  </a:solidFill>
                </a:rPr>
                <a:t>999,000</a:t>
              </a:r>
              <a:endParaRPr lang="ko-KR" altLang="en-US" sz="1050" b="1" dirty="0">
                <a:solidFill>
                  <a:srgbClr val="00B050"/>
                </a:solidFill>
              </a:endParaRPr>
            </a:p>
          </p:txBody>
        </p:sp>
        <p:sp>
          <p:nvSpPr>
            <p:cNvPr id="381" name="TextBox 380"/>
            <p:cNvSpPr txBox="1"/>
            <p:nvPr/>
          </p:nvSpPr>
          <p:spPr>
            <a:xfrm>
              <a:off x="6196571" y="4745154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6196571" y="5305080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bg1"/>
                  </a:solidFill>
                </a:rPr>
                <a:t>/</a:t>
              </a:r>
              <a:endParaRPr lang="ko-KR" altLang="en-US" sz="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83" name="직선 연결선 382"/>
            <p:cNvCxnSpPr/>
            <p:nvPr/>
          </p:nvCxnSpPr>
          <p:spPr>
            <a:xfrm>
              <a:off x="3956448" y="4734398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타원 383"/>
            <p:cNvSpPr/>
            <p:nvPr/>
          </p:nvSpPr>
          <p:spPr>
            <a:xfrm>
              <a:off x="3922309" y="4719123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85" name="직선 연결선 384"/>
            <p:cNvCxnSpPr/>
            <p:nvPr/>
          </p:nvCxnSpPr>
          <p:spPr>
            <a:xfrm>
              <a:off x="3956448" y="4354304"/>
              <a:ext cx="4284000" cy="0"/>
            </a:xfrm>
            <a:prstGeom prst="line">
              <a:avLst/>
            </a:prstGeom>
            <a:ln w="9525">
              <a:gradFill>
                <a:gsLst>
                  <a:gs pos="0">
                    <a:schemeClr val="tx1">
                      <a:lumMod val="50000"/>
                      <a:lumOff val="50000"/>
                      <a:alpha val="25000"/>
                    </a:schemeClr>
                  </a:gs>
                  <a:gs pos="52000">
                    <a:srgbClr val="CDCDCD">
                      <a:alpha val="25000"/>
                    </a:srgbClr>
                  </a:gs>
                  <a:gs pos="21000">
                    <a:srgbClr val="B3B3B3">
                      <a:alpha val="25000"/>
                    </a:srgb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타원 385"/>
            <p:cNvSpPr/>
            <p:nvPr/>
          </p:nvSpPr>
          <p:spPr>
            <a:xfrm>
              <a:off x="3922309" y="4339029"/>
              <a:ext cx="49279" cy="49279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84" name="그림 483"/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7" t="9550" r="26411" b="82190"/>
          <a:stretch/>
        </p:blipFill>
        <p:spPr>
          <a:xfrm>
            <a:off x="7967788" y="807586"/>
            <a:ext cx="396000" cy="396000"/>
          </a:xfrm>
          <a:prstGeom prst="rect">
            <a:avLst/>
          </a:prstGeom>
        </p:spPr>
      </p:pic>
      <p:sp>
        <p:nvSpPr>
          <p:cNvPr id="323" name="직사각형 322"/>
          <p:cNvSpPr/>
          <p:nvPr/>
        </p:nvSpPr>
        <p:spPr>
          <a:xfrm>
            <a:off x="616209" y="516605"/>
            <a:ext cx="10959581" cy="616989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94" name="그룹 393"/>
          <p:cNvGrpSpPr/>
          <p:nvPr/>
        </p:nvGrpSpPr>
        <p:grpSpPr>
          <a:xfrm>
            <a:off x="3640204" y="2892395"/>
            <a:ext cx="4911593" cy="1073211"/>
            <a:chOff x="6359967" y="-1295916"/>
            <a:chExt cx="4911593" cy="1073211"/>
          </a:xfrm>
        </p:grpSpPr>
        <p:pic>
          <p:nvPicPr>
            <p:cNvPr id="395" name="그림 394"/>
            <p:cNvPicPr>
              <a:picLocks/>
            </p:cNvPicPr>
            <p:nvPr/>
          </p:nvPicPr>
          <p:blipFill rotWithShape="1">
            <a:blip r:embed="rId22"/>
            <a:srcRect l="15011" t="46572" r="57084" b="43601"/>
            <a:stretch/>
          </p:blipFill>
          <p:spPr>
            <a:xfrm>
              <a:off x="6359967" y="-1295916"/>
              <a:ext cx="4911593" cy="1073211"/>
            </a:xfrm>
            <a:prstGeom prst="rect">
              <a:avLst/>
            </a:prstGeom>
            <a:ln w="15875">
              <a:solidFill>
                <a:schemeClr val="accent2"/>
              </a:solidFill>
            </a:ln>
          </p:spPr>
        </p:pic>
        <p:pic>
          <p:nvPicPr>
            <p:cNvPr id="396" name="그림 39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7870251" y="-703802"/>
              <a:ext cx="862845" cy="400345"/>
            </a:xfrm>
            <a:prstGeom prst="rect">
              <a:avLst/>
            </a:prstGeom>
          </p:spPr>
        </p:pic>
        <p:sp>
          <p:nvSpPr>
            <p:cNvPr id="397" name="직사각형 396"/>
            <p:cNvSpPr/>
            <p:nvPr/>
          </p:nvSpPr>
          <p:spPr>
            <a:xfrm>
              <a:off x="7995014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확인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8" name="직사각형 397"/>
            <p:cNvSpPr/>
            <p:nvPr/>
          </p:nvSpPr>
          <p:spPr>
            <a:xfrm>
              <a:off x="6556962" y="-1202787"/>
              <a:ext cx="4517602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골드가 </a:t>
              </a:r>
              <a:r>
                <a:rPr lang="en-US" altLang="ko-KR" sz="1050" b="1" dirty="0" smtClean="0">
                  <a:solidFill>
                    <a:schemeClr val="accent2"/>
                  </a:solidFill>
                  <a:latin typeface="+mn-ea"/>
                </a:rPr>
                <a:t>1,100,000</a:t>
              </a: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 부족합니다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050" b="1" dirty="0" smtClean="0">
                  <a:solidFill>
                    <a:schemeClr val="bg1"/>
                  </a:solidFill>
                  <a:latin typeface="+mn-ea"/>
                </a:rPr>
                <a:t>골드 구매 페이지로 이동하시겠습니까</a:t>
              </a:r>
              <a:r>
                <a:rPr lang="en-US" altLang="ko-KR" sz="1050" b="1" dirty="0" smtClean="0">
                  <a:solidFill>
                    <a:schemeClr val="bg1"/>
                  </a:solidFill>
                  <a:latin typeface="+mn-ea"/>
                </a:rPr>
                <a:t>?</a:t>
              </a:r>
            </a:p>
          </p:txBody>
        </p:sp>
        <p:pic>
          <p:nvPicPr>
            <p:cNvPr id="399" name="그림 39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8901410" y="-703802"/>
              <a:ext cx="862845" cy="400345"/>
            </a:xfrm>
            <a:prstGeom prst="rect">
              <a:avLst/>
            </a:prstGeom>
          </p:spPr>
        </p:pic>
        <p:sp>
          <p:nvSpPr>
            <p:cNvPr id="400" name="직사각형 399"/>
            <p:cNvSpPr/>
            <p:nvPr/>
          </p:nvSpPr>
          <p:spPr>
            <a:xfrm>
              <a:off x="9026173" y="-744944"/>
              <a:ext cx="613317" cy="4826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smtClean="0">
                  <a:solidFill>
                    <a:schemeClr val="bg1"/>
                  </a:solidFill>
                  <a:latin typeface="+mn-ea"/>
                </a:rPr>
                <a:t>취소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4497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614156" y="515422"/>
            <a:ext cx="10961635" cy="6171075"/>
            <a:chOff x="614156" y="515422"/>
            <a:chExt cx="10961635" cy="6171075"/>
          </a:xfrm>
        </p:grpSpPr>
        <p:grpSp>
          <p:nvGrpSpPr>
            <p:cNvPr id="7" name="그룹 6"/>
            <p:cNvGrpSpPr/>
            <p:nvPr/>
          </p:nvGrpSpPr>
          <p:grpSpPr>
            <a:xfrm>
              <a:off x="614156" y="515422"/>
              <a:ext cx="10961635" cy="6171075"/>
              <a:chOff x="614156" y="515422"/>
              <a:chExt cx="10961635" cy="6171075"/>
            </a:xfrm>
          </p:grpSpPr>
          <p:grpSp>
            <p:nvGrpSpPr>
              <p:cNvPr id="140" name="그룹 139"/>
              <p:cNvGrpSpPr/>
              <p:nvPr/>
            </p:nvGrpSpPr>
            <p:grpSpPr>
              <a:xfrm>
                <a:off x="614156" y="521732"/>
                <a:ext cx="10961635" cy="6164765"/>
                <a:chOff x="614156" y="521732"/>
                <a:chExt cx="10961635" cy="6164765"/>
              </a:xfrm>
            </p:grpSpPr>
            <p:pic>
              <p:nvPicPr>
                <p:cNvPr id="141" name="그림 14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6209" y="521732"/>
                  <a:ext cx="10959582" cy="6164765"/>
                </a:xfrm>
                <a:prstGeom prst="rect">
                  <a:avLst/>
                </a:prstGeom>
              </p:spPr>
            </p:pic>
            <p:pic>
              <p:nvPicPr>
                <p:cNvPr id="142" name="그림 14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47262" y="2949500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3" name="그림 14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35213" y="1696866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4" name="그림 14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7977" y="1691853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5" name="그림 14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5623" y="2947853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6" name="그림 14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3573" y="2947853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7" name="그림 146"/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7159" y="1696866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8" name="그림 147"/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850" y="1696122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9" name="그림 14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0293" y="2947853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50" name="그림 14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753" t="83258" r="2776"/>
                <a:stretch/>
              </p:blipFill>
              <p:spPr>
                <a:xfrm>
                  <a:off x="5849754" y="5654363"/>
                  <a:ext cx="5421806" cy="1032134"/>
                </a:xfrm>
                <a:prstGeom prst="rect">
                  <a:avLst/>
                </a:prstGeom>
              </p:spPr>
            </p:pic>
            <p:sp>
              <p:nvSpPr>
                <p:cNvPr id="151" name="TextBox 150"/>
                <p:cNvSpPr txBox="1"/>
                <p:nvPr/>
              </p:nvSpPr>
              <p:spPr>
                <a:xfrm>
                  <a:off x="10344800" y="1152977"/>
                  <a:ext cx="492443" cy="277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기타</a:t>
                  </a:r>
                  <a:endParaRPr lang="ko-KR" altLang="en-US" sz="12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152" name="그림 15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6266606" y="1837248"/>
                  <a:ext cx="900003" cy="900000"/>
                </a:xfrm>
                <a:prstGeom prst="rect">
                  <a:avLst/>
                </a:prstGeom>
              </p:spPr>
            </p:pic>
            <p:pic>
              <p:nvPicPr>
                <p:cNvPr id="153" name="그림 15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160347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4" name="그림 15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306441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5" name="그림 15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452535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6" name="그림 15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598628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7" name="그림 156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744722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8" name="그림 157"/>
                <p:cNvPicPr>
                  <a:picLocks noChangeAspect="1"/>
                </p:cNvPicPr>
                <p:nvPr/>
              </p:nvPicPr>
              <p:blipFill rotWithShape="1">
                <a:blip r:embed="rId11">
                  <a:lum bright="70000" contrast="-70000"/>
                </a:blip>
                <a:srcRect l="15593" t="6258" r="12525" b="2634"/>
                <a:stretch/>
              </p:blipFill>
              <p:spPr>
                <a:xfrm>
                  <a:off x="6182151" y="1753840"/>
                  <a:ext cx="197802" cy="258303"/>
                </a:xfrm>
                <a:prstGeom prst="rect">
                  <a:avLst/>
                </a:prstGeom>
              </p:spPr>
            </p:pic>
            <p:sp>
              <p:nvSpPr>
                <p:cNvPr id="159" name="TextBox 158"/>
                <p:cNvSpPr txBox="1"/>
                <p:nvPr/>
              </p:nvSpPr>
              <p:spPr>
                <a:xfrm>
                  <a:off x="6815787" y="1681905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60" name="그림 15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890815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61" name="그림 16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036912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62" name="그림 16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429756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3" name="그림 16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574986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4" name="그림 16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720216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5" name="그림 16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865445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6" name="그림 16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010675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7" name="그림 166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155905" y="2601786"/>
                  <a:ext cx="237359" cy="231917"/>
                </a:xfrm>
                <a:prstGeom prst="rect">
                  <a:avLst/>
                </a:prstGeom>
              </p:spPr>
            </p:pic>
            <p:sp>
              <p:nvSpPr>
                <p:cNvPr id="168" name="TextBox 167"/>
                <p:cNvSpPr txBox="1"/>
                <p:nvPr/>
              </p:nvSpPr>
              <p:spPr>
                <a:xfrm>
                  <a:off x="8085198" y="1667971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69" name="그림 16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301138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0" name="그림 169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790599" y="1824035"/>
                  <a:ext cx="900000" cy="900000"/>
                </a:xfrm>
                <a:prstGeom prst="rect">
                  <a:avLst/>
                </a:prstGeom>
              </p:spPr>
            </p:pic>
            <p:pic>
              <p:nvPicPr>
                <p:cNvPr id="171" name="그림 17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692266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2" name="그림 17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866584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3" name="그림 17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040902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4" name="그림 17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215221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5" name="그림 17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389539" y="2604709"/>
                  <a:ext cx="237359" cy="231917"/>
                </a:xfrm>
                <a:prstGeom prst="rect">
                  <a:avLst/>
                </a:prstGeom>
              </p:spPr>
            </p:pic>
            <p:sp>
              <p:nvSpPr>
                <p:cNvPr id="176" name="TextBox 175"/>
                <p:cNvSpPr txBox="1"/>
                <p:nvPr/>
              </p:nvSpPr>
              <p:spPr>
                <a:xfrm>
                  <a:off x="9347706" y="1670894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80" name="그림 17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563861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1" name="그림 18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985451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2" name="그림 18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0160764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3" name="그림 18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0336076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4" name="그림 18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0511389" y="2604709"/>
                  <a:ext cx="237359" cy="231917"/>
                </a:xfrm>
                <a:prstGeom prst="rect">
                  <a:avLst/>
                </a:prstGeom>
              </p:spPr>
            </p:pic>
            <p:sp>
              <p:nvSpPr>
                <p:cNvPr id="185" name="TextBox 184"/>
                <p:cNvSpPr txBox="1"/>
                <p:nvPr/>
              </p:nvSpPr>
              <p:spPr>
                <a:xfrm>
                  <a:off x="10640889" y="1670894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+10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86" name="그림 18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0687543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7" name="그림 186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255044" y="3125874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188" name="그림 18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155469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9" name="그림 18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330782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0" name="그림 18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506094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1" name="그림 19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681407" y="3883315"/>
                  <a:ext cx="237359" cy="231917"/>
                </a:xfrm>
                <a:prstGeom prst="rect">
                  <a:avLst/>
                </a:prstGeom>
              </p:spPr>
            </p:pic>
            <p:sp>
              <p:nvSpPr>
                <p:cNvPr id="192" name="TextBox 191"/>
                <p:cNvSpPr txBox="1"/>
                <p:nvPr/>
              </p:nvSpPr>
              <p:spPr>
                <a:xfrm>
                  <a:off x="6810907" y="2949500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+10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93" name="그림 192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7486463" y="3109399"/>
                  <a:ext cx="900000" cy="900000"/>
                </a:xfrm>
                <a:prstGeom prst="rect">
                  <a:avLst/>
                </a:prstGeom>
              </p:spPr>
            </p:pic>
            <p:pic>
              <p:nvPicPr>
                <p:cNvPr id="194" name="그림 19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416002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5" name="그림 19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591315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6" name="그림 19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766626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7" name="그림 196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790053" y="3158610"/>
                  <a:ext cx="900000" cy="900000"/>
                </a:xfrm>
                <a:prstGeom prst="rect">
                  <a:avLst/>
                </a:prstGeom>
              </p:spPr>
            </p:pic>
            <p:pic>
              <p:nvPicPr>
                <p:cNvPr id="198" name="그림 19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685774" y="3892768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9" name="그림 19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861087" y="3892768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202" name="그림 201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072869" y="3125875"/>
                  <a:ext cx="900000" cy="900000"/>
                </a:xfrm>
                <a:prstGeom prst="rect">
                  <a:avLst/>
                </a:prstGeom>
              </p:spPr>
            </p:pic>
            <p:pic>
              <p:nvPicPr>
                <p:cNvPr id="203" name="그림 20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979473" y="3892768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207" name="그림 206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7518656" y="1837248"/>
                  <a:ext cx="900003" cy="900000"/>
                </a:xfrm>
                <a:prstGeom prst="rect">
                  <a:avLst/>
                </a:prstGeom>
              </p:spPr>
            </p:pic>
            <p:pic>
              <p:nvPicPr>
                <p:cNvPr id="218" name="그림 21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048195" y="1824035"/>
                  <a:ext cx="900000" cy="900000"/>
                </a:xfrm>
                <a:prstGeom prst="rect">
                  <a:avLst/>
                </a:prstGeom>
              </p:spPr>
            </p:pic>
            <p:sp>
              <p:nvSpPr>
                <p:cNvPr id="219" name="TextBox 218"/>
                <p:cNvSpPr txBox="1"/>
                <p:nvPr/>
              </p:nvSpPr>
              <p:spPr>
                <a:xfrm>
                  <a:off x="6630398" y="2399875"/>
                  <a:ext cx="71526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000" b="1" dirty="0" smtClean="0">
                      <a:solidFill>
                        <a:srgbClr val="92D050"/>
                      </a:solidFill>
                      <a:latin typeface="+mj-ea"/>
                      <a:ea typeface="+mj-ea"/>
                    </a:rPr>
                    <a:t>12,345</a:t>
                  </a:r>
                  <a:r>
                    <a:rPr lang="ko-KR" altLang="en-US" sz="1000" b="1" dirty="0" smtClean="0">
                      <a:solidFill>
                        <a:srgbClr val="92D050"/>
                      </a:solidFill>
                      <a:latin typeface="+mj-ea"/>
                      <a:ea typeface="+mj-ea"/>
                    </a:rPr>
                    <a:t>▲</a:t>
                  </a:r>
                  <a:endParaRPr lang="ko-KR" altLang="en-US" sz="900" b="1" dirty="0">
                    <a:solidFill>
                      <a:srgbClr val="92D05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7890929" y="2399875"/>
                  <a:ext cx="71526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000" b="1" dirty="0" smtClean="0">
                      <a:solidFill>
                        <a:srgbClr val="92D050"/>
                      </a:solidFill>
                      <a:latin typeface="+mj-ea"/>
                      <a:ea typeface="+mj-ea"/>
                    </a:rPr>
                    <a:t>12,345</a:t>
                  </a:r>
                  <a:r>
                    <a:rPr lang="ko-KR" altLang="en-US" sz="1000" b="1" dirty="0" smtClean="0">
                      <a:solidFill>
                        <a:srgbClr val="92D050"/>
                      </a:solidFill>
                      <a:latin typeface="+mj-ea"/>
                      <a:ea typeface="+mj-ea"/>
                    </a:rPr>
                    <a:t>▲</a:t>
                  </a:r>
                  <a:endParaRPr lang="ko-KR" altLang="en-US" sz="900" b="1" dirty="0">
                    <a:solidFill>
                      <a:srgbClr val="92D050"/>
                    </a:solidFill>
                    <a:latin typeface="+mj-ea"/>
                    <a:ea typeface="+mj-ea"/>
                  </a:endParaRPr>
                </a:p>
              </p:txBody>
            </p:sp>
            <p:grpSp>
              <p:nvGrpSpPr>
                <p:cNvPr id="221" name="그룹 220"/>
                <p:cNvGrpSpPr/>
                <p:nvPr/>
              </p:nvGrpSpPr>
              <p:grpSpPr>
                <a:xfrm>
                  <a:off x="6010647" y="6024028"/>
                  <a:ext cx="1760336" cy="468392"/>
                  <a:chOff x="7614466" y="4589746"/>
                  <a:chExt cx="1760336" cy="468392"/>
                </a:xfrm>
              </p:grpSpPr>
              <p:sp>
                <p:nvSpPr>
                  <p:cNvPr id="257" name="모서리가 둥근 직사각형 256"/>
                  <p:cNvSpPr/>
                  <p:nvPr/>
                </p:nvSpPr>
                <p:spPr>
                  <a:xfrm>
                    <a:off x="7614466" y="4618300"/>
                    <a:ext cx="1760336" cy="4398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258" name="그림 257"/>
                  <p:cNvPicPr>
                    <a:picLocks noChangeAspect="1"/>
                  </p:cNvPicPr>
                  <p:nvPr/>
                </p:nvPicPr>
                <p:blipFill rotWithShape="1">
                  <a:blip r:embed="rId17"/>
                  <a:srcRect t="9925" r="79586" b="20380"/>
                  <a:stretch/>
                </p:blipFill>
                <p:spPr>
                  <a:xfrm>
                    <a:off x="7683544" y="4625430"/>
                    <a:ext cx="363801" cy="414678"/>
                  </a:xfrm>
                  <a:prstGeom prst="rect">
                    <a:avLst/>
                  </a:prstGeom>
                </p:spPr>
              </p:pic>
              <p:sp>
                <p:nvSpPr>
                  <p:cNvPr id="259" name="TextBox 258"/>
                  <p:cNvSpPr txBox="1"/>
                  <p:nvPr/>
                </p:nvSpPr>
                <p:spPr>
                  <a:xfrm>
                    <a:off x="8178568" y="4678881"/>
                    <a:ext cx="80502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4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8 / 200</a:t>
                    </a:r>
                    <a:endParaRPr lang="ko-KR" altLang="en-US" sz="32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60" name="타원 259"/>
                  <p:cNvSpPr/>
                  <p:nvPr/>
                </p:nvSpPr>
                <p:spPr>
                  <a:xfrm>
                    <a:off x="8996383" y="4688769"/>
                    <a:ext cx="288000" cy="288000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800" b="1" dirty="0">
                      <a:solidFill>
                        <a:schemeClr val="tx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61" name="TextBox 260"/>
                  <p:cNvSpPr txBox="1"/>
                  <p:nvPr/>
                </p:nvSpPr>
                <p:spPr>
                  <a:xfrm>
                    <a:off x="8944899" y="4589746"/>
                    <a:ext cx="40588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2400" b="1" dirty="0" smtClean="0">
                        <a:latin typeface="+mj-ea"/>
                        <a:ea typeface="+mj-ea"/>
                      </a:rPr>
                      <a:t>+</a:t>
                    </a:r>
                    <a:endParaRPr lang="ko-KR" altLang="en-US" sz="4800" b="1" dirty="0"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222" name="그룹 221"/>
                <p:cNvGrpSpPr/>
                <p:nvPr/>
              </p:nvGrpSpPr>
              <p:grpSpPr>
                <a:xfrm>
                  <a:off x="692915" y="5405756"/>
                  <a:ext cx="5019628" cy="1259694"/>
                  <a:chOff x="726581" y="4150109"/>
                  <a:chExt cx="5019628" cy="1259694"/>
                </a:xfrm>
              </p:grpSpPr>
              <p:sp>
                <p:nvSpPr>
                  <p:cNvPr id="247" name="직사각형 246"/>
                  <p:cNvSpPr/>
                  <p:nvPr/>
                </p:nvSpPr>
                <p:spPr>
                  <a:xfrm>
                    <a:off x="726581" y="4150109"/>
                    <a:ext cx="5019628" cy="1244348"/>
                  </a:xfrm>
                  <a:prstGeom prst="rect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48" name="TextBox 247"/>
                  <p:cNvSpPr txBox="1"/>
                  <p:nvPr/>
                </p:nvSpPr>
                <p:spPr>
                  <a:xfrm>
                    <a:off x="873306" y="4223940"/>
                    <a:ext cx="363189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6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L</a:t>
                    </a:r>
                    <a:r>
                      <a:rPr lang="en-US" altLang="ko-KR" sz="14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EVEL  </a:t>
                    </a:r>
                    <a:r>
                      <a:rPr lang="en-US" altLang="ko-KR" sz="16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50  </a:t>
                    </a:r>
                    <a:r>
                      <a:rPr lang="en-US" altLang="ko-KR" sz="1600" b="1" dirty="0" smtClean="0">
                        <a:solidFill>
                          <a:srgbClr val="FFC000"/>
                        </a:solidFill>
                        <a:latin typeface="+mj-ea"/>
                        <a:ea typeface="+mj-ea"/>
                      </a:rPr>
                      <a:t>(2000)</a:t>
                    </a:r>
                    <a:r>
                      <a:rPr lang="en-US" altLang="ko-KR" sz="16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       </a:t>
                    </a:r>
                    <a:r>
                      <a:rPr lang="ko-KR" altLang="en-US" sz="16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캐릭터 닉네임</a:t>
                    </a:r>
                    <a:endParaRPr lang="ko-KR" altLang="en-US" sz="16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49" name="직사각형 248"/>
                  <p:cNvSpPr/>
                  <p:nvPr/>
                </p:nvSpPr>
                <p:spPr>
                  <a:xfrm>
                    <a:off x="4676823" y="4258819"/>
                    <a:ext cx="925124" cy="288000"/>
                  </a:xfrm>
                  <a:prstGeom prst="rect">
                    <a:avLst/>
                  </a:prstGeom>
                  <a:solidFill>
                    <a:schemeClr val="tx2">
                      <a:lumMod val="50000"/>
                    </a:schemeClr>
                  </a:solidFill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ko-KR" altLang="en-US" sz="1200" b="1" dirty="0" smtClean="0"/>
                      <a:t>상세 정보</a:t>
                    </a:r>
                    <a:endParaRPr lang="ko-KR" altLang="en-US" sz="1200" b="1" dirty="0"/>
                  </a:p>
                </p:txBody>
              </p:sp>
              <p:sp>
                <p:nvSpPr>
                  <p:cNvPr id="250" name="모서리가 둥근 직사각형 249"/>
                  <p:cNvSpPr/>
                  <p:nvPr/>
                </p:nvSpPr>
                <p:spPr>
                  <a:xfrm>
                    <a:off x="905198" y="4639679"/>
                    <a:ext cx="3600000" cy="180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51" name="모서리가 둥근 직사각형 250"/>
                  <p:cNvSpPr/>
                  <p:nvPr/>
                </p:nvSpPr>
                <p:spPr>
                  <a:xfrm>
                    <a:off x="924196" y="4654935"/>
                    <a:ext cx="2376000" cy="144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52" name="TextBox 251"/>
                  <p:cNvSpPr txBox="1"/>
                  <p:nvPr/>
                </p:nvSpPr>
                <p:spPr>
                  <a:xfrm>
                    <a:off x="4864310" y="4560454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4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66%</a:t>
                    </a:r>
                    <a:endParaRPr lang="ko-KR" altLang="en-US" sz="32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53" name="TextBox 252"/>
                  <p:cNvSpPr txBox="1"/>
                  <p:nvPr/>
                </p:nvSpPr>
                <p:spPr>
                  <a:xfrm>
                    <a:off x="908031" y="4804509"/>
                    <a:ext cx="646331" cy="6052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ko-KR" altLang="en-US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전투력</a:t>
                    </a:r>
                    <a:endPara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  <a:p>
                    <a:pPr>
                      <a:lnSpc>
                        <a:spcPts val="2000"/>
                      </a:lnSpc>
                    </a:pPr>
                    <a:r>
                      <a:rPr lang="ko-KR" altLang="en-US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공격력</a:t>
                    </a:r>
                    <a:endParaRPr lang="ko-KR" altLang="en-US" sz="28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54" name="TextBox 253"/>
                  <p:cNvSpPr txBox="1"/>
                  <p:nvPr/>
                </p:nvSpPr>
                <p:spPr>
                  <a:xfrm>
                    <a:off x="3481593" y="4804509"/>
                    <a:ext cx="646331" cy="6052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ko-KR" altLang="en-US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생명력</a:t>
                    </a:r>
                    <a:endPara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  <a:p>
                    <a:pPr>
                      <a:lnSpc>
                        <a:spcPts val="2000"/>
                      </a:lnSpc>
                    </a:pPr>
                    <a:r>
                      <a:rPr lang="ko-KR" altLang="en-US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방어력</a:t>
                    </a:r>
                    <a:endParaRPr lang="ko-KR" altLang="en-US" sz="28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55" name="TextBox 254"/>
                  <p:cNvSpPr txBox="1"/>
                  <p:nvPr/>
                </p:nvSpPr>
                <p:spPr>
                  <a:xfrm>
                    <a:off x="2071381" y="4804509"/>
                    <a:ext cx="893193" cy="6052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en-US" altLang="ko-KR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1,234,567</a:t>
                    </a:r>
                  </a:p>
                  <a:p>
                    <a:pPr>
                      <a:lnSpc>
                        <a:spcPts val="2000"/>
                      </a:lnSpc>
                    </a:pPr>
                    <a:r>
                      <a:rPr lang="en-US" altLang="ko-KR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1,234,567</a:t>
                    </a:r>
                    <a:endParaRPr lang="ko-KR" altLang="en-US" sz="28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56" name="TextBox 255"/>
                  <p:cNvSpPr txBox="1"/>
                  <p:nvPr/>
                </p:nvSpPr>
                <p:spPr>
                  <a:xfrm>
                    <a:off x="4644944" y="4804509"/>
                    <a:ext cx="893193" cy="6052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en-US" altLang="ko-KR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1,234,567</a:t>
                    </a:r>
                  </a:p>
                  <a:p>
                    <a:pPr>
                      <a:lnSpc>
                        <a:spcPts val="2000"/>
                      </a:lnSpc>
                    </a:pPr>
                    <a:r>
                      <a:rPr lang="en-US" altLang="ko-KR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1,234,567</a:t>
                    </a:r>
                    <a:endParaRPr lang="ko-KR" altLang="en-US" sz="28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223" name="그룹 222"/>
                <p:cNvGrpSpPr/>
                <p:nvPr/>
              </p:nvGrpSpPr>
              <p:grpSpPr>
                <a:xfrm>
                  <a:off x="614157" y="1667959"/>
                  <a:ext cx="691269" cy="296878"/>
                  <a:chOff x="998412" y="1165944"/>
                  <a:chExt cx="771080" cy="351857"/>
                </a:xfrm>
              </p:grpSpPr>
              <p:sp>
                <p:nvSpPr>
                  <p:cNvPr id="245" name="오각형 244"/>
                  <p:cNvSpPr/>
                  <p:nvPr/>
                </p:nvSpPr>
                <p:spPr>
                  <a:xfrm>
                    <a:off x="1210962" y="1293341"/>
                    <a:ext cx="420130" cy="189470"/>
                  </a:xfrm>
                  <a:prstGeom prst="homePlate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6" name="TextBox 245"/>
                  <p:cNvSpPr txBox="1"/>
                  <p:nvPr/>
                </p:nvSpPr>
                <p:spPr>
                  <a:xfrm>
                    <a:off x="998412" y="1165944"/>
                    <a:ext cx="771080" cy="3518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24" name="그룹 223"/>
                <p:cNvGrpSpPr/>
                <p:nvPr/>
              </p:nvGrpSpPr>
              <p:grpSpPr>
                <a:xfrm>
                  <a:off x="614157" y="4201036"/>
                  <a:ext cx="691269" cy="296878"/>
                  <a:chOff x="998412" y="1165944"/>
                  <a:chExt cx="771080" cy="351857"/>
                </a:xfrm>
              </p:grpSpPr>
              <p:sp>
                <p:nvSpPr>
                  <p:cNvPr id="243" name="오각형 242"/>
                  <p:cNvSpPr/>
                  <p:nvPr/>
                </p:nvSpPr>
                <p:spPr>
                  <a:xfrm>
                    <a:off x="1210962" y="1293341"/>
                    <a:ext cx="420130" cy="189470"/>
                  </a:xfrm>
                  <a:prstGeom prst="homePlate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4" name="TextBox 243"/>
                  <p:cNvSpPr txBox="1"/>
                  <p:nvPr/>
                </p:nvSpPr>
                <p:spPr>
                  <a:xfrm>
                    <a:off x="998412" y="1165944"/>
                    <a:ext cx="771080" cy="3518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225" name="TextBox 224"/>
                <p:cNvSpPr txBox="1"/>
                <p:nvPr/>
              </p:nvSpPr>
              <p:spPr>
                <a:xfrm>
                  <a:off x="692915" y="4502617"/>
                  <a:ext cx="234476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ts val="1500"/>
                    </a:lnSpc>
                    <a:buFont typeface="Wingdings" panose="05000000000000000000" pitchFamily="2" charset="2"/>
                    <a:buChar char="l"/>
                  </a:pPr>
                  <a:r>
                    <a:rPr lang="ko-KR" altLang="en-US" sz="1400" b="1" dirty="0" err="1" smtClean="0"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버서커</a:t>
                  </a:r>
                  <a:r>
                    <a:rPr lang="ko-KR" altLang="en-US" sz="1400" b="1" dirty="0" smtClean="0"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불멸 세트</a:t>
                  </a:r>
                  <a:endParaRPr lang="en-US" altLang="ko-KR" sz="14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공격력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+200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</a:t>
                  </a:r>
                  <a:r>
                    <a:rPr lang="ko-KR" altLang="en-US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치명타확률 </a:t>
                  </a:r>
                  <a:r>
                    <a:rPr lang="en-US" altLang="ko-KR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+3%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5</a:t>
                  </a:r>
                  <a:r>
                    <a:rPr lang="ko-KR" altLang="en-US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err="1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회피율</a:t>
                  </a:r>
                  <a:r>
                    <a:rPr lang="ko-KR" altLang="en-US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+5%</a:t>
                  </a:r>
                  <a:endParaRPr lang="ko-KR" altLang="en-US" sz="11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>
                <a:xfrm>
                  <a:off x="3305920" y="4502617"/>
                  <a:ext cx="234476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ts val="1500"/>
                    </a:lnSpc>
                    <a:buFont typeface="Wingdings" panose="05000000000000000000" pitchFamily="2" charset="2"/>
                    <a:buChar char="l"/>
                  </a:pPr>
                  <a:r>
                    <a:rPr lang="ko-KR" altLang="en-US" sz="1400" b="1" dirty="0" err="1" smtClean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버서커</a:t>
                  </a:r>
                  <a:r>
                    <a:rPr lang="ko-KR" altLang="en-US" sz="1400" b="1" dirty="0" smtClean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불멸 세트</a:t>
                  </a:r>
                  <a:endParaRPr lang="en-US" altLang="ko-KR" sz="1400" b="1" dirty="0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공격력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+200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치명타확률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+3%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5</a:t>
                  </a:r>
                  <a:r>
                    <a:rPr lang="ko-KR" altLang="en-US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err="1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회피율</a:t>
                  </a:r>
                  <a:r>
                    <a:rPr lang="ko-KR" altLang="en-US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+5%</a:t>
                  </a:r>
                  <a:endParaRPr lang="ko-KR" altLang="en-US" sz="11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227" name="그룹 226"/>
                <p:cNvGrpSpPr/>
                <p:nvPr/>
              </p:nvGrpSpPr>
              <p:grpSpPr>
                <a:xfrm>
                  <a:off x="614156" y="3356677"/>
                  <a:ext cx="691269" cy="296878"/>
                  <a:chOff x="4763375" y="2420648"/>
                  <a:chExt cx="691269" cy="296878"/>
                </a:xfrm>
              </p:grpSpPr>
              <p:sp>
                <p:nvSpPr>
                  <p:cNvPr id="241" name="오각형 240"/>
                  <p:cNvSpPr/>
                  <p:nvPr/>
                </p:nvSpPr>
                <p:spPr>
                  <a:xfrm>
                    <a:off x="4953929" y="2528139"/>
                    <a:ext cx="376644" cy="159865"/>
                  </a:xfrm>
                  <a:prstGeom prst="homePlat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2" name="TextBox 241"/>
                  <p:cNvSpPr txBox="1"/>
                  <p:nvPr/>
                </p:nvSpPr>
                <p:spPr>
                  <a:xfrm>
                    <a:off x="4763375" y="2420648"/>
                    <a:ext cx="691269" cy="296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28" name="그룹 227"/>
                <p:cNvGrpSpPr/>
                <p:nvPr/>
              </p:nvGrpSpPr>
              <p:grpSpPr>
                <a:xfrm>
                  <a:off x="614156" y="2512318"/>
                  <a:ext cx="691269" cy="296878"/>
                  <a:chOff x="4763375" y="2420648"/>
                  <a:chExt cx="691269" cy="296878"/>
                </a:xfrm>
              </p:grpSpPr>
              <p:sp>
                <p:nvSpPr>
                  <p:cNvPr id="239" name="오각형 238"/>
                  <p:cNvSpPr/>
                  <p:nvPr/>
                </p:nvSpPr>
                <p:spPr>
                  <a:xfrm>
                    <a:off x="4953929" y="2528139"/>
                    <a:ext cx="376644" cy="159865"/>
                  </a:xfrm>
                  <a:prstGeom prst="homePlat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0" name="TextBox 239"/>
                  <p:cNvSpPr txBox="1"/>
                  <p:nvPr/>
                </p:nvSpPr>
                <p:spPr>
                  <a:xfrm>
                    <a:off x="4763375" y="2420648"/>
                    <a:ext cx="691269" cy="296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29" name="그룹 228"/>
                <p:cNvGrpSpPr/>
                <p:nvPr/>
              </p:nvGrpSpPr>
              <p:grpSpPr>
                <a:xfrm>
                  <a:off x="4730970" y="2520556"/>
                  <a:ext cx="691269" cy="296878"/>
                  <a:chOff x="4763375" y="2420648"/>
                  <a:chExt cx="691269" cy="296878"/>
                </a:xfrm>
              </p:grpSpPr>
              <p:sp>
                <p:nvSpPr>
                  <p:cNvPr id="237" name="오각형 236"/>
                  <p:cNvSpPr/>
                  <p:nvPr/>
                </p:nvSpPr>
                <p:spPr>
                  <a:xfrm>
                    <a:off x="4953929" y="2528139"/>
                    <a:ext cx="376644" cy="159865"/>
                  </a:xfrm>
                  <a:prstGeom prst="homePlat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4763375" y="2420648"/>
                    <a:ext cx="691269" cy="296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230" name="그림 229"/>
                <p:cNvPicPr>
                  <a:picLocks noChangeAspect="1"/>
                </p:cNvPicPr>
                <p:nvPr/>
              </p:nvPicPr>
              <p:blipFill rotWithShape="1">
                <a:blip r:embed="rId11">
                  <a:lum bright="70000" contrast="-70000"/>
                </a:blip>
                <a:srcRect l="15593" t="6258" r="12525" b="2634"/>
                <a:stretch/>
              </p:blipFill>
              <p:spPr>
                <a:xfrm>
                  <a:off x="7466018" y="1753840"/>
                  <a:ext cx="197802" cy="258303"/>
                </a:xfrm>
                <a:prstGeom prst="rect">
                  <a:avLst/>
                </a:prstGeom>
              </p:spPr>
            </p:pic>
            <p:pic>
              <p:nvPicPr>
                <p:cNvPr id="231" name="그림 230"/>
                <p:cNvPicPr>
                  <a:picLocks noChangeAspect="1"/>
                </p:cNvPicPr>
                <p:nvPr/>
              </p:nvPicPr>
              <p:blipFill rotWithShape="1">
                <a:blip r:embed="rId11">
                  <a:lum bright="70000" contrast="-70000"/>
                </a:blip>
                <a:srcRect l="15593" t="6258" r="12525" b="2634"/>
                <a:stretch/>
              </p:blipFill>
              <p:spPr>
                <a:xfrm>
                  <a:off x="8762186" y="3024877"/>
                  <a:ext cx="197802" cy="258303"/>
                </a:xfrm>
                <a:prstGeom prst="rect">
                  <a:avLst/>
                </a:prstGeom>
              </p:spPr>
            </p:pic>
            <p:pic>
              <p:nvPicPr>
                <p:cNvPr id="232" name="그림 23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945154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233" name="그림 232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0727" y="5997162"/>
                  <a:ext cx="1568768" cy="523567"/>
                </a:xfrm>
                <a:prstGeom prst="rect">
                  <a:avLst/>
                </a:prstGeom>
              </p:spPr>
            </p:pic>
            <p:pic>
              <p:nvPicPr>
                <p:cNvPr id="234" name="그림 233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48304" y="5997162"/>
                  <a:ext cx="1568768" cy="523567"/>
                </a:xfrm>
                <a:prstGeom prst="rect">
                  <a:avLst/>
                </a:prstGeom>
              </p:spPr>
            </p:pic>
            <p:sp>
              <p:nvSpPr>
                <p:cNvPr id="235" name="TextBox 234"/>
                <p:cNvSpPr txBox="1"/>
                <p:nvPr/>
              </p:nvSpPr>
              <p:spPr>
                <a:xfrm>
                  <a:off x="8092244" y="6091950"/>
                  <a:ext cx="14785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b="1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일괄분해</a:t>
                  </a:r>
                  <a:endParaRPr lang="ko-KR" altLang="en-US" sz="36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36" name="TextBox 235"/>
                <p:cNvSpPr txBox="1"/>
                <p:nvPr/>
              </p:nvSpPr>
              <p:spPr>
                <a:xfrm>
                  <a:off x="9697374" y="6091950"/>
                  <a:ext cx="14785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일괄판매</a:t>
                  </a:r>
                  <a:endParaRPr lang="ko-KR" altLang="en-US" sz="36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62" name="직사각형 261"/>
              <p:cNvSpPr/>
              <p:nvPr/>
            </p:nvSpPr>
            <p:spPr>
              <a:xfrm>
                <a:off x="614156" y="515422"/>
                <a:ext cx="10961635" cy="6171075"/>
              </a:xfrm>
              <a:prstGeom prst="rect">
                <a:avLst/>
              </a:prstGeom>
              <a:solidFill>
                <a:schemeClr val="tx1">
                  <a:alpha val="86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dirty="0"/>
              </a:p>
            </p:txBody>
          </p:sp>
          <p:grpSp>
            <p:nvGrpSpPr>
              <p:cNvPr id="263" name="그룹 262"/>
              <p:cNvGrpSpPr/>
              <p:nvPr/>
            </p:nvGrpSpPr>
            <p:grpSpPr>
              <a:xfrm>
                <a:off x="3496840" y="619089"/>
                <a:ext cx="5198321" cy="5944232"/>
                <a:chOff x="3496840" y="619089"/>
                <a:chExt cx="5198321" cy="5944232"/>
              </a:xfrm>
            </p:grpSpPr>
            <p:pic>
              <p:nvPicPr>
                <p:cNvPr id="264" name="그림 263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6840" y="619089"/>
                  <a:ext cx="5198321" cy="5944232"/>
                </a:xfrm>
                <a:prstGeom prst="rect">
                  <a:avLst/>
                </a:prstGeom>
              </p:spPr>
            </p:pic>
            <p:sp>
              <p:nvSpPr>
                <p:cNvPr id="265" name="TextBox 264"/>
                <p:cNvSpPr txBox="1"/>
                <p:nvPr/>
              </p:nvSpPr>
              <p:spPr>
                <a:xfrm>
                  <a:off x="5514442" y="828629"/>
                  <a:ext cx="1144865" cy="3077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아이템 강화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66" name="그림 265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4985" y="1304299"/>
                  <a:ext cx="4631812" cy="4662128"/>
                </a:xfrm>
                <a:prstGeom prst="rect">
                  <a:avLst/>
                </a:prstGeom>
              </p:spPr>
            </p:pic>
            <p:sp>
              <p:nvSpPr>
                <p:cNvPr id="267" name="TextBox 266"/>
                <p:cNvSpPr txBox="1"/>
                <p:nvPr/>
              </p:nvSpPr>
              <p:spPr>
                <a:xfrm>
                  <a:off x="4660901" y="1714058"/>
                  <a:ext cx="8377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</a:rPr>
                    <a:t>L</a:t>
                  </a:r>
                  <a:r>
                    <a:rPr lang="en-US" altLang="ko-KR" sz="1200" b="1" dirty="0" smtClean="0">
                      <a:solidFill>
                        <a:schemeClr val="bg1"/>
                      </a:solidFill>
                    </a:rPr>
                    <a:t>EVEL  </a:t>
                  </a:r>
                  <a:r>
                    <a:rPr lang="en-US" altLang="ko-KR" sz="14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68" name="직선 연결선 267"/>
                <p:cNvCxnSpPr/>
                <p:nvPr/>
              </p:nvCxnSpPr>
              <p:spPr>
                <a:xfrm>
                  <a:off x="3956448" y="3628149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9" name="타원 268"/>
                <p:cNvSpPr/>
                <p:nvPr/>
              </p:nvSpPr>
              <p:spPr>
                <a:xfrm>
                  <a:off x="3922309" y="3603146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0" name="TextBox 269"/>
                <p:cNvSpPr txBox="1"/>
                <p:nvPr/>
              </p:nvSpPr>
              <p:spPr>
                <a:xfrm>
                  <a:off x="3916680" y="1382245"/>
                  <a:ext cx="156645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강화 대상 아이템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71" name="직선 연결선 270"/>
                <p:cNvCxnSpPr/>
                <p:nvPr/>
              </p:nvCxnSpPr>
              <p:spPr>
                <a:xfrm>
                  <a:off x="3956448" y="1733505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2" name="타원 271"/>
                <p:cNvSpPr/>
                <p:nvPr/>
              </p:nvSpPr>
              <p:spPr>
                <a:xfrm>
                  <a:off x="3922309" y="1708502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73" name="직선 연결선 272"/>
                <p:cNvCxnSpPr/>
                <p:nvPr/>
              </p:nvCxnSpPr>
              <p:spPr>
                <a:xfrm>
                  <a:off x="3956448" y="5842619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타원 273"/>
                <p:cNvSpPr/>
                <p:nvPr/>
              </p:nvSpPr>
              <p:spPr>
                <a:xfrm>
                  <a:off x="3922309" y="5827344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75" name="그림 274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3988837" y="6011340"/>
                  <a:ext cx="758087" cy="396000"/>
                </a:xfrm>
                <a:prstGeom prst="rect">
                  <a:avLst/>
                </a:prstGeom>
              </p:spPr>
            </p:pic>
            <p:pic>
              <p:nvPicPr>
                <p:cNvPr id="276" name="그림 275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7413850" y="6011340"/>
                  <a:ext cx="758086" cy="396000"/>
                </a:xfrm>
                <a:prstGeom prst="rect">
                  <a:avLst/>
                </a:prstGeom>
              </p:spPr>
            </p:pic>
            <p:pic>
              <p:nvPicPr>
                <p:cNvPr id="277" name="그림 276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4614442" y="6011340"/>
                  <a:ext cx="702051" cy="396000"/>
                </a:xfrm>
                <a:prstGeom prst="rect">
                  <a:avLst/>
                </a:prstGeom>
              </p:spPr>
            </p:pic>
            <p:pic>
              <p:nvPicPr>
                <p:cNvPr id="278" name="그림 277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5282926" y="6011340"/>
                  <a:ext cx="702051" cy="396000"/>
                </a:xfrm>
                <a:prstGeom prst="rect">
                  <a:avLst/>
                </a:prstGeom>
              </p:spPr>
            </p:pic>
            <p:pic>
              <p:nvPicPr>
                <p:cNvPr id="279" name="그림 278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5944875" y="6011340"/>
                  <a:ext cx="702051" cy="396000"/>
                </a:xfrm>
                <a:prstGeom prst="rect">
                  <a:avLst/>
                </a:prstGeom>
              </p:spPr>
            </p:pic>
            <p:pic>
              <p:nvPicPr>
                <p:cNvPr id="280" name="그림 279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6516296" y="6011340"/>
                  <a:ext cx="702051" cy="396000"/>
                </a:xfrm>
                <a:prstGeom prst="rect">
                  <a:avLst/>
                </a:prstGeom>
              </p:spPr>
            </p:pic>
            <p:pic>
              <p:nvPicPr>
                <p:cNvPr id="281" name="그림 280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7011504" y="6011340"/>
                  <a:ext cx="702051" cy="396000"/>
                </a:xfrm>
                <a:prstGeom prst="rect">
                  <a:avLst/>
                </a:prstGeom>
              </p:spPr>
            </p:pic>
            <p:sp>
              <p:nvSpPr>
                <p:cNvPr id="282" name="TextBox 281"/>
                <p:cNvSpPr txBox="1"/>
                <p:nvPr/>
              </p:nvSpPr>
              <p:spPr>
                <a:xfrm>
                  <a:off x="5312773" y="6054649"/>
                  <a:ext cx="156645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smtClean="0">
                      <a:solidFill>
                        <a:schemeClr val="bg1"/>
                      </a:solidFill>
                    </a:rPr>
                    <a:t>아이템 강화 진행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3" name="오른쪽 화살표 282"/>
                <p:cNvSpPr/>
                <p:nvPr/>
              </p:nvSpPr>
              <p:spPr>
                <a:xfrm>
                  <a:off x="5793645" y="2387375"/>
                  <a:ext cx="521711" cy="410483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4" name="TextBox 283"/>
                <p:cNvSpPr txBox="1"/>
                <p:nvPr/>
              </p:nvSpPr>
              <p:spPr>
                <a:xfrm>
                  <a:off x="4408512" y="3161180"/>
                  <a:ext cx="130035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chemeClr val="bg1"/>
                      </a:solidFill>
                    </a:rPr>
                    <a:t>날카로운 이빨 대검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5" name="TextBox 284"/>
                <p:cNvSpPr txBox="1"/>
                <p:nvPr/>
              </p:nvSpPr>
              <p:spPr>
                <a:xfrm>
                  <a:off x="4379328" y="3366637"/>
                  <a:ext cx="56938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chemeClr val="bg1"/>
                      </a:solidFill>
                    </a:rPr>
                    <a:t>공격력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6" name="TextBox 285"/>
                <p:cNvSpPr txBox="1"/>
                <p:nvPr/>
              </p:nvSpPr>
              <p:spPr>
                <a:xfrm>
                  <a:off x="5169085" y="3366637"/>
                  <a:ext cx="58702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schemeClr val="bg1"/>
                      </a:solidFill>
                    </a:rPr>
                    <a:t>12,345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7" name="TextBox 286"/>
                <p:cNvSpPr txBox="1"/>
                <p:nvPr/>
              </p:nvSpPr>
              <p:spPr>
                <a:xfrm>
                  <a:off x="6277323" y="3366637"/>
                  <a:ext cx="56938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chemeClr val="bg1"/>
                      </a:solidFill>
                    </a:rPr>
                    <a:t>공격력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8" name="TextBox 287"/>
                <p:cNvSpPr txBox="1"/>
                <p:nvPr/>
              </p:nvSpPr>
              <p:spPr>
                <a:xfrm>
                  <a:off x="7067080" y="3366637"/>
                  <a:ext cx="58702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schemeClr val="bg1"/>
                      </a:solidFill>
                    </a:rPr>
                    <a:t>25,000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9" name="TextBox 288"/>
                <p:cNvSpPr txBox="1"/>
                <p:nvPr/>
              </p:nvSpPr>
              <p:spPr>
                <a:xfrm>
                  <a:off x="7535903" y="3366637"/>
                  <a:ext cx="7601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rgbClr val="00B050"/>
                      </a:solidFill>
                    </a:rPr>
                    <a:t>▲ </a:t>
                  </a:r>
                  <a:r>
                    <a:rPr lang="en-US" altLang="ko-KR" sz="1000" b="1" dirty="0" smtClean="0">
                      <a:solidFill>
                        <a:srgbClr val="00B050"/>
                      </a:solidFill>
                    </a:rPr>
                    <a:t>12,655</a:t>
                  </a:r>
                  <a:endParaRPr lang="ko-KR" altLang="en-US" sz="100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290" name="TextBox 289"/>
                <p:cNvSpPr txBox="1"/>
                <p:nvPr/>
              </p:nvSpPr>
              <p:spPr>
                <a:xfrm>
                  <a:off x="6543511" y="1714058"/>
                  <a:ext cx="94198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</a:rPr>
                    <a:t>L</a:t>
                  </a:r>
                  <a:r>
                    <a:rPr lang="en-US" altLang="ko-KR" sz="1200" b="1" dirty="0" smtClean="0">
                      <a:solidFill>
                        <a:schemeClr val="bg1"/>
                      </a:solidFill>
                    </a:rPr>
                    <a:t>EVEL  </a:t>
                  </a:r>
                  <a:r>
                    <a:rPr lang="en-US" altLang="ko-KR" sz="14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1" name="TextBox 290"/>
                <p:cNvSpPr txBox="1"/>
                <p:nvPr/>
              </p:nvSpPr>
              <p:spPr>
                <a:xfrm>
                  <a:off x="6340714" y="3161180"/>
                  <a:ext cx="130035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chemeClr val="bg1"/>
                      </a:solidFill>
                    </a:rPr>
                    <a:t>날카로운 이빨 대검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4" name="TextBox 303"/>
                <p:cNvSpPr txBox="1"/>
                <p:nvPr/>
              </p:nvSpPr>
              <p:spPr>
                <a:xfrm>
                  <a:off x="3916680" y="3645673"/>
                  <a:ext cx="13869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강화 단계 설정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5" name="오각형 304"/>
                <p:cNvSpPr/>
                <p:nvPr/>
              </p:nvSpPr>
              <p:spPr>
                <a:xfrm flipH="1">
                  <a:off x="4060926" y="4072866"/>
                  <a:ext cx="400346" cy="180000"/>
                </a:xfrm>
                <a:prstGeom prst="homePlat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-</a:t>
                  </a:r>
                  <a:endParaRPr lang="ko-KR" altLang="en-US" sz="20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06" name="오각형 305"/>
                <p:cNvSpPr/>
                <p:nvPr/>
              </p:nvSpPr>
              <p:spPr>
                <a:xfrm>
                  <a:off x="7436345" y="4072866"/>
                  <a:ext cx="400346" cy="180000"/>
                </a:xfrm>
                <a:prstGeom prst="homePlat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</a:t>
                  </a:r>
                  <a:endParaRPr lang="ko-KR" altLang="en-US" sz="20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07" name="모서리가 둥근 직사각형 306"/>
                <p:cNvSpPr/>
                <p:nvPr/>
              </p:nvSpPr>
              <p:spPr>
                <a:xfrm>
                  <a:off x="4504402" y="4072866"/>
                  <a:ext cx="2880000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0" h="6350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8" name="모서리가 둥근 직사각형 307"/>
                <p:cNvSpPr/>
                <p:nvPr/>
              </p:nvSpPr>
              <p:spPr>
                <a:xfrm>
                  <a:off x="6615379" y="4110064"/>
                  <a:ext cx="720000" cy="126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9" name="직사각형 308"/>
                <p:cNvSpPr/>
                <p:nvPr/>
              </p:nvSpPr>
              <p:spPr>
                <a:xfrm>
                  <a:off x="7876552" y="4085258"/>
                  <a:ext cx="396000" cy="18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</a:rPr>
                    <a:t>20</a:t>
                  </a:r>
                  <a:endParaRPr lang="ko-KR" alt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0" name="TextBox 309"/>
                <p:cNvSpPr txBox="1"/>
                <p:nvPr/>
              </p:nvSpPr>
              <p:spPr>
                <a:xfrm>
                  <a:off x="3916680" y="4390729"/>
                  <a:ext cx="13869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강화 비용 정보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11" name="그림 310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76577" y="4837879"/>
                  <a:ext cx="401442" cy="40144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12" name="그림 311"/>
                <p:cNvPicPr>
                  <a:picLocks noChangeAspect="1"/>
                </p:cNvPicPr>
                <p:nvPr/>
              </p:nvPicPr>
              <p:blipFill rotWithShape="1"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77" t="63786" r="62316" b="24081"/>
                <a:stretch/>
              </p:blipFill>
              <p:spPr>
                <a:xfrm>
                  <a:off x="4431230" y="5432516"/>
                  <a:ext cx="312917" cy="305962"/>
                </a:xfrm>
                <a:prstGeom prst="rect">
                  <a:avLst/>
                </a:prstGeom>
                <a:noFill/>
              </p:spPr>
            </p:pic>
            <p:sp>
              <p:nvSpPr>
                <p:cNvPr id="313" name="TextBox 312"/>
                <p:cNvSpPr txBox="1"/>
                <p:nvPr/>
              </p:nvSpPr>
              <p:spPr>
                <a:xfrm>
                  <a:off x="5185769" y="4759126"/>
                  <a:ext cx="79861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solidFill>
                        <a:schemeClr val="bg1"/>
                      </a:solidFill>
                    </a:rPr>
                    <a:t>보유 정수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4" name="TextBox 313"/>
                <p:cNvSpPr txBox="1"/>
                <p:nvPr/>
              </p:nvSpPr>
              <p:spPr>
                <a:xfrm>
                  <a:off x="5386144" y="5010894"/>
                  <a:ext cx="42992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50" b="1" dirty="0" smtClean="0">
                      <a:solidFill>
                        <a:schemeClr val="bg1"/>
                      </a:solidFill>
                    </a:rPr>
                    <a:t>255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5" name="TextBox 314"/>
                <p:cNvSpPr txBox="1"/>
                <p:nvPr/>
              </p:nvSpPr>
              <p:spPr>
                <a:xfrm>
                  <a:off x="5192180" y="5289418"/>
                  <a:ext cx="79861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solidFill>
                        <a:schemeClr val="bg1"/>
                      </a:solidFill>
                    </a:rPr>
                    <a:t>보유 골드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6" name="TextBox 315"/>
                <p:cNvSpPr txBox="1"/>
                <p:nvPr/>
              </p:nvSpPr>
              <p:spPr>
                <a:xfrm>
                  <a:off x="5172944" y="5545031"/>
                  <a:ext cx="83067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50" b="1" dirty="0" smtClean="0">
                      <a:solidFill>
                        <a:schemeClr val="bg1"/>
                      </a:solidFill>
                    </a:rPr>
                    <a:t>1,000,000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7" name="TextBox 316"/>
                <p:cNvSpPr txBox="1"/>
                <p:nvPr/>
              </p:nvSpPr>
              <p:spPr>
                <a:xfrm>
                  <a:off x="6826091" y="4759126"/>
                  <a:ext cx="79861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solidFill>
                        <a:schemeClr val="bg1"/>
                      </a:solidFill>
                    </a:rPr>
                    <a:t>필요 정수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7026466" y="5010894"/>
                  <a:ext cx="42992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50" b="1" dirty="0" smtClean="0">
                      <a:solidFill>
                        <a:srgbClr val="C00000"/>
                      </a:solidFill>
                    </a:rPr>
                    <a:t>350</a:t>
                  </a:r>
                  <a:endParaRPr lang="ko-KR" altLang="en-US" sz="105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19" name="TextBox 318"/>
                <p:cNvSpPr txBox="1"/>
                <p:nvPr/>
              </p:nvSpPr>
              <p:spPr>
                <a:xfrm>
                  <a:off x="6826091" y="5289418"/>
                  <a:ext cx="79861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solidFill>
                        <a:schemeClr val="bg1"/>
                      </a:solidFill>
                    </a:rPr>
                    <a:t>필요 골드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0" name="TextBox 319"/>
                <p:cNvSpPr txBox="1"/>
                <p:nvPr/>
              </p:nvSpPr>
              <p:spPr>
                <a:xfrm>
                  <a:off x="6871776" y="5545031"/>
                  <a:ext cx="71205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50" b="1" dirty="0" smtClean="0">
                      <a:solidFill>
                        <a:srgbClr val="00B050"/>
                      </a:solidFill>
                    </a:rPr>
                    <a:t>999,000</a:t>
                  </a:r>
                  <a:endParaRPr lang="ko-KR" altLang="en-US" sz="105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321" name="TextBox 320"/>
                <p:cNvSpPr txBox="1"/>
                <p:nvPr/>
              </p:nvSpPr>
              <p:spPr>
                <a:xfrm>
                  <a:off x="6196571" y="4745154"/>
                  <a:ext cx="3193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 smtClean="0">
                      <a:solidFill>
                        <a:schemeClr val="bg1"/>
                      </a:solidFill>
                    </a:rPr>
                    <a:t>/</a:t>
                  </a:r>
                  <a:endParaRPr lang="ko-KR" alt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2" name="TextBox 321"/>
                <p:cNvSpPr txBox="1"/>
                <p:nvPr/>
              </p:nvSpPr>
              <p:spPr>
                <a:xfrm>
                  <a:off x="6196571" y="5305080"/>
                  <a:ext cx="3193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 smtClean="0">
                      <a:solidFill>
                        <a:schemeClr val="bg1"/>
                      </a:solidFill>
                    </a:rPr>
                    <a:t>/</a:t>
                  </a:r>
                  <a:endParaRPr lang="ko-KR" altLang="en-US" sz="8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34" name="직선 연결선 333"/>
                <p:cNvCxnSpPr/>
                <p:nvPr/>
              </p:nvCxnSpPr>
              <p:spPr>
                <a:xfrm>
                  <a:off x="3956448" y="4734398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5" name="타원 334"/>
                <p:cNvSpPr/>
                <p:nvPr/>
              </p:nvSpPr>
              <p:spPr>
                <a:xfrm>
                  <a:off x="3922309" y="4719123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336" name="직선 연결선 335"/>
                <p:cNvCxnSpPr/>
                <p:nvPr/>
              </p:nvCxnSpPr>
              <p:spPr>
                <a:xfrm>
                  <a:off x="3956448" y="4354304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7" name="타원 336"/>
                <p:cNvSpPr/>
                <p:nvPr/>
              </p:nvSpPr>
              <p:spPr>
                <a:xfrm>
                  <a:off x="3922309" y="4339029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4" name="그룹 3"/>
              <p:cNvGrpSpPr/>
              <p:nvPr/>
            </p:nvGrpSpPr>
            <p:grpSpPr>
              <a:xfrm>
                <a:off x="4567722" y="2044935"/>
                <a:ext cx="1082376" cy="1060638"/>
                <a:chOff x="5963822" y="1759896"/>
                <a:chExt cx="1082376" cy="1060638"/>
              </a:xfrm>
            </p:grpSpPr>
            <p:pic>
              <p:nvPicPr>
                <p:cNvPr id="338" name="그림 33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3822" y="1776636"/>
                  <a:ext cx="1043898" cy="1043898"/>
                </a:xfrm>
                <a:prstGeom prst="rect">
                  <a:avLst/>
                </a:prstGeom>
              </p:spPr>
            </p:pic>
            <p:pic>
              <p:nvPicPr>
                <p:cNvPr id="339" name="그림 338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048662" y="1737553"/>
                  <a:ext cx="975193" cy="1019879"/>
                </a:xfrm>
                <a:prstGeom prst="rect">
                  <a:avLst/>
                </a:prstGeom>
              </p:spPr>
            </p:pic>
            <p:pic>
              <p:nvPicPr>
                <p:cNvPr id="340" name="그림 33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5987708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41" name="그림 34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186373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42" name="그림 34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385036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43" name="그림 34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583701" y="2517375"/>
                  <a:ext cx="268975" cy="251293"/>
                </a:xfrm>
                <a:prstGeom prst="rect">
                  <a:avLst/>
                </a:prstGeom>
              </p:spPr>
            </p:pic>
            <p:sp>
              <p:nvSpPr>
                <p:cNvPr id="344" name="TextBox 343"/>
                <p:cNvSpPr txBox="1"/>
                <p:nvPr/>
              </p:nvSpPr>
              <p:spPr>
                <a:xfrm>
                  <a:off x="6558620" y="1776364"/>
                  <a:ext cx="41870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45" name="그룹 344"/>
              <p:cNvGrpSpPr/>
              <p:nvPr/>
            </p:nvGrpSpPr>
            <p:grpSpPr>
              <a:xfrm>
                <a:off x="6453527" y="2044935"/>
                <a:ext cx="1082376" cy="1060638"/>
                <a:chOff x="5963822" y="1759896"/>
                <a:chExt cx="1082376" cy="1060638"/>
              </a:xfrm>
            </p:grpSpPr>
            <p:pic>
              <p:nvPicPr>
                <p:cNvPr id="346" name="그림 34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3822" y="1776636"/>
                  <a:ext cx="1043898" cy="1043898"/>
                </a:xfrm>
                <a:prstGeom prst="rect">
                  <a:avLst/>
                </a:prstGeom>
              </p:spPr>
            </p:pic>
            <p:pic>
              <p:nvPicPr>
                <p:cNvPr id="347" name="그림 346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048662" y="1737553"/>
                  <a:ext cx="975193" cy="1019879"/>
                </a:xfrm>
                <a:prstGeom prst="rect">
                  <a:avLst/>
                </a:prstGeom>
              </p:spPr>
            </p:pic>
            <p:pic>
              <p:nvPicPr>
                <p:cNvPr id="348" name="그림 34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5987708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49" name="그림 34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186373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50" name="그림 34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385036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51" name="그림 35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583701" y="2517375"/>
                  <a:ext cx="268975" cy="251293"/>
                </a:xfrm>
                <a:prstGeom prst="rect">
                  <a:avLst/>
                </a:prstGeom>
              </p:spPr>
            </p:pic>
            <p:sp>
              <p:nvSpPr>
                <p:cNvPr id="352" name="TextBox 351"/>
                <p:cNvSpPr txBox="1"/>
                <p:nvPr/>
              </p:nvSpPr>
              <p:spPr>
                <a:xfrm>
                  <a:off x="6506522" y="1776364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</p:grpSp>
        <p:pic>
          <p:nvPicPr>
            <p:cNvPr id="354" name="그림 35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392" y="2077442"/>
              <a:ext cx="1022800" cy="1022800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0" name="직사각형 9"/>
            <p:cNvSpPr/>
            <p:nvPr/>
          </p:nvSpPr>
          <p:spPr>
            <a:xfrm>
              <a:off x="4117682" y="1733332"/>
              <a:ext cx="1916235" cy="1801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5" name="직사각형 354"/>
            <p:cNvSpPr/>
            <p:nvPr/>
          </p:nvSpPr>
          <p:spPr>
            <a:xfrm>
              <a:off x="4346227" y="1910770"/>
              <a:ext cx="1445352" cy="14028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76252" y="94103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강화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강화 연출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978306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614156" y="515422"/>
            <a:ext cx="10961635" cy="6171075"/>
            <a:chOff x="614156" y="515422"/>
            <a:chExt cx="10961635" cy="6171075"/>
          </a:xfrm>
        </p:grpSpPr>
        <p:grpSp>
          <p:nvGrpSpPr>
            <p:cNvPr id="7" name="그룹 6"/>
            <p:cNvGrpSpPr/>
            <p:nvPr/>
          </p:nvGrpSpPr>
          <p:grpSpPr>
            <a:xfrm>
              <a:off x="614156" y="515422"/>
              <a:ext cx="10961635" cy="6171075"/>
              <a:chOff x="614156" y="515422"/>
              <a:chExt cx="10961635" cy="6171075"/>
            </a:xfrm>
          </p:grpSpPr>
          <p:grpSp>
            <p:nvGrpSpPr>
              <p:cNvPr id="140" name="그룹 139"/>
              <p:cNvGrpSpPr/>
              <p:nvPr/>
            </p:nvGrpSpPr>
            <p:grpSpPr>
              <a:xfrm>
                <a:off x="614156" y="521732"/>
                <a:ext cx="10961635" cy="6164765"/>
                <a:chOff x="614156" y="521732"/>
                <a:chExt cx="10961635" cy="6164765"/>
              </a:xfrm>
            </p:grpSpPr>
            <p:pic>
              <p:nvPicPr>
                <p:cNvPr id="141" name="그림 14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6209" y="521732"/>
                  <a:ext cx="10959582" cy="6164765"/>
                </a:xfrm>
                <a:prstGeom prst="rect">
                  <a:avLst/>
                </a:prstGeom>
              </p:spPr>
            </p:pic>
            <p:pic>
              <p:nvPicPr>
                <p:cNvPr id="142" name="그림 14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47262" y="2949500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3" name="그림 14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35213" y="1696866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4" name="그림 14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7977" y="1691853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5" name="그림 14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5623" y="2947853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6" name="그림 14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3573" y="2947853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7" name="그림 146"/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7159" y="1696866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8" name="그림 147"/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850" y="1696122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49" name="그림 14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0293" y="2947853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50" name="그림 14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753" t="83258" r="2776"/>
                <a:stretch/>
              </p:blipFill>
              <p:spPr>
                <a:xfrm>
                  <a:off x="5849754" y="5654363"/>
                  <a:ext cx="5421806" cy="1032134"/>
                </a:xfrm>
                <a:prstGeom prst="rect">
                  <a:avLst/>
                </a:prstGeom>
              </p:spPr>
            </p:pic>
            <p:sp>
              <p:nvSpPr>
                <p:cNvPr id="151" name="TextBox 150"/>
                <p:cNvSpPr txBox="1"/>
                <p:nvPr/>
              </p:nvSpPr>
              <p:spPr>
                <a:xfrm>
                  <a:off x="10344800" y="1152977"/>
                  <a:ext cx="492443" cy="277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200" b="1" dirty="0" smtClean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rPr>
                    <a:t>기타</a:t>
                  </a:r>
                  <a:endParaRPr lang="ko-KR" altLang="en-US" sz="12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152" name="그림 15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6266606" y="1837248"/>
                  <a:ext cx="900003" cy="900000"/>
                </a:xfrm>
                <a:prstGeom prst="rect">
                  <a:avLst/>
                </a:prstGeom>
              </p:spPr>
            </p:pic>
            <p:pic>
              <p:nvPicPr>
                <p:cNvPr id="153" name="그림 15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160347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4" name="그림 15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306441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5" name="그림 15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452535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6" name="그림 15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598628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7" name="그림 156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744722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58" name="그림 157"/>
                <p:cNvPicPr>
                  <a:picLocks noChangeAspect="1"/>
                </p:cNvPicPr>
                <p:nvPr/>
              </p:nvPicPr>
              <p:blipFill rotWithShape="1">
                <a:blip r:embed="rId11">
                  <a:lum bright="70000" contrast="-70000"/>
                </a:blip>
                <a:srcRect l="15593" t="6258" r="12525" b="2634"/>
                <a:stretch/>
              </p:blipFill>
              <p:spPr>
                <a:xfrm>
                  <a:off x="6182151" y="1753840"/>
                  <a:ext cx="197802" cy="258303"/>
                </a:xfrm>
                <a:prstGeom prst="rect">
                  <a:avLst/>
                </a:prstGeom>
              </p:spPr>
            </p:pic>
            <p:sp>
              <p:nvSpPr>
                <p:cNvPr id="159" name="TextBox 158"/>
                <p:cNvSpPr txBox="1"/>
                <p:nvPr/>
              </p:nvSpPr>
              <p:spPr>
                <a:xfrm>
                  <a:off x="6815787" y="1681905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60" name="그림 15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890815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61" name="그림 16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036912" y="2615720"/>
                  <a:ext cx="237358" cy="231917"/>
                </a:xfrm>
                <a:prstGeom prst="rect">
                  <a:avLst/>
                </a:prstGeom>
              </p:spPr>
            </p:pic>
            <p:pic>
              <p:nvPicPr>
                <p:cNvPr id="162" name="그림 16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429756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3" name="그림 16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574986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4" name="그림 16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720216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5" name="그림 16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865445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6" name="그림 16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010675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67" name="그림 166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155905" y="2601786"/>
                  <a:ext cx="237359" cy="231917"/>
                </a:xfrm>
                <a:prstGeom prst="rect">
                  <a:avLst/>
                </a:prstGeom>
              </p:spPr>
            </p:pic>
            <p:sp>
              <p:nvSpPr>
                <p:cNvPr id="168" name="TextBox 167"/>
                <p:cNvSpPr txBox="1"/>
                <p:nvPr/>
              </p:nvSpPr>
              <p:spPr>
                <a:xfrm>
                  <a:off x="8085198" y="1667971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69" name="그림 16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301138" y="2601786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0" name="그림 169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790599" y="1824035"/>
                  <a:ext cx="900000" cy="900000"/>
                </a:xfrm>
                <a:prstGeom prst="rect">
                  <a:avLst/>
                </a:prstGeom>
              </p:spPr>
            </p:pic>
            <p:pic>
              <p:nvPicPr>
                <p:cNvPr id="171" name="그림 17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692266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2" name="그림 17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866584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3" name="그림 17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040902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4" name="그림 17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215221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75" name="그림 17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389539" y="2604709"/>
                  <a:ext cx="237359" cy="231917"/>
                </a:xfrm>
                <a:prstGeom prst="rect">
                  <a:avLst/>
                </a:prstGeom>
              </p:spPr>
            </p:pic>
            <p:sp>
              <p:nvSpPr>
                <p:cNvPr id="176" name="TextBox 175"/>
                <p:cNvSpPr txBox="1"/>
                <p:nvPr/>
              </p:nvSpPr>
              <p:spPr>
                <a:xfrm>
                  <a:off x="9347706" y="1670894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80" name="그림 17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563861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1" name="그림 18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985451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2" name="그림 18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0160764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3" name="그림 18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0336076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4" name="그림 18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0511389" y="2604709"/>
                  <a:ext cx="237359" cy="231917"/>
                </a:xfrm>
                <a:prstGeom prst="rect">
                  <a:avLst/>
                </a:prstGeom>
              </p:spPr>
            </p:pic>
            <p:sp>
              <p:nvSpPr>
                <p:cNvPr id="185" name="TextBox 184"/>
                <p:cNvSpPr txBox="1"/>
                <p:nvPr/>
              </p:nvSpPr>
              <p:spPr>
                <a:xfrm>
                  <a:off x="10640889" y="1670894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+10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86" name="그림 18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10687543" y="2604709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7" name="그림 186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255044" y="3125874"/>
                  <a:ext cx="900001" cy="900000"/>
                </a:xfrm>
                <a:prstGeom prst="rect">
                  <a:avLst/>
                </a:prstGeom>
              </p:spPr>
            </p:pic>
            <p:pic>
              <p:nvPicPr>
                <p:cNvPr id="188" name="그림 18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155469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89" name="그림 18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330782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0" name="그림 18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506094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1" name="그림 19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681407" y="3883315"/>
                  <a:ext cx="237359" cy="231917"/>
                </a:xfrm>
                <a:prstGeom prst="rect">
                  <a:avLst/>
                </a:prstGeom>
              </p:spPr>
            </p:pic>
            <p:sp>
              <p:nvSpPr>
                <p:cNvPr id="192" name="TextBox 191"/>
                <p:cNvSpPr txBox="1"/>
                <p:nvPr/>
              </p:nvSpPr>
              <p:spPr>
                <a:xfrm>
                  <a:off x="6810907" y="2949500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+10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193" name="그림 192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7486463" y="3109399"/>
                  <a:ext cx="900000" cy="900000"/>
                </a:xfrm>
                <a:prstGeom prst="rect">
                  <a:avLst/>
                </a:prstGeom>
              </p:spPr>
            </p:pic>
            <p:pic>
              <p:nvPicPr>
                <p:cNvPr id="194" name="그림 19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416002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5" name="그림 19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591315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6" name="그림 19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766626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7" name="그림 196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790053" y="3158610"/>
                  <a:ext cx="900000" cy="900000"/>
                </a:xfrm>
                <a:prstGeom prst="rect">
                  <a:avLst/>
                </a:prstGeom>
              </p:spPr>
            </p:pic>
            <p:pic>
              <p:nvPicPr>
                <p:cNvPr id="198" name="그림 19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685774" y="3892768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199" name="그림 19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8861087" y="3892768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202" name="그림 201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072869" y="3125875"/>
                  <a:ext cx="900000" cy="900000"/>
                </a:xfrm>
                <a:prstGeom prst="rect">
                  <a:avLst/>
                </a:prstGeom>
              </p:spPr>
            </p:pic>
            <p:pic>
              <p:nvPicPr>
                <p:cNvPr id="203" name="그림 20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9979473" y="3892768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207" name="그림 206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7518656" y="1837248"/>
                  <a:ext cx="900003" cy="900000"/>
                </a:xfrm>
                <a:prstGeom prst="rect">
                  <a:avLst/>
                </a:prstGeom>
              </p:spPr>
            </p:pic>
            <p:pic>
              <p:nvPicPr>
                <p:cNvPr id="218" name="그림 21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048195" y="1824035"/>
                  <a:ext cx="900000" cy="900000"/>
                </a:xfrm>
                <a:prstGeom prst="rect">
                  <a:avLst/>
                </a:prstGeom>
              </p:spPr>
            </p:pic>
            <p:sp>
              <p:nvSpPr>
                <p:cNvPr id="219" name="TextBox 218"/>
                <p:cNvSpPr txBox="1"/>
                <p:nvPr/>
              </p:nvSpPr>
              <p:spPr>
                <a:xfrm>
                  <a:off x="6630398" y="2399875"/>
                  <a:ext cx="71526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000" b="1" dirty="0" smtClean="0">
                      <a:solidFill>
                        <a:srgbClr val="92D050"/>
                      </a:solidFill>
                      <a:latin typeface="+mj-ea"/>
                      <a:ea typeface="+mj-ea"/>
                    </a:rPr>
                    <a:t>12,345</a:t>
                  </a:r>
                  <a:r>
                    <a:rPr lang="ko-KR" altLang="en-US" sz="1000" b="1" dirty="0" smtClean="0">
                      <a:solidFill>
                        <a:srgbClr val="92D050"/>
                      </a:solidFill>
                      <a:latin typeface="+mj-ea"/>
                      <a:ea typeface="+mj-ea"/>
                    </a:rPr>
                    <a:t>▲</a:t>
                  </a:r>
                  <a:endParaRPr lang="ko-KR" altLang="en-US" sz="900" b="1" dirty="0">
                    <a:solidFill>
                      <a:srgbClr val="92D05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7890929" y="2399875"/>
                  <a:ext cx="71526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000" b="1" dirty="0" smtClean="0">
                      <a:solidFill>
                        <a:srgbClr val="92D050"/>
                      </a:solidFill>
                      <a:latin typeface="+mj-ea"/>
                      <a:ea typeface="+mj-ea"/>
                    </a:rPr>
                    <a:t>12,345</a:t>
                  </a:r>
                  <a:r>
                    <a:rPr lang="ko-KR" altLang="en-US" sz="1000" b="1" dirty="0" smtClean="0">
                      <a:solidFill>
                        <a:srgbClr val="92D050"/>
                      </a:solidFill>
                      <a:latin typeface="+mj-ea"/>
                      <a:ea typeface="+mj-ea"/>
                    </a:rPr>
                    <a:t>▲</a:t>
                  </a:r>
                  <a:endParaRPr lang="ko-KR" altLang="en-US" sz="900" b="1" dirty="0">
                    <a:solidFill>
                      <a:srgbClr val="92D050"/>
                    </a:solidFill>
                    <a:latin typeface="+mj-ea"/>
                    <a:ea typeface="+mj-ea"/>
                  </a:endParaRPr>
                </a:p>
              </p:txBody>
            </p:sp>
            <p:grpSp>
              <p:nvGrpSpPr>
                <p:cNvPr id="221" name="그룹 220"/>
                <p:cNvGrpSpPr/>
                <p:nvPr/>
              </p:nvGrpSpPr>
              <p:grpSpPr>
                <a:xfrm>
                  <a:off x="6010647" y="6024028"/>
                  <a:ext cx="1760336" cy="468392"/>
                  <a:chOff x="7614466" y="4589746"/>
                  <a:chExt cx="1760336" cy="468392"/>
                </a:xfrm>
              </p:grpSpPr>
              <p:sp>
                <p:nvSpPr>
                  <p:cNvPr id="257" name="모서리가 둥근 직사각형 256"/>
                  <p:cNvSpPr/>
                  <p:nvPr/>
                </p:nvSpPr>
                <p:spPr>
                  <a:xfrm>
                    <a:off x="7614466" y="4618300"/>
                    <a:ext cx="1760336" cy="4398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258" name="그림 257"/>
                  <p:cNvPicPr>
                    <a:picLocks noChangeAspect="1"/>
                  </p:cNvPicPr>
                  <p:nvPr/>
                </p:nvPicPr>
                <p:blipFill rotWithShape="1">
                  <a:blip r:embed="rId17"/>
                  <a:srcRect t="9925" r="79586" b="20380"/>
                  <a:stretch/>
                </p:blipFill>
                <p:spPr>
                  <a:xfrm>
                    <a:off x="7683544" y="4625430"/>
                    <a:ext cx="363801" cy="414678"/>
                  </a:xfrm>
                  <a:prstGeom prst="rect">
                    <a:avLst/>
                  </a:prstGeom>
                </p:spPr>
              </p:pic>
              <p:sp>
                <p:nvSpPr>
                  <p:cNvPr id="259" name="TextBox 258"/>
                  <p:cNvSpPr txBox="1"/>
                  <p:nvPr/>
                </p:nvSpPr>
                <p:spPr>
                  <a:xfrm>
                    <a:off x="8178568" y="4678881"/>
                    <a:ext cx="80502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4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8 / 200</a:t>
                    </a:r>
                    <a:endParaRPr lang="ko-KR" altLang="en-US" sz="32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60" name="타원 259"/>
                  <p:cNvSpPr/>
                  <p:nvPr/>
                </p:nvSpPr>
                <p:spPr>
                  <a:xfrm>
                    <a:off x="8996383" y="4688769"/>
                    <a:ext cx="288000" cy="288000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800" b="1" dirty="0">
                      <a:solidFill>
                        <a:schemeClr val="tx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61" name="TextBox 260"/>
                  <p:cNvSpPr txBox="1"/>
                  <p:nvPr/>
                </p:nvSpPr>
                <p:spPr>
                  <a:xfrm>
                    <a:off x="8944899" y="4589746"/>
                    <a:ext cx="40588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2400" b="1" dirty="0" smtClean="0">
                        <a:latin typeface="+mj-ea"/>
                        <a:ea typeface="+mj-ea"/>
                      </a:rPr>
                      <a:t>+</a:t>
                    </a:r>
                    <a:endParaRPr lang="ko-KR" altLang="en-US" sz="4800" b="1" dirty="0"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222" name="그룹 221"/>
                <p:cNvGrpSpPr/>
                <p:nvPr/>
              </p:nvGrpSpPr>
              <p:grpSpPr>
                <a:xfrm>
                  <a:off x="692915" y="5405756"/>
                  <a:ext cx="5019628" cy="1259694"/>
                  <a:chOff x="726581" y="4150109"/>
                  <a:chExt cx="5019628" cy="1259694"/>
                </a:xfrm>
              </p:grpSpPr>
              <p:sp>
                <p:nvSpPr>
                  <p:cNvPr id="247" name="직사각형 246"/>
                  <p:cNvSpPr/>
                  <p:nvPr/>
                </p:nvSpPr>
                <p:spPr>
                  <a:xfrm>
                    <a:off x="726581" y="4150109"/>
                    <a:ext cx="5019628" cy="1244348"/>
                  </a:xfrm>
                  <a:prstGeom prst="rect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48" name="TextBox 247"/>
                  <p:cNvSpPr txBox="1"/>
                  <p:nvPr/>
                </p:nvSpPr>
                <p:spPr>
                  <a:xfrm>
                    <a:off x="873306" y="4223940"/>
                    <a:ext cx="363189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6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L</a:t>
                    </a:r>
                    <a:r>
                      <a:rPr lang="en-US" altLang="ko-KR" sz="14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EVEL  </a:t>
                    </a:r>
                    <a:r>
                      <a:rPr lang="en-US" altLang="ko-KR" sz="16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50  </a:t>
                    </a:r>
                    <a:r>
                      <a:rPr lang="en-US" altLang="ko-KR" sz="1600" b="1" dirty="0" smtClean="0">
                        <a:solidFill>
                          <a:srgbClr val="FFC000"/>
                        </a:solidFill>
                        <a:latin typeface="+mj-ea"/>
                        <a:ea typeface="+mj-ea"/>
                      </a:rPr>
                      <a:t>(2000)</a:t>
                    </a:r>
                    <a:r>
                      <a:rPr lang="en-US" altLang="ko-KR" sz="16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       </a:t>
                    </a:r>
                    <a:r>
                      <a:rPr lang="ko-KR" altLang="en-US" sz="16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캐릭터 닉네임</a:t>
                    </a:r>
                    <a:endParaRPr lang="ko-KR" altLang="en-US" sz="16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49" name="직사각형 248"/>
                  <p:cNvSpPr/>
                  <p:nvPr/>
                </p:nvSpPr>
                <p:spPr>
                  <a:xfrm>
                    <a:off x="4676823" y="4258819"/>
                    <a:ext cx="925124" cy="288000"/>
                  </a:xfrm>
                  <a:prstGeom prst="rect">
                    <a:avLst/>
                  </a:prstGeom>
                  <a:solidFill>
                    <a:schemeClr val="tx2">
                      <a:lumMod val="50000"/>
                    </a:schemeClr>
                  </a:solidFill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ko-KR" altLang="en-US" sz="1200" b="1" dirty="0" smtClean="0"/>
                      <a:t>상세 정보</a:t>
                    </a:r>
                    <a:endParaRPr lang="ko-KR" altLang="en-US" sz="1200" b="1" dirty="0"/>
                  </a:p>
                </p:txBody>
              </p:sp>
              <p:sp>
                <p:nvSpPr>
                  <p:cNvPr id="250" name="모서리가 둥근 직사각형 249"/>
                  <p:cNvSpPr/>
                  <p:nvPr/>
                </p:nvSpPr>
                <p:spPr>
                  <a:xfrm>
                    <a:off x="905198" y="4639679"/>
                    <a:ext cx="3600000" cy="180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51" name="모서리가 둥근 직사각형 250"/>
                  <p:cNvSpPr/>
                  <p:nvPr/>
                </p:nvSpPr>
                <p:spPr>
                  <a:xfrm>
                    <a:off x="924196" y="4654935"/>
                    <a:ext cx="2376000" cy="144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52" name="TextBox 251"/>
                  <p:cNvSpPr txBox="1"/>
                  <p:nvPr/>
                </p:nvSpPr>
                <p:spPr>
                  <a:xfrm>
                    <a:off x="4864310" y="4560454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4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66%</a:t>
                    </a:r>
                    <a:endParaRPr lang="ko-KR" altLang="en-US" sz="32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53" name="TextBox 252"/>
                  <p:cNvSpPr txBox="1"/>
                  <p:nvPr/>
                </p:nvSpPr>
                <p:spPr>
                  <a:xfrm>
                    <a:off x="908031" y="4804509"/>
                    <a:ext cx="646331" cy="6052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ko-KR" altLang="en-US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전투력</a:t>
                    </a:r>
                    <a:endPara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  <a:p>
                    <a:pPr>
                      <a:lnSpc>
                        <a:spcPts val="2000"/>
                      </a:lnSpc>
                    </a:pPr>
                    <a:r>
                      <a:rPr lang="ko-KR" altLang="en-US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공격력</a:t>
                    </a:r>
                    <a:endParaRPr lang="ko-KR" altLang="en-US" sz="28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54" name="TextBox 253"/>
                  <p:cNvSpPr txBox="1"/>
                  <p:nvPr/>
                </p:nvSpPr>
                <p:spPr>
                  <a:xfrm>
                    <a:off x="3481593" y="4804509"/>
                    <a:ext cx="646331" cy="6052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ko-KR" altLang="en-US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생명력</a:t>
                    </a:r>
                    <a:endParaRPr lang="en-US" altLang="ko-KR" sz="1200" b="1" dirty="0" smtClean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  <a:p>
                    <a:pPr>
                      <a:lnSpc>
                        <a:spcPts val="2000"/>
                      </a:lnSpc>
                    </a:pPr>
                    <a:r>
                      <a:rPr lang="ko-KR" altLang="en-US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방어력</a:t>
                    </a:r>
                    <a:endParaRPr lang="ko-KR" altLang="en-US" sz="28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55" name="TextBox 254"/>
                  <p:cNvSpPr txBox="1"/>
                  <p:nvPr/>
                </p:nvSpPr>
                <p:spPr>
                  <a:xfrm>
                    <a:off x="2071381" y="4804509"/>
                    <a:ext cx="893193" cy="6052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en-US" altLang="ko-KR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1,234,567</a:t>
                    </a:r>
                  </a:p>
                  <a:p>
                    <a:pPr>
                      <a:lnSpc>
                        <a:spcPts val="2000"/>
                      </a:lnSpc>
                    </a:pPr>
                    <a:r>
                      <a:rPr lang="en-US" altLang="ko-KR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1,234,567</a:t>
                    </a:r>
                    <a:endParaRPr lang="ko-KR" altLang="en-US" sz="28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56" name="TextBox 255"/>
                  <p:cNvSpPr txBox="1"/>
                  <p:nvPr/>
                </p:nvSpPr>
                <p:spPr>
                  <a:xfrm>
                    <a:off x="4644944" y="4804509"/>
                    <a:ext cx="893193" cy="6052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en-US" altLang="ko-KR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1,234,567</a:t>
                    </a:r>
                  </a:p>
                  <a:p>
                    <a:pPr>
                      <a:lnSpc>
                        <a:spcPts val="2000"/>
                      </a:lnSpc>
                    </a:pPr>
                    <a:r>
                      <a:rPr lang="en-US" altLang="ko-KR" sz="1200" b="1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1,234,567</a:t>
                    </a:r>
                    <a:endParaRPr lang="ko-KR" altLang="en-US" sz="2800" b="1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223" name="그룹 222"/>
                <p:cNvGrpSpPr/>
                <p:nvPr/>
              </p:nvGrpSpPr>
              <p:grpSpPr>
                <a:xfrm>
                  <a:off x="614157" y="1667959"/>
                  <a:ext cx="691269" cy="296878"/>
                  <a:chOff x="998412" y="1165944"/>
                  <a:chExt cx="771080" cy="351857"/>
                </a:xfrm>
              </p:grpSpPr>
              <p:sp>
                <p:nvSpPr>
                  <p:cNvPr id="245" name="오각형 244"/>
                  <p:cNvSpPr/>
                  <p:nvPr/>
                </p:nvSpPr>
                <p:spPr>
                  <a:xfrm>
                    <a:off x="1210962" y="1293341"/>
                    <a:ext cx="420130" cy="189470"/>
                  </a:xfrm>
                  <a:prstGeom prst="homePlate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6" name="TextBox 245"/>
                  <p:cNvSpPr txBox="1"/>
                  <p:nvPr/>
                </p:nvSpPr>
                <p:spPr>
                  <a:xfrm>
                    <a:off x="998412" y="1165944"/>
                    <a:ext cx="771080" cy="3518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24" name="그룹 223"/>
                <p:cNvGrpSpPr/>
                <p:nvPr/>
              </p:nvGrpSpPr>
              <p:grpSpPr>
                <a:xfrm>
                  <a:off x="614157" y="4201036"/>
                  <a:ext cx="691269" cy="296878"/>
                  <a:chOff x="998412" y="1165944"/>
                  <a:chExt cx="771080" cy="351857"/>
                </a:xfrm>
              </p:grpSpPr>
              <p:sp>
                <p:nvSpPr>
                  <p:cNvPr id="243" name="오각형 242"/>
                  <p:cNvSpPr/>
                  <p:nvPr/>
                </p:nvSpPr>
                <p:spPr>
                  <a:xfrm>
                    <a:off x="1210962" y="1293341"/>
                    <a:ext cx="420130" cy="189470"/>
                  </a:xfrm>
                  <a:prstGeom prst="homePlate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4" name="TextBox 243"/>
                  <p:cNvSpPr txBox="1"/>
                  <p:nvPr/>
                </p:nvSpPr>
                <p:spPr>
                  <a:xfrm>
                    <a:off x="998412" y="1165944"/>
                    <a:ext cx="771080" cy="3518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225" name="TextBox 224"/>
                <p:cNvSpPr txBox="1"/>
                <p:nvPr/>
              </p:nvSpPr>
              <p:spPr>
                <a:xfrm>
                  <a:off x="692915" y="4502617"/>
                  <a:ext cx="234476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ts val="1500"/>
                    </a:lnSpc>
                    <a:buFont typeface="Wingdings" panose="05000000000000000000" pitchFamily="2" charset="2"/>
                    <a:buChar char="l"/>
                  </a:pPr>
                  <a:r>
                    <a:rPr lang="ko-KR" altLang="en-US" sz="1400" b="1" dirty="0" err="1" smtClean="0"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버서커</a:t>
                  </a:r>
                  <a:r>
                    <a:rPr lang="ko-KR" altLang="en-US" sz="1400" b="1" dirty="0" smtClean="0"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불멸 세트</a:t>
                  </a:r>
                  <a:endParaRPr lang="en-US" altLang="ko-KR" sz="14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공격력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+200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</a:t>
                  </a:r>
                  <a:r>
                    <a:rPr lang="ko-KR" altLang="en-US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치명타확률 </a:t>
                  </a:r>
                  <a:r>
                    <a:rPr lang="en-US" altLang="ko-KR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+3%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5</a:t>
                  </a:r>
                  <a:r>
                    <a:rPr lang="ko-KR" altLang="en-US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err="1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회피율</a:t>
                  </a:r>
                  <a:r>
                    <a:rPr lang="ko-KR" altLang="en-US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+5%</a:t>
                  </a:r>
                  <a:endParaRPr lang="ko-KR" altLang="en-US" sz="11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>
                <a:xfrm>
                  <a:off x="3305920" y="4502617"/>
                  <a:ext cx="234476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ts val="1500"/>
                    </a:lnSpc>
                    <a:buFont typeface="Wingdings" panose="05000000000000000000" pitchFamily="2" charset="2"/>
                    <a:buChar char="l"/>
                  </a:pPr>
                  <a:r>
                    <a:rPr lang="ko-KR" altLang="en-US" sz="1400" b="1" dirty="0" err="1" smtClean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버서커</a:t>
                  </a:r>
                  <a:r>
                    <a:rPr lang="ko-KR" altLang="en-US" sz="1400" b="1" dirty="0" smtClean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불멸 세트</a:t>
                  </a:r>
                  <a:endParaRPr lang="en-US" altLang="ko-KR" sz="1400" b="1" dirty="0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공격력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+200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치명타확률 </a:t>
                  </a:r>
                  <a:r>
                    <a:rPr lang="en-US" altLang="ko-KR" sz="11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+3%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5</a:t>
                  </a:r>
                  <a:r>
                    <a:rPr lang="ko-KR" altLang="en-US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세트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: </a:t>
                  </a:r>
                  <a:r>
                    <a:rPr lang="ko-KR" altLang="en-US" sz="1100" b="1" dirty="0" err="1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회피율</a:t>
                  </a:r>
                  <a:r>
                    <a:rPr lang="ko-KR" altLang="en-US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+5%</a:t>
                  </a:r>
                  <a:endParaRPr lang="ko-KR" altLang="en-US" sz="11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227" name="그룹 226"/>
                <p:cNvGrpSpPr/>
                <p:nvPr/>
              </p:nvGrpSpPr>
              <p:grpSpPr>
                <a:xfrm>
                  <a:off x="614156" y="3356677"/>
                  <a:ext cx="691269" cy="296878"/>
                  <a:chOff x="4763375" y="2420648"/>
                  <a:chExt cx="691269" cy="296878"/>
                </a:xfrm>
              </p:grpSpPr>
              <p:sp>
                <p:nvSpPr>
                  <p:cNvPr id="241" name="오각형 240"/>
                  <p:cNvSpPr/>
                  <p:nvPr/>
                </p:nvSpPr>
                <p:spPr>
                  <a:xfrm>
                    <a:off x="4953929" y="2528139"/>
                    <a:ext cx="376644" cy="159865"/>
                  </a:xfrm>
                  <a:prstGeom prst="homePlat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2" name="TextBox 241"/>
                  <p:cNvSpPr txBox="1"/>
                  <p:nvPr/>
                </p:nvSpPr>
                <p:spPr>
                  <a:xfrm>
                    <a:off x="4763375" y="2420648"/>
                    <a:ext cx="691269" cy="296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28" name="그룹 227"/>
                <p:cNvGrpSpPr/>
                <p:nvPr/>
              </p:nvGrpSpPr>
              <p:grpSpPr>
                <a:xfrm>
                  <a:off x="614156" y="2512318"/>
                  <a:ext cx="691269" cy="296878"/>
                  <a:chOff x="4763375" y="2420648"/>
                  <a:chExt cx="691269" cy="296878"/>
                </a:xfrm>
              </p:grpSpPr>
              <p:sp>
                <p:nvSpPr>
                  <p:cNvPr id="239" name="오각형 238"/>
                  <p:cNvSpPr/>
                  <p:nvPr/>
                </p:nvSpPr>
                <p:spPr>
                  <a:xfrm>
                    <a:off x="4953929" y="2528139"/>
                    <a:ext cx="376644" cy="159865"/>
                  </a:xfrm>
                  <a:prstGeom prst="homePlat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0" name="TextBox 239"/>
                  <p:cNvSpPr txBox="1"/>
                  <p:nvPr/>
                </p:nvSpPr>
                <p:spPr>
                  <a:xfrm>
                    <a:off x="4763375" y="2420648"/>
                    <a:ext cx="691269" cy="296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29" name="그룹 228"/>
                <p:cNvGrpSpPr/>
                <p:nvPr/>
              </p:nvGrpSpPr>
              <p:grpSpPr>
                <a:xfrm>
                  <a:off x="4730970" y="2520556"/>
                  <a:ext cx="691269" cy="296878"/>
                  <a:chOff x="4763375" y="2420648"/>
                  <a:chExt cx="691269" cy="296878"/>
                </a:xfrm>
              </p:grpSpPr>
              <p:sp>
                <p:nvSpPr>
                  <p:cNvPr id="237" name="오각형 236"/>
                  <p:cNvSpPr/>
                  <p:nvPr/>
                </p:nvSpPr>
                <p:spPr>
                  <a:xfrm>
                    <a:off x="4953929" y="2528139"/>
                    <a:ext cx="376644" cy="159865"/>
                  </a:xfrm>
                  <a:prstGeom prst="homePlat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7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4763375" y="2420648"/>
                    <a:ext cx="691269" cy="296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05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세트</a:t>
                    </a:r>
                    <a:endParaRPr lang="ko-KR" alt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230" name="그림 229"/>
                <p:cNvPicPr>
                  <a:picLocks noChangeAspect="1"/>
                </p:cNvPicPr>
                <p:nvPr/>
              </p:nvPicPr>
              <p:blipFill rotWithShape="1">
                <a:blip r:embed="rId11">
                  <a:lum bright="70000" contrast="-70000"/>
                </a:blip>
                <a:srcRect l="15593" t="6258" r="12525" b="2634"/>
                <a:stretch/>
              </p:blipFill>
              <p:spPr>
                <a:xfrm>
                  <a:off x="7466018" y="1753840"/>
                  <a:ext cx="197802" cy="258303"/>
                </a:xfrm>
                <a:prstGeom prst="rect">
                  <a:avLst/>
                </a:prstGeom>
              </p:spPr>
            </p:pic>
            <p:pic>
              <p:nvPicPr>
                <p:cNvPr id="231" name="그림 230"/>
                <p:cNvPicPr>
                  <a:picLocks noChangeAspect="1"/>
                </p:cNvPicPr>
                <p:nvPr/>
              </p:nvPicPr>
              <p:blipFill rotWithShape="1">
                <a:blip r:embed="rId11">
                  <a:lum bright="70000" contrast="-70000"/>
                </a:blip>
                <a:srcRect l="15593" t="6258" r="12525" b="2634"/>
                <a:stretch/>
              </p:blipFill>
              <p:spPr>
                <a:xfrm>
                  <a:off x="8762186" y="3024877"/>
                  <a:ext cx="197802" cy="258303"/>
                </a:xfrm>
                <a:prstGeom prst="rect">
                  <a:avLst/>
                </a:prstGeom>
              </p:spPr>
            </p:pic>
            <p:pic>
              <p:nvPicPr>
                <p:cNvPr id="232" name="그림 23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945154" y="3883315"/>
                  <a:ext cx="237359" cy="231917"/>
                </a:xfrm>
                <a:prstGeom prst="rect">
                  <a:avLst/>
                </a:prstGeom>
              </p:spPr>
            </p:pic>
            <p:pic>
              <p:nvPicPr>
                <p:cNvPr id="233" name="그림 232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0727" y="5997162"/>
                  <a:ext cx="1568768" cy="523567"/>
                </a:xfrm>
                <a:prstGeom prst="rect">
                  <a:avLst/>
                </a:prstGeom>
              </p:spPr>
            </p:pic>
            <p:pic>
              <p:nvPicPr>
                <p:cNvPr id="234" name="그림 233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48304" y="5997162"/>
                  <a:ext cx="1568768" cy="523567"/>
                </a:xfrm>
                <a:prstGeom prst="rect">
                  <a:avLst/>
                </a:prstGeom>
              </p:spPr>
            </p:pic>
            <p:sp>
              <p:nvSpPr>
                <p:cNvPr id="235" name="TextBox 234"/>
                <p:cNvSpPr txBox="1"/>
                <p:nvPr/>
              </p:nvSpPr>
              <p:spPr>
                <a:xfrm>
                  <a:off x="8092244" y="6091950"/>
                  <a:ext cx="14785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b="1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일괄분해</a:t>
                  </a:r>
                  <a:endParaRPr lang="ko-KR" altLang="en-US" sz="36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36" name="TextBox 235"/>
                <p:cNvSpPr txBox="1"/>
                <p:nvPr/>
              </p:nvSpPr>
              <p:spPr>
                <a:xfrm>
                  <a:off x="9697374" y="6091950"/>
                  <a:ext cx="14785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일괄판매</a:t>
                  </a:r>
                  <a:endParaRPr lang="ko-KR" altLang="en-US" sz="36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62" name="직사각형 261"/>
              <p:cNvSpPr/>
              <p:nvPr/>
            </p:nvSpPr>
            <p:spPr>
              <a:xfrm>
                <a:off x="614156" y="515422"/>
                <a:ext cx="10961635" cy="6171075"/>
              </a:xfrm>
              <a:prstGeom prst="rect">
                <a:avLst/>
              </a:prstGeom>
              <a:solidFill>
                <a:schemeClr val="tx1">
                  <a:alpha val="86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dirty="0"/>
              </a:p>
            </p:txBody>
          </p:sp>
          <p:grpSp>
            <p:nvGrpSpPr>
              <p:cNvPr id="263" name="그룹 262"/>
              <p:cNvGrpSpPr/>
              <p:nvPr/>
            </p:nvGrpSpPr>
            <p:grpSpPr>
              <a:xfrm>
                <a:off x="3496840" y="619089"/>
                <a:ext cx="5198321" cy="5944232"/>
                <a:chOff x="3496840" y="619089"/>
                <a:chExt cx="5198321" cy="5944232"/>
              </a:xfrm>
            </p:grpSpPr>
            <p:pic>
              <p:nvPicPr>
                <p:cNvPr id="264" name="그림 263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6840" y="619089"/>
                  <a:ext cx="5198321" cy="5944232"/>
                </a:xfrm>
                <a:prstGeom prst="rect">
                  <a:avLst/>
                </a:prstGeom>
              </p:spPr>
            </p:pic>
            <p:sp>
              <p:nvSpPr>
                <p:cNvPr id="265" name="TextBox 264"/>
                <p:cNvSpPr txBox="1"/>
                <p:nvPr/>
              </p:nvSpPr>
              <p:spPr>
                <a:xfrm>
                  <a:off x="5514442" y="828629"/>
                  <a:ext cx="1144865" cy="3077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아이템 강화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66" name="그림 265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4985" y="1304299"/>
                  <a:ext cx="4631812" cy="4662128"/>
                </a:xfrm>
                <a:prstGeom prst="rect">
                  <a:avLst/>
                </a:prstGeom>
              </p:spPr>
            </p:pic>
            <p:sp>
              <p:nvSpPr>
                <p:cNvPr id="267" name="TextBox 266"/>
                <p:cNvSpPr txBox="1"/>
                <p:nvPr/>
              </p:nvSpPr>
              <p:spPr>
                <a:xfrm>
                  <a:off x="4660901" y="1714058"/>
                  <a:ext cx="8377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</a:rPr>
                    <a:t>L</a:t>
                  </a:r>
                  <a:r>
                    <a:rPr lang="en-US" altLang="ko-KR" sz="1200" b="1" dirty="0" smtClean="0">
                      <a:solidFill>
                        <a:schemeClr val="bg1"/>
                      </a:solidFill>
                    </a:rPr>
                    <a:t>EVEL  </a:t>
                  </a:r>
                  <a:r>
                    <a:rPr lang="en-US" altLang="ko-KR" sz="14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68" name="직선 연결선 267"/>
                <p:cNvCxnSpPr/>
                <p:nvPr/>
              </p:nvCxnSpPr>
              <p:spPr>
                <a:xfrm>
                  <a:off x="3956448" y="3628149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9" name="타원 268"/>
                <p:cNvSpPr/>
                <p:nvPr/>
              </p:nvSpPr>
              <p:spPr>
                <a:xfrm>
                  <a:off x="3922309" y="3603146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0" name="TextBox 269"/>
                <p:cNvSpPr txBox="1"/>
                <p:nvPr/>
              </p:nvSpPr>
              <p:spPr>
                <a:xfrm>
                  <a:off x="3916680" y="1382245"/>
                  <a:ext cx="156645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강화 대상 아이템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71" name="직선 연결선 270"/>
                <p:cNvCxnSpPr/>
                <p:nvPr/>
              </p:nvCxnSpPr>
              <p:spPr>
                <a:xfrm>
                  <a:off x="3956448" y="1733505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2" name="타원 271"/>
                <p:cNvSpPr/>
                <p:nvPr/>
              </p:nvSpPr>
              <p:spPr>
                <a:xfrm>
                  <a:off x="3922309" y="1708502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73" name="직선 연결선 272"/>
                <p:cNvCxnSpPr/>
                <p:nvPr/>
              </p:nvCxnSpPr>
              <p:spPr>
                <a:xfrm>
                  <a:off x="3956448" y="5842619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타원 273"/>
                <p:cNvSpPr/>
                <p:nvPr/>
              </p:nvSpPr>
              <p:spPr>
                <a:xfrm>
                  <a:off x="3922309" y="5827344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75" name="그림 274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3988837" y="6011340"/>
                  <a:ext cx="758087" cy="396000"/>
                </a:xfrm>
                <a:prstGeom prst="rect">
                  <a:avLst/>
                </a:prstGeom>
              </p:spPr>
            </p:pic>
            <p:pic>
              <p:nvPicPr>
                <p:cNvPr id="276" name="그림 275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7413850" y="6011340"/>
                  <a:ext cx="758086" cy="396000"/>
                </a:xfrm>
                <a:prstGeom prst="rect">
                  <a:avLst/>
                </a:prstGeom>
              </p:spPr>
            </p:pic>
            <p:pic>
              <p:nvPicPr>
                <p:cNvPr id="277" name="그림 276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4614442" y="6011340"/>
                  <a:ext cx="702051" cy="396000"/>
                </a:xfrm>
                <a:prstGeom prst="rect">
                  <a:avLst/>
                </a:prstGeom>
              </p:spPr>
            </p:pic>
            <p:pic>
              <p:nvPicPr>
                <p:cNvPr id="278" name="그림 277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5282926" y="6011340"/>
                  <a:ext cx="702051" cy="396000"/>
                </a:xfrm>
                <a:prstGeom prst="rect">
                  <a:avLst/>
                </a:prstGeom>
              </p:spPr>
            </p:pic>
            <p:pic>
              <p:nvPicPr>
                <p:cNvPr id="279" name="그림 278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5944875" y="6011340"/>
                  <a:ext cx="702051" cy="396000"/>
                </a:xfrm>
                <a:prstGeom prst="rect">
                  <a:avLst/>
                </a:prstGeom>
              </p:spPr>
            </p:pic>
            <p:pic>
              <p:nvPicPr>
                <p:cNvPr id="280" name="그림 279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6516296" y="6011340"/>
                  <a:ext cx="702051" cy="396000"/>
                </a:xfrm>
                <a:prstGeom prst="rect">
                  <a:avLst/>
                </a:prstGeom>
              </p:spPr>
            </p:pic>
            <p:pic>
              <p:nvPicPr>
                <p:cNvPr id="281" name="그림 280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48" t="5265" r="78308" b="83440"/>
                <a:stretch/>
              </p:blipFill>
              <p:spPr>
                <a:xfrm>
                  <a:off x="7011504" y="6011340"/>
                  <a:ext cx="702051" cy="396000"/>
                </a:xfrm>
                <a:prstGeom prst="rect">
                  <a:avLst/>
                </a:prstGeom>
              </p:spPr>
            </p:pic>
            <p:sp>
              <p:nvSpPr>
                <p:cNvPr id="282" name="TextBox 281"/>
                <p:cNvSpPr txBox="1"/>
                <p:nvPr/>
              </p:nvSpPr>
              <p:spPr>
                <a:xfrm>
                  <a:off x="5312773" y="6054649"/>
                  <a:ext cx="156645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smtClean="0">
                      <a:solidFill>
                        <a:schemeClr val="bg1"/>
                      </a:solidFill>
                    </a:rPr>
                    <a:t>아이템 강화 진행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3" name="오른쪽 화살표 282"/>
                <p:cNvSpPr/>
                <p:nvPr/>
              </p:nvSpPr>
              <p:spPr>
                <a:xfrm>
                  <a:off x="5793645" y="2387375"/>
                  <a:ext cx="521711" cy="410483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4" name="TextBox 283"/>
                <p:cNvSpPr txBox="1"/>
                <p:nvPr/>
              </p:nvSpPr>
              <p:spPr>
                <a:xfrm>
                  <a:off x="4408512" y="3161180"/>
                  <a:ext cx="130035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chemeClr val="bg1"/>
                      </a:solidFill>
                    </a:rPr>
                    <a:t>날카로운 이빨 대검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5" name="TextBox 284"/>
                <p:cNvSpPr txBox="1"/>
                <p:nvPr/>
              </p:nvSpPr>
              <p:spPr>
                <a:xfrm>
                  <a:off x="4379328" y="3366637"/>
                  <a:ext cx="56938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chemeClr val="bg1"/>
                      </a:solidFill>
                    </a:rPr>
                    <a:t>공격력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6" name="TextBox 285"/>
                <p:cNvSpPr txBox="1"/>
                <p:nvPr/>
              </p:nvSpPr>
              <p:spPr>
                <a:xfrm>
                  <a:off x="5169085" y="3366637"/>
                  <a:ext cx="58702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schemeClr val="bg1"/>
                      </a:solidFill>
                    </a:rPr>
                    <a:t>12,345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7" name="TextBox 286"/>
                <p:cNvSpPr txBox="1"/>
                <p:nvPr/>
              </p:nvSpPr>
              <p:spPr>
                <a:xfrm>
                  <a:off x="6277323" y="3366637"/>
                  <a:ext cx="56938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chemeClr val="bg1"/>
                      </a:solidFill>
                    </a:rPr>
                    <a:t>공격력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8" name="TextBox 287"/>
                <p:cNvSpPr txBox="1"/>
                <p:nvPr/>
              </p:nvSpPr>
              <p:spPr>
                <a:xfrm>
                  <a:off x="7067080" y="3366637"/>
                  <a:ext cx="58702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schemeClr val="bg1"/>
                      </a:solidFill>
                    </a:rPr>
                    <a:t>25,000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9" name="TextBox 288"/>
                <p:cNvSpPr txBox="1"/>
                <p:nvPr/>
              </p:nvSpPr>
              <p:spPr>
                <a:xfrm>
                  <a:off x="7535903" y="3366637"/>
                  <a:ext cx="76014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rgbClr val="00B050"/>
                      </a:solidFill>
                    </a:rPr>
                    <a:t>▲ </a:t>
                  </a:r>
                  <a:r>
                    <a:rPr lang="en-US" altLang="ko-KR" sz="1000" b="1" dirty="0" smtClean="0">
                      <a:solidFill>
                        <a:srgbClr val="00B050"/>
                      </a:solidFill>
                    </a:rPr>
                    <a:t>12,655</a:t>
                  </a:r>
                  <a:endParaRPr lang="ko-KR" altLang="en-US" sz="100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290" name="TextBox 289"/>
                <p:cNvSpPr txBox="1"/>
                <p:nvPr/>
              </p:nvSpPr>
              <p:spPr>
                <a:xfrm>
                  <a:off x="6543511" y="1714058"/>
                  <a:ext cx="94198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bg1"/>
                      </a:solidFill>
                    </a:rPr>
                    <a:t>L</a:t>
                  </a:r>
                  <a:r>
                    <a:rPr lang="en-US" altLang="ko-KR" sz="1200" b="1" dirty="0" smtClean="0">
                      <a:solidFill>
                        <a:schemeClr val="bg1"/>
                      </a:solidFill>
                    </a:rPr>
                    <a:t>EVEL  </a:t>
                  </a:r>
                  <a:r>
                    <a:rPr lang="en-US" altLang="ko-KR" sz="14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1" name="TextBox 290"/>
                <p:cNvSpPr txBox="1"/>
                <p:nvPr/>
              </p:nvSpPr>
              <p:spPr>
                <a:xfrm>
                  <a:off x="6340714" y="3161180"/>
                  <a:ext cx="130035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00" b="1" dirty="0" smtClean="0">
                      <a:solidFill>
                        <a:schemeClr val="bg1"/>
                      </a:solidFill>
                    </a:rPr>
                    <a:t>날카로운 이빨 대검</a:t>
                  </a:r>
                  <a:endParaRPr lang="ko-KR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4" name="TextBox 303"/>
                <p:cNvSpPr txBox="1"/>
                <p:nvPr/>
              </p:nvSpPr>
              <p:spPr>
                <a:xfrm>
                  <a:off x="3916680" y="3645673"/>
                  <a:ext cx="13869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강화 단계 설정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5" name="오각형 304"/>
                <p:cNvSpPr/>
                <p:nvPr/>
              </p:nvSpPr>
              <p:spPr>
                <a:xfrm flipH="1">
                  <a:off x="4060926" y="4072866"/>
                  <a:ext cx="400346" cy="180000"/>
                </a:xfrm>
                <a:prstGeom prst="homePlat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-</a:t>
                  </a:r>
                  <a:endParaRPr lang="ko-KR" altLang="en-US" sz="20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06" name="오각형 305"/>
                <p:cNvSpPr/>
                <p:nvPr/>
              </p:nvSpPr>
              <p:spPr>
                <a:xfrm>
                  <a:off x="7436345" y="4072866"/>
                  <a:ext cx="400346" cy="180000"/>
                </a:xfrm>
                <a:prstGeom prst="homePlat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</a:t>
                  </a:r>
                  <a:endParaRPr lang="ko-KR" altLang="en-US" sz="20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07" name="모서리가 둥근 직사각형 306"/>
                <p:cNvSpPr/>
                <p:nvPr/>
              </p:nvSpPr>
              <p:spPr>
                <a:xfrm>
                  <a:off x="4504402" y="4072866"/>
                  <a:ext cx="2880000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0" h="6350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8" name="모서리가 둥근 직사각형 307"/>
                <p:cNvSpPr/>
                <p:nvPr/>
              </p:nvSpPr>
              <p:spPr>
                <a:xfrm>
                  <a:off x="6615379" y="4110064"/>
                  <a:ext cx="720000" cy="126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9" name="직사각형 308"/>
                <p:cNvSpPr/>
                <p:nvPr/>
              </p:nvSpPr>
              <p:spPr>
                <a:xfrm>
                  <a:off x="7876552" y="4085258"/>
                  <a:ext cx="396000" cy="18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1100" b="1" dirty="0" smtClean="0">
                      <a:solidFill>
                        <a:schemeClr val="tx1"/>
                      </a:solidFill>
                    </a:rPr>
                    <a:t>20</a:t>
                  </a:r>
                  <a:endParaRPr lang="ko-KR" alt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0" name="TextBox 309"/>
                <p:cNvSpPr txBox="1"/>
                <p:nvPr/>
              </p:nvSpPr>
              <p:spPr>
                <a:xfrm>
                  <a:off x="3916680" y="4390729"/>
                  <a:ext cx="13869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b="1" dirty="0" smtClean="0">
                      <a:solidFill>
                        <a:schemeClr val="bg1"/>
                      </a:solidFill>
                    </a:rPr>
                    <a:t>강화 비용 정보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11" name="그림 310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76577" y="4837879"/>
                  <a:ext cx="401442" cy="40144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12" name="그림 311"/>
                <p:cNvPicPr>
                  <a:picLocks noChangeAspect="1"/>
                </p:cNvPicPr>
                <p:nvPr/>
              </p:nvPicPr>
              <p:blipFill rotWithShape="1"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77" t="63786" r="62316" b="24081"/>
                <a:stretch/>
              </p:blipFill>
              <p:spPr>
                <a:xfrm>
                  <a:off x="4431230" y="5432516"/>
                  <a:ext cx="312917" cy="305962"/>
                </a:xfrm>
                <a:prstGeom prst="rect">
                  <a:avLst/>
                </a:prstGeom>
                <a:noFill/>
              </p:spPr>
            </p:pic>
            <p:sp>
              <p:nvSpPr>
                <p:cNvPr id="313" name="TextBox 312"/>
                <p:cNvSpPr txBox="1"/>
                <p:nvPr/>
              </p:nvSpPr>
              <p:spPr>
                <a:xfrm>
                  <a:off x="5185769" y="4759126"/>
                  <a:ext cx="79861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solidFill>
                        <a:schemeClr val="bg1"/>
                      </a:solidFill>
                    </a:rPr>
                    <a:t>보유 정수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4" name="TextBox 313"/>
                <p:cNvSpPr txBox="1"/>
                <p:nvPr/>
              </p:nvSpPr>
              <p:spPr>
                <a:xfrm>
                  <a:off x="5386144" y="5010894"/>
                  <a:ext cx="42992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50" b="1" dirty="0" smtClean="0">
                      <a:solidFill>
                        <a:schemeClr val="bg1"/>
                      </a:solidFill>
                    </a:rPr>
                    <a:t>255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5" name="TextBox 314"/>
                <p:cNvSpPr txBox="1"/>
                <p:nvPr/>
              </p:nvSpPr>
              <p:spPr>
                <a:xfrm>
                  <a:off x="5192180" y="5289418"/>
                  <a:ext cx="79861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solidFill>
                        <a:schemeClr val="bg1"/>
                      </a:solidFill>
                    </a:rPr>
                    <a:t>보유 골드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6" name="TextBox 315"/>
                <p:cNvSpPr txBox="1"/>
                <p:nvPr/>
              </p:nvSpPr>
              <p:spPr>
                <a:xfrm>
                  <a:off x="5172944" y="5545031"/>
                  <a:ext cx="83067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50" b="1" dirty="0" smtClean="0">
                      <a:solidFill>
                        <a:schemeClr val="bg1"/>
                      </a:solidFill>
                    </a:rPr>
                    <a:t>1,000,000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7" name="TextBox 316"/>
                <p:cNvSpPr txBox="1"/>
                <p:nvPr/>
              </p:nvSpPr>
              <p:spPr>
                <a:xfrm>
                  <a:off x="6826091" y="4759126"/>
                  <a:ext cx="79861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solidFill>
                        <a:schemeClr val="bg1"/>
                      </a:solidFill>
                    </a:rPr>
                    <a:t>필요 정수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7026466" y="5010894"/>
                  <a:ext cx="42992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50" b="1" dirty="0" smtClean="0">
                      <a:solidFill>
                        <a:srgbClr val="C00000"/>
                      </a:solidFill>
                    </a:rPr>
                    <a:t>350</a:t>
                  </a:r>
                  <a:endParaRPr lang="ko-KR" altLang="en-US" sz="105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19" name="TextBox 318"/>
                <p:cNvSpPr txBox="1"/>
                <p:nvPr/>
              </p:nvSpPr>
              <p:spPr>
                <a:xfrm>
                  <a:off x="6826091" y="5289418"/>
                  <a:ext cx="79861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solidFill>
                        <a:schemeClr val="bg1"/>
                      </a:solidFill>
                    </a:rPr>
                    <a:t>필요 골드</a:t>
                  </a:r>
                  <a:endParaRPr lang="ko-KR" alt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0" name="TextBox 319"/>
                <p:cNvSpPr txBox="1"/>
                <p:nvPr/>
              </p:nvSpPr>
              <p:spPr>
                <a:xfrm>
                  <a:off x="6871776" y="5545031"/>
                  <a:ext cx="71205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50" b="1" dirty="0" smtClean="0">
                      <a:solidFill>
                        <a:srgbClr val="00B050"/>
                      </a:solidFill>
                    </a:rPr>
                    <a:t>999,000</a:t>
                  </a:r>
                  <a:endParaRPr lang="ko-KR" altLang="en-US" sz="105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321" name="TextBox 320"/>
                <p:cNvSpPr txBox="1"/>
                <p:nvPr/>
              </p:nvSpPr>
              <p:spPr>
                <a:xfrm>
                  <a:off x="6196571" y="4745154"/>
                  <a:ext cx="3193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 smtClean="0">
                      <a:solidFill>
                        <a:schemeClr val="bg1"/>
                      </a:solidFill>
                    </a:rPr>
                    <a:t>/</a:t>
                  </a:r>
                  <a:endParaRPr lang="ko-KR" alt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2" name="TextBox 321"/>
                <p:cNvSpPr txBox="1"/>
                <p:nvPr/>
              </p:nvSpPr>
              <p:spPr>
                <a:xfrm>
                  <a:off x="6196571" y="5305080"/>
                  <a:ext cx="3193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 smtClean="0">
                      <a:solidFill>
                        <a:schemeClr val="bg1"/>
                      </a:solidFill>
                    </a:rPr>
                    <a:t>/</a:t>
                  </a:r>
                  <a:endParaRPr lang="ko-KR" altLang="en-US" sz="8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34" name="직선 연결선 333"/>
                <p:cNvCxnSpPr/>
                <p:nvPr/>
              </p:nvCxnSpPr>
              <p:spPr>
                <a:xfrm>
                  <a:off x="3956448" y="4734398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5" name="타원 334"/>
                <p:cNvSpPr/>
                <p:nvPr/>
              </p:nvSpPr>
              <p:spPr>
                <a:xfrm>
                  <a:off x="3922309" y="4719123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336" name="직선 연결선 335"/>
                <p:cNvCxnSpPr/>
                <p:nvPr/>
              </p:nvCxnSpPr>
              <p:spPr>
                <a:xfrm>
                  <a:off x="3956448" y="4354304"/>
                  <a:ext cx="4284000" cy="0"/>
                </a:xfrm>
                <a:prstGeom prst="line">
                  <a:avLst/>
                </a:prstGeom>
                <a:ln w="9525">
                  <a:gradFill>
                    <a:gsLst>
                      <a:gs pos="0">
                        <a:schemeClr val="tx1">
                          <a:lumMod val="50000"/>
                          <a:lumOff val="50000"/>
                          <a:alpha val="25000"/>
                        </a:schemeClr>
                      </a:gs>
                      <a:gs pos="52000">
                        <a:srgbClr val="CDCDCD">
                          <a:alpha val="25000"/>
                        </a:srgbClr>
                      </a:gs>
                      <a:gs pos="21000">
                        <a:srgbClr val="B3B3B3">
                          <a:alpha val="25000"/>
                        </a:srgbClr>
                      </a:gs>
                      <a:gs pos="100000">
                        <a:schemeClr val="bg1">
                          <a:lumMod val="95000"/>
                          <a:alpha val="25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7" name="타원 336"/>
                <p:cNvSpPr/>
                <p:nvPr/>
              </p:nvSpPr>
              <p:spPr>
                <a:xfrm>
                  <a:off x="3922309" y="4339029"/>
                  <a:ext cx="49279" cy="49279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4" name="그룹 3"/>
              <p:cNvGrpSpPr/>
              <p:nvPr/>
            </p:nvGrpSpPr>
            <p:grpSpPr>
              <a:xfrm>
                <a:off x="4567722" y="2044935"/>
                <a:ext cx="1082376" cy="1060638"/>
                <a:chOff x="5963822" y="1759896"/>
                <a:chExt cx="1082376" cy="1060638"/>
              </a:xfrm>
            </p:grpSpPr>
            <p:pic>
              <p:nvPicPr>
                <p:cNvPr id="338" name="그림 33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3822" y="1776636"/>
                  <a:ext cx="1043898" cy="1043898"/>
                </a:xfrm>
                <a:prstGeom prst="rect">
                  <a:avLst/>
                </a:prstGeom>
              </p:spPr>
            </p:pic>
            <p:pic>
              <p:nvPicPr>
                <p:cNvPr id="339" name="그림 338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048662" y="1737553"/>
                  <a:ext cx="975193" cy="1019879"/>
                </a:xfrm>
                <a:prstGeom prst="rect">
                  <a:avLst/>
                </a:prstGeom>
              </p:spPr>
            </p:pic>
            <p:pic>
              <p:nvPicPr>
                <p:cNvPr id="340" name="그림 33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5987708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41" name="그림 34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186373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42" name="그림 34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385036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43" name="그림 34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583701" y="2517375"/>
                  <a:ext cx="268975" cy="251293"/>
                </a:xfrm>
                <a:prstGeom prst="rect">
                  <a:avLst/>
                </a:prstGeom>
              </p:spPr>
            </p:pic>
            <p:sp>
              <p:nvSpPr>
                <p:cNvPr id="344" name="TextBox 343"/>
                <p:cNvSpPr txBox="1"/>
                <p:nvPr/>
              </p:nvSpPr>
              <p:spPr>
                <a:xfrm>
                  <a:off x="6558620" y="1776364"/>
                  <a:ext cx="41870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45" name="그룹 344"/>
              <p:cNvGrpSpPr/>
              <p:nvPr/>
            </p:nvGrpSpPr>
            <p:grpSpPr>
              <a:xfrm>
                <a:off x="6453527" y="2044935"/>
                <a:ext cx="1082376" cy="1060638"/>
                <a:chOff x="5963822" y="1759896"/>
                <a:chExt cx="1082376" cy="1060638"/>
              </a:xfrm>
            </p:grpSpPr>
            <p:pic>
              <p:nvPicPr>
                <p:cNvPr id="346" name="그림 34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3822" y="1776636"/>
                  <a:ext cx="1043898" cy="1043898"/>
                </a:xfrm>
                <a:prstGeom prst="rect">
                  <a:avLst/>
                </a:prstGeom>
              </p:spPr>
            </p:pic>
            <p:pic>
              <p:nvPicPr>
                <p:cNvPr id="347" name="그림 346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048662" y="1737553"/>
                  <a:ext cx="975193" cy="1019879"/>
                </a:xfrm>
                <a:prstGeom prst="rect">
                  <a:avLst/>
                </a:prstGeom>
              </p:spPr>
            </p:pic>
            <p:pic>
              <p:nvPicPr>
                <p:cNvPr id="348" name="그림 34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5987708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49" name="그림 34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186373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50" name="그림 34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385036" y="2517375"/>
                  <a:ext cx="268975" cy="251293"/>
                </a:xfrm>
                <a:prstGeom prst="rect">
                  <a:avLst/>
                </a:prstGeom>
              </p:spPr>
            </p:pic>
            <p:pic>
              <p:nvPicPr>
                <p:cNvPr id="351" name="그림 35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6583701" y="2517375"/>
                  <a:ext cx="268975" cy="251293"/>
                </a:xfrm>
                <a:prstGeom prst="rect">
                  <a:avLst/>
                </a:prstGeom>
              </p:spPr>
            </p:pic>
            <p:sp>
              <p:nvSpPr>
                <p:cNvPr id="352" name="TextBox 351"/>
                <p:cNvSpPr txBox="1"/>
                <p:nvPr/>
              </p:nvSpPr>
              <p:spPr>
                <a:xfrm>
                  <a:off x="6506522" y="1776364"/>
                  <a:ext cx="5229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+20</a:t>
                  </a:r>
                  <a:endParaRPr lang="ko-KR" altLang="en-US" sz="32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179" name="TextBox 178"/>
            <p:cNvSpPr txBox="1"/>
            <p:nvPr/>
          </p:nvSpPr>
          <p:spPr>
            <a:xfrm>
              <a:off x="4446868" y="2156609"/>
              <a:ext cx="12442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44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+20</a:t>
              </a:r>
              <a:endParaRPr lang="ko-KR" altLang="en-US" sz="8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178" name="TextBox 177"/>
          <p:cNvSpPr txBox="1"/>
          <p:nvPr/>
        </p:nvSpPr>
        <p:spPr>
          <a:xfrm>
            <a:off x="76252" y="94103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아이템 강화 </a:t>
            </a:r>
            <a:r>
              <a:rPr lang="en-US" altLang="ko-KR" sz="1400" b="1" dirty="0" smtClean="0"/>
              <a:t>UI_</a:t>
            </a:r>
            <a:r>
              <a:rPr lang="ko-KR" altLang="en-US" sz="1400" b="1" dirty="0" smtClean="0"/>
              <a:t>강화 연출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23875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</TotalTime>
  <Words>16414</Words>
  <Application>Microsoft Office PowerPoint</Application>
  <PresentationFormat>와이드스크린</PresentationFormat>
  <Paragraphs>6563</Paragraphs>
  <Slides>212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212</vt:i4>
      </vt:variant>
    </vt:vector>
  </HeadingPairs>
  <TitlesOfParts>
    <vt:vector size="217" baseType="lpstr">
      <vt:lpstr>맑은 고딕</vt:lpstr>
      <vt:lpstr>Arial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임현규</dc:creator>
  <cp:lastModifiedBy>임현규</cp:lastModifiedBy>
  <cp:revision>172</cp:revision>
  <dcterms:created xsi:type="dcterms:W3CDTF">2016-04-06T08:20:41Z</dcterms:created>
  <dcterms:modified xsi:type="dcterms:W3CDTF">2016-04-15T07:54:10Z</dcterms:modified>
</cp:coreProperties>
</file>