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2" r:id="rId6"/>
    <p:sldId id="260" r:id="rId7"/>
    <p:sldId id="263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75" d="100"/>
          <a:sy n="75" d="100"/>
        </p:scale>
        <p:origin x="1758" y="10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EDFF-B947-4B75-83A7-4C24539E7989}" type="datetimeFigureOut">
              <a:rPr lang="ko-KR" altLang="en-US" smtClean="0"/>
              <a:t>2016-02-19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CED53-8288-4F94-8A51-333A99519F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0845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EDFF-B947-4B75-83A7-4C24539E7989}" type="datetimeFigureOut">
              <a:rPr lang="ko-KR" altLang="en-US" smtClean="0"/>
              <a:t>2016-02-19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CED53-8288-4F94-8A51-333A99519F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4187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EDFF-B947-4B75-83A7-4C24539E7989}" type="datetimeFigureOut">
              <a:rPr lang="ko-KR" altLang="en-US" smtClean="0"/>
              <a:t>2016-02-19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CED53-8288-4F94-8A51-333A99519F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9179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EDFF-B947-4B75-83A7-4C24539E7989}" type="datetimeFigureOut">
              <a:rPr lang="ko-KR" altLang="en-US" smtClean="0"/>
              <a:t>2016-02-19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CED53-8288-4F94-8A51-333A99519F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467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EDFF-B947-4B75-83A7-4C24539E7989}" type="datetimeFigureOut">
              <a:rPr lang="ko-KR" altLang="en-US" smtClean="0"/>
              <a:t>2016-02-19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CED53-8288-4F94-8A51-333A99519F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4931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EDFF-B947-4B75-83A7-4C24539E7989}" type="datetimeFigureOut">
              <a:rPr lang="ko-KR" altLang="en-US" smtClean="0"/>
              <a:t>2016-02-19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CED53-8288-4F94-8A51-333A99519F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4868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EDFF-B947-4B75-83A7-4C24539E7989}" type="datetimeFigureOut">
              <a:rPr lang="ko-KR" altLang="en-US" smtClean="0"/>
              <a:t>2016-02-19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CED53-8288-4F94-8A51-333A99519F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4395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EDFF-B947-4B75-83A7-4C24539E7989}" type="datetimeFigureOut">
              <a:rPr lang="ko-KR" altLang="en-US" smtClean="0"/>
              <a:t>2016-02-19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CED53-8288-4F94-8A51-333A99519F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819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EDFF-B947-4B75-83A7-4C24539E7989}" type="datetimeFigureOut">
              <a:rPr lang="ko-KR" altLang="en-US" smtClean="0"/>
              <a:t>2016-02-19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CED53-8288-4F94-8A51-333A99519F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5065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EDFF-B947-4B75-83A7-4C24539E7989}" type="datetimeFigureOut">
              <a:rPr lang="ko-KR" altLang="en-US" smtClean="0"/>
              <a:t>2016-02-19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CED53-8288-4F94-8A51-333A99519F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9726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EDFF-B947-4B75-83A7-4C24539E7989}" type="datetimeFigureOut">
              <a:rPr lang="ko-KR" altLang="en-US" smtClean="0"/>
              <a:t>2016-02-19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CED53-8288-4F94-8A51-333A99519F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529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AEDFF-B947-4B75-83A7-4C24539E7989}" type="datetimeFigureOut">
              <a:rPr lang="ko-KR" altLang="en-US" smtClean="0"/>
              <a:t>2016-02-19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CED53-8288-4F94-8A51-333A99519F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3513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615955" y="650733"/>
            <a:ext cx="9510593" cy="568060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1836892" y="1144348"/>
            <a:ext cx="8520914" cy="44848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4656967" y="945418"/>
            <a:ext cx="2880764" cy="3978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출석보상</a:t>
            </a:r>
            <a:endParaRPr lang="ko-KR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556927"/>
              </p:ext>
            </p:extLst>
          </p:nvPr>
        </p:nvGraphicFramePr>
        <p:xfrm>
          <a:off x="2072013" y="1721130"/>
          <a:ext cx="8050672" cy="32373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0096"/>
                <a:gridCol w="1150096"/>
                <a:gridCol w="1150096"/>
                <a:gridCol w="1150096"/>
                <a:gridCol w="1150096"/>
                <a:gridCol w="1150096"/>
                <a:gridCol w="1150096"/>
              </a:tblGrid>
              <a:tr h="80933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ko-KR" altLang="en-US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ko-KR" altLang="en-US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ko-KR" altLang="en-US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  <a:endParaRPr lang="ko-KR" altLang="en-US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  <a:endParaRPr lang="ko-KR" altLang="en-US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</a:t>
                      </a:r>
                      <a:endParaRPr lang="ko-KR" altLang="en-US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</a:t>
                      </a:r>
                      <a:endParaRPr lang="ko-KR" altLang="en-US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80933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</a:t>
                      </a:r>
                      <a:endParaRPr lang="ko-KR" altLang="en-US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</a:t>
                      </a:r>
                      <a:endParaRPr lang="ko-KR" altLang="en-US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</a:t>
                      </a:r>
                      <a:endParaRPr lang="ko-KR" altLang="en-US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11</a:t>
                      </a:r>
                      <a:endParaRPr lang="ko-KR" altLang="en-US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12</a:t>
                      </a:r>
                      <a:endParaRPr lang="ko-KR" altLang="en-US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13</a:t>
                      </a:r>
                      <a:endParaRPr lang="ko-KR" altLang="en-US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14</a:t>
                      </a:r>
                      <a:endParaRPr lang="ko-KR" altLang="en-US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80933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15</a:t>
                      </a:r>
                      <a:endParaRPr lang="ko-KR" altLang="en-US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16</a:t>
                      </a:r>
                      <a:endParaRPr lang="ko-KR" altLang="en-US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17</a:t>
                      </a:r>
                      <a:endParaRPr lang="ko-KR" altLang="en-US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18</a:t>
                      </a:r>
                      <a:endParaRPr lang="ko-KR" altLang="en-US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19</a:t>
                      </a:r>
                      <a:endParaRPr lang="ko-KR" altLang="en-US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</a:t>
                      </a:r>
                      <a:endParaRPr lang="ko-KR" altLang="en-US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21</a:t>
                      </a:r>
                      <a:endParaRPr lang="ko-KR" altLang="en-US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80933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22</a:t>
                      </a:r>
                      <a:endParaRPr lang="ko-KR" altLang="en-US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23</a:t>
                      </a:r>
                      <a:endParaRPr lang="ko-KR" altLang="en-US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24</a:t>
                      </a:r>
                      <a:endParaRPr lang="ko-KR" altLang="en-US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25</a:t>
                      </a:r>
                      <a:endParaRPr lang="ko-KR" altLang="en-US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26</a:t>
                      </a:r>
                      <a:endParaRPr lang="ko-KR" altLang="en-US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27</a:t>
                      </a:r>
                      <a:endParaRPr lang="ko-KR" altLang="en-US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28</a:t>
                      </a:r>
                      <a:endParaRPr lang="ko-KR" altLang="en-US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763430" y="5142120"/>
            <a:ext cx="66678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dirty="0" smtClean="0"/>
              <a:t>출석보상은 우편함으로 지급됩니다</a:t>
            </a:r>
            <a:r>
              <a:rPr lang="en-US" altLang="ko-KR" sz="1600" dirty="0" smtClean="0"/>
              <a:t>. </a:t>
            </a:r>
            <a:r>
              <a:rPr lang="ko-KR" altLang="en-US" sz="1600" dirty="0" smtClean="0"/>
              <a:t>우편함을 확인해 주세요</a:t>
            </a:r>
            <a:r>
              <a:rPr lang="en-US" altLang="ko-KR" sz="1600" dirty="0" smtClean="0"/>
              <a:t>.</a:t>
            </a:r>
            <a:endParaRPr lang="ko-KR" alt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2763430" y="5811901"/>
            <a:ext cx="6667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화면을 터치하세요</a:t>
            </a:r>
            <a:r>
              <a:rPr lang="en-US" altLang="ko-K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!!!</a:t>
            </a:r>
            <a:endParaRPr lang="ko-KR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7355" y="2060522"/>
            <a:ext cx="551259" cy="367506"/>
          </a:xfrm>
          <a:prstGeom prst="rect">
            <a:avLst/>
          </a:prstGeom>
        </p:spPr>
      </p:pic>
      <p:pic>
        <p:nvPicPr>
          <p:cNvPr id="16" name="그림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6063" y="2027169"/>
            <a:ext cx="534031" cy="465124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7721" y="4341155"/>
            <a:ext cx="631650" cy="597197"/>
          </a:xfrm>
          <a:prstGeom prst="rect">
            <a:avLst/>
          </a:prstGeom>
        </p:spPr>
      </p:pic>
      <p:pic>
        <p:nvPicPr>
          <p:cNvPr id="18" name="그림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994" y="2808324"/>
            <a:ext cx="664085" cy="522559"/>
          </a:xfrm>
          <a:prstGeom prst="rect">
            <a:avLst/>
          </a:prstGeom>
        </p:spPr>
      </p:pic>
      <p:pic>
        <p:nvPicPr>
          <p:cNvPr id="19" name="그림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458" y="3595038"/>
            <a:ext cx="584655" cy="548114"/>
          </a:xfrm>
          <a:prstGeom prst="rect">
            <a:avLst/>
          </a:prstGeom>
        </p:spPr>
      </p:pic>
      <p:pic>
        <p:nvPicPr>
          <p:cNvPr id="20" name="그림 1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2110" y="4286829"/>
            <a:ext cx="671846" cy="660361"/>
          </a:xfrm>
          <a:prstGeom prst="rect">
            <a:avLst/>
          </a:prstGeom>
        </p:spPr>
      </p:pic>
      <p:pic>
        <p:nvPicPr>
          <p:cNvPr id="21" name="그림 2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6662" y="2835346"/>
            <a:ext cx="562743" cy="436413"/>
          </a:xfrm>
          <a:prstGeom prst="rect">
            <a:avLst/>
          </a:prstGeom>
        </p:spPr>
      </p:pic>
      <p:pic>
        <p:nvPicPr>
          <p:cNvPr id="22" name="그림 2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3716" y="3645400"/>
            <a:ext cx="666104" cy="470867"/>
          </a:xfrm>
          <a:prstGeom prst="rect">
            <a:avLst/>
          </a:prstGeom>
        </p:spPr>
      </p:pic>
      <p:pic>
        <p:nvPicPr>
          <p:cNvPr id="23" name="그림 2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3091" y="1943238"/>
            <a:ext cx="525684" cy="546299"/>
          </a:xfrm>
          <a:prstGeom prst="rect">
            <a:avLst/>
          </a:prstGeom>
        </p:spPr>
      </p:pic>
      <p:pic>
        <p:nvPicPr>
          <p:cNvPr id="24" name="그림 2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3091" y="2740704"/>
            <a:ext cx="525684" cy="546299"/>
          </a:xfrm>
          <a:prstGeom prst="rect">
            <a:avLst/>
          </a:prstGeom>
        </p:spPr>
      </p:pic>
      <p:pic>
        <p:nvPicPr>
          <p:cNvPr id="25" name="그림 2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6667" y="3563220"/>
            <a:ext cx="525684" cy="546299"/>
          </a:xfrm>
          <a:prstGeom prst="rect">
            <a:avLst/>
          </a:prstGeom>
        </p:spPr>
      </p:pic>
      <p:pic>
        <p:nvPicPr>
          <p:cNvPr id="26" name="그림 2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598" y="4365966"/>
            <a:ext cx="525684" cy="546299"/>
          </a:xfrm>
          <a:prstGeom prst="rect">
            <a:avLst/>
          </a:prstGeom>
        </p:spPr>
      </p:pic>
      <p:pic>
        <p:nvPicPr>
          <p:cNvPr id="28" name="그림 2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1935" y="1715687"/>
            <a:ext cx="577933" cy="577933"/>
          </a:xfrm>
          <a:prstGeom prst="rect">
            <a:avLst/>
          </a:prstGeom>
        </p:spPr>
      </p:pic>
      <p:pic>
        <p:nvPicPr>
          <p:cNvPr id="30" name="그림 2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4034" y="1760021"/>
            <a:ext cx="621390" cy="742216"/>
          </a:xfrm>
          <a:prstGeom prst="rect">
            <a:avLst/>
          </a:prstGeom>
        </p:spPr>
      </p:pic>
      <p:pic>
        <p:nvPicPr>
          <p:cNvPr id="31" name="그림 30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0423" y="1943237"/>
            <a:ext cx="520771" cy="546299"/>
          </a:xfrm>
          <a:prstGeom prst="rect">
            <a:avLst/>
          </a:prstGeom>
        </p:spPr>
      </p:pic>
      <p:pic>
        <p:nvPicPr>
          <p:cNvPr id="32" name="그림 3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2102" y="1760021"/>
            <a:ext cx="621390" cy="742216"/>
          </a:xfrm>
          <a:prstGeom prst="rect">
            <a:avLst/>
          </a:prstGeom>
        </p:spPr>
      </p:pic>
      <p:pic>
        <p:nvPicPr>
          <p:cNvPr id="33" name="그림 3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6818" y="1760021"/>
            <a:ext cx="621390" cy="742216"/>
          </a:xfrm>
          <a:prstGeom prst="rect">
            <a:avLst/>
          </a:prstGeom>
        </p:spPr>
      </p:pic>
      <p:pic>
        <p:nvPicPr>
          <p:cNvPr id="34" name="그림 3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4034" y="2585641"/>
            <a:ext cx="621390" cy="742216"/>
          </a:xfrm>
          <a:prstGeom prst="rect">
            <a:avLst/>
          </a:prstGeom>
        </p:spPr>
      </p:pic>
      <p:pic>
        <p:nvPicPr>
          <p:cNvPr id="35" name="그림 3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2102" y="2585641"/>
            <a:ext cx="621390" cy="742216"/>
          </a:xfrm>
          <a:prstGeom prst="rect">
            <a:avLst/>
          </a:prstGeom>
        </p:spPr>
      </p:pic>
      <p:pic>
        <p:nvPicPr>
          <p:cNvPr id="36" name="그림 3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6818" y="2585641"/>
            <a:ext cx="621390" cy="742216"/>
          </a:xfrm>
          <a:prstGeom prst="rect">
            <a:avLst/>
          </a:prstGeom>
        </p:spPr>
      </p:pic>
      <p:pic>
        <p:nvPicPr>
          <p:cNvPr id="37" name="그림 36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4034" y="3383539"/>
            <a:ext cx="621390" cy="742216"/>
          </a:xfrm>
          <a:prstGeom prst="rect">
            <a:avLst/>
          </a:prstGeom>
        </p:spPr>
      </p:pic>
      <p:pic>
        <p:nvPicPr>
          <p:cNvPr id="38" name="그림 3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2102" y="3383539"/>
            <a:ext cx="621390" cy="742216"/>
          </a:xfrm>
          <a:prstGeom prst="rect">
            <a:avLst/>
          </a:prstGeom>
        </p:spPr>
      </p:pic>
      <p:pic>
        <p:nvPicPr>
          <p:cNvPr id="39" name="그림 3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6818" y="3383539"/>
            <a:ext cx="621390" cy="742216"/>
          </a:xfrm>
          <a:prstGeom prst="rect">
            <a:avLst/>
          </a:prstGeom>
        </p:spPr>
      </p:pic>
      <p:pic>
        <p:nvPicPr>
          <p:cNvPr id="40" name="그림 3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4034" y="4189573"/>
            <a:ext cx="621390" cy="742216"/>
          </a:xfrm>
          <a:prstGeom prst="rect">
            <a:avLst/>
          </a:prstGeom>
        </p:spPr>
      </p:pic>
      <p:pic>
        <p:nvPicPr>
          <p:cNvPr id="41" name="그림 40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2102" y="4189573"/>
            <a:ext cx="621390" cy="742216"/>
          </a:xfrm>
          <a:prstGeom prst="rect">
            <a:avLst/>
          </a:prstGeom>
        </p:spPr>
      </p:pic>
      <p:pic>
        <p:nvPicPr>
          <p:cNvPr id="42" name="그림 4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6818" y="4189573"/>
            <a:ext cx="621390" cy="742216"/>
          </a:xfrm>
          <a:prstGeom prst="rect">
            <a:avLst/>
          </a:prstGeom>
        </p:spPr>
      </p:pic>
      <p:pic>
        <p:nvPicPr>
          <p:cNvPr id="43" name="그림 4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5829" y="2741391"/>
            <a:ext cx="520771" cy="546299"/>
          </a:xfrm>
          <a:prstGeom prst="rect">
            <a:avLst/>
          </a:prstGeom>
        </p:spPr>
      </p:pic>
      <p:pic>
        <p:nvPicPr>
          <p:cNvPr id="44" name="그림 43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5829" y="3557906"/>
            <a:ext cx="520771" cy="546299"/>
          </a:xfrm>
          <a:prstGeom prst="rect">
            <a:avLst/>
          </a:prstGeom>
        </p:spPr>
      </p:pic>
      <p:pic>
        <p:nvPicPr>
          <p:cNvPr id="45" name="그림 4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7348" y="4360102"/>
            <a:ext cx="520771" cy="546299"/>
          </a:xfrm>
          <a:prstGeom prst="rect">
            <a:avLst/>
          </a:prstGeom>
        </p:spPr>
      </p:pic>
      <p:pic>
        <p:nvPicPr>
          <p:cNvPr id="48" name="그림 4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367" y="1732357"/>
            <a:ext cx="577933" cy="577933"/>
          </a:xfrm>
          <a:prstGeom prst="rect">
            <a:avLst/>
          </a:prstGeom>
        </p:spPr>
      </p:pic>
      <p:sp>
        <p:nvSpPr>
          <p:cNvPr id="50" name="직사각형 49"/>
          <p:cNvSpPr/>
          <p:nvPr/>
        </p:nvSpPr>
        <p:spPr>
          <a:xfrm>
            <a:off x="3724033" y="1729488"/>
            <a:ext cx="642973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VIP1</a:t>
            </a:r>
            <a:endParaRPr lang="ko-KR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7" name="그림 4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2281" y="1715687"/>
            <a:ext cx="577933" cy="577933"/>
          </a:xfrm>
          <a:prstGeom prst="rect">
            <a:avLst/>
          </a:prstGeom>
        </p:spPr>
      </p:pic>
      <p:sp>
        <p:nvSpPr>
          <p:cNvPr id="51" name="직사각형 50"/>
          <p:cNvSpPr/>
          <p:nvPr/>
        </p:nvSpPr>
        <p:spPr>
          <a:xfrm>
            <a:off x="3724033" y="2544425"/>
            <a:ext cx="642973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VIP5</a:t>
            </a:r>
            <a:endParaRPr lang="ko-KR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3718590" y="3358095"/>
            <a:ext cx="642973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VIP9</a:t>
            </a:r>
            <a:endParaRPr lang="ko-KR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3718590" y="4163987"/>
            <a:ext cx="642973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VIP13</a:t>
            </a:r>
            <a:endParaRPr lang="ko-KR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4" name="직사각형 53"/>
          <p:cNvSpPr/>
          <p:nvPr/>
        </p:nvSpPr>
        <p:spPr>
          <a:xfrm>
            <a:off x="7182745" y="1729488"/>
            <a:ext cx="642973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VIP2</a:t>
            </a:r>
            <a:endParaRPr lang="ko-KR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7182745" y="2544425"/>
            <a:ext cx="642973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VIP6</a:t>
            </a:r>
            <a:endParaRPr lang="ko-KR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7177302" y="3358095"/>
            <a:ext cx="642973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VIP10</a:t>
            </a:r>
            <a:endParaRPr lang="ko-KR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7177302" y="4163987"/>
            <a:ext cx="642973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VIP14</a:t>
            </a:r>
            <a:endParaRPr lang="ko-KR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9481350" y="1715105"/>
            <a:ext cx="642973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VIP4</a:t>
            </a:r>
            <a:endParaRPr lang="ko-KR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9481350" y="2530042"/>
            <a:ext cx="642973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VIP8</a:t>
            </a:r>
            <a:endParaRPr lang="ko-KR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9475907" y="3343712"/>
            <a:ext cx="642973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VIP12</a:t>
            </a:r>
            <a:endParaRPr lang="ko-KR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9475907" y="4149604"/>
            <a:ext cx="642973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VIP15</a:t>
            </a:r>
            <a:endParaRPr lang="ko-KR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8339454" y="1726756"/>
            <a:ext cx="642973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VIP3</a:t>
            </a:r>
            <a:endParaRPr lang="ko-KR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3" name="직사각형 62"/>
          <p:cNvSpPr/>
          <p:nvPr/>
        </p:nvSpPr>
        <p:spPr>
          <a:xfrm>
            <a:off x="8339454" y="2541693"/>
            <a:ext cx="642973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VIP7</a:t>
            </a:r>
            <a:endParaRPr lang="ko-KR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" name="직사각형 63"/>
          <p:cNvSpPr/>
          <p:nvPr/>
        </p:nvSpPr>
        <p:spPr>
          <a:xfrm>
            <a:off x="8334011" y="3355363"/>
            <a:ext cx="642973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VIP11</a:t>
            </a:r>
            <a:endParaRPr lang="ko-KR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5" name="직사각형 64"/>
          <p:cNvSpPr/>
          <p:nvPr/>
        </p:nvSpPr>
        <p:spPr>
          <a:xfrm>
            <a:off x="8334011" y="4161255"/>
            <a:ext cx="642973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VIP1</a:t>
            </a:r>
            <a:endParaRPr lang="ko-KR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6" name="그림 4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3091" y="1715687"/>
            <a:ext cx="577933" cy="577933"/>
          </a:xfrm>
          <a:prstGeom prst="rect">
            <a:avLst/>
          </a:prstGeom>
        </p:spPr>
      </p:pic>
      <p:pic>
        <p:nvPicPr>
          <p:cNvPr id="27" name="그림 2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4576" y="1709898"/>
            <a:ext cx="936531" cy="857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174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341621" y="660569"/>
            <a:ext cx="9510593" cy="568060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1836892" y="1144348"/>
            <a:ext cx="8520914" cy="44848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4656967" y="945418"/>
            <a:ext cx="2880764" cy="397859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출석보상</a:t>
            </a:r>
            <a:endParaRPr lang="ko-KR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875412"/>
              </p:ext>
            </p:extLst>
          </p:nvPr>
        </p:nvGraphicFramePr>
        <p:xfrm>
          <a:off x="2072013" y="1911630"/>
          <a:ext cx="5748260" cy="32373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1180"/>
                <a:gridCol w="821180"/>
                <a:gridCol w="821180"/>
                <a:gridCol w="821180"/>
                <a:gridCol w="821180"/>
                <a:gridCol w="821180"/>
                <a:gridCol w="821180"/>
              </a:tblGrid>
              <a:tr h="80933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80933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11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12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13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14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80933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15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16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17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18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19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21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80933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22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23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24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25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26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27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28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763430" y="5233560"/>
            <a:ext cx="6667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 smtClean="0"/>
              <a:t>출석보상은 우편함으로 지급됩니다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우편함을 확인해 주세요</a:t>
            </a:r>
            <a:r>
              <a:rPr lang="en-US" altLang="ko-KR" sz="1400" dirty="0" smtClean="0"/>
              <a:t>.</a:t>
            </a:r>
            <a:endParaRPr lang="ko-KR" altLang="en-US" sz="1400" dirty="0"/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4797" y="2225580"/>
            <a:ext cx="551259" cy="367506"/>
          </a:xfrm>
          <a:prstGeom prst="rect">
            <a:avLst/>
          </a:prstGeom>
        </p:spPr>
      </p:pic>
      <p:pic>
        <p:nvPicPr>
          <p:cNvPr id="16" name="그림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2215" y="2217669"/>
            <a:ext cx="534031" cy="465124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3873" y="4531655"/>
            <a:ext cx="631650" cy="597197"/>
          </a:xfrm>
          <a:prstGeom prst="rect">
            <a:avLst/>
          </a:prstGeom>
        </p:spPr>
      </p:pic>
      <p:pic>
        <p:nvPicPr>
          <p:cNvPr id="18" name="그림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5146" y="2998824"/>
            <a:ext cx="664085" cy="522559"/>
          </a:xfrm>
          <a:prstGeom prst="rect">
            <a:avLst/>
          </a:prstGeom>
        </p:spPr>
      </p:pic>
      <p:pic>
        <p:nvPicPr>
          <p:cNvPr id="19" name="그림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6610" y="3785538"/>
            <a:ext cx="584655" cy="548114"/>
          </a:xfrm>
          <a:prstGeom prst="rect">
            <a:avLst/>
          </a:prstGeom>
        </p:spPr>
      </p:pic>
      <p:pic>
        <p:nvPicPr>
          <p:cNvPr id="20" name="그림 1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552" y="4451887"/>
            <a:ext cx="671846" cy="660361"/>
          </a:xfrm>
          <a:prstGeom prst="rect">
            <a:avLst/>
          </a:prstGeom>
        </p:spPr>
      </p:pic>
      <p:pic>
        <p:nvPicPr>
          <p:cNvPr id="21" name="그림 2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4104" y="3000404"/>
            <a:ext cx="562743" cy="436413"/>
          </a:xfrm>
          <a:prstGeom prst="rect">
            <a:avLst/>
          </a:prstGeom>
        </p:spPr>
      </p:pic>
      <p:pic>
        <p:nvPicPr>
          <p:cNvPr id="22" name="그림 2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1158" y="3810458"/>
            <a:ext cx="666104" cy="470867"/>
          </a:xfrm>
          <a:prstGeom prst="rect">
            <a:avLst/>
          </a:prstGeom>
        </p:spPr>
      </p:pic>
      <p:pic>
        <p:nvPicPr>
          <p:cNvPr id="23" name="그림 2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6541" y="2117939"/>
            <a:ext cx="525684" cy="546299"/>
          </a:xfrm>
          <a:prstGeom prst="rect">
            <a:avLst/>
          </a:prstGeom>
        </p:spPr>
      </p:pic>
      <p:pic>
        <p:nvPicPr>
          <p:cNvPr id="24" name="그림 2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6541" y="2915405"/>
            <a:ext cx="525684" cy="546299"/>
          </a:xfrm>
          <a:prstGeom prst="rect">
            <a:avLst/>
          </a:prstGeom>
        </p:spPr>
      </p:pic>
      <p:pic>
        <p:nvPicPr>
          <p:cNvPr id="25" name="그림 2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0117" y="3737921"/>
            <a:ext cx="525684" cy="546299"/>
          </a:xfrm>
          <a:prstGeom prst="rect">
            <a:avLst/>
          </a:prstGeom>
        </p:spPr>
      </p:pic>
      <p:pic>
        <p:nvPicPr>
          <p:cNvPr id="26" name="그림 2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048" y="4540667"/>
            <a:ext cx="525684" cy="546299"/>
          </a:xfrm>
          <a:prstGeom prst="rect">
            <a:avLst/>
          </a:prstGeom>
        </p:spPr>
      </p:pic>
      <p:pic>
        <p:nvPicPr>
          <p:cNvPr id="28" name="그림 2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1935" y="1906187"/>
            <a:ext cx="456013" cy="456013"/>
          </a:xfrm>
          <a:prstGeom prst="rect">
            <a:avLst/>
          </a:prstGeom>
        </p:spPr>
      </p:pic>
      <p:pic>
        <p:nvPicPr>
          <p:cNvPr id="30" name="그림 2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3415" y="2127263"/>
            <a:ext cx="503768" cy="601723"/>
          </a:xfrm>
          <a:prstGeom prst="rect">
            <a:avLst/>
          </a:prstGeom>
        </p:spPr>
      </p:pic>
      <p:pic>
        <p:nvPicPr>
          <p:cNvPr id="31" name="그림 30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6738" y="2116485"/>
            <a:ext cx="520771" cy="546299"/>
          </a:xfrm>
          <a:prstGeom prst="rect">
            <a:avLst/>
          </a:prstGeom>
        </p:spPr>
      </p:pic>
      <p:pic>
        <p:nvPicPr>
          <p:cNvPr id="43" name="그림 4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2144" y="2914639"/>
            <a:ext cx="520771" cy="546299"/>
          </a:xfrm>
          <a:prstGeom prst="rect">
            <a:avLst/>
          </a:prstGeom>
        </p:spPr>
      </p:pic>
      <p:pic>
        <p:nvPicPr>
          <p:cNvPr id="44" name="그림 43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2144" y="3731154"/>
            <a:ext cx="520771" cy="546299"/>
          </a:xfrm>
          <a:prstGeom prst="rect">
            <a:avLst/>
          </a:prstGeom>
        </p:spPr>
      </p:pic>
      <p:pic>
        <p:nvPicPr>
          <p:cNvPr id="45" name="그림 4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663" y="4533350"/>
            <a:ext cx="520771" cy="546299"/>
          </a:xfrm>
          <a:prstGeom prst="rect">
            <a:avLst/>
          </a:prstGeom>
        </p:spPr>
      </p:pic>
      <p:sp>
        <p:nvSpPr>
          <p:cNvPr id="50" name="직사각형 49"/>
          <p:cNvSpPr/>
          <p:nvPr/>
        </p:nvSpPr>
        <p:spPr>
          <a:xfrm>
            <a:off x="3213414" y="1919115"/>
            <a:ext cx="503769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VIP1</a:t>
            </a:r>
            <a:endParaRPr lang="ko-KR" alt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7" name="그림 2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9732" y="1919115"/>
            <a:ext cx="814702" cy="799093"/>
          </a:xfrm>
          <a:prstGeom prst="rect">
            <a:avLst/>
          </a:prstGeom>
        </p:spPr>
      </p:pic>
      <p:pic>
        <p:nvPicPr>
          <p:cNvPr id="66" name="그림 6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473" y="2127263"/>
            <a:ext cx="503768" cy="601723"/>
          </a:xfrm>
          <a:prstGeom prst="rect">
            <a:avLst/>
          </a:prstGeom>
        </p:spPr>
      </p:pic>
      <p:sp>
        <p:nvSpPr>
          <p:cNvPr id="67" name="직사각형 66"/>
          <p:cNvSpPr/>
          <p:nvPr/>
        </p:nvSpPr>
        <p:spPr>
          <a:xfrm>
            <a:off x="5673472" y="1919115"/>
            <a:ext cx="503769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VIP2</a:t>
            </a:r>
            <a:endParaRPr lang="ko-KR" alt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8" name="그림 6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8488" y="2116485"/>
            <a:ext cx="503768" cy="601723"/>
          </a:xfrm>
          <a:prstGeom prst="rect">
            <a:avLst/>
          </a:prstGeom>
        </p:spPr>
      </p:pic>
      <p:sp>
        <p:nvSpPr>
          <p:cNvPr id="69" name="직사각형 68"/>
          <p:cNvSpPr/>
          <p:nvPr/>
        </p:nvSpPr>
        <p:spPr>
          <a:xfrm>
            <a:off x="7318487" y="1908337"/>
            <a:ext cx="503769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VIP4</a:t>
            </a:r>
            <a:endParaRPr lang="ko-KR" alt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0" name="그림 6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3415" y="2940167"/>
            <a:ext cx="503768" cy="601723"/>
          </a:xfrm>
          <a:prstGeom prst="rect">
            <a:avLst/>
          </a:prstGeom>
        </p:spPr>
      </p:pic>
      <p:sp>
        <p:nvSpPr>
          <p:cNvPr id="71" name="직사각형 70"/>
          <p:cNvSpPr/>
          <p:nvPr/>
        </p:nvSpPr>
        <p:spPr>
          <a:xfrm>
            <a:off x="3213414" y="2732019"/>
            <a:ext cx="503769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VIP5</a:t>
            </a:r>
            <a:endParaRPr lang="ko-KR" alt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2" name="그림 7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473" y="2940167"/>
            <a:ext cx="503768" cy="601723"/>
          </a:xfrm>
          <a:prstGeom prst="rect">
            <a:avLst/>
          </a:prstGeom>
        </p:spPr>
      </p:pic>
      <p:sp>
        <p:nvSpPr>
          <p:cNvPr id="73" name="직사각형 72"/>
          <p:cNvSpPr/>
          <p:nvPr/>
        </p:nvSpPr>
        <p:spPr>
          <a:xfrm>
            <a:off x="5673472" y="2732019"/>
            <a:ext cx="503769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VIP6</a:t>
            </a:r>
            <a:endParaRPr lang="ko-KR" alt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4" name="그림 7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8488" y="2929389"/>
            <a:ext cx="503768" cy="601723"/>
          </a:xfrm>
          <a:prstGeom prst="rect">
            <a:avLst/>
          </a:prstGeom>
        </p:spPr>
      </p:pic>
      <p:sp>
        <p:nvSpPr>
          <p:cNvPr id="75" name="직사각형 74"/>
          <p:cNvSpPr/>
          <p:nvPr/>
        </p:nvSpPr>
        <p:spPr>
          <a:xfrm>
            <a:off x="7318487" y="2721241"/>
            <a:ext cx="503769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VIP8</a:t>
            </a:r>
            <a:endParaRPr lang="ko-KR" alt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6" name="그림 7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3415" y="3750739"/>
            <a:ext cx="503768" cy="601723"/>
          </a:xfrm>
          <a:prstGeom prst="rect">
            <a:avLst/>
          </a:prstGeom>
        </p:spPr>
      </p:pic>
      <p:sp>
        <p:nvSpPr>
          <p:cNvPr id="77" name="직사각형 76"/>
          <p:cNvSpPr/>
          <p:nvPr/>
        </p:nvSpPr>
        <p:spPr>
          <a:xfrm>
            <a:off x="3213414" y="3542591"/>
            <a:ext cx="503769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/>
              <a:t>VIP9</a:t>
            </a:r>
            <a:endParaRPr lang="ko-KR" altLang="en-US" sz="900" b="1" dirty="0"/>
          </a:p>
        </p:txBody>
      </p:sp>
      <p:pic>
        <p:nvPicPr>
          <p:cNvPr id="78" name="그림 7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473" y="3750739"/>
            <a:ext cx="503768" cy="601723"/>
          </a:xfrm>
          <a:prstGeom prst="rect">
            <a:avLst/>
          </a:prstGeom>
        </p:spPr>
      </p:pic>
      <p:sp>
        <p:nvSpPr>
          <p:cNvPr id="79" name="직사각형 78"/>
          <p:cNvSpPr/>
          <p:nvPr/>
        </p:nvSpPr>
        <p:spPr>
          <a:xfrm>
            <a:off x="5673472" y="3542591"/>
            <a:ext cx="503769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/>
              <a:t>VIP10</a:t>
            </a:r>
            <a:endParaRPr lang="ko-KR" altLang="en-US" sz="900" b="1" dirty="0"/>
          </a:p>
        </p:txBody>
      </p:sp>
      <p:pic>
        <p:nvPicPr>
          <p:cNvPr id="80" name="그림 7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8488" y="3739961"/>
            <a:ext cx="503768" cy="601723"/>
          </a:xfrm>
          <a:prstGeom prst="rect">
            <a:avLst/>
          </a:prstGeom>
        </p:spPr>
      </p:pic>
      <p:sp>
        <p:nvSpPr>
          <p:cNvPr id="81" name="직사각형 80"/>
          <p:cNvSpPr/>
          <p:nvPr/>
        </p:nvSpPr>
        <p:spPr>
          <a:xfrm>
            <a:off x="7318487" y="3531813"/>
            <a:ext cx="503769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/>
              <a:t>VIP12</a:t>
            </a:r>
            <a:endParaRPr lang="ko-KR" altLang="en-US" sz="900" b="1" dirty="0"/>
          </a:p>
        </p:txBody>
      </p:sp>
      <p:pic>
        <p:nvPicPr>
          <p:cNvPr id="82" name="그림 8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3415" y="4560437"/>
            <a:ext cx="503768" cy="601723"/>
          </a:xfrm>
          <a:prstGeom prst="rect">
            <a:avLst/>
          </a:prstGeom>
        </p:spPr>
      </p:pic>
      <p:sp>
        <p:nvSpPr>
          <p:cNvPr id="83" name="직사각형 82"/>
          <p:cNvSpPr/>
          <p:nvPr/>
        </p:nvSpPr>
        <p:spPr>
          <a:xfrm>
            <a:off x="3213414" y="4352289"/>
            <a:ext cx="503769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VIP13</a:t>
            </a:r>
            <a:endParaRPr lang="ko-KR" alt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4" name="그림 8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473" y="4560437"/>
            <a:ext cx="503768" cy="601723"/>
          </a:xfrm>
          <a:prstGeom prst="rect">
            <a:avLst/>
          </a:prstGeom>
        </p:spPr>
      </p:pic>
      <p:sp>
        <p:nvSpPr>
          <p:cNvPr id="85" name="직사각형 84"/>
          <p:cNvSpPr/>
          <p:nvPr/>
        </p:nvSpPr>
        <p:spPr>
          <a:xfrm>
            <a:off x="5673472" y="4352289"/>
            <a:ext cx="503769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VIP14</a:t>
            </a:r>
            <a:endParaRPr lang="ko-KR" alt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6" name="그림 8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8488" y="4549659"/>
            <a:ext cx="503768" cy="601723"/>
          </a:xfrm>
          <a:prstGeom prst="rect">
            <a:avLst/>
          </a:prstGeom>
        </p:spPr>
      </p:pic>
      <p:sp>
        <p:nvSpPr>
          <p:cNvPr id="87" name="직사각형 86"/>
          <p:cNvSpPr/>
          <p:nvPr/>
        </p:nvSpPr>
        <p:spPr>
          <a:xfrm>
            <a:off x="7318487" y="4341511"/>
            <a:ext cx="503769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VIP16</a:t>
            </a:r>
            <a:endParaRPr lang="ko-KR" alt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8" name="그림 8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4484" y="1917151"/>
            <a:ext cx="456013" cy="456013"/>
          </a:xfrm>
          <a:prstGeom prst="rect">
            <a:avLst/>
          </a:prstGeom>
        </p:spPr>
      </p:pic>
      <p:pic>
        <p:nvPicPr>
          <p:cNvPr id="89" name="그림 88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0113" y="1905021"/>
            <a:ext cx="456013" cy="456013"/>
          </a:xfrm>
          <a:prstGeom prst="rect">
            <a:avLst/>
          </a:prstGeom>
        </p:spPr>
      </p:pic>
      <p:sp>
        <p:nvSpPr>
          <p:cNvPr id="90" name="직사각형 89"/>
          <p:cNvSpPr/>
          <p:nvPr/>
        </p:nvSpPr>
        <p:spPr>
          <a:xfrm>
            <a:off x="6495680" y="1905605"/>
            <a:ext cx="503769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VIP3</a:t>
            </a:r>
            <a:endParaRPr lang="ko-KR" alt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6495680" y="2718509"/>
            <a:ext cx="503769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VIP7</a:t>
            </a:r>
            <a:endParaRPr lang="ko-KR" alt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6495680" y="3529081"/>
            <a:ext cx="503769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/>
              <a:t>VIP11</a:t>
            </a:r>
            <a:endParaRPr lang="ko-KR" altLang="en-US" sz="900" b="1" dirty="0"/>
          </a:p>
        </p:txBody>
      </p:sp>
      <p:sp>
        <p:nvSpPr>
          <p:cNvPr id="93" name="직사각형 92"/>
          <p:cNvSpPr/>
          <p:nvPr/>
        </p:nvSpPr>
        <p:spPr>
          <a:xfrm>
            <a:off x="6495680" y="4338779"/>
            <a:ext cx="503769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VIP15</a:t>
            </a:r>
            <a:endParaRPr lang="ko-KR" alt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4" name="직사각형 93"/>
          <p:cNvSpPr/>
          <p:nvPr/>
        </p:nvSpPr>
        <p:spPr>
          <a:xfrm>
            <a:off x="8002706" y="1903621"/>
            <a:ext cx="2195945" cy="4574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 smtClean="0">
                <a:solidFill>
                  <a:schemeClr val="tx1"/>
                </a:solidFill>
              </a:rPr>
              <a:t>이달의 연속 출석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8002706" y="2361034"/>
            <a:ext cx="2195945" cy="2788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8506966" y="2972536"/>
            <a:ext cx="1176825" cy="11770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8155221" y="4572003"/>
            <a:ext cx="1880319" cy="457413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 smtClean="0">
                <a:solidFill>
                  <a:schemeClr val="tx1"/>
                </a:solidFill>
              </a:rPr>
              <a:t>보상 받기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98" name="직사각형 97"/>
          <p:cNvSpPr/>
          <p:nvPr/>
        </p:nvSpPr>
        <p:spPr>
          <a:xfrm>
            <a:off x="5157188" y="5754112"/>
            <a:ext cx="1880319" cy="45741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 smtClean="0">
                <a:solidFill>
                  <a:schemeClr val="tx1"/>
                </a:solidFill>
              </a:rPr>
              <a:t>확 인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pic>
        <p:nvPicPr>
          <p:cNvPr id="99" name="그림 9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2490" y="3267450"/>
            <a:ext cx="945775" cy="744217"/>
          </a:xfrm>
          <a:prstGeom prst="rect">
            <a:avLst/>
          </a:prstGeom>
        </p:spPr>
      </p:pic>
      <p:grpSp>
        <p:nvGrpSpPr>
          <p:cNvPr id="3" name="그룹 2"/>
          <p:cNvGrpSpPr/>
          <p:nvPr/>
        </p:nvGrpSpPr>
        <p:grpSpPr>
          <a:xfrm>
            <a:off x="2061935" y="2461260"/>
            <a:ext cx="4944924" cy="308766"/>
            <a:chOff x="2061935" y="2270760"/>
            <a:chExt cx="4944924" cy="308766"/>
          </a:xfrm>
        </p:grpSpPr>
        <p:sp>
          <p:nvSpPr>
            <p:cNvPr id="2" name="TextBox 1"/>
            <p:cNvSpPr txBox="1"/>
            <p:nvPr/>
          </p:nvSpPr>
          <p:spPr>
            <a:xfrm>
              <a:off x="2061935" y="2270760"/>
              <a:ext cx="83532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5000</a:t>
              </a:r>
              <a:endParaRPr lang="ko-KR" altLang="en-US" sz="14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3710113" y="2270760"/>
              <a:ext cx="8296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20</a:t>
              </a:r>
              <a:endParaRPr lang="ko-KR" altLang="en-US" sz="14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4534741" y="2271449"/>
              <a:ext cx="8296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50</a:t>
              </a:r>
              <a:endParaRPr lang="ko-KR" altLang="en-US" sz="14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6177241" y="2271749"/>
              <a:ext cx="8296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30</a:t>
              </a:r>
              <a:endParaRPr lang="ko-KR" altLang="en-US" sz="14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</p:grpSp>
      <p:grpSp>
        <p:nvGrpSpPr>
          <p:cNvPr id="103" name="그룹 102"/>
          <p:cNvGrpSpPr/>
          <p:nvPr/>
        </p:nvGrpSpPr>
        <p:grpSpPr>
          <a:xfrm>
            <a:off x="2067183" y="3255035"/>
            <a:ext cx="4944924" cy="308766"/>
            <a:chOff x="2061935" y="2270760"/>
            <a:chExt cx="4944924" cy="308766"/>
          </a:xfrm>
        </p:grpSpPr>
        <p:sp>
          <p:nvSpPr>
            <p:cNvPr id="104" name="TextBox 103"/>
            <p:cNvSpPr txBox="1"/>
            <p:nvPr/>
          </p:nvSpPr>
          <p:spPr>
            <a:xfrm>
              <a:off x="2061935" y="2270760"/>
              <a:ext cx="83532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10000</a:t>
              </a:r>
              <a:endParaRPr lang="ko-KR" altLang="en-US" sz="14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3710113" y="2270760"/>
              <a:ext cx="8296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5</a:t>
              </a:r>
              <a:r>
                <a:rPr lang="en-US" altLang="ko-KR" sz="14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0</a:t>
              </a:r>
              <a:endParaRPr lang="ko-KR" altLang="en-US" sz="14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4534741" y="2271449"/>
              <a:ext cx="8296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100</a:t>
              </a:r>
              <a:endParaRPr lang="ko-KR" altLang="en-US" sz="14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6177241" y="2271749"/>
              <a:ext cx="8296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60</a:t>
              </a:r>
              <a:endParaRPr lang="ko-KR" altLang="en-US" sz="14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</p:grpSp>
      <p:grpSp>
        <p:nvGrpSpPr>
          <p:cNvPr id="108" name="그룹 107"/>
          <p:cNvGrpSpPr/>
          <p:nvPr/>
        </p:nvGrpSpPr>
        <p:grpSpPr>
          <a:xfrm>
            <a:off x="2067269" y="4074456"/>
            <a:ext cx="4944924" cy="308766"/>
            <a:chOff x="2061935" y="2270760"/>
            <a:chExt cx="4944924" cy="308766"/>
          </a:xfrm>
        </p:grpSpPr>
        <p:sp>
          <p:nvSpPr>
            <p:cNvPr id="109" name="TextBox 108"/>
            <p:cNvSpPr txBox="1"/>
            <p:nvPr/>
          </p:nvSpPr>
          <p:spPr>
            <a:xfrm>
              <a:off x="2061935" y="2270760"/>
              <a:ext cx="83532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20000</a:t>
              </a:r>
              <a:endParaRPr lang="ko-KR" altLang="en-US" sz="14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710113" y="2270760"/>
              <a:ext cx="8296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100</a:t>
              </a:r>
              <a:endParaRPr lang="ko-KR" altLang="en-US" sz="14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4534741" y="2271449"/>
              <a:ext cx="8296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200</a:t>
              </a:r>
              <a:endParaRPr lang="ko-KR" altLang="en-US" sz="14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6177241" y="2271749"/>
              <a:ext cx="8296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120</a:t>
              </a:r>
              <a:endParaRPr lang="ko-KR" altLang="en-US" sz="14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</p:grpSp>
      <p:grpSp>
        <p:nvGrpSpPr>
          <p:cNvPr id="113" name="그룹 112"/>
          <p:cNvGrpSpPr/>
          <p:nvPr/>
        </p:nvGrpSpPr>
        <p:grpSpPr>
          <a:xfrm>
            <a:off x="2092583" y="4874306"/>
            <a:ext cx="4944924" cy="308766"/>
            <a:chOff x="2061935" y="2270760"/>
            <a:chExt cx="4944924" cy="308766"/>
          </a:xfrm>
        </p:grpSpPr>
        <p:sp>
          <p:nvSpPr>
            <p:cNvPr id="114" name="TextBox 113"/>
            <p:cNvSpPr txBox="1"/>
            <p:nvPr/>
          </p:nvSpPr>
          <p:spPr>
            <a:xfrm>
              <a:off x="2061935" y="2270760"/>
              <a:ext cx="83532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50000</a:t>
              </a:r>
              <a:endParaRPr lang="ko-KR" altLang="en-US" sz="14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3710113" y="2270760"/>
              <a:ext cx="8296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200</a:t>
              </a:r>
              <a:endParaRPr lang="ko-KR" altLang="en-US" sz="14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4534741" y="2271449"/>
              <a:ext cx="8296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400</a:t>
              </a:r>
              <a:endParaRPr lang="ko-KR" altLang="en-US" sz="14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6177241" y="2271749"/>
              <a:ext cx="8296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240</a:t>
              </a:r>
              <a:endParaRPr lang="ko-KR" altLang="en-US" sz="14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</p:grpSp>
      <p:sp>
        <p:nvSpPr>
          <p:cNvPr id="118" name="TextBox 117"/>
          <p:cNvSpPr txBox="1"/>
          <p:nvPr/>
        </p:nvSpPr>
        <p:spPr>
          <a:xfrm>
            <a:off x="8849750" y="3749237"/>
            <a:ext cx="829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2000" b="1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rPr>
              <a:t>100</a:t>
            </a:r>
            <a:endParaRPr lang="ko-KR" altLang="en-US" sz="2000" b="1" dirty="0">
              <a:ln w="3175">
                <a:solidFill>
                  <a:sysClr val="windowText" lastClr="000000"/>
                </a:solidFill>
              </a:ln>
              <a:solidFill>
                <a:schemeClr val="accent4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8002706" y="2367211"/>
            <a:ext cx="21959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/>
              <a:t>연속 출석 횟수 </a:t>
            </a:r>
            <a:r>
              <a:rPr lang="en-US" altLang="ko-KR" sz="1400" dirty="0" smtClean="0"/>
              <a:t>:  </a:t>
            </a:r>
            <a:r>
              <a:rPr lang="en-US" altLang="ko-KR" sz="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ko-KR" altLang="en-US" sz="1100" dirty="0"/>
          </a:p>
        </p:txBody>
      </p:sp>
      <p:sp>
        <p:nvSpPr>
          <p:cNvPr id="121" name="TextBox 120"/>
          <p:cNvSpPr txBox="1"/>
          <p:nvPr/>
        </p:nvSpPr>
        <p:spPr>
          <a:xfrm>
            <a:off x="2596722" y="1483315"/>
            <a:ext cx="6667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 smtClean="0"/>
              <a:t>매일 매일 출석하여 더욱더 푸짐한 보상을 획득해보세요</a:t>
            </a:r>
            <a:r>
              <a:rPr lang="en-US" altLang="ko-KR" sz="1400" dirty="0" smtClean="0"/>
              <a:t>~~</a:t>
            </a:r>
            <a:endParaRPr lang="ko-KR" altLang="en-US" sz="1400" dirty="0"/>
          </a:p>
        </p:txBody>
      </p:sp>
      <p:sp>
        <p:nvSpPr>
          <p:cNvPr id="122" name="직사각형 121"/>
          <p:cNvSpPr/>
          <p:nvPr/>
        </p:nvSpPr>
        <p:spPr>
          <a:xfrm>
            <a:off x="8934450" y="1295278"/>
            <a:ext cx="1264201" cy="4574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 smtClean="0">
                <a:solidFill>
                  <a:schemeClr val="tx1"/>
                </a:solidFill>
              </a:rPr>
              <a:t>보상설명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grpSp>
        <p:nvGrpSpPr>
          <p:cNvPr id="4" name="그룹 3"/>
          <p:cNvGrpSpPr/>
          <p:nvPr/>
        </p:nvGrpSpPr>
        <p:grpSpPr>
          <a:xfrm>
            <a:off x="2904769" y="2443135"/>
            <a:ext cx="4916281" cy="273954"/>
            <a:chOff x="2904769" y="2443135"/>
            <a:chExt cx="4916281" cy="273954"/>
          </a:xfrm>
        </p:grpSpPr>
        <p:sp>
          <p:nvSpPr>
            <p:cNvPr id="119" name="TextBox 118"/>
            <p:cNvSpPr txBox="1"/>
            <p:nvPr/>
          </p:nvSpPr>
          <p:spPr>
            <a:xfrm>
              <a:off x="2904769" y="2455479"/>
              <a:ext cx="81241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1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고급 </a:t>
              </a:r>
              <a:r>
                <a:rPr lang="ko-KR" altLang="en-US" sz="1100" b="1" dirty="0" err="1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룬</a:t>
              </a:r>
              <a:endParaRPr lang="ko-KR" altLang="en-US" sz="11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5362832" y="2454982"/>
              <a:ext cx="81241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1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고급 장비</a:t>
              </a:r>
              <a:endParaRPr lang="ko-KR" altLang="en-US" sz="11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7008636" y="2443135"/>
              <a:ext cx="81241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1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고급 무기</a:t>
              </a:r>
              <a:endParaRPr lang="ko-KR" altLang="en-US" sz="11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</p:grpSp>
      <p:grpSp>
        <p:nvGrpSpPr>
          <p:cNvPr id="125" name="그룹 124"/>
          <p:cNvGrpSpPr/>
          <p:nvPr/>
        </p:nvGrpSpPr>
        <p:grpSpPr>
          <a:xfrm>
            <a:off x="2879781" y="3239264"/>
            <a:ext cx="4916281" cy="273954"/>
            <a:chOff x="2904769" y="2443135"/>
            <a:chExt cx="4916281" cy="273954"/>
          </a:xfrm>
        </p:grpSpPr>
        <p:sp>
          <p:nvSpPr>
            <p:cNvPr id="126" name="TextBox 125"/>
            <p:cNvSpPr txBox="1"/>
            <p:nvPr/>
          </p:nvSpPr>
          <p:spPr>
            <a:xfrm>
              <a:off x="2904769" y="2455479"/>
              <a:ext cx="81241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100" b="1" dirty="0" err="1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레어</a:t>
              </a:r>
              <a:r>
                <a:rPr lang="ko-KR" altLang="en-US" sz="11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 </a:t>
              </a:r>
              <a:r>
                <a:rPr lang="ko-KR" altLang="en-US" sz="1100" b="1" dirty="0" err="1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룬</a:t>
              </a:r>
              <a:endParaRPr lang="ko-KR" altLang="en-US" sz="11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5362832" y="2454982"/>
              <a:ext cx="81241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100" b="1" dirty="0" err="1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레어</a:t>
              </a:r>
              <a:r>
                <a:rPr lang="ko-KR" altLang="en-US" sz="11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 장비</a:t>
              </a:r>
              <a:endParaRPr lang="ko-KR" altLang="en-US" sz="11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7008636" y="2443135"/>
              <a:ext cx="81241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100" b="1" dirty="0" err="1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레어</a:t>
              </a:r>
              <a:r>
                <a:rPr lang="ko-KR" altLang="en-US" sz="11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 무기</a:t>
              </a:r>
              <a:endParaRPr lang="ko-KR" altLang="en-US" sz="11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</p:grpSp>
      <p:grpSp>
        <p:nvGrpSpPr>
          <p:cNvPr id="129" name="그룹 128"/>
          <p:cNvGrpSpPr/>
          <p:nvPr/>
        </p:nvGrpSpPr>
        <p:grpSpPr>
          <a:xfrm>
            <a:off x="2879781" y="4058645"/>
            <a:ext cx="4916281" cy="273954"/>
            <a:chOff x="2904769" y="2443135"/>
            <a:chExt cx="4916281" cy="273954"/>
          </a:xfrm>
        </p:grpSpPr>
        <p:sp>
          <p:nvSpPr>
            <p:cNvPr id="130" name="TextBox 129"/>
            <p:cNvSpPr txBox="1"/>
            <p:nvPr/>
          </p:nvSpPr>
          <p:spPr>
            <a:xfrm>
              <a:off x="2904769" y="2455479"/>
              <a:ext cx="81241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100" b="1" dirty="0" err="1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에픽</a:t>
              </a:r>
              <a:r>
                <a:rPr lang="ko-KR" altLang="en-US" sz="11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 </a:t>
              </a:r>
              <a:r>
                <a:rPr lang="ko-KR" altLang="en-US" sz="1100" b="1" dirty="0" err="1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룬</a:t>
              </a:r>
              <a:endParaRPr lang="ko-KR" altLang="en-US" sz="11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5362832" y="2454982"/>
              <a:ext cx="81241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100" b="1" dirty="0" err="1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에픽</a:t>
              </a:r>
              <a:r>
                <a:rPr lang="ko-KR" altLang="en-US" sz="11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 장비</a:t>
              </a:r>
              <a:endParaRPr lang="ko-KR" altLang="en-US" sz="11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7008636" y="2443135"/>
              <a:ext cx="81241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100" b="1" dirty="0" err="1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에픽</a:t>
              </a:r>
              <a:r>
                <a:rPr lang="ko-KR" altLang="en-US" sz="11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 무기</a:t>
              </a:r>
              <a:endParaRPr lang="ko-KR" altLang="en-US" sz="11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</p:grpSp>
      <p:grpSp>
        <p:nvGrpSpPr>
          <p:cNvPr id="133" name="그룹 132"/>
          <p:cNvGrpSpPr/>
          <p:nvPr/>
        </p:nvGrpSpPr>
        <p:grpSpPr>
          <a:xfrm>
            <a:off x="2889368" y="4865125"/>
            <a:ext cx="4916281" cy="273954"/>
            <a:chOff x="2904769" y="2443135"/>
            <a:chExt cx="4916281" cy="273954"/>
          </a:xfrm>
        </p:grpSpPr>
        <p:sp>
          <p:nvSpPr>
            <p:cNvPr id="134" name="TextBox 133"/>
            <p:cNvSpPr txBox="1"/>
            <p:nvPr/>
          </p:nvSpPr>
          <p:spPr>
            <a:xfrm>
              <a:off x="2904769" y="2455479"/>
              <a:ext cx="81241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1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전설 </a:t>
              </a:r>
              <a:r>
                <a:rPr lang="ko-KR" altLang="en-US" sz="1100" b="1" dirty="0" err="1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룬</a:t>
              </a:r>
              <a:endParaRPr lang="ko-KR" altLang="en-US" sz="11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5362832" y="2454982"/>
              <a:ext cx="81241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1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전설 장비</a:t>
              </a:r>
              <a:endParaRPr lang="ko-KR" altLang="en-US" sz="11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7008636" y="2443135"/>
              <a:ext cx="81241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1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전설 무기</a:t>
              </a:r>
              <a:endParaRPr lang="ko-KR" altLang="en-US" sz="11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8602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19"/>
          <p:cNvGrpSpPr/>
          <p:nvPr/>
        </p:nvGrpSpPr>
        <p:grpSpPr>
          <a:xfrm>
            <a:off x="306356" y="1665496"/>
            <a:ext cx="4644020" cy="3246253"/>
            <a:chOff x="2039906" y="979696"/>
            <a:chExt cx="4644020" cy="3246253"/>
          </a:xfrm>
        </p:grpSpPr>
        <p:sp>
          <p:nvSpPr>
            <p:cNvPr id="4" name="직사각형 3"/>
            <p:cNvSpPr/>
            <p:nvPr/>
          </p:nvSpPr>
          <p:spPr>
            <a:xfrm>
              <a:off x="4487981" y="979696"/>
              <a:ext cx="2195945" cy="45741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600" dirty="0" smtClean="0">
                  <a:solidFill>
                    <a:schemeClr val="tx1"/>
                  </a:solidFill>
                </a:rPr>
                <a:t>이달의 연속 출석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4487981" y="1437109"/>
              <a:ext cx="2195945" cy="27888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4992241" y="2048611"/>
              <a:ext cx="1176825" cy="11770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4640496" y="3648078"/>
              <a:ext cx="1880319" cy="457413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600" dirty="0" smtClean="0">
                  <a:solidFill>
                    <a:schemeClr val="tx1"/>
                  </a:solidFill>
                </a:rPr>
                <a:t>보상 받기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7765" y="2343525"/>
              <a:ext cx="945775" cy="744217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5335025" y="2825312"/>
              <a:ext cx="8296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20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100</a:t>
              </a:r>
              <a:endParaRPr lang="ko-KR" altLang="en-US" sz="20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487981" y="1443286"/>
              <a:ext cx="219594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400" dirty="0" smtClean="0"/>
                <a:t>연속 출석 횟수 </a:t>
              </a:r>
              <a:r>
                <a:rPr lang="en-US" altLang="ko-KR" sz="1400" dirty="0" smtClean="0"/>
                <a:t>:  </a:t>
              </a:r>
              <a:r>
                <a:rPr lang="en-US" altLang="ko-KR" sz="2000" b="1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7</a:t>
              </a:r>
              <a:endParaRPr lang="ko-KR" altLang="en-US" sz="1100" dirty="0"/>
            </a:p>
          </p:txBody>
        </p:sp>
        <p:pic>
          <p:nvPicPr>
            <p:cNvPr id="11" name="그림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39394" y="2089209"/>
              <a:ext cx="1082515" cy="1061775"/>
            </a:xfrm>
            <a:prstGeom prst="rect">
              <a:avLst/>
            </a:prstGeom>
          </p:spPr>
        </p:pic>
        <p:sp>
          <p:nvSpPr>
            <p:cNvPr id="13" name="직사각형 12"/>
            <p:cNvSpPr/>
            <p:nvPr/>
          </p:nvSpPr>
          <p:spPr>
            <a:xfrm>
              <a:off x="2039906" y="979696"/>
              <a:ext cx="2195945" cy="45741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600" dirty="0" smtClean="0">
                  <a:solidFill>
                    <a:schemeClr val="tx1"/>
                  </a:solidFill>
                </a:rPr>
                <a:t>이달의 연속 출석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2039906" y="1437109"/>
              <a:ext cx="2195945" cy="27888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직사각형 14"/>
            <p:cNvSpPr/>
            <p:nvPr/>
          </p:nvSpPr>
          <p:spPr>
            <a:xfrm>
              <a:off x="2544166" y="2048611"/>
              <a:ext cx="1176825" cy="11770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2192421" y="3648078"/>
              <a:ext cx="1880319" cy="457413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600" dirty="0" smtClean="0">
                  <a:solidFill>
                    <a:schemeClr val="tx1"/>
                  </a:solidFill>
                </a:rPr>
                <a:t>보상 받기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59690" y="2343525"/>
              <a:ext cx="945775" cy="744217"/>
            </a:xfrm>
            <a:prstGeom prst="rect">
              <a:avLst/>
            </a:prstGeom>
          </p:spPr>
        </p:pic>
        <p:sp>
          <p:nvSpPr>
            <p:cNvPr id="18" name="TextBox 17"/>
            <p:cNvSpPr txBox="1"/>
            <p:nvPr/>
          </p:nvSpPr>
          <p:spPr>
            <a:xfrm>
              <a:off x="2886950" y="2825312"/>
              <a:ext cx="8296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20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100</a:t>
              </a:r>
              <a:endParaRPr lang="ko-KR" altLang="en-US" sz="20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039906" y="1443286"/>
              <a:ext cx="219594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400" dirty="0" smtClean="0"/>
                <a:t>연속 출석 횟수 </a:t>
              </a:r>
              <a:r>
                <a:rPr lang="en-US" altLang="ko-KR" sz="1400" dirty="0" smtClean="0"/>
                <a:t>:  </a:t>
              </a:r>
              <a:r>
                <a:rPr lang="en-US" altLang="ko-KR" sz="2000" b="1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7</a:t>
              </a:r>
              <a:endParaRPr lang="ko-KR" altLang="en-US" sz="1100" dirty="0"/>
            </a:p>
          </p:txBody>
        </p:sp>
      </p:grpSp>
      <p:grpSp>
        <p:nvGrpSpPr>
          <p:cNvPr id="37" name="그룹 36"/>
          <p:cNvGrpSpPr/>
          <p:nvPr/>
        </p:nvGrpSpPr>
        <p:grpSpPr>
          <a:xfrm>
            <a:off x="5848349" y="1665496"/>
            <a:ext cx="4981576" cy="3246253"/>
            <a:chOff x="6134099" y="151021"/>
            <a:chExt cx="4981576" cy="3246253"/>
          </a:xfrm>
        </p:grpSpPr>
        <p:sp>
          <p:nvSpPr>
            <p:cNvPr id="21" name="직사각형 20"/>
            <p:cNvSpPr/>
            <p:nvPr/>
          </p:nvSpPr>
          <p:spPr>
            <a:xfrm>
              <a:off x="6134099" y="151021"/>
              <a:ext cx="4981575" cy="45741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600" dirty="0" smtClean="0">
                  <a:solidFill>
                    <a:schemeClr val="tx1"/>
                  </a:solidFill>
                </a:rPr>
                <a:t>이달의 연속 출석 보상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2" name="직사각형 21"/>
            <p:cNvSpPr/>
            <p:nvPr/>
          </p:nvSpPr>
          <p:spPr>
            <a:xfrm>
              <a:off x="6134099" y="608434"/>
              <a:ext cx="4981575" cy="27888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3" name="직사각형 22"/>
            <p:cNvSpPr/>
            <p:nvPr/>
          </p:nvSpPr>
          <p:spPr>
            <a:xfrm>
              <a:off x="6850061" y="1224434"/>
              <a:ext cx="1176825" cy="11770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4" name="직사각형 23"/>
            <p:cNvSpPr/>
            <p:nvPr/>
          </p:nvSpPr>
          <p:spPr>
            <a:xfrm>
              <a:off x="7684726" y="2846854"/>
              <a:ext cx="1880319" cy="457413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600" smtClean="0">
                  <a:solidFill>
                    <a:schemeClr val="tx1"/>
                  </a:solidFill>
                </a:rPr>
                <a:t>확인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pic>
          <p:nvPicPr>
            <p:cNvPr id="25" name="그림 2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65585" y="1519348"/>
              <a:ext cx="945775" cy="744217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7192845" y="2001135"/>
              <a:ext cx="8296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20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100</a:t>
              </a:r>
              <a:endParaRPr lang="ko-KR" altLang="en-US" sz="20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340499" y="791133"/>
              <a:ext cx="219594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400" dirty="0" smtClean="0"/>
                <a:t>금번 </a:t>
              </a:r>
              <a:r>
                <a:rPr lang="en-US" altLang="ko-KR" sz="1400" dirty="0" smtClean="0"/>
                <a:t>7</a:t>
              </a:r>
              <a:r>
                <a:rPr lang="ko-KR" altLang="en-US" sz="1400" dirty="0" err="1" smtClean="0"/>
                <a:t>회차</a:t>
              </a:r>
              <a:r>
                <a:rPr lang="ko-KR" altLang="en-US" sz="1400" dirty="0" smtClean="0"/>
                <a:t> 보상</a:t>
              </a:r>
              <a:endParaRPr lang="ko-KR" altLang="en-US" sz="1100" dirty="0"/>
            </a:p>
          </p:txBody>
        </p:sp>
        <p:sp>
          <p:nvSpPr>
            <p:cNvPr id="28" name="직사각형 27"/>
            <p:cNvSpPr/>
            <p:nvPr/>
          </p:nvSpPr>
          <p:spPr>
            <a:xfrm>
              <a:off x="9213675" y="1219936"/>
              <a:ext cx="1176825" cy="11770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pic>
          <p:nvPicPr>
            <p:cNvPr id="29" name="그림 2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29199" y="1514850"/>
              <a:ext cx="945775" cy="744217"/>
            </a:xfrm>
            <a:prstGeom prst="rect">
              <a:avLst/>
            </a:prstGeom>
          </p:spPr>
        </p:pic>
        <p:sp>
          <p:nvSpPr>
            <p:cNvPr id="30" name="TextBox 29"/>
            <p:cNvSpPr txBox="1"/>
            <p:nvPr/>
          </p:nvSpPr>
          <p:spPr>
            <a:xfrm>
              <a:off x="9556459" y="1996637"/>
              <a:ext cx="8296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20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150</a:t>
              </a:r>
              <a:endParaRPr lang="ko-KR" altLang="en-US" sz="20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704113" y="786635"/>
              <a:ext cx="219594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400" dirty="0" smtClean="0"/>
                <a:t>다음 </a:t>
              </a:r>
              <a:r>
                <a:rPr lang="en-US" altLang="ko-KR" sz="1400" dirty="0" smtClean="0"/>
                <a:t>8</a:t>
              </a:r>
              <a:r>
                <a:rPr lang="ko-KR" altLang="en-US" sz="1400" dirty="0" err="1" smtClean="0"/>
                <a:t>회차</a:t>
              </a:r>
              <a:r>
                <a:rPr lang="ko-KR" altLang="en-US" sz="1400" dirty="0" smtClean="0"/>
                <a:t> 보상</a:t>
              </a:r>
              <a:endParaRPr lang="ko-KR" altLang="en-US" sz="1100" dirty="0"/>
            </a:p>
          </p:txBody>
        </p:sp>
        <p:sp>
          <p:nvSpPr>
            <p:cNvPr id="32" name="갈매기형 수장 31"/>
            <p:cNvSpPr/>
            <p:nvPr/>
          </p:nvSpPr>
          <p:spPr>
            <a:xfrm>
              <a:off x="8258381" y="1640957"/>
              <a:ext cx="323793" cy="481787"/>
            </a:xfrm>
            <a:prstGeom prst="chevron">
              <a:avLst>
                <a:gd name="adj" fmla="val 63968"/>
              </a:avLst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4" name="갈매기형 수장 33"/>
            <p:cNvSpPr/>
            <p:nvPr/>
          </p:nvSpPr>
          <p:spPr>
            <a:xfrm>
              <a:off x="8458384" y="1640957"/>
              <a:ext cx="323793" cy="481787"/>
            </a:xfrm>
            <a:prstGeom prst="chevron">
              <a:avLst>
                <a:gd name="adj" fmla="val 63968"/>
              </a:avLst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5" name="갈매기형 수장 34"/>
            <p:cNvSpPr/>
            <p:nvPr/>
          </p:nvSpPr>
          <p:spPr>
            <a:xfrm>
              <a:off x="8647537" y="1636459"/>
              <a:ext cx="323793" cy="481787"/>
            </a:xfrm>
            <a:prstGeom prst="chevron">
              <a:avLst>
                <a:gd name="adj" fmla="val 63968"/>
              </a:avLst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134099" y="2505381"/>
              <a:ext cx="498157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100" dirty="0" smtClean="0"/>
                <a:t>이달의 연속출석 횟수가 늘어날 수록 푸짐한 보상을 받을 수 있습니다</a:t>
              </a:r>
              <a:r>
                <a:rPr lang="en-US" altLang="ko-KR" sz="1100" dirty="0" smtClean="0"/>
                <a:t>.</a:t>
              </a:r>
              <a:endParaRPr lang="ko-KR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1268156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1797049" y="535197"/>
            <a:ext cx="8655050" cy="5941804"/>
            <a:chOff x="1797049" y="535197"/>
            <a:chExt cx="8655050" cy="5941804"/>
          </a:xfrm>
        </p:grpSpPr>
        <p:sp>
          <p:nvSpPr>
            <p:cNvPr id="21" name="직사각형 20"/>
            <p:cNvSpPr/>
            <p:nvPr/>
          </p:nvSpPr>
          <p:spPr>
            <a:xfrm>
              <a:off x="1797049" y="535197"/>
              <a:ext cx="8096251" cy="4574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solidFill>
                    <a:schemeClr val="tx1"/>
                  </a:solidFill>
                </a:rPr>
                <a:t>보상 설명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2" name="직사각형 21"/>
            <p:cNvSpPr/>
            <p:nvPr/>
          </p:nvSpPr>
          <p:spPr>
            <a:xfrm>
              <a:off x="1797049" y="992608"/>
              <a:ext cx="8362951" cy="54843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r>
                <a:rPr lang="en-US" altLang="ko-KR" b="1" dirty="0" smtClean="0">
                  <a:solidFill>
                    <a:schemeClr val="tx1"/>
                  </a:solidFill>
                </a:rPr>
                <a:t>1. </a:t>
              </a:r>
              <a:r>
                <a:rPr lang="ko-KR" altLang="en-US" b="1" dirty="0" smtClean="0">
                  <a:solidFill>
                    <a:schemeClr val="tx1"/>
                  </a:solidFill>
                </a:rPr>
                <a:t>기본</a:t>
              </a:r>
              <a:r>
                <a:rPr lang="en-US" altLang="ko-KR" b="1" dirty="0" smtClean="0">
                  <a:solidFill>
                    <a:schemeClr val="tx1"/>
                  </a:solidFill>
                </a:rPr>
                <a:t> </a:t>
              </a:r>
              <a:r>
                <a:rPr lang="ko-KR" altLang="en-US" b="1" dirty="0" smtClean="0">
                  <a:solidFill>
                    <a:schemeClr val="tx1"/>
                  </a:solidFill>
                </a:rPr>
                <a:t>출석보상</a:t>
              </a:r>
              <a:endParaRPr lang="en-US" altLang="ko-KR" b="1" dirty="0" smtClean="0">
                <a:solidFill>
                  <a:schemeClr val="tx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ko-KR" altLang="ko-KR" sz="1600" dirty="0">
                  <a:solidFill>
                    <a:schemeClr val="tx1"/>
                  </a:solidFill>
                </a:rPr>
                <a:t>계정을 생성한 날을 기준으로 </a:t>
              </a:r>
              <a:r>
                <a:rPr lang="en-US" altLang="ko-KR" sz="1600" dirty="0">
                  <a:solidFill>
                    <a:schemeClr val="tx1"/>
                  </a:solidFill>
                </a:rPr>
                <a:t>1</a:t>
              </a:r>
              <a:r>
                <a:rPr lang="ko-KR" altLang="ko-KR" sz="1600" dirty="0">
                  <a:solidFill>
                    <a:schemeClr val="tx1"/>
                  </a:solidFill>
                </a:rPr>
                <a:t>일 단위 로그인 여부를 체크하여 </a:t>
              </a:r>
              <a:r>
                <a:rPr lang="en-US" altLang="ko-KR" sz="1600" dirty="0">
                  <a:solidFill>
                    <a:schemeClr val="tx1"/>
                  </a:solidFill>
                </a:rPr>
                <a:t>28</a:t>
              </a:r>
              <a:r>
                <a:rPr lang="ko-KR" altLang="ko-KR" sz="1600" dirty="0">
                  <a:solidFill>
                    <a:schemeClr val="tx1"/>
                  </a:solidFill>
                </a:rPr>
                <a:t>회 보상을 지급하는 방식이다</a:t>
              </a:r>
              <a:r>
                <a:rPr lang="en-US" altLang="ko-KR" sz="1600" dirty="0">
                  <a:solidFill>
                    <a:schemeClr val="tx1"/>
                  </a:solidFill>
                </a:rPr>
                <a:t>.</a:t>
              </a:r>
              <a:endParaRPr lang="ko-KR" altLang="ko-KR" sz="1600" dirty="0">
                <a:solidFill>
                  <a:schemeClr val="tx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ko-KR" sz="1600" dirty="0">
                  <a:solidFill>
                    <a:schemeClr val="tx1"/>
                  </a:solidFill>
                </a:rPr>
                <a:t>28</a:t>
              </a:r>
              <a:r>
                <a:rPr lang="ko-KR" altLang="ko-KR" sz="1600" dirty="0">
                  <a:solidFill>
                    <a:schemeClr val="tx1"/>
                  </a:solidFill>
                </a:rPr>
                <a:t>회마다 각기 다른 보상을 설정하여 </a:t>
              </a:r>
              <a:r>
                <a:rPr lang="ko-KR" altLang="ko-KR" sz="1600" dirty="0" err="1">
                  <a:solidFill>
                    <a:schemeClr val="tx1"/>
                  </a:solidFill>
                </a:rPr>
                <a:t>게임머니</a:t>
              </a:r>
              <a:r>
                <a:rPr lang="en-US" altLang="ko-KR" sz="1600" dirty="0">
                  <a:solidFill>
                    <a:schemeClr val="tx1"/>
                  </a:solidFill>
                </a:rPr>
                <a:t>(</a:t>
              </a:r>
              <a:r>
                <a:rPr lang="ko-KR" altLang="ko-KR" sz="1600" dirty="0">
                  <a:solidFill>
                    <a:schemeClr val="tx1"/>
                  </a:solidFill>
                </a:rPr>
                <a:t>골드</a:t>
              </a:r>
              <a:r>
                <a:rPr lang="en-US" altLang="ko-KR" sz="1600" dirty="0">
                  <a:solidFill>
                    <a:schemeClr val="tx1"/>
                  </a:solidFill>
                </a:rPr>
                <a:t>), </a:t>
              </a:r>
              <a:r>
                <a:rPr lang="ko-KR" altLang="ko-KR" sz="1600" dirty="0">
                  <a:solidFill>
                    <a:schemeClr val="tx1"/>
                  </a:solidFill>
                </a:rPr>
                <a:t>보석</a:t>
              </a:r>
              <a:r>
                <a:rPr lang="en-US" altLang="ko-KR" sz="1600" dirty="0">
                  <a:solidFill>
                    <a:schemeClr val="tx1"/>
                  </a:solidFill>
                </a:rPr>
                <a:t>(</a:t>
              </a:r>
              <a:r>
                <a:rPr lang="ko-KR" altLang="ko-KR" sz="1600" dirty="0" err="1">
                  <a:solidFill>
                    <a:schemeClr val="tx1"/>
                  </a:solidFill>
                </a:rPr>
                <a:t>젬</a:t>
              </a:r>
              <a:r>
                <a:rPr lang="en-US" altLang="ko-KR" sz="1600" dirty="0">
                  <a:solidFill>
                    <a:schemeClr val="tx1"/>
                  </a:solidFill>
                </a:rPr>
                <a:t>), </a:t>
              </a:r>
              <a:r>
                <a:rPr lang="ko-KR" altLang="ko-KR" sz="1600" dirty="0">
                  <a:solidFill>
                    <a:schemeClr val="tx1"/>
                  </a:solidFill>
                </a:rPr>
                <a:t>아이템</a:t>
              </a:r>
              <a:r>
                <a:rPr lang="en-US" altLang="ko-KR" sz="1600" dirty="0">
                  <a:solidFill>
                    <a:schemeClr val="tx1"/>
                  </a:solidFill>
                </a:rPr>
                <a:t>, </a:t>
              </a:r>
              <a:r>
                <a:rPr lang="ko-KR" altLang="ko-KR" sz="1600" dirty="0" err="1">
                  <a:solidFill>
                    <a:schemeClr val="tx1"/>
                  </a:solidFill>
                </a:rPr>
                <a:t>행동력</a:t>
              </a:r>
              <a:r>
                <a:rPr lang="en-US" altLang="ko-KR" sz="1600" dirty="0">
                  <a:solidFill>
                    <a:schemeClr val="tx1"/>
                  </a:solidFill>
                </a:rPr>
                <a:t>, </a:t>
              </a:r>
              <a:r>
                <a:rPr lang="ko-KR" altLang="ko-KR" sz="1600" dirty="0" err="1">
                  <a:solidFill>
                    <a:schemeClr val="tx1"/>
                  </a:solidFill>
                </a:rPr>
                <a:t>뽑기권</a:t>
              </a:r>
              <a:r>
                <a:rPr lang="ko-KR" altLang="ko-KR" sz="1600" dirty="0">
                  <a:solidFill>
                    <a:schemeClr val="tx1"/>
                  </a:solidFill>
                </a:rPr>
                <a:t> 등 게임 내에서 지급할 수 있는 모든 종류의 아이템을 지급한다</a:t>
              </a:r>
              <a:r>
                <a:rPr lang="en-US" altLang="ko-KR" sz="1600" dirty="0">
                  <a:solidFill>
                    <a:schemeClr val="tx1"/>
                  </a:solidFill>
                </a:rPr>
                <a:t>.</a:t>
              </a:r>
              <a:endParaRPr lang="ko-KR" altLang="ko-KR" sz="1600" dirty="0">
                <a:solidFill>
                  <a:schemeClr val="tx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ko-KR" altLang="ko-KR" sz="1600" dirty="0">
                  <a:solidFill>
                    <a:schemeClr val="tx1"/>
                  </a:solidFill>
                </a:rPr>
                <a:t>기본 출석보상에서는 연속 출석여부와 상관없이 </a:t>
              </a:r>
              <a:r>
                <a:rPr lang="en-US" altLang="ko-KR" sz="1600" dirty="0">
                  <a:solidFill>
                    <a:schemeClr val="tx1"/>
                  </a:solidFill>
                </a:rPr>
                <a:t>28</a:t>
              </a:r>
              <a:r>
                <a:rPr lang="ko-KR" altLang="ko-KR" sz="1600" dirty="0">
                  <a:solidFill>
                    <a:schemeClr val="tx1"/>
                  </a:solidFill>
                </a:rPr>
                <a:t>회 출석 시 설정된 최종단계의 보상을 획득하는 방식이다</a:t>
              </a:r>
              <a:r>
                <a:rPr lang="en-US" altLang="ko-KR" sz="1600" dirty="0">
                  <a:solidFill>
                    <a:schemeClr val="tx1"/>
                  </a:solidFill>
                </a:rPr>
                <a:t>.</a:t>
              </a:r>
              <a:endParaRPr lang="ko-KR" altLang="ko-KR" sz="1600" dirty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1600" dirty="0">
                  <a:solidFill>
                    <a:schemeClr val="tx1"/>
                  </a:solidFill>
                </a:rPr>
                <a:t>28</a:t>
              </a:r>
              <a:r>
                <a:rPr lang="ko-KR" altLang="ko-KR" sz="1600" dirty="0">
                  <a:solidFill>
                    <a:schemeClr val="tx1"/>
                  </a:solidFill>
                </a:rPr>
                <a:t>회 출석 후 최종단계 보상을 획득할 경우 해당 유저 출석회수를 초기화하여 다시 처음부터 </a:t>
              </a:r>
              <a:r>
                <a:rPr lang="en-US" altLang="ko-KR" sz="1600" dirty="0">
                  <a:solidFill>
                    <a:schemeClr val="tx1"/>
                  </a:solidFill>
                </a:rPr>
                <a:t>28</a:t>
              </a:r>
              <a:r>
                <a:rPr lang="ko-KR" altLang="ko-KR" sz="1600" dirty="0">
                  <a:solidFill>
                    <a:schemeClr val="tx1"/>
                  </a:solidFill>
                </a:rPr>
                <a:t>회 출석보상을 시작한다</a:t>
              </a:r>
              <a:r>
                <a:rPr lang="en-US" altLang="ko-KR" sz="1600" dirty="0" smtClean="0">
                  <a:solidFill>
                    <a:schemeClr val="tx1"/>
                  </a:solidFill>
                </a:rPr>
                <a:t>.</a:t>
              </a:r>
            </a:p>
            <a:p>
              <a:pPr>
                <a:lnSpc>
                  <a:spcPct val="150000"/>
                </a:lnSpc>
              </a:pPr>
              <a:endParaRPr lang="en-US" altLang="ko-KR" dirty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b="1" dirty="0" smtClean="0">
                  <a:solidFill>
                    <a:schemeClr val="tx1"/>
                  </a:solidFill>
                </a:rPr>
                <a:t>2. </a:t>
              </a:r>
              <a:r>
                <a:rPr lang="ko-KR" altLang="en-US" b="1" dirty="0" smtClean="0">
                  <a:solidFill>
                    <a:schemeClr val="tx1"/>
                  </a:solidFill>
                </a:rPr>
                <a:t>이달의 연속 출석보상</a:t>
              </a:r>
              <a:endParaRPr lang="en-US" altLang="ko-KR" b="1" dirty="0" smtClean="0">
                <a:solidFill>
                  <a:schemeClr val="tx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ko-KR" altLang="ko-KR" sz="1600" dirty="0">
                  <a:solidFill>
                    <a:schemeClr val="tx1"/>
                  </a:solidFill>
                </a:rPr>
                <a:t>매월 </a:t>
              </a:r>
              <a:r>
                <a:rPr lang="en-US" altLang="ko-KR" sz="1600" dirty="0">
                  <a:solidFill>
                    <a:schemeClr val="tx1"/>
                  </a:solidFill>
                </a:rPr>
                <a:t>1</a:t>
              </a:r>
              <a:r>
                <a:rPr lang="ko-KR" altLang="ko-KR" sz="1600" dirty="0">
                  <a:solidFill>
                    <a:schemeClr val="tx1"/>
                  </a:solidFill>
                </a:rPr>
                <a:t>일부터 말일까지 </a:t>
              </a:r>
              <a:r>
                <a:rPr lang="ko-KR" altLang="ko-KR" sz="1600" dirty="0" err="1">
                  <a:solidFill>
                    <a:schemeClr val="tx1"/>
                  </a:solidFill>
                </a:rPr>
                <a:t>유저별</a:t>
              </a:r>
              <a:r>
                <a:rPr lang="ko-KR" altLang="ko-KR" sz="1600" dirty="0">
                  <a:solidFill>
                    <a:schemeClr val="tx1"/>
                  </a:solidFill>
                </a:rPr>
                <a:t> </a:t>
              </a:r>
              <a:r>
                <a:rPr lang="en-US" altLang="ko-KR" sz="1600" dirty="0">
                  <a:solidFill>
                    <a:schemeClr val="tx1"/>
                  </a:solidFill>
                </a:rPr>
                <a:t>1</a:t>
              </a:r>
              <a:r>
                <a:rPr lang="ko-KR" altLang="ko-KR" sz="1600" dirty="0">
                  <a:solidFill>
                    <a:schemeClr val="tx1"/>
                  </a:solidFill>
                </a:rPr>
                <a:t>일 단위 연속 접속 횟수를 카운트하여 보상을 지급하는 방식이다</a:t>
              </a:r>
              <a:r>
                <a:rPr lang="en-US" altLang="ko-KR" sz="1600" dirty="0">
                  <a:solidFill>
                    <a:schemeClr val="tx1"/>
                  </a:solidFill>
                </a:rPr>
                <a:t>.</a:t>
              </a:r>
              <a:endParaRPr lang="ko-KR" altLang="ko-KR" sz="1600" dirty="0">
                <a:solidFill>
                  <a:schemeClr val="tx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ko-KR" altLang="ko-KR" sz="1600" dirty="0">
                  <a:solidFill>
                    <a:schemeClr val="tx1"/>
                  </a:solidFill>
                </a:rPr>
                <a:t>하루 이상 접속이 없었을 경우 다음 회 접속 시 </a:t>
              </a:r>
              <a:r>
                <a:rPr lang="en-US" altLang="ko-KR" sz="1600" dirty="0">
                  <a:solidFill>
                    <a:schemeClr val="tx1"/>
                  </a:solidFill>
                </a:rPr>
                <a:t>1</a:t>
              </a:r>
              <a:r>
                <a:rPr lang="ko-KR" altLang="ko-KR" sz="1600" dirty="0">
                  <a:solidFill>
                    <a:schemeClr val="tx1"/>
                  </a:solidFill>
                </a:rPr>
                <a:t>회로 초기화한다</a:t>
              </a:r>
              <a:r>
                <a:rPr lang="en-US" altLang="ko-KR" sz="1600" dirty="0" smtClean="0">
                  <a:solidFill>
                    <a:schemeClr val="tx1"/>
                  </a:solidFill>
                </a:rPr>
                <a:t>.</a:t>
              </a:r>
              <a:endParaRPr lang="ko-KR" altLang="ko-KR" sz="1600" dirty="0">
                <a:solidFill>
                  <a:schemeClr val="tx1"/>
                </a:solidFill>
              </a:endParaRPr>
            </a:p>
          </p:txBody>
        </p:sp>
        <p:sp>
          <p:nvSpPr>
            <p:cNvPr id="38" name="직사각형 37"/>
            <p:cNvSpPr/>
            <p:nvPr/>
          </p:nvSpPr>
          <p:spPr>
            <a:xfrm>
              <a:off x="9893300" y="535197"/>
              <a:ext cx="558799" cy="4574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>
                  <a:solidFill>
                    <a:schemeClr val="tx1"/>
                  </a:solidFill>
                </a:rPr>
                <a:t>X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9" name="직사각형 38"/>
            <p:cNvSpPr/>
            <p:nvPr/>
          </p:nvSpPr>
          <p:spPr>
            <a:xfrm>
              <a:off x="10160000" y="992607"/>
              <a:ext cx="292099" cy="548439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0" name="직사각형 39"/>
            <p:cNvSpPr/>
            <p:nvPr/>
          </p:nvSpPr>
          <p:spPr>
            <a:xfrm>
              <a:off x="10160000" y="1905000"/>
              <a:ext cx="292099" cy="26924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31955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341621" y="660569"/>
            <a:ext cx="9510593" cy="568060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1836892" y="1144348"/>
            <a:ext cx="8520914" cy="44848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4656967" y="945418"/>
            <a:ext cx="2880764" cy="397859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복귀유저 출석보상</a:t>
            </a:r>
            <a:endParaRPr lang="ko-KR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/>
          </p:nvPr>
        </p:nvGraphicFramePr>
        <p:xfrm>
          <a:off x="2072013" y="1911630"/>
          <a:ext cx="5748260" cy="32373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1180"/>
                <a:gridCol w="821180"/>
                <a:gridCol w="821180"/>
                <a:gridCol w="821180"/>
                <a:gridCol w="821180"/>
                <a:gridCol w="821180"/>
                <a:gridCol w="821180"/>
              </a:tblGrid>
              <a:tr h="80933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80933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11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12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13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14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80933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15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16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17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18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19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21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80933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22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23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24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25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26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27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28</a:t>
                      </a:r>
                      <a:endParaRPr lang="ko-KR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763430" y="5233560"/>
            <a:ext cx="6667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 smtClean="0"/>
              <a:t>출석보상은 우편함으로 지급됩니다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우편함을 확인해 주세요</a:t>
            </a:r>
            <a:r>
              <a:rPr lang="en-US" altLang="ko-KR" sz="1400" dirty="0" smtClean="0"/>
              <a:t>.</a:t>
            </a:r>
            <a:endParaRPr lang="ko-KR" altLang="en-US" sz="1400" dirty="0"/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4797" y="2225580"/>
            <a:ext cx="551259" cy="367506"/>
          </a:xfrm>
          <a:prstGeom prst="rect">
            <a:avLst/>
          </a:prstGeom>
        </p:spPr>
      </p:pic>
      <p:pic>
        <p:nvPicPr>
          <p:cNvPr id="16" name="그림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2215" y="2217669"/>
            <a:ext cx="534031" cy="465124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3873" y="4531655"/>
            <a:ext cx="631650" cy="597197"/>
          </a:xfrm>
          <a:prstGeom prst="rect">
            <a:avLst/>
          </a:prstGeom>
        </p:spPr>
      </p:pic>
      <p:pic>
        <p:nvPicPr>
          <p:cNvPr id="18" name="그림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5146" y="2998824"/>
            <a:ext cx="664085" cy="522559"/>
          </a:xfrm>
          <a:prstGeom prst="rect">
            <a:avLst/>
          </a:prstGeom>
        </p:spPr>
      </p:pic>
      <p:pic>
        <p:nvPicPr>
          <p:cNvPr id="19" name="그림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6610" y="3785538"/>
            <a:ext cx="584655" cy="548114"/>
          </a:xfrm>
          <a:prstGeom prst="rect">
            <a:avLst/>
          </a:prstGeom>
        </p:spPr>
      </p:pic>
      <p:pic>
        <p:nvPicPr>
          <p:cNvPr id="20" name="그림 1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552" y="4451887"/>
            <a:ext cx="671846" cy="660361"/>
          </a:xfrm>
          <a:prstGeom prst="rect">
            <a:avLst/>
          </a:prstGeom>
        </p:spPr>
      </p:pic>
      <p:pic>
        <p:nvPicPr>
          <p:cNvPr id="21" name="그림 2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4104" y="3000404"/>
            <a:ext cx="562743" cy="436413"/>
          </a:xfrm>
          <a:prstGeom prst="rect">
            <a:avLst/>
          </a:prstGeom>
        </p:spPr>
      </p:pic>
      <p:pic>
        <p:nvPicPr>
          <p:cNvPr id="22" name="그림 2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1158" y="3810458"/>
            <a:ext cx="666104" cy="470867"/>
          </a:xfrm>
          <a:prstGeom prst="rect">
            <a:avLst/>
          </a:prstGeom>
        </p:spPr>
      </p:pic>
      <p:pic>
        <p:nvPicPr>
          <p:cNvPr id="23" name="그림 2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6541" y="2117939"/>
            <a:ext cx="525684" cy="546299"/>
          </a:xfrm>
          <a:prstGeom prst="rect">
            <a:avLst/>
          </a:prstGeom>
        </p:spPr>
      </p:pic>
      <p:pic>
        <p:nvPicPr>
          <p:cNvPr id="24" name="그림 2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6541" y="2915405"/>
            <a:ext cx="525684" cy="546299"/>
          </a:xfrm>
          <a:prstGeom prst="rect">
            <a:avLst/>
          </a:prstGeom>
        </p:spPr>
      </p:pic>
      <p:pic>
        <p:nvPicPr>
          <p:cNvPr id="25" name="그림 2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0117" y="3737921"/>
            <a:ext cx="525684" cy="546299"/>
          </a:xfrm>
          <a:prstGeom prst="rect">
            <a:avLst/>
          </a:prstGeom>
        </p:spPr>
      </p:pic>
      <p:pic>
        <p:nvPicPr>
          <p:cNvPr id="26" name="그림 2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048" y="4540667"/>
            <a:ext cx="525684" cy="546299"/>
          </a:xfrm>
          <a:prstGeom prst="rect">
            <a:avLst/>
          </a:prstGeom>
        </p:spPr>
      </p:pic>
      <p:pic>
        <p:nvPicPr>
          <p:cNvPr id="28" name="그림 2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1935" y="1906187"/>
            <a:ext cx="456013" cy="456013"/>
          </a:xfrm>
          <a:prstGeom prst="rect">
            <a:avLst/>
          </a:prstGeom>
        </p:spPr>
      </p:pic>
      <p:pic>
        <p:nvPicPr>
          <p:cNvPr id="30" name="그림 2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3415" y="2127263"/>
            <a:ext cx="503768" cy="601723"/>
          </a:xfrm>
          <a:prstGeom prst="rect">
            <a:avLst/>
          </a:prstGeom>
        </p:spPr>
      </p:pic>
      <p:pic>
        <p:nvPicPr>
          <p:cNvPr id="31" name="그림 30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6738" y="2116485"/>
            <a:ext cx="520771" cy="546299"/>
          </a:xfrm>
          <a:prstGeom prst="rect">
            <a:avLst/>
          </a:prstGeom>
        </p:spPr>
      </p:pic>
      <p:pic>
        <p:nvPicPr>
          <p:cNvPr id="43" name="그림 4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2144" y="2914639"/>
            <a:ext cx="520771" cy="546299"/>
          </a:xfrm>
          <a:prstGeom prst="rect">
            <a:avLst/>
          </a:prstGeom>
        </p:spPr>
      </p:pic>
      <p:pic>
        <p:nvPicPr>
          <p:cNvPr id="44" name="그림 43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2144" y="3731154"/>
            <a:ext cx="520771" cy="546299"/>
          </a:xfrm>
          <a:prstGeom prst="rect">
            <a:avLst/>
          </a:prstGeom>
        </p:spPr>
      </p:pic>
      <p:pic>
        <p:nvPicPr>
          <p:cNvPr id="45" name="그림 4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663" y="4533350"/>
            <a:ext cx="520771" cy="546299"/>
          </a:xfrm>
          <a:prstGeom prst="rect">
            <a:avLst/>
          </a:prstGeom>
        </p:spPr>
      </p:pic>
      <p:sp>
        <p:nvSpPr>
          <p:cNvPr id="50" name="직사각형 49"/>
          <p:cNvSpPr/>
          <p:nvPr/>
        </p:nvSpPr>
        <p:spPr>
          <a:xfrm>
            <a:off x="3213414" y="1919115"/>
            <a:ext cx="503769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VIP1</a:t>
            </a:r>
            <a:endParaRPr lang="ko-KR" alt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7" name="그림 2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9732" y="1919115"/>
            <a:ext cx="814702" cy="799093"/>
          </a:xfrm>
          <a:prstGeom prst="rect">
            <a:avLst/>
          </a:prstGeom>
        </p:spPr>
      </p:pic>
      <p:pic>
        <p:nvPicPr>
          <p:cNvPr id="66" name="그림 6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473" y="2127263"/>
            <a:ext cx="503768" cy="601723"/>
          </a:xfrm>
          <a:prstGeom prst="rect">
            <a:avLst/>
          </a:prstGeom>
        </p:spPr>
      </p:pic>
      <p:sp>
        <p:nvSpPr>
          <p:cNvPr id="67" name="직사각형 66"/>
          <p:cNvSpPr/>
          <p:nvPr/>
        </p:nvSpPr>
        <p:spPr>
          <a:xfrm>
            <a:off x="5673472" y="1919115"/>
            <a:ext cx="503769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VIP2</a:t>
            </a:r>
            <a:endParaRPr lang="ko-KR" alt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8" name="그림 6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8488" y="2116485"/>
            <a:ext cx="503768" cy="601723"/>
          </a:xfrm>
          <a:prstGeom prst="rect">
            <a:avLst/>
          </a:prstGeom>
        </p:spPr>
      </p:pic>
      <p:sp>
        <p:nvSpPr>
          <p:cNvPr id="69" name="직사각형 68"/>
          <p:cNvSpPr/>
          <p:nvPr/>
        </p:nvSpPr>
        <p:spPr>
          <a:xfrm>
            <a:off x="7318487" y="1908337"/>
            <a:ext cx="503769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VIP4</a:t>
            </a:r>
            <a:endParaRPr lang="ko-KR" alt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0" name="그림 6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3415" y="2940167"/>
            <a:ext cx="503768" cy="601723"/>
          </a:xfrm>
          <a:prstGeom prst="rect">
            <a:avLst/>
          </a:prstGeom>
        </p:spPr>
      </p:pic>
      <p:sp>
        <p:nvSpPr>
          <p:cNvPr id="71" name="직사각형 70"/>
          <p:cNvSpPr/>
          <p:nvPr/>
        </p:nvSpPr>
        <p:spPr>
          <a:xfrm>
            <a:off x="3213414" y="2732019"/>
            <a:ext cx="503769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VIP5</a:t>
            </a:r>
            <a:endParaRPr lang="ko-KR" alt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2" name="그림 7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473" y="2940167"/>
            <a:ext cx="503768" cy="601723"/>
          </a:xfrm>
          <a:prstGeom prst="rect">
            <a:avLst/>
          </a:prstGeom>
        </p:spPr>
      </p:pic>
      <p:sp>
        <p:nvSpPr>
          <p:cNvPr id="73" name="직사각형 72"/>
          <p:cNvSpPr/>
          <p:nvPr/>
        </p:nvSpPr>
        <p:spPr>
          <a:xfrm>
            <a:off x="5673472" y="2732019"/>
            <a:ext cx="503769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VIP6</a:t>
            </a:r>
            <a:endParaRPr lang="ko-KR" alt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4" name="그림 7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8488" y="2929389"/>
            <a:ext cx="503768" cy="601723"/>
          </a:xfrm>
          <a:prstGeom prst="rect">
            <a:avLst/>
          </a:prstGeom>
        </p:spPr>
      </p:pic>
      <p:sp>
        <p:nvSpPr>
          <p:cNvPr id="75" name="직사각형 74"/>
          <p:cNvSpPr/>
          <p:nvPr/>
        </p:nvSpPr>
        <p:spPr>
          <a:xfrm>
            <a:off x="7318487" y="2721241"/>
            <a:ext cx="503769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VIP8</a:t>
            </a:r>
            <a:endParaRPr lang="ko-KR" alt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6" name="그림 7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3415" y="3750739"/>
            <a:ext cx="503768" cy="601723"/>
          </a:xfrm>
          <a:prstGeom prst="rect">
            <a:avLst/>
          </a:prstGeom>
        </p:spPr>
      </p:pic>
      <p:sp>
        <p:nvSpPr>
          <p:cNvPr id="77" name="직사각형 76"/>
          <p:cNvSpPr/>
          <p:nvPr/>
        </p:nvSpPr>
        <p:spPr>
          <a:xfrm>
            <a:off x="3213414" y="3542591"/>
            <a:ext cx="503769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/>
              <a:t>VIP9</a:t>
            </a:r>
            <a:endParaRPr lang="ko-KR" altLang="en-US" sz="900" b="1" dirty="0"/>
          </a:p>
        </p:txBody>
      </p:sp>
      <p:pic>
        <p:nvPicPr>
          <p:cNvPr id="78" name="그림 7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473" y="3750739"/>
            <a:ext cx="503768" cy="601723"/>
          </a:xfrm>
          <a:prstGeom prst="rect">
            <a:avLst/>
          </a:prstGeom>
        </p:spPr>
      </p:pic>
      <p:sp>
        <p:nvSpPr>
          <p:cNvPr id="79" name="직사각형 78"/>
          <p:cNvSpPr/>
          <p:nvPr/>
        </p:nvSpPr>
        <p:spPr>
          <a:xfrm>
            <a:off x="5673472" y="3542591"/>
            <a:ext cx="503769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/>
              <a:t>VIP10</a:t>
            </a:r>
            <a:endParaRPr lang="ko-KR" altLang="en-US" sz="900" b="1" dirty="0"/>
          </a:p>
        </p:txBody>
      </p:sp>
      <p:pic>
        <p:nvPicPr>
          <p:cNvPr id="80" name="그림 7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8488" y="3739961"/>
            <a:ext cx="503768" cy="601723"/>
          </a:xfrm>
          <a:prstGeom prst="rect">
            <a:avLst/>
          </a:prstGeom>
        </p:spPr>
      </p:pic>
      <p:sp>
        <p:nvSpPr>
          <p:cNvPr id="81" name="직사각형 80"/>
          <p:cNvSpPr/>
          <p:nvPr/>
        </p:nvSpPr>
        <p:spPr>
          <a:xfrm>
            <a:off x="7318487" y="3531813"/>
            <a:ext cx="503769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/>
              <a:t>VIP12</a:t>
            </a:r>
            <a:endParaRPr lang="ko-KR" altLang="en-US" sz="900" b="1" dirty="0"/>
          </a:p>
        </p:txBody>
      </p:sp>
      <p:pic>
        <p:nvPicPr>
          <p:cNvPr id="82" name="그림 8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3415" y="4560437"/>
            <a:ext cx="503768" cy="601723"/>
          </a:xfrm>
          <a:prstGeom prst="rect">
            <a:avLst/>
          </a:prstGeom>
        </p:spPr>
      </p:pic>
      <p:sp>
        <p:nvSpPr>
          <p:cNvPr id="83" name="직사각형 82"/>
          <p:cNvSpPr/>
          <p:nvPr/>
        </p:nvSpPr>
        <p:spPr>
          <a:xfrm>
            <a:off x="3213414" y="4352289"/>
            <a:ext cx="503769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VIP13</a:t>
            </a:r>
            <a:endParaRPr lang="ko-KR" alt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4" name="그림 8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473" y="4560437"/>
            <a:ext cx="503768" cy="601723"/>
          </a:xfrm>
          <a:prstGeom prst="rect">
            <a:avLst/>
          </a:prstGeom>
        </p:spPr>
      </p:pic>
      <p:sp>
        <p:nvSpPr>
          <p:cNvPr id="85" name="직사각형 84"/>
          <p:cNvSpPr/>
          <p:nvPr/>
        </p:nvSpPr>
        <p:spPr>
          <a:xfrm>
            <a:off x="5673472" y="4352289"/>
            <a:ext cx="503769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VIP14</a:t>
            </a:r>
            <a:endParaRPr lang="ko-KR" alt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6" name="그림 8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8488" y="4549659"/>
            <a:ext cx="503768" cy="601723"/>
          </a:xfrm>
          <a:prstGeom prst="rect">
            <a:avLst/>
          </a:prstGeom>
        </p:spPr>
      </p:pic>
      <p:sp>
        <p:nvSpPr>
          <p:cNvPr id="87" name="직사각형 86"/>
          <p:cNvSpPr/>
          <p:nvPr/>
        </p:nvSpPr>
        <p:spPr>
          <a:xfrm>
            <a:off x="7318487" y="4341511"/>
            <a:ext cx="503769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VIP16</a:t>
            </a:r>
            <a:endParaRPr lang="ko-KR" alt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8" name="그림 8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4484" y="1917151"/>
            <a:ext cx="456013" cy="456013"/>
          </a:xfrm>
          <a:prstGeom prst="rect">
            <a:avLst/>
          </a:prstGeom>
        </p:spPr>
      </p:pic>
      <p:pic>
        <p:nvPicPr>
          <p:cNvPr id="89" name="그림 88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0113" y="1905021"/>
            <a:ext cx="456013" cy="456013"/>
          </a:xfrm>
          <a:prstGeom prst="rect">
            <a:avLst/>
          </a:prstGeom>
        </p:spPr>
      </p:pic>
      <p:sp>
        <p:nvSpPr>
          <p:cNvPr id="90" name="직사각형 89"/>
          <p:cNvSpPr/>
          <p:nvPr/>
        </p:nvSpPr>
        <p:spPr>
          <a:xfrm>
            <a:off x="6495680" y="1905605"/>
            <a:ext cx="503769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VIP3</a:t>
            </a:r>
            <a:endParaRPr lang="ko-KR" alt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6495680" y="2718509"/>
            <a:ext cx="503769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VIP7</a:t>
            </a:r>
            <a:endParaRPr lang="ko-KR" alt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6495680" y="3529081"/>
            <a:ext cx="503769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/>
              <a:t>VIP11</a:t>
            </a:r>
            <a:endParaRPr lang="ko-KR" altLang="en-US" sz="900" b="1" dirty="0"/>
          </a:p>
        </p:txBody>
      </p:sp>
      <p:sp>
        <p:nvSpPr>
          <p:cNvPr id="93" name="직사각형 92"/>
          <p:cNvSpPr/>
          <p:nvPr/>
        </p:nvSpPr>
        <p:spPr>
          <a:xfrm>
            <a:off x="6495680" y="4338779"/>
            <a:ext cx="503769" cy="2108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VIP15</a:t>
            </a:r>
            <a:endParaRPr lang="ko-KR" alt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4" name="직사각형 93"/>
          <p:cNvSpPr/>
          <p:nvPr/>
        </p:nvSpPr>
        <p:spPr>
          <a:xfrm>
            <a:off x="8002706" y="1903621"/>
            <a:ext cx="2195945" cy="4574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 smtClean="0">
                <a:solidFill>
                  <a:schemeClr val="tx1"/>
                </a:solidFill>
              </a:rPr>
              <a:t>이달의 연속 출석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8002706" y="2361034"/>
            <a:ext cx="2195945" cy="2788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8506966" y="2972536"/>
            <a:ext cx="1176825" cy="11770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8155221" y="4572003"/>
            <a:ext cx="1880319" cy="457413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 smtClean="0">
                <a:solidFill>
                  <a:schemeClr val="tx1"/>
                </a:solidFill>
              </a:rPr>
              <a:t>보상 받기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98" name="직사각형 97"/>
          <p:cNvSpPr/>
          <p:nvPr/>
        </p:nvSpPr>
        <p:spPr>
          <a:xfrm>
            <a:off x="5157188" y="5754112"/>
            <a:ext cx="1880319" cy="45741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 smtClean="0">
                <a:solidFill>
                  <a:schemeClr val="tx1"/>
                </a:solidFill>
              </a:rPr>
              <a:t>확 인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pic>
        <p:nvPicPr>
          <p:cNvPr id="99" name="그림 9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2490" y="3267450"/>
            <a:ext cx="945775" cy="744217"/>
          </a:xfrm>
          <a:prstGeom prst="rect">
            <a:avLst/>
          </a:prstGeom>
        </p:spPr>
      </p:pic>
      <p:grpSp>
        <p:nvGrpSpPr>
          <p:cNvPr id="3" name="그룹 2"/>
          <p:cNvGrpSpPr/>
          <p:nvPr/>
        </p:nvGrpSpPr>
        <p:grpSpPr>
          <a:xfrm>
            <a:off x="2061935" y="2461260"/>
            <a:ext cx="4944924" cy="308766"/>
            <a:chOff x="2061935" y="2270760"/>
            <a:chExt cx="4944924" cy="308766"/>
          </a:xfrm>
        </p:grpSpPr>
        <p:sp>
          <p:nvSpPr>
            <p:cNvPr id="2" name="TextBox 1"/>
            <p:cNvSpPr txBox="1"/>
            <p:nvPr/>
          </p:nvSpPr>
          <p:spPr>
            <a:xfrm>
              <a:off x="2061935" y="2270760"/>
              <a:ext cx="83532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5000</a:t>
              </a:r>
              <a:endParaRPr lang="ko-KR" altLang="en-US" sz="14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3710113" y="2270760"/>
              <a:ext cx="8296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20</a:t>
              </a:r>
              <a:endParaRPr lang="ko-KR" altLang="en-US" sz="14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4534741" y="2271449"/>
              <a:ext cx="8296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50</a:t>
              </a:r>
              <a:endParaRPr lang="ko-KR" altLang="en-US" sz="14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6177241" y="2271749"/>
              <a:ext cx="8296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30</a:t>
              </a:r>
              <a:endParaRPr lang="ko-KR" altLang="en-US" sz="14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</p:grpSp>
      <p:grpSp>
        <p:nvGrpSpPr>
          <p:cNvPr id="103" name="그룹 102"/>
          <p:cNvGrpSpPr/>
          <p:nvPr/>
        </p:nvGrpSpPr>
        <p:grpSpPr>
          <a:xfrm>
            <a:off x="2067183" y="3255035"/>
            <a:ext cx="4944924" cy="308766"/>
            <a:chOff x="2061935" y="2270760"/>
            <a:chExt cx="4944924" cy="308766"/>
          </a:xfrm>
        </p:grpSpPr>
        <p:sp>
          <p:nvSpPr>
            <p:cNvPr id="104" name="TextBox 103"/>
            <p:cNvSpPr txBox="1"/>
            <p:nvPr/>
          </p:nvSpPr>
          <p:spPr>
            <a:xfrm>
              <a:off x="2061935" y="2270760"/>
              <a:ext cx="83532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10000</a:t>
              </a:r>
              <a:endParaRPr lang="ko-KR" altLang="en-US" sz="14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3710113" y="2270760"/>
              <a:ext cx="8296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5</a:t>
              </a:r>
              <a:r>
                <a:rPr lang="en-US" altLang="ko-KR" sz="14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0</a:t>
              </a:r>
              <a:endParaRPr lang="ko-KR" altLang="en-US" sz="14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4534741" y="2271449"/>
              <a:ext cx="8296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100</a:t>
              </a:r>
              <a:endParaRPr lang="ko-KR" altLang="en-US" sz="14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6177241" y="2271749"/>
              <a:ext cx="8296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60</a:t>
              </a:r>
              <a:endParaRPr lang="ko-KR" altLang="en-US" sz="14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</p:grpSp>
      <p:grpSp>
        <p:nvGrpSpPr>
          <p:cNvPr id="108" name="그룹 107"/>
          <p:cNvGrpSpPr/>
          <p:nvPr/>
        </p:nvGrpSpPr>
        <p:grpSpPr>
          <a:xfrm>
            <a:off x="2067269" y="4074456"/>
            <a:ext cx="4944924" cy="308766"/>
            <a:chOff x="2061935" y="2270760"/>
            <a:chExt cx="4944924" cy="308766"/>
          </a:xfrm>
        </p:grpSpPr>
        <p:sp>
          <p:nvSpPr>
            <p:cNvPr id="109" name="TextBox 108"/>
            <p:cNvSpPr txBox="1"/>
            <p:nvPr/>
          </p:nvSpPr>
          <p:spPr>
            <a:xfrm>
              <a:off x="2061935" y="2270760"/>
              <a:ext cx="83532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20000</a:t>
              </a:r>
              <a:endParaRPr lang="ko-KR" altLang="en-US" sz="14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710113" y="2270760"/>
              <a:ext cx="8296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100</a:t>
              </a:r>
              <a:endParaRPr lang="ko-KR" altLang="en-US" sz="14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4534741" y="2271449"/>
              <a:ext cx="8296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200</a:t>
              </a:r>
              <a:endParaRPr lang="ko-KR" altLang="en-US" sz="14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6177241" y="2271749"/>
              <a:ext cx="8296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120</a:t>
              </a:r>
              <a:endParaRPr lang="ko-KR" altLang="en-US" sz="14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</p:grpSp>
      <p:grpSp>
        <p:nvGrpSpPr>
          <p:cNvPr id="113" name="그룹 112"/>
          <p:cNvGrpSpPr/>
          <p:nvPr/>
        </p:nvGrpSpPr>
        <p:grpSpPr>
          <a:xfrm>
            <a:off x="2092583" y="4874306"/>
            <a:ext cx="4944924" cy="308766"/>
            <a:chOff x="2061935" y="2270760"/>
            <a:chExt cx="4944924" cy="308766"/>
          </a:xfrm>
        </p:grpSpPr>
        <p:sp>
          <p:nvSpPr>
            <p:cNvPr id="114" name="TextBox 113"/>
            <p:cNvSpPr txBox="1"/>
            <p:nvPr/>
          </p:nvSpPr>
          <p:spPr>
            <a:xfrm>
              <a:off x="2061935" y="2270760"/>
              <a:ext cx="83532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50000</a:t>
              </a:r>
              <a:endParaRPr lang="ko-KR" altLang="en-US" sz="14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3710113" y="2270760"/>
              <a:ext cx="8296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200</a:t>
              </a:r>
              <a:endParaRPr lang="ko-KR" altLang="en-US" sz="14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4534741" y="2271449"/>
              <a:ext cx="8296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400</a:t>
              </a:r>
              <a:endParaRPr lang="ko-KR" altLang="en-US" sz="14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6177241" y="2271749"/>
              <a:ext cx="8296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240</a:t>
              </a:r>
              <a:endParaRPr lang="ko-KR" altLang="en-US" sz="14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</p:grpSp>
      <p:sp>
        <p:nvSpPr>
          <p:cNvPr id="118" name="TextBox 117"/>
          <p:cNvSpPr txBox="1"/>
          <p:nvPr/>
        </p:nvSpPr>
        <p:spPr>
          <a:xfrm>
            <a:off x="8849750" y="3749237"/>
            <a:ext cx="829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2000" b="1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rPr>
              <a:t>100</a:t>
            </a:r>
            <a:endParaRPr lang="ko-KR" altLang="en-US" sz="2000" b="1" dirty="0">
              <a:ln w="3175">
                <a:solidFill>
                  <a:sysClr val="windowText" lastClr="000000"/>
                </a:solidFill>
              </a:ln>
              <a:solidFill>
                <a:schemeClr val="accent4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8002706" y="2367211"/>
            <a:ext cx="21959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/>
              <a:t>연속 출석 횟수 </a:t>
            </a:r>
            <a:r>
              <a:rPr lang="en-US" altLang="ko-KR" sz="1400" dirty="0" smtClean="0"/>
              <a:t>:  </a:t>
            </a:r>
            <a:r>
              <a:rPr lang="en-US" altLang="ko-KR" sz="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ko-KR" altLang="en-US" sz="1100" dirty="0"/>
          </a:p>
        </p:txBody>
      </p:sp>
      <p:sp>
        <p:nvSpPr>
          <p:cNvPr id="121" name="TextBox 120"/>
          <p:cNvSpPr txBox="1"/>
          <p:nvPr/>
        </p:nvSpPr>
        <p:spPr>
          <a:xfrm>
            <a:off x="2596722" y="1483315"/>
            <a:ext cx="6667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 smtClean="0"/>
              <a:t>매일 매일 출석하여 더욱더 푸짐한 보상을 획득해보세요</a:t>
            </a:r>
            <a:r>
              <a:rPr lang="en-US" altLang="ko-KR" sz="1400" dirty="0" smtClean="0"/>
              <a:t>~~</a:t>
            </a:r>
            <a:endParaRPr lang="ko-KR" altLang="en-US" sz="1400" dirty="0"/>
          </a:p>
        </p:txBody>
      </p:sp>
      <p:sp>
        <p:nvSpPr>
          <p:cNvPr id="122" name="직사각형 121"/>
          <p:cNvSpPr/>
          <p:nvPr/>
        </p:nvSpPr>
        <p:spPr>
          <a:xfrm>
            <a:off x="8934450" y="1295278"/>
            <a:ext cx="1264201" cy="4574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 smtClean="0">
                <a:solidFill>
                  <a:schemeClr val="tx1"/>
                </a:solidFill>
              </a:rPr>
              <a:t>보상설명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grpSp>
        <p:nvGrpSpPr>
          <p:cNvPr id="4" name="그룹 3"/>
          <p:cNvGrpSpPr/>
          <p:nvPr/>
        </p:nvGrpSpPr>
        <p:grpSpPr>
          <a:xfrm>
            <a:off x="2904769" y="2443135"/>
            <a:ext cx="4916281" cy="273954"/>
            <a:chOff x="2904769" y="2443135"/>
            <a:chExt cx="4916281" cy="273954"/>
          </a:xfrm>
        </p:grpSpPr>
        <p:sp>
          <p:nvSpPr>
            <p:cNvPr id="119" name="TextBox 118"/>
            <p:cNvSpPr txBox="1"/>
            <p:nvPr/>
          </p:nvSpPr>
          <p:spPr>
            <a:xfrm>
              <a:off x="2904769" y="2455479"/>
              <a:ext cx="81241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1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고급 </a:t>
              </a:r>
              <a:r>
                <a:rPr lang="ko-KR" altLang="en-US" sz="1100" b="1" dirty="0" err="1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룬</a:t>
              </a:r>
              <a:endParaRPr lang="ko-KR" altLang="en-US" sz="11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5362832" y="2454982"/>
              <a:ext cx="81241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1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고급 장비</a:t>
              </a:r>
              <a:endParaRPr lang="ko-KR" altLang="en-US" sz="11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7008636" y="2443135"/>
              <a:ext cx="81241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1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고급 무기</a:t>
              </a:r>
              <a:endParaRPr lang="ko-KR" altLang="en-US" sz="11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</p:grpSp>
      <p:grpSp>
        <p:nvGrpSpPr>
          <p:cNvPr id="125" name="그룹 124"/>
          <p:cNvGrpSpPr/>
          <p:nvPr/>
        </p:nvGrpSpPr>
        <p:grpSpPr>
          <a:xfrm>
            <a:off x="2879781" y="3239264"/>
            <a:ext cx="4916281" cy="273954"/>
            <a:chOff x="2904769" y="2443135"/>
            <a:chExt cx="4916281" cy="273954"/>
          </a:xfrm>
        </p:grpSpPr>
        <p:sp>
          <p:nvSpPr>
            <p:cNvPr id="126" name="TextBox 125"/>
            <p:cNvSpPr txBox="1"/>
            <p:nvPr/>
          </p:nvSpPr>
          <p:spPr>
            <a:xfrm>
              <a:off x="2904769" y="2455479"/>
              <a:ext cx="81241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100" b="1" dirty="0" err="1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레어</a:t>
              </a:r>
              <a:r>
                <a:rPr lang="ko-KR" altLang="en-US" sz="11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 </a:t>
              </a:r>
              <a:r>
                <a:rPr lang="ko-KR" altLang="en-US" sz="1100" b="1" dirty="0" err="1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룬</a:t>
              </a:r>
              <a:endParaRPr lang="ko-KR" altLang="en-US" sz="11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5362832" y="2454982"/>
              <a:ext cx="81241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100" b="1" dirty="0" err="1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레어</a:t>
              </a:r>
              <a:r>
                <a:rPr lang="ko-KR" altLang="en-US" sz="11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 장비</a:t>
              </a:r>
              <a:endParaRPr lang="ko-KR" altLang="en-US" sz="11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7008636" y="2443135"/>
              <a:ext cx="81241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100" b="1" dirty="0" err="1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레어</a:t>
              </a:r>
              <a:r>
                <a:rPr lang="ko-KR" altLang="en-US" sz="11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 무기</a:t>
              </a:r>
              <a:endParaRPr lang="ko-KR" altLang="en-US" sz="11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</p:grpSp>
      <p:grpSp>
        <p:nvGrpSpPr>
          <p:cNvPr id="129" name="그룹 128"/>
          <p:cNvGrpSpPr/>
          <p:nvPr/>
        </p:nvGrpSpPr>
        <p:grpSpPr>
          <a:xfrm>
            <a:off x="2879781" y="4058645"/>
            <a:ext cx="4916281" cy="273954"/>
            <a:chOff x="2904769" y="2443135"/>
            <a:chExt cx="4916281" cy="273954"/>
          </a:xfrm>
        </p:grpSpPr>
        <p:sp>
          <p:nvSpPr>
            <p:cNvPr id="130" name="TextBox 129"/>
            <p:cNvSpPr txBox="1"/>
            <p:nvPr/>
          </p:nvSpPr>
          <p:spPr>
            <a:xfrm>
              <a:off x="2904769" y="2455479"/>
              <a:ext cx="81241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100" b="1" dirty="0" err="1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에픽</a:t>
              </a:r>
              <a:r>
                <a:rPr lang="ko-KR" altLang="en-US" sz="11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 </a:t>
              </a:r>
              <a:r>
                <a:rPr lang="ko-KR" altLang="en-US" sz="1100" b="1" dirty="0" err="1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룬</a:t>
              </a:r>
              <a:endParaRPr lang="ko-KR" altLang="en-US" sz="11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5362832" y="2454982"/>
              <a:ext cx="81241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100" b="1" dirty="0" err="1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에픽</a:t>
              </a:r>
              <a:r>
                <a:rPr lang="ko-KR" altLang="en-US" sz="11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 장비</a:t>
              </a:r>
              <a:endParaRPr lang="ko-KR" altLang="en-US" sz="11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7008636" y="2443135"/>
              <a:ext cx="81241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100" b="1" dirty="0" err="1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에픽</a:t>
              </a:r>
              <a:r>
                <a:rPr lang="ko-KR" altLang="en-US" sz="11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 무기</a:t>
              </a:r>
              <a:endParaRPr lang="ko-KR" altLang="en-US" sz="11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</p:grpSp>
      <p:grpSp>
        <p:nvGrpSpPr>
          <p:cNvPr id="133" name="그룹 132"/>
          <p:cNvGrpSpPr/>
          <p:nvPr/>
        </p:nvGrpSpPr>
        <p:grpSpPr>
          <a:xfrm>
            <a:off x="2889368" y="4865125"/>
            <a:ext cx="4916281" cy="273954"/>
            <a:chOff x="2904769" y="2443135"/>
            <a:chExt cx="4916281" cy="273954"/>
          </a:xfrm>
        </p:grpSpPr>
        <p:sp>
          <p:nvSpPr>
            <p:cNvPr id="134" name="TextBox 133"/>
            <p:cNvSpPr txBox="1"/>
            <p:nvPr/>
          </p:nvSpPr>
          <p:spPr>
            <a:xfrm>
              <a:off x="2904769" y="2455479"/>
              <a:ext cx="81241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1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전설 </a:t>
              </a:r>
              <a:r>
                <a:rPr lang="ko-KR" altLang="en-US" sz="1100" b="1" dirty="0" err="1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룬</a:t>
              </a:r>
              <a:endParaRPr lang="ko-KR" altLang="en-US" sz="11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5362832" y="2454982"/>
              <a:ext cx="81241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1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전설 장비</a:t>
              </a:r>
              <a:endParaRPr lang="ko-KR" altLang="en-US" sz="11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7008636" y="2443135"/>
              <a:ext cx="81241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1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전설 무기</a:t>
              </a:r>
              <a:endParaRPr lang="ko-KR" altLang="en-US" sz="11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91827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그룹 44"/>
          <p:cNvGrpSpPr/>
          <p:nvPr/>
        </p:nvGrpSpPr>
        <p:grpSpPr>
          <a:xfrm>
            <a:off x="1344636" y="708053"/>
            <a:ext cx="9510593" cy="5680609"/>
            <a:chOff x="1344636" y="708053"/>
            <a:chExt cx="9510593" cy="5680609"/>
          </a:xfrm>
        </p:grpSpPr>
        <p:sp>
          <p:nvSpPr>
            <p:cNvPr id="4" name="직사각형 3"/>
            <p:cNvSpPr/>
            <p:nvPr/>
          </p:nvSpPr>
          <p:spPr>
            <a:xfrm>
              <a:off x="1344636" y="708053"/>
              <a:ext cx="9510593" cy="568060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1560819" y="1435324"/>
              <a:ext cx="9071172" cy="448480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4358640" y="1212118"/>
              <a:ext cx="3507897" cy="39785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mtClean="0">
                  <a:solidFill>
                    <a:schemeClr val="tx1"/>
                  </a:solidFill>
                </a:rPr>
                <a:t>발렌타인데이</a:t>
              </a:r>
              <a:r>
                <a:rPr lang="ko-KR" altLang="en-US" dirty="0" smtClean="0">
                  <a:solidFill>
                    <a:schemeClr val="tx1"/>
                  </a:solidFill>
                </a:rPr>
                <a:t> </a:t>
              </a:r>
              <a:r>
                <a:rPr lang="ko-KR" altLang="en-US" dirty="0" smtClean="0">
                  <a:solidFill>
                    <a:schemeClr val="tx1"/>
                  </a:solidFill>
                </a:rPr>
                <a:t>출석 이벤트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1931566" y="2945164"/>
              <a:ext cx="1091321" cy="3236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  <a:r>
                <a:rPr lang="ko-KR" altLang="en-US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일차</a:t>
              </a:r>
              <a:endParaRPr lang="ko-KR" alt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3143353" y="2956626"/>
              <a:ext cx="1091321" cy="3236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r>
                <a:rPr lang="ko-KR" altLang="en-US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일차</a:t>
              </a:r>
              <a:endParaRPr lang="ko-KR" alt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4355140" y="2945164"/>
              <a:ext cx="1091321" cy="3236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r>
                <a:rPr lang="ko-KR" altLang="en-US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일차</a:t>
              </a:r>
              <a:endParaRPr lang="ko-KR" alt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5566927" y="2945164"/>
              <a:ext cx="1091321" cy="3236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</a:t>
              </a:r>
              <a:r>
                <a:rPr lang="ko-KR" altLang="en-US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일차</a:t>
              </a:r>
              <a:endParaRPr lang="ko-KR" alt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6778714" y="2956626"/>
              <a:ext cx="1091321" cy="3236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</a:t>
              </a:r>
              <a:r>
                <a:rPr lang="ko-KR" altLang="en-US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일차</a:t>
              </a:r>
              <a:endParaRPr lang="ko-KR" alt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7990501" y="2945164"/>
              <a:ext cx="1091321" cy="3236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</a:t>
              </a:r>
              <a:r>
                <a:rPr lang="ko-KR" altLang="en-US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일차</a:t>
              </a:r>
              <a:endParaRPr lang="ko-KR" alt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9202288" y="2956626"/>
              <a:ext cx="1091321" cy="3236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7</a:t>
              </a:r>
              <a:r>
                <a:rPr lang="ko-KR" altLang="en-US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일차</a:t>
              </a:r>
              <a:endParaRPr lang="ko-KR" alt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1931566" y="3268845"/>
              <a:ext cx="1091321" cy="11571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직사각형 14"/>
            <p:cNvSpPr/>
            <p:nvPr/>
          </p:nvSpPr>
          <p:spPr>
            <a:xfrm>
              <a:off x="3143353" y="3280307"/>
              <a:ext cx="1091321" cy="11571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4355140" y="3268845"/>
              <a:ext cx="1091321" cy="11571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5566927" y="3268845"/>
              <a:ext cx="1091321" cy="11571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직사각형 17"/>
            <p:cNvSpPr/>
            <p:nvPr/>
          </p:nvSpPr>
          <p:spPr>
            <a:xfrm>
              <a:off x="6778714" y="3280307"/>
              <a:ext cx="1091321" cy="11571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직사각형 18"/>
            <p:cNvSpPr/>
            <p:nvPr/>
          </p:nvSpPr>
          <p:spPr>
            <a:xfrm>
              <a:off x="7990501" y="3268845"/>
              <a:ext cx="1091321" cy="11571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직사각형 19"/>
            <p:cNvSpPr/>
            <p:nvPr/>
          </p:nvSpPr>
          <p:spPr>
            <a:xfrm>
              <a:off x="9202288" y="3280307"/>
              <a:ext cx="1091321" cy="11571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778670" y="1956979"/>
              <a:ext cx="666783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접속만 해도 선물이 펑펑 쏟아진다</a:t>
              </a:r>
              <a:r>
                <a:rPr lang="en-US" altLang="ko-KR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!!!</a:t>
              </a:r>
              <a:endParaRPr lang="ko-KR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직사각형 21"/>
            <p:cNvSpPr/>
            <p:nvPr/>
          </p:nvSpPr>
          <p:spPr>
            <a:xfrm>
              <a:off x="5172427" y="4814427"/>
              <a:ext cx="1880319" cy="457413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600" dirty="0" smtClean="0">
                  <a:solidFill>
                    <a:schemeClr val="tx1"/>
                  </a:solidFill>
                </a:rPr>
                <a:t>보상 받기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778670" y="5459800"/>
              <a:ext cx="666783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400" dirty="0" smtClean="0"/>
                <a:t>출석보상은 우편함으로 지급됩니다</a:t>
              </a:r>
              <a:r>
                <a:rPr lang="en-US" altLang="ko-KR" sz="1400" dirty="0" smtClean="0"/>
                <a:t>. </a:t>
              </a:r>
              <a:r>
                <a:rPr lang="ko-KR" altLang="en-US" sz="1400" dirty="0" smtClean="0"/>
                <a:t>우편함을 확인해 주세요</a:t>
              </a:r>
              <a:r>
                <a:rPr lang="en-US" altLang="ko-KR" sz="1400" dirty="0" smtClean="0"/>
                <a:t>.</a:t>
              </a:r>
              <a:endParaRPr lang="ko-KR" altLang="en-US" sz="1400" dirty="0"/>
            </a:p>
          </p:txBody>
        </p:sp>
        <p:pic>
          <p:nvPicPr>
            <p:cNvPr id="24" name="그림 2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26394" y="3729417"/>
              <a:ext cx="755550" cy="503700"/>
            </a:xfrm>
            <a:prstGeom prst="rect">
              <a:avLst/>
            </a:prstGeom>
          </p:spPr>
        </p:pic>
        <p:pic>
          <p:nvPicPr>
            <p:cNvPr id="25" name="그림 2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4974" y="3268844"/>
              <a:ext cx="687809" cy="687809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/>
          </p:nvSpPr>
          <p:spPr>
            <a:xfrm>
              <a:off x="1931566" y="4077015"/>
              <a:ext cx="10913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6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5000</a:t>
              </a:r>
              <a:endParaRPr lang="ko-KR" altLang="en-US" sz="16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pic>
          <p:nvPicPr>
            <p:cNvPr id="31" name="그림 3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05237" y="3612748"/>
              <a:ext cx="632451" cy="657253"/>
            </a:xfrm>
            <a:prstGeom prst="rect">
              <a:avLst/>
            </a:prstGeom>
          </p:spPr>
        </p:pic>
        <p:pic>
          <p:nvPicPr>
            <p:cNvPr id="32" name="그림 3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3884" y="3671558"/>
              <a:ext cx="654661" cy="570189"/>
            </a:xfrm>
            <a:prstGeom prst="rect">
              <a:avLst/>
            </a:prstGeom>
          </p:spPr>
        </p:pic>
        <p:pic>
          <p:nvPicPr>
            <p:cNvPr id="33" name="그림 32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63547" y="3563382"/>
              <a:ext cx="769783" cy="727796"/>
            </a:xfrm>
            <a:prstGeom prst="rect">
              <a:avLst/>
            </a:prstGeom>
          </p:spPr>
        </p:pic>
        <p:pic>
          <p:nvPicPr>
            <p:cNvPr id="34" name="그림 3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66122" y="3379421"/>
              <a:ext cx="763652" cy="912140"/>
            </a:xfrm>
            <a:prstGeom prst="rect">
              <a:avLst/>
            </a:prstGeom>
          </p:spPr>
        </p:pic>
        <p:pic>
          <p:nvPicPr>
            <p:cNvPr id="35" name="그림 3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6351" y="3619520"/>
              <a:ext cx="655767" cy="687913"/>
            </a:xfrm>
            <a:prstGeom prst="rect">
              <a:avLst/>
            </a:prstGeom>
          </p:spPr>
        </p:pic>
        <p:pic>
          <p:nvPicPr>
            <p:cNvPr id="36" name="그림 35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14579" y="3390285"/>
              <a:ext cx="763652" cy="912140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3143353" y="4095310"/>
              <a:ext cx="10913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6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5000</a:t>
              </a:r>
              <a:endParaRPr lang="ko-KR" altLang="en-US" sz="16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354300" y="4096572"/>
              <a:ext cx="10913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6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5000</a:t>
              </a:r>
              <a:endParaRPr lang="ko-KR" altLang="en-US" sz="16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570390" y="4082840"/>
              <a:ext cx="10913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6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고급 </a:t>
              </a:r>
              <a:r>
                <a:rPr lang="ko-KR" altLang="en-US" sz="1600" b="1" dirty="0" err="1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룬</a:t>
              </a:r>
              <a:endParaRPr lang="ko-KR" altLang="en-US" sz="16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773548" y="4087220"/>
              <a:ext cx="10913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6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5000</a:t>
              </a:r>
              <a:endParaRPr lang="ko-KR" altLang="en-US" sz="16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993964" y="4094840"/>
              <a:ext cx="10913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6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5000</a:t>
              </a:r>
              <a:endParaRPr lang="ko-KR" altLang="en-US" sz="16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9197562" y="4094840"/>
              <a:ext cx="10913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600" b="1" dirty="0" err="1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레어</a:t>
              </a:r>
              <a:r>
                <a:rPr lang="ko-KR" altLang="en-US" sz="16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 무기</a:t>
              </a:r>
              <a:endParaRPr lang="ko-KR" altLang="en-US" sz="16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pic>
          <p:nvPicPr>
            <p:cNvPr id="43" name="그림 4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39433" y="3281454"/>
              <a:ext cx="687809" cy="687809"/>
            </a:xfrm>
            <a:prstGeom prst="rect">
              <a:avLst/>
            </a:prstGeom>
          </p:spPr>
        </p:pic>
        <p:pic>
          <p:nvPicPr>
            <p:cNvPr id="44" name="그림 43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43547" y="3285359"/>
              <a:ext cx="905463" cy="8881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02617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1344636" y="708053"/>
            <a:ext cx="9510593" cy="5680609"/>
            <a:chOff x="1344636" y="708053"/>
            <a:chExt cx="9510593" cy="5680609"/>
          </a:xfrm>
        </p:grpSpPr>
        <p:sp>
          <p:nvSpPr>
            <p:cNvPr id="4" name="직사각형 3"/>
            <p:cNvSpPr/>
            <p:nvPr/>
          </p:nvSpPr>
          <p:spPr>
            <a:xfrm>
              <a:off x="1344636" y="708053"/>
              <a:ext cx="9510593" cy="568060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1560819" y="1069564"/>
              <a:ext cx="9071172" cy="49312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4358640" y="846358"/>
              <a:ext cx="3507897" cy="39785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mtClean="0">
                  <a:solidFill>
                    <a:schemeClr val="tx1"/>
                  </a:solidFill>
                </a:rPr>
                <a:t>발렌타인데이</a:t>
              </a:r>
              <a:r>
                <a:rPr lang="ko-KR" altLang="en-US" dirty="0" smtClean="0">
                  <a:solidFill>
                    <a:schemeClr val="tx1"/>
                  </a:solidFill>
                </a:rPr>
                <a:t> </a:t>
              </a:r>
              <a:r>
                <a:rPr lang="ko-KR" altLang="en-US" dirty="0" smtClean="0">
                  <a:solidFill>
                    <a:schemeClr val="tx1"/>
                  </a:solidFill>
                </a:rPr>
                <a:t>출석 이벤트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1931566" y="2138702"/>
              <a:ext cx="1091321" cy="3236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  <a:r>
                <a:rPr lang="ko-KR" altLang="en-US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일차</a:t>
              </a:r>
              <a:endParaRPr lang="ko-KR" alt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3143353" y="2150164"/>
              <a:ext cx="1091321" cy="3236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r>
                <a:rPr lang="ko-KR" altLang="en-US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일차</a:t>
              </a:r>
              <a:endParaRPr lang="ko-KR" alt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4355140" y="2138702"/>
              <a:ext cx="1091321" cy="3236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r>
                <a:rPr lang="ko-KR" altLang="en-US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일차</a:t>
              </a:r>
              <a:endParaRPr lang="ko-KR" alt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5566927" y="2138702"/>
              <a:ext cx="1091321" cy="3236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</a:t>
              </a:r>
              <a:r>
                <a:rPr lang="ko-KR" altLang="en-US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일차</a:t>
              </a:r>
              <a:endParaRPr lang="ko-KR" alt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6778714" y="2150164"/>
              <a:ext cx="1091321" cy="3236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</a:t>
              </a:r>
              <a:r>
                <a:rPr lang="ko-KR" altLang="en-US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일차</a:t>
              </a:r>
              <a:endParaRPr lang="ko-KR" alt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7990501" y="2138702"/>
              <a:ext cx="1091321" cy="3236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</a:t>
              </a:r>
              <a:r>
                <a:rPr lang="ko-KR" altLang="en-US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일차</a:t>
              </a:r>
              <a:endParaRPr lang="ko-KR" alt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9202288" y="2150164"/>
              <a:ext cx="1091321" cy="3236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7</a:t>
              </a:r>
              <a:r>
                <a:rPr lang="ko-KR" altLang="en-US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일차</a:t>
              </a:r>
              <a:endParaRPr lang="ko-KR" alt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1931566" y="2462383"/>
              <a:ext cx="1091321" cy="11571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직사각형 14"/>
            <p:cNvSpPr/>
            <p:nvPr/>
          </p:nvSpPr>
          <p:spPr>
            <a:xfrm>
              <a:off x="3143353" y="2473845"/>
              <a:ext cx="1091321" cy="11571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4355140" y="2462383"/>
              <a:ext cx="1091321" cy="11571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5566927" y="2462383"/>
              <a:ext cx="1091321" cy="11571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직사각형 17"/>
            <p:cNvSpPr/>
            <p:nvPr/>
          </p:nvSpPr>
          <p:spPr>
            <a:xfrm>
              <a:off x="6778714" y="2473845"/>
              <a:ext cx="1091321" cy="11571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직사각형 18"/>
            <p:cNvSpPr/>
            <p:nvPr/>
          </p:nvSpPr>
          <p:spPr>
            <a:xfrm>
              <a:off x="7990501" y="2462383"/>
              <a:ext cx="1091321" cy="11571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직사각형 19"/>
            <p:cNvSpPr/>
            <p:nvPr/>
          </p:nvSpPr>
          <p:spPr>
            <a:xfrm>
              <a:off x="9202288" y="2473845"/>
              <a:ext cx="1091321" cy="11571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778670" y="1591219"/>
              <a:ext cx="666783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접속만 해도 선물이 펑펑 쏟아진다</a:t>
              </a:r>
              <a:r>
                <a:rPr lang="en-US" altLang="ko-KR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!!!</a:t>
              </a:r>
              <a:endParaRPr lang="ko-KR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직사각형 21"/>
            <p:cNvSpPr/>
            <p:nvPr/>
          </p:nvSpPr>
          <p:spPr>
            <a:xfrm>
              <a:off x="5172427" y="5355447"/>
              <a:ext cx="1880319" cy="457413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600" dirty="0" smtClean="0">
                  <a:solidFill>
                    <a:schemeClr val="tx1"/>
                  </a:solidFill>
                </a:rPr>
                <a:t>보상 받기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778670" y="6000820"/>
              <a:ext cx="666783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400" dirty="0" smtClean="0"/>
                <a:t>출석보상은 우편함으로 지급됩니다</a:t>
              </a:r>
              <a:r>
                <a:rPr lang="en-US" altLang="ko-KR" sz="1400" dirty="0" smtClean="0"/>
                <a:t>. </a:t>
              </a:r>
              <a:r>
                <a:rPr lang="ko-KR" altLang="en-US" sz="1400" dirty="0" smtClean="0"/>
                <a:t>우편함을 확인해 주세요</a:t>
              </a:r>
              <a:r>
                <a:rPr lang="en-US" altLang="ko-KR" sz="1400" dirty="0" smtClean="0"/>
                <a:t>.</a:t>
              </a:r>
              <a:endParaRPr lang="ko-KR" altLang="en-US" sz="1400" dirty="0"/>
            </a:p>
          </p:txBody>
        </p:sp>
        <p:pic>
          <p:nvPicPr>
            <p:cNvPr id="24" name="그림 2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26394" y="2922955"/>
              <a:ext cx="755550" cy="503700"/>
            </a:xfrm>
            <a:prstGeom prst="rect">
              <a:avLst/>
            </a:prstGeom>
          </p:spPr>
        </p:pic>
        <p:pic>
          <p:nvPicPr>
            <p:cNvPr id="25" name="그림 2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4974" y="2462382"/>
              <a:ext cx="687809" cy="687809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/>
          </p:nvSpPr>
          <p:spPr>
            <a:xfrm>
              <a:off x="1931566" y="3270553"/>
              <a:ext cx="10913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6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5000</a:t>
              </a:r>
              <a:endParaRPr lang="ko-KR" altLang="en-US" sz="16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pic>
          <p:nvPicPr>
            <p:cNvPr id="31" name="그림 3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05237" y="2806286"/>
              <a:ext cx="632451" cy="657253"/>
            </a:xfrm>
            <a:prstGeom prst="rect">
              <a:avLst/>
            </a:prstGeom>
          </p:spPr>
        </p:pic>
        <p:pic>
          <p:nvPicPr>
            <p:cNvPr id="32" name="그림 3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3884" y="2865096"/>
              <a:ext cx="654661" cy="570189"/>
            </a:xfrm>
            <a:prstGeom prst="rect">
              <a:avLst/>
            </a:prstGeom>
          </p:spPr>
        </p:pic>
        <p:pic>
          <p:nvPicPr>
            <p:cNvPr id="33" name="그림 32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63547" y="2756920"/>
              <a:ext cx="769783" cy="727796"/>
            </a:xfrm>
            <a:prstGeom prst="rect">
              <a:avLst/>
            </a:prstGeom>
          </p:spPr>
        </p:pic>
        <p:pic>
          <p:nvPicPr>
            <p:cNvPr id="34" name="그림 3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66122" y="2572959"/>
              <a:ext cx="763652" cy="912140"/>
            </a:xfrm>
            <a:prstGeom prst="rect">
              <a:avLst/>
            </a:prstGeom>
          </p:spPr>
        </p:pic>
        <p:pic>
          <p:nvPicPr>
            <p:cNvPr id="35" name="그림 3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6351" y="2813058"/>
              <a:ext cx="655767" cy="687913"/>
            </a:xfrm>
            <a:prstGeom prst="rect">
              <a:avLst/>
            </a:prstGeom>
          </p:spPr>
        </p:pic>
        <p:pic>
          <p:nvPicPr>
            <p:cNvPr id="36" name="그림 35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14579" y="2583823"/>
              <a:ext cx="763652" cy="912140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3143353" y="3288848"/>
              <a:ext cx="10913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6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5000</a:t>
              </a:r>
              <a:endParaRPr lang="ko-KR" altLang="en-US" sz="16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354300" y="3290110"/>
              <a:ext cx="10913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6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5000</a:t>
              </a:r>
              <a:endParaRPr lang="ko-KR" altLang="en-US" sz="16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570390" y="3276378"/>
              <a:ext cx="10913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6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고급 </a:t>
              </a:r>
              <a:r>
                <a:rPr lang="ko-KR" altLang="en-US" sz="1600" b="1" dirty="0" err="1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룬</a:t>
              </a:r>
              <a:endParaRPr lang="ko-KR" altLang="en-US" sz="16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773548" y="3280758"/>
              <a:ext cx="10913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6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5000</a:t>
              </a:r>
              <a:endParaRPr lang="ko-KR" altLang="en-US" sz="16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993964" y="3288378"/>
              <a:ext cx="10913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6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5000</a:t>
              </a:r>
              <a:endParaRPr lang="ko-KR" altLang="en-US" sz="16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9197562" y="3288378"/>
              <a:ext cx="10913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600" b="1" dirty="0" err="1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레어</a:t>
              </a:r>
              <a:r>
                <a:rPr lang="ko-KR" altLang="en-US" sz="16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 무기</a:t>
              </a:r>
              <a:endParaRPr lang="ko-KR" altLang="en-US" sz="16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pic>
          <p:nvPicPr>
            <p:cNvPr id="43" name="그림 4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39433" y="2474992"/>
              <a:ext cx="687809" cy="687809"/>
            </a:xfrm>
            <a:prstGeom prst="rect">
              <a:avLst/>
            </a:prstGeom>
          </p:spPr>
        </p:pic>
        <p:pic>
          <p:nvPicPr>
            <p:cNvPr id="44" name="그림 43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43547" y="2478897"/>
              <a:ext cx="905463" cy="888115"/>
            </a:xfrm>
            <a:prstGeom prst="rect">
              <a:avLst/>
            </a:prstGeom>
          </p:spPr>
        </p:pic>
        <p:sp>
          <p:nvSpPr>
            <p:cNvPr id="46" name="직사각형 45"/>
            <p:cNvSpPr/>
            <p:nvPr/>
          </p:nvSpPr>
          <p:spPr>
            <a:xfrm>
              <a:off x="1931566" y="3701273"/>
              <a:ext cx="1091321" cy="3236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8</a:t>
              </a:r>
              <a:r>
                <a:rPr lang="ko-KR" altLang="en-US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일차</a:t>
              </a:r>
              <a:endParaRPr lang="ko-KR" alt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7" name="직사각형 46"/>
            <p:cNvSpPr/>
            <p:nvPr/>
          </p:nvSpPr>
          <p:spPr>
            <a:xfrm>
              <a:off x="3143353" y="3712735"/>
              <a:ext cx="1091321" cy="3236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9</a:t>
              </a:r>
              <a:r>
                <a:rPr lang="ko-KR" altLang="en-US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일차</a:t>
              </a:r>
              <a:endParaRPr lang="ko-KR" alt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8" name="직사각형 47"/>
            <p:cNvSpPr/>
            <p:nvPr/>
          </p:nvSpPr>
          <p:spPr>
            <a:xfrm>
              <a:off x="4355140" y="3701273"/>
              <a:ext cx="1091321" cy="3236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10</a:t>
              </a:r>
              <a:r>
                <a:rPr lang="ko-KR" altLang="en-US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일차</a:t>
              </a:r>
              <a:endParaRPr lang="ko-KR" alt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9" name="직사각형 48"/>
            <p:cNvSpPr/>
            <p:nvPr/>
          </p:nvSpPr>
          <p:spPr>
            <a:xfrm>
              <a:off x="5566927" y="3701273"/>
              <a:ext cx="1091321" cy="3236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11</a:t>
              </a:r>
              <a:r>
                <a:rPr lang="ko-KR" altLang="en-US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일차</a:t>
              </a:r>
              <a:endParaRPr lang="ko-KR" alt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0" name="직사각형 49"/>
            <p:cNvSpPr/>
            <p:nvPr/>
          </p:nvSpPr>
          <p:spPr>
            <a:xfrm>
              <a:off x="6778714" y="3712735"/>
              <a:ext cx="1091321" cy="3236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12</a:t>
              </a:r>
              <a:r>
                <a:rPr lang="ko-KR" altLang="en-US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일차</a:t>
              </a:r>
              <a:endParaRPr lang="ko-KR" alt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1" name="직사각형 50"/>
            <p:cNvSpPr/>
            <p:nvPr/>
          </p:nvSpPr>
          <p:spPr>
            <a:xfrm>
              <a:off x="7990501" y="3701273"/>
              <a:ext cx="1091321" cy="3236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13</a:t>
              </a:r>
              <a:r>
                <a:rPr lang="ko-KR" altLang="en-US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일차</a:t>
              </a:r>
              <a:endParaRPr lang="ko-KR" alt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2" name="직사각형 51"/>
            <p:cNvSpPr/>
            <p:nvPr/>
          </p:nvSpPr>
          <p:spPr>
            <a:xfrm>
              <a:off x="9202288" y="3712735"/>
              <a:ext cx="1091321" cy="3236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14</a:t>
              </a:r>
              <a:r>
                <a:rPr lang="ko-KR" altLang="en-US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일차</a:t>
              </a:r>
              <a:endParaRPr lang="ko-KR" alt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3" name="직사각형 52"/>
            <p:cNvSpPr/>
            <p:nvPr/>
          </p:nvSpPr>
          <p:spPr>
            <a:xfrm>
              <a:off x="1931566" y="4024954"/>
              <a:ext cx="1091321" cy="11571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4" name="직사각형 53"/>
            <p:cNvSpPr/>
            <p:nvPr/>
          </p:nvSpPr>
          <p:spPr>
            <a:xfrm>
              <a:off x="3143353" y="4036416"/>
              <a:ext cx="1091321" cy="11571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직사각형 54"/>
            <p:cNvSpPr/>
            <p:nvPr/>
          </p:nvSpPr>
          <p:spPr>
            <a:xfrm>
              <a:off x="4355140" y="4024954"/>
              <a:ext cx="1091321" cy="11571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직사각형 55"/>
            <p:cNvSpPr/>
            <p:nvPr/>
          </p:nvSpPr>
          <p:spPr>
            <a:xfrm>
              <a:off x="5566927" y="4024954"/>
              <a:ext cx="1091321" cy="11571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직사각형 56"/>
            <p:cNvSpPr/>
            <p:nvPr/>
          </p:nvSpPr>
          <p:spPr>
            <a:xfrm>
              <a:off x="6778714" y="4036416"/>
              <a:ext cx="1091321" cy="11571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8" name="직사각형 57"/>
            <p:cNvSpPr/>
            <p:nvPr/>
          </p:nvSpPr>
          <p:spPr>
            <a:xfrm>
              <a:off x="7990501" y="4024954"/>
              <a:ext cx="1091321" cy="11571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9" name="직사각형 58"/>
            <p:cNvSpPr/>
            <p:nvPr/>
          </p:nvSpPr>
          <p:spPr>
            <a:xfrm>
              <a:off x="9202288" y="4036416"/>
              <a:ext cx="1091321" cy="11571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60" name="그림 5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26394" y="4485526"/>
              <a:ext cx="755550" cy="503700"/>
            </a:xfrm>
            <a:prstGeom prst="rect">
              <a:avLst/>
            </a:prstGeom>
          </p:spPr>
        </p:pic>
        <p:sp>
          <p:nvSpPr>
            <p:cNvPr id="62" name="TextBox 61"/>
            <p:cNvSpPr txBox="1"/>
            <p:nvPr/>
          </p:nvSpPr>
          <p:spPr>
            <a:xfrm>
              <a:off x="1931566" y="4833124"/>
              <a:ext cx="10913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6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5000</a:t>
              </a:r>
              <a:endParaRPr lang="ko-KR" altLang="en-US" sz="16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pic>
          <p:nvPicPr>
            <p:cNvPr id="63" name="그림 6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05237" y="4368857"/>
              <a:ext cx="632451" cy="657253"/>
            </a:xfrm>
            <a:prstGeom prst="rect">
              <a:avLst/>
            </a:prstGeom>
          </p:spPr>
        </p:pic>
        <p:pic>
          <p:nvPicPr>
            <p:cNvPr id="64" name="그림 6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3884" y="4427667"/>
              <a:ext cx="654661" cy="570189"/>
            </a:xfrm>
            <a:prstGeom prst="rect">
              <a:avLst/>
            </a:prstGeom>
          </p:spPr>
        </p:pic>
        <p:pic>
          <p:nvPicPr>
            <p:cNvPr id="65" name="그림 6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63547" y="4319491"/>
              <a:ext cx="769783" cy="727796"/>
            </a:xfrm>
            <a:prstGeom prst="rect">
              <a:avLst/>
            </a:prstGeom>
          </p:spPr>
        </p:pic>
        <p:pic>
          <p:nvPicPr>
            <p:cNvPr id="66" name="그림 65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66122" y="4135530"/>
              <a:ext cx="763652" cy="912140"/>
            </a:xfrm>
            <a:prstGeom prst="rect">
              <a:avLst/>
            </a:prstGeom>
          </p:spPr>
        </p:pic>
        <p:pic>
          <p:nvPicPr>
            <p:cNvPr id="67" name="그림 6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6351" y="4375629"/>
              <a:ext cx="655767" cy="687913"/>
            </a:xfrm>
            <a:prstGeom prst="rect">
              <a:avLst/>
            </a:prstGeom>
          </p:spPr>
        </p:pic>
        <p:pic>
          <p:nvPicPr>
            <p:cNvPr id="68" name="그림 67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14579" y="4146394"/>
              <a:ext cx="763652" cy="912140"/>
            </a:xfrm>
            <a:prstGeom prst="rect">
              <a:avLst/>
            </a:prstGeom>
          </p:spPr>
        </p:pic>
        <p:sp>
          <p:nvSpPr>
            <p:cNvPr id="69" name="TextBox 68"/>
            <p:cNvSpPr txBox="1"/>
            <p:nvPr/>
          </p:nvSpPr>
          <p:spPr>
            <a:xfrm>
              <a:off x="3143353" y="4851419"/>
              <a:ext cx="10913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6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5000</a:t>
              </a:r>
              <a:endParaRPr lang="ko-KR" altLang="en-US" sz="16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354300" y="4852681"/>
              <a:ext cx="10913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6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5000</a:t>
              </a:r>
              <a:endParaRPr lang="ko-KR" altLang="en-US" sz="16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570390" y="4838949"/>
              <a:ext cx="10913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6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고급 </a:t>
              </a:r>
              <a:r>
                <a:rPr lang="ko-KR" altLang="en-US" sz="1600" b="1" dirty="0" err="1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룬</a:t>
              </a:r>
              <a:endParaRPr lang="ko-KR" altLang="en-US" sz="16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6773548" y="4843329"/>
              <a:ext cx="10913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6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5000</a:t>
              </a:r>
              <a:endParaRPr lang="ko-KR" altLang="en-US" sz="16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7993964" y="4850949"/>
              <a:ext cx="10913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6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5000</a:t>
              </a:r>
              <a:endParaRPr lang="ko-KR" altLang="en-US" sz="16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9197562" y="4850949"/>
              <a:ext cx="10913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600" b="1" dirty="0" err="1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레어</a:t>
              </a:r>
              <a:r>
                <a:rPr lang="ko-KR" altLang="en-US" sz="1600" b="1" dirty="0" smtClean="0">
                  <a:ln w="3175">
                    <a:solidFill>
                      <a:sysClr val="windowText" lastClr="000000"/>
                    </a:solidFill>
                  </a:ln>
                  <a:solidFill>
                    <a:schemeClr val="accent4"/>
                  </a:solidFill>
                </a:rPr>
                <a:t> 무기</a:t>
              </a:r>
              <a:endParaRPr lang="ko-KR" altLang="en-US" sz="1600" b="1" dirty="0">
                <a:ln w="3175"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5293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563</Words>
  <Application>Microsoft Office PowerPoint</Application>
  <PresentationFormat>와이드스크린</PresentationFormat>
  <Paragraphs>285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0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강도희</dc:creator>
  <cp:lastModifiedBy>강도희</cp:lastModifiedBy>
  <cp:revision>18</cp:revision>
  <dcterms:created xsi:type="dcterms:W3CDTF">2016-02-19T03:13:14Z</dcterms:created>
  <dcterms:modified xsi:type="dcterms:W3CDTF">2016-02-19T06:51:30Z</dcterms:modified>
</cp:coreProperties>
</file>