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5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27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30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22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04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02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85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81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45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43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81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9DF59-01E1-42B1-ACCD-ED37B8640F6D}" type="datetimeFigureOut">
              <a:rPr lang="ko-KR" altLang="en-US" smtClean="0"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A94A-C39E-484C-B445-1A368F218E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64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09" y="521732"/>
              <a:ext cx="10959582" cy="6164765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262" y="2949500"/>
              <a:ext cx="1219200" cy="1219200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213" y="1696866"/>
              <a:ext cx="1219200" cy="1219200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77" y="1691853"/>
              <a:ext cx="1219200" cy="121920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623" y="2947853"/>
              <a:ext cx="1219200" cy="12192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573" y="2947853"/>
              <a:ext cx="1219200" cy="1219200"/>
            </a:xfrm>
            <a:prstGeom prst="rect">
              <a:avLst/>
            </a:prstGeom>
          </p:spPr>
        </p:pic>
        <p:pic>
          <p:nvPicPr>
            <p:cNvPr id="147" name="그림 14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159" y="1696866"/>
              <a:ext cx="1219200" cy="1219200"/>
            </a:xfrm>
            <a:prstGeom prst="rect">
              <a:avLst/>
            </a:prstGeom>
          </p:spPr>
        </p:pic>
        <p:pic>
          <p:nvPicPr>
            <p:cNvPr id="148" name="그림 14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850" y="1696122"/>
              <a:ext cx="1219200" cy="1219200"/>
            </a:xfrm>
            <a:prstGeom prst="rect">
              <a:avLst/>
            </a:prstGeom>
          </p:spPr>
        </p:pic>
        <p:pic>
          <p:nvPicPr>
            <p:cNvPr id="149" name="그림 1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93" y="2947853"/>
              <a:ext cx="1219200" cy="121920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53" t="83258" r="2776"/>
            <a:stretch/>
          </p:blipFill>
          <p:spPr>
            <a:xfrm>
              <a:off x="5849754" y="5654363"/>
              <a:ext cx="5421806" cy="103213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344800" y="1152977"/>
              <a:ext cx="492443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기타</a:t>
              </a:r>
              <a:endParaRPr lang="ko-KR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266606" y="1837248"/>
              <a:ext cx="900003" cy="900000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160347" y="2615720"/>
              <a:ext cx="237358" cy="231917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306441" y="2615720"/>
              <a:ext cx="237358" cy="231917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452535" y="2615720"/>
              <a:ext cx="237358" cy="231917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98628" y="2615720"/>
              <a:ext cx="237358" cy="231917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744722" y="2615720"/>
              <a:ext cx="237358" cy="231917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</a:blip>
            <a:srcRect l="15593" t="6258" r="12525" b="2634"/>
            <a:stretch/>
          </p:blipFill>
          <p:spPr>
            <a:xfrm>
              <a:off x="6182151" y="1753840"/>
              <a:ext cx="197802" cy="258303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815787" y="1681905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890815" y="2615720"/>
              <a:ext cx="237358" cy="231917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036912" y="2615720"/>
              <a:ext cx="237358" cy="231917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429756" y="2601786"/>
              <a:ext cx="237359" cy="231917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574986" y="2601786"/>
              <a:ext cx="237359" cy="231917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720216" y="2601786"/>
              <a:ext cx="237359" cy="231917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865445" y="2601786"/>
              <a:ext cx="237359" cy="231917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010675" y="2601786"/>
              <a:ext cx="237359" cy="231917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155905" y="2601786"/>
              <a:ext cx="237359" cy="23191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8085198" y="1667971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68" name="그림 6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301138" y="2601786"/>
              <a:ext cx="237359" cy="231917"/>
            </a:xfrm>
            <a:prstGeom prst="rect">
              <a:avLst/>
            </a:prstGeom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90599" y="1824035"/>
              <a:ext cx="900000" cy="900000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692266" y="2604709"/>
              <a:ext cx="237359" cy="231917"/>
            </a:xfrm>
            <a:prstGeom prst="rect">
              <a:avLst/>
            </a:prstGeom>
          </p:spPr>
        </p:pic>
        <p:pic>
          <p:nvPicPr>
            <p:cNvPr id="72" name="그림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866584" y="2604709"/>
              <a:ext cx="237359" cy="231917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040902" y="2604709"/>
              <a:ext cx="237359" cy="231917"/>
            </a:xfrm>
            <a:prstGeom prst="rect">
              <a:avLst/>
            </a:prstGeom>
          </p:spPr>
        </p:pic>
        <p:pic>
          <p:nvPicPr>
            <p:cNvPr id="74" name="그림 7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215221" y="2604709"/>
              <a:ext cx="237359" cy="231917"/>
            </a:xfrm>
            <a:prstGeom prst="rect">
              <a:avLst/>
            </a:prstGeom>
          </p:spPr>
        </p:pic>
        <p:pic>
          <p:nvPicPr>
            <p:cNvPr id="75" name="그림 7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389539" y="2604709"/>
              <a:ext cx="237359" cy="231917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9347706" y="167089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78" name="그림 7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563861" y="2604709"/>
              <a:ext cx="237359" cy="231917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985451" y="2604709"/>
              <a:ext cx="237359" cy="231917"/>
            </a:xfrm>
            <a:prstGeom prst="rect">
              <a:avLst/>
            </a:prstGeom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160764" y="2604709"/>
              <a:ext cx="237359" cy="231917"/>
            </a:xfrm>
            <a:prstGeom prst="rect">
              <a:avLst/>
            </a:prstGeom>
          </p:spPr>
        </p:pic>
        <p:pic>
          <p:nvPicPr>
            <p:cNvPr id="82" name="그림 8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336076" y="2604709"/>
              <a:ext cx="237359" cy="231917"/>
            </a:xfrm>
            <a:prstGeom prst="rect">
              <a:avLst/>
            </a:prstGeom>
          </p:spPr>
        </p:pic>
        <p:pic>
          <p:nvPicPr>
            <p:cNvPr id="83" name="그림 8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511389" y="2604709"/>
              <a:ext cx="237359" cy="231917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0640889" y="167089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+10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687543" y="2604709"/>
              <a:ext cx="237359" cy="231917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55044" y="3125874"/>
              <a:ext cx="900001" cy="900000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155469" y="3883315"/>
              <a:ext cx="237359" cy="231917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330782" y="3883315"/>
              <a:ext cx="237359" cy="231917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06094" y="3883315"/>
              <a:ext cx="237359" cy="231917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681407" y="3883315"/>
              <a:ext cx="237359" cy="231917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6810907" y="294950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+10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486463" y="3109399"/>
              <a:ext cx="900000" cy="900000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416002" y="3883315"/>
              <a:ext cx="237359" cy="231917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591315" y="3883315"/>
              <a:ext cx="237359" cy="231917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766626" y="3883315"/>
              <a:ext cx="237359" cy="231917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90053" y="3158610"/>
              <a:ext cx="900000" cy="90000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685774" y="3892768"/>
              <a:ext cx="237359" cy="231917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861087" y="3892768"/>
              <a:ext cx="237359" cy="231917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072869" y="3125875"/>
              <a:ext cx="900000" cy="900000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979473" y="3892768"/>
              <a:ext cx="237359" cy="231917"/>
            </a:xfrm>
            <a:prstGeom prst="rect">
              <a:avLst/>
            </a:prstGeom>
          </p:spPr>
        </p:pic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518656" y="1837248"/>
              <a:ext cx="900003" cy="900000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048195" y="1824035"/>
              <a:ext cx="900000" cy="900000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6630398" y="2399875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12,345</a:t>
              </a:r>
              <a:r>
                <a:rPr lang="ko-KR" altLang="en-US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▲</a:t>
              </a:r>
              <a:endParaRPr lang="ko-KR" altLang="en-US" sz="900" b="1" dirty="0">
                <a:solidFill>
                  <a:srgbClr val="92D050"/>
                </a:solidFill>
                <a:latin typeface="+mj-ea"/>
                <a:ea typeface="+mj-ea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90929" y="2399875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12,345</a:t>
              </a:r>
              <a:r>
                <a:rPr lang="ko-KR" altLang="en-US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▲</a:t>
              </a:r>
              <a:endParaRPr lang="ko-KR" altLang="en-US" sz="900" b="1" dirty="0">
                <a:solidFill>
                  <a:srgbClr val="92D050"/>
                </a:solidFill>
                <a:latin typeface="+mj-ea"/>
                <a:ea typeface="+mj-ea"/>
              </a:endParaRPr>
            </a:p>
          </p:txBody>
        </p:sp>
        <p:grpSp>
          <p:nvGrpSpPr>
            <p:cNvPr id="113" name="그룹 112"/>
            <p:cNvGrpSpPr/>
            <p:nvPr/>
          </p:nvGrpSpPr>
          <p:grpSpPr>
            <a:xfrm>
              <a:off x="6010647" y="6024028"/>
              <a:ext cx="1760336" cy="468392"/>
              <a:chOff x="7614466" y="4589746"/>
              <a:chExt cx="1760336" cy="468392"/>
            </a:xfrm>
          </p:grpSpPr>
          <p:sp>
            <p:nvSpPr>
              <p:cNvPr id="142" name="모서리가 둥근 직사각형 141"/>
              <p:cNvSpPr/>
              <p:nvPr/>
            </p:nvSpPr>
            <p:spPr>
              <a:xfrm>
                <a:off x="7614466" y="4618300"/>
                <a:ext cx="1760336" cy="439838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 rotWithShape="1">
              <a:blip r:embed="rId17"/>
              <a:srcRect t="9925" r="79586" b="20380"/>
              <a:stretch/>
            </p:blipFill>
            <p:spPr>
              <a:xfrm>
                <a:off x="7683544" y="4625430"/>
                <a:ext cx="363801" cy="414678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8178568" y="4678881"/>
                <a:ext cx="805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8 / 200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5" name="타원 144"/>
              <p:cNvSpPr/>
              <p:nvPr/>
            </p:nvSpPr>
            <p:spPr>
              <a:xfrm>
                <a:off x="8996383" y="4688769"/>
                <a:ext cx="288000" cy="288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8944899" y="4589746"/>
                <a:ext cx="405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 smtClean="0">
                    <a:latin typeface="+mj-ea"/>
                    <a:ea typeface="+mj-ea"/>
                  </a:rPr>
                  <a:t>+</a:t>
                </a:r>
                <a:endParaRPr lang="ko-KR" altLang="en-US" sz="48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14" name="그룹 113"/>
            <p:cNvGrpSpPr/>
            <p:nvPr/>
          </p:nvGrpSpPr>
          <p:grpSpPr>
            <a:xfrm>
              <a:off x="692915" y="5405756"/>
              <a:ext cx="5019628" cy="1259694"/>
              <a:chOff x="726581" y="4150109"/>
              <a:chExt cx="5019628" cy="1259694"/>
            </a:xfrm>
          </p:grpSpPr>
          <p:sp>
            <p:nvSpPr>
              <p:cNvPr id="132" name="직사각형 131"/>
              <p:cNvSpPr/>
              <p:nvPr/>
            </p:nvSpPr>
            <p:spPr>
              <a:xfrm>
                <a:off x="726581" y="4150109"/>
                <a:ext cx="5019628" cy="124434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873306" y="4223940"/>
                <a:ext cx="3631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L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EVEL  </a:t>
                </a:r>
                <a:r>
                  <a:rPr lang="en-US" altLang="ko-KR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50  </a:t>
                </a:r>
                <a:r>
                  <a:rPr lang="en-US" altLang="ko-KR" sz="1600" b="1" dirty="0" smtClean="0">
                    <a:solidFill>
                      <a:srgbClr val="FFC000"/>
                    </a:solidFill>
                    <a:latin typeface="+mj-ea"/>
                    <a:ea typeface="+mj-ea"/>
                  </a:rPr>
                  <a:t>(2000)</a:t>
                </a:r>
                <a:r>
                  <a:rPr lang="en-US" altLang="ko-KR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       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캐릭터 닉네임</a:t>
                </a:r>
                <a:endParaRPr lang="ko-KR" altLang="en-US" sz="1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4" name="직사각형 133"/>
              <p:cNvSpPr/>
              <p:nvPr/>
            </p:nvSpPr>
            <p:spPr>
              <a:xfrm>
                <a:off x="4676823" y="4258819"/>
                <a:ext cx="925124" cy="288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200" b="1" dirty="0" smtClean="0"/>
                  <a:t>상세 정보</a:t>
                </a:r>
                <a:endParaRPr lang="ko-KR" altLang="en-US" sz="1200" b="1" dirty="0"/>
              </a:p>
            </p:txBody>
          </p:sp>
          <p:sp>
            <p:nvSpPr>
              <p:cNvPr id="135" name="모서리가 둥근 직사각형 134"/>
              <p:cNvSpPr/>
              <p:nvPr/>
            </p:nvSpPr>
            <p:spPr>
              <a:xfrm>
                <a:off x="905198" y="4639679"/>
                <a:ext cx="3600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모서리가 둥근 직사각형 135"/>
              <p:cNvSpPr/>
              <p:nvPr/>
            </p:nvSpPr>
            <p:spPr>
              <a:xfrm>
                <a:off x="924196" y="4654935"/>
                <a:ext cx="2376000" cy="14400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864310" y="4560454"/>
                <a:ext cx="5501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66%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908031" y="4804509"/>
                <a:ext cx="646331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전투력</a:t>
                </a:r>
                <a:endParaRPr lang="en-US" altLang="ko-KR" sz="12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공격력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481593" y="4804509"/>
                <a:ext cx="646331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생명력</a:t>
                </a:r>
                <a:endParaRPr lang="en-US" altLang="ko-KR" sz="12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방어력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071381" y="4804509"/>
                <a:ext cx="893193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644944" y="4804509"/>
                <a:ext cx="893193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15" name="그룹 114"/>
            <p:cNvGrpSpPr/>
            <p:nvPr/>
          </p:nvGrpSpPr>
          <p:grpSpPr>
            <a:xfrm>
              <a:off x="614157" y="1667958"/>
              <a:ext cx="691269" cy="303481"/>
              <a:chOff x="998412" y="1165944"/>
              <a:chExt cx="771080" cy="359683"/>
            </a:xfrm>
          </p:grpSpPr>
          <p:sp>
            <p:nvSpPr>
              <p:cNvPr id="130" name="오각형 129"/>
              <p:cNvSpPr/>
              <p:nvPr/>
            </p:nvSpPr>
            <p:spPr>
              <a:xfrm>
                <a:off x="1210962" y="1293341"/>
                <a:ext cx="420130" cy="189470"/>
              </a:xfrm>
              <a:prstGeom prst="homePlat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998412" y="1165944"/>
                <a:ext cx="771080" cy="35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6" name="그룹 115"/>
            <p:cNvGrpSpPr/>
            <p:nvPr/>
          </p:nvGrpSpPr>
          <p:grpSpPr>
            <a:xfrm>
              <a:off x="614157" y="4201035"/>
              <a:ext cx="691269" cy="303481"/>
              <a:chOff x="998412" y="1165944"/>
              <a:chExt cx="771080" cy="359683"/>
            </a:xfrm>
          </p:grpSpPr>
          <p:sp>
            <p:nvSpPr>
              <p:cNvPr id="128" name="오각형 127"/>
              <p:cNvSpPr/>
              <p:nvPr/>
            </p:nvSpPr>
            <p:spPr>
              <a:xfrm>
                <a:off x="1210962" y="1293341"/>
                <a:ext cx="420130" cy="189470"/>
              </a:xfrm>
              <a:prstGeom prst="homePlat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998412" y="1165944"/>
                <a:ext cx="771080" cy="35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92915" y="4502617"/>
              <a:ext cx="23447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500"/>
                </a:lnSpc>
                <a:buFont typeface="Wingdings" panose="05000000000000000000" pitchFamily="2" charset="2"/>
                <a:buChar char="l"/>
              </a:pPr>
              <a:r>
                <a:rPr lang="ko-KR" altLang="en-US" sz="1400" b="1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r>
                <a:rPr lang="ko-KR" altLang="en-US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불멸 세트</a:t>
              </a:r>
              <a:endParaRPr lang="en-US" altLang="ko-K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+200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치명타확률 </a:t>
              </a: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+3%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err="1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회피율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+5%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9" name="그룹 118"/>
            <p:cNvGrpSpPr/>
            <p:nvPr/>
          </p:nvGrpSpPr>
          <p:grpSpPr>
            <a:xfrm>
              <a:off x="614156" y="3356677"/>
              <a:ext cx="691269" cy="303481"/>
              <a:chOff x="4763375" y="2420648"/>
              <a:chExt cx="691269" cy="303481"/>
            </a:xfrm>
          </p:grpSpPr>
          <p:sp>
            <p:nvSpPr>
              <p:cNvPr id="126" name="오각형 125"/>
              <p:cNvSpPr/>
              <p:nvPr/>
            </p:nvSpPr>
            <p:spPr>
              <a:xfrm>
                <a:off x="4953929" y="2528139"/>
                <a:ext cx="376644" cy="159865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763375" y="2420648"/>
                <a:ext cx="691269" cy="30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0" name="그룹 119"/>
            <p:cNvGrpSpPr/>
            <p:nvPr/>
          </p:nvGrpSpPr>
          <p:grpSpPr>
            <a:xfrm>
              <a:off x="614156" y="2512318"/>
              <a:ext cx="691269" cy="303481"/>
              <a:chOff x="4763375" y="2420648"/>
              <a:chExt cx="691269" cy="303481"/>
            </a:xfrm>
          </p:grpSpPr>
          <p:sp>
            <p:nvSpPr>
              <p:cNvPr id="124" name="오각형 123"/>
              <p:cNvSpPr/>
              <p:nvPr/>
            </p:nvSpPr>
            <p:spPr>
              <a:xfrm>
                <a:off x="4953929" y="2528139"/>
                <a:ext cx="376644" cy="159865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763375" y="2420648"/>
                <a:ext cx="691269" cy="30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1" name="그룹 120"/>
            <p:cNvGrpSpPr/>
            <p:nvPr/>
          </p:nvGrpSpPr>
          <p:grpSpPr>
            <a:xfrm>
              <a:off x="4730970" y="2520556"/>
              <a:ext cx="691269" cy="303481"/>
              <a:chOff x="4763375" y="2420648"/>
              <a:chExt cx="691269" cy="303481"/>
            </a:xfrm>
          </p:grpSpPr>
          <p:sp>
            <p:nvSpPr>
              <p:cNvPr id="122" name="오각형 121"/>
              <p:cNvSpPr/>
              <p:nvPr/>
            </p:nvSpPr>
            <p:spPr>
              <a:xfrm>
                <a:off x="4953929" y="2528139"/>
                <a:ext cx="376644" cy="159865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763375" y="2420648"/>
                <a:ext cx="691269" cy="30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50" name="그림 149"/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</a:blip>
            <a:srcRect l="15593" t="6258" r="12525" b="2634"/>
            <a:stretch/>
          </p:blipFill>
          <p:spPr>
            <a:xfrm>
              <a:off x="7466018" y="1753840"/>
              <a:ext cx="197802" cy="258303"/>
            </a:xfrm>
            <a:prstGeom prst="rect">
              <a:avLst/>
            </a:prstGeom>
          </p:spPr>
        </p:pic>
        <p:pic>
          <p:nvPicPr>
            <p:cNvPr id="152" name="그림 151"/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</a:blip>
            <a:srcRect l="15593" t="6258" r="12525" b="2634"/>
            <a:stretch/>
          </p:blipFill>
          <p:spPr>
            <a:xfrm>
              <a:off x="8762186" y="3024877"/>
              <a:ext cx="197802" cy="258303"/>
            </a:xfrm>
            <a:prstGeom prst="rect">
              <a:avLst/>
            </a:prstGeom>
          </p:spPr>
        </p:pic>
        <p:pic>
          <p:nvPicPr>
            <p:cNvPr id="153" name="그림 1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945154" y="3883315"/>
              <a:ext cx="237359" cy="23191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727" y="5997162"/>
              <a:ext cx="1568768" cy="523567"/>
            </a:xfrm>
            <a:prstGeom prst="rect">
              <a:avLst/>
            </a:prstGeom>
          </p:spPr>
        </p:pic>
        <p:pic>
          <p:nvPicPr>
            <p:cNvPr id="154" name="그림 15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04" y="5997162"/>
              <a:ext cx="1568768" cy="523567"/>
            </a:xfrm>
            <a:prstGeom prst="rect">
              <a:avLst/>
            </a:prstGeom>
          </p:spPr>
        </p:pic>
        <p:sp>
          <p:nvSpPr>
            <p:cNvPr id="155" name="TextBox 154"/>
            <p:cNvSpPr txBox="1"/>
            <p:nvPr/>
          </p:nvSpPr>
          <p:spPr>
            <a:xfrm>
              <a:off x="8092244" y="6091950"/>
              <a:ext cx="1478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smtClean="0">
                  <a:solidFill>
                    <a:schemeClr val="bg1"/>
                  </a:solidFill>
                  <a:latin typeface="+mj-ea"/>
                  <a:ea typeface="+mj-ea"/>
                </a:rPr>
                <a:t>일괄분해</a:t>
              </a:r>
              <a:endParaRPr lang="ko-KR" altLang="en-US" sz="3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9697374" y="6091950"/>
              <a:ext cx="1478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일괄판매</a:t>
              </a:r>
              <a:endParaRPr lang="ko-KR" altLang="en-US" sz="3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09" y="521732"/>
              <a:ext cx="10959582" cy="6164765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262" y="2949500"/>
              <a:ext cx="1219200" cy="1219200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213" y="1696866"/>
              <a:ext cx="1219200" cy="1219200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77" y="1691853"/>
              <a:ext cx="1219200" cy="121920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623" y="2947853"/>
              <a:ext cx="1219200" cy="12192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573" y="2947853"/>
              <a:ext cx="1219200" cy="1219200"/>
            </a:xfrm>
            <a:prstGeom prst="rect">
              <a:avLst/>
            </a:prstGeom>
          </p:spPr>
        </p:pic>
        <p:pic>
          <p:nvPicPr>
            <p:cNvPr id="147" name="그림 14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159" y="1696866"/>
              <a:ext cx="1219200" cy="1219200"/>
            </a:xfrm>
            <a:prstGeom prst="rect">
              <a:avLst/>
            </a:prstGeom>
          </p:spPr>
        </p:pic>
        <p:pic>
          <p:nvPicPr>
            <p:cNvPr id="148" name="그림 14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850" y="1696122"/>
              <a:ext cx="1219200" cy="1219200"/>
            </a:xfrm>
            <a:prstGeom prst="rect">
              <a:avLst/>
            </a:prstGeom>
          </p:spPr>
        </p:pic>
        <p:pic>
          <p:nvPicPr>
            <p:cNvPr id="149" name="그림 1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93" y="2947853"/>
              <a:ext cx="1219200" cy="121920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53" t="83258" r="2776"/>
            <a:stretch/>
          </p:blipFill>
          <p:spPr>
            <a:xfrm>
              <a:off x="5849754" y="5654363"/>
              <a:ext cx="5421806" cy="103213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344800" y="1152977"/>
              <a:ext cx="492443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기타</a:t>
              </a:r>
              <a:endParaRPr lang="ko-KR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266606" y="1837248"/>
              <a:ext cx="900003" cy="900000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160347" y="2615720"/>
              <a:ext cx="237358" cy="231917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306441" y="2615720"/>
              <a:ext cx="237358" cy="231917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452535" y="2615720"/>
              <a:ext cx="237358" cy="231917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98628" y="2615720"/>
              <a:ext cx="237358" cy="231917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744722" y="2615720"/>
              <a:ext cx="237358" cy="231917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</a:blip>
            <a:srcRect l="15593" t="6258" r="12525" b="2634"/>
            <a:stretch/>
          </p:blipFill>
          <p:spPr>
            <a:xfrm>
              <a:off x="6182151" y="1753840"/>
              <a:ext cx="197802" cy="258303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815787" y="1681905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890815" y="2615720"/>
              <a:ext cx="237358" cy="231917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036912" y="2615720"/>
              <a:ext cx="237358" cy="231917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429756" y="2601786"/>
              <a:ext cx="237359" cy="231917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574986" y="2601786"/>
              <a:ext cx="237359" cy="231917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720216" y="2601786"/>
              <a:ext cx="237359" cy="231917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865445" y="2601786"/>
              <a:ext cx="237359" cy="231917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010675" y="2601786"/>
              <a:ext cx="237359" cy="231917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155905" y="2601786"/>
              <a:ext cx="237359" cy="23191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8085198" y="1667971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68" name="그림 6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301138" y="2601786"/>
              <a:ext cx="237359" cy="231917"/>
            </a:xfrm>
            <a:prstGeom prst="rect">
              <a:avLst/>
            </a:prstGeom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90599" y="1824035"/>
              <a:ext cx="900000" cy="900000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692266" y="2604709"/>
              <a:ext cx="237359" cy="231917"/>
            </a:xfrm>
            <a:prstGeom prst="rect">
              <a:avLst/>
            </a:prstGeom>
          </p:spPr>
        </p:pic>
        <p:pic>
          <p:nvPicPr>
            <p:cNvPr id="72" name="그림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866584" y="2604709"/>
              <a:ext cx="237359" cy="231917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040902" y="2604709"/>
              <a:ext cx="237359" cy="231917"/>
            </a:xfrm>
            <a:prstGeom prst="rect">
              <a:avLst/>
            </a:prstGeom>
          </p:spPr>
        </p:pic>
        <p:pic>
          <p:nvPicPr>
            <p:cNvPr id="74" name="그림 7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215221" y="2604709"/>
              <a:ext cx="237359" cy="231917"/>
            </a:xfrm>
            <a:prstGeom prst="rect">
              <a:avLst/>
            </a:prstGeom>
          </p:spPr>
        </p:pic>
        <p:pic>
          <p:nvPicPr>
            <p:cNvPr id="75" name="그림 7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389539" y="2604709"/>
              <a:ext cx="237359" cy="231917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9347706" y="167089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78" name="그림 7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563861" y="2604709"/>
              <a:ext cx="237359" cy="231917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985451" y="2604709"/>
              <a:ext cx="237359" cy="231917"/>
            </a:xfrm>
            <a:prstGeom prst="rect">
              <a:avLst/>
            </a:prstGeom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160764" y="2604709"/>
              <a:ext cx="237359" cy="231917"/>
            </a:xfrm>
            <a:prstGeom prst="rect">
              <a:avLst/>
            </a:prstGeom>
          </p:spPr>
        </p:pic>
        <p:pic>
          <p:nvPicPr>
            <p:cNvPr id="82" name="그림 8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336076" y="2604709"/>
              <a:ext cx="237359" cy="231917"/>
            </a:xfrm>
            <a:prstGeom prst="rect">
              <a:avLst/>
            </a:prstGeom>
          </p:spPr>
        </p:pic>
        <p:pic>
          <p:nvPicPr>
            <p:cNvPr id="83" name="그림 8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511389" y="2604709"/>
              <a:ext cx="237359" cy="231917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0640889" y="167089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+10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687543" y="2604709"/>
              <a:ext cx="237359" cy="231917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55044" y="3125874"/>
              <a:ext cx="900001" cy="900000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155469" y="3883315"/>
              <a:ext cx="237359" cy="231917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330782" y="3883315"/>
              <a:ext cx="237359" cy="231917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06094" y="3883315"/>
              <a:ext cx="237359" cy="231917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681407" y="3883315"/>
              <a:ext cx="237359" cy="231917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6810907" y="294950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+10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486463" y="3109399"/>
              <a:ext cx="900000" cy="900000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416002" y="3883315"/>
              <a:ext cx="237359" cy="231917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591315" y="3883315"/>
              <a:ext cx="237359" cy="231917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766626" y="3883315"/>
              <a:ext cx="237359" cy="231917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90053" y="3158610"/>
              <a:ext cx="900000" cy="90000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685774" y="3892768"/>
              <a:ext cx="237359" cy="231917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861087" y="3892768"/>
              <a:ext cx="237359" cy="231917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072869" y="3125875"/>
              <a:ext cx="900000" cy="900000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979473" y="3892768"/>
              <a:ext cx="237359" cy="231917"/>
            </a:xfrm>
            <a:prstGeom prst="rect">
              <a:avLst/>
            </a:prstGeom>
          </p:spPr>
        </p:pic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518656" y="1837248"/>
              <a:ext cx="900003" cy="900000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048195" y="1824035"/>
              <a:ext cx="900000" cy="900000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6630398" y="2399875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12,345</a:t>
              </a:r>
              <a:r>
                <a:rPr lang="ko-KR" altLang="en-US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▲</a:t>
              </a:r>
              <a:endParaRPr lang="ko-KR" altLang="en-US" sz="900" b="1" dirty="0">
                <a:solidFill>
                  <a:srgbClr val="92D050"/>
                </a:solidFill>
                <a:latin typeface="+mj-ea"/>
                <a:ea typeface="+mj-ea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90929" y="2399875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12,345</a:t>
              </a:r>
              <a:r>
                <a:rPr lang="ko-KR" altLang="en-US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▲</a:t>
              </a:r>
              <a:endParaRPr lang="ko-KR" altLang="en-US" sz="900" b="1" dirty="0">
                <a:solidFill>
                  <a:srgbClr val="92D050"/>
                </a:solidFill>
                <a:latin typeface="+mj-ea"/>
                <a:ea typeface="+mj-ea"/>
              </a:endParaRPr>
            </a:p>
          </p:txBody>
        </p:sp>
        <p:grpSp>
          <p:nvGrpSpPr>
            <p:cNvPr id="113" name="그룹 112"/>
            <p:cNvGrpSpPr/>
            <p:nvPr/>
          </p:nvGrpSpPr>
          <p:grpSpPr>
            <a:xfrm>
              <a:off x="6010647" y="6024028"/>
              <a:ext cx="1760336" cy="468392"/>
              <a:chOff x="7614466" y="4589746"/>
              <a:chExt cx="1760336" cy="468392"/>
            </a:xfrm>
          </p:grpSpPr>
          <p:sp>
            <p:nvSpPr>
              <p:cNvPr id="142" name="모서리가 둥근 직사각형 141"/>
              <p:cNvSpPr/>
              <p:nvPr/>
            </p:nvSpPr>
            <p:spPr>
              <a:xfrm>
                <a:off x="7614466" y="4618300"/>
                <a:ext cx="1760336" cy="439838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 rotWithShape="1">
              <a:blip r:embed="rId17"/>
              <a:srcRect t="9925" r="79586" b="20380"/>
              <a:stretch/>
            </p:blipFill>
            <p:spPr>
              <a:xfrm>
                <a:off x="7683544" y="4625430"/>
                <a:ext cx="363801" cy="414678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8178568" y="4678881"/>
                <a:ext cx="805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8 / 200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5" name="타원 144"/>
              <p:cNvSpPr/>
              <p:nvPr/>
            </p:nvSpPr>
            <p:spPr>
              <a:xfrm>
                <a:off x="8996383" y="4688769"/>
                <a:ext cx="288000" cy="288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8944899" y="4589746"/>
                <a:ext cx="405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 smtClean="0">
                    <a:latin typeface="+mj-ea"/>
                    <a:ea typeface="+mj-ea"/>
                  </a:rPr>
                  <a:t>+</a:t>
                </a:r>
                <a:endParaRPr lang="ko-KR" altLang="en-US" sz="48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14" name="그룹 113"/>
            <p:cNvGrpSpPr/>
            <p:nvPr/>
          </p:nvGrpSpPr>
          <p:grpSpPr>
            <a:xfrm>
              <a:off x="692915" y="5405756"/>
              <a:ext cx="5019628" cy="1259694"/>
              <a:chOff x="726581" y="4150109"/>
              <a:chExt cx="5019628" cy="1259694"/>
            </a:xfrm>
          </p:grpSpPr>
          <p:sp>
            <p:nvSpPr>
              <p:cNvPr id="132" name="직사각형 131"/>
              <p:cNvSpPr/>
              <p:nvPr/>
            </p:nvSpPr>
            <p:spPr>
              <a:xfrm>
                <a:off x="726581" y="4150109"/>
                <a:ext cx="5019628" cy="124434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873306" y="4223940"/>
                <a:ext cx="3631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L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EVEL  </a:t>
                </a:r>
                <a:r>
                  <a:rPr lang="en-US" altLang="ko-KR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50  </a:t>
                </a:r>
                <a:r>
                  <a:rPr lang="en-US" altLang="ko-KR" sz="1600" b="1" dirty="0" smtClean="0">
                    <a:solidFill>
                      <a:srgbClr val="FFC000"/>
                    </a:solidFill>
                    <a:latin typeface="+mj-ea"/>
                    <a:ea typeface="+mj-ea"/>
                  </a:rPr>
                  <a:t>(2000)</a:t>
                </a:r>
                <a:r>
                  <a:rPr lang="en-US" altLang="ko-KR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       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캐릭터 닉네임</a:t>
                </a:r>
                <a:endParaRPr lang="ko-KR" altLang="en-US" sz="1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4" name="직사각형 133"/>
              <p:cNvSpPr/>
              <p:nvPr/>
            </p:nvSpPr>
            <p:spPr>
              <a:xfrm>
                <a:off x="4676823" y="4258819"/>
                <a:ext cx="925124" cy="288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200" b="1" dirty="0" smtClean="0"/>
                  <a:t>상세 정보</a:t>
                </a:r>
                <a:endParaRPr lang="ko-KR" altLang="en-US" sz="1200" b="1" dirty="0"/>
              </a:p>
            </p:txBody>
          </p:sp>
          <p:sp>
            <p:nvSpPr>
              <p:cNvPr id="135" name="모서리가 둥근 직사각형 134"/>
              <p:cNvSpPr/>
              <p:nvPr/>
            </p:nvSpPr>
            <p:spPr>
              <a:xfrm>
                <a:off x="905198" y="4639679"/>
                <a:ext cx="3600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모서리가 둥근 직사각형 135"/>
              <p:cNvSpPr/>
              <p:nvPr/>
            </p:nvSpPr>
            <p:spPr>
              <a:xfrm>
                <a:off x="924196" y="4654935"/>
                <a:ext cx="2376000" cy="14400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864310" y="4560454"/>
                <a:ext cx="5501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66%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908031" y="4804509"/>
                <a:ext cx="646331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전투력</a:t>
                </a:r>
                <a:endParaRPr lang="en-US" altLang="ko-KR" sz="12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공격력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481593" y="4804509"/>
                <a:ext cx="646331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생명력</a:t>
                </a:r>
                <a:endParaRPr lang="en-US" altLang="ko-KR" sz="12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방어력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071381" y="4804509"/>
                <a:ext cx="893193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644944" y="4804509"/>
                <a:ext cx="893193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15" name="그룹 114"/>
            <p:cNvGrpSpPr/>
            <p:nvPr/>
          </p:nvGrpSpPr>
          <p:grpSpPr>
            <a:xfrm>
              <a:off x="614157" y="1667958"/>
              <a:ext cx="691269" cy="303481"/>
              <a:chOff x="998412" y="1165944"/>
              <a:chExt cx="771080" cy="359683"/>
            </a:xfrm>
          </p:grpSpPr>
          <p:sp>
            <p:nvSpPr>
              <p:cNvPr id="130" name="오각형 129"/>
              <p:cNvSpPr/>
              <p:nvPr/>
            </p:nvSpPr>
            <p:spPr>
              <a:xfrm>
                <a:off x="1210962" y="1293341"/>
                <a:ext cx="420130" cy="189470"/>
              </a:xfrm>
              <a:prstGeom prst="homePlat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998412" y="1165944"/>
                <a:ext cx="771080" cy="35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6" name="그룹 115"/>
            <p:cNvGrpSpPr/>
            <p:nvPr/>
          </p:nvGrpSpPr>
          <p:grpSpPr>
            <a:xfrm>
              <a:off x="614157" y="4201035"/>
              <a:ext cx="691269" cy="303481"/>
              <a:chOff x="998412" y="1165944"/>
              <a:chExt cx="771080" cy="359683"/>
            </a:xfrm>
          </p:grpSpPr>
          <p:sp>
            <p:nvSpPr>
              <p:cNvPr id="128" name="오각형 127"/>
              <p:cNvSpPr/>
              <p:nvPr/>
            </p:nvSpPr>
            <p:spPr>
              <a:xfrm>
                <a:off x="1210962" y="1293341"/>
                <a:ext cx="420130" cy="189470"/>
              </a:xfrm>
              <a:prstGeom prst="homePlat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998412" y="1165944"/>
                <a:ext cx="771080" cy="35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92915" y="4502617"/>
              <a:ext cx="23447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500"/>
                </a:lnSpc>
                <a:buFont typeface="Wingdings" panose="05000000000000000000" pitchFamily="2" charset="2"/>
                <a:buChar char="l"/>
              </a:pPr>
              <a:r>
                <a:rPr lang="ko-KR" altLang="en-US" sz="1400" b="1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r>
                <a:rPr lang="ko-KR" altLang="en-US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불멸 세트</a:t>
              </a:r>
              <a:endParaRPr lang="en-US" altLang="ko-K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+200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치명타확률 </a:t>
              </a: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+3%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err="1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회피율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+5%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305920" y="4502617"/>
              <a:ext cx="23447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500"/>
                </a:lnSpc>
                <a:buFont typeface="Wingdings" panose="05000000000000000000" pitchFamily="2" charset="2"/>
                <a:buChar char="l"/>
              </a:pPr>
              <a:r>
                <a:rPr lang="ko-KR" altLang="en-US" sz="1400" b="1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r>
                <a:rPr lang="ko-KR" altLang="en-US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불멸 세트</a:t>
              </a:r>
              <a:endParaRPr lang="en-US" altLang="ko-KR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+200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치명타확률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+3%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err="1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회피율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+5%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9" name="그룹 118"/>
            <p:cNvGrpSpPr/>
            <p:nvPr/>
          </p:nvGrpSpPr>
          <p:grpSpPr>
            <a:xfrm>
              <a:off x="614156" y="3356677"/>
              <a:ext cx="691269" cy="303481"/>
              <a:chOff x="4763375" y="2420648"/>
              <a:chExt cx="691269" cy="303481"/>
            </a:xfrm>
          </p:grpSpPr>
          <p:sp>
            <p:nvSpPr>
              <p:cNvPr id="126" name="오각형 125"/>
              <p:cNvSpPr/>
              <p:nvPr/>
            </p:nvSpPr>
            <p:spPr>
              <a:xfrm>
                <a:off x="4953929" y="2528139"/>
                <a:ext cx="376644" cy="159865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763375" y="2420648"/>
                <a:ext cx="691269" cy="30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0" name="그룹 119"/>
            <p:cNvGrpSpPr/>
            <p:nvPr/>
          </p:nvGrpSpPr>
          <p:grpSpPr>
            <a:xfrm>
              <a:off x="614156" y="2512318"/>
              <a:ext cx="691269" cy="303481"/>
              <a:chOff x="4763375" y="2420648"/>
              <a:chExt cx="691269" cy="303481"/>
            </a:xfrm>
          </p:grpSpPr>
          <p:sp>
            <p:nvSpPr>
              <p:cNvPr id="124" name="오각형 123"/>
              <p:cNvSpPr/>
              <p:nvPr/>
            </p:nvSpPr>
            <p:spPr>
              <a:xfrm>
                <a:off x="4953929" y="2528139"/>
                <a:ext cx="376644" cy="159865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763375" y="2420648"/>
                <a:ext cx="691269" cy="30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1" name="그룹 120"/>
            <p:cNvGrpSpPr/>
            <p:nvPr/>
          </p:nvGrpSpPr>
          <p:grpSpPr>
            <a:xfrm>
              <a:off x="4730970" y="2520556"/>
              <a:ext cx="691269" cy="303481"/>
              <a:chOff x="4763375" y="2420648"/>
              <a:chExt cx="691269" cy="303481"/>
            </a:xfrm>
          </p:grpSpPr>
          <p:sp>
            <p:nvSpPr>
              <p:cNvPr id="122" name="오각형 121"/>
              <p:cNvSpPr/>
              <p:nvPr/>
            </p:nvSpPr>
            <p:spPr>
              <a:xfrm>
                <a:off x="4953929" y="2528139"/>
                <a:ext cx="376644" cy="159865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763375" y="2420648"/>
                <a:ext cx="691269" cy="30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50" name="그림 149"/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</a:blip>
            <a:srcRect l="15593" t="6258" r="12525" b="2634"/>
            <a:stretch/>
          </p:blipFill>
          <p:spPr>
            <a:xfrm>
              <a:off x="7466018" y="1753840"/>
              <a:ext cx="197802" cy="258303"/>
            </a:xfrm>
            <a:prstGeom prst="rect">
              <a:avLst/>
            </a:prstGeom>
          </p:spPr>
        </p:pic>
        <p:pic>
          <p:nvPicPr>
            <p:cNvPr id="152" name="그림 151"/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</a:blip>
            <a:srcRect l="15593" t="6258" r="12525" b="2634"/>
            <a:stretch/>
          </p:blipFill>
          <p:spPr>
            <a:xfrm>
              <a:off x="8762186" y="3024877"/>
              <a:ext cx="197802" cy="258303"/>
            </a:xfrm>
            <a:prstGeom prst="rect">
              <a:avLst/>
            </a:prstGeom>
          </p:spPr>
        </p:pic>
        <p:pic>
          <p:nvPicPr>
            <p:cNvPr id="153" name="그림 1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945154" y="3883315"/>
              <a:ext cx="237359" cy="231917"/>
            </a:xfrm>
            <a:prstGeom prst="rect">
              <a:avLst/>
            </a:prstGeom>
          </p:spPr>
        </p:pic>
        <p:pic>
          <p:nvPicPr>
            <p:cNvPr id="103" name="그림 10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727" y="5997162"/>
              <a:ext cx="1568768" cy="523567"/>
            </a:xfrm>
            <a:prstGeom prst="rect">
              <a:avLst/>
            </a:prstGeom>
          </p:spPr>
        </p:pic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04" y="5997162"/>
              <a:ext cx="1568768" cy="523567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>
            <a:xfrm>
              <a:off x="8092244" y="6091950"/>
              <a:ext cx="1478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smtClean="0">
                  <a:solidFill>
                    <a:schemeClr val="bg1"/>
                  </a:solidFill>
                  <a:latin typeface="+mj-ea"/>
                  <a:ea typeface="+mj-ea"/>
                </a:rPr>
                <a:t>일괄분해</a:t>
              </a:r>
              <a:endParaRPr lang="ko-KR" altLang="en-US" sz="3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9697374" y="6091950"/>
              <a:ext cx="1478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일괄판매</a:t>
              </a:r>
              <a:endParaRPr lang="ko-KR" altLang="en-US" sz="3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1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09" y="521732"/>
              <a:ext cx="10959582" cy="6164765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262" y="2949500"/>
              <a:ext cx="1219200" cy="1219200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213" y="1696866"/>
              <a:ext cx="1219200" cy="1219200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77" y="1691853"/>
              <a:ext cx="1219200" cy="121920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623" y="2947853"/>
              <a:ext cx="1219200" cy="12192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573" y="2947853"/>
              <a:ext cx="1219200" cy="1219200"/>
            </a:xfrm>
            <a:prstGeom prst="rect">
              <a:avLst/>
            </a:prstGeom>
          </p:spPr>
        </p:pic>
        <p:pic>
          <p:nvPicPr>
            <p:cNvPr id="147" name="그림 14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159" y="1696866"/>
              <a:ext cx="1219200" cy="1219200"/>
            </a:xfrm>
            <a:prstGeom prst="rect">
              <a:avLst/>
            </a:prstGeom>
          </p:spPr>
        </p:pic>
        <p:pic>
          <p:nvPicPr>
            <p:cNvPr id="148" name="그림 14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850" y="1696122"/>
              <a:ext cx="1219200" cy="1219200"/>
            </a:xfrm>
            <a:prstGeom prst="rect">
              <a:avLst/>
            </a:prstGeom>
          </p:spPr>
        </p:pic>
        <p:pic>
          <p:nvPicPr>
            <p:cNvPr id="149" name="그림 1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293" y="2947853"/>
              <a:ext cx="1219200" cy="121920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53" t="83258" r="2776"/>
            <a:stretch/>
          </p:blipFill>
          <p:spPr>
            <a:xfrm>
              <a:off x="5849754" y="5654363"/>
              <a:ext cx="5421806" cy="103213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344800" y="1152977"/>
              <a:ext cx="492443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기타</a:t>
              </a:r>
              <a:endParaRPr lang="ko-KR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266606" y="1837248"/>
              <a:ext cx="900003" cy="900000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160347" y="2615720"/>
              <a:ext cx="237358" cy="231917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306441" y="2615720"/>
              <a:ext cx="237358" cy="231917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452535" y="2615720"/>
              <a:ext cx="237358" cy="231917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98628" y="2615720"/>
              <a:ext cx="237358" cy="231917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744722" y="2615720"/>
              <a:ext cx="237358" cy="231917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</a:blip>
            <a:srcRect l="15593" t="6258" r="12525" b="2634"/>
            <a:stretch/>
          </p:blipFill>
          <p:spPr>
            <a:xfrm>
              <a:off x="6182151" y="1753840"/>
              <a:ext cx="197802" cy="258303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815787" y="1681905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890815" y="2615720"/>
              <a:ext cx="237358" cy="231917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036912" y="2615720"/>
              <a:ext cx="237358" cy="231917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429756" y="2601786"/>
              <a:ext cx="237359" cy="231917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574986" y="2601786"/>
              <a:ext cx="237359" cy="231917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720216" y="2601786"/>
              <a:ext cx="237359" cy="231917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865445" y="2601786"/>
              <a:ext cx="237359" cy="231917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010675" y="2601786"/>
              <a:ext cx="237359" cy="231917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155905" y="2601786"/>
              <a:ext cx="237359" cy="23191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8085198" y="1667971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68" name="그림 6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301138" y="2601786"/>
              <a:ext cx="237359" cy="231917"/>
            </a:xfrm>
            <a:prstGeom prst="rect">
              <a:avLst/>
            </a:prstGeom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90599" y="1824035"/>
              <a:ext cx="900000" cy="900000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692266" y="2604709"/>
              <a:ext cx="237359" cy="231917"/>
            </a:xfrm>
            <a:prstGeom prst="rect">
              <a:avLst/>
            </a:prstGeom>
          </p:spPr>
        </p:pic>
        <p:pic>
          <p:nvPicPr>
            <p:cNvPr id="72" name="그림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866584" y="2604709"/>
              <a:ext cx="237359" cy="231917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040902" y="2604709"/>
              <a:ext cx="237359" cy="231917"/>
            </a:xfrm>
            <a:prstGeom prst="rect">
              <a:avLst/>
            </a:prstGeom>
          </p:spPr>
        </p:pic>
        <p:pic>
          <p:nvPicPr>
            <p:cNvPr id="74" name="그림 7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215221" y="2604709"/>
              <a:ext cx="237359" cy="231917"/>
            </a:xfrm>
            <a:prstGeom prst="rect">
              <a:avLst/>
            </a:prstGeom>
          </p:spPr>
        </p:pic>
        <p:pic>
          <p:nvPicPr>
            <p:cNvPr id="75" name="그림 7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389539" y="2604709"/>
              <a:ext cx="237359" cy="231917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9347706" y="167089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78" name="그림 7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563861" y="2604709"/>
              <a:ext cx="237359" cy="231917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985451" y="2604709"/>
              <a:ext cx="237359" cy="231917"/>
            </a:xfrm>
            <a:prstGeom prst="rect">
              <a:avLst/>
            </a:prstGeom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160764" y="2604709"/>
              <a:ext cx="237359" cy="231917"/>
            </a:xfrm>
            <a:prstGeom prst="rect">
              <a:avLst/>
            </a:prstGeom>
          </p:spPr>
        </p:pic>
        <p:pic>
          <p:nvPicPr>
            <p:cNvPr id="82" name="그림 8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336076" y="2604709"/>
              <a:ext cx="237359" cy="231917"/>
            </a:xfrm>
            <a:prstGeom prst="rect">
              <a:avLst/>
            </a:prstGeom>
          </p:spPr>
        </p:pic>
        <p:pic>
          <p:nvPicPr>
            <p:cNvPr id="83" name="그림 8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511389" y="2604709"/>
              <a:ext cx="237359" cy="231917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0640889" y="167089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+10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687543" y="2604709"/>
              <a:ext cx="237359" cy="231917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55044" y="3125874"/>
              <a:ext cx="900001" cy="900000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155469" y="3883315"/>
              <a:ext cx="237359" cy="231917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330782" y="3883315"/>
              <a:ext cx="237359" cy="231917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06094" y="3883315"/>
              <a:ext cx="237359" cy="231917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681407" y="3883315"/>
              <a:ext cx="237359" cy="231917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6810907" y="294950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+10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486463" y="3109399"/>
              <a:ext cx="900000" cy="900000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416002" y="3883315"/>
              <a:ext cx="237359" cy="231917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591315" y="3883315"/>
              <a:ext cx="237359" cy="231917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766626" y="3883315"/>
              <a:ext cx="237359" cy="231917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90053" y="3158610"/>
              <a:ext cx="900000" cy="900000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685774" y="3892768"/>
              <a:ext cx="237359" cy="231917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861087" y="3892768"/>
              <a:ext cx="237359" cy="231917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072869" y="3125875"/>
              <a:ext cx="900000" cy="900000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979473" y="3892768"/>
              <a:ext cx="237359" cy="231917"/>
            </a:xfrm>
            <a:prstGeom prst="rect">
              <a:avLst/>
            </a:prstGeom>
          </p:spPr>
        </p:pic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518656" y="1837248"/>
              <a:ext cx="900003" cy="900000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048195" y="1824035"/>
              <a:ext cx="900000" cy="900000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6630398" y="2399875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12,345</a:t>
              </a:r>
              <a:r>
                <a:rPr lang="ko-KR" altLang="en-US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▲</a:t>
              </a:r>
              <a:endParaRPr lang="ko-KR" altLang="en-US" sz="900" b="1" dirty="0">
                <a:solidFill>
                  <a:srgbClr val="92D050"/>
                </a:solidFill>
                <a:latin typeface="+mj-ea"/>
                <a:ea typeface="+mj-ea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90929" y="2399875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12,345</a:t>
              </a:r>
              <a:r>
                <a:rPr lang="ko-KR" altLang="en-US" sz="1000" b="1" dirty="0" smtClean="0">
                  <a:solidFill>
                    <a:srgbClr val="92D050"/>
                  </a:solidFill>
                  <a:latin typeface="+mj-ea"/>
                  <a:ea typeface="+mj-ea"/>
                </a:rPr>
                <a:t>▲</a:t>
              </a:r>
              <a:endParaRPr lang="ko-KR" altLang="en-US" sz="900" b="1" dirty="0">
                <a:solidFill>
                  <a:srgbClr val="92D050"/>
                </a:solidFill>
                <a:latin typeface="+mj-ea"/>
                <a:ea typeface="+mj-ea"/>
              </a:endParaRPr>
            </a:p>
          </p:txBody>
        </p:sp>
        <p:grpSp>
          <p:nvGrpSpPr>
            <p:cNvPr id="113" name="그룹 112"/>
            <p:cNvGrpSpPr/>
            <p:nvPr/>
          </p:nvGrpSpPr>
          <p:grpSpPr>
            <a:xfrm>
              <a:off x="6010647" y="6024028"/>
              <a:ext cx="1760336" cy="468392"/>
              <a:chOff x="7614466" y="4589746"/>
              <a:chExt cx="1760336" cy="468392"/>
            </a:xfrm>
          </p:grpSpPr>
          <p:sp>
            <p:nvSpPr>
              <p:cNvPr id="142" name="모서리가 둥근 직사각형 141"/>
              <p:cNvSpPr/>
              <p:nvPr/>
            </p:nvSpPr>
            <p:spPr>
              <a:xfrm>
                <a:off x="7614466" y="4618300"/>
                <a:ext cx="1760336" cy="439838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 rotWithShape="1">
              <a:blip r:embed="rId17"/>
              <a:srcRect t="9925" r="79586" b="20380"/>
              <a:stretch/>
            </p:blipFill>
            <p:spPr>
              <a:xfrm>
                <a:off x="7683544" y="4625430"/>
                <a:ext cx="363801" cy="414678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8178568" y="4678881"/>
                <a:ext cx="805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8 / 200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5" name="타원 144"/>
              <p:cNvSpPr/>
              <p:nvPr/>
            </p:nvSpPr>
            <p:spPr>
              <a:xfrm>
                <a:off x="8996383" y="4688769"/>
                <a:ext cx="288000" cy="288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b="1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8944899" y="4589746"/>
                <a:ext cx="405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 smtClean="0">
                    <a:latin typeface="+mj-ea"/>
                    <a:ea typeface="+mj-ea"/>
                  </a:rPr>
                  <a:t>+</a:t>
                </a:r>
                <a:endParaRPr lang="ko-KR" altLang="en-US" sz="48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14" name="그룹 113"/>
            <p:cNvGrpSpPr/>
            <p:nvPr/>
          </p:nvGrpSpPr>
          <p:grpSpPr>
            <a:xfrm>
              <a:off x="692915" y="5405756"/>
              <a:ext cx="5019628" cy="1259694"/>
              <a:chOff x="726581" y="4150109"/>
              <a:chExt cx="5019628" cy="1259694"/>
            </a:xfrm>
          </p:grpSpPr>
          <p:sp>
            <p:nvSpPr>
              <p:cNvPr id="132" name="직사각형 131"/>
              <p:cNvSpPr/>
              <p:nvPr/>
            </p:nvSpPr>
            <p:spPr>
              <a:xfrm>
                <a:off x="726581" y="4150109"/>
                <a:ext cx="5019628" cy="124434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873306" y="4223940"/>
                <a:ext cx="3631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L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EVEL  </a:t>
                </a:r>
                <a:r>
                  <a:rPr lang="en-US" altLang="ko-KR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50  </a:t>
                </a:r>
                <a:r>
                  <a:rPr lang="en-US" altLang="ko-KR" sz="1600" b="1" dirty="0" smtClean="0">
                    <a:solidFill>
                      <a:srgbClr val="FFC000"/>
                    </a:solidFill>
                    <a:latin typeface="+mj-ea"/>
                    <a:ea typeface="+mj-ea"/>
                  </a:rPr>
                  <a:t>(2000)</a:t>
                </a:r>
                <a:r>
                  <a:rPr lang="en-US" altLang="ko-KR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       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캐릭터 닉네임</a:t>
                </a:r>
                <a:endParaRPr lang="ko-KR" altLang="en-US" sz="1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4" name="직사각형 133"/>
              <p:cNvSpPr/>
              <p:nvPr/>
            </p:nvSpPr>
            <p:spPr>
              <a:xfrm>
                <a:off x="4676823" y="4258819"/>
                <a:ext cx="925124" cy="2880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ko-KR" altLang="en-US" sz="1200" b="1" dirty="0" smtClean="0"/>
                  <a:t>상세 정보</a:t>
                </a:r>
                <a:endParaRPr lang="ko-KR" altLang="en-US" sz="1200" b="1" dirty="0"/>
              </a:p>
            </p:txBody>
          </p:sp>
          <p:sp>
            <p:nvSpPr>
              <p:cNvPr id="135" name="모서리가 둥근 직사각형 134"/>
              <p:cNvSpPr/>
              <p:nvPr/>
            </p:nvSpPr>
            <p:spPr>
              <a:xfrm>
                <a:off x="905198" y="4639679"/>
                <a:ext cx="3600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모서리가 둥근 직사각형 135"/>
              <p:cNvSpPr/>
              <p:nvPr/>
            </p:nvSpPr>
            <p:spPr>
              <a:xfrm>
                <a:off x="924196" y="4654935"/>
                <a:ext cx="2376000" cy="14400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864310" y="4560454"/>
                <a:ext cx="5501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66%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908031" y="4804509"/>
                <a:ext cx="646331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전투력</a:t>
                </a:r>
                <a:endParaRPr lang="en-US" altLang="ko-KR" sz="12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공격력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481593" y="4804509"/>
                <a:ext cx="646331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생명력</a:t>
                </a:r>
                <a:endParaRPr lang="en-US" altLang="ko-KR" sz="1200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ts val="2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방어력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071381" y="4804509"/>
                <a:ext cx="893193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644944" y="4804509"/>
                <a:ext cx="893193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1,234,567</a:t>
                </a:r>
                <a:endParaRPr lang="ko-KR" altLang="en-US" sz="28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15" name="그룹 114"/>
            <p:cNvGrpSpPr/>
            <p:nvPr/>
          </p:nvGrpSpPr>
          <p:grpSpPr>
            <a:xfrm>
              <a:off x="614157" y="1667958"/>
              <a:ext cx="691269" cy="303481"/>
              <a:chOff x="998412" y="1165944"/>
              <a:chExt cx="771080" cy="359683"/>
            </a:xfrm>
          </p:grpSpPr>
          <p:sp>
            <p:nvSpPr>
              <p:cNvPr id="130" name="오각형 129"/>
              <p:cNvSpPr/>
              <p:nvPr/>
            </p:nvSpPr>
            <p:spPr>
              <a:xfrm>
                <a:off x="1210962" y="1293341"/>
                <a:ext cx="420130" cy="189470"/>
              </a:xfrm>
              <a:prstGeom prst="homePlat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998412" y="1165944"/>
                <a:ext cx="771080" cy="35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6" name="그룹 115"/>
            <p:cNvGrpSpPr/>
            <p:nvPr/>
          </p:nvGrpSpPr>
          <p:grpSpPr>
            <a:xfrm>
              <a:off x="614157" y="4201035"/>
              <a:ext cx="691269" cy="303481"/>
              <a:chOff x="998412" y="1165944"/>
              <a:chExt cx="771080" cy="359683"/>
            </a:xfrm>
          </p:grpSpPr>
          <p:sp>
            <p:nvSpPr>
              <p:cNvPr id="128" name="오각형 127"/>
              <p:cNvSpPr/>
              <p:nvPr/>
            </p:nvSpPr>
            <p:spPr>
              <a:xfrm>
                <a:off x="1210962" y="1293341"/>
                <a:ext cx="420130" cy="189470"/>
              </a:xfrm>
              <a:prstGeom prst="homePlat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998412" y="1165944"/>
                <a:ext cx="771080" cy="35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92915" y="4502617"/>
              <a:ext cx="23447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500"/>
                </a:lnSpc>
                <a:buFont typeface="Wingdings" panose="05000000000000000000" pitchFamily="2" charset="2"/>
                <a:buChar char="l"/>
              </a:pPr>
              <a:r>
                <a:rPr lang="ko-KR" altLang="en-US" sz="1400" b="1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r>
                <a:rPr lang="ko-KR" altLang="en-US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불멸 세트</a:t>
              </a:r>
              <a:endParaRPr lang="en-US" altLang="ko-KR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+200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치명타확률 </a:t>
              </a:r>
              <a:r>
                <a:rPr lang="en-US" altLang="ko-KR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+3%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err="1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회피율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+5%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305920" y="4502617"/>
              <a:ext cx="23447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1500"/>
                </a:lnSpc>
                <a:buFont typeface="Wingdings" panose="05000000000000000000" pitchFamily="2" charset="2"/>
                <a:buChar char="l"/>
              </a:pPr>
              <a:r>
                <a:rPr lang="ko-KR" altLang="en-US" sz="1400" b="1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버서커</a:t>
              </a:r>
              <a:r>
                <a:rPr lang="ko-KR" altLang="en-US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불멸 세트</a:t>
              </a:r>
              <a:endParaRPr lang="en-US" altLang="ko-KR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+200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치명타확률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+3%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세트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100" b="1" dirty="0" err="1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회피율</a:t>
              </a:r>
              <a:r>
                <a:rPr lang="ko-KR" altLang="en-US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1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+5%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9" name="그룹 118"/>
            <p:cNvGrpSpPr/>
            <p:nvPr/>
          </p:nvGrpSpPr>
          <p:grpSpPr>
            <a:xfrm>
              <a:off x="614156" y="3356677"/>
              <a:ext cx="691269" cy="303481"/>
              <a:chOff x="4763375" y="2420648"/>
              <a:chExt cx="691269" cy="303481"/>
            </a:xfrm>
          </p:grpSpPr>
          <p:sp>
            <p:nvSpPr>
              <p:cNvPr id="126" name="오각형 125"/>
              <p:cNvSpPr/>
              <p:nvPr/>
            </p:nvSpPr>
            <p:spPr>
              <a:xfrm>
                <a:off x="4953929" y="2528139"/>
                <a:ext cx="376644" cy="159865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763375" y="2420648"/>
                <a:ext cx="691269" cy="30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0" name="그룹 119"/>
            <p:cNvGrpSpPr/>
            <p:nvPr/>
          </p:nvGrpSpPr>
          <p:grpSpPr>
            <a:xfrm>
              <a:off x="614156" y="2512318"/>
              <a:ext cx="691269" cy="303481"/>
              <a:chOff x="4763375" y="2420648"/>
              <a:chExt cx="691269" cy="303481"/>
            </a:xfrm>
          </p:grpSpPr>
          <p:sp>
            <p:nvSpPr>
              <p:cNvPr id="124" name="오각형 123"/>
              <p:cNvSpPr/>
              <p:nvPr/>
            </p:nvSpPr>
            <p:spPr>
              <a:xfrm>
                <a:off x="4953929" y="2528139"/>
                <a:ext cx="376644" cy="159865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763375" y="2420648"/>
                <a:ext cx="691269" cy="30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1" name="그룹 120"/>
            <p:cNvGrpSpPr/>
            <p:nvPr/>
          </p:nvGrpSpPr>
          <p:grpSpPr>
            <a:xfrm>
              <a:off x="4730970" y="2520556"/>
              <a:ext cx="691269" cy="303481"/>
              <a:chOff x="4763375" y="2420648"/>
              <a:chExt cx="691269" cy="303481"/>
            </a:xfrm>
          </p:grpSpPr>
          <p:sp>
            <p:nvSpPr>
              <p:cNvPr id="122" name="오각형 121"/>
              <p:cNvSpPr/>
              <p:nvPr/>
            </p:nvSpPr>
            <p:spPr>
              <a:xfrm>
                <a:off x="4953929" y="2528139"/>
                <a:ext cx="376644" cy="159865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763375" y="2420648"/>
                <a:ext cx="691269" cy="30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50" name="그림 149"/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</a:blip>
            <a:srcRect l="15593" t="6258" r="12525" b="2634"/>
            <a:stretch/>
          </p:blipFill>
          <p:spPr>
            <a:xfrm>
              <a:off x="7466018" y="1753840"/>
              <a:ext cx="197802" cy="258303"/>
            </a:xfrm>
            <a:prstGeom prst="rect">
              <a:avLst/>
            </a:prstGeom>
          </p:spPr>
        </p:pic>
        <p:pic>
          <p:nvPicPr>
            <p:cNvPr id="152" name="그림 151"/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</a:blip>
            <a:srcRect l="15593" t="6258" r="12525" b="2634"/>
            <a:stretch/>
          </p:blipFill>
          <p:spPr>
            <a:xfrm>
              <a:off x="8762186" y="3024877"/>
              <a:ext cx="197802" cy="258303"/>
            </a:xfrm>
            <a:prstGeom prst="rect">
              <a:avLst/>
            </a:prstGeom>
          </p:spPr>
        </p:pic>
        <p:pic>
          <p:nvPicPr>
            <p:cNvPr id="153" name="그림 1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945154" y="3883315"/>
              <a:ext cx="237359" cy="231917"/>
            </a:xfrm>
            <a:prstGeom prst="rect">
              <a:avLst/>
            </a:prstGeom>
          </p:spPr>
        </p:pic>
        <p:pic>
          <p:nvPicPr>
            <p:cNvPr id="103" name="그림 10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727" y="5997162"/>
              <a:ext cx="1568768" cy="523567"/>
            </a:xfrm>
            <a:prstGeom prst="rect">
              <a:avLst/>
            </a:prstGeom>
          </p:spPr>
        </p:pic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304" y="5997162"/>
              <a:ext cx="1568768" cy="523567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>
            <a:xfrm>
              <a:off x="8092244" y="6091950"/>
              <a:ext cx="1478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smtClean="0">
                  <a:solidFill>
                    <a:schemeClr val="bg1"/>
                  </a:solidFill>
                  <a:latin typeface="+mj-ea"/>
                  <a:ea typeface="+mj-ea"/>
                </a:rPr>
                <a:t>일괄분해</a:t>
              </a:r>
              <a:endParaRPr lang="ko-KR" altLang="en-US" sz="3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9697374" y="6091950"/>
              <a:ext cx="1478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일괄판매</a:t>
              </a:r>
              <a:endParaRPr lang="ko-KR" altLang="en-US" sz="36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758835" y="985688"/>
            <a:ext cx="5816956" cy="5664416"/>
            <a:chOff x="5758835" y="985688"/>
            <a:chExt cx="5816956" cy="5664416"/>
          </a:xfrm>
        </p:grpSpPr>
        <p:pic>
          <p:nvPicPr>
            <p:cNvPr id="108" name="그림 107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" t="9058" r="-433" b="416"/>
            <a:stretch/>
          </p:blipFill>
          <p:spPr>
            <a:xfrm>
              <a:off x="5758835" y="1580186"/>
              <a:ext cx="5816956" cy="5069918"/>
            </a:xfrm>
            <a:prstGeom prst="rect">
              <a:avLst/>
            </a:prstGeom>
          </p:spPr>
        </p:pic>
        <p:pic>
          <p:nvPicPr>
            <p:cNvPr id="155" name="그림 154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5" t="6451" r="25155" b="82006"/>
            <a:stretch/>
          </p:blipFill>
          <p:spPr>
            <a:xfrm>
              <a:off x="5766472" y="985688"/>
              <a:ext cx="5710108" cy="720921"/>
            </a:xfrm>
            <a:prstGeom prst="rect">
              <a:avLst/>
            </a:prstGeom>
          </p:spPr>
        </p:pic>
        <p:sp>
          <p:nvSpPr>
            <p:cNvPr id="156" name="직사각형 155"/>
            <p:cNvSpPr/>
            <p:nvPr/>
          </p:nvSpPr>
          <p:spPr>
            <a:xfrm>
              <a:off x="5932805" y="1691993"/>
              <a:ext cx="5379037" cy="4325689"/>
            </a:xfrm>
            <a:prstGeom prst="rect">
              <a:avLst/>
            </a:prstGeom>
            <a:solidFill>
              <a:srgbClr val="1713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383903" y="1231789"/>
              <a:ext cx="2182006" cy="333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err="1" smtClean="0">
                  <a:solidFill>
                    <a:schemeClr val="bg1"/>
                  </a:solidFill>
                </a:rPr>
                <a:t>아그문트의</a:t>
              </a:r>
              <a:r>
                <a:rPr lang="ko-KR" altLang="en-US" sz="1400" b="1" dirty="0" smtClean="0">
                  <a:solidFill>
                    <a:schemeClr val="bg1"/>
                  </a:solidFill>
                </a:rPr>
                <a:t> 용암 대검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178378" y="2137410"/>
              <a:ext cx="1142955" cy="671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공격력</a:t>
              </a:r>
              <a:endParaRPr lang="en-US" altLang="ko-KR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pPr>
                <a:lnSpc>
                  <a:spcPts val="2200"/>
                </a:lnSpc>
              </a:pPr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치명타 세기</a:t>
              </a:r>
              <a:endParaRPr lang="ko-KR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510068" y="2137410"/>
              <a:ext cx="1215618" cy="711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123,456,789</a:t>
              </a:r>
              <a:endParaRPr lang="en-US" altLang="ko-KR" sz="1200" b="1" dirty="0" smtClean="0">
                <a:solidFill>
                  <a:srgbClr val="00B050"/>
                </a:solidFill>
              </a:endParaRPr>
            </a:p>
            <a:p>
              <a:pPr algn="ctr">
                <a:lnSpc>
                  <a:spcPts val="2200"/>
                </a:lnSpc>
              </a:pPr>
              <a:r>
                <a: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+75%</a:t>
              </a:r>
              <a:endParaRPr lang="ko-KR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166" name="직선 연결선 165"/>
            <p:cNvCxnSpPr/>
            <p:nvPr/>
          </p:nvCxnSpPr>
          <p:spPr>
            <a:xfrm>
              <a:off x="7134389" y="2856280"/>
              <a:ext cx="4079517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타원 166"/>
            <p:cNvSpPr/>
            <p:nvPr/>
          </p:nvSpPr>
          <p:spPr>
            <a:xfrm>
              <a:off x="7095703" y="2829189"/>
              <a:ext cx="55843" cy="53396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057225" y="2936473"/>
              <a:ext cx="1093910" cy="35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랜덤 옵션</a:t>
              </a:r>
              <a:endParaRPr lang="ko-KR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178378" y="2893707"/>
              <a:ext cx="1142955" cy="977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공격력</a:t>
              </a:r>
              <a:endParaRPr lang="en-US" altLang="ko-KR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pPr>
                <a:lnSpc>
                  <a:spcPts val="2200"/>
                </a:lnSpc>
              </a:pPr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치명타 확률</a:t>
              </a:r>
              <a:endParaRPr lang="en-US" altLang="ko-KR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pPr>
                <a:lnSpc>
                  <a:spcPts val="2200"/>
                </a:lnSpc>
              </a:pPr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치명타 세기</a:t>
              </a:r>
              <a:endParaRPr lang="ko-KR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9510068" y="2893707"/>
              <a:ext cx="1215617" cy="977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123,456,789</a:t>
              </a:r>
            </a:p>
            <a:p>
              <a:pPr algn="ctr">
                <a:lnSpc>
                  <a:spcPts val="2200"/>
                </a:lnSpc>
              </a:pPr>
              <a:r>
                <a: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+15%</a:t>
              </a:r>
            </a:p>
            <a:p>
              <a:pPr algn="ctr">
                <a:lnSpc>
                  <a:spcPts val="2200"/>
                </a:lnSpc>
              </a:pPr>
              <a:r>
                <a: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+10%</a:t>
              </a:r>
              <a:endParaRPr lang="ko-KR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171" name="직선 연결선 170"/>
            <p:cNvCxnSpPr/>
            <p:nvPr/>
          </p:nvCxnSpPr>
          <p:spPr>
            <a:xfrm>
              <a:off x="7134389" y="3928506"/>
              <a:ext cx="4079517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타원 171"/>
            <p:cNvSpPr/>
            <p:nvPr/>
          </p:nvSpPr>
          <p:spPr>
            <a:xfrm>
              <a:off x="7111041" y="3911955"/>
              <a:ext cx="55843" cy="53396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057225" y="4018799"/>
              <a:ext cx="890460" cy="35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400" b="1" dirty="0" err="1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룬</a:t>
              </a:r>
              <a:r>
                <a:rPr lang="ko-KR" alt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옵션</a:t>
              </a:r>
              <a:endParaRPr lang="ko-KR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273054" y="4053868"/>
              <a:ext cx="349257" cy="3339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pic>
          <p:nvPicPr>
            <p:cNvPr id="175" name="그림 174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3371" b="97753" l="0" r="943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054" y="4062036"/>
              <a:ext cx="349257" cy="333953"/>
            </a:xfrm>
            <a:prstGeom prst="rect">
              <a:avLst/>
            </a:prstGeom>
          </p:spPr>
        </p:pic>
        <p:sp>
          <p:nvSpPr>
            <p:cNvPr id="176" name="직사각형 175"/>
            <p:cNvSpPr/>
            <p:nvPr/>
          </p:nvSpPr>
          <p:spPr>
            <a:xfrm>
              <a:off x="8271523" y="4464114"/>
              <a:ext cx="349257" cy="3339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8739165" y="4084046"/>
              <a:ext cx="1420883" cy="28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공격력 </a:t>
              </a:r>
              <a:r>
                <a:rPr lang="en-US" altLang="ko-KR" sz="11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+ 25,000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8739165" y="4484564"/>
              <a:ext cx="904992" cy="28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비어 있음</a:t>
              </a:r>
              <a:endParaRPr lang="en-US" altLang="ko-KR" sz="11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179" name="직선 연결선 178"/>
            <p:cNvCxnSpPr/>
            <p:nvPr/>
          </p:nvCxnSpPr>
          <p:spPr>
            <a:xfrm>
              <a:off x="7134389" y="4898980"/>
              <a:ext cx="4079517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타원 179"/>
            <p:cNvSpPr/>
            <p:nvPr/>
          </p:nvSpPr>
          <p:spPr>
            <a:xfrm>
              <a:off x="7095703" y="4882429"/>
              <a:ext cx="55843" cy="53396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057225" y="4914468"/>
              <a:ext cx="1093910" cy="330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세트 효과</a:t>
              </a:r>
              <a:endParaRPr lang="ko-KR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248645" y="5192105"/>
              <a:ext cx="1847744" cy="725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ko-KR" sz="1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2</a:t>
              </a:r>
              <a:r>
                <a:rPr lang="ko-KR" altLang="en-US" sz="1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세트 </a:t>
              </a:r>
              <a:r>
                <a:rPr lang="en-US" altLang="ko-KR" sz="1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: </a:t>
              </a:r>
              <a:r>
                <a:rPr lang="ko-KR" altLang="en-US" sz="1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공격력 </a:t>
              </a:r>
              <a:r>
                <a:rPr lang="en-US" altLang="ko-KR" sz="1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+200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3</a:t>
              </a:r>
              <a:r>
                <a:rPr lang="ko-KR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세트 </a:t>
              </a:r>
              <a:r>
                <a:rPr lang="en-US" altLang="ko-KR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: </a:t>
              </a:r>
              <a:r>
                <a:rPr lang="ko-KR" alt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치명타확률 </a:t>
              </a:r>
              <a:r>
                <a:rPr lang="en-US" altLang="ko-KR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+3%</a:t>
              </a:r>
            </a:p>
            <a:p>
              <a:pPr>
                <a:lnSpc>
                  <a:spcPts val="1500"/>
                </a:lnSpc>
              </a:pPr>
              <a:r>
                <a:rPr lang="en-US" altLang="ko-KR" sz="10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5</a:t>
              </a:r>
              <a:r>
                <a:rPr lang="ko-KR" altLang="en-US" sz="10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세트 </a:t>
              </a:r>
              <a:r>
                <a:rPr lang="en-US" altLang="ko-KR" sz="10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: </a:t>
              </a:r>
              <a:r>
                <a:rPr lang="ko-KR" altLang="en-US" sz="1000" b="1" dirty="0" err="1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회피율</a:t>
              </a:r>
              <a:r>
                <a:rPr lang="ko-KR" altLang="en-US" sz="10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 </a:t>
              </a:r>
              <a:r>
                <a:rPr lang="en-US" altLang="ko-KR" sz="10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+5%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178378" y="4935928"/>
              <a:ext cx="1727875" cy="292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ko-KR" altLang="en-US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불멸의 </a:t>
              </a:r>
              <a:r>
                <a:rPr lang="ko-KR" altLang="en-US" sz="12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버서커</a:t>
              </a:r>
              <a:r>
                <a:rPr lang="ko-KR" altLang="en-US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 세트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84" name="직선 연결선 183"/>
            <p:cNvCxnSpPr/>
            <p:nvPr/>
          </p:nvCxnSpPr>
          <p:spPr>
            <a:xfrm>
              <a:off x="7134389" y="5906298"/>
              <a:ext cx="4079517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타원 184"/>
            <p:cNvSpPr/>
            <p:nvPr/>
          </p:nvSpPr>
          <p:spPr>
            <a:xfrm>
              <a:off x="7095703" y="5889747"/>
              <a:ext cx="55843" cy="53396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6" name="그룹 185"/>
            <p:cNvGrpSpPr/>
            <p:nvPr/>
          </p:nvGrpSpPr>
          <p:grpSpPr>
            <a:xfrm>
              <a:off x="5950810" y="4401640"/>
              <a:ext cx="1079590" cy="780153"/>
              <a:chOff x="4053196" y="3415161"/>
              <a:chExt cx="952692" cy="614651"/>
            </a:xfrm>
          </p:grpSpPr>
          <p:pic>
            <p:nvPicPr>
              <p:cNvPr id="226" name="그림 225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053196" y="3415161"/>
                <a:ext cx="758088" cy="614651"/>
              </a:xfrm>
              <a:prstGeom prst="rect">
                <a:avLst/>
              </a:prstGeom>
            </p:spPr>
          </p:pic>
          <p:pic>
            <p:nvPicPr>
              <p:cNvPr id="227" name="그림 226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247800" y="3415161"/>
                <a:ext cx="758088" cy="614651"/>
              </a:xfrm>
              <a:prstGeom prst="rect">
                <a:avLst/>
              </a:prstGeom>
            </p:spPr>
          </p:pic>
          <p:pic>
            <p:nvPicPr>
              <p:cNvPr id="228" name="그림 227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4204863" y="3415161"/>
                <a:ext cx="598588" cy="614651"/>
              </a:xfrm>
              <a:prstGeom prst="rect">
                <a:avLst/>
              </a:prstGeom>
            </p:spPr>
          </p:pic>
          <p:sp>
            <p:nvSpPr>
              <p:cNvPr id="229" name="TextBox 228"/>
              <p:cNvSpPr txBox="1"/>
              <p:nvPr/>
            </p:nvSpPr>
            <p:spPr>
              <a:xfrm>
                <a:off x="4269653" y="3567096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분해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7" name="그룹 186"/>
            <p:cNvGrpSpPr/>
            <p:nvPr/>
          </p:nvGrpSpPr>
          <p:grpSpPr>
            <a:xfrm>
              <a:off x="5950810" y="5180450"/>
              <a:ext cx="1079590" cy="780153"/>
              <a:chOff x="4053196" y="4058787"/>
              <a:chExt cx="952692" cy="614651"/>
            </a:xfrm>
          </p:grpSpPr>
          <p:pic>
            <p:nvPicPr>
              <p:cNvPr id="222" name="그림 221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053196" y="4058787"/>
                <a:ext cx="758088" cy="614651"/>
              </a:xfrm>
              <a:prstGeom prst="rect">
                <a:avLst/>
              </a:prstGeom>
            </p:spPr>
          </p:pic>
          <p:pic>
            <p:nvPicPr>
              <p:cNvPr id="223" name="그림 222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247800" y="4058787"/>
                <a:ext cx="758088" cy="614651"/>
              </a:xfrm>
              <a:prstGeom prst="rect">
                <a:avLst/>
              </a:prstGeom>
            </p:spPr>
          </p:pic>
          <p:pic>
            <p:nvPicPr>
              <p:cNvPr id="224" name="그림 223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4204863" y="4058787"/>
                <a:ext cx="598588" cy="614651"/>
              </a:xfrm>
              <a:prstGeom prst="rect">
                <a:avLst/>
              </a:prstGeom>
            </p:spPr>
          </p:pic>
          <p:sp>
            <p:nvSpPr>
              <p:cNvPr id="225" name="TextBox 224"/>
              <p:cNvSpPr txBox="1"/>
              <p:nvPr/>
            </p:nvSpPr>
            <p:spPr>
              <a:xfrm>
                <a:off x="4269653" y="4209796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판매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8" name="그룹 187"/>
            <p:cNvGrpSpPr/>
            <p:nvPr/>
          </p:nvGrpSpPr>
          <p:grpSpPr>
            <a:xfrm>
              <a:off x="5950810" y="2844020"/>
              <a:ext cx="1079590" cy="780153"/>
              <a:chOff x="4033740" y="2138974"/>
              <a:chExt cx="952692" cy="614651"/>
            </a:xfrm>
          </p:grpSpPr>
          <p:pic>
            <p:nvPicPr>
              <p:cNvPr id="218" name="그림 217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033740" y="2138974"/>
                <a:ext cx="758088" cy="614651"/>
              </a:xfrm>
              <a:prstGeom prst="rect">
                <a:avLst/>
              </a:prstGeom>
            </p:spPr>
          </p:pic>
          <p:pic>
            <p:nvPicPr>
              <p:cNvPr id="219" name="그림 218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228344" y="2138974"/>
                <a:ext cx="758088" cy="614651"/>
              </a:xfrm>
              <a:prstGeom prst="rect">
                <a:avLst/>
              </a:prstGeom>
            </p:spPr>
          </p:pic>
          <p:pic>
            <p:nvPicPr>
              <p:cNvPr id="220" name="그림 219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4185407" y="2138974"/>
                <a:ext cx="598588" cy="614651"/>
              </a:xfrm>
              <a:prstGeom prst="rect">
                <a:avLst/>
              </a:prstGeom>
            </p:spPr>
          </p:pic>
          <p:sp>
            <p:nvSpPr>
              <p:cNvPr id="221" name="TextBox 220"/>
              <p:cNvSpPr txBox="1"/>
              <p:nvPr/>
            </p:nvSpPr>
            <p:spPr>
              <a:xfrm>
                <a:off x="4250197" y="2292761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합성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9" name="그룹 188"/>
            <p:cNvGrpSpPr/>
            <p:nvPr/>
          </p:nvGrpSpPr>
          <p:grpSpPr>
            <a:xfrm>
              <a:off x="5950810" y="3622830"/>
              <a:ext cx="1079590" cy="780153"/>
              <a:chOff x="4053196" y="2771535"/>
              <a:chExt cx="952692" cy="614651"/>
            </a:xfrm>
          </p:grpSpPr>
          <p:pic>
            <p:nvPicPr>
              <p:cNvPr id="214" name="그림 213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053196" y="2771535"/>
                <a:ext cx="758088" cy="614651"/>
              </a:xfrm>
              <a:prstGeom prst="rect">
                <a:avLst/>
              </a:prstGeom>
            </p:spPr>
          </p:pic>
          <p:pic>
            <p:nvPicPr>
              <p:cNvPr id="215" name="그림 214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247800" y="2771535"/>
                <a:ext cx="758088" cy="614651"/>
              </a:xfrm>
              <a:prstGeom prst="rect">
                <a:avLst/>
              </a:prstGeom>
            </p:spPr>
          </p:pic>
          <p:pic>
            <p:nvPicPr>
              <p:cNvPr id="216" name="그림 215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4204863" y="2771535"/>
                <a:ext cx="598588" cy="614651"/>
              </a:xfrm>
              <a:prstGeom prst="rect">
                <a:avLst/>
              </a:prstGeom>
            </p:spPr>
          </p:pic>
          <p:sp>
            <p:nvSpPr>
              <p:cNvPr id="217" name="TextBox 216"/>
              <p:cNvSpPr txBox="1"/>
              <p:nvPr/>
            </p:nvSpPr>
            <p:spPr>
              <a:xfrm>
                <a:off x="4269653" y="2924396"/>
                <a:ext cx="5437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승급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90" name="그림 189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7085509" y="6062502"/>
              <a:ext cx="859064" cy="429084"/>
            </a:xfrm>
            <a:prstGeom prst="rect">
              <a:avLst/>
            </a:prstGeom>
          </p:spPr>
        </p:pic>
        <p:pic>
          <p:nvPicPr>
            <p:cNvPr id="191" name="그림 190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8280975" y="6062502"/>
              <a:ext cx="859062" cy="429084"/>
            </a:xfrm>
            <a:prstGeom prst="rect">
              <a:avLst/>
            </a:prstGeom>
          </p:spPr>
        </p:pic>
        <p:pic>
          <p:nvPicPr>
            <p:cNvPr id="192" name="그림 191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7742911" y="6062502"/>
              <a:ext cx="795564" cy="429084"/>
            </a:xfrm>
            <a:prstGeom prst="rect">
              <a:avLst/>
            </a:prstGeom>
          </p:spPr>
        </p:pic>
        <p:sp>
          <p:nvSpPr>
            <p:cNvPr id="193" name="TextBox 192"/>
            <p:cNvSpPr txBox="1"/>
            <p:nvPr/>
          </p:nvSpPr>
          <p:spPr>
            <a:xfrm>
              <a:off x="7832610" y="6100583"/>
              <a:ext cx="616165" cy="333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강화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94" name="그림 193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9213218" y="6062502"/>
              <a:ext cx="859064" cy="429084"/>
            </a:xfrm>
            <a:prstGeom prst="rect">
              <a:avLst/>
            </a:prstGeom>
          </p:spPr>
        </p:pic>
        <p:pic>
          <p:nvPicPr>
            <p:cNvPr id="195" name="그림 194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10408684" y="6062502"/>
              <a:ext cx="859062" cy="429084"/>
            </a:xfrm>
            <a:prstGeom prst="rect">
              <a:avLst/>
            </a:prstGeom>
          </p:spPr>
        </p:pic>
        <p:pic>
          <p:nvPicPr>
            <p:cNvPr id="196" name="그림 195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9870621" y="6062502"/>
              <a:ext cx="795564" cy="429084"/>
            </a:xfrm>
            <a:prstGeom prst="rect">
              <a:avLst/>
            </a:prstGeom>
          </p:spPr>
        </p:pic>
        <p:sp>
          <p:nvSpPr>
            <p:cNvPr id="197" name="TextBox 196"/>
            <p:cNvSpPr txBox="1"/>
            <p:nvPr/>
          </p:nvSpPr>
          <p:spPr>
            <a:xfrm>
              <a:off x="9951293" y="6100583"/>
              <a:ext cx="616165" cy="333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해제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98" name="그림 197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10312847" y="4459320"/>
              <a:ext cx="859065" cy="335466"/>
            </a:xfrm>
            <a:prstGeom prst="rect">
              <a:avLst/>
            </a:prstGeom>
          </p:spPr>
        </p:pic>
        <p:sp>
          <p:nvSpPr>
            <p:cNvPr id="199" name="TextBox 198"/>
            <p:cNvSpPr txBox="1"/>
            <p:nvPr/>
          </p:nvSpPr>
          <p:spPr>
            <a:xfrm>
              <a:off x="7057225" y="2181780"/>
              <a:ext cx="1093910" cy="35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기본 옵션</a:t>
              </a:r>
              <a:endParaRPr lang="ko-KR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7057225" y="1747203"/>
              <a:ext cx="1093910" cy="35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ko-KR" alt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강화 단계</a:t>
              </a:r>
              <a:endParaRPr lang="ko-KR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8204856" y="1747203"/>
              <a:ext cx="2487981" cy="35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ko-KR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L</a:t>
              </a:r>
              <a:r>
                <a: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EVEL                15  /  20</a:t>
              </a:r>
              <a:endParaRPr lang="ko-KR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202" name="직선 연결선 201"/>
            <p:cNvCxnSpPr/>
            <p:nvPr/>
          </p:nvCxnSpPr>
          <p:spPr>
            <a:xfrm>
              <a:off x="7134389" y="2129407"/>
              <a:ext cx="4079517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타원 202"/>
            <p:cNvSpPr/>
            <p:nvPr/>
          </p:nvSpPr>
          <p:spPr>
            <a:xfrm>
              <a:off x="7095703" y="2102315"/>
              <a:ext cx="55843" cy="53396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4" name="그림 203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10312847" y="4048570"/>
              <a:ext cx="859065" cy="335466"/>
            </a:xfrm>
            <a:prstGeom prst="rect">
              <a:avLst/>
            </a:prstGeom>
          </p:spPr>
        </p:pic>
        <p:sp>
          <p:nvSpPr>
            <p:cNvPr id="205" name="TextBox 204"/>
            <p:cNvSpPr txBox="1"/>
            <p:nvPr/>
          </p:nvSpPr>
          <p:spPr>
            <a:xfrm>
              <a:off x="10476726" y="4080455"/>
              <a:ext cx="528971" cy="28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 smtClean="0">
                  <a:solidFill>
                    <a:schemeClr val="bg1"/>
                  </a:solidFill>
                </a:rPr>
                <a:t>변경</a:t>
              </a:r>
              <a:endParaRPr lang="ko-KR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0476726" y="4481096"/>
              <a:ext cx="528971" cy="28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b="1" dirty="0" smtClean="0">
                  <a:solidFill>
                    <a:schemeClr val="bg1"/>
                  </a:solidFill>
                </a:rPr>
                <a:t>장착</a:t>
              </a:r>
              <a:endParaRPr lang="ko-KR" altLang="en-US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7" name="직선 연결선 206"/>
            <p:cNvCxnSpPr/>
            <p:nvPr/>
          </p:nvCxnSpPr>
          <p:spPr>
            <a:xfrm flipV="1">
              <a:off x="8156322" y="1785741"/>
              <a:ext cx="0" cy="27930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직선 연결선 207"/>
            <p:cNvCxnSpPr/>
            <p:nvPr/>
          </p:nvCxnSpPr>
          <p:spPr>
            <a:xfrm flipV="1">
              <a:off x="8156322" y="2181781"/>
              <a:ext cx="0" cy="621087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직선 연결선 208"/>
            <p:cNvCxnSpPr/>
            <p:nvPr/>
          </p:nvCxnSpPr>
          <p:spPr>
            <a:xfrm flipV="1">
              <a:off x="8156322" y="2907067"/>
              <a:ext cx="0" cy="981458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209"/>
            <p:cNvCxnSpPr/>
            <p:nvPr/>
          </p:nvCxnSpPr>
          <p:spPr>
            <a:xfrm flipV="1">
              <a:off x="8156322" y="3965354"/>
              <a:ext cx="0" cy="882345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직선 연결선 210"/>
            <p:cNvCxnSpPr/>
            <p:nvPr/>
          </p:nvCxnSpPr>
          <p:spPr>
            <a:xfrm flipV="1">
              <a:off x="8156322" y="4935826"/>
              <a:ext cx="0" cy="923749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직사각형 211"/>
            <p:cNvSpPr/>
            <p:nvPr/>
          </p:nvSpPr>
          <p:spPr>
            <a:xfrm>
              <a:off x="6058978" y="1276243"/>
              <a:ext cx="274243" cy="26222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3" name="그림 212"/>
            <p:cNvPicPr>
              <a:picLocks noChangeAspect="1"/>
            </p:cNvPicPr>
            <p:nvPr/>
          </p:nvPicPr>
          <p:blipFill rotWithShape="1">
            <a:blip r:embed="rId11"/>
            <a:srcRect l="15593" t="6258" r="12525" b="2634"/>
            <a:stretch/>
          </p:blipFill>
          <p:spPr>
            <a:xfrm>
              <a:off x="6113775" y="1308989"/>
              <a:ext cx="153389" cy="191528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822" y="1776636"/>
              <a:ext cx="1043898" cy="1043898"/>
            </a:xfrm>
            <a:prstGeom prst="rect">
              <a:avLst/>
            </a:prstGeom>
          </p:spPr>
        </p:pic>
        <p:pic>
          <p:nvPicPr>
            <p:cNvPr id="158" name="그림 15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48662" y="1737553"/>
              <a:ext cx="975193" cy="1019879"/>
            </a:xfrm>
            <a:prstGeom prst="rect">
              <a:avLst/>
            </a:prstGeom>
          </p:spPr>
        </p:pic>
        <p:pic>
          <p:nvPicPr>
            <p:cNvPr id="159" name="그림 15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5987708" y="2517375"/>
              <a:ext cx="268975" cy="251293"/>
            </a:xfrm>
            <a:prstGeom prst="rect">
              <a:avLst/>
            </a:prstGeom>
          </p:spPr>
        </p:pic>
        <p:pic>
          <p:nvPicPr>
            <p:cNvPr id="160" name="그림 15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186373" y="2517375"/>
              <a:ext cx="268975" cy="251293"/>
            </a:xfrm>
            <a:prstGeom prst="rect">
              <a:avLst/>
            </a:prstGeom>
          </p:spPr>
        </p:pic>
        <p:pic>
          <p:nvPicPr>
            <p:cNvPr id="161" name="그림 16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385036" y="2517375"/>
              <a:ext cx="268975" cy="251293"/>
            </a:xfrm>
            <a:prstGeom prst="rect">
              <a:avLst/>
            </a:prstGeom>
          </p:spPr>
        </p:pic>
        <p:pic>
          <p:nvPicPr>
            <p:cNvPr id="162" name="그림 16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83701" y="2517375"/>
              <a:ext cx="268975" cy="251293"/>
            </a:xfrm>
            <a:prstGeom prst="rect">
              <a:avLst/>
            </a:prstGeom>
          </p:spPr>
        </p:pic>
        <p:sp>
          <p:nvSpPr>
            <p:cNvPr id="230" name="TextBox 229"/>
            <p:cNvSpPr txBox="1"/>
            <p:nvPr/>
          </p:nvSpPr>
          <p:spPr>
            <a:xfrm>
              <a:off x="6506522" y="177636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14157" y="1667958"/>
            <a:ext cx="1382538" cy="303482"/>
            <a:chOff x="614157" y="1667958"/>
            <a:chExt cx="1382538" cy="303482"/>
          </a:xfrm>
        </p:grpSpPr>
        <p:grpSp>
          <p:nvGrpSpPr>
            <p:cNvPr id="115" name="그룹 114"/>
            <p:cNvGrpSpPr/>
            <p:nvPr/>
          </p:nvGrpSpPr>
          <p:grpSpPr>
            <a:xfrm>
              <a:off x="614157" y="1667958"/>
              <a:ext cx="691269" cy="303481"/>
              <a:chOff x="998412" y="1165944"/>
              <a:chExt cx="771080" cy="359683"/>
            </a:xfrm>
          </p:grpSpPr>
          <p:sp>
            <p:nvSpPr>
              <p:cNvPr id="130" name="오각형 129"/>
              <p:cNvSpPr/>
              <p:nvPr/>
            </p:nvSpPr>
            <p:spPr>
              <a:xfrm>
                <a:off x="1210962" y="1293341"/>
                <a:ext cx="420130" cy="189470"/>
              </a:xfrm>
              <a:prstGeom prst="homePlat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998412" y="1165944"/>
                <a:ext cx="771080" cy="35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0" name="그룹 119"/>
            <p:cNvGrpSpPr/>
            <p:nvPr/>
          </p:nvGrpSpPr>
          <p:grpSpPr>
            <a:xfrm>
              <a:off x="1305426" y="1667959"/>
              <a:ext cx="691269" cy="303481"/>
              <a:chOff x="4763375" y="2420648"/>
              <a:chExt cx="691269" cy="303481"/>
            </a:xfrm>
          </p:grpSpPr>
          <p:sp>
            <p:nvSpPr>
              <p:cNvPr id="124" name="오각형 123"/>
              <p:cNvSpPr/>
              <p:nvPr/>
            </p:nvSpPr>
            <p:spPr>
              <a:xfrm>
                <a:off x="4953929" y="2528139"/>
                <a:ext cx="376644" cy="159865"/>
              </a:xfrm>
              <a:prstGeom prst="homePlat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763375" y="2420648"/>
                <a:ext cx="691269" cy="30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05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</a:t>
                </a:r>
                <a:endParaRPr lang="ko-KR" altLang="en-US" sz="10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326</Words>
  <Application>Microsoft Office PowerPoint</Application>
  <PresentationFormat>와이드스크린</PresentationFormat>
  <Paragraphs>138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33</cp:revision>
  <cp:lastPrinted>2016-03-16T05:32:17Z</cp:lastPrinted>
  <dcterms:created xsi:type="dcterms:W3CDTF">2016-03-08T10:54:30Z</dcterms:created>
  <dcterms:modified xsi:type="dcterms:W3CDTF">2016-03-30T01:41:09Z</dcterms:modified>
</cp:coreProperties>
</file>