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61" r:id="rId6"/>
    <p:sldId id="259" r:id="rId7"/>
    <p:sldId id="260" r:id="rId8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>
        <p:scale>
          <a:sx n="100" d="100"/>
          <a:sy n="100" d="100"/>
        </p:scale>
        <p:origin x="-6" y="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B929B-D484-41BC-8A46-1527355C036A}" type="datetimeFigureOut">
              <a:rPr lang="ko-KR" altLang="en-US" smtClean="0"/>
              <a:t>2016-03-02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4DB98-D29C-447F-8C35-E83F96D792C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9350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B929B-D484-41BC-8A46-1527355C036A}" type="datetimeFigureOut">
              <a:rPr lang="ko-KR" altLang="en-US" smtClean="0"/>
              <a:t>2016-03-02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4DB98-D29C-447F-8C35-E83F96D792C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91971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B929B-D484-41BC-8A46-1527355C036A}" type="datetimeFigureOut">
              <a:rPr lang="ko-KR" altLang="en-US" smtClean="0"/>
              <a:t>2016-03-02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4DB98-D29C-447F-8C35-E83F96D792C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4523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B929B-D484-41BC-8A46-1527355C036A}" type="datetimeFigureOut">
              <a:rPr lang="ko-KR" altLang="en-US" smtClean="0"/>
              <a:t>2016-03-02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4DB98-D29C-447F-8C35-E83F96D792C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18866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B929B-D484-41BC-8A46-1527355C036A}" type="datetimeFigureOut">
              <a:rPr lang="ko-KR" altLang="en-US" smtClean="0"/>
              <a:t>2016-03-02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4DB98-D29C-447F-8C35-E83F96D792C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00806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B929B-D484-41BC-8A46-1527355C036A}" type="datetimeFigureOut">
              <a:rPr lang="ko-KR" altLang="en-US" smtClean="0"/>
              <a:t>2016-03-02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4DB98-D29C-447F-8C35-E83F96D792C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96913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B929B-D484-41BC-8A46-1527355C036A}" type="datetimeFigureOut">
              <a:rPr lang="ko-KR" altLang="en-US" smtClean="0"/>
              <a:t>2016-03-02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4DB98-D29C-447F-8C35-E83F96D792C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615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B929B-D484-41BC-8A46-1527355C036A}" type="datetimeFigureOut">
              <a:rPr lang="ko-KR" altLang="en-US" smtClean="0"/>
              <a:t>2016-03-02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4DB98-D29C-447F-8C35-E83F96D792C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102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B929B-D484-41BC-8A46-1527355C036A}" type="datetimeFigureOut">
              <a:rPr lang="ko-KR" altLang="en-US" smtClean="0"/>
              <a:t>2016-03-02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4DB98-D29C-447F-8C35-E83F96D792C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63554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B929B-D484-41BC-8A46-1527355C036A}" type="datetimeFigureOut">
              <a:rPr lang="ko-KR" altLang="en-US" smtClean="0"/>
              <a:t>2016-03-02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4DB98-D29C-447F-8C35-E83F96D792C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47010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B929B-D484-41BC-8A46-1527355C036A}" type="datetimeFigureOut">
              <a:rPr lang="ko-KR" altLang="en-US" smtClean="0"/>
              <a:t>2016-03-02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4DB98-D29C-447F-8C35-E83F96D792C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2935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B929B-D484-41BC-8A46-1527355C036A}" type="datetimeFigureOut">
              <a:rPr lang="ko-KR" altLang="en-US" smtClean="0"/>
              <a:t>2016-03-02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14DB98-D29C-447F-8C35-E83F96D792C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4958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6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6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그룹 8"/>
          <p:cNvGrpSpPr/>
          <p:nvPr/>
        </p:nvGrpSpPr>
        <p:grpSpPr>
          <a:xfrm>
            <a:off x="1348918" y="658825"/>
            <a:ext cx="9510593" cy="5944107"/>
            <a:chOff x="1348918" y="658825"/>
            <a:chExt cx="9510593" cy="5944107"/>
          </a:xfrm>
        </p:grpSpPr>
        <p:sp>
          <p:nvSpPr>
            <p:cNvPr id="5" name="직사각형 4"/>
            <p:cNvSpPr/>
            <p:nvPr/>
          </p:nvSpPr>
          <p:spPr>
            <a:xfrm>
              <a:off x="1348918" y="658826"/>
              <a:ext cx="9510593" cy="594410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2" name="직사각형 131"/>
            <p:cNvSpPr/>
            <p:nvPr/>
          </p:nvSpPr>
          <p:spPr>
            <a:xfrm>
              <a:off x="5684726" y="1574338"/>
              <a:ext cx="5101966" cy="49551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ct val="150000"/>
                </a:lnSpc>
              </a:pPr>
              <a:endParaRPr lang="ko-KR" altLang="en-US" sz="1400" dirty="0">
                <a:solidFill>
                  <a:schemeClr val="tx1"/>
                </a:solidFill>
              </a:endParaRPr>
            </a:p>
          </p:txBody>
        </p:sp>
        <p:pic>
          <p:nvPicPr>
            <p:cNvPr id="56" name="그림 5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48918" y="658825"/>
              <a:ext cx="9510593" cy="426201"/>
            </a:xfrm>
            <a:prstGeom prst="rect">
              <a:avLst/>
            </a:prstGeom>
          </p:spPr>
        </p:pic>
        <p:sp>
          <p:nvSpPr>
            <p:cNvPr id="78" name="직사각형 77"/>
            <p:cNvSpPr/>
            <p:nvPr/>
          </p:nvSpPr>
          <p:spPr>
            <a:xfrm>
              <a:off x="3285385" y="1223009"/>
              <a:ext cx="1861133" cy="35132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600" b="1" dirty="0" err="1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수호석</a:t>
              </a:r>
              <a:endParaRPr lang="ko-KR" altLang="en-US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grpSp>
          <p:nvGrpSpPr>
            <p:cNvPr id="91" name="그룹 90"/>
            <p:cNvGrpSpPr/>
            <p:nvPr/>
          </p:nvGrpSpPr>
          <p:grpSpPr>
            <a:xfrm>
              <a:off x="5850756" y="1588194"/>
              <a:ext cx="4781417" cy="1101497"/>
              <a:chOff x="1629070" y="1688037"/>
              <a:chExt cx="4781417" cy="1101497"/>
            </a:xfrm>
          </p:grpSpPr>
          <p:sp>
            <p:nvSpPr>
              <p:cNvPr id="20" name="TextBox 19"/>
              <p:cNvSpPr txBox="1"/>
              <p:nvPr/>
            </p:nvSpPr>
            <p:spPr>
              <a:xfrm>
                <a:off x="1632732" y="1688037"/>
                <a:ext cx="15986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o-KR" altLang="en-US" sz="16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루비</a:t>
                </a:r>
                <a:endParaRPr lang="ko-KR" altLang="en-US" sz="1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79" name="직사각형 78"/>
              <p:cNvSpPr/>
              <p:nvPr/>
            </p:nvSpPr>
            <p:spPr>
              <a:xfrm>
                <a:off x="1629070" y="2057399"/>
                <a:ext cx="763200" cy="73213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 anchorCtr="0"/>
              <a:lstStyle/>
              <a:p>
                <a:pPr algn="r"/>
                <a:r>
                  <a:rPr lang="en-US" altLang="ko-KR" sz="1200" dirty="0" smtClean="0">
                    <a:solidFill>
                      <a:schemeClr val="tx1"/>
                    </a:solidFill>
                  </a:rPr>
                  <a:t>123/5</a:t>
                </a:r>
                <a:endParaRPr lang="ko-KR" alt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0" name="직사각형 79"/>
              <p:cNvSpPr/>
              <p:nvPr/>
            </p:nvSpPr>
            <p:spPr>
              <a:xfrm>
                <a:off x="2433079" y="2057399"/>
                <a:ext cx="763200" cy="732135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 anchorCtr="0"/>
              <a:lstStyle/>
              <a:p>
                <a:pPr algn="r"/>
                <a:r>
                  <a:rPr lang="en-US" altLang="ko-KR" sz="1200" dirty="0" smtClean="0">
                    <a:solidFill>
                      <a:schemeClr val="tx1"/>
                    </a:solidFill>
                  </a:rPr>
                  <a:t>123/5</a:t>
                </a:r>
                <a:endParaRPr lang="ko-KR" alt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1" name="직사각형 80"/>
              <p:cNvSpPr/>
              <p:nvPr/>
            </p:nvSpPr>
            <p:spPr>
              <a:xfrm>
                <a:off x="3237088" y="2057399"/>
                <a:ext cx="763200" cy="732135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 anchorCtr="0"/>
              <a:lstStyle/>
              <a:p>
                <a:pPr algn="r"/>
                <a:r>
                  <a:rPr lang="en-US" altLang="ko-KR" sz="1200" dirty="0" smtClean="0">
                    <a:solidFill>
                      <a:schemeClr val="tx1"/>
                    </a:solidFill>
                  </a:rPr>
                  <a:t>123/5</a:t>
                </a:r>
                <a:endParaRPr lang="ko-KR" alt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2" name="직사각형 81"/>
              <p:cNvSpPr/>
              <p:nvPr/>
            </p:nvSpPr>
            <p:spPr>
              <a:xfrm>
                <a:off x="4038891" y="2057399"/>
                <a:ext cx="763200" cy="732135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 anchorCtr="0"/>
              <a:lstStyle/>
              <a:p>
                <a:pPr algn="r"/>
                <a:r>
                  <a:rPr lang="en-US" altLang="ko-KR" sz="1200" dirty="0" smtClean="0">
                    <a:solidFill>
                      <a:schemeClr val="tx1"/>
                    </a:solidFill>
                  </a:rPr>
                  <a:t>123/5</a:t>
                </a:r>
                <a:endParaRPr lang="ko-KR" alt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3" name="직사각형 82"/>
              <p:cNvSpPr/>
              <p:nvPr/>
            </p:nvSpPr>
            <p:spPr>
              <a:xfrm>
                <a:off x="4840694" y="2057399"/>
                <a:ext cx="763200" cy="732135"/>
              </a:xfrm>
              <a:prstGeom prst="rect">
                <a:avLst/>
              </a:prstGeom>
              <a:solidFill>
                <a:srgbClr val="9966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 anchorCtr="0"/>
              <a:lstStyle/>
              <a:p>
                <a:pPr algn="r"/>
                <a:r>
                  <a:rPr lang="en-US" altLang="ko-KR" sz="1200" dirty="0" smtClean="0">
                    <a:solidFill>
                      <a:schemeClr val="tx1"/>
                    </a:solidFill>
                  </a:rPr>
                  <a:t>123/5</a:t>
                </a:r>
                <a:endParaRPr lang="ko-KR" alt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4" name="직사각형 83"/>
              <p:cNvSpPr/>
              <p:nvPr/>
            </p:nvSpPr>
            <p:spPr>
              <a:xfrm>
                <a:off x="5647287" y="2057399"/>
                <a:ext cx="763200" cy="732135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 anchorCtr="0"/>
              <a:lstStyle/>
              <a:p>
                <a:pPr algn="r"/>
                <a:r>
                  <a:rPr lang="en-US" altLang="ko-KR" sz="1200" dirty="0" smtClean="0">
                    <a:solidFill>
                      <a:schemeClr val="tx1"/>
                    </a:solidFill>
                  </a:rPr>
                  <a:t>123/5</a:t>
                </a:r>
                <a:endParaRPr lang="ko-KR" altLang="en-US" sz="12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92" name="그룹 91"/>
            <p:cNvGrpSpPr/>
            <p:nvPr/>
          </p:nvGrpSpPr>
          <p:grpSpPr>
            <a:xfrm>
              <a:off x="5845000" y="2759276"/>
              <a:ext cx="4781417" cy="1101497"/>
              <a:chOff x="1629070" y="1688037"/>
              <a:chExt cx="4781417" cy="1101497"/>
            </a:xfrm>
          </p:grpSpPr>
          <p:sp>
            <p:nvSpPr>
              <p:cNvPr id="93" name="TextBox 92"/>
              <p:cNvSpPr txBox="1"/>
              <p:nvPr/>
            </p:nvSpPr>
            <p:spPr>
              <a:xfrm>
                <a:off x="1632732" y="1688037"/>
                <a:ext cx="160435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o-KR" altLang="en-US" sz="1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에메랄드</a:t>
                </a:r>
                <a:endParaRPr lang="ko-KR" altLang="en-US" sz="1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94" name="직사각형 93"/>
              <p:cNvSpPr/>
              <p:nvPr/>
            </p:nvSpPr>
            <p:spPr>
              <a:xfrm>
                <a:off x="1629070" y="2057399"/>
                <a:ext cx="763200" cy="73213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 anchorCtr="0"/>
              <a:lstStyle/>
              <a:p>
                <a:pPr algn="r"/>
                <a:r>
                  <a:rPr lang="en-US" altLang="ko-KR" sz="1200" dirty="0" smtClean="0">
                    <a:solidFill>
                      <a:schemeClr val="tx1"/>
                    </a:solidFill>
                  </a:rPr>
                  <a:t>123/5</a:t>
                </a:r>
                <a:endParaRPr lang="ko-KR" alt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5" name="직사각형 94"/>
              <p:cNvSpPr/>
              <p:nvPr/>
            </p:nvSpPr>
            <p:spPr>
              <a:xfrm>
                <a:off x="2433079" y="2057399"/>
                <a:ext cx="763200" cy="732135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 anchorCtr="0"/>
              <a:lstStyle/>
              <a:p>
                <a:pPr algn="r"/>
                <a:r>
                  <a:rPr lang="en-US" altLang="ko-KR" sz="1200" dirty="0" smtClean="0">
                    <a:solidFill>
                      <a:schemeClr val="tx1"/>
                    </a:solidFill>
                  </a:rPr>
                  <a:t>123/5</a:t>
                </a:r>
                <a:endParaRPr lang="ko-KR" alt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6" name="직사각형 95"/>
              <p:cNvSpPr/>
              <p:nvPr/>
            </p:nvSpPr>
            <p:spPr>
              <a:xfrm>
                <a:off x="3237088" y="2057399"/>
                <a:ext cx="763200" cy="732135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 anchorCtr="0"/>
              <a:lstStyle/>
              <a:p>
                <a:pPr algn="r"/>
                <a:r>
                  <a:rPr lang="en-US" altLang="ko-KR" sz="1200" dirty="0" smtClean="0">
                    <a:solidFill>
                      <a:schemeClr val="tx1"/>
                    </a:solidFill>
                  </a:rPr>
                  <a:t>123/5</a:t>
                </a:r>
                <a:endParaRPr lang="ko-KR" alt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7" name="직사각형 96"/>
              <p:cNvSpPr/>
              <p:nvPr/>
            </p:nvSpPr>
            <p:spPr>
              <a:xfrm>
                <a:off x="4038891" y="2057399"/>
                <a:ext cx="763200" cy="732135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 anchorCtr="0"/>
              <a:lstStyle/>
              <a:p>
                <a:pPr algn="r"/>
                <a:r>
                  <a:rPr lang="en-US" altLang="ko-KR" sz="1200" dirty="0" smtClean="0">
                    <a:solidFill>
                      <a:schemeClr val="tx1"/>
                    </a:solidFill>
                  </a:rPr>
                  <a:t>123/5</a:t>
                </a:r>
                <a:endParaRPr lang="ko-KR" alt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8" name="직사각형 97"/>
              <p:cNvSpPr/>
              <p:nvPr/>
            </p:nvSpPr>
            <p:spPr>
              <a:xfrm>
                <a:off x="4840694" y="2057399"/>
                <a:ext cx="763200" cy="732135"/>
              </a:xfrm>
              <a:prstGeom prst="rect">
                <a:avLst/>
              </a:prstGeom>
              <a:solidFill>
                <a:srgbClr val="9966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 anchorCtr="0"/>
              <a:lstStyle/>
              <a:p>
                <a:pPr algn="r"/>
                <a:r>
                  <a:rPr lang="en-US" altLang="ko-KR" sz="1200" dirty="0" smtClean="0">
                    <a:solidFill>
                      <a:schemeClr val="tx1"/>
                    </a:solidFill>
                  </a:rPr>
                  <a:t>123/5</a:t>
                </a:r>
                <a:endParaRPr lang="ko-KR" alt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9" name="직사각형 98"/>
              <p:cNvSpPr/>
              <p:nvPr/>
            </p:nvSpPr>
            <p:spPr>
              <a:xfrm>
                <a:off x="5647287" y="2057399"/>
                <a:ext cx="763200" cy="732135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 anchorCtr="0"/>
              <a:lstStyle/>
              <a:p>
                <a:pPr algn="r"/>
                <a:r>
                  <a:rPr lang="en-US" altLang="ko-KR" sz="1200" dirty="0" smtClean="0">
                    <a:solidFill>
                      <a:schemeClr val="tx1"/>
                    </a:solidFill>
                  </a:rPr>
                  <a:t>123/5</a:t>
                </a:r>
                <a:endParaRPr lang="ko-KR" altLang="en-US" sz="12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16" name="그룹 115"/>
            <p:cNvGrpSpPr/>
            <p:nvPr/>
          </p:nvGrpSpPr>
          <p:grpSpPr>
            <a:xfrm>
              <a:off x="5845000" y="3930358"/>
              <a:ext cx="4781417" cy="1101497"/>
              <a:chOff x="1629070" y="1688037"/>
              <a:chExt cx="4781417" cy="1101497"/>
            </a:xfrm>
          </p:grpSpPr>
          <p:sp>
            <p:nvSpPr>
              <p:cNvPr id="117" name="TextBox 116"/>
              <p:cNvSpPr txBox="1"/>
              <p:nvPr/>
            </p:nvSpPr>
            <p:spPr>
              <a:xfrm>
                <a:off x="1632732" y="1688037"/>
                <a:ext cx="160435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o-KR" altLang="en-US" sz="16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사파이어</a:t>
                </a:r>
                <a:endParaRPr lang="ko-KR" altLang="en-US" sz="1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18" name="직사각형 117"/>
              <p:cNvSpPr/>
              <p:nvPr/>
            </p:nvSpPr>
            <p:spPr>
              <a:xfrm>
                <a:off x="1629070" y="2057399"/>
                <a:ext cx="763200" cy="73213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 anchorCtr="0"/>
              <a:lstStyle/>
              <a:p>
                <a:pPr algn="r"/>
                <a:r>
                  <a:rPr lang="en-US" altLang="ko-KR" sz="1200" dirty="0" smtClean="0">
                    <a:solidFill>
                      <a:schemeClr val="tx1"/>
                    </a:solidFill>
                  </a:rPr>
                  <a:t>123/5</a:t>
                </a:r>
                <a:endParaRPr lang="ko-KR" alt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9" name="직사각형 118"/>
              <p:cNvSpPr/>
              <p:nvPr/>
            </p:nvSpPr>
            <p:spPr>
              <a:xfrm>
                <a:off x="2433079" y="2057399"/>
                <a:ext cx="763200" cy="732135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 anchorCtr="0"/>
              <a:lstStyle/>
              <a:p>
                <a:pPr algn="r"/>
                <a:r>
                  <a:rPr lang="en-US" altLang="ko-KR" sz="1200" dirty="0" smtClean="0">
                    <a:solidFill>
                      <a:schemeClr val="tx1"/>
                    </a:solidFill>
                  </a:rPr>
                  <a:t>123/5</a:t>
                </a:r>
                <a:endParaRPr lang="ko-KR" alt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0" name="직사각형 119"/>
              <p:cNvSpPr/>
              <p:nvPr/>
            </p:nvSpPr>
            <p:spPr>
              <a:xfrm>
                <a:off x="3237088" y="2057399"/>
                <a:ext cx="763200" cy="732135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 anchorCtr="0"/>
              <a:lstStyle/>
              <a:p>
                <a:pPr algn="r"/>
                <a:r>
                  <a:rPr lang="en-US" altLang="ko-KR" sz="1200" dirty="0" smtClean="0">
                    <a:solidFill>
                      <a:schemeClr val="tx1"/>
                    </a:solidFill>
                  </a:rPr>
                  <a:t>123/5</a:t>
                </a:r>
                <a:endParaRPr lang="ko-KR" alt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1" name="직사각형 120"/>
              <p:cNvSpPr/>
              <p:nvPr/>
            </p:nvSpPr>
            <p:spPr>
              <a:xfrm>
                <a:off x="4038891" y="2057399"/>
                <a:ext cx="763200" cy="732135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 anchorCtr="0"/>
              <a:lstStyle/>
              <a:p>
                <a:pPr algn="r"/>
                <a:r>
                  <a:rPr lang="en-US" altLang="ko-KR" sz="1200" dirty="0" smtClean="0">
                    <a:solidFill>
                      <a:schemeClr val="tx1"/>
                    </a:solidFill>
                  </a:rPr>
                  <a:t>123/5</a:t>
                </a:r>
                <a:endParaRPr lang="ko-KR" alt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2" name="직사각형 121"/>
              <p:cNvSpPr/>
              <p:nvPr/>
            </p:nvSpPr>
            <p:spPr>
              <a:xfrm>
                <a:off x="4840694" y="2057399"/>
                <a:ext cx="763200" cy="732135"/>
              </a:xfrm>
              <a:prstGeom prst="rect">
                <a:avLst/>
              </a:prstGeom>
              <a:solidFill>
                <a:srgbClr val="9966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 anchorCtr="0"/>
              <a:lstStyle/>
              <a:p>
                <a:pPr algn="r"/>
                <a:r>
                  <a:rPr lang="en-US" altLang="ko-KR" sz="1200" dirty="0" smtClean="0">
                    <a:solidFill>
                      <a:schemeClr val="tx1"/>
                    </a:solidFill>
                  </a:rPr>
                  <a:t>123/5</a:t>
                </a:r>
                <a:endParaRPr lang="ko-KR" alt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3" name="직사각형 122"/>
              <p:cNvSpPr/>
              <p:nvPr/>
            </p:nvSpPr>
            <p:spPr>
              <a:xfrm>
                <a:off x="5647287" y="2057399"/>
                <a:ext cx="763200" cy="732135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 anchorCtr="0"/>
              <a:lstStyle/>
              <a:p>
                <a:pPr algn="r"/>
                <a:r>
                  <a:rPr lang="en-US" altLang="ko-KR" sz="1200" dirty="0" smtClean="0">
                    <a:solidFill>
                      <a:schemeClr val="tx1"/>
                    </a:solidFill>
                  </a:rPr>
                  <a:t>123/5</a:t>
                </a:r>
                <a:endParaRPr lang="ko-KR" altLang="en-US" sz="12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24" name="그룹 123"/>
            <p:cNvGrpSpPr/>
            <p:nvPr/>
          </p:nvGrpSpPr>
          <p:grpSpPr>
            <a:xfrm>
              <a:off x="5845000" y="5089168"/>
              <a:ext cx="4781417" cy="1101497"/>
              <a:chOff x="1629070" y="1688037"/>
              <a:chExt cx="4781417" cy="1101497"/>
            </a:xfrm>
          </p:grpSpPr>
          <p:sp>
            <p:nvSpPr>
              <p:cNvPr id="125" name="TextBox 124"/>
              <p:cNvSpPr txBox="1"/>
              <p:nvPr/>
            </p:nvSpPr>
            <p:spPr>
              <a:xfrm>
                <a:off x="1632732" y="1688037"/>
                <a:ext cx="160435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o-KR" altLang="en-US" sz="16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토파즈</a:t>
                </a:r>
                <a:endParaRPr lang="ko-KR" altLang="en-US" sz="1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26" name="직사각형 125"/>
              <p:cNvSpPr/>
              <p:nvPr/>
            </p:nvSpPr>
            <p:spPr>
              <a:xfrm>
                <a:off x="1629070" y="2057399"/>
                <a:ext cx="763200" cy="73213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 anchorCtr="0"/>
              <a:lstStyle/>
              <a:p>
                <a:pPr algn="r"/>
                <a:r>
                  <a:rPr lang="en-US" altLang="ko-KR" sz="1200" dirty="0" smtClean="0">
                    <a:solidFill>
                      <a:schemeClr val="tx1"/>
                    </a:solidFill>
                  </a:rPr>
                  <a:t>123/5</a:t>
                </a:r>
                <a:endParaRPr lang="ko-KR" alt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7" name="직사각형 126"/>
              <p:cNvSpPr/>
              <p:nvPr/>
            </p:nvSpPr>
            <p:spPr>
              <a:xfrm>
                <a:off x="2433079" y="2057399"/>
                <a:ext cx="763200" cy="732135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 anchorCtr="0"/>
              <a:lstStyle/>
              <a:p>
                <a:pPr algn="r"/>
                <a:r>
                  <a:rPr lang="en-US" altLang="ko-KR" sz="1200" dirty="0" smtClean="0">
                    <a:solidFill>
                      <a:schemeClr val="tx1"/>
                    </a:solidFill>
                  </a:rPr>
                  <a:t>123/5</a:t>
                </a:r>
                <a:endParaRPr lang="ko-KR" alt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8" name="직사각형 127"/>
              <p:cNvSpPr/>
              <p:nvPr/>
            </p:nvSpPr>
            <p:spPr>
              <a:xfrm>
                <a:off x="3237088" y="2057399"/>
                <a:ext cx="763200" cy="732135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 anchorCtr="0"/>
              <a:lstStyle/>
              <a:p>
                <a:pPr algn="r"/>
                <a:r>
                  <a:rPr lang="en-US" altLang="ko-KR" sz="1200" dirty="0" smtClean="0">
                    <a:solidFill>
                      <a:schemeClr val="tx1"/>
                    </a:solidFill>
                  </a:rPr>
                  <a:t>123/5</a:t>
                </a:r>
                <a:endParaRPr lang="ko-KR" alt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9" name="직사각형 128"/>
              <p:cNvSpPr/>
              <p:nvPr/>
            </p:nvSpPr>
            <p:spPr>
              <a:xfrm>
                <a:off x="4038891" y="2057399"/>
                <a:ext cx="763200" cy="732135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 anchorCtr="0"/>
              <a:lstStyle/>
              <a:p>
                <a:pPr algn="r"/>
                <a:r>
                  <a:rPr lang="en-US" altLang="ko-KR" sz="1200" dirty="0" smtClean="0">
                    <a:solidFill>
                      <a:schemeClr val="tx1"/>
                    </a:solidFill>
                  </a:rPr>
                  <a:t>123/5</a:t>
                </a:r>
                <a:endParaRPr lang="ko-KR" alt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0" name="직사각형 129"/>
              <p:cNvSpPr/>
              <p:nvPr/>
            </p:nvSpPr>
            <p:spPr>
              <a:xfrm>
                <a:off x="4840694" y="2057399"/>
                <a:ext cx="763200" cy="732135"/>
              </a:xfrm>
              <a:prstGeom prst="rect">
                <a:avLst/>
              </a:prstGeom>
              <a:solidFill>
                <a:srgbClr val="9966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 anchorCtr="0"/>
              <a:lstStyle/>
              <a:p>
                <a:pPr algn="r"/>
                <a:r>
                  <a:rPr lang="en-US" altLang="ko-KR" sz="1200" dirty="0" smtClean="0">
                    <a:solidFill>
                      <a:schemeClr val="tx1"/>
                    </a:solidFill>
                  </a:rPr>
                  <a:t>123/5</a:t>
                </a:r>
                <a:endParaRPr lang="ko-KR" alt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1" name="직사각형 130"/>
              <p:cNvSpPr/>
              <p:nvPr/>
            </p:nvSpPr>
            <p:spPr>
              <a:xfrm>
                <a:off x="5647287" y="2057399"/>
                <a:ext cx="763200" cy="732135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 anchorCtr="0"/>
              <a:lstStyle/>
              <a:p>
                <a:pPr algn="r"/>
                <a:r>
                  <a:rPr lang="en-US" altLang="ko-KR" sz="1200" dirty="0" smtClean="0">
                    <a:solidFill>
                      <a:schemeClr val="tx1"/>
                    </a:solidFill>
                  </a:rPr>
                  <a:t>123/5</a:t>
                </a:r>
                <a:endParaRPr lang="ko-KR" altLang="en-US" sz="12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34" name="TextBox 133"/>
            <p:cNvSpPr txBox="1"/>
            <p:nvPr/>
          </p:nvSpPr>
          <p:spPr>
            <a:xfrm>
              <a:off x="5684726" y="6252440"/>
              <a:ext cx="510196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 smtClean="0"/>
                <a:t>* </a:t>
              </a:r>
              <a:r>
                <a:rPr lang="ko-KR" altLang="en-US" sz="1200" dirty="0" smtClean="0"/>
                <a:t>보석을 </a:t>
              </a:r>
              <a:r>
                <a:rPr lang="ko-KR" altLang="en-US" sz="1200" dirty="0" smtClean="0"/>
                <a:t>선택하면 세부정보를 확인할 수 있습니다</a:t>
              </a:r>
              <a:r>
                <a:rPr lang="en-US" altLang="ko-KR" sz="1200" dirty="0" smtClean="0"/>
                <a:t>.</a:t>
              </a:r>
              <a:endParaRPr lang="ko-KR" altLang="en-US" sz="1200" dirty="0"/>
            </a:p>
          </p:txBody>
        </p:sp>
        <p:sp>
          <p:nvSpPr>
            <p:cNvPr id="49" name="직사각형 48"/>
            <p:cNvSpPr/>
            <p:nvPr/>
          </p:nvSpPr>
          <p:spPr>
            <a:xfrm>
              <a:off x="1424252" y="1574339"/>
              <a:ext cx="4187655" cy="388419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ct val="150000"/>
                </a:lnSpc>
              </a:pPr>
              <a:endParaRPr lang="ko-KR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50" name="직사각형 49"/>
            <p:cNvSpPr/>
            <p:nvPr/>
          </p:nvSpPr>
          <p:spPr>
            <a:xfrm>
              <a:off x="1424252" y="1223009"/>
              <a:ext cx="1861133" cy="351329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6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보석</a:t>
              </a:r>
              <a:endParaRPr lang="ko-KR" altLang="en-US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grpSp>
          <p:nvGrpSpPr>
            <p:cNvPr id="3" name="그룹 2"/>
            <p:cNvGrpSpPr/>
            <p:nvPr/>
          </p:nvGrpSpPr>
          <p:grpSpPr>
            <a:xfrm>
              <a:off x="2422029" y="1728798"/>
              <a:ext cx="2166447" cy="279104"/>
              <a:chOff x="2422029" y="1784547"/>
              <a:chExt cx="2166447" cy="279104"/>
            </a:xfrm>
          </p:grpSpPr>
          <p:sp>
            <p:nvSpPr>
              <p:cNvPr id="51" name="직사각형 50"/>
              <p:cNvSpPr/>
              <p:nvPr/>
            </p:nvSpPr>
            <p:spPr>
              <a:xfrm>
                <a:off x="2422029" y="1784547"/>
                <a:ext cx="1861133" cy="27910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1400" b="1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대천사의 용맹</a:t>
                </a:r>
                <a:endParaRPr lang="ko-KR" altLang="en-US" sz="14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57" name="직사각형 56"/>
              <p:cNvSpPr/>
              <p:nvPr/>
            </p:nvSpPr>
            <p:spPr>
              <a:xfrm>
                <a:off x="4283162" y="1784547"/>
                <a:ext cx="305314" cy="27910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4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2" name="이등변 삼각형 1"/>
              <p:cNvSpPr/>
              <p:nvPr/>
            </p:nvSpPr>
            <p:spPr>
              <a:xfrm rot="10800000">
                <a:off x="4335482" y="1837369"/>
                <a:ext cx="205823" cy="178757"/>
              </a:xfrm>
              <a:prstGeom prst="triangl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58" name="직사각형 57"/>
            <p:cNvSpPr/>
            <p:nvPr/>
          </p:nvSpPr>
          <p:spPr>
            <a:xfrm>
              <a:off x="1581308" y="1728797"/>
              <a:ext cx="763200" cy="73213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pPr algn="r"/>
              <a:endParaRPr lang="ko-KR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59" name="직사각형 58"/>
            <p:cNvSpPr/>
            <p:nvPr/>
          </p:nvSpPr>
          <p:spPr>
            <a:xfrm>
              <a:off x="1581307" y="2676014"/>
              <a:ext cx="763200" cy="73213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pPr algn="r"/>
              <a:endParaRPr lang="ko-KR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0" name="직사각형 59"/>
            <p:cNvSpPr/>
            <p:nvPr/>
          </p:nvSpPr>
          <p:spPr>
            <a:xfrm>
              <a:off x="1581307" y="3620134"/>
              <a:ext cx="763200" cy="73213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pPr algn="r"/>
              <a:endParaRPr lang="ko-KR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1" name="직사각형 60"/>
            <p:cNvSpPr/>
            <p:nvPr/>
          </p:nvSpPr>
          <p:spPr>
            <a:xfrm>
              <a:off x="1581307" y="4595214"/>
              <a:ext cx="763200" cy="73213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pPr algn="r"/>
              <a:endParaRPr lang="ko-KR" altLang="en-US" sz="1200" dirty="0">
                <a:solidFill>
                  <a:schemeClr val="tx1"/>
                </a:solidFill>
              </a:endParaRPr>
            </a:p>
          </p:txBody>
        </p:sp>
        <p:pic>
          <p:nvPicPr>
            <p:cNvPr id="45" name="그림 4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83803" y="2762977"/>
              <a:ext cx="558207" cy="558207"/>
            </a:xfrm>
            <a:prstGeom prst="rect">
              <a:avLst/>
            </a:prstGeom>
          </p:spPr>
        </p:pic>
        <p:pic>
          <p:nvPicPr>
            <p:cNvPr id="46" name="그림 45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83804" y="1815760"/>
              <a:ext cx="558207" cy="558207"/>
            </a:xfrm>
            <a:prstGeom prst="rect">
              <a:avLst/>
            </a:prstGeom>
          </p:spPr>
        </p:pic>
        <p:pic>
          <p:nvPicPr>
            <p:cNvPr id="47" name="그림 46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83802" y="3707097"/>
              <a:ext cx="558207" cy="558207"/>
            </a:xfrm>
            <a:prstGeom prst="rect">
              <a:avLst/>
            </a:prstGeom>
          </p:spPr>
        </p:pic>
        <p:pic>
          <p:nvPicPr>
            <p:cNvPr id="48" name="그림 47"/>
            <p:cNvPicPr>
              <a:picLocks noChangeAspect="1"/>
            </p:cNvPicPr>
            <p:nvPr/>
          </p:nvPicPr>
          <p:blipFill>
            <a:blip r:embed="rId6" cstate="print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colorTemperature colorTemp="11200"/>
                      </a14:imgEffect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83801" y="4682177"/>
              <a:ext cx="558207" cy="558207"/>
            </a:xfrm>
            <a:prstGeom prst="rect">
              <a:avLst/>
            </a:prstGeom>
          </p:spPr>
        </p:pic>
        <p:sp>
          <p:nvSpPr>
            <p:cNvPr id="62" name="직사각형 61"/>
            <p:cNvSpPr/>
            <p:nvPr/>
          </p:nvSpPr>
          <p:spPr>
            <a:xfrm>
              <a:off x="2422029" y="2076242"/>
              <a:ext cx="3108178" cy="3846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ko-KR" altLang="en-US" sz="14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치명타확률 증가</a:t>
              </a:r>
              <a:r>
                <a:rPr lang="en-US" altLang="ko-KR" sz="14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endParaRPr lang="ko-KR" altLang="en-US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4225496" y="2100956"/>
              <a:ext cx="124704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+12.12%</a:t>
              </a:r>
              <a:endParaRPr lang="ko-KR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grpSp>
          <p:nvGrpSpPr>
            <p:cNvPr id="69" name="그룹 68"/>
            <p:cNvGrpSpPr/>
            <p:nvPr/>
          </p:nvGrpSpPr>
          <p:grpSpPr>
            <a:xfrm>
              <a:off x="2422029" y="2676014"/>
              <a:ext cx="2166447" cy="279104"/>
              <a:chOff x="2422029" y="1784547"/>
              <a:chExt cx="2166447" cy="279104"/>
            </a:xfrm>
          </p:grpSpPr>
          <p:sp>
            <p:nvSpPr>
              <p:cNvPr id="70" name="직사각형 69"/>
              <p:cNvSpPr/>
              <p:nvPr/>
            </p:nvSpPr>
            <p:spPr>
              <a:xfrm>
                <a:off x="2422029" y="1784547"/>
                <a:ext cx="1861133" cy="27910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400" b="1" dirty="0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-</a:t>
                </a:r>
                <a:endParaRPr lang="ko-KR" altLang="en-US" sz="14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71" name="직사각형 70"/>
              <p:cNvSpPr/>
              <p:nvPr/>
            </p:nvSpPr>
            <p:spPr>
              <a:xfrm>
                <a:off x="4283162" y="1784547"/>
                <a:ext cx="305314" cy="27910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4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72" name="이등변 삼각형 71"/>
              <p:cNvSpPr/>
              <p:nvPr/>
            </p:nvSpPr>
            <p:spPr>
              <a:xfrm rot="10800000">
                <a:off x="4335482" y="1837369"/>
                <a:ext cx="205823" cy="178757"/>
              </a:xfrm>
              <a:prstGeom prst="triangl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73" name="직사각형 72"/>
            <p:cNvSpPr/>
            <p:nvPr/>
          </p:nvSpPr>
          <p:spPr>
            <a:xfrm>
              <a:off x="2422029" y="3023458"/>
              <a:ext cx="3108178" cy="3846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4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- </a:t>
              </a:r>
              <a:endParaRPr lang="ko-KR" altLang="en-US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grpSp>
          <p:nvGrpSpPr>
            <p:cNvPr id="75" name="그룹 74"/>
            <p:cNvGrpSpPr/>
            <p:nvPr/>
          </p:nvGrpSpPr>
          <p:grpSpPr>
            <a:xfrm>
              <a:off x="2422029" y="3620136"/>
              <a:ext cx="2166447" cy="279104"/>
              <a:chOff x="2422029" y="1784547"/>
              <a:chExt cx="2166447" cy="279104"/>
            </a:xfrm>
          </p:grpSpPr>
          <p:sp>
            <p:nvSpPr>
              <p:cNvPr id="76" name="직사각형 75"/>
              <p:cNvSpPr/>
              <p:nvPr/>
            </p:nvSpPr>
            <p:spPr>
              <a:xfrm>
                <a:off x="2422029" y="1784547"/>
                <a:ext cx="1861133" cy="27910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1400" b="1" dirty="0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대천사의 지혜</a:t>
                </a:r>
                <a:endParaRPr lang="ko-KR" altLang="en-US" sz="14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77" name="직사각형 76"/>
              <p:cNvSpPr/>
              <p:nvPr/>
            </p:nvSpPr>
            <p:spPr>
              <a:xfrm>
                <a:off x="4283162" y="1784547"/>
                <a:ext cx="305314" cy="27910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4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85" name="이등변 삼각형 84"/>
              <p:cNvSpPr/>
              <p:nvPr/>
            </p:nvSpPr>
            <p:spPr>
              <a:xfrm rot="10800000">
                <a:off x="4335482" y="1837369"/>
                <a:ext cx="205823" cy="178757"/>
              </a:xfrm>
              <a:prstGeom prst="triangl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86" name="직사각형 85"/>
            <p:cNvSpPr/>
            <p:nvPr/>
          </p:nvSpPr>
          <p:spPr>
            <a:xfrm>
              <a:off x="2422029" y="3967580"/>
              <a:ext cx="3108178" cy="3846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ko-KR" altLang="en-US" sz="14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생명력 증가</a:t>
              </a:r>
              <a:r>
                <a:rPr lang="en-US" altLang="ko-KR" sz="14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endParaRPr lang="ko-KR" altLang="en-US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4225496" y="3992294"/>
              <a:ext cx="124704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+12.12%</a:t>
              </a:r>
              <a:endParaRPr lang="ko-KR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grpSp>
          <p:nvGrpSpPr>
            <p:cNvPr id="88" name="그룹 87"/>
            <p:cNvGrpSpPr/>
            <p:nvPr/>
          </p:nvGrpSpPr>
          <p:grpSpPr>
            <a:xfrm>
              <a:off x="2422029" y="4595216"/>
              <a:ext cx="2166447" cy="279104"/>
              <a:chOff x="2422029" y="1784547"/>
              <a:chExt cx="2166447" cy="279104"/>
            </a:xfrm>
          </p:grpSpPr>
          <p:sp>
            <p:nvSpPr>
              <p:cNvPr id="89" name="직사각형 88"/>
              <p:cNvSpPr/>
              <p:nvPr/>
            </p:nvSpPr>
            <p:spPr>
              <a:xfrm>
                <a:off x="2422029" y="1784547"/>
                <a:ext cx="1861133" cy="27910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1400" b="1" dirty="0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궁극의 재능</a:t>
                </a:r>
                <a:endParaRPr lang="ko-KR" altLang="en-US" sz="14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90" name="직사각형 89"/>
              <p:cNvSpPr/>
              <p:nvPr/>
            </p:nvSpPr>
            <p:spPr>
              <a:xfrm>
                <a:off x="4283162" y="1784547"/>
                <a:ext cx="305314" cy="27910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4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00" name="이등변 삼각형 99"/>
              <p:cNvSpPr/>
              <p:nvPr/>
            </p:nvSpPr>
            <p:spPr>
              <a:xfrm rot="10800000">
                <a:off x="4335482" y="1837369"/>
                <a:ext cx="205823" cy="178757"/>
              </a:xfrm>
              <a:prstGeom prst="triangl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101" name="직사각형 100"/>
            <p:cNvSpPr/>
            <p:nvPr/>
          </p:nvSpPr>
          <p:spPr>
            <a:xfrm>
              <a:off x="2422029" y="4942660"/>
              <a:ext cx="3108178" cy="3846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ko-KR" altLang="en-US" sz="1400" b="1" dirty="0" err="1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스킬쿨타임</a:t>
              </a:r>
              <a:r>
                <a:rPr lang="ko-KR" altLang="en-US" sz="14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감소</a:t>
              </a:r>
              <a:r>
                <a:rPr lang="en-US" altLang="ko-KR" sz="14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endParaRPr lang="ko-KR" altLang="en-US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4225496" y="4967374"/>
              <a:ext cx="124704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+12.12%</a:t>
              </a:r>
              <a:endParaRPr lang="ko-KR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3" name="직사각형 102"/>
            <p:cNvSpPr/>
            <p:nvPr/>
          </p:nvSpPr>
          <p:spPr>
            <a:xfrm>
              <a:off x="1424252" y="5520460"/>
              <a:ext cx="4187655" cy="100897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>
                <a:lnSpc>
                  <a:spcPct val="150000"/>
                </a:lnSpc>
              </a:pPr>
              <a:endParaRPr lang="en-US" altLang="ko-KR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424252" y="5548408"/>
              <a:ext cx="2515287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600" b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대천사세트</a:t>
              </a:r>
              <a:r>
                <a:rPr lang="en-US" altLang="ko-KR" sz="1400" dirty="0" smtClean="0"/>
                <a:t/>
              </a:r>
              <a:br>
                <a:rPr lang="en-US" altLang="ko-KR" sz="1400" dirty="0" smtClean="0"/>
              </a:br>
              <a:r>
                <a:rPr lang="en-US" altLang="ko-KR" sz="1200" b="1" dirty="0" smtClean="0"/>
                <a:t>2</a:t>
              </a:r>
              <a:r>
                <a:rPr lang="ko-KR" altLang="en-US" sz="1200" b="1" dirty="0" smtClean="0"/>
                <a:t>세트 </a:t>
              </a:r>
              <a:r>
                <a:rPr lang="en-US" altLang="ko-KR" sz="1200" b="1" dirty="0" smtClean="0"/>
                <a:t>: </a:t>
              </a:r>
              <a:r>
                <a:rPr lang="ko-KR" altLang="en-US" sz="1200" b="1" dirty="0" smtClean="0"/>
                <a:t>생명력 최대값 증가</a:t>
              </a:r>
              <a:r>
                <a:rPr lang="en-US" altLang="ko-KR" sz="1200" b="1" dirty="0" smtClean="0"/>
                <a:t> </a:t>
              </a:r>
            </a:p>
            <a:p>
              <a:r>
                <a:rPr lang="en-US" altLang="ko-KR" sz="1200" b="1" dirty="0" smtClean="0"/>
                <a:t>3</a:t>
              </a:r>
              <a:r>
                <a:rPr lang="ko-KR" altLang="en-US" sz="1200" b="1" dirty="0" smtClean="0"/>
                <a:t>세트 </a:t>
              </a:r>
              <a:r>
                <a:rPr lang="en-US" altLang="ko-KR" sz="1200" b="1" dirty="0" smtClean="0"/>
                <a:t>: </a:t>
              </a:r>
              <a:r>
                <a:rPr lang="ko-KR" altLang="en-US" sz="1200" b="1" dirty="0" smtClean="0"/>
                <a:t>공격속도 증가</a:t>
              </a:r>
              <a:endParaRPr lang="en-US" altLang="ko-KR" sz="1200" b="1" dirty="0" smtClean="0"/>
            </a:p>
            <a:p>
              <a:r>
                <a:rPr lang="en-US" altLang="ko-KR" sz="12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4</a:t>
              </a:r>
              <a:r>
                <a:rPr lang="ko-KR" altLang="en-US" sz="12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세트 </a:t>
              </a:r>
              <a:r>
                <a:rPr lang="en-US" altLang="ko-KR" sz="12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: </a:t>
              </a:r>
              <a:r>
                <a:rPr lang="ko-KR" altLang="en-US" sz="12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치명타세기 증가</a:t>
              </a:r>
              <a:endPara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3823593" y="5548408"/>
              <a:ext cx="1327527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altLang="ko-KR" sz="1600" dirty="0" smtClean="0"/>
            </a:p>
            <a:p>
              <a:r>
                <a:rPr lang="en-US" altLang="ko-KR" sz="1200" b="1" dirty="0" smtClean="0"/>
                <a:t>+12.12%</a:t>
              </a:r>
            </a:p>
            <a:p>
              <a:r>
                <a:rPr lang="en-US" altLang="ko-KR" sz="1200" b="1" dirty="0" smtClean="0"/>
                <a:t>+1.12%</a:t>
              </a:r>
            </a:p>
            <a:p>
              <a:r>
                <a:rPr lang="en-US" altLang="ko-KR" sz="12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+3.59%</a:t>
              </a:r>
              <a:endPara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1950239" y="664227"/>
              <a:ext cx="1074902" cy="400110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r>
                <a:rPr lang="ko-KR" altLang="en-US" sz="2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보석함</a:t>
              </a:r>
              <a:endParaRPr lang="ko-KR" alt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" name="실행 단추: 도움말 7">
              <a:hlinkClick r:id="" action="ppaction://noaction" highlightClick="1"/>
            </p:cNvPr>
            <p:cNvSpPr/>
            <p:nvPr/>
          </p:nvSpPr>
          <p:spPr>
            <a:xfrm>
              <a:off x="5126684" y="1627168"/>
              <a:ext cx="409575" cy="385309"/>
            </a:xfrm>
            <a:prstGeom prst="actionButtonHelp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18149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1348918" y="658825"/>
            <a:ext cx="9510593" cy="5944107"/>
            <a:chOff x="1348918" y="658825"/>
            <a:chExt cx="9510593" cy="5944107"/>
          </a:xfrm>
        </p:grpSpPr>
        <p:sp>
          <p:nvSpPr>
            <p:cNvPr id="5" name="직사각형 4"/>
            <p:cNvSpPr/>
            <p:nvPr/>
          </p:nvSpPr>
          <p:spPr>
            <a:xfrm>
              <a:off x="1348918" y="658826"/>
              <a:ext cx="9510593" cy="594410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2" name="직사각형 131"/>
            <p:cNvSpPr/>
            <p:nvPr/>
          </p:nvSpPr>
          <p:spPr>
            <a:xfrm>
              <a:off x="5684726" y="1574338"/>
              <a:ext cx="5101966" cy="49551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ct val="150000"/>
                </a:lnSpc>
              </a:pPr>
              <a:endParaRPr lang="ko-KR" altLang="en-US" sz="1400" dirty="0">
                <a:solidFill>
                  <a:schemeClr val="tx1"/>
                </a:solidFill>
              </a:endParaRPr>
            </a:p>
          </p:txBody>
        </p:sp>
        <p:pic>
          <p:nvPicPr>
            <p:cNvPr id="56" name="그림 5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48918" y="658825"/>
              <a:ext cx="9510593" cy="426201"/>
            </a:xfrm>
            <a:prstGeom prst="rect">
              <a:avLst/>
            </a:prstGeom>
          </p:spPr>
        </p:pic>
        <p:sp>
          <p:nvSpPr>
            <p:cNvPr id="78" name="직사각형 77"/>
            <p:cNvSpPr/>
            <p:nvPr/>
          </p:nvSpPr>
          <p:spPr>
            <a:xfrm>
              <a:off x="3285385" y="1223009"/>
              <a:ext cx="1861133" cy="35132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600" b="1" dirty="0" err="1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수호석</a:t>
              </a:r>
              <a:endParaRPr lang="ko-KR" altLang="en-US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grpSp>
          <p:nvGrpSpPr>
            <p:cNvPr id="91" name="그룹 90"/>
            <p:cNvGrpSpPr/>
            <p:nvPr/>
          </p:nvGrpSpPr>
          <p:grpSpPr>
            <a:xfrm>
              <a:off x="5850756" y="1588194"/>
              <a:ext cx="4781417" cy="1101497"/>
              <a:chOff x="1629070" y="1688037"/>
              <a:chExt cx="4781417" cy="1101497"/>
            </a:xfrm>
          </p:grpSpPr>
          <p:sp>
            <p:nvSpPr>
              <p:cNvPr id="20" name="TextBox 19"/>
              <p:cNvSpPr txBox="1"/>
              <p:nvPr/>
            </p:nvSpPr>
            <p:spPr>
              <a:xfrm>
                <a:off x="1632732" y="1688037"/>
                <a:ext cx="15986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o-KR" altLang="en-US" sz="16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루비</a:t>
                </a:r>
                <a:endParaRPr lang="ko-KR" altLang="en-US" sz="1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79" name="직사각형 78"/>
              <p:cNvSpPr/>
              <p:nvPr/>
            </p:nvSpPr>
            <p:spPr>
              <a:xfrm>
                <a:off x="1629070" y="2057399"/>
                <a:ext cx="763200" cy="73213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 anchorCtr="0"/>
              <a:lstStyle/>
              <a:p>
                <a:pPr algn="r"/>
                <a:r>
                  <a:rPr lang="en-US" altLang="ko-KR" sz="1200" dirty="0" smtClean="0">
                    <a:solidFill>
                      <a:schemeClr val="tx1"/>
                    </a:solidFill>
                  </a:rPr>
                  <a:t>123/5</a:t>
                </a:r>
                <a:endParaRPr lang="ko-KR" alt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0" name="직사각형 79"/>
              <p:cNvSpPr/>
              <p:nvPr/>
            </p:nvSpPr>
            <p:spPr>
              <a:xfrm>
                <a:off x="2433079" y="2057399"/>
                <a:ext cx="763200" cy="732135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 anchorCtr="0"/>
              <a:lstStyle/>
              <a:p>
                <a:pPr algn="r"/>
                <a:r>
                  <a:rPr lang="en-US" altLang="ko-KR" sz="1200" dirty="0" smtClean="0">
                    <a:solidFill>
                      <a:schemeClr val="tx1"/>
                    </a:solidFill>
                  </a:rPr>
                  <a:t>123/5</a:t>
                </a:r>
                <a:endParaRPr lang="ko-KR" alt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1" name="직사각형 80"/>
              <p:cNvSpPr/>
              <p:nvPr/>
            </p:nvSpPr>
            <p:spPr>
              <a:xfrm>
                <a:off x="3237088" y="2057399"/>
                <a:ext cx="763200" cy="732135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 anchorCtr="0"/>
              <a:lstStyle/>
              <a:p>
                <a:pPr algn="r"/>
                <a:r>
                  <a:rPr lang="en-US" altLang="ko-KR" sz="1200" dirty="0" smtClean="0">
                    <a:solidFill>
                      <a:schemeClr val="tx1"/>
                    </a:solidFill>
                  </a:rPr>
                  <a:t>123/5</a:t>
                </a:r>
                <a:endParaRPr lang="ko-KR" alt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2" name="직사각형 81"/>
              <p:cNvSpPr/>
              <p:nvPr/>
            </p:nvSpPr>
            <p:spPr>
              <a:xfrm>
                <a:off x="4038891" y="2057399"/>
                <a:ext cx="763200" cy="732135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 anchorCtr="0"/>
              <a:lstStyle/>
              <a:p>
                <a:pPr algn="r"/>
                <a:r>
                  <a:rPr lang="en-US" altLang="ko-KR" sz="1200" dirty="0" smtClean="0">
                    <a:solidFill>
                      <a:schemeClr val="tx1"/>
                    </a:solidFill>
                  </a:rPr>
                  <a:t>123/5</a:t>
                </a:r>
                <a:endParaRPr lang="ko-KR" alt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3" name="직사각형 82"/>
              <p:cNvSpPr/>
              <p:nvPr/>
            </p:nvSpPr>
            <p:spPr>
              <a:xfrm>
                <a:off x="4840694" y="2057399"/>
                <a:ext cx="763200" cy="732135"/>
              </a:xfrm>
              <a:prstGeom prst="rect">
                <a:avLst/>
              </a:prstGeom>
              <a:solidFill>
                <a:srgbClr val="9966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 anchorCtr="0"/>
              <a:lstStyle/>
              <a:p>
                <a:pPr algn="r"/>
                <a:r>
                  <a:rPr lang="en-US" altLang="ko-KR" sz="1200" dirty="0" smtClean="0">
                    <a:solidFill>
                      <a:schemeClr val="tx1"/>
                    </a:solidFill>
                  </a:rPr>
                  <a:t>123/5</a:t>
                </a:r>
                <a:endParaRPr lang="ko-KR" alt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4" name="직사각형 83"/>
              <p:cNvSpPr/>
              <p:nvPr/>
            </p:nvSpPr>
            <p:spPr>
              <a:xfrm>
                <a:off x="5647287" y="2057399"/>
                <a:ext cx="763200" cy="732135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 anchorCtr="0"/>
              <a:lstStyle/>
              <a:p>
                <a:pPr algn="r"/>
                <a:r>
                  <a:rPr lang="en-US" altLang="ko-KR" sz="1200" dirty="0" smtClean="0">
                    <a:solidFill>
                      <a:schemeClr val="tx1"/>
                    </a:solidFill>
                  </a:rPr>
                  <a:t>123/5</a:t>
                </a:r>
                <a:endParaRPr lang="ko-KR" altLang="en-US" sz="12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92" name="그룹 91"/>
            <p:cNvGrpSpPr/>
            <p:nvPr/>
          </p:nvGrpSpPr>
          <p:grpSpPr>
            <a:xfrm>
              <a:off x="5845000" y="2759276"/>
              <a:ext cx="4781417" cy="1101497"/>
              <a:chOff x="1629070" y="1688037"/>
              <a:chExt cx="4781417" cy="1101497"/>
            </a:xfrm>
          </p:grpSpPr>
          <p:sp>
            <p:nvSpPr>
              <p:cNvPr id="93" name="TextBox 92"/>
              <p:cNvSpPr txBox="1"/>
              <p:nvPr/>
            </p:nvSpPr>
            <p:spPr>
              <a:xfrm>
                <a:off x="1632732" y="1688037"/>
                <a:ext cx="160435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o-KR" altLang="en-US" sz="1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에메랄드</a:t>
                </a:r>
                <a:endParaRPr lang="ko-KR" altLang="en-US" sz="1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94" name="직사각형 93"/>
              <p:cNvSpPr/>
              <p:nvPr/>
            </p:nvSpPr>
            <p:spPr>
              <a:xfrm>
                <a:off x="1629070" y="2057399"/>
                <a:ext cx="763200" cy="73213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 anchorCtr="0"/>
              <a:lstStyle/>
              <a:p>
                <a:pPr algn="r"/>
                <a:r>
                  <a:rPr lang="en-US" altLang="ko-KR" sz="1200" dirty="0" smtClean="0">
                    <a:solidFill>
                      <a:schemeClr val="tx1"/>
                    </a:solidFill>
                  </a:rPr>
                  <a:t>123/5</a:t>
                </a:r>
                <a:endParaRPr lang="ko-KR" alt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5" name="직사각형 94"/>
              <p:cNvSpPr/>
              <p:nvPr/>
            </p:nvSpPr>
            <p:spPr>
              <a:xfrm>
                <a:off x="2433079" y="2057399"/>
                <a:ext cx="763200" cy="732135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 anchorCtr="0"/>
              <a:lstStyle/>
              <a:p>
                <a:pPr algn="r"/>
                <a:r>
                  <a:rPr lang="en-US" altLang="ko-KR" sz="1200" dirty="0" smtClean="0">
                    <a:solidFill>
                      <a:schemeClr val="tx1"/>
                    </a:solidFill>
                  </a:rPr>
                  <a:t>123/5</a:t>
                </a:r>
                <a:endParaRPr lang="ko-KR" alt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6" name="직사각형 95"/>
              <p:cNvSpPr/>
              <p:nvPr/>
            </p:nvSpPr>
            <p:spPr>
              <a:xfrm>
                <a:off x="3237088" y="2057399"/>
                <a:ext cx="763200" cy="732135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 anchorCtr="0"/>
              <a:lstStyle/>
              <a:p>
                <a:pPr algn="r"/>
                <a:r>
                  <a:rPr lang="en-US" altLang="ko-KR" sz="1200" dirty="0" smtClean="0">
                    <a:solidFill>
                      <a:schemeClr val="tx1"/>
                    </a:solidFill>
                  </a:rPr>
                  <a:t>123/5</a:t>
                </a:r>
                <a:endParaRPr lang="ko-KR" alt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7" name="직사각형 96"/>
              <p:cNvSpPr/>
              <p:nvPr/>
            </p:nvSpPr>
            <p:spPr>
              <a:xfrm>
                <a:off x="4038891" y="2057399"/>
                <a:ext cx="763200" cy="732135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 anchorCtr="0"/>
              <a:lstStyle/>
              <a:p>
                <a:pPr algn="r"/>
                <a:r>
                  <a:rPr lang="en-US" altLang="ko-KR" sz="1200" dirty="0" smtClean="0">
                    <a:solidFill>
                      <a:schemeClr val="tx1"/>
                    </a:solidFill>
                  </a:rPr>
                  <a:t>123/5</a:t>
                </a:r>
                <a:endParaRPr lang="ko-KR" alt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8" name="직사각형 97"/>
              <p:cNvSpPr/>
              <p:nvPr/>
            </p:nvSpPr>
            <p:spPr>
              <a:xfrm>
                <a:off x="4840694" y="2057399"/>
                <a:ext cx="763200" cy="732135"/>
              </a:xfrm>
              <a:prstGeom prst="rect">
                <a:avLst/>
              </a:prstGeom>
              <a:solidFill>
                <a:srgbClr val="9966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 anchorCtr="0"/>
              <a:lstStyle/>
              <a:p>
                <a:pPr algn="r"/>
                <a:r>
                  <a:rPr lang="en-US" altLang="ko-KR" sz="1200" dirty="0" smtClean="0">
                    <a:solidFill>
                      <a:schemeClr val="tx1"/>
                    </a:solidFill>
                  </a:rPr>
                  <a:t>123/5</a:t>
                </a:r>
                <a:endParaRPr lang="ko-KR" alt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9" name="직사각형 98"/>
              <p:cNvSpPr/>
              <p:nvPr/>
            </p:nvSpPr>
            <p:spPr>
              <a:xfrm>
                <a:off x="5647287" y="2057399"/>
                <a:ext cx="763200" cy="732135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 anchorCtr="0"/>
              <a:lstStyle/>
              <a:p>
                <a:pPr algn="r"/>
                <a:r>
                  <a:rPr lang="en-US" altLang="ko-KR" sz="1200" dirty="0" smtClean="0">
                    <a:solidFill>
                      <a:schemeClr val="tx1"/>
                    </a:solidFill>
                  </a:rPr>
                  <a:t>123/5</a:t>
                </a:r>
                <a:endParaRPr lang="ko-KR" altLang="en-US" sz="12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16" name="그룹 115"/>
            <p:cNvGrpSpPr/>
            <p:nvPr/>
          </p:nvGrpSpPr>
          <p:grpSpPr>
            <a:xfrm>
              <a:off x="5845000" y="3930358"/>
              <a:ext cx="4781417" cy="1101497"/>
              <a:chOff x="1629070" y="1688037"/>
              <a:chExt cx="4781417" cy="1101497"/>
            </a:xfrm>
          </p:grpSpPr>
          <p:sp>
            <p:nvSpPr>
              <p:cNvPr id="117" name="TextBox 116"/>
              <p:cNvSpPr txBox="1"/>
              <p:nvPr/>
            </p:nvSpPr>
            <p:spPr>
              <a:xfrm>
                <a:off x="1632732" y="1688037"/>
                <a:ext cx="160435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o-KR" altLang="en-US" sz="16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사파이어</a:t>
                </a:r>
                <a:endParaRPr lang="ko-KR" altLang="en-US" sz="1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18" name="직사각형 117"/>
              <p:cNvSpPr/>
              <p:nvPr/>
            </p:nvSpPr>
            <p:spPr>
              <a:xfrm>
                <a:off x="1629070" y="2057399"/>
                <a:ext cx="763200" cy="73213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 anchorCtr="0"/>
              <a:lstStyle/>
              <a:p>
                <a:pPr algn="r"/>
                <a:r>
                  <a:rPr lang="en-US" altLang="ko-KR" sz="1200" dirty="0" smtClean="0">
                    <a:solidFill>
                      <a:schemeClr val="tx1"/>
                    </a:solidFill>
                  </a:rPr>
                  <a:t>123/5</a:t>
                </a:r>
                <a:endParaRPr lang="ko-KR" alt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9" name="직사각형 118"/>
              <p:cNvSpPr/>
              <p:nvPr/>
            </p:nvSpPr>
            <p:spPr>
              <a:xfrm>
                <a:off x="2433079" y="2057399"/>
                <a:ext cx="763200" cy="732135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 anchorCtr="0"/>
              <a:lstStyle/>
              <a:p>
                <a:pPr algn="r"/>
                <a:r>
                  <a:rPr lang="en-US" altLang="ko-KR" sz="1200" dirty="0" smtClean="0">
                    <a:solidFill>
                      <a:schemeClr val="tx1"/>
                    </a:solidFill>
                  </a:rPr>
                  <a:t>123/5</a:t>
                </a:r>
                <a:endParaRPr lang="ko-KR" alt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0" name="직사각형 119"/>
              <p:cNvSpPr/>
              <p:nvPr/>
            </p:nvSpPr>
            <p:spPr>
              <a:xfrm>
                <a:off x="3237088" y="2057399"/>
                <a:ext cx="763200" cy="732135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 anchorCtr="0"/>
              <a:lstStyle/>
              <a:p>
                <a:pPr algn="r"/>
                <a:r>
                  <a:rPr lang="en-US" altLang="ko-KR" sz="1200" dirty="0" smtClean="0">
                    <a:solidFill>
                      <a:schemeClr val="tx1"/>
                    </a:solidFill>
                  </a:rPr>
                  <a:t>123/5</a:t>
                </a:r>
                <a:endParaRPr lang="ko-KR" alt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1" name="직사각형 120"/>
              <p:cNvSpPr/>
              <p:nvPr/>
            </p:nvSpPr>
            <p:spPr>
              <a:xfrm>
                <a:off x="4038891" y="2057399"/>
                <a:ext cx="763200" cy="732135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 anchorCtr="0"/>
              <a:lstStyle/>
              <a:p>
                <a:pPr algn="r"/>
                <a:r>
                  <a:rPr lang="en-US" altLang="ko-KR" sz="1200" dirty="0" smtClean="0">
                    <a:solidFill>
                      <a:schemeClr val="tx1"/>
                    </a:solidFill>
                  </a:rPr>
                  <a:t>123/5</a:t>
                </a:r>
                <a:endParaRPr lang="ko-KR" alt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2" name="직사각형 121"/>
              <p:cNvSpPr/>
              <p:nvPr/>
            </p:nvSpPr>
            <p:spPr>
              <a:xfrm>
                <a:off x="4840694" y="2057399"/>
                <a:ext cx="763200" cy="732135"/>
              </a:xfrm>
              <a:prstGeom prst="rect">
                <a:avLst/>
              </a:prstGeom>
              <a:solidFill>
                <a:srgbClr val="9966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 anchorCtr="0"/>
              <a:lstStyle/>
              <a:p>
                <a:pPr algn="r"/>
                <a:r>
                  <a:rPr lang="en-US" altLang="ko-KR" sz="1200" dirty="0" smtClean="0">
                    <a:solidFill>
                      <a:schemeClr val="tx1"/>
                    </a:solidFill>
                  </a:rPr>
                  <a:t>123/5</a:t>
                </a:r>
                <a:endParaRPr lang="ko-KR" alt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3" name="직사각형 122"/>
              <p:cNvSpPr/>
              <p:nvPr/>
            </p:nvSpPr>
            <p:spPr>
              <a:xfrm>
                <a:off x="5647287" y="2057399"/>
                <a:ext cx="763200" cy="732135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 anchorCtr="0"/>
              <a:lstStyle/>
              <a:p>
                <a:pPr algn="r"/>
                <a:r>
                  <a:rPr lang="en-US" altLang="ko-KR" sz="1200" dirty="0" smtClean="0">
                    <a:solidFill>
                      <a:schemeClr val="tx1"/>
                    </a:solidFill>
                  </a:rPr>
                  <a:t>123/5</a:t>
                </a:r>
                <a:endParaRPr lang="ko-KR" altLang="en-US" sz="12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24" name="그룹 123"/>
            <p:cNvGrpSpPr/>
            <p:nvPr/>
          </p:nvGrpSpPr>
          <p:grpSpPr>
            <a:xfrm>
              <a:off x="5845000" y="5089168"/>
              <a:ext cx="4781417" cy="1101497"/>
              <a:chOff x="1629070" y="1688037"/>
              <a:chExt cx="4781417" cy="1101497"/>
            </a:xfrm>
          </p:grpSpPr>
          <p:sp>
            <p:nvSpPr>
              <p:cNvPr id="125" name="TextBox 124"/>
              <p:cNvSpPr txBox="1"/>
              <p:nvPr/>
            </p:nvSpPr>
            <p:spPr>
              <a:xfrm>
                <a:off x="1632732" y="1688037"/>
                <a:ext cx="160435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o-KR" altLang="en-US" sz="16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토파즈</a:t>
                </a:r>
                <a:endParaRPr lang="ko-KR" altLang="en-US" sz="1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26" name="직사각형 125"/>
              <p:cNvSpPr/>
              <p:nvPr/>
            </p:nvSpPr>
            <p:spPr>
              <a:xfrm>
                <a:off x="1629070" y="2057399"/>
                <a:ext cx="763200" cy="73213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 anchorCtr="0"/>
              <a:lstStyle/>
              <a:p>
                <a:pPr algn="r"/>
                <a:r>
                  <a:rPr lang="en-US" altLang="ko-KR" sz="1200" dirty="0" smtClean="0">
                    <a:solidFill>
                      <a:schemeClr val="tx1"/>
                    </a:solidFill>
                  </a:rPr>
                  <a:t>123/5</a:t>
                </a:r>
                <a:endParaRPr lang="ko-KR" alt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7" name="직사각형 126"/>
              <p:cNvSpPr/>
              <p:nvPr/>
            </p:nvSpPr>
            <p:spPr>
              <a:xfrm>
                <a:off x="2433079" y="2057399"/>
                <a:ext cx="763200" cy="732135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 anchorCtr="0"/>
              <a:lstStyle/>
              <a:p>
                <a:pPr algn="r"/>
                <a:r>
                  <a:rPr lang="en-US" altLang="ko-KR" sz="1200" dirty="0" smtClean="0">
                    <a:solidFill>
                      <a:schemeClr val="tx1"/>
                    </a:solidFill>
                  </a:rPr>
                  <a:t>123/5</a:t>
                </a:r>
                <a:endParaRPr lang="ko-KR" alt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8" name="직사각형 127"/>
              <p:cNvSpPr/>
              <p:nvPr/>
            </p:nvSpPr>
            <p:spPr>
              <a:xfrm>
                <a:off x="3237088" y="2057399"/>
                <a:ext cx="763200" cy="732135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 anchorCtr="0"/>
              <a:lstStyle/>
              <a:p>
                <a:pPr algn="r"/>
                <a:r>
                  <a:rPr lang="en-US" altLang="ko-KR" sz="1200" dirty="0" smtClean="0">
                    <a:solidFill>
                      <a:schemeClr val="tx1"/>
                    </a:solidFill>
                  </a:rPr>
                  <a:t>123/5</a:t>
                </a:r>
                <a:endParaRPr lang="ko-KR" alt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9" name="직사각형 128"/>
              <p:cNvSpPr/>
              <p:nvPr/>
            </p:nvSpPr>
            <p:spPr>
              <a:xfrm>
                <a:off x="4038891" y="2057399"/>
                <a:ext cx="763200" cy="732135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 anchorCtr="0"/>
              <a:lstStyle/>
              <a:p>
                <a:pPr algn="r"/>
                <a:r>
                  <a:rPr lang="en-US" altLang="ko-KR" sz="1200" dirty="0" smtClean="0">
                    <a:solidFill>
                      <a:schemeClr val="tx1"/>
                    </a:solidFill>
                  </a:rPr>
                  <a:t>123/5</a:t>
                </a:r>
                <a:endParaRPr lang="ko-KR" alt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0" name="직사각형 129"/>
              <p:cNvSpPr/>
              <p:nvPr/>
            </p:nvSpPr>
            <p:spPr>
              <a:xfrm>
                <a:off x="4840694" y="2057399"/>
                <a:ext cx="763200" cy="732135"/>
              </a:xfrm>
              <a:prstGeom prst="rect">
                <a:avLst/>
              </a:prstGeom>
              <a:solidFill>
                <a:srgbClr val="9966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 anchorCtr="0"/>
              <a:lstStyle/>
              <a:p>
                <a:pPr algn="r"/>
                <a:r>
                  <a:rPr lang="en-US" altLang="ko-KR" sz="1200" dirty="0" smtClean="0">
                    <a:solidFill>
                      <a:schemeClr val="tx1"/>
                    </a:solidFill>
                  </a:rPr>
                  <a:t>123/5</a:t>
                </a:r>
                <a:endParaRPr lang="ko-KR" alt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1" name="직사각형 130"/>
              <p:cNvSpPr/>
              <p:nvPr/>
            </p:nvSpPr>
            <p:spPr>
              <a:xfrm>
                <a:off x="5647287" y="2057399"/>
                <a:ext cx="763200" cy="732135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 anchorCtr="0"/>
              <a:lstStyle/>
              <a:p>
                <a:pPr algn="r"/>
                <a:r>
                  <a:rPr lang="en-US" altLang="ko-KR" sz="1200" dirty="0" smtClean="0">
                    <a:solidFill>
                      <a:schemeClr val="tx1"/>
                    </a:solidFill>
                  </a:rPr>
                  <a:t>123/5</a:t>
                </a:r>
                <a:endParaRPr lang="ko-KR" altLang="en-US" sz="12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34" name="TextBox 133"/>
            <p:cNvSpPr txBox="1"/>
            <p:nvPr/>
          </p:nvSpPr>
          <p:spPr>
            <a:xfrm>
              <a:off x="5684726" y="6252440"/>
              <a:ext cx="510196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 smtClean="0"/>
                <a:t>* </a:t>
              </a:r>
              <a:r>
                <a:rPr lang="ko-KR" altLang="en-US" sz="1200" dirty="0" smtClean="0"/>
                <a:t>보석을 </a:t>
              </a:r>
              <a:r>
                <a:rPr lang="ko-KR" altLang="en-US" sz="1200" dirty="0" smtClean="0"/>
                <a:t>선택하면 세부정보를 확인할 수 있습니다</a:t>
              </a:r>
              <a:r>
                <a:rPr lang="en-US" altLang="ko-KR" sz="1200" dirty="0" smtClean="0"/>
                <a:t>.</a:t>
              </a:r>
              <a:endParaRPr lang="ko-KR" altLang="en-US" sz="1200" dirty="0"/>
            </a:p>
          </p:txBody>
        </p:sp>
        <p:sp>
          <p:nvSpPr>
            <p:cNvPr id="49" name="직사각형 48"/>
            <p:cNvSpPr/>
            <p:nvPr/>
          </p:nvSpPr>
          <p:spPr>
            <a:xfrm>
              <a:off x="1424252" y="1574339"/>
              <a:ext cx="4187655" cy="388419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ct val="150000"/>
                </a:lnSpc>
              </a:pPr>
              <a:endParaRPr lang="ko-KR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50" name="직사각형 49"/>
            <p:cNvSpPr/>
            <p:nvPr/>
          </p:nvSpPr>
          <p:spPr>
            <a:xfrm>
              <a:off x="1424252" y="1223009"/>
              <a:ext cx="1861133" cy="351329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6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보석</a:t>
              </a:r>
              <a:endParaRPr lang="ko-KR" altLang="en-US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grpSp>
          <p:nvGrpSpPr>
            <p:cNvPr id="3" name="그룹 2"/>
            <p:cNvGrpSpPr/>
            <p:nvPr/>
          </p:nvGrpSpPr>
          <p:grpSpPr>
            <a:xfrm>
              <a:off x="2422029" y="1728798"/>
              <a:ext cx="2166447" cy="279104"/>
              <a:chOff x="2422029" y="1784547"/>
              <a:chExt cx="2166447" cy="279104"/>
            </a:xfrm>
          </p:grpSpPr>
          <p:sp>
            <p:nvSpPr>
              <p:cNvPr id="51" name="직사각형 50"/>
              <p:cNvSpPr/>
              <p:nvPr/>
            </p:nvSpPr>
            <p:spPr>
              <a:xfrm>
                <a:off x="2422029" y="1784547"/>
                <a:ext cx="1861133" cy="27910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1400" b="1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대천사의 용맹</a:t>
                </a:r>
                <a:endParaRPr lang="ko-KR" altLang="en-US" sz="14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57" name="직사각형 56"/>
              <p:cNvSpPr/>
              <p:nvPr/>
            </p:nvSpPr>
            <p:spPr>
              <a:xfrm>
                <a:off x="4283162" y="1784547"/>
                <a:ext cx="305314" cy="27910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4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2" name="이등변 삼각형 1"/>
              <p:cNvSpPr/>
              <p:nvPr/>
            </p:nvSpPr>
            <p:spPr>
              <a:xfrm rot="10800000">
                <a:off x="4335482" y="1837369"/>
                <a:ext cx="205823" cy="178757"/>
              </a:xfrm>
              <a:prstGeom prst="triangl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58" name="직사각형 57"/>
            <p:cNvSpPr/>
            <p:nvPr/>
          </p:nvSpPr>
          <p:spPr>
            <a:xfrm>
              <a:off x="1581308" y="1728797"/>
              <a:ext cx="763200" cy="73213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pPr algn="r"/>
              <a:endParaRPr lang="ko-KR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59" name="직사각형 58"/>
            <p:cNvSpPr/>
            <p:nvPr/>
          </p:nvSpPr>
          <p:spPr>
            <a:xfrm>
              <a:off x="1581307" y="2676014"/>
              <a:ext cx="763200" cy="73213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pPr algn="r"/>
              <a:endParaRPr lang="ko-KR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0" name="직사각형 59"/>
            <p:cNvSpPr/>
            <p:nvPr/>
          </p:nvSpPr>
          <p:spPr>
            <a:xfrm>
              <a:off x="1581307" y="3620134"/>
              <a:ext cx="763200" cy="73213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pPr algn="r"/>
              <a:endParaRPr lang="ko-KR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1" name="직사각형 60"/>
            <p:cNvSpPr/>
            <p:nvPr/>
          </p:nvSpPr>
          <p:spPr>
            <a:xfrm>
              <a:off x="1581307" y="4595214"/>
              <a:ext cx="763200" cy="73213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pPr algn="r"/>
              <a:endParaRPr lang="ko-KR" altLang="en-US" sz="1200" dirty="0">
                <a:solidFill>
                  <a:schemeClr val="tx1"/>
                </a:solidFill>
              </a:endParaRPr>
            </a:p>
          </p:txBody>
        </p:sp>
        <p:pic>
          <p:nvPicPr>
            <p:cNvPr id="45" name="그림 4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83803" y="2762977"/>
              <a:ext cx="558207" cy="558207"/>
            </a:xfrm>
            <a:prstGeom prst="rect">
              <a:avLst/>
            </a:prstGeom>
          </p:spPr>
        </p:pic>
        <p:pic>
          <p:nvPicPr>
            <p:cNvPr id="46" name="그림 45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83804" y="1815760"/>
              <a:ext cx="558207" cy="558207"/>
            </a:xfrm>
            <a:prstGeom prst="rect">
              <a:avLst/>
            </a:prstGeom>
          </p:spPr>
        </p:pic>
        <p:pic>
          <p:nvPicPr>
            <p:cNvPr id="47" name="그림 46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83802" y="3707097"/>
              <a:ext cx="558207" cy="558207"/>
            </a:xfrm>
            <a:prstGeom prst="rect">
              <a:avLst/>
            </a:prstGeom>
          </p:spPr>
        </p:pic>
        <p:pic>
          <p:nvPicPr>
            <p:cNvPr id="48" name="그림 47"/>
            <p:cNvPicPr>
              <a:picLocks noChangeAspect="1"/>
            </p:cNvPicPr>
            <p:nvPr/>
          </p:nvPicPr>
          <p:blipFill>
            <a:blip r:embed="rId6" cstate="print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colorTemperature colorTemp="11200"/>
                      </a14:imgEffect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83801" y="4682177"/>
              <a:ext cx="558207" cy="558207"/>
            </a:xfrm>
            <a:prstGeom prst="rect">
              <a:avLst/>
            </a:prstGeom>
          </p:spPr>
        </p:pic>
        <p:sp>
          <p:nvSpPr>
            <p:cNvPr id="62" name="직사각형 61"/>
            <p:cNvSpPr/>
            <p:nvPr/>
          </p:nvSpPr>
          <p:spPr>
            <a:xfrm>
              <a:off x="2422029" y="2076242"/>
              <a:ext cx="3108178" cy="3846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ko-KR" altLang="en-US" sz="14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치명타확률 증가</a:t>
              </a:r>
              <a:r>
                <a:rPr lang="en-US" altLang="ko-KR" sz="14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endParaRPr lang="ko-KR" altLang="en-US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4225496" y="2100956"/>
              <a:ext cx="124704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+12.12%</a:t>
              </a:r>
              <a:endParaRPr lang="ko-KR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grpSp>
          <p:nvGrpSpPr>
            <p:cNvPr id="69" name="그룹 68"/>
            <p:cNvGrpSpPr/>
            <p:nvPr/>
          </p:nvGrpSpPr>
          <p:grpSpPr>
            <a:xfrm>
              <a:off x="2422029" y="2676014"/>
              <a:ext cx="2166447" cy="279104"/>
              <a:chOff x="2422029" y="1784547"/>
              <a:chExt cx="2166447" cy="279104"/>
            </a:xfrm>
          </p:grpSpPr>
          <p:sp>
            <p:nvSpPr>
              <p:cNvPr id="70" name="직사각형 69"/>
              <p:cNvSpPr/>
              <p:nvPr/>
            </p:nvSpPr>
            <p:spPr>
              <a:xfrm>
                <a:off x="2422029" y="1784547"/>
                <a:ext cx="1861133" cy="27910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400" b="1" dirty="0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-</a:t>
                </a:r>
                <a:endParaRPr lang="ko-KR" altLang="en-US" sz="14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71" name="직사각형 70"/>
              <p:cNvSpPr/>
              <p:nvPr/>
            </p:nvSpPr>
            <p:spPr>
              <a:xfrm>
                <a:off x="4283162" y="1784547"/>
                <a:ext cx="305314" cy="27910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4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72" name="이등변 삼각형 71"/>
              <p:cNvSpPr/>
              <p:nvPr/>
            </p:nvSpPr>
            <p:spPr>
              <a:xfrm rot="10800000">
                <a:off x="4335482" y="1837369"/>
                <a:ext cx="205823" cy="178757"/>
              </a:xfrm>
              <a:prstGeom prst="triangl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73" name="직사각형 72"/>
            <p:cNvSpPr/>
            <p:nvPr/>
          </p:nvSpPr>
          <p:spPr>
            <a:xfrm>
              <a:off x="2422029" y="3023458"/>
              <a:ext cx="3108178" cy="3846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4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- </a:t>
              </a:r>
              <a:endParaRPr lang="ko-KR" altLang="en-US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grpSp>
          <p:nvGrpSpPr>
            <p:cNvPr id="75" name="그룹 74"/>
            <p:cNvGrpSpPr/>
            <p:nvPr/>
          </p:nvGrpSpPr>
          <p:grpSpPr>
            <a:xfrm>
              <a:off x="2422029" y="3620136"/>
              <a:ext cx="2166447" cy="279104"/>
              <a:chOff x="2422029" y="1784547"/>
              <a:chExt cx="2166447" cy="279104"/>
            </a:xfrm>
          </p:grpSpPr>
          <p:sp>
            <p:nvSpPr>
              <p:cNvPr id="76" name="직사각형 75"/>
              <p:cNvSpPr/>
              <p:nvPr/>
            </p:nvSpPr>
            <p:spPr>
              <a:xfrm>
                <a:off x="2422029" y="1784547"/>
                <a:ext cx="1861133" cy="27910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1400" b="1" dirty="0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대천사의 지혜</a:t>
                </a:r>
                <a:endParaRPr lang="ko-KR" altLang="en-US" sz="14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77" name="직사각형 76"/>
              <p:cNvSpPr/>
              <p:nvPr/>
            </p:nvSpPr>
            <p:spPr>
              <a:xfrm>
                <a:off x="4283162" y="1784547"/>
                <a:ext cx="305314" cy="27910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4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85" name="이등변 삼각형 84"/>
              <p:cNvSpPr/>
              <p:nvPr/>
            </p:nvSpPr>
            <p:spPr>
              <a:xfrm rot="10800000">
                <a:off x="4335482" y="1837369"/>
                <a:ext cx="205823" cy="178757"/>
              </a:xfrm>
              <a:prstGeom prst="triangl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86" name="직사각형 85"/>
            <p:cNvSpPr/>
            <p:nvPr/>
          </p:nvSpPr>
          <p:spPr>
            <a:xfrm>
              <a:off x="2422029" y="3967580"/>
              <a:ext cx="3108178" cy="3846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ko-KR" altLang="en-US" sz="14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생명력 증가</a:t>
              </a:r>
              <a:r>
                <a:rPr lang="en-US" altLang="ko-KR" sz="14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endParaRPr lang="ko-KR" altLang="en-US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4225496" y="3992294"/>
              <a:ext cx="124704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+12.12%</a:t>
              </a:r>
              <a:endParaRPr lang="ko-KR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grpSp>
          <p:nvGrpSpPr>
            <p:cNvPr id="88" name="그룹 87"/>
            <p:cNvGrpSpPr/>
            <p:nvPr/>
          </p:nvGrpSpPr>
          <p:grpSpPr>
            <a:xfrm>
              <a:off x="2422029" y="4595216"/>
              <a:ext cx="2166447" cy="279104"/>
              <a:chOff x="2422029" y="1784547"/>
              <a:chExt cx="2166447" cy="279104"/>
            </a:xfrm>
          </p:grpSpPr>
          <p:sp>
            <p:nvSpPr>
              <p:cNvPr id="89" name="직사각형 88"/>
              <p:cNvSpPr/>
              <p:nvPr/>
            </p:nvSpPr>
            <p:spPr>
              <a:xfrm>
                <a:off x="2422029" y="1784547"/>
                <a:ext cx="1861133" cy="27910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1400" b="1" dirty="0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궁극의 재능</a:t>
                </a:r>
                <a:endParaRPr lang="ko-KR" altLang="en-US" sz="14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90" name="직사각형 89"/>
              <p:cNvSpPr/>
              <p:nvPr/>
            </p:nvSpPr>
            <p:spPr>
              <a:xfrm>
                <a:off x="4283162" y="1784547"/>
                <a:ext cx="305314" cy="27910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4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00" name="이등변 삼각형 99"/>
              <p:cNvSpPr/>
              <p:nvPr/>
            </p:nvSpPr>
            <p:spPr>
              <a:xfrm rot="10800000">
                <a:off x="4335482" y="1837369"/>
                <a:ext cx="205823" cy="178757"/>
              </a:xfrm>
              <a:prstGeom prst="triangl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101" name="직사각형 100"/>
            <p:cNvSpPr/>
            <p:nvPr/>
          </p:nvSpPr>
          <p:spPr>
            <a:xfrm>
              <a:off x="2422029" y="4942660"/>
              <a:ext cx="3108178" cy="3846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ko-KR" altLang="en-US" sz="1400" b="1" dirty="0" err="1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스킬쿨타임</a:t>
              </a:r>
              <a:r>
                <a:rPr lang="ko-KR" altLang="en-US" sz="14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감소</a:t>
              </a:r>
              <a:r>
                <a:rPr lang="en-US" altLang="ko-KR" sz="14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endParaRPr lang="ko-KR" altLang="en-US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4225496" y="4967374"/>
              <a:ext cx="124704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+12.12%</a:t>
              </a:r>
              <a:endParaRPr lang="ko-KR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3" name="직사각형 102"/>
            <p:cNvSpPr/>
            <p:nvPr/>
          </p:nvSpPr>
          <p:spPr>
            <a:xfrm>
              <a:off x="1424252" y="5520460"/>
              <a:ext cx="4187655" cy="100897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>
                <a:lnSpc>
                  <a:spcPct val="150000"/>
                </a:lnSpc>
              </a:pPr>
              <a:endParaRPr lang="en-US" altLang="ko-KR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424252" y="5548408"/>
              <a:ext cx="2515287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600" b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대천사세트</a:t>
              </a:r>
              <a:r>
                <a:rPr lang="en-US" altLang="ko-KR" sz="1400" dirty="0" smtClean="0"/>
                <a:t/>
              </a:r>
              <a:br>
                <a:rPr lang="en-US" altLang="ko-KR" sz="1400" dirty="0" smtClean="0"/>
              </a:br>
              <a:r>
                <a:rPr lang="en-US" altLang="ko-KR" sz="1200" b="1" dirty="0" smtClean="0"/>
                <a:t>2</a:t>
              </a:r>
              <a:r>
                <a:rPr lang="ko-KR" altLang="en-US" sz="1200" b="1" dirty="0" smtClean="0"/>
                <a:t>세트 </a:t>
              </a:r>
              <a:r>
                <a:rPr lang="en-US" altLang="ko-KR" sz="1200" b="1" dirty="0" smtClean="0"/>
                <a:t>: </a:t>
              </a:r>
              <a:r>
                <a:rPr lang="ko-KR" altLang="en-US" sz="1200" b="1" dirty="0" smtClean="0"/>
                <a:t>생명력 최대값 증가</a:t>
              </a:r>
              <a:r>
                <a:rPr lang="en-US" altLang="ko-KR" sz="1200" b="1" dirty="0" smtClean="0"/>
                <a:t> </a:t>
              </a:r>
            </a:p>
            <a:p>
              <a:r>
                <a:rPr lang="en-US" altLang="ko-KR" sz="1200" b="1" dirty="0" smtClean="0"/>
                <a:t>3</a:t>
              </a:r>
              <a:r>
                <a:rPr lang="ko-KR" altLang="en-US" sz="1200" b="1" dirty="0" smtClean="0"/>
                <a:t>세트 </a:t>
              </a:r>
              <a:r>
                <a:rPr lang="en-US" altLang="ko-KR" sz="1200" b="1" dirty="0" smtClean="0"/>
                <a:t>: </a:t>
              </a:r>
              <a:r>
                <a:rPr lang="ko-KR" altLang="en-US" sz="1200" b="1" dirty="0" smtClean="0"/>
                <a:t>공격속도 증가</a:t>
              </a:r>
              <a:endParaRPr lang="en-US" altLang="ko-KR" sz="1200" b="1" dirty="0" smtClean="0"/>
            </a:p>
            <a:p>
              <a:r>
                <a:rPr lang="en-US" altLang="ko-KR" sz="12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4</a:t>
              </a:r>
              <a:r>
                <a:rPr lang="ko-KR" altLang="en-US" sz="12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세트 </a:t>
              </a:r>
              <a:r>
                <a:rPr lang="en-US" altLang="ko-KR" sz="12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: </a:t>
              </a:r>
              <a:r>
                <a:rPr lang="ko-KR" altLang="en-US" sz="12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치명타세기 증가</a:t>
              </a:r>
              <a:endPara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3823593" y="5548408"/>
              <a:ext cx="1327527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altLang="ko-KR" sz="1600" dirty="0" smtClean="0"/>
            </a:p>
            <a:p>
              <a:r>
                <a:rPr lang="en-US" altLang="ko-KR" sz="1200" b="1" dirty="0" smtClean="0"/>
                <a:t>+12.12%</a:t>
              </a:r>
            </a:p>
            <a:p>
              <a:r>
                <a:rPr lang="en-US" altLang="ko-KR" sz="1200" b="1" dirty="0" smtClean="0"/>
                <a:t>+1.12%</a:t>
              </a:r>
            </a:p>
            <a:p>
              <a:r>
                <a:rPr lang="en-US" altLang="ko-KR" sz="12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+3.59%</a:t>
              </a:r>
              <a:endPara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1950239" y="664227"/>
              <a:ext cx="1074902" cy="400110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r>
                <a:rPr lang="ko-KR" altLang="en-US" sz="2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보석함</a:t>
              </a:r>
              <a:endParaRPr lang="ko-KR" alt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" name="실행 단추: 도움말 7">
              <a:hlinkClick r:id="" action="ppaction://noaction" highlightClick="1"/>
            </p:cNvPr>
            <p:cNvSpPr/>
            <p:nvPr/>
          </p:nvSpPr>
          <p:spPr>
            <a:xfrm>
              <a:off x="5126684" y="1627168"/>
              <a:ext cx="409575" cy="385309"/>
            </a:xfrm>
            <a:prstGeom prst="actionButtonHelp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rgbClr val="FF0000"/>
                </a:solidFill>
              </a:endParaRPr>
            </a:p>
          </p:txBody>
        </p:sp>
        <p:sp>
          <p:nvSpPr>
            <p:cNvPr id="104" name="직사각형 103"/>
            <p:cNvSpPr/>
            <p:nvPr/>
          </p:nvSpPr>
          <p:spPr>
            <a:xfrm>
              <a:off x="2422029" y="2009714"/>
              <a:ext cx="1861133" cy="171491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400" b="1" dirty="0" err="1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선택안함</a:t>
              </a:r>
              <a:endParaRPr lang="en-US" altLang="ko-KR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/>
              <a:r>
                <a:rPr lang="ko-KR" altLang="en-US" sz="1400" b="1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대천사의 용맹</a:t>
              </a:r>
              <a:endParaRPr lang="en-US" altLang="ko-KR" sz="1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/>
              <a:r>
                <a:rPr lang="ko-KR" altLang="en-US" sz="14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궁극의 용맹</a:t>
              </a:r>
              <a:endParaRPr lang="en-US" altLang="ko-KR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/>
              <a:r>
                <a:rPr lang="ko-KR" altLang="en-US" sz="14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불멸의 용맹</a:t>
              </a:r>
              <a:endParaRPr lang="en-US" altLang="ko-KR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/>
              <a:r>
                <a:rPr lang="ko-KR" altLang="en-US" sz="14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파멸의 용맹</a:t>
              </a:r>
              <a:endParaRPr lang="en-US" altLang="ko-KR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/>
              <a:r>
                <a:rPr lang="ko-KR" altLang="en-US" sz="14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악마의 용맹</a:t>
              </a:r>
              <a:endParaRPr lang="en-US" altLang="ko-KR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/>
              <a:r>
                <a:rPr lang="ko-KR" altLang="en-US" sz="1400" b="1" dirty="0" err="1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가디언의</a:t>
              </a:r>
              <a:r>
                <a:rPr lang="ko-KR" altLang="en-US" sz="14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용맹</a:t>
              </a:r>
              <a:endParaRPr lang="ko-KR" altLang="en-US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39490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그룹 4"/>
          <p:cNvGrpSpPr/>
          <p:nvPr/>
        </p:nvGrpSpPr>
        <p:grpSpPr>
          <a:xfrm>
            <a:off x="1348918" y="658825"/>
            <a:ext cx="9510593" cy="5944107"/>
            <a:chOff x="1348918" y="658825"/>
            <a:chExt cx="9510593" cy="5944107"/>
          </a:xfrm>
        </p:grpSpPr>
        <p:sp>
          <p:nvSpPr>
            <p:cNvPr id="44" name="직사각형 43"/>
            <p:cNvSpPr/>
            <p:nvPr/>
          </p:nvSpPr>
          <p:spPr>
            <a:xfrm>
              <a:off x="1348918" y="658826"/>
              <a:ext cx="9510593" cy="594410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2" name="직사각형 41"/>
            <p:cNvSpPr/>
            <p:nvPr/>
          </p:nvSpPr>
          <p:spPr>
            <a:xfrm>
              <a:off x="5692140" y="1574337"/>
              <a:ext cx="5094552" cy="49551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ct val="150000"/>
                </a:lnSpc>
              </a:pPr>
              <a:endParaRPr lang="ko-KR" altLang="en-US" sz="1400" dirty="0">
                <a:solidFill>
                  <a:schemeClr val="tx1"/>
                </a:solidFill>
              </a:endParaRPr>
            </a:p>
          </p:txBody>
        </p:sp>
        <p:pic>
          <p:nvPicPr>
            <p:cNvPr id="25" name="그림 2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48918" y="658825"/>
              <a:ext cx="9510593" cy="426201"/>
            </a:xfrm>
            <a:prstGeom prst="rect">
              <a:avLst/>
            </a:prstGeom>
          </p:spPr>
        </p:pic>
        <p:sp>
          <p:nvSpPr>
            <p:cNvPr id="20" name="TextBox 19"/>
            <p:cNvSpPr txBox="1"/>
            <p:nvPr/>
          </p:nvSpPr>
          <p:spPr>
            <a:xfrm>
              <a:off x="6812793" y="1998033"/>
              <a:ext cx="1412845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ko-KR" altLang="en-US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등급</a:t>
              </a:r>
              <a:endParaRPr lang="en-US" altLang="ko-K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ko-KR" altLang="en-US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수량</a:t>
              </a:r>
              <a:endParaRPr lang="ko-KR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" name="직사각형 30"/>
            <p:cNvSpPr/>
            <p:nvPr/>
          </p:nvSpPr>
          <p:spPr>
            <a:xfrm>
              <a:off x="5980088" y="1636005"/>
              <a:ext cx="4472645" cy="35132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600" dirty="0" smtClean="0">
                  <a:solidFill>
                    <a:schemeClr val="tx1"/>
                  </a:solidFill>
                </a:rPr>
                <a:t>루비</a:t>
              </a:r>
              <a:r>
                <a:rPr lang="en-US" altLang="ko-KR" sz="1600" dirty="0" smtClean="0">
                  <a:solidFill>
                    <a:schemeClr val="tx1"/>
                  </a:solidFill>
                </a:rPr>
                <a:t>(</a:t>
              </a:r>
              <a:r>
                <a:rPr lang="ko-KR" altLang="en-US" sz="1600" dirty="0" smtClean="0">
                  <a:solidFill>
                    <a:schemeClr val="tx1"/>
                  </a:solidFill>
                </a:rPr>
                <a:t>전설</a:t>
              </a:r>
              <a:r>
                <a:rPr lang="en-US" altLang="ko-KR" sz="1600" dirty="0" smtClean="0">
                  <a:solidFill>
                    <a:schemeClr val="tx1"/>
                  </a:solidFill>
                </a:rPr>
                <a:t>)</a:t>
              </a:r>
              <a:endParaRPr lang="ko-KR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7887772" y="1998033"/>
              <a:ext cx="1043926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50000"/>
                </a:lnSpc>
              </a:pPr>
              <a:r>
                <a:rPr lang="ko-KR" altLang="en-US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전설</a:t>
              </a:r>
              <a:endParaRPr lang="en-US" altLang="ko-K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r">
                <a:lnSpc>
                  <a:spcPct val="150000"/>
                </a:lnSpc>
              </a:pPr>
              <a:r>
                <a:rPr lang="en-US" altLang="ko-KR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123</a:t>
              </a:r>
              <a:r>
                <a:rPr lang="ko-KR" altLang="en-US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</a:t>
              </a:r>
              <a:endParaRPr lang="ko-KR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5" name="직사각형 34"/>
            <p:cNvSpPr/>
            <p:nvPr/>
          </p:nvSpPr>
          <p:spPr>
            <a:xfrm>
              <a:off x="5980089" y="3094352"/>
              <a:ext cx="4472645" cy="26285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600" dirty="0" smtClean="0">
                  <a:solidFill>
                    <a:schemeClr val="tx1"/>
                  </a:solidFill>
                </a:rPr>
                <a:t>보석 </a:t>
              </a:r>
              <a:r>
                <a:rPr lang="ko-KR" altLang="en-US" sz="1600" dirty="0" smtClean="0">
                  <a:solidFill>
                    <a:schemeClr val="tx1"/>
                  </a:solidFill>
                </a:rPr>
                <a:t>옵션 정보</a:t>
              </a:r>
              <a:endParaRPr lang="ko-KR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6194709" y="3398466"/>
              <a:ext cx="1853534" cy="23544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ko-KR" sz="1400" b="1" dirty="0" smtClean="0"/>
                <a:t>&gt; </a:t>
              </a:r>
              <a:r>
                <a:rPr lang="ko-KR" altLang="ko-KR" sz="1400" b="1" dirty="0" smtClean="0"/>
                <a:t>물리공격력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400" b="1" dirty="0" smtClean="0"/>
                <a:t>&gt; </a:t>
              </a:r>
              <a:r>
                <a:rPr lang="ko-KR" altLang="ko-KR" sz="1400" b="1" dirty="0" smtClean="0"/>
                <a:t>마법공격력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400" b="1" dirty="0" smtClean="0"/>
                <a:t>&gt; </a:t>
              </a:r>
              <a:r>
                <a:rPr lang="ko-KR" altLang="ko-KR" sz="1400" b="1" dirty="0" smtClean="0"/>
                <a:t>명중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400" b="1" dirty="0" smtClean="0"/>
                <a:t>&gt; </a:t>
              </a:r>
              <a:r>
                <a:rPr lang="ko-KR" altLang="ko-KR" sz="1400" b="1" dirty="0" smtClean="0"/>
                <a:t>치명타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400" b="1" dirty="0" smtClean="0"/>
                <a:t>&gt; </a:t>
              </a:r>
              <a:r>
                <a:rPr lang="ko-KR" altLang="ko-KR" sz="1400" b="1" dirty="0" smtClean="0"/>
                <a:t>치명타확률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400" b="1" dirty="0" smtClean="0"/>
                <a:t>&gt; </a:t>
              </a:r>
              <a:r>
                <a:rPr lang="ko-KR" altLang="ko-KR" sz="1400" b="1" dirty="0" smtClean="0"/>
                <a:t>관통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400" b="1" dirty="0" smtClean="0"/>
                <a:t>&gt; </a:t>
              </a:r>
              <a:r>
                <a:rPr lang="ko-KR" altLang="ko-KR" sz="1400" b="1" dirty="0" smtClean="0"/>
                <a:t>공격속도</a:t>
              </a:r>
              <a:endParaRPr lang="ko-KR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8513935" y="3412408"/>
              <a:ext cx="1152792" cy="23544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50000"/>
                </a:lnSpc>
              </a:pPr>
              <a:r>
                <a:rPr lang="en-US" altLang="ko-KR" sz="1400" b="1" dirty="0" smtClean="0"/>
                <a:t>+13% ~</a:t>
              </a:r>
            </a:p>
            <a:p>
              <a:pPr algn="r">
                <a:lnSpc>
                  <a:spcPct val="150000"/>
                </a:lnSpc>
              </a:pPr>
              <a:r>
                <a:rPr lang="en-US" altLang="ko-KR" sz="1400" b="1" dirty="0" smtClean="0"/>
                <a:t>+2% ~</a:t>
              </a:r>
            </a:p>
            <a:p>
              <a:pPr algn="r">
                <a:lnSpc>
                  <a:spcPct val="150000"/>
                </a:lnSpc>
              </a:pPr>
              <a:r>
                <a:rPr lang="en-US" altLang="ko-KR" sz="1400" b="1" dirty="0" smtClean="0"/>
                <a:t>+23% ~</a:t>
              </a:r>
            </a:p>
            <a:p>
              <a:pPr algn="r">
                <a:lnSpc>
                  <a:spcPct val="150000"/>
                </a:lnSpc>
              </a:pPr>
              <a:r>
                <a:rPr lang="en-US" altLang="ko-KR" sz="1400" b="1" dirty="0" smtClean="0"/>
                <a:t>+23% ~</a:t>
              </a:r>
            </a:p>
            <a:p>
              <a:pPr algn="r">
                <a:lnSpc>
                  <a:spcPct val="150000"/>
                </a:lnSpc>
              </a:pPr>
              <a:r>
                <a:rPr lang="en-US" altLang="ko-KR" sz="1400" b="1" dirty="0" smtClean="0"/>
                <a:t>+1% ~</a:t>
              </a:r>
            </a:p>
            <a:p>
              <a:pPr algn="r">
                <a:lnSpc>
                  <a:spcPct val="150000"/>
                </a:lnSpc>
              </a:pPr>
              <a:r>
                <a:rPr lang="en-US" altLang="ko-KR" sz="1400" b="1" dirty="0" smtClean="0"/>
                <a:t>+23% ~</a:t>
              </a:r>
            </a:p>
            <a:p>
              <a:pPr algn="r">
                <a:lnSpc>
                  <a:spcPct val="150000"/>
                </a:lnSpc>
              </a:pPr>
              <a:r>
                <a:rPr lang="en-US" altLang="ko-KR" sz="1400" b="1" dirty="0" smtClean="0"/>
                <a:t>+23% ~</a:t>
              </a:r>
              <a:endParaRPr lang="ko-KR" altLang="en-US" sz="1400" b="1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9561803" y="3398466"/>
              <a:ext cx="813191" cy="23544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ko-KR" sz="1400" b="1" dirty="0" smtClean="0"/>
                <a:t>+18%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400" b="1" dirty="0" smtClean="0"/>
                <a:t>+5%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400" b="1" dirty="0" smtClean="0"/>
                <a:t>+29%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400" b="1" dirty="0" smtClean="0"/>
                <a:t>+23%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400" b="1" dirty="0" smtClean="0"/>
                <a:t>+5%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400" b="1" dirty="0" smtClean="0"/>
                <a:t>+23%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400" b="1" dirty="0" smtClean="0"/>
                <a:t>+23%</a:t>
              </a:r>
              <a:endParaRPr lang="ko-KR" altLang="en-US" sz="1400" b="1" dirty="0"/>
            </a:p>
          </p:txBody>
        </p:sp>
        <p:sp>
          <p:nvSpPr>
            <p:cNvPr id="40" name="직사각형 39"/>
            <p:cNvSpPr/>
            <p:nvPr/>
          </p:nvSpPr>
          <p:spPr>
            <a:xfrm>
              <a:off x="9477321" y="2120387"/>
              <a:ext cx="897674" cy="729318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r>
                <a:rPr lang="ko-KR" altLang="en-US" dirty="0" smtClean="0">
                  <a:solidFill>
                    <a:schemeClr val="tx1"/>
                  </a:solidFill>
                </a:rPr>
                <a:t>합성</a:t>
              </a:r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41" name="직사각형 40"/>
            <p:cNvSpPr/>
            <p:nvPr/>
          </p:nvSpPr>
          <p:spPr>
            <a:xfrm>
              <a:off x="8513934" y="5727662"/>
              <a:ext cx="2110751" cy="440522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r>
                <a:rPr lang="ko-KR" altLang="en-US" dirty="0" smtClean="0">
                  <a:solidFill>
                    <a:schemeClr val="tx1"/>
                  </a:solidFill>
                </a:rPr>
                <a:t>일반흡수</a:t>
              </a:r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50" name="직사각형 49"/>
            <p:cNvSpPr/>
            <p:nvPr/>
          </p:nvSpPr>
          <p:spPr>
            <a:xfrm>
              <a:off x="5937492" y="5727662"/>
              <a:ext cx="2110751" cy="440522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>
                <a:lnSpc>
                  <a:spcPct val="150000"/>
                </a:lnSpc>
              </a:pPr>
              <a:r>
                <a:rPr lang="ko-KR" altLang="en-US" dirty="0" smtClean="0">
                  <a:solidFill>
                    <a:schemeClr val="tx1"/>
                  </a:solidFill>
                </a:rPr>
                <a:t>선택흡수</a:t>
              </a:r>
              <a:endParaRPr lang="ko-KR" altLang="en-US" dirty="0">
                <a:solidFill>
                  <a:schemeClr val="tx1"/>
                </a:solidFill>
              </a:endParaRPr>
            </a:p>
          </p:txBody>
        </p:sp>
        <p:pic>
          <p:nvPicPr>
            <p:cNvPr id="12" name="그림 1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37493" y="5744982"/>
              <a:ext cx="403426" cy="423202"/>
            </a:xfrm>
            <a:prstGeom prst="rect">
              <a:avLst/>
            </a:prstGeom>
          </p:spPr>
        </p:pic>
        <p:sp>
          <p:nvSpPr>
            <p:cNvPr id="52" name="TextBox 51"/>
            <p:cNvSpPr txBox="1"/>
            <p:nvPr/>
          </p:nvSpPr>
          <p:spPr>
            <a:xfrm>
              <a:off x="6223026" y="5849245"/>
              <a:ext cx="1412845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ko-KR" sz="1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123/50</a:t>
              </a:r>
              <a:endParaRPr lang="ko-KR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5692140" y="6229563"/>
              <a:ext cx="510196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 smtClean="0"/>
                <a:t>* </a:t>
              </a:r>
              <a:r>
                <a:rPr lang="ko-KR" altLang="en-US" sz="1200" dirty="0" smtClean="0"/>
                <a:t>옵션 </a:t>
              </a:r>
              <a:r>
                <a:rPr lang="ko-KR" altLang="en-US" sz="1200" dirty="0" err="1" smtClean="0"/>
                <a:t>선택제는</a:t>
              </a:r>
              <a:r>
                <a:rPr lang="ko-KR" altLang="en-US" sz="1200" dirty="0" smtClean="0"/>
                <a:t> </a:t>
              </a:r>
              <a:r>
                <a:rPr lang="ko-KR" altLang="en-US" sz="1200" dirty="0" err="1" smtClean="0"/>
                <a:t>초월던전에서</a:t>
              </a:r>
              <a:r>
                <a:rPr lang="ko-KR" altLang="en-US" sz="1200" dirty="0" smtClean="0"/>
                <a:t> 획득할 수 있습니다</a:t>
              </a:r>
              <a:r>
                <a:rPr lang="en-US" altLang="ko-KR" sz="1200" dirty="0" smtClean="0"/>
                <a:t>.</a:t>
              </a:r>
              <a:endParaRPr lang="ko-KR" altLang="en-US" sz="1200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950239" y="664227"/>
              <a:ext cx="1074902" cy="400110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r>
                <a:rPr lang="ko-KR" altLang="en-US" sz="2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보석함</a:t>
              </a:r>
              <a:endParaRPr lang="ko-KR" alt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8" name="직사각형 37"/>
            <p:cNvSpPr/>
            <p:nvPr/>
          </p:nvSpPr>
          <p:spPr>
            <a:xfrm>
              <a:off x="3285385" y="1223009"/>
              <a:ext cx="1861133" cy="35132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600" b="1" dirty="0" err="1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수호석</a:t>
              </a:r>
              <a:endParaRPr lang="ko-KR" altLang="en-US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5" name="직사각형 44"/>
            <p:cNvSpPr/>
            <p:nvPr/>
          </p:nvSpPr>
          <p:spPr>
            <a:xfrm>
              <a:off x="1424252" y="1574339"/>
              <a:ext cx="4187655" cy="388419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ct val="150000"/>
                </a:lnSpc>
              </a:pPr>
              <a:endParaRPr lang="ko-KR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46" name="직사각형 45"/>
            <p:cNvSpPr/>
            <p:nvPr/>
          </p:nvSpPr>
          <p:spPr>
            <a:xfrm>
              <a:off x="1424252" y="1223009"/>
              <a:ext cx="1861133" cy="351329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6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보석</a:t>
              </a:r>
              <a:endParaRPr lang="ko-KR" altLang="en-US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grpSp>
          <p:nvGrpSpPr>
            <p:cNvPr id="47" name="그룹 46"/>
            <p:cNvGrpSpPr/>
            <p:nvPr/>
          </p:nvGrpSpPr>
          <p:grpSpPr>
            <a:xfrm>
              <a:off x="2422029" y="1728798"/>
              <a:ext cx="2166447" cy="279104"/>
              <a:chOff x="2422029" y="1784547"/>
              <a:chExt cx="2166447" cy="279104"/>
            </a:xfrm>
          </p:grpSpPr>
          <p:sp>
            <p:nvSpPr>
              <p:cNvPr id="48" name="직사각형 47"/>
              <p:cNvSpPr/>
              <p:nvPr/>
            </p:nvSpPr>
            <p:spPr>
              <a:xfrm>
                <a:off x="2422029" y="1784547"/>
                <a:ext cx="1861133" cy="27910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1400" b="1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대천사의 용맹</a:t>
                </a:r>
                <a:endParaRPr lang="ko-KR" altLang="en-US" sz="14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49" name="직사각형 48"/>
              <p:cNvSpPr/>
              <p:nvPr/>
            </p:nvSpPr>
            <p:spPr>
              <a:xfrm>
                <a:off x="4283162" y="1784547"/>
                <a:ext cx="305314" cy="27910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4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51" name="이등변 삼각형 50"/>
              <p:cNvSpPr/>
              <p:nvPr/>
            </p:nvSpPr>
            <p:spPr>
              <a:xfrm rot="10800000">
                <a:off x="4335482" y="1837369"/>
                <a:ext cx="205823" cy="178757"/>
              </a:xfrm>
              <a:prstGeom prst="triangl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53" name="직사각형 52"/>
            <p:cNvSpPr/>
            <p:nvPr/>
          </p:nvSpPr>
          <p:spPr>
            <a:xfrm>
              <a:off x="1581308" y="1728797"/>
              <a:ext cx="763200" cy="73213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pPr algn="r"/>
              <a:endParaRPr lang="ko-KR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55" name="직사각형 54"/>
            <p:cNvSpPr/>
            <p:nvPr/>
          </p:nvSpPr>
          <p:spPr>
            <a:xfrm>
              <a:off x="1581307" y="2676014"/>
              <a:ext cx="763200" cy="73213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pPr algn="r"/>
              <a:endParaRPr lang="ko-KR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56" name="직사각형 55"/>
            <p:cNvSpPr/>
            <p:nvPr/>
          </p:nvSpPr>
          <p:spPr>
            <a:xfrm>
              <a:off x="1581307" y="3620134"/>
              <a:ext cx="763200" cy="73213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pPr algn="r"/>
              <a:endParaRPr lang="ko-KR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57" name="직사각형 56"/>
            <p:cNvSpPr/>
            <p:nvPr/>
          </p:nvSpPr>
          <p:spPr>
            <a:xfrm>
              <a:off x="1581307" y="4595214"/>
              <a:ext cx="763200" cy="73213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pPr algn="r"/>
              <a:endParaRPr lang="ko-KR" altLang="en-US" sz="1200" dirty="0">
                <a:solidFill>
                  <a:schemeClr val="tx1"/>
                </a:solidFill>
              </a:endParaRPr>
            </a:p>
          </p:txBody>
        </p:sp>
        <p:pic>
          <p:nvPicPr>
            <p:cNvPr id="58" name="그림 5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83803" y="2762977"/>
              <a:ext cx="558207" cy="558207"/>
            </a:xfrm>
            <a:prstGeom prst="rect">
              <a:avLst/>
            </a:prstGeom>
          </p:spPr>
        </p:pic>
        <p:pic>
          <p:nvPicPr>
            <p:cNvPr id="59" name="그림 5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83804" y="1815760"/>
              <a:ext cx="558207" cy="558207"/>
            </a:xfrm>
            <a:prstGeom prst="rect">
              <a:avLst/>
            </a:prstGeom>
          </p:spPr>
        </p:pic>
        <p:pic>
          <p:nvPicPr>
            <p:cNvPr id="60" name="그림 59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83802" y="3707097"/>
              <a:ext cx="558207" cy="558207"/>
            </a:xfrm>
            <a:prstGeom prst="rect">
              <a:avLst/>
            </a:prstGeom>
          </p:spPr>
        </p:pic>
        <p:pic>
          <p:nvPicPr>
            <p:cNvPr id="61" name="그림 60"/>
            <p:cNvPicPr>
              <a:picLocks noChangeAspect="1"/>
            </p:cNvPicPr>
            <p:nvPr/>
          </p:nvPicPr>
          <p:blipFill>
            <a:blip r:embed="rId7" cstate="print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colorTemperature colorTemp="11200"/>
                      </a14:imgEffect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83801" y="4682177"/>
              <a:ext cx="558207" cy="558207"/>
            </a:xfrm>
            <a:prstGeom prst="rect">
              <a:avLst/>
            </a:prstGeom>
          </p:spPr>
        </p:pic>
        <p:sp>
          <p:nvSpPr>
            <p:cNvPr id="62" name="직사각형 61"/>
            <p:cNvSpPr/>
            <p:nvPr/>
          </p:nvSpPr>
          <p:spPr>
            <a:xfrm>
              <a:off x="2422029" y="2076242"/>
              <a:ext cx="3108178" cy="3846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ko-KR" altLang="en-US" sz="14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치명타확률 증가</a:t>
              </a:r>
              <a:r>
                <a:rPr lang="en-US" altLang="ko-KR" sz="14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endParaRPr lang="ko-KR" altLang="en-US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4225496" y="2100956"/>
              <a:ext cx="124704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+12.12%</a:t>
              </a:r>
              <a:endParaRPr lang="ko-KR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grpSp>
          <p:nvGrpSpPr>
            <p:cNvPr id="64" name="그룹 63"/>
            <p:cNvGrpSpPr/>
            <p:nvPr/>
          </p:nvGrpSpPr>
          <p:grpSpPr>
            <a:xfrm>
              <a:off x="2422029" y="2676014"/>
              <a:ext cx="2166447" cy="279104"/>
              <a:chOff x="2422029" y="1784547"/>
              <a:chExt cx="2166447" cy="279104"/>
            </a:xfrm>
          </p:grpSpPr>
          <p:sp>
            <p:nvSpPr>
              <p:cNvPr id="65" name="직사각형 64"/>
              <p:cNvSpPr/>
              <p:nvPr/>
            </p:nvSpPr>
            <p:spPr>
              <a:xfrm>
                <a:off x="2422029" y="1784547"/>
                <a:ext cx="1861133" cy="27910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400" b="1" dirty="0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-</a:t>
                </a:r>
                <a:endParaRPr lang="ko-KR" altLang="en-US" sz="14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66" name="직사각형 65"/>
              <p:cNvSpPr/>
              <p:nvPr/>
            </p:nvSpPr>
            <p:spPr>
              <a:xfrm>
                <a:off x="4283162" y="1784547"/>
                <a:ext cx="305314" cy="27910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4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67" name="이등변 삼각형 66"/>
              <p:cNvSpPr/>
              <p:nvPr/>
            </p:nvSpPr>
            <p:spPr>
              <a:xfrm rot="10800000">
                <a:off x="4335482" y="1837369"/>
                <a:ext cx="205823" cy="178757"/>
              </a:xfrm>
              <a:prstGeom prst="triangl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68" name="직사각형 67"/>
            <p:cNvSpPr/>
            <p:nvPr/>
          </p:nvSpPr>
          <p:spPr>
            <a:xfrm>
              <a:off x="2422029" y="3023458"/>
              <a:ext cx="3108178" cy="3846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4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- </a:t>
              </a:r>
              <a:endParaRPr lang="ko-KR" altLang="en-US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grpSp>
          <p:nvGrpSpPr>
            <p:cNvPr id="69" name="그룹 68"/>
            <p:cNvGrpSpPr/>
            <p:nvPr/>
          </p:nvGrpSpPr>
          <p:grpSpPr>
            <a:xfrm>
              <a:off x="2422029" y="3620136"/>
              <a:ext cx="2166447" cy="279104"/>
              <a:chOff x="2422029" y="1784547"/>
              <a:chExt cx="2166447" cy="279104"/>
            </a:xfrm>
          </p:grpSpPr>
          <p:sp>
            <p:nvSpPr>
              <p:cNvPr id="70" name="직사각형 69"/>
              <p:cNvSpPr/>
              <p:nvPr/>
            </p:nvSpPr>
            <p:spPr>
              <a:xfrm>
                <a:off x="2422029" y="1784547"/>
                <a:ext cx="1861133" cy="27910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1400" b="1" dirty="0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대천사의 지혜</a:t>
                </a:r>
                <a:endParaRPr lang="ko-KR" altLang="en-US" sz="14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71" name="직사각형 70"/>
              <p:cNvSpPr/>
              <p:nvPr/>
            </p:nvSpPr>
            <p:spPr>
              <a:xfrm>
                <a:off x="4283162" y="1784547"/>
                <a:ext cx="305314" cy="27910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4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72" name="이등변 삼각형 71"/>
              <p:cNvSpPr/>
              <p:nvPr/>
            </p:nvSpPr>
            <p:spPr>
              <a:xfrm rot="10800000">
                <a:off x="4335482" y="1837369"/>
                <a:ext cx="205823" cy="178757"/>
              </a:xfrm>
              <a:prstGeom prst="triangl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73" name="직사각형 72"/>
            <p:cNvSpPr/>
            <p:nvPr/>
          </p:nvSpPr>
          <p:spPr>
            <a:xfrm>
              <a:off x="2422029" y="3967580"/>
              <a:ext cx="3108178" cy="3846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ko-KR" altLang="en-US" sz="14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생명력 증가</a:t>
              </a:r>
              <a:r>
                <a:rPr lang="en-US" altLang="ko-KR" sz="14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endParaRPr lang="ko-KR" altLang="en-US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4225496" y="3992294"/>
              <a:ext cx="124704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+12.12%</a:t>
              </a:r>
              <a:endParaRPr lang="ko-KR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grpSp>
          <p:nvGrpSpPr>
            <p:cNvPr id="75" name="그룹 74"/>
            <p:cNvGrpSpPr/>
            <p:nvPr/>
          </p:nvGrpSpPr>
          <p:grpSpPr>
            <a:xfrm>
              <a:off x="2422029" y="4595216"/>
              <a:ext cx="2166447" cy="279104"/>
              <a:chOff x="2422029" y="1784547"/>
              <a:chExt cx="2166447" cy="279104"/>
            </a:xfrm>
          </p:grpSpPr>
          <p:sp>
            <p:nvSpPr>
              <p:cNvPr id="76" name="직사각형 75"/>
              <p:cNvSpPr/>
              <p:nvPr/>
            </p:nvSpPr>
            <p:spPr>
              <a:xfrm>
                <a:off x="2422029" y="1784547"/>
                <a:ext cx="1861133" cy="27910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1400" b="1" dirty="0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궁극의 재능</a:t>
                </a:r>
                <a:endParaRPr lang="ko-KR" altLang="en-US" sz="14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77" name="직사각형 76"/>
              <p:cNvSpPr/>
              <p:nvPr/>
            </p:nvSpPr>
            <p:spPr>
              <a:xfrm>
                <a:off x="4283162" y="1784547"/>
                <a:ext cx="305314" cy="27910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4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78" name="이등변 삼각형 77"/>
              <p:cNvSpPr/>
              <p:nvPr/>
            </p:nvSpPr>
            <p:spPr>
              <a:xfrm rot="10800000">
                <a:off x="4335482" y="1837369"/>
                <a:ext cx="205823" cy="178757"/>
              </a:xfrm>
              <a:prstGeom prst="triangl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79" name="직사각형 78"/>
            <p:cNvSpPr/>
            <p:nvPr/>
          </p:nvSpPr>
          <p:spPr>
            <a:xfrm>
              <a:off x="2422029" y="4942660"/>
              <a:ext cx="3108178" cy="3846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ko-KR" altLang="en-US" sz="1400" b="1" dirty="0" err="1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스킬쿨타임</a:t>
              </a:r>
              <a:r>
                <a:rPr lang="ko-KR" altLang="en-US" sz="14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감소</a:t>
              </a:r>
              <a:r>
                <a:rPr lang="en-US" altLang="ko-KR" sz="14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endParaRPr lang="ko-KR" altLang="en-US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4225496" y="4967374"/>
              <a:ext cx="124704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+12.12%</a:t>
              </a:r>
              <a:endParaRPr lang="ko-KR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1" name="직사각형 80"/>
            <p:cNvSpPr/>
            <p:nvPr/>
          </p:nvSpPr>
          <p:spPr>
            <a:xfrm>
              <a:off x="1424252" y="5520460"/>
              <a:ext cx="4187655" cy="100897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>
                <a:lnSpc>
                  <a:spcPct val="150000"/>
                </a:lnSpc>
              </a:pPr>
              <a:endParaRPr lang="en-US" altLang="ko-KR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1424252" y="5548408"/>
              <a:ext cx="2515287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600" b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대천사세트</a:t>
              </a:r>
              <a:r>
                <a:rPr lang="en-US" altLang="ko-KR" sz="1400" dirty="0" smtClean="0"/>
                <a:t/>
              </a:r>
              <a:br>
                <a:rPr lang="en-US" altLang="ko-KR" sz="1400" dirty="0" smtClean="0"/>
              </a:br>
              <a:r>
                <a:rPr lang="en-US" altLang="ko-KR" sz="1200" b="1" dirty="0" smtClean="0"/>
                <a:t>2</a:t>
              </a:r>
              <a:r>
                <a:rPr lang="ko-KR" altLang="en-US" sz="1200" b="1" dirty="0" smtClean="0"/>
                <a:t>세트 </a:t>
              </a:r>
              <a:r>
                <a:rPr lang="en-US" altLang="ko-KR" sz="1200" b="1" dirty="0" smtClean="0"/>
                <a:t>: </a:t>
              </a:r>
              <a:r>
                <a:rPr lang="ko-KR" altLang="en-US" sz="1200" b="1" dirty="0" smtClean="0"/>
                <a:t>생명력 최대값 증가</a:t>
              </a:r>
              <a:r>
                <a:rPr lang="en-US" altLang="ko-KR" sz="1200" b="1" dirty="0" smtClean="0"/>
                <a:t> </a:t>
              </a:r>
            </a:p>
            <a:p>
              <a:r>
                <a:rPr lang="en-US" altLang="ko-KR" sz="1200" b="1" dirty="0" smtClean="0"/>
                <a:t>3</a:t>
              </a:r>
              <a:r>
                <a:rPr lang="ko-KR" altLang="en-US" sz="1200" b="1" dirty="0" smtClean="0"/>
                <a:t>세트 </a:t>
              </a:r>
              <a:r>
                <a:rPr lang="en-US" altLang="ko-KR" sz="1200" b="1" dirty="0" smtClean="0"/>
                <a:t>: </a:t>
              </a:r>
              <a:r>
                <a:rPr lang="ko-KR" altLang="en-US" sz="1200" b="1" dirty="0" smtClean="0"/>
                <a:t>공격속도 증가</a:t>
              </a:r>
              <a:endParaRPr lang="en-US" altLang="ko-KR" sz="1200" b="1" dirty="0" smtClean="0"/>
            </a:p>
            <a:p>
              <a:r>
                <a:rPr lang="en-US" altLang="ko-KR" sz="12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4</a:t>
              </a:r>
              <a:r>
                <a:rPr lang="ko-KR" altLang="en-US" sz="12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세트 </a:t>
              </a:r>
              <a:r>
                <a:rPr lang="en-US" altLang="ko-KR" sz="12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: </a:t>
              </a:r>
              <a:r>
                <a:rPr lang="ko-KR" altLang="en-US" sz="12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치명타세기 증가</a:t>
              </a:r>
              <a:endPara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3823593" y="5548408"/>
              <a:ext cx="1327527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altLang="ko-KR" sz="1600" dirty="0" smtClean="0"/>
            </a:p>
            <a:p>
              <a:r>
                <a:rPr lang="en-US" altLang="ko-KR" sz="1200" b="1" dirty="0" smtClean="0"/>
                <a:t>+12.12%</a:t>
              </a:r>
            </a:p>
            <a:p>
              <a:r>
                <a:rPr lang="en-US" altLang="ko-KR" sz="1200" b="1" dirty="0" smtClean="0"/>
                <a:t>+1.12%</a:t>
              </a:r>
            </a:p>
            <a:p>
              <a:r>
                <a:rPr lang="en-US" altLang="ko-KR" sz="12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+3.59%</a:t>
              </a:r>
              <a:endPara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84" name="직사각형 83"/>
            <p:cNvSpPr/>
            <p:nvPr/>
          </p:nvSpPr>
          <p:spPr>
            <a:xfrm>
              <a:off x="5980090" y="2120387"/>
              <a:ext cx="763200" cy="73213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pPr algn="r"/>
              <a:endParaRPr lang="ko-KR" altLang="en-US" sz="1200" dirty="0">
                <a:solidFill>
                  <a:schemeClr val="tx1"/>
                </a:solidFill>
              </a:endParaRPr>
            </a:p>
          </p:txBody>
        </p:sp>
        <p:pic>
          <p:nvPicPr>
            <p:cNvPr id="85" name="그림 8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82586" y="2207350"/>
              <a:ext cx="558207" cy="558207"/>
            </a:xfrm>
            <a:prstGeom prst="rect">
              <a:avLst/>
            </a:prstGeom>
          </p:spPr>
        </p:pic>
        <p:sp>
          <p:nvSpPr>
            <p:cNvPr id="86" name="직사각형 85"/>
            <p:cNvSpPr/>
            <p:nvPr/>
          </p:nvSpPr>
          <p:spPr>
            <a:xfrm>
              <a:off x="10374994" y="1159111"/>
              <a:ext cx="411698" cy="41216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20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X</a:t>
              </a:r>
              <a:endParaRPr lang="ko-KR" altLang="en-US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7" name="실행 단추: 도움말 86">
              <a:hlinkClick r:id="" action="ppaction://noaction" highlightClick="1"/>
            </p:cNvPr>
            <p:cNvSpPr/>
            <p:nvPr/>
          </p:nvSpPr>
          <p:spPr>
            <a:xfrm>
              <a:off x="5126684" y="1627168"/>
              <a:ext cx="409575" cy="385309"/>
            </a:xfrm>
            <a:prstGeom prst="actionButtonHelp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29049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/>
          <p:cNvGrpSpPr/>
          <p:nvPr/>
        </p:nvGrpSpPr>
        <p:grpSpPr>
          <a:xfrm>
            <a:off x="173355" y="687966"/>
            <a:ext cx="5101966" cy="5020401"/>
            <a:chOff x="1516380" y="1135641"/>
            <a:chExt cx="5101966" cy="5020401"/>
          </a:xfrm>
        </p:grpSpPr>
        <p:sp>
          <p:nvSpPr>
            <p:cNvPr id="42" name="직사각형 41"/>
            <p:cNvSpPr/>
            <p:nvPr/>
          </p:nvSpPr>
          <p:spPr>
            <a:xfrm>
              <a:off x="1516380" y="1135641"/>
              <a:ext cx="5101966" cy="50204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ct val="150000"/>
                </a:lnSpc>
              </a:pPr>
              <a:endParaRPr lang="ko-KR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48" name="직사각형 47"/>
            <p:cNvSpPr/>
            <p:nvPr/>
          </p:nvSpPr>
          <p:spPr>
            <a:xfrm>
              <a:off x="2016206" y="2699507"/>
              <a:ext cx="4472645" cy="254138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1" name="직사각형 30"/>
            <p:cNvSpPr/>
            <p:nvPr/>
          </p:nvSpPr>
          <p:spPr>
            <a:xfrm>
              <a:off x="1828436" y="1208470"/>
              <a:ext cx="4472645" cy="35132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600" dirty="0" smtClean="0">
                  <a:solidFill>
                    <a:schemeClr val="tx1"/>
                  </a:solidFill>
                </a:rPr>
                <a:t>보석 </a:t>
              </a:r>
              <a:r>
                <a:rPr lang="ko-KR" altLang="en-US" sz="1600" dirty="0" smtClean="0">
                  <a:solidFill>
                    <a:schemeClr val="tx1"/>
                  </a:solidFill>
                </a:rPr>
                <a:t>선택흡수</a:t>
              </a:r>
              <a:endParaRPr lang="ko-KR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171349" y="1673044"/>
              <a:ext cx="1853534" cy="31085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200000"/>
                </a:lnSpc>
              </a:pPr>
              <a:r>
                <a:rPr lang="ko-KR" altLang="ko-KR" sz="1400" b="1" dirty="0" smtClean="0"/>
                <a:t>물리공격력</a:t>
              </a:r>
            </a:p>
            <a:p>
              <a:pPr>
                <a:lnSpc>
                  <a:spcPct val="200000"/>
                </a:lnSpc>
              </a:pPr>
              <a:r>
                <a:rPr lang="ko-KR" altLang="ko-KR" sz="1400" b="1" dirty="0" smtClean="0"/>
                <a:t>마법공격력</a:t>
              </a:r>
            </a:p>
            <a:p>
              <a:pPr>
                <a:lnSpc>
                  <a:spcPct val="200000"/>
                </a:lnSpc>
              </a:pPr>
              <a:r>
                <a:rPr lang="ko-KR" altLang="ko-KR" sz="1400" b="1" dirty="0" smtClean="0"/>
                <a:t>명중</a:t>
              </a:r>
            </a:p>
            <a:p>
              <a:pPr>
                <a:lnSpc>
                  <a:spcPct val="200000"/>
                </a:lnSpc>
              </a:pPr>
              <a:r>
                <a:rPr lang="ko-KR" altLang="ko-KR" sz="1400" b="1" dirty="0" smtClean="0"/>
                <a:t>치명타</a:t>
              </a:r>
            </a:p>
            <a:p>
              <a:pPr>
                <a:lnSpc>
                  <a:spcPct val="200000"/>
                </a:lnSpc>
              </a:pPr>
              <a:r>
                <a:rPr lang="ko-KR" altLang="ko-KR" sz="1400" b="1" dirty="0" smtClean="0"/>
                <a:t>치명타확률</a:t>
              </a:r>
            </a:p>
            <a:p>
              <a:pPr>
                <a:lnSpc>
                  <a:spcPct val="200000"/>
                </a:lnSpc>
              </a:pPr>
              <a:r>
                <a:rPr lang="ko-KR" altLang="ko-KR" sz="1400" b="1" dirty="0" smtClean="0"/>
                <a:t>관통</a:t>
              </a:r>
            </a:p>
            <a:p>
              <a:pPr>
                <a:lnSpc>
                  <a:spcPct val="200000"/>
                </a:lnSpc>
              </a:pPr>
              <a:r>
                <a:rPr lang="ko-KR" altLang="ko-KR" sz="1400" b="1" dirty="0" smtClean="0"/>
                <a:t>공격속도</a:t>
              </a:r>
              <a:endParaRPr lang="ko-KR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4490575" y="1686986"/>
              <a:ext cx="1152792" cy="31085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200000"/>
                </a:lnSpc>
              </a:pPr>
              <a:r>
                <a:rPr lang="en-US" altLang="ko-KR" sz="1400" b="1" dirty="0" smtClean="0"/>
                <a:t>+13% ~</a:t>
              </a:r>
            </a:p>
            <a:p>
              <a:pPr algn="r">
                <a:lnSpc>
                  <a:spcPct val="200000"/>
                </a:lnSpc>
              </a:pPr>
              <a:r>
                <a:rPr lang="en-US" altLang="ko-KR" sz="1400" b="1" dirty="0" smtClean="0"/>
                <a:t>+2% ~</a:t>
              </a:r>
            </a:p>
            <a:p>
              <a:pPr algn="r">
                <a:lnSpc>
                  <a:spcPct val="200000"/>
                </a:lnSpc>
              </a:pPr>
              <a:r>
                <a:rPr lang="en-US" altLang="ko-KR" sz="1400" b="1" dirty="0" smtClean="0"/>
                <a:t>+23% ~</a:t>
              </a:r>
            </a:p>
            <a:p>
              <a:pPr algn="r">
                <a:lnSpc>
                  <a:spcPct val="200000"/>
                </a:lnSpc>
              </a:pPr>
              <a:r>
                <a:rPr lang="en-US" altLang="ko-KR" sz="1400" b="1" dirty="0" smtClean="0"/>
                <a:t>+23% ~</a:t>
              </a:r>
            </a:p>
            <a:p>
              <a:pPr algn="r">
                <a:lnSpc>
                  <a:spcPct val="200000"/>
                </a:lnSpc>
              </a:pPr>
              <a:r>
                <a:rPr lang="en-US" altLang="ko-KR" sz="1400" b="1" dirty="0" smtClean="0"/>
                <a:t>+1% ~</a:t>
              </a:r>
            </a:p>
            <a:p>
              <a:pPr algn="r">
                <a:lnSpc>
                  <a:spcPct val="200000"/>
                </a:lnSpc>
              </a:pPr>
              <a:r>
                <a:rPr lang="en-US" altLang="ko-KR" sz="1400" b="1" dirty="0" smtClean="0"/>
                <a:t>+23% ~</a:t>
              </a:r>
            </a:p>
            <a:p>
              <a:pPr algn="r">
                <a:lnSpc>
                  <a:spcPct val="200000"/>
                </a:lnSpc>
              </a:pPr>
              <a:r>
                <a:rPr lang="en-US" altLang="ko-KR" sz="1400" b="1" dirty="0" smtClean="0"/>
                <a:t>+23% ~</a:t>
              </a:r>
              <a:endParaRPr lang="ko-KR" altLang="en-US" sz="1400" b="1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5538443" y="1673044"/>
              <a:ext cx="813191" cy="31085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200000"/>
                </a:lnSpc>
              </a:pPr>
              <a:r>
                <a:rPr lang="en-US" altLang="ko-KR" sz="1400" b="1" dirty="0" smtClean="0"/>
                <a:t>+18%</a:t>
              </a:r>
            </a:p>
            <a:p>
              <a:pPr>
                <a:lnSpc>
                  <a:spcPct val="200000"/>
                </a:lnSpc>
              </a:pPr>
              <a:r>
                <a:rPr lang="en-US" altLang="ko-KR" sz="1400" b="1" dirty="0" smtClean="0"/>
                <a:t>+5%</a:t>
              </a:r>
            </a:p>
            <a:p>
              <a:pPr>
                <a:lnSpc>
                  <a:spcPct val="200000"/>
                </a:lnSpc>
              </a:pPr>
              <a:r>
                <a:rPr lang="en-US" altLang="ko-KR" sz="1400" b="1" dirty="0" smtClean="0"/>
                <a:t>+29%</a:t>
              </a:r>
            </a:p>
            <a:p>
              <a:pPr>
                <a:lnSpc>
                  <a:spcPct val="200000"/>
                </a:lnSpc>
              </a:pPr>
              <a:r>
                <a:rPr lang="en-US" altLang="ko-KR" sz="1400" b="1" dirty="0" smtClean="0"/>
                <a:t>+23%</a:t>
              </a:r>
            </a:p>
            <a:p>
              <a:pPr>
                <a:lnSpc>
                  <a:spcPct val="200000"/>
                </a:lnSpc>
              </a:pPr>
              <a:r>
                <a:rPr lang="en-US" altLang="ko-KR" sz="1400" b="1" dirty="0" smtClean="0"/>
                <a:t>+5%</a:t>
              </a:r>
            </a:p>
            <a:p>
              <a:pPr>
                <a:lnSpc>
                  <a:spcPct val="200000"/>
                </a:lnSpc>
              </a:pPr>
              <a:r>
                <a:rPr lang="en-US" altLang="ko-KR" sz="1400" b="1" dirty="0" smtClean="0"/>
                <a:t>+23%</a:t>
              </a:r>
            </a:p>
            <a:p>
              <a:pPr>
                <a:lnSpc>
                  <a:spcPct val="200000"/>
                </a:lnSpc>
              </a:pPr>
              <a:r>
                <a:rPr lang="en-US" altLang="ko-KR" sz="1400" b="1" dirty="0" smtClean="0"/>
                <a:t>+23%</a:t>
              </a:r>
              <a:endParaRPr lang="ko-KR" altLang="en-US" sz="1400" b="1" dirty="0"/>
            </a:p>
          </p:txBody>
        </p:sp>
        <p:sp>
          <p:nvSpPr>
            <p:cNvPr id="41" name="직사각형 40"/>
            <p:cNvSpPr/>
            <p:nvPr/>
          </p:nvSpPr>
          <p:spPr>
            <a:xfrm>
              <a:off x="3009382" y="5289414"/>
              <a:ext cx="2110751" cy="440522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r>
                <a:rPr lang="ko-KR" altLang="en-US" dirty="0" smtClean="0">
                  <a:solidFill>
                    <a:schemeClr val="tx1"/>
                  </a:solidFill>
                </a:rPr>
                <a:t>선택 완료</a:t>
              </a:r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1516380" y="5879043"/>
              <a:ext cx="510196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 smtClean="0"/>
                <a:t>* </a:t>
              </a:r>
              <a:r>
                <a:rPr lang="ko-KR" altLang="en-US" sz="1200" dirty="0" smtClean="0"/>
                <a:t>흡수할 옵션을 하나 선택하세요</a:t>
              </a:r>
              <a:r>
                <a:rPr lang="en-US" altLang="ko-KR" sz="1200" dirty="0" smtClean="0"/>
                <a:t>.</a:t>
              </a:r>
              <a:endParaRPr lang="ko-KR" altLang="en-US" sz="1200" dirty="0"/>
            </a:p>
          </p:txBody>
        </p:sp>
        <p:sp>
          <p:nvSpPr>
            <p:cNvPr id="26" name="직사각형 25"/>
            <p:cNvSpPr/>
            <p:nvPr/>
          </p:nvSpPr>
          <p:spPr>
            <a:xfrm>
              <a:off x="1637042" y="1784039"/>
              <a:ext cx="382789" cy="35132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51" name="직사각형 50"/>
            <p:cNvSpPr/>
            <p:nvPr/>
          </p:nvSpPr>
          <p:spPr>
            <a:xfrm>
              <a:off x="1637042" y="2641289"/>
              <a:ext cx="382789" cy="351329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600" dirty="0" smtClean="0">
                  <a:solidFill>
                    <a:schemeClr val="tx1"/>
                  </a:solidFill>
                </a:rPr>
                <a:t>V</a:t>
              </a:r>
              <a:endParaRPr lang="ko-KR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53" name="직사각형 52"/>
            <p:cNvSpPr/>
            <p:nvPr/>
          </p:nvSpPr>
          <p:spPr>
            <a:xfrm>
              <a:off x="1637042" y="3066890"/>
              <a:ext cx="382789" cy="35132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55" name="직사각형 54"/>
            <p:cNvSpPr/>
            <p:nvPr/>
          </p:nvSpPr>
          <p:spPr>
            <a:xfrm>
              <a:off x="1637042" y="3485263"/>
              <a:ext cx="382789" cy="35132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56" name="직사각형 55"/>
            <p:cNvSpPr/>
            <p:nvPr/>
          </p:nvSpPr>
          <p:spPr>
            <a:xfrm>
              <a:off x="1637042" y="3926026"/>
              <a:ext cx="382789" cy="35132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57" name="직사각형 56"/>
            <p:cNvSpPr/>
            <p:nvPr/>
          </p:nvSpPr>
          <p:spPr>
            <a:xfrm>
              <a:off x="1637042" y="4366789"/>
              <a:ext cx="382789" cy="35132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58" name="직사각형 57"/>
            <p:cNvSpPr/>
            <p:nvPr/>
          </p:nvSpPr>
          <p:spPr>
            <a:xfrm>
              <a:off x="1637042" y="2214184"/>
              <a:ext cx="382789" cy="35132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" name="그룹 3"/>
          <p:cNvGrpSpPr/>
          <p:nvPr/>
        </p:nvGrpSpPr>
        <p:grpSpPr>
          <a:xfrm>
            <a:off x="5930290" y="687965"/>
            <a:ext cx="6261710" cy="5020401"/>
            <a:chOff x="5930290" y="687965"/>
            <a:chExt cx="6261710" cy="5020401"/>
          </a:xfrm>
        </p:grpSpPr>
        <p:sp>
          <p:nvSpPr>
            <p:cNvPr id="64" name="직사각형 63"/>
            <p:cNvSpPr/>
            <p:nvPr/>
          </p:nvSpPr>
          <p:spPr>
            <a:xfrm>
              <a:off x="5930290" y="687965"/>
              <a:ext cx="6261710" cy="50204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ct val="150000"/>
                </a:lnSpc>
              </a:pPr>
              <a:endParaRPr lang="ko-KR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66" name="직사각형 65"/>
            <p:cNvSpPr/>
            <p:nvPr/>
          </p:nvSpPr>
          <p:spPr>
            <a:xfrm>
              <a:off x="6823371" y="760795"/>
              <a:ext cx="4472645" cy="35132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600" dirty="0" smtClean="0">
                  <a:solidFill>
                    <a:schemeClr val="tx1"/>
                  </a:solidFill>
                </a:rPr>
                <a:t>보석 칭호 세트</a:t>
              </a:r>
              <a:endParaRPr lang="ko-KR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5930290" y="1239311"/>
              <a:ext cx="5956910" cy="43704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200000"/>
                </a:lnSpc>
              </a:pPr>
              <a:r>
                <a:rPr lang="en-US" altLang="ko-KR" sz="1400" b="1" dirty="0" smtClean="0"/>
                <a:t>&gt; </a:t>
              </a:r>
              <a:r>
                <a:rPr lang="ko-KR" altLang="en-US" sz="1400" b="1" dirty="0" smtClean="0"/>
                <a:t>칭호 세트 효과란</a:t>
              </a:r>
              <a:r>
                <a:rPr lang="en-US" altLang="ko-KR" sz="1400" b="1" dirty="0" smtClean="0"/>
                <a:t>?</a:t>
              </a:r>
            </a:p>
            <a:p>
              <a:pPr>
                <a:lnSpc>
                  <a:spcPct val="150000"/>
                </a:lnSpc>
              </a:pPr>
              <a:r>
                <a:rPr lang="ko-KR" altLang="en-US" sz="1200" b="1" dirty="0" smtClean="0"/>
                <a:t>보석 흡수 시 </a:t>
              </a:r>
              <a:r>
                <a:rPr lang="ko-KR" altLang="en-US" sz="1200" b="1" dirty="0" err="1" smtClean="0"/>
                <a:t>보석별로</a:t>
              </a:r>
              <a:r>
                <a:rPr lang="ko-KR" altLang="en-US" sz="1200" b="1" dirty="0" smtClean="0"/>
                <a:t> 일정 확률로 </a:t>
              </a:r>
              <a:r>
                <a:rPr lang="ko-KR" altLang="en-US" sz="1200" b="1" dirty="0" smtClean="0"/>
                <a:t>칭호</a:t>
              </a:r>
              <a:r>
                <a:rPr lang="ko-KR" altLang="en-US" sz="1200" b="1" dirty="0" smtClean="0"/>
                <a:t>를 추가로 획득할 수 있습니다</a:t>
              </a:r>
              <a:r>
                <a:rPr lang="en-US" altLang="ko-KR" sz="1200" b="1" dirty="0" smtClean="0"/>
                <a:t>. </a:t>
              </a:r>
              <a:r>
                <a:rPr lang="ko-KR" altLang="en-US" sz="1200" b="1" dirty="0" err="1" smtClean="0"/>
                <a:t>보석별로</a:t>
              </a:r>
              <a:r>
                <a:rPr lang="ko-KR" altLang="en-US" sz="1200" b="1" dirty="0" smtClean="0"/>
                <a:t> </a:t>
              </a:r>
              <a:r>
                <a:rPr lang="ko-KR" altLang="en-US" sz="1200" b="1" dirty="0" smtClean="0"/>
                <a:t>획득한 칭호 중 하나를 선택할 수 있으며</a:t>
              </a:r>
              <a:r>
                <a:rPr lang="en-US" altLang="ko-KR" sz="1200" b="1" dirty="0" smtClean="0"/>
                <a:t>, </a:t>
              </a:r>
              <a:r>
                <a:rPr lang="ko-KR" altLang="en-US" sz="1200" b="1" dirty="0" err="1" smtClean="0"/>
                <a:t>보석별로</a:t>
              </a:r>
              <a:r>
                <a:rPr lang="ko-KR" altLang="en-US" sz="1200" b="1" dirty="0" smtClean="0"/>
                <a:t> 선택한 칭호가 세트를 이룰 경우 세트 수에 따라 추가 </a:t>
              </a:r>
              <a:r>
                <a:rPr lang="ko-KR" altLang="en-US" sz="1200" b="1" dirty="0" err="1" smtClean="0"/>
                <a:t>능력치를</a:t>
              </a:r>
              <a:r>
                <a:rPr lang="ko-KR" altLang="en-US" sz="1200" b="1" dirty="0" smtClean="0"/>
                <a:t> 획득할 수 있습니다</a:t>
              </a:r>
              <a:r>
                <a:rPr lang="en-US" altLang="ko-KR" sz="1200" b="1" dirty="0" smtClean="0"/>
                <a:t>.</a:t>
              </a:r>
            </a:p>
            <a:p>
              <a:pPr>
                <a:lnSpc>
                  <a:spcPct val="200000"/>
                </a:lnSpc>
              </a:pPr>
              <a:endParaRPr lang="en-US" altLang="ko-KR" sz="1200" b="1" dirty="0" smtClean="0"/>
            </a:p>
            <a:p>
              <a:pPr>
                <a:lnSpc>
                  <a:spcPct val="200000"/>
                </a:lnSpc>
              </a:pPr>
              <a:r>
                <a:rPr lang="en-US" altLang="ko-KR" sz="1400" b="1" dirty="0" smtClean="0"/>
                <a:t>&gt; </a:t>
              </a:r>
              <a:r>
                <a:rPr lang="ko-KR" altLang="en-US" sz="1400" b="1" dirty="0" smtClean="0"/>
                <a:t>칭호 세트종류 및 구성</a:t>
              </a:r>
              <a:endParaRPr lang="en-US" altLang="ko-KR" sz="1400" b="1" dirty="0" smtClean="0"/>
            </a:p>
            <a:p>
              <a:pPr marL="285750" indent="-285750">
                <a:lnSpc>
                  <a:spcPct val="200000"/>
                </a:lnSpc>
                <a:buFontTx/>
                <a:buChar char="-"/>
              </a:pPr>
              <a:r>
                <a:rPr lang="ko-KR" altLang="en-US" sz="1200" b="1" dirty="0" err="1" smtClean="0"/>
                <a:t>대천사</a:t>
              </a:r>
              <a:r>
                <a:rPr lang="ko-KR" altLang="en-US" sz="1200" b="1" dirty="0" smtClean="0"/>
                <a:t> 세트</a:t>
              </a:r>
              <a:r>
                <a:rPr lang="en-US" altLang="ko-KR" sz="1200" b="1" dirty="0" smtClean="0"/>
                <a:t>(</a:t>
              </a:r>
              <a:r>
                <a:rPr lang="ko-KR" altLang="en-US" sz="1200" b="1" dirty="0" smtClean="0"/>
                <a:t>대천사의 용맹 </a:t>
              </a:r>
              <a:r>
                <a:rPr lang="en-US" altLang="ko-KR" sz="1200" b="1" dirty="0" smtClean="0"/>
                <a:t>/ </a:t>
              </a:r>
              <a:r>
                <a:rPr lang="ko-KR" altLang="en-US" sz="1200" b="1" dirty="0" smtClean="0"/>
                <a:t>대천사의 수호 </a:t>
              </a:r>
              <a:r>
                <a:rPr lang="en-US" altLang="ko-KR" sz="1200" b="1" dirty="0" smtClean="0"/>
                <a:t>/ </a:t>
              </a:r>
              <a:r>
                <a:rPr lang="ko-KR" altLang="en-US" sz="1200" b="1" dirty="0" smtClean="0"/>
                <a:t>대천사의 지혜 </a:t>
              </a:r>
              <a:r>
                <a:rPr lang="en-US" altLang="ko-KR" sz="1200" b="1" dirty="0" smtClean="0"/>
                <a:t>/ </a:t>
              </a:r>
              <a:r>
                <a:rPr lang="ko-KR" altLang="en-US" sz="1200" b="1" dirty="0" smtClean="0"/>
                <a:t>대천사의 재능</a:t>
              </a:r>
              <a:r>
                <a:rPr lang="en-US" altLang="ko-KR" sz="1200" b="1" dirty="0" smtClean="0"/>
                <a:t>)</a:t>
              </a:r>
            </a:p>
            <a:p>
              <a:pPr marL="285750" indent="-285750">
                <a:lnSpc>
                  <a:spcPct val="200000"/>
                </a:lnSpc>
                <a:buFontTx/>
                <a:buChar char="-"/>
              </a:pPr>
              <a:r>
                <a:rPr lang="ko-KR" altLang="en-US" sz="1200" b="1" dirty="0" smtClean="0"/>
                <a:t>궁극 세트</a:t>
              </a:r>
              <a:r>
                <a:rPr lang="en-US" altLang="ko-KR" sz="1200" b="1" dirty="0" smtClean="0"/>
                <a:t>(</a:t>
              </a:r>
              <a:r>
                <a:rPr lang="ko-KR" altLang="en-US" sz="1200" b="1" dirty="0" smtClean="0"/>
                <a:t>궁극의 용맹 </a:t>
              </a:r>
              <a:r>
                <a:rPr lang="en-US" altLang="ko-KR" sz="1200" b="1" dirty="0" smtClean="0"/>
                <a:t>/ </a:t>
              </a:r>
              <a:r>
                <a:rPr lang="ko-KR" altLang="en-US" sz="1200" b="1" dirty="0" smtClean="0"/>
                <a:t>궁극의 수호 </a:t>
              </a:r>
              <a:r>
                <a:rPr lang="en-US" altLang="ko-KR" sz="1200" b="1" dirty="0" smtClean="0"/>
                <a:t>/ </a:t>
              </a:r>
              <a:r>
                <a:rPr lang="ko-KR" altLang="en-US" sz="1200" b="1" dirty="0" smtClean="0"/>
                <a:t>궁극의 지혜 </a:t>
              </a:r>
              <a:r>
                <a:rPr lang="en-US" altLang="ko-KR" sz="1200" b="1" dirty="0" smtClean="0"/>
                <a:t>/ </a:t>
              </a:r>
              <a:r>
                <a:rPr lang="ko-KR" altLang="en-US" sz="1200" b="1" dirty="0" smtClean="0"/>
                <a:t>궁극의 재능</a:t>
              </a:r>
              <a:r>
                <a:rPr lang="en-US" altLang="ko-KR" sz="1200" b="1" dirty="0" smtClean="0"/>
                <a:t>)</a:t>
              </a:r>
            </a:p>
            <a:p>
              <a:pPr marL="285750" indent="-285750">
                <a:lnSpc>
                  <a:spcPct val="200000"/>
                </a:lnSpc>
                <a:buFontTx/>
                <a:buChar char="-"/>
              </a:pPr>
              <a:r>
                <a:rPr lang="ko-KR" altLang="en-US" sz="1200" b="1" dirty="0" smtClean="0"/>
                <a:t>불멸 세트</a:t>
              </a:r>
              <a:r>
                <a:rPr lang="en-US" altLang="ko-KR" sz="1200" b="1" dirty="0" smtClean="0"/>
                <a:t>(</a:t>
              </a:r>
              <a:r>
                <a:rPr lang="ko-KR" altLang="en-US" sz="1200" b="1" dirty="0" smtClean="0"/>
                <a:t>불멸의 용맹 </a:t>
              </a:r>
              <a:r>
                <a:rPr lang="en-US" altLang="ko-KR" sz="1200" b="1" dirty="0" smtClean="0"/>
                <a:t>/ </a:t>
              </a:r>
              <a:r>
                <a:rPr lang="ko-KR" altLang="en-US" sz="1200" b="1" dirty="0" smtClean="0"/>
                <a:t>불멸의 수호 </a:t>
              </a:r>
              <a:r>
                <a:rPr lang="en-US" altLang="ko-KR" sz="1200" b="1" dirty="0" smtClean="0"/>
                <a:t>/ </a:t>
              </a:r>
              <a:r>
                <a:rPr lang="ko-KR" altLang="en-US" sz="1200" b="1" dirty="0" smtClean="0"/>
                <a:t>불멸의 지혜 </a:t>
              </a:r>
              <a:r>
                <a:rPr lang="en-US" altLang="ko-KR" sz="1200" b="1" dirty="0" smtClean="0"/>
                <a:t>/ </a:t>
              </a:r>
              <a:r>
                <a:rPr lang="ko-KR" altLang="en-US" sz="1200" b="1" dirty="0" smtClean="0"/>
                <a:t>불멸의 재능</a:t>
              </a:r>
              <a:r>
                <a:rPr lang="en-US" altLang="ko-KR" sz="1200" b="1" dirty="0" smtClean="0"/>
                <a:t>)</a:t>
              </a:r>
            </a:p>
            <a:p>
              <a:pPr marL="285750" indent="-285750">
                <a:lnSpc>
                  <a:spcPct val="200000"/>
                </a:lnSpc>
                <a:buFontTx/>
                <a:buChar char="-"/>
              </a:pPr>
              <a:r>
                <a:rPr lang="ko-KR" altLang="en-US" sz="1200" b="1" dirty="0" smtClean="0"/>
                <a:t>파멸 세트</a:t>
              </a:r>
              <a:r>
                <a:rPr lang="en-US" altLang="ko-KR" sz="1200" b="1" dirty="0" smtClean="0"/>
                <a:t>(</a:t>
              </a:r>
              <a:r>
                <a:rPr lang="ko-KR" altLang="en-US" sz="1200" b="1" dirty="0" smtClean="0"/>
                <a:t>파멸의 용맹 </a:t>
              </a:r>
              <a:r>
                <a:rPr lang="en-US" altLang="ko-KR" sz="1200" b="1" dirty="0" smtClean="0"/>
                <a:t>/ </a:t>
              </a:r>
              <a:r>
                <a:rPr lang="ko-KR" altLang="en-US" sz="1200" b="1" dirty="0" smtClean="0"/>
                <a:t>파멸의 수호 </a:t>
              </a:r>
              <a:r>
                <a:rPr lang="en-US" altLang="ko-KR" sz="1200" b="1" dirty="0" smtClean="0"/>
                <a:t>/ </a:t>
              </a:r>
              <a:r>
                <a:rPr lang="ko-KR" altLang="en-US" sz="1200" b="1" dirty="0" smtClean="0"/>
                <a:t>파멸의 지혜 </a:t>
              </a:r>
              <a:r>
                <a:rPr lang="en-US" altLang="ko-KR" sz="1200" b="1" dirty="0" smtClean="0"/>
                <a:t>/ </a:t>
              </a:r>
              <a:r>
                <a:rPr lang="ko-KR" altLang="en-US" sz="1200" b="1" dirty="0" smtClean="0"/>
                <a:t>파멸의 재능</a:t>
              </a:r>
              <a:r>
                <a:rPr lang="en-US" altLang="ko-KR" sz="1200" b="1" dirty="0" smtClean="0"/>
                <a:t>)</a:t>
              </a:r>
            </a:p>
            <a:p>
              <a:pPr marL="285750" indent="-285750">
                <a:lnSpc>
                  <a:spcPct val="200000"/>
                </a:lnSpc>
                <a:buFontTx/>
                <a:buChar char="-"/>
              </a:pPr>
              <a:r>
                <a:rPr lang="ko-KR" altLang="en-US" sz="1200" b="1" dirty="0" smtClean="0"/>
                <a:t>악마 세트</a:t>
              </a:r>
              <a:r>
                <a:rPr lang="en-US" altLang="ko-KR" sz="1200" b="1" dirty="0" smtClean="0"/>
                <a:t>(</a:t>
              </a:r>
              <a:r>
                <a:rPr lang="ko-KR" altLang="en-US" sz="1200" b="1" dirty="0" smtClean="0"/>
                <a:t>악마의 용맹 </a:t>
              </a:r>
              <a:r>
                <a:rPr lang="en-US" altLang="ko-KR" sz="1200" b="1" dirty="0" smtClean="0"/>
                <a:t>/ </a:t>
              </a:r>
              <a:r>
                <a:rPr lang="ko-KR" altLang="en-US" sz="1200" b="1" dirty="0" smtClean="0"/>
                <a:t>악마의 수호 </a:t>
              </a:r>
              <a:r>
                <a:rPr lang="en-US" altLang="ko-KR" sz="1200" b="1" dirty="0" smtClean="0"/>
                <a:t>/ </a:t>
              </a:r>
              <a:r>
                <a:rPr lang="ko-KR" altLang="en-US" sz="1200" b="1" dirty="0" smtClean="0"/>
                <a:t>악마의 지혜 </a:t>
              </a:r>
              <a:r>
                <a:rPr lang="en-US" altLang="ko-KR" sz="1200" b="1" dirty="0" smtClean="0"/>
                <a:t>/ </a:t>
              </a:r>
              <a:r>
                <a:rPr lang="ko-KR" altLang="en-US" sz="1200" b="1" dirty="0" smtClean="0"/>
                <a:t>악마의 재능</a:t>
              </a:r>
              <a:r>
                <a:rPr lang="en-US" altLang="ko-KR" sz="1200" b="1" dirty="0" smtClean="0"/>
                <a:t>)</a:t>
              </a:r>
            </a:p>
            <a:p>
              <a:pPr marL="285750" indent="-285750">
                <a:lnSpc>
                  <a:spcPct val="200000"/>
                </a:lnSpc>
                <a:buFontTx/>
                <a:buChar char="-"/>
              </a:pPr>
              <a:r>
                <a:rPr lang="ko-KR" altLang="en-US" sz="1200" b="1" dirty="0" err="1" smtClean="0"/>
                <a:t>가디언</a:t>
              </a:r>
              <a:r>
                <a:rPr lang="ko-KR" altLang="en-US" sz="1200" b="1" dirty="0" smtClean="0"/>
                <a:t> 세트</a:t>
              </a:r>
              <a:r>
                <a:rPr lang="en-US" altLang="ko-KR" sz="1200" b="1" dirty="0" smtClean="0"/>
                <a:t>(</a:t>
              </a:r>
              <a:r>
                <a:rPr lang="ko-KR" altLang="en-US" sz="1200" b="1" dirty="0" err="1" smtClean="0"/>
                <a:t>가디언의</a:t>
              </a:r>
              <a:r>
                <a:rPr lang="ko-KR" altLang="en-US" sz="1200" b="1" dirty="0" smtClean="0"/>
                <a:t> 용맹 </a:t>
              </a:r>
              <a:r>
                <a:rPr lang="en-US" altLang="ko-KR" sz="1200" b="1" dirty="0" smtClean="0"/>
                <a:t>/ </a:t>
              </a:r>
              <a:r>
                <a:rPr lang="ko-KR" altLang="en-US" sz="1200" b="1" dirty="0" err="1" smtClean="0"/>
                <a:t>가디언의</a:t>
              </a:r>
              <a:r>
                <a:rPr lang="ko-KR" altLang="en-US" sz="1200" b="1" dirty="0" smtClean="0"/>
                <a:t> 수호 </a:t>
              </a:r>
              <a:r>
                <a:rPr lang="en-US" altLang="ko-KR" sz="1200" b="1" dirty="0" smtClean="0"/>
                <a:t>/ </a:t>
              </a:r>
              <a:r>
                <a:rPr lang="ko-KR" altLang="en-US" sz="1200" b="1" dirty="0" err="1" smtClean="0"/>
                <a:t>가디언의</a:t>
              </a:r>
              <a:r>
                <a:rPr lang="ko-KR" altLang="en-US" sz="1200" b="1" dirty="0" smtClean="0"/>
                <a:t> 지혜 </a:t>
              </a:r>
              <a:r>
                <a:rPr lang="en-US" altLang="ko-KR" sz="1200" b="1" dirty="0" smtClean="0"/>
                <a:t>/ </a:t>
              </a:r>
              <a:r>
                <a:rPr lang="ko-KR" altLang="en-US" sz="1200" b="1" dirty="0" err="1" smtClean="0"/>
                <a:t>가디언의</a:t>
              </a:r>
              <a:r>
                <a:rPr lang="ko-KR" altLang="en-US" sz="1200" b="1" dirty="0" smtClean="0"/>
                <a:t> 재능</a:t>
              </a:r>
              <a:r>
                <a:rPr lang="en-US" altLang="ko-KR" sz="1200" b="1" dirty="0" smtClean="0"/>
                <a:t>)</a:t>
              </a:r>
            </a:p>
          </p:txBody>
        </p:sp>
        <p:sp>
          <p:nvSpPr>
            <p:cNvPr id="79" name="직사각형 78"/>
            <p:cNvSpPr/>
            <p:nvPr/>
          </p:nvSpPr>
          <p:spPr>
            <a:xfrm>
              <a:off x="11979139" y="1942173"/>
              <a:ext cx="159022" cy="2335769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87313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그룹 3"/>
          <p:cNvGrpSpPr/>
          <p:nvPr/>
        </p:nvGrpSpPr>
        <p:grpSpPr>
          <a:xfrm>
            <a:off x="480204" y="687966"/>
            <a:ext cx="10749771" cy="5255633"/>
            <a:chOff x="480204" y="687966"/>
            <a:chExt cx="10749771" cy="5255633"/>
          </a:xfrm>
        </p:grpSpPr>
        <p:sp>
          <p:nvSpPr>
            <p:cNvPr id="62" name="직사각형 61"/>
            <p:cNvSpPr/>
            <p:nvPr/>
          </p:nvSpPr>
          <p:spPr>
            <a:xfrm>
              <a:off x="5930290" y="687966"/>
              <a:ext cx="5299685" cy="525563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ct val="150000"/>
                </a:lnSpc>
              </a:pPr>
              <a:endParaRPr lang="ko-KR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50" name="직사각형 49"/>
            <p:cNvSpPr/>
            <p:nvPr/>
          </p:nvSpPr>
          <p:spPr>
            <a:xfrm>
              <a:off x="6025451" y="2130789"/>
              <a:ext cx="5101966" cy="178832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ct val="150000"/>
                </a:lnSpc>
              </a:pPr>
              <a:endParaRPr lang="ko-KR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00" name="직사각형 99"/>
            <p:cNvSpPr/>
            <p:nvPr/>
          </p:nvSpPr>
          <p:spPr>
            <a:xfrm>
              <a:off x="6025451" y="1176981"/>
              <a:ext cx="5101966" cy="95337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ct val="150000"/>
                </a:lnSpc>
              </a:pPr>
              <a:endParaRPr lang="ko-KR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01" name="직사각형 100"/>
            <p:cNvSpPr/>
            <p:nvPr/>
          </p:nvSpPr>
          <p:spPr>
            <a:xfrm>
              <a:off x="6337507" y="760795"/>
              <a:ext cx="4472645" cy="35132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600" dirty="0" smtClean="0">
                  <a:solidFill>
                    <a:schemeClr val="tx1"/>
                  </a:solidFill>
                </a:rPr>
                <a:t>흡수 결과</a:t>
              </a:r>
              <a:endParaRPr lang="ko-KR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6141839" y="2669216"/>
              <a:ext cx="197818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200000"/>
                </a:lnSpc>
              </a:pPr>
              <a:r>
                <a:rPr lang="ko-KR" altLang="en-US" b="1" dirty="0" smtClean="0"/>
                <a:t>치명타확률</a:t>
              </a:r>
              <a:endParaRPr lang="ko-KR" altLang="ko-KR" b="1" dirty="0" smtClean="0"/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6141840" y="3232357"/>
              <a:ext cx="197818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000" b="1" dirty="0" smtClean="0"/>
                <a:t>+13%</a:t>
              </a:r>
            </a:p>
          </p:txBody>
        </p:sp>
        <p:sp>
          <p:nvSpPr>
            <p:cNvPr id="104" name="직사각형 103"/>
            <p:cNvSpPr/>
            <p:nvPr/>
          </p:nvSpPr>
          <p:spPr>
            <a:xfrm>
              <a:off x="6814985" y="5400616"/>
              <a:ext cx="1499371" cy="440522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r>
                <a:rPr lang="ko-KR" altLang="en-US" dirty="0" err="1" smtClean="0">
                  <a:solidFill>
                    <a:schemeClr val="tx1"/>
                  </a:solidFill>
                </a:rPr>
                <a:t>흡</a:t>
              </a:r>
              <a:r>
                <a:rPr lang="ko-KR" altLang="en-US" dirty="0" smtClean="0">
                  <a:solidFill>
                    <a:schemeClr val="tx1"/>
                  </a:solidFill>
                </a:rPr>
                <a:t> 수</a:t>
              </a:r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05" name="직사각형 104"/>
            <p:cNvSpPr/>
            <p:nvPr/>
          </p:nvSpPr>
          <p:spPr>
            <a:xfrm>
              <a:off x="6141840" y="2712893"/>
              <a:ext cx="1978182" cy="104413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147095" y="2047599"/>
              <a:ext cx="197818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200000"/>
                </a:lnSpc>
              </a:pPr>
              <a:r>
                <a:rPr lang="ko-KR" altLang="en-US" b="1" dirty="0"/>
                <a:t>변경 </a:t>
              </a:r>
              <a:r>
                <a:rPr lang="ko-KR" altLang="en-US" b="1" dirty="0" smtClean="0"/>
                <a:t>전</a:t>
              </a:r>
              <a:endParaRPr lang="ko-KR" altLang="ko-KR" b="1" dirty="0"/>
            </a:p>
          </p:txBody>
        </p:sp>
        <p:sp>
          <p:nvSpPr>
            <p:cNvPr id="43" name="직사각형 42"/>
            <p:cNvSpPr/>
            <p:nvPr/>
          </p:nvSpPr>
          <p:spPr>
            <a:xfrm>
              <a:off x="9026673" y="2707107"/>
              <a:ext cx="1978182" cy="104865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9031928" y="2022885"/>
              <a:ext cx="197818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200000"/>
                </a:lnSpc>
              </a:pPr>
              <a:r>
                <a:rPr lang="ko-KR" altLang="en-US" b="1" dirty="0" smtClean="0"/>
                <a:t>변경 후</a:t>
              </a:r>
              <a:endParaRPr lang="ko-KR" altLang="ko-KR" b="1" dirty="0" smtClean="0"/>
            </a:p>
          </p:txBody>
        </p:sp>
        <p:sp>
          <p:nvSpPr>
            <p:cNvPr id="3" name="갈매기형 수장 2"/>
            <p:cNvSpPr/>
            <p:nvPr/>
          </p:nvSpPr>
          <p:spPr>
            <a:xfrm>
              <a:off x="8314356" y="2858065"/>
              <a:ext cx="197708" cy="781881"/>
            </a:xfrm>
            <a:prstGeom prst="chevron">
              <a:avLst>
                <a:gd name="adj" fmla="val 67665"/>
              </a:avLst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45" name="갈매기형 수장 44"/>
            <p:cNvSpPr/>
            <p:nvPr/>
          </p:nvSpPr>
          <p:spPr>
            <a:xfrm>
              <a:off x="8474491" y="2858065"/>
              <a:ext cx="197708" cy="781881"/>
            </a:xfrm>
            <a:prstGeom prst="chevron">
              <a:avLst>
                <a:gd name="adj" fmla="val 67665"/>
              </a:avLst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46" name="갈매기형 수장 45"/>
            <p:cNvSpPr/>
            <p:nvPr/>
          </p:nvSpPr>
          <p:spPr>
            <a:xfrm>
              <a:off x="8634626" y="2858065"/>
              <a:ext cx="197708" cy="781881"/>
            </a:xfrm>
            <a:prstGeom prst="chevron">
              <a:avLst>
                <a:gd name="adj" fmla="val 67665"/>
              </a:avLst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47" name="직사각형 46"/>
            <p:cNvSpPr/>
            <p:nvPr/>
          </p:nvSpPr>
          <p:spPr>
            <a:xfrm>
              <a:off x="9096129" y="5395238"/>
              <a:ext cx="1499371" cy="440522"/>
            </a:xfrm>
            <a:prstGeom prst="rect">
              <a:avLst/>
            </a:prstGeom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r>
                <a:rPr lang="ko-KR" altLang="en-US" dirty="0" err="1" smtClean="0">
                  <a:solidFill>
                    <a:schemeClr val="tx1"/>
                  </a:solidFill>
                </a:rPr>
                <a:t>취</a:t>
              </a:r>
              <a:r>
                <a:rPr lang="ko-KR" altLang="en-US" dirty="0" smtClean="0">
                  <a:solidFill>
                    <a:schemeClr val="tx1"/>
                  </a:solidFill>
                </a:rPr>
                <a:t> 소</a:t>
              </a:r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6025451" y="1203288"/>
              <a:ext cx="510196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ko-KR" altLang="en-US" sz="1600" b="1" dirty="0" smtClean="0">
                  <a:solidFill>
                    <a:srgbClr val="C00000"/>
                  </a:solidFill>
                </a:rPr>
                <a:t>치명타확률 </a:t>
              </a:r>
              <a:r>
                <a:rPr lang="en-US" altLang="ko-KR" sz="1600" b="1" dirty="0" smtClean="0">
                  <a:solidFill>
                    <a:srgbClr val="C00000"/>
                  </a:solidFill>
                </a:rPr>
                <a:t>+13% </a:t>
              </a:r>
              <a:r>
                <a:rPr lang="ko-KR" altLang="en-US" sz="1600" dirty="0" smtClean="0"/>
                <a:t>옵션을 흡수하였습니다</a:t>
              </a:r>
              <a:r>
                <a:rPr lang="en-US" altLang="ko-KR" sz="1600" dirty="0" smtClean="0"/>
                <a:t>.</a:t>
              </a:r>
            </a:p>
            <a:p>
              <a:pPr algn="ctr">
                <a:lnSpc>
                  <a:spcPct val="150000"/>
                </a:lnSpc>
              </a:pPr>
              <a:r>
                <a:rPr lang="ko-KR" altLang="en-US" sz="1600" dirty="0" smtClean="0"/>
                <a:t>결과를 적용하시겠습니까</a:t>
              </a:r>
              <a:r>
                <a:rPr lang="en-US" altLang="ko-KR" sz="1600" dirty="0" smtClean="0"/>
                <a:t>?</a:t>
              </a:r>
              <a:endParaRPr lang="ko-KR" altLang="ko-KR" sz="1600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9026672" y="2673077"/>
              <a:ext cx="1978181" cy="5581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200000"/>
                </a:lnSpc>
              </a:pPr>
              <a:r>
                <a:rPr lang="ko-KR" altLang="en-US" b="1" dirty="0"/>
                <a:t>치명타확률</a:t>
              </a:r>
              <a:endParaRPr lang="ko-KR" altLang="ko-KR" b="1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9026673" y="3236218"/>
              <a:ext cx="197818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000" b="1" dirty="0" smtClean="0"/>
                <a:t>+15%</a:t>
              </a:r>
            </a:p>
          </p:txBody>
        </p:sp>
        <p:sp>
          <p:nvSpPr>
            <p:cNvPr id="52" name="직사각형 51"/>
            <p:cNvSpPr/>
            <p:nvPr/>
          </p:nvSpPr>
          <p:spPr>
            <a:xfrm>
              <a:off x="6025451" y="3916064"/>
              <a:ext cx="5101966" cy="131215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ct val="150000"/>
                </a:lnSpc>
              </a:pPr>
              <a:endParaRPr lang="ko-KR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6037063" y="3821881"/>
              <a:ext cx="5090354" cy="5581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200000"/>
                </a:lnSpc>
              </a:pPr>
              <a:r>
                <a:rPr lang="ko-KR" altLang="en-US" b="1" dirty="0"/>
                <a:t>보석 칭호 회득</a:t>
              </a:r>
              <a:endParaRPr lang="ko-KR" altLang="ko-KR" b="1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6037063" y="4209894"/>
              <a:ext cx="509035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200000"/>
                </a:lnSpc>
              </a:pPr>
              <a:r>
                <a:rPr lang="ko-KR" altLang="en-US" sz="24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실패</a:t>
              </a:r>
              <a:endParaRPr lang="ko-KR" altLang="ko-KR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6025451" y="4920376"/>
              <a:ext cx="5101966" cy="3336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ko-KR" sz="1200" b="1" dirty="0">
                  <a:solidFill>
                    <a:srgbClr val="C00000"/>
                  </a:solidFill>
                </a:rPr>
                <a:t>Tip. </a:t>
              </a:r>
              <a:r>
                <a:rPr lang="ko-KR" altLang="en-US" sz="1200" b="1" dirty="0">
                  <a:solidFill>
                    <a:srgbClr val="C00000"/>
                  </a:solidFill>
                </a:rPr>
                <a:t>보석 칭호는 흡수 여부와 상관없이 사용할 수 있습니다</a:t>
              </a:r>
              <a:r>
                <a:rPr lang="en-US" altLang="ko-KR" sz="1200" b="1" dirty="0">
                  <a:solidFill>
                    <a:srgbClr val="C00000"/>
                  </a:solidFill>
                </a:rPr>
                <a:t>.</a:t>
              </a:r>
              <a:endParaRPr lang="ko-KR" altLang="ko-KR" sz="1200" dirty="0"/>
            </a:p>
          </p:txBody>
        </p:sp>
        <p:sp>
          <p:nvSpPr>
            <p:cNvPr id="85" name="직사각형 84"/>
            <p:cNvSpPr/>
            <p:nvPr/>
          </p:nvSpPr>
          <p:spPr>
            <a:xfrm>
              <a:off x="480204" y="687966"/>
              <a:ext cx="5299685" cy="525563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ct val="150000"/>
                </a:lnSpc>
              </a:pPr>
              <a:endParaRPr lang="ko-KR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86" name="직사각형 85"/>
            <p:cNvSpPr/>
            <p:nvPr/>
          </p:nvSpPr>
          <p:spPr>
            <a:xfrm>
              <a:off x="575365" y="2130789"/>
              <a:ext cx="5101966" cy="178832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ct val="150000"/>
                </a:lnSpc>
              </a:pPr>
              <a:endParaRPr lang="ko-KR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87" name="직사각형 86"/>
            <p:cNvSpPr/>
            <p:nvPr/>
          </p:nvSpPr>
          <p:spPr>
            <a:xfrm>
              <a:off x="575365" y="1176981"/>
              <a:ext cx="5101966" cy="95337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ct val="150000"/>
                </a:lnSpc>
              </a:pPr>
              <a:endParaRPr lang="ko-KR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88" name="직사각형 87"/>
            <p:cNvSpPr/>
            <p:nvPr/>
          </p:nvSpPr>
          <p:spPr>
            <a:xfrm>
              <a:off x="887421" y="760795"/>
              <a:ext cx="4472645" cy="35132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600" dirty="0" smtClean="0">
                  <a:solidFill>
                    <a:schemeClr val="tx1"/>
                  </a:solidFill>
                </a:rPr>
                <a:t>흡수 결과</a:t>
              </a:r>
              <a:endParaRPr lang="ko-KR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691753" y="2669216"/>
              <a:ext cx="197818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200000"/>
                </a:lnSpc>
              </a:pPr>
              <a:r>
                <a:rPr lang="ko-KR" altLang="en-US" b="1" dirty="0" smtClean="0"/>
                <a:t>치명타확률</a:t>
              </a:r>
              <a:endParaRPr lang="ko-KR" altLang="ko-KR" b="1" dirty="0" smtClean="0"/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691754" y="3232357"/>
              <a:ext cx="197818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000" b="1" dirty="0" smtClean="0"/>
                <a:t>+13%</a:t>
              </a:r>
            </a:p>
          </p:txBody>
        </p:sp>
        <p:sp>
          <p:nvSpPr>
            <p:cNvPr id="91" name="직사각형 90"/>
            <p:cNvSpPr/>
            <p:nvPr/>
          </p:nvSpPr>
          <p:spPr>
            <a:xfrm>
              <a:off x="1364899" y="5400616"/>
              <a:ext cx="1499371" cy="440522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r>
                <a:rPr lang="ko-KR" altLang="en-US" dirty="0" err="1" smtClean="0">
                  <a:solidFill>
                    <a:schemeClr val="tx1"/>
                  </a:solidFill>
                </a:rPr>
                <a:t>흡</a:t>
              </a:r>
              <a:r>
                <a:rPr lang="ko-KR" altLang="en-US" dirty="0" smtClean="0">
                  <a:solidFill>
                    <a:schemeClr val="tx1"/>
                  </a:solidFill>
                </a:rPr>
                <a:t> 수</a:t>
              </a:r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92" name="직사각형 91"/>
            <p:cNvSpPr/>
            <p:nvPr/>
          </p:nvSpPr>
          <p:spPr>
            <a:xfrm>
              <a:off x="691754" y="2712893"/>
              <a:ext cx="1978182" cy="104413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697009" y="2047599"/>
              <a:ext cx="197818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200000"/>
                </a:lnSpc>
              </a:pPr>
              <a:r>
                <a:rPr lang="ko-KR" altLang="en-US" b="1" dirty="0"/>
                <a:t>변경 </a:t>
              </a:r>
              <a:r>
                <a:rPr lang="ko-KR" altLang="en-US" b="1" dirty="0" smtClean="0"/>
                <a:t>전</a:t>
              </a:r>
              <a:endParaRPr lang="ko-KR" altLang="ko-KR" b="1" dirty="0"/>
            </a:p>
          </p:txBody>
        </p:sp>
        <p:sp>
          <p:nvSpPr>
            <p:cNvPr id="94" name="직사각형 93"/>
            <p:cNvSpPr/>
            <p:nvPr/>
          </p:nvSpPr>
          <p:spPr>
            <a:xfrm>
              <a:off x="3576587" y="2707107"/>
              <a:ext cx="1978182" cy="104865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3581842" y="2022885"/>
              <a:ext cx="197818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200000"/>
                </a:lnSpc>
              </a:pPr>
              <a:r>
                <a:rPr lang="ko-KR" altLang="en-US" b="1" dirty="0" smtClean="0"/>
                <a:t>변경 후</a:t>
              </a:r>
              <a:endParaRPr lang="ko-KR" altLang="ko-KR" b="1" dirty="0" smtClean="0"/>
            </a:p>
          </p:txBody>
        </p:sp>
        <p:sp>
          <p:nvSpPr>
            <p:cNvPr id="96" name="갈매기형 수장 95"/>
            <p:cNvSpPr/>
            <p:nvPr/>
          </p:nvSpPr>
          <p:spPr>
            <a:xfrm>
              <a:off x="2864270" y="2858065"/>
              <a:ext cx="197708" cy="781881"/>
            </a:xfrm>
            <a:prstGeom prst="chevron">
              <a:avLst>
                <a:gd name="adj" fmla="val 67665"/>
              </a:avLst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97" name="갈매기형 수장 96"/>
            <p:cNvSpPr/>
            <p:nvPr/>
          </p:nvSpPr>
          <p:spPr>
            <a:xfrm>
              <a:off x="3024405" y="2858065"/>
              <a:ext cx="197708" cy="781881"/>
            </a:xfrm>
            <a:prstGeom prst="chevron">
              <a:avLst>
                <a:gd name="adj" fmla="val 67665"/>
              </a:avLst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98" name="갈매기형 수장 97"/>
            <p:cNvSpPr/>
            <p:nvPr/>
          </p:nvSpPr>
          <p:spPr>
            <a:xfrm>
              <a:off x="3184540" y="2858065"/>
              <a:ext cx="197708" cy="781881"/>
            </a:xfrm>
            <a:prstGeom prst="chevron">
              <a:avLst>
                <a:gd name="adj" fmla="val 67665"/>
              </a:avLst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99" name="직사각형 98"/>
            <p:cNvSpPr/>
            <p:nvPr/>
          </p:nvSpPr>
          <p:spPr>
            <a:xfrm>
              <a:off x="3646043" y="5395238"/>
              <a:ext cx="1499371" cy="440522"/>
            </a:xfrm>
            <a:prstGeom prst="rect">
              <a:avLst/>
            </a:prstGeom>
            <a:ln w="12700"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r>
                <a:rPr lang="ko-KR" altLang="en-US" dirty="0" err="1" smtClean="0">
                  <a:solidFill>
                    <a:schemeClr val="tx1"/>
                  </a:solidFill>
                </a:rPr>
                <a:t>취</a:t>
              </a:r>
              <a:r>
                <a:rPr lang="ko-KR" altLang="en-US" dirty="0" smtClean="0">
                  <a:solidFill>
                    <a:schemeClr val="tx1"/>
                  </a:solidFill>
                </a:rPr>
                <a:t> 소</a:t>
              </a:r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575365" y="1203288"/>
              <a:ext cx="510196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ko-KR" altLang="en-US" sz="1600" b="1" dirty="0" smtClean="0">
                  <a:solidFill>
                    <a:srgbClr val="C00000"/>
                  </a:solidFill>
                </a:rPr>
                <a:t>치명타확률 </a:t>
              </a:r>
              <a:r>
                <a:rPr lang="en-US" altLang="ko-KR" sz="1600" b="1" dirty="0" smtClean="0">
                  <a:solidFill>
                    <a:srgbClr val="C00000"/>
                  </a:solidFill>
                </a:rPr>
                <a:t>+13% </a:t>
              </a:r>
              <a:r>
                <a:rPr lang="ko-KR" altLang="en-US" sz="1600" dirty="0" smtClean="0"/>
                <a:t>옵션을 흡수하였습니다</a:t>
              </a:r>
              <a:r>
                <a:rPr lang="en-US" altLang="ko-KR" sz="1600" dirty="0" smtClean="0"/>
                <a:t>.</a:t>
              </a:r>
            </a:p>
            <a:p>
              <a:pPr algn="ctr">
                <a:lnSpc>
                  <a:spcPct val="150000"/>
                </a:lnSpc>
              </a:pPr>
              <a:r>
                <a:rPr lang="ko-KR" altLang="en-US" sz="1600" dirty="0" smtClean="0"/>
                <a:t>결과를 적용하시겠습니까</a:t>
              </a:r>
              <a:r>
                <a:rPr lang="en-US" altLang="ko-KR" sz="1600" dirty="0" smtClean="0"/>
                <a:t>?</a:t>
              </a:r>
              <a:endParaRPr lang="ko-KR" altLang="ko-KR" sz="1600" dirty="0"/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3576586" y="2673077"/>
              <a:ext cx="1978181" cy="5581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200000"/>
                </a:lnSpc>
              </a:pPr>
              <a:r>
                <a:rPr lang="ko-KR" altLang="en-US" b="1" dirty="0"/>
                <a:t>치명타확률</a:t>
              </a:r>
              <a:endParaRPr lang="ko-KR" altLang="ko-KR" b="1" dirty="0"/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3576587" y="3236218"/>
              <a:ext cx="197818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000" b="1" dirty="0" smtClean="0"/>
                <a:t>+15%</a:t>
              </a:r>
            </a:p>
          </p:txBody>
        </p:sp>
        <p:sp>
          <p:nvSpPr>
            <p:cNvPr id="109" name="직사각형 108"/>
            <p:cNvSpPr/>
            <p:nvPr/>
          </p:nvSpPr>
          <p:spPr>
            <a:xfrm>
              <a:off x="575365" y="3916064"/>
              <a:ext cx="5101966" cy="131215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ct val="150000"/>
                </a:lnSpc>
              </a:pPr>
              <a:endParaRPr lang="ko-KR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586977" y="3821881"/>
              <a:ext cx="509035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200000"/>
                </a:lnSpc>
              </a:pPr>
              <a:r>
                <a:rPr lang="ko-KR" altLang="en-US" b="1" dirty="0" smtClean="0"/>
                <a:t>보석 칭호 회득</a:t>
              </a:r>
              <a:endParaRPr lang="ko-KR" altLang="ko-KR" b="1" dirty="0" smtClean="0"/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586977" y="4209894"/>
              <a:ext cx="509035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200000"/>
                </a:lnSpc>
              </a:pPr>
              <a:r>
                <a:rPr lang="ko-KR" altLang="en-US" sz="2400" b="1" dirty="0" smtClean="0">
                  <a:solidFill>
                    <a:srgbClr val="00B0F0"/>
                  </a:solidFill>
                </a:rPr>
                <a:t>대천사의 용맹</a:t>
              </a:r>
              <a:endParaRPr lang="ko-KR" altLang="ko-KR" sz="2400" b="1" dirty="0" smtClean="0">
                <a:solidFill>
                  <a:srgbClr val="00B0F0"/>
                </a:solidFill>
              </a:endParaRP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575365" y="4920376"/>
              <a:ext cx="5101966" cy="3738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ko-KR" sz="1200" b="1" dirty="0" smtClean="0">
                  <a:solidFill>
                    <a:srgbClr val="C00000"/>
                  </a:solidFill>
                </a:rPr>
                <a:t>Tip. </a:t>
              </a:r>
              <a:r>
                <a:rPr lang="ko-KR" altLang="en-US" sz="1200" b="1" dirty="0" smtClean="0">
                  <a:solidFill>
                    <a:srgbClr val="C00000"/>
                  </a:solidFill>
                </a:rPr>
                <a:t>보석 칭호는 흡수 여부와 상관없이 사용할 수 있습니다</a:t>
              </a:r>
              <a:r>
                <a:rPr lang="en-US" altLang="ko-KR" sz="1200" b="1" dirty="0" smtClean="0">
                  <a:solidFill>
                    <a:srgbClr val="C00000"/>
                  </a:solidFill>
                </a:rPr>
                <a:t>.</a:t>
              </a:r>
              <a:endParaRPr lang="ko-KR" altLang="ko-KR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77753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그룹 4"/>
          <p:cNvGrpSpPr/>
          <p:nvPr/>
        </p:nvGrpSpPr>
        <p:grpSpPr>
          <a:xfrm>
            <a:off x="1348918" y="658825"/>
            <a:ext cx="9510593" cy="5944107"/>
            <a:chOff x="1348918" y="658825"/>
            <a:chExt cx="9510593" cy="5944107"/>
          </a:xfrm>
        </p:grpSpPr>
        <p:sp>
          <p:nvSpPr>
            <p:cNvPr id="44" name="직사각형 43"/>
            <p:cNvSpPr/>
            <p:nvPr/>
          </p:nvSpPr>
          <p:spPr>
            <a:xfrm>
              <a:off x="1348918" y="658826"/>
              <a:ext cx="9510593" cy="594410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2" name="직사각형 41"/>
            <p:cNvSpPr/>
            <p:nvPr/>
          </p:nvSpPr>
          <p:spPr>
            <a:xfrm>
              <a:off x="5692140" y="1574337"/>
              <a:ext cx="5094552" cy="49551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ct val="150000"/>
                </a:lnSpc>
              </a:pPr>
              <a:endParaRPr lang="ko-KR" altLang="en-US" sz="1400" dirty="0">
                <a:solidFill>
                  <a:schemeClr val="tx1"/>
                </a:solidFill>
              </a:endParaRPr>
            </a:p>
          </p:txBody>
        </p:sp>
        <p:pic>
          <p:nvPicPr>
            <p:cNvPr id="25" name="그림 2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48918" y="658825"/>
              <a:ext cx="9510593" cy="426201"/>
            </a:xfrm>
            <a:prstGeom prst="rect">
              <a:avLst/>
            </a:prstGeom>
          </p:spPr>
        </p:pic>
        <p:sp>
          <p:nvSpPr>
            <p:cNvPr id="20" name="TextBox 19"/>
            <p:cNvSpPr txBox="1"/>
            <p:nvPr/>
          </p:nvSpPr>
          <p:spPr>
            <a:xfrm>
              <a:off x="6812793" y="1998033"/>
              <a:ext cx="1412845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ko-KR" altLang="en-US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등급</a:t>
              </a:r>
              <a:endParaRPr lang="en-US" altLang="ko-K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ko-KR" altLang="en-US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수량</a:t>
              </a:r>
              <a:endParaRPr lang="ko-KR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1" name="직사각형 30"/>
            <p:cNvSpPr/>
            <p:nvPr/>
          </p:nvSpPr>
          <p:spPr>
            <a:xfrm>
              <a:off x="5980088" y="1636005"/>
              <a:ext cx="4472645" cy="35132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600" dirty="0" smtClean="0">
                  <a:solidFill>
                    <a:schemeClr val="tx1"/>
                  </a:solidFill>
                </a:rPr>
                <a:t>루비</a:t>
              </a:r>
              <a:r>
                <a:rPr lang="en-US" altLang="ko-KR" sz="1600" dirty="0" smtClean="0">
                  <a:solidFill>
                    <a:schemeClr val="tx1"/>
                  </a:solidFill>
                </a:rPr>
                <a:t>(</a:t>
              </a:r>
              <a:r>
                <a:rPr lang="ko-KR" altLang="en-US" sz="1600" dirty="0" smtClean="0">
                  <a:solidFill>
                    <a:schemeClr val="tx1"/>
                  </a:solidFill>
                </a:rPr>
                <a:t>전설</a:t>
              </a:r>
              <a:r>
                <a:rPr lang="en-US" altLang="ko-KR" sz="1600" dirty="0" smtClean="0">
                  <a:solidFill>
                    <a:schemeClr val="tx1"/>
                  </a:solidFill>
                </a:rPr>
                <a:t>)</a:t>
              </a:r>
              <a:endParaRPr lang="ko-KR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7887772" y="1998033"/>
              <a:ext cx="1043926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50000"/>
                </a:lnSpc>
              </a:pPr>
              <a:r>
                <a:rPr lang="ko-KR" altLang="en-US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전설</a:t>
              </a:r>
              <a:endParaRPr lang="en-US" altLang="ko-K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r">
                <a:lnSpc>
                  <a:spcPct val="150000"/>
                </a:lnSpc>
              </a:pPr>
              <a:r>
                <a:rPr lang="en-US" altLang="ko-KR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123</a:t>
              </a:r>
              <a:r>
                <a:rPr lang="ko-KR" altLang="en-US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</a:t>
              </a:r>
              <a:endParaRPr lang="ko-KR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5" name="직사각형 34"/>
            <p:cNvSpPr/>
            <p:nvPr/>
          </p:nvSpPr>
          <p:spPr>
            <a:xfrm>
              <a:off x="5980089" y="3094352"/>
              <a:ext cx="4472645" cy="26285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600" dirty="0" smtClean="0">
                  <a:solidFill>
                    <a:schemeClr val="tx1"/>
                  </a:solidFill>
                </a:rPr>
                <a:t>보석 </a:t>
              </a:r>
              <a:r>
                <a:rPr lang="ko-KR" altLang="en-US" sz="1600" dirty="0" smtClean="0">
                  <a:solidFill>
                    <a:schemeClr val="tx1"/>
                  </a:solidFill>
                </a:rPr>
                <a:t>옵션 정보</a:t>
              </a:r>
              <a:endParaRPr lang="ko-KR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6194709" y="3398466"/>
              <a:ext cx="1853534" cy="23544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ko-KR" sz="14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&gt; </a:t>
              </a:r>
              <a:r>
                <a:rPr lang="ko-KR" altLang="ko-KR" sz="14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물리공격력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4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&gt; </a:t>
              </a:r>
              <a:r>
                <a:rPr lang="ko-KR" altLang="ko-KR" sz="14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마법공격력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4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&gt; </a:t>
              </a:r>
              <a:r>
                <a:rPr lang="ko-KR" altLang="ko-KR" sz="14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명중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4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&gt; </a:t>
              </a:r>
              <a:r>
                <a:rPr lang="ko-KR" altLang="ko-KR" sz="14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치명타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400" b="1" dirty="0" smtClean="0"/>
                <a:t>&gt; </a:t>
              </a:r>
              <a:r>
                <a:rPr lang="ko-KR" altLang="ko-KR" sz="1400" b="1" dirty="0" smtClean="0"/>
                <a:t>치명타확률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4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&gt; </a:t>
              </a:r>
              <a:r>
                <a:rPr lang="ko-KR" altLang="ko-KR" sz="14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관통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4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&gt; </a:t>
              </a:r>
              <a:r>
                <a:rPr lang="ko-KR" altLang="ko-KR" sz="14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공격속도</a:t>
              </a:r>
              <a:endParaRPr lang="ko-KR" altLang="en-US" sz="1400" b="1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8513935" y="3412408"/>
              <a:ext cx="1152792" cy="23544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50000"/>
                </a:lnSpc>
              </a:pPr>
              <a:r>
                <a:rPr lang="en-US" altLang="ko-KR" sz="14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+13% ~</a:t>
              </a:r>
            </a:p>
            <a:p>
              <a:pPr algn="r">
                <a:lnSpc>
                  <a:spcPct val="150000"/>
                </a:lnSpc>
              </a:pPr>
              <a:r>
                <a:rPr lang="en-US" altLang="ko-KR" sz="14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+2% ~</a:t>
              </a:r>
            </a:p>
            <a:p>
              <a:pPr algn="r">
                <a:lnSpc>
                  <a:spcPct val="150000"/>
                </a:lnSpc>
              </a:pPr>
              <a:r>
                <a:rPr lang="en-US" altLang="ko-KR" sz="14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+23% ~</a:t>
              </a:r>
            </a:p>
            <a:p>
              <a:pPr algn="r">
                <a:lnSpc>
                  <a:spcPct val="150000"/>
                </a:lnSpc>
              </a:pPr>
              <a:r>
                <a:rPr lang="en-US" altLang="ko-KR" sz="14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+23% ~</a:t>
              </a:r>
            </a:p>
            <a:p>
              <a:pPr algn="r">
                <a:lnSpc>
                  <a:spcPct val="150000"/>
                </a:lnSpc>
              </a:pPr>
              <a:r>
                <a:rPr lang="en-US" altLang="ko-KR" sz="1400" b="1" dirty="0" smtClean="0"/>
                <a:t>+1% ~</a:t>
              </a:r>
            </a:p>
            <a:p>
              <a:pPr algn="r">
                <a:lnSpc>
                  <a:spcPct val="150000"/>
                </a:lnSpc>
              </a:pPr>
              <a:r>
                <a:rPr lang="en-US" altLang="ko-KR" sz="14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+23% ~</a:t>
              </a:r>
            </a:p>
            <a:p>
              <a:pPr algn="r">
                <a:lnSpc>
                  <a:spcPct val="150000"/>
                </a:lnSpc>
              </a:pPr>
              <a:r>
                <a:rPr lang="en-US" altLang="ko-KR" sz="14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+23% ~</a:t>
              </a:r>
              <a:endParaRPr lang="ko-KR" altLang="en-US" sz="1400" b="1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9561803" y="3398466"/>
              <a:ext cx="813191" cy="23544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ko-KR" sz="14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+18%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4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+5%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4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+29%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4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+23%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400" b="1" dirty="0" smtClean="0"/>
                <a:t>+5%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4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+23%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4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+23%</a:t>
              </a:r>
              <a:endParaRPr lang="ko-KR" altLang="en-US" sz="1400" b="1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0" name="직사각형 39"/>
            <p:cNvSpPr/>
            <p:nvPr/>
          </p:nvSpPr>
          <p:spPr>
            <a:xfrm>
              <a:off x="9477321" y="2120387"/>
              <a:ext cx="897674" cy="729318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r>
                <a:rPr lang="ko-KR" altLang="en-US" dirty="0" smtClean="0">
                  <a:solidFill>
                    <a:schemeClr val="tx1"/>
                  </a:solidFill>
                </a:rPr>
                <a:t>합성</a:t>
              </a:r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41" name="직사각형 40"/>
            <p:cNvSpPr/>
            <p:nvPr/>
          </p:nvSpPr>
          <p:spPr>
            <a:xfrm>
              <a:off x="8513934" y="5727662"/>
              <a:ext cx="2110751" cy="440522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r>
                <a:rPr lang="ko-KR" altLang="en-US" dirty="0" smtClean="0">
                  <a:solidFill>
                    <a:schemeClr val="tx1"/>
                  </a:solidFill>
                </a:rPr>
                <a:t>일반흡수</a:t>
              </a:r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50" name="직사각형 49"/>
            <p:cNvSpPr/>
            <p:nvPr/>
          </p:nvSpPr>
          <p:spPr>
            <a:xfrm>
              <a:off x="5937492" y="5727662"/>
              <a:ext cx="2110751" cy="440522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>
                <a:lnSpc>
                  <a:spcPct val="150000"/>
                </a:lnSpc>
              </a:pPr>
              <a:r>
                <a:rPr lang="ko-KR" altLang="en-US" dirty="0" smtClean="0">
                  <a:solidFill>
                    <a:schemeClr val="tx1"/>
                  </a:solidFill>
                </a:rPr>
                <a:t>선택흡수</a:t>
              </a:r>
              <a:endParaRPr lang="ko-KR" altLang="en-US" dirty="0">
                <a:solidFill>
                  <a:schemeClr val="tx1"/>
                </a:solidFill>
              </a:endParaRPr>
            </a:p>
          </p:txBody>
        </p:sp>
        <p:pic>
          <p:nvPicPr>
            <p:cNvPr id="12" name="그림 1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37493" y="5744982"/>
              <a:ext cx="403426" cy="423202"/>
            </a:xfrm>
            <a:prstGeom prst="rect">
              <a:avLst/>
            </a:prstGeom>
          </p:spPr>
        </p:pic>
        <p:sp>
          <p:nvSpPr>
            <p:cNvPr id="52" name="TextBox 51"/>
            <p:cNvSpPr txBox="1"/>
            <p:nvPr/>
          </p:nvSpPr>
          <p:spPr>
            <a:xfrm>
              <a:off x="6223026" y="5849245"/>
              <a:ext cx="1412845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ko-KR" sz="1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123/50</a:t>
              </a:r>
              <a:endParaRPr lang="ko-KR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5692140" y="6229563"/>
              <a:ext cx="510196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 smtClean="0"/>
                <a:t>* </a:t>
              </a:r>
              <a:r>
                <a:rPr lang="ko-KR" altLang="en-US" sz="1200" dirty="0" smtClean="0"/>
                <a:t>옵션 </a:t>
              </a:r>
              <a:r>
                <a:rPr lang="ko-KR" altLang="en-US" sz="1200" dirty="0" err="1" smtClean="0"/>
                <a:t>선택제는</a:t>
              </a:r>
              <a:r>
                <a:rPr lang="ko-KR" altLang="en-US" sz="1200" dirty="0" smtClean="0"/>
                <a:t> </a:t>
              </a:r>
              <a:r>
                <a:rPr lang="ko-KR" altLang="en-US" sz="1200" dirty="0" err="1" smtClean="0"/>
                <a:t>초월던전에서</a:t>
              </a:r>
              <a:r>
                <a:rPr lang="ko-KR" altLang="en-US" sz="1200" dirty="0" smtClean="0"/>
                <a:t> 획득할 수 있습니다</a:t>
              </a:r>
              <a:r>
                <a:rPr lang="en-US" altLang="ko-KR" sz="1200" dirty="0" smtClean="0"/>
                <a:t>.</a:t>
              </a:r>
              <a:endParaRPr lang="ko-KR" altLang="en-US" sz="1200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950239" y="664227"/>
              <a:ext cx="1074902" cy="400110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r>
                <a:rPr lang="ko-KR" altLang="en-US" sz="2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보석함</a:t>
              </a:r>
              <a:endParaRPr lang="ko-KR" alt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8" name="직사각형 37"/>
            <p:cNvSpPr/>
            <p:nvPr/>
          </p:nvSpPr>
          <p:spPr>
            <a:xfrm>
              <a:off x="3285385" y="1223009"/>
              <a:ext cx="1861133" cy="35132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600" b="1" dirty="0" err="1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수호석</a:t>
              </a:r>
              <a:endParaRPr lang="ko-KR" altLang="en-US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5" name="직사각형 44"/>
            <p:cNvSpPr/>
            <p:nvPr/>
          </p:nvSpPr>
          <p:spPr>
            <a:xfrm>
              <a:off x="1424252" y="1574339"/>
              <a:ext cx="4187655" cy="388419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ct val="150000"/>
                </a:lnSpc>
              </a:pPr>
              <a:endParaRPr lang="ko-KR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46" name="직사각형 45"/>
            <p:cNvSpPr/>
            <p:nvPr/>
          </p:nvSpPr>
          <p:spPr>
            <a:xfrm>
              <a:off x="1424252" y="1223009"/>
              <a:ext cx="1861133" cy="351329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6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보석</a:t>
              </a:r>
              <a:endParaRPr lang="ko-KR" altLang="en-US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grpSp>
          <p:nvGrpSpPr>
            <p:cNvPr id="47" name="그룹 46"/>
            <p:cNvGrpSpPr/>
            <p:nvPr/>
          </p:nvGrpSpPr>
          <p:grpSpPr>
            <a:xfrm>
              <a:off x="2422029" y="1728798"/>
              <a:ext cx="2166447" cy="279104"/>
              <a:chOff x="2422029" y="1784547"/>
              <a:chExt cx="2166447" cy="279104"/>
            </a:xfrm>
          </p:grpSpPr>
          <p:sp>
            <p:nvSpPr>
              <p:cNvPr id="48" name="직사각형 47"/>
              <p:cNvSpPr/>
              <p:nvPr/>
            </p:nvSpPr>
            <p:spPr>
              <a:xfrm>
                <a:off x="2422029" y="1784547"/>
                <a:ext cx="1861133" cy="27910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1400" b="1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대천사의 용맹</a:t>
                </a:r>
                <a:endParaRPr lang="ko-KR" altLang="en-US" sz="14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49" name="직사각형 48"/>
              <p:cNvSpPr/>
              <p:nvPr/>
            </p:nvSpPr>
            <p:spPr>
              <a:xfrm>
                <a:off x="4283162" y="1784547"/>
                <a:ext cx="305314" cy="27910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4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51" name="이등변 삼각형 50"/>
              <p:cNvSpPr/>
              <p:nvPr/>
            </p:nvSpPr>
            <p:spPr>
              <a:xfrm rot="10800000">
                <a:off x="4335482" y="1837369"/>
                <a:ext cx="205823" cy="178757"/>
              </a:xfrm>
              <a:prstGeom prst="triangl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53" name="직사각형 52"/>
            <p:cNvSpPr/>
            <p:nvPr/>
          </p:nvSpPr>
          <p:spPr>
            <a:xfrm>
              <a:off x="1581308" y="1728797"/>
              <a:ext cx="763200" cy="73213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pPr algn="r"/>
              <a:endParaRPr lang="ko-KR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55" name="직사각형 54"/>
            <p:cNvSpPr/>
            <p:nvPr/>
          </p:nvSpPr>
          <p:spPr>
            <a:xfrm>
              <a:off x="1581307" y="2676014"/>
              <a:ext cx="763200" cy="73213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pPr algn="r"/>
              <a:endParaRPr lang="ko-KR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56" name="직사각형 55"/>
            <p:cNvSpPr/>
            <p:nvPr/>
          </p:nvSpPr>
          <p:spPr>
            <a:xfrm>
              <a:off x="1581307" y="3620134"/>
              <a:ext cx="763200" cy="73213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pPr algn="r"/>
              <a:endParaRPr lang="ko-KR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57" name="직사각형 56"/>
            <p:cNvSpPr/>
            <p:nvPr/>
          </p:nvSpPr>
          <p:spPr>
            <a:xfrm>
              <a:off x="1581307" y="4595214"/>
              <a:ext cx="763200" cy="73213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pPr algn="r"/>
              <a:endParaRPr lang="ko-KR" altLang="en-US" sz="1200" dirty="0">
                <a:solidFill>
                  <a:schemeClr val="tx1"/>
                </a:solidFill>
              </a:endParaRPr>
            </a:p>
          </p:txBody>
        </p:sp>
        <p:pic>
          <p:nvPicPr>
            <p:cNvPr id="58" name="그림 5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83803" y="2762977"/>
              <a:ext cx="558207" cy="558207"/>
            </a:xfrm>
            <a:prstGeom prst="rect">
              <a:avLst/>
            </a:prstGeom>
          </p:spPr>
        </p:pic>
        <p:pic>
          <p:nvPicPr>
            <p:cNvPr id="59" name="그림 5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83804" y="1815760"/>
              <a:ext cx="558207" cy="558207"/>
            </a:xfrm>
            <a:prstGeom prst="rect">
              <a:avLst/>
            </a:prstGeom>
          </p:spPr>
        </p:pic>
        <p:pic>
          <p:nvPicPr>
            <p:cNvPr id="60" name="그림 59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83802" y="3707097"/>
              <a:ext cx="558207" cy="558207"/>
            </a:xfrm>
            <a:prstGeom prst="rect">
              <a:avLst/>
            </a:prstGeom>
          </p:spPr>
        </p:pic>
        <p:pic>
          <p:nvPicPr>
            <p:cNvPr id="61" name="그림 60"/>
            <p:cNvPicPr>
              <a:picLocks noChangeAspect="1"/>
            </p:cNvPicPr>
            <p:nvPr/>
          </p:nvPicPr>
          <p:blipFill>
            <a:blip r:embed="rId7" cstate="print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colorTemperature colorTemp="11200"/>
                      </a14:imgEffect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83801" y="4682177"/>
              <a:ext cx="558207" cy="558207"/>
            </a:xfrm>
            <a:prstGeom prst="rect">
              <a:avLst/>
            </a:prstGeom>
          </p:spPr>
        </p:pic>
        <p:sp>
          <p:nvSpPr>
            <p:cNvPr id="62" name="직사각형 61"/>
            <p:cNvSpPr/>
            <p:nvPr/>
          </p:nvSpPr>
          <p:spPr>
            <a:xfrm>
              <a:off x="2422029" y="2076242"/>
              <a:ext cx="3108178" cy="3846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ko-KR" altLang="en-US" sz="1600" b="1" dirty="0" smtClean="0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dist="38100" dir="2700000" algn="tl" rotWithShape="0">
                      <a:schemeClr val="accent2"/>
                    </a:outerShdw>
                  </a:effectLst>
                </a:rPr>
                <a:t>치명타확률 증가</a:t>
              </a:r>
              <a:r>
                <a:rPr lang="en-US" altLang="ko-KR" sz="1600" b="1" dirty="0" smtClean="0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dist="38100" dir="2700000" algn="tl" rotWithShape="0">
                      <a:schemeClr val="accent2"/>
                    </a:outerShdw>
                  </a:effectLst>
                </a:rPr>
                <a:t> </a:t>
              </a:r>
              <a:endParaRPr lang="ko-KR" altLang="en-US" sz="1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4225496" y="2081906"/>
              <a:ext cx="124704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b="1" dirty="0" smtClean="0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dist="38100" dir="2700000" algn="tl" rotWithShape="0">
                      <a:schemeClr val="accent2"/>
                    </a:outerShdw>
                  </a:effectLst>
                </a:rPr>
                <a:t>+12.12%</a:t>
              </a:r>
              <a:endParaRPr lang="ko-KR" altLang="en-US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endParaRPr>
            </a:p>
          </p:txBody>
        </p:sp>
        <p:grpSp>
          <p:nvGrpSpPr>
            <p:cNvPr id="64" name="그룹 63"/>
            <p:cNvGrpSpPr/>
            <p:nvPr/>
          </p:nvGrpSpPr>
          <p:grpSpPr>
            <a:xfrm>
              <a:off x="2422029" y="2676014"/>
              <a:ext cx="2166447" cy="279104"/>
              <a:chOff x="2422029" y="1784547"/>
              <a:chExt cx="2166447" cy="279104"/>
            </a:xfrm>
          </p:grpSpPr>
          <p:sp>
            <p:nvSpPr>
              <p:cNvPr id="65" name="직사각형 64"/>
              <p:cNvSpPr/>
              <p:nvPr/>
            </p:nvSpPr>
            <p:spPr>
              <a:xfrm>
                <a:off x="2422029" y="1784547"/>
                <a:ext cx="1861133" cy="27910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400" b="1" dirty="0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-</a:t>
                </a:r>
                <a:endParaRPr lang="ko-KR" altLang="en-US" sz="14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66" name="직사각형 65"/>
              <p:cNvSpPr/>
              <p:nvPr/>
            </p:nvSpPr>
            <p:spPr>
              <a:xfrm>
                <a:off x="4283162" y="1784547"/>
                <a:ext cx="305314" cy="27910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4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67" name="이등변 삼각형 66"/>
              <p:cNvSpPr/>
              <p:nvPr/>
            </p:nvSpPr>
            <p:spPr>
              <a:xfrm rot="10800000">
                <a:off x="4335482" y="1837369"/>
                <a:ext cx="205823" cy="178757"/>
              </a:xfrm>
              <a:prstGeom prst="triangl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68" name="직사각형 67"/>
            <p:cNvSpPr/>
            <p:nvPr/>
          </p:nvSpPr>
          <p:spPr>
            <a:xfrm>
              <a:off x="2422029" y="3023458"/>
              <a:ext cx="3108178" cy="3846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4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- </a:t>
              </a:r>
              <a:endParaRPr lang="ko-KR" altLang="en-US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grpSp>
          <p:nvGrpSpPr>
            <p:cNvPr id="69" name="그룹 68"/>
            <p:cNvGrpSpPr/>
            <p:nvPr/>
          </p:nvGrpSpPr>
          <p:grpSpPr>
            <a:xfrm>
              <a:off x="2422029" y="3620136"/>
              <a:ext cx="2166447" cy="279104"/>
              <a:chOff x="2422029" y="1784547"/>
              <a:chExt cx="2166447" cy="279104"/>
            </a:xfrm>
          </p:grpSpPr>
          <p:sp>
            <p:nvSpPr>
              <p:cNvPr id="70" name="직사각형 69"/>
              <p:cNvSpPr/>
              <p:nvPr/>
            </p:nvSpPr>
            <p:spPr>
              <a:xfrm>
                <a:off x="2422029" y="1784547"/>
                <a:ext cx="1861133" cy="27910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1400" b="1" dirty="0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대천사의 지혜</a:t>
                </a:r>
                <a:endParaRPr lang="ko-KR" altLang="en-US" sz="14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71" name="직사각형 70"/>
              <p:cNvSpPr/>
              <p:nvPr/>
            </p:nvSpPr>
            <p:spPr>
              <a:xfrm>
                <a:off x="4283162" y="1784547"/>
                <a:ext cx="305314" cy="27910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4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72" name="이등변 삼각형 71"/>
              <p:cNvSpPr/>
              <p:nvPr/>
            </p:nvSpPr>
            <p:spPr>
              <a:xfrm rot="10800000">
                <a:off x="4335482" y="1837369"/>
                <a:ext cx="205823" cy="178757"/>
              </a:xfrm>
              <a:prstGeom prst="triangl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73" name="직사각형 72"/>
            <p:cNvSpPr/>
            <p:nvPr/>
          </p:nvSpPr>
          <p:spPr>
            <a:xfrm>
              <a:off x="2422029" y="3967580"/>
              <a:ext cx="3108178" cy="3846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ko-KR" altLang="en-US" sz="14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생명력 증가</a:t>
              </a:r>
              <a:r>
                <a:rPr lang="en-US" altLang="ko-KR" sz="14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endParaRPr lang="ko-KR" altLang="en-US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4225496" y="3992294"/>
              <a:ext cx="124704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+12.12%</a:t>
              </a:r>
              <a:endParaRPr lang="ko-KR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grpSp>
          <p:nvGrpSpPr>
            <p:cNvPr id="75" name="그룹 74"/>
            <p:cNvGrpSpPr/>
            <p:nvPr/>
          </p:nvGrpSpPr>
          <p:grpSpPr>
            <a:xfrm>
              <a:off x="2422029" y="4595216"/>
              <a:ext cx="2166447" cy="279104"/>
              <a:chOff x="2422029" y="1784547"/>
              <a:chExt cx="2166447" cy="279104"/>
            </a:xfrm>
          </p:grpSpPr>
          <p:sp>
            <p:nvSpPr>
              <p:cNvPr id="76" name="직사각형 75"/>
              <p:cNvSpPr/>
              <p:nvPr/>
            </p:nvSpPr>
            <p:spPr>
              <a:xfrm>
                <a:off x="2422029" y="1784547"/>
                <a:ext cx="1861133" cy="27910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1400" b="1" dirty="0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궁극의 재능</a:t>
                </a:r>
                <a:endParaRPr lang="ko-KR" altLang="en-US" sz="14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77" name="직사각형 76"/>
              <p:cNvSpPr/>
              <p:nvPr/>
            </p:nvSpPr>
            <p:spPr>
              <a:xfrm>
                <a:off x="4283162" y="1784547"/>
                <a:ext cx="305314" cy="27910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4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78" name="이등변 삼각형 77"/>
              <p:cNvSpPr/>
              <p:nvPr/>
            </p:nvSpPr>
            <p:spPr>
              <a:xfrm rot="10800000">
                <a:off x="4335482" y="1837369"/>
                <a:ext cx="205823" cy="178757"/>
              </a:xfrm>
              <a:prstGeom prst="triangl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79" name="직사각형 78"/>
            <p:cNvSpPr/>
            <p:nvPr/>
          </p:nvSpPr>
          <p:spPr>
            <a:xfrm>
              <a:off x="2422029" y="4942660"/>
              <a:ext cx="3108178" cy="3846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ko-KR" altLang="en-US" sz="1400" b="1" dirty="0" err="1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스킬쿨타임</a:t>
              </a:r>
              <a:r>
                <a:rPr lang="ko-KR" altLang="en-US" sz="14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감소</a:t>
              </a:r>
              <a:r>
                <a:rPr lang="en-US" altLang="ko-KR" sz="14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endParaRPr lang="ko-KR" altLang="en-US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4225496" y="4967374"/>
              <a:ext cx="124704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+12.12%</a:t>
              </a:r>
              <a:endParaRPr lang="ko-KR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1" name="직사각형 80"/>
            <p:cNvSpPr/>
            <p:nvPr/>
          </p:nvSpPr>
          <p:spPr>
            <a:xfrm>
              <a:off x="1424252" y="5520460"/>
              <a:ext cx="4187655" cy="100897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>
                <a:lnSpc>
                  <a:spcPct val="150000"/>
                </a:lnSpc>
              </a:pPr>
              <a:endParaRPr lang="en-US" altLang="ko-KR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1424252" y="5548408"/>
              <a:ext cx="2515287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600" b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대천사세트</a:t>
              </a:r>
              <a:r>
                <a:rPr lang="en-US" altLang="ko-KR" sz="1400" dirty="0" smtClean="0"/>
                <a:t/>
              </a:r>
              <a:br>
                <a:rPr lang="en-US" altLang="ko-KR" sz="1400" dirty="0" smtClean="0"/>
              </a:br>
              <a:r>
                <a:rPr lang="en-US" altLang="ko-KR" sz="1200" b="1" dirty="0" smtClean="0"/>
                <a:t>2</a:t>
              </a:r>
              <a:r>
                <a:rPr lang="ko-KR" altLang="en-US" sz="1200" b="1" dirty="0" smtClean="0"/>
                <a:t>세트 </a:t>
              </a:r>
              <a:r>
                <a:rPr lang="en-US" altLang="ko-KR" sz="1200" b="1" dirty="0" smtClean="0"/>
                <a:t>: </a:t>
              </a:r>
              <a:r>
                <a:rPr lang="ko-KR" altLang="en-US" sz="1200" b="1" dirty="0" smtClean="0"/>
                <a:t>생명력 최대값 증가</a:t>
              </a:r>
              <a:r>
                <a:rPr lang="en-US" altLang="ko-KR" sz="1200" b="1" dirty="0" smtClean="0"/>
                <a:t> </a:t>
              </a:r>
            </a:p>
            <a:p>
              <a:r>
                <a:rPr lang="en-US" altLang="ko-KR" sz="1200" b="1" dirty="0" smtClean="0"/>
                <a:t>3</a:t>
              </a:r>
              <a:r>
                <a:rPr lang="ko-KR" altLang="en-US" sz="1200" b="1" dirty="0" smtClean="0"/>
                <a:t>세트 </a:t>
              </a:r>
              <a:r>
                <a:rPr lang="en-US" altLang="ko-KR" sz="1200" b="1" dirty="0" smtClean="0"/>
                <a:t>: </a:t>
              </a:r>
              <a:r>
                <a:rPr lang="ko-KR" altLang="en-US" sz="1200" b="1" dirty="0" smtClean="0"/>
                <a:t>공격속도 증가</a:t>
              </a:r>
              <a:endParaRPr lang="en-US" altLang="ko-KR" sz="1200" b="1" dirty="0" smtClean="0"/>
            </a:p>
            <a:p>
              <a:r>
                <a:rPr lang="en-US" altLang="ko-KR" sz="12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4</a:t>
              </a:r>
              <a:r>
                <a:rPr lang="ko-KR" altLang="en-US" sz="12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세트 </a:t>
              </a:r>
              <a:r>
                <a:rPr lang="en-US" altLang="ko-KR" sz="12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: </a:t>
              </a:r>
              <a:r>
                <a:rPr lang="ko-KR" altLang="en-US" sz="12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치명타세기 증가</a:t>
              </a:r>
              <a:endPara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3823593" y="5548408"/>
              <a:ext cx="1327527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altLang="ko-KR" sz="1600" dirty="0" smtClean="0"/>
            </a:p>
            <a:p>
              <a:r>
                <a:rPr lang="en-US" altLang="ko-KR" sz="1200" b="1" dirty="0" smtClean="0"/>
                <a:t>+12.12%</a:t>
              </a:r>
            </a:p>
            <a:p>
              <a:r>
                <a:rPr lang="en-US" altLang="ko-KR" sz="1200" b="1" dirty="0" smtClean="0"/>
                <a:t>+1.12%</a:t>
              </a:r>
            </a:p>
            <a:p>
              <a:r>
                <a:rPr lang="en-US" altLang="ko-KR" sz="12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+3.59%</a:t>
              </a:r>
              <a:endPara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84" name="직사각형 83"/>
            <p:cNvSpPr/>
            <p:nvPr/>
          </p:nvSpPr>
          <p:spPr>
            <a:xfrm>
              <a:off x="5980090" y="2120387"/>
              <a:ext cx="763200" cy="73213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pPr algn="r"/>
              <a:endParaRPr lang="ko-KR" altLang="en-US" sz="1200" dirty="0">
                <a:solidFill>
                  <a:schemeClr val="tx1"/>
                </a:solidFill>
              </a:endParaRPr>
            </a:p>
          </p:txBody>
        </p:sp>
        <p:pic>
          <p:nvPicPr>
            <p:cNvPr id="85" name="그림 8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82586" y="2207350"/>
              <a:ext cx="558207" cy="558207"/>
            </a:xfrm>
            <a:prstGeom prst="rect">
              <a:avLst/>
            </a:prstGeom>
          </p:spPr>
        </p:pic>
        <p:sp>
          <p:nvSpPr>
            <p:cNvPr id="86" name="아래로 구부러진 화살표 85"/>
            <p:cNvSpPr/>
            <p:nvPr/>
          </p:nvSpPr>
          <p:spPr>
            <a:xfrm rot="2133263" flipH="1">
              <a:off x="3556205" y="2973713"/>
              <a:ext cx="4425515" cy="682103"/>
            </a:xfrm>
            <a:prstGeom prst="curvedDownArrow">
              <a:avLst>
                <a:gd name="adj1" fmla="val 26063"/>
                <a:gd name="adj2" fmla="val 57867"/>
                <a:gd name="adj3" fmla="val 45177"/>
              </a:avLst>
            </a:prstGeom>
            <a:solidFill>
              <a:srgbClr val="FF0000"/>
            </a:soli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2" name="폭발 1 1"/>
            <p:cNvSpPr/>
            <p:nvPr/>
          </p:nvSpPr>
          <p:spPr>
            <a:xfrm>
              <a:off x="6986101" y="4620127"/>
              <a:ext cx="643004" cy="479132"/>
            </a:xfrm>
            <a:prstGeom prst="irregularSeal1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9" name="폭발 1 88"/>
            <p:cNvSpPr/>
            <p:nvPr/>
          </p:nvSpPr>
          <p:spPr>
            <a:xfrm>
              <a:off x="5873207" y="2922624"/>
              <a:ext cx="643004" cy="479132"/>
            </a:xfrm>
            <a:prstGeom prst="irregularSeal1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0" name="폭발 1 89"/>
            <p:cNvSpPr/>
            <p:nvPr/>
          </p:nvSpPr>
          <p:spPr>
            <a:xfrm>
              <a:off x="3618037" y="2029737"/>
              <a:ext cx="643004" cy="479132"/>
            </a:xfrm>
            <a:prstGeom prst="irregularSeal1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1" name="직사각형 90"/>
            <p:cNvSpPr/>
            <p:nvPr/>
          </p:nvSpPr>
          <p:spPr>
            <a:xfrm>
              <a:off x="10374994" y="1159111"/>
              <a:ext cx="411698" cy="41216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20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X</a:t>
              </a:r>
              <a:endParaRPr lang="ko-KR" altLang="en-US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2" name="실행 단추: 도움말 91">
              <a:hlinkClick r:id="" action="ppaction://noaction" highlightClick="1"/>
            </p:cNvPr>
            <p:cNvSpPr/>
            <p:nvPr/>
          </p:nvSpPr>
          <p:spPr>
            <a:xfrm>
              <a:off x="5126684" y="1627168"/>
              <a:ext cx="409575" cy="385309"/>
            </a:xfrm>
            <a:prstGeom prst="actionButtonHelp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173681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그룹 29"/>
          <p:cNvGrpSpPr/>
          <p:nvPr/>
        </p:nvGrpSpPr>
        <p:grpSpPr>
          <a:xfrm>
            <a:off x="497205" y="383166"/>
            <a:ext cx="10368092" cy="5884284"/>
            <a:chOff x="497205" y="383166"/>
            <a:chExt cx="10368092" cy="5884284"/>
          </a:xfrm>
        </p:grpSpPr>
        <p:sp>
          <p:nvSpPr>
            <p:cNvPr id="4" name="직사각형 3"/>
            <p:cNvSpPr/>
            <p:nvPr/>
          </p:nvSpPr>
          <p:spPr>
            <a:xfrm>
              <a:off x="497205" y="383166"/>
              <a:ext cx="5101966" cy="588428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ct val="150000"/>
                </a:lnSpc>
              </a:pPr>
              <a:endParaRPr lang="ko-KR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5" name="직사각형 4"/>
            <p:cNvSpPr/>
            <p:nvPr/>
          </p:nvSpPr>
          <p:spPr>
            <a:xfrm>
              <a:off x="811865" y="569321"/>
              <a:ext cx="4472645" cy="35132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600" dirty="0" smtClean="0">
                  <a:solidFill>
                    <a:schemeClr val="tx1"/>
                  </a:solidFill>
                </a:rPr>
                <a:t>보석 </a:t>
              </a:r>
              <a:r>
                <a:rPr lang="ko-KR" altLang="en-US" sz="1600" dirty="0" smtClean="0">
                  <a:solidFill>
                    <a:schemeClr val="tx1"/>
                  </a:solidFill>
                </a:rPr>
                <a:t>합성</a:t>
              </a:r>
              <a:endParaRPr lang="ko-KR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6" name="직사각형 5"/>
            <p:cNvSpPr/>
            <p:nvPr/>
          </p:nvSpPr>
          <p:spPr>
            <a:xfrm>
              <a:off x="2666588" y="1106804"/>
              <a:ext cx="763200" cy="732135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pPr algn="r"/>
              <a:endParaRPr lang="ko-KR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7" name="직사각형 6"/>
            <p:cNvSpPr/>
            <p:nvPr/>
          </p:nvSpPr>
          <p:spPr>
            <a:xfrm>
              <a:off x="811865" y="2500055"/>
              <a:ext cx="763200" cy="732135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pPr algn="r"/>
              <a:endParaRPr lang="ko-KR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8" name="직사각형 7"/>
            <p:cNvSpPr/>
            <p:nvPr/>
          </p:nvSpPr>
          <p:spPr>
            <a:xfrm>
              <a:off x="4521310" y="2500055"/>
              <a:ext cx="763200" cy="732135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pPr algn="r"/>
              <a:endParaRPr lang="ko-KR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9" name="직사각형 8"/>
            <p:cNvSpPr/>
            <p:nvPr/>
          </p:nvSpPr>
          <p:spPr>
            <a:xfrm>
              <a:off x="1575065" y="4461893"/>
              <a:ext cx="763200" cy="732135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pPr algn="r"/>
              <a:endParaRPr lang="ko-KR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0" name="직사각형 9"/>
            <p:cNvSpPr/>
            <p:nvPr/>
          </p:nvSpPr>
          <p:spPr>
            <a:xfrm>
              <a:off x="3758110" y="4465625"/>
              <a:ext cx="763200" cy="732135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pPr algn="r"/>
              <a:endParaRPr lang="ko-KR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1" name="직사각형 10"/>
            <p:cNvSpPr/>
            <p:nvPr/>
          </p:nvSpPr>
          <p:spPr>
            <a:xfrm>
              <a:off x="2502426" y="2683089"/>
              <a:ext cx="1091522" cy="1098202"/>
            </a:xfrm>
            <a:prstGeom prst="rect">
              <a:avLst/>
            </a:prstGeom>
            <a:solidFill>
              <a:srgbClr val="9966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pPr algn="r"/>
              <a:endParaRPr lang="ko-KR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2" name="직사각형 11"/>
            <p:cNvSpPr/>
            <p:nvPr/>
          </p:nvSpPr>
          <p:spPr>
            <a:xfrm>
              <a:off x="3162300" y="5699744"/>
              <a:ext cx="2327254" cy="440522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r>
                <a:rPr lang="ko-KR" altLang="en-US" dirty="0" err="1" smtClean="0">
                  <a:solidFill>
                    <a:schemeClr val="tx1"/>
                  </a:solidFill>
                </a:rPr>
                <a:t>취</a:t>
              </a:r>
              <a:r>
                <a:rPr lang="ko-KR" altLang="en-US" dirty="0" smtClean="0">
                  <a:solidFill>
                    <a:schemeClr val="tx1"/>
                  </a:solidFill>
                </a:rPr>
                <a:t> 소</a:t>
              </a:r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3" name="직사각형 12"/>
            <p:cNvSpPr/>
            <p:nvPr/>
          </p:nvSpPr>
          <p:spPr>
            <a:xfrm>
              <a:off x="666126" y="5699744"/>
              <a:ext cx="2327254" cy="440522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dirty="0">
                  <a:solidFill>
                    <a:schemeClr val="tx1"/>
                  </a:solidFill>
                </a:rPr>
                <a:t>보석 합성</a:t>
              </a:r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4" name="직사각형 13"/>
            <p:cNvSpPr/>
            <p:nvPr/>
          </p:nvSpPr>
          <p:spPr>
            <a:xfrm>
              <a:off x="5763331" y="383166"/>
              <a:ext cx="5101966" cy="588428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ct val="150000"/>
                </a:lnSpc>
              </a:pPr>
              <a:endParaRPr lang="ko-KR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5" name="직사각형 14"/>
            <p:cNvSpPr/>
            <p:nvPr/>
          </p:nvSpPr>
          <p:spPr>
            <a:xfrm>
              <a:off x="6077991" y="569321"/>
              <a:ext cx="4472645" cy="35132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600" dirty="0">
                  <a:solidFill>
                    <a:schemeClr val="tx1"/>
                  </a:solidFill>
                </a:rPr>
                <a:t>보석 합성</a:t>
              </a:r>
              <a:endParaRPr lang="ko-KR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6" name="직사각형 15"/>
            <p:cNvSpPr/>
            <p:nvPr/>
          </p:nvSpPr>
          <p:spPr>
            <a:xfrm>
              <a:off x="7932714" y="1106804"/>
              <a:ext cx="763200" cy="732135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pPr algn="r"/>
              <a:endParaRPr lang="ko-KR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7" name="직사각형 16"/>
            <p:cNvSpPr/>
            <p:nvPr/>
          </p:nvSpPr>
          <p:spPr>
            <a:xfrm>
              <a:off x="6077991" y="2500055"/>
              <a:ext cx="763200" cy="732135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pPr algn="r"/>
              <a:endParaRPr lang="ko-KR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8" name="직사각형 17"/>
            <p:cNvSpPr/>
            <p:nvPr/>
          </p:nvSpPr>
          <p:spPr>
            <a:xfrm>
              <a:off x="9787436" y="2500055"/>
              <a:ext cx="763200" cy="732135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pPr algn="r"/>
              <a:endParaRPr lang="ko-KR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9" name="직사각형 18"/>
            <p:cNvSpPr/>
            <p:nvPr/>
          </p:nvSpPr>
          <p:spPr>
            <a:xfrm>
              <a:off x="6841191" y="4461893"/>
              <a:ext cx="763200" cy="732135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pPr algn="r"/>
              <a:endParaRPr lang="ko-KR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0" name="직사각형 19"/>
            <p:cNvSpPr/>
            <p:nvPr/>
          </p:nvSpPr>
          <p:spPr>
            <a:xfrm>
              <a:off x="9024236" y="4465625"/>
              <a:ext cx="763200" cy="732135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pPr algn="r"/>
              <a:endParaRPr lang="ko-KR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1" name="직사각형 20"/>
            <p:cNvSpPr/>
            <p:nvPr/>
          </p:nvSpPr>
          <p:spPr>
            <a:xfrm>
              <a:off x="7768552" y="2683089"/>
              <a:ext cx="1091522" cy="1098202"/>
            </a:xfrm>
            <a:prstGeom prst="rect">
              <a:avLst/>
            </a:prstGeom>
            <a:solidFill>
              <a:srgbClr val="9966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pPr algn="r"/>
              <a:endParaRPr lang="ko-KR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2" name="직사각형 21"/>
            <p:cNvSpPr/>
            <p:nvPr/>
          </p:nvSpPr>
          <p:spPr>
            <a:xfrm>
              <a:off x="7150686" y="5699744"/>
              <a:ext cx="2327254" cy="440522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r>
                <a:rPr lang="ko-KR" altLang="en-US" dirty="0" smtClean="0">
                  <a:solidFill>
                    <a:schemeClr val="tx1"/>
                  </a:solidFill>
                </a:rPr>
                <a:t>확 인</a:t>
              </a:r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24" name="오른쪽 화살표 23"/>
            <p:cNvSpPr/>
            <p:nvPr/>
          </p:nvSpPr>
          <p:spPr>
            <a:xfrm rot="900000">
              <a:off x="6566267" y="2587514"/>
              <a:ext cx="1476435" cy="914400"/>
            </a:xfrm>
            <a:prstGeom prst="rightArrow">
              <a:avLst>
                <a:gd name="adj1" fmla="val 62632"/>
                <a:gd name="adj2" fmla="val 81579"/>
              </a:avLst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6" name="오른쪽 화살표 25"/>
            <p:cNvSpPr/>
            <p:nvPr/>
          </p:nvSpPr>
          <p:spPr>
            <a:xfrm rot="18000000">
              <a:off x="6985819" y="3694015"/>
              <a:ext cx="1476435" cy="914400"/>
            </a:xfrm>
            <a:prstGeom prst="rightArrow">
              <a:avLst>
                <a:gd name="adj1" fmla="val 62632"/>
                <a:gd name="adj2" fmla="val 81579"/>
              </a:avLst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" name="오른쪽 화살표 26"/>
            <p:cNvSpPr/>
            <p:nvPr/>
          </p:nvSpPr>
          <p:spPr>
            <a:xfrm rot="9900000">
              <a:off x="8589258" y="2578369"/>
              <a:ext cx="1476435" cy="914400"/>
            </a:xfrm>
            <a:prstGeom prst="rightArrow">
              <a:avLst>
                <a:gd name="adj1" fmla="val 62632"/>
                <a:gd name="adj2" fmla="val 81579"/>
              </a:avLst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8" name="오른쪽 화살표 27"/>
            <p:cNvSpPr/>
            <p:nvPr/>
          </p:nvSpPr>
          <p:spPr>
            <a:xfrm rot="5400000">
              <a:off x="7583504" y="1816820"/>
              <a:ext cx="1476435" cy="914400"/>
            </a:xfrm>
            <a:prstGeom prst="rightArrow">
              <a:avLst>
                <a:gd name="adj1" fmla="val 62632"/>
                <a:gd name="adj2" fmla="val 81579"/>
              </a:avLst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9" name="오른쪽 화살표 28"/>
            <p:cNvSpPr/>
            <p:nvPr/>
          </p:nvSpPr>
          <p:spPr>
            <a:xfrm rot="14400000">
              <a:off x="8325024" y="3694016"/>
              <a:ext cx="1476435" cy="914400"/>
            </a:xfrm>
            <a:prstGeom prst="rightArrow">
              <a:avLst>
                <a:gd name="adj1" fmla="val 62632"/>
                <a:gd name="adj2" fmla="val 81579"/>
              </a:avLst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8553625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722</TotalTime>
  <Words>708</Words>
  <Application>Microsoft Office PowerPoint</Application>
  <PresentationFormat>와이드스크린</PresentationFormat>
  <Paragraphs>284</Paragraphs>
  <Slides>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0" baseType="lpstr"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강도희</dc:creator>
  <cp:lastModifiedBy>강도희</cp:lastModifiedBy>
  <cp:revision>45</cp:revision>
  <dcterms:created xsi:type="dcterms:W3CDTF">2016-02-26T01:37:53Z</dcterms:created>
  <dcterms:modified xsi:type="dcterms:W3CDTF">2016-03-02T06:58:29Z</dcterms:modified>
</cp:coreProperties>
</file>