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5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9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23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86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80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1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0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55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01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35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929B-D484-41BC-8A46-1527355C036A}" type="datetimeFigureOut">
              <a:rPr lang="ko-KR" altLang="en-US" smtClean="0"/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DB98-D29C-447F-8C35-E83F96D7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9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1348918" y="658825"/>
            <a:ext cx="9510593" cy="5944107"/>
            <a:chOff x="1348918" y="658825"/>
            <a:chExt cx="9510593" cy="5944107"/>
          </a:xfrm>
        </p:grpSpPr>
        <p:sp>
          <p:nvSpPr>
            <p:cNvPr id="5" name="직사각형 4"/>
            <p:cNvSpPr/>
            <p:nvPr/>
          </p:nvSpPr>
          <p:spPr>
            <a:xfrm>
              <a:off x="1348918" y="658826"/>
              <a:ext cx="9510593" cy="5944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684726" y="1574338"/>
              <a:ext cx="5101966" cy="49551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8918" y="658825"/>
              <a:ext cx="9510593" cy="426201"/>
            </a:xfrm>
            <a:prstGeom prst="rect">
              <a:avLst/>
            </a:prstGeom>
          </p:spPr>
        </p:pic>
        <p:sp>
          <p:nvSpPr>
            <p:cNvPr id="78" name="직사각형 77"/>
            <p:cNvSpPr/>
            <p:nvPr/>
          </p:nvSpPr>
          <p:spPr>
            <a:xfrm>
              <a:off x="3285385" y="1223009"/>
              <a:ext cx="1861133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수호석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1" name="그룹 90"/>
            <p:cNvGrpSpPr/>
            <p:nvPr/>
          </p:nvGrpSpPr>
          <p:grpSpPr>
            <a:xfrm>
              <a:off x="5850756" y="1588194"/>
              <a:ext cx="4781417" cy="1101497"/>
              <a:chOff x="1629070" y="1688037"/>
              <a:chExt cx="4781417" cy="110149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632732" y="1688037"/>
                <a:ext cx="159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루비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직사각형 81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그룹 91"/>
            <p:cNvGrpSpPr/>
            <p:nvPr/>
          </p:nvGrpSpPr>
          <p:grpSpPr>
            <a:xfrm>
              <a:off x="5845000" y="2759276"/>
              <a:ext cx="4781417" cy="1101497"/>
              <a:chOff x="1629070" y="1688037"/>
              <a:chExt cx="4781417" cy="1101497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에메랄드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그룹 115"/>
            <p:cNvGrpSpPr/>
            <p:nvPr/>
          </p:nvGrpSpPr>
          <p:grpSpPr>
            <a:xfrm>
              <a:off x="5845000" y="3930358"/>
              <a:ext cx="4781417" cy="1101497"/>
              <a:chOff x="1629070" y="1688037"/>
              <a:chExt cx="4781417" cy="1101497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사파이어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>
              <a:off x="5845000" y="5089168"/>
              <a:ext cx="4781417" cy="1101497"/>
              <a:chOff x="1629070" y="1688037"/>
              <a:chExt cx="4781417" cy="1101497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토파즈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5684726" y="6252440"/>
              <a:ext cx="5101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/>
                <a:t>* </a:t>
              </a:r>
              <a:r>
                <a:rPr lang="ko-KR" altLang="en-US" sz="1200" dirty="0" smtClean="0"/>
                <a:t>보석을 </a:t>
              </a:r>
              <a:r>
                <a:rPr lang="ko-KR" altLang="en-US" sz="1200" dirty="0" smtClean="0"/>
                <a:t>선택하면 세부정보를 확인할 수 있습니다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1424252" y="1574339"/>
              <a:ext cx="4187655" cy="3884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424252" y="1223009"/>
              <a:ext cx="1861133" cy="351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2422029" y="1728798"/>
              <a:ext cx="2166447" cy="279104"/>
              <a:chOff x="2422029" y="1784547"/>
              <a:chExt cx="2166447" cy="279104"/>
            </a:xfrm>
          </p:grpSpPr>
          <p:sp>
            <p:nvSpPr>
              <p:cNvPr id="51" name="직사각형 50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용맹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" name="이등변 삼각형 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8" name="직사각형 57"/>
            <p:cNvSpPr/>
            <p:nvPr/>
          </p:nvSpPr>
          <p:spPr>
            <a:xfrm>
              <a:off x="1581308" y="172879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1581307" y="26760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1581307" y="362013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1581307" y="45952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45" name="그림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3" y="2762977"/>
              <a:ext cx="558207" cy="558207"/>
            </a:xfrm>
            <a:prstGeom prst="rect">
              <a:avLst/>
            </a:prstGeom>
          </p:spPr>
        </p:pic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4" y="1815760"/>
              <a:ext cx="558207" cy="558207"/>
            </a:xfrm>
            <a:prstGeom prst="rect">
              <a:avLst/>
            </a:prstGeom>
          </p:spPr>
        </p:pic>
        <p:pic>
          <p:nvPicPr>
            <p:cNvPr id="47" name="그림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2" y="3707097"/>
              <a:ext cx="558207" cy="558207"/>
            </a:xfrm>
            <a:prstGeom prst="rect">
              <a:avLst/>
            </a:prstGeom>
          </p:spPr>
        </p:pic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1" y="4682177"/>
              <a:ext cx="558207" cy="558207"/>
            </a:xfrm>
            <a:prstGeom prst="rect">
              <a:avLst/>
            </a:prstGeom>
          </p:spPr>
        </p:pic>
        <p:sp>
          <p:nvSpPr>
            <p:cNvPr id="62" name="직사각형 61"/>
            <p:cNvSpPr/>
            <p:nvPr/>
          </p:nvSpPr>
          <p:spPr>
            <a:xfrm>
              <a:off x="2422029" y="2076242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치명타확률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25496" y="2100956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9" name="그룹 68"/>
            <p:cNvGrpSpPr/>
            <p:nvPr/>
          </p:nvGrpSpPr>
          <p:grpSpPr>
            <a:xfrm>
              <a:off x="2422029" y="2676014"/>
              <a:ext cx="2166447" cy="279104"/>
              <a:chOff x="2422029" y="1784547"/>
              <a:chExt cx="2166447" cy="279104"/>
            </a:xfrm>
          </p:grpSpPr>
          <p:sp>
            <p:nvSpPr>
              <p:cNvPr id="70" name="직사각형 69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이등변 삼각형 7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3" name="직사각형 72"/>
            <p:cNvSpPr/>
            <p:nvPr/>
          </p:nvSpPr>
          <p:spPr>
            <a:xfrm>
              <a:off x="2422029" y="3023458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2422029" y="3620136"/>
              <a:ext cx="2166447" cy="279104"/>
              <a:chOff x="2422029" y="1784547"/>
              <a:chExt cx="2166447" cy="279104"/>
            </a:xfrm>
          </p:grpSpPr>
          <p:sp>
            <p:nvSpPr>
              <p:cNvPr id="76" name="직사각형 75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지혜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이등변 삼각형 84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6" name="직사각형 85"/>
            <p:cNvSpPr/>
            <p:nvPr/>
          </p:nvSpPr>
          <p:spPr>
            <a:xfrm>
              <a:off x="2422029" y="396758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생명력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25496" y="399229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8" name="그룹 87"/>
            <p:cNvGrpSpPr/>
            <p:nvPr/>
          </p:nvGrpSpPr>
          <p:grpSpPr>
            <a:xfrm>
              <a:off x="2422029" y="4595216"/>
              <a:ext cx="2166447" cy="279104"/>
              <a:chOff x="2422029" y="1784547"/>
              <a:chExt cx="2166447" cy="279104"/>
            </a:xfrm>
          </p:grpSpPr>
          <p:sp>
            <p:nvSpPr>
              <p:cNvPr id="89" name="직사각형 88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궁극의 재능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이등변 삼각형 99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1" name="직사각형 100"/>
            <p:cNvSpPr/>
            <p:nvPr/>
          </p:nvSpPr>
          <p:spPr>
            <a:xfrm>
              <a:off x="2422029" y="494266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스킬쿨타임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감소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25496" y="496737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1424252" y="5520460"/>
              <a:ext cx="4187655" cy="1008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ct val="150000"/>
                </a:lnSpc>
              </a:pP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4252" y="5548408"/>
              <a:ext cx="25152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대천사세트</a:t>
              </a:r>
              <a:r>
                <a:rPr lang="en-US" altLang="ko-KR" sz="1400" dirty="0" smtClean="0"/>
                <a:t/>
              </a:r>
              <a:br>
                <a:rPr lang="en-US" altLang="ko-KR" sz="1400" dirty="0" smtClean="0"/>
              </a:b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생명력 최대값 증가</a:t>
              </a:r>
              <a:r>
                <a:rPr lang="en-US" altLang="ko-KR" sz="1200" b="1" dirty="0" smtClean="0"/>
                <a:t> </a:t>
              </a:r>
            </a:p>
            <a:p>
              <a:r>
                <a:rPr lang="en-US" altLang="ko-KR" sz="1200" b="1" dirty="0" smtClean="0"/>
                <a:t>3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공격속도 증가</a:t>
              </a:r>
              <a:endParaRPr lang="en-US" altLang="ko-KR" sz="1200" b="1" dirty="0" smtClean="0"/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세트 </a:t>
              </a:r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치명타세기 증가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823593" y="5548408"/>
              <a:ext cx="132752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600" dirty="0" smtClean="0"/>
            </a:p>
            <a:p>
              <a:r>
                <a:rPr lang="en-US" altLang="ko-KR" sz="1200" b="1" dirty="0" smtClean="0"/>
                <a:t>+12.12%</a:t>
              </a:r>
            </a:p>
            <a:p>
              <a:r>
                <a:rPr lang="en-US" altLang="ko-KR" sz="1200" b="1" dirty="0" smtClean="0"/>
                <a:t>+1.12%</a:t>
              </a:r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+3.59%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50239" y="664227"/>
              <a:ext cx="107490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보석함</a:t>
              </a:r>
              <a:endPara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실행 단추: 도움말 7">
              <a:hlinkClick r:id="" action="ppaction://noaction" highlightClick="1"/>
            </p:cNvPr>
            <p:cNvSpPr/>
            <p:nvPr/>
          </p:nvSpPr>
          <p:spPr>
            <a:xfrm>
              <a:off x="5126684" y="1627168"/>
              <a:ext cx="409575" cy="385309"/>
            </a:xfrm>
            <a:prstGeom prst="actionButtonHelp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1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348918" y="658825"/>
            <a:ext cx="9510593" cy="5944107"/>
            <a:chOff x="1348918" y="658825"/>
            <a:chExt cx="9510593" cy="5944107"/>
          </a:xfrm>
        </p:grpSpPr>
        <p:sp>
          <p:nvSpPr>
            <p:cNvPr id="5" name="직사각형 4"/>
            <p:cNvSpPr/>
            <p:nvPr/>
          </p:nvSpPr>
          <p:spPr>
            <a:xfrm>
              <a:off x="1348918" y="658826"/>
              <a:ext cx="9510593" cy="5944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684726" y="1574338"/>
              <a:ext cx="5101966" cy="49551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8918" y="658825"/>
              <a:ext cx="9510593" cy="426201"/>
            </a:xfrm>
            <a:prstGeom prst="rect">
              <a:avLst/>
            </a:prstGeom>
          </p:spPr>
        </p:pic>
        <p:sp>
          <p:nvSpPr>
            <p:cNvPr id="78" name="직사각형 77"/>
            <p:cNvSpPr/>
            <p:nvPr/>
          </p:nvSpPr>
          <p:spPr>
            <a:xfrm>
              <a:off x="3285385" y="1223009"/>
              <a:ext cx="1861133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수호석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1" name="그룹 90"/>
            <p:cNvGrpSpPr/>
            <p:nvPr/>
          </p:nvGrpSpPr>
          <p:grpSpPr>
            <a:xfrm>
              <a:off x="5850756" y="1588194"/>
              <a:ext cx="4781417" cy="1101497"/>
              <a:chOff x="1629070" y="1688037"/>
              <a:chExt cx="4781417" cy="110149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632732" y="1688037"/>
                <a:ext cx="159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루비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직사각형 81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그룹 91"/>
            <p:cNvGrpSpPr/>
            <p:nvPr/>
          </p:nvGrpSpPr>
          <p:grpSpPr>
            <a:xfrm>
              <a:off x="5845000" y="2759276"/>
              <a:ext cx="4781417" cy="1101497"/>
              <a:chOff x="1629070" y="1688037"/>
              <a:chExt cx="4781417" cy="1101497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에메랄드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그룹 115"/>
            <p:cNvGrpSpPr/>
            <p:nvPr/>
          </p:nvGrpSpPr>
          <p:grpSpPr>
            <a:xfrm>
              <a:off x="5845000" y="3930358"/>
              <a:ext cx="4781417" cy="1101497"/>
              <a:chOff x="1629070" y="1688037"/>
              <a:chExt cx="4781417" cy="1101497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사파이어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>
              <a:off x="5845000" y="5089168"/>
              <a:ext cx="4781417" cy="1101497"/>
              <a:chOff x="1629070" y="1688037"/>
              <a:chExt cx="4781417" cy="1101497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632732" y="1688037"/>
                <a:ext cx="16043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토파즈</a:t>
                </a:r>
                <a:endParaRPr lang="ko-KR" alt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1629070" y="2057399"/>
                <a:ext cx="763200" cy="732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2433079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3237088" y="2057399"/>
                <a:ext cx="763200" cy="732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038891" y="2057399"/>
                <a:ext cx="763200" cy="7321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4840694" y="2057399"/>
                <a:ext cx="763200" cy="732135"/>
              </a:xfrm>
              <a:prstGeom prst="rect">
                <a:avLst/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5647287" y="2057399"/>
                <a:ext cx="763200" cy="732135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123/5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5684726" y="6252440"/>
              <a:ext cx="5101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/>
                <a:t>* </a:t>
              </a:r>
              <a:r>
                <a:rPr lang="ko-KR" altLang="en-US" sz="1200" dirty="0" smtClean="0"/>
                <a:t>보석을 </a:t>
              </a:r>
              <a:r>
                <a:rPr lang="ko-KR" altLang="en-US" sz="1200" dirty="0" smtClean="0"/>
                <a:t>선택하면 세부정보를 확인할 수 있습니다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1424252" y="1574339"/>
              <a:ext cx="4187655" cy="3884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424252" y="1223009"/>
              <a:ext cx="1861133" cy="351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2422029" y="1728798"/>
              <a:ext cx="2166447" cy="279104"/>
              <a:chOff x="2422029" y="1784547"/>
              <a:chExt cx="2166447" cy="279104"/>
            </a:xfrm>
          </p:grpSpPr>
          <p:sp>
            <p:nvSpPr>
              <p:cNvPr id="51" name="직사각형 50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용맹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" name="이등변 삼각형 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8" name="직사각형 57"/>
            <p:cNvSpPr/>
            <p:nvPr/>
          </p:nvSpPr>
          <p:spPr>
            <a:xfrm>
              <a:off x="1581308" y="172879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1581307" y="26760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1581307" y="362013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1581307" y="45952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45" name="그림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3" y="2762977"/>
              <a:ext cx="558207" cy="558207"/>
            </a:xfrm>
            <a:prstGeom prst="rect">
              <a:avLst/>
            </a:prstGeom>
          </p:spPr>
        </p:pic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4" y="1815760"/>
              <a:ext cx="558207" cy="558207"/>
            </a:xfrm>
            <a:prstGeom prst="rect">
              <a:avLst/>
            </a:prstGeom>
          </p:spPr>
        </p:pic>
        <p:pic>
          <p:nvPicPr>
            <p:cNvPr id="47" name="그림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2" y="3707097"/>
              <a:ext cx="558207" cy="558207"/>
            </a:xfrm>
            <a:prstGeom prst="rect">
              <a:avLst/>
            </a:prstGeom>
          </p:spPr>
        </p:pic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1" y="4682177"/>
              <a:ext cx="558207" cy="558207"/>
            </a:xfrm>
            <a:prstGeom prst="rect">
              <a:avLst/>
            </a:prstGeom>
          </p:spPr>
        </p:pic>
        <p:sp>
          <p:nvSpPr>
            <p:cNvPr id="62" name="직사각형 61"/>
            <p:cNvSpPr/>
            <p:nvPr/>
          </p:nvSpPr>
          <p:spPr>
            <a:xfrm>
              <a:off x="2422029" y="2076242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치명타확률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25496" y="2100956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9" name="그룹 68"/>
            <p:cNvGrpSpPr/>
            <p:nvPr/>
          </p:nvGrpSpPr>
          <p:grpSpPr>
            <a:xfrm>
              <a:off x="2422029" y="2676014"/>
              <a:ext cx="2166447" cy="279104"/>
              <a:chOff x="2422029" y="1784547"/>
              <a:chExt cx="2166447" cy="279104"/>
            </a:xfrm>
          </p:grpSpPr>
          <p:sp>
            <p:nvSpPr>
              <p:cNvPr id="70" name="직사각형 69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이등변 삼각형 7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3" name="직사각형 72"/>
            <p:cNvSpPr/>
            <p:nvPr/>
          </p:nvSpPr>
          <p:spPr>
            <a:xfrm>
              <a:off x="2422029" y="3023458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2422029" y="3620136"/>
              <a:ext cx="2166447" cy="279104"/>
              <a:chOff x="2422029" y="1784547"/>
              <a:chExt cx="2166447" cy="279104"/>
            </a:xfrm>
          </p:grpSpPr>
          <p:sp>
            <p:nvSpPr>
              <p:cNvPr id="76" name="직사각형 75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지혜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이등변 삼각형 84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6" name="직사각형 85"/>
            <p:cNvSpPr/>
            <p:nvPr/>
          </p:nvSpPr>
          <p:spPr>
            <a:xfrm>
              <a:off x="2422029" y="396758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생명력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25496" y="399229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8" name="그룹 87"/>
            <p:cNvGrpSpPr/>
            <p:nvPr/>
          </p:nvGrpSpPr>
          <p:grpSpPr>
            <a:xfrm>
              <a:off x="2422029" y="4595216"/>
              <a:ext cx="2166447" cy="279104"/>
              <a:chOff x="2422029" y="1784547"/>
              <a:chExt cx="2166447" cy="279104"/>
            </a:xfrm>
          </p:grpSpPr>
          <p:sp>
            <p:nvSpPr>
              <p:cNvPr id="89" name="직사각형 88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궁극의 재능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이등변 삼각형 99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1" name="직사각형 100"/>
            <p:cNvSpPr/>
            <p:nvPr/>
          </p:nvSpPr>
          <p:spPr>
            <a:xfrm>
              <a:off x="2422029" y="494266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스킬쿨타임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감소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25496" y="496737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1424252" y="5520460"/>
              <a:ext cx="4187655" cy="1008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ct val="150000"/>
                </a:lnSpc>
              </a:pP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4252" y="5548408"/>
              <a:ext cx="25152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대천사세트</a:t>
              </a:r>
              <a:r>
                <a:rPr lang="en-US" altLang="ko-KR" sz="1400" dirty="0" smtClean="0"/>
                <a:t/>
              </a:r>
              <a:br>
                <a:rPr lang="en-US" altLang="ko-KR" sz="1400" dirty="0" smtClean="0"/>
              </a:b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생명력 최대값 증가</a:t>
              </a:r>
              <a:r>
                <a:rPr lang="en-US" altLang="ko-KR" sz="1200" b="1" dirty="0" smtClean="0"/>
                <a:t> </a:t>
              </a:r>
            </a:p>
            <a:p>
              <a:r>
                <a:rPr lang="en-US" altLang="ko-KR" sz="1200" b="1" dirty="0" smtClean="0"/>
                <a:t>3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공격속도 증가</a:t>
              </a:r>
              <a:endParaRPr lang="en-US" altLang="ko-KR" sz="1200" b="1" dirty="0" smtClean="0"/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세트 </a:t>
              </a:r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치명타세기 증가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823593" y="5548408"/>
              <a:ext cx="132752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600" dirty="0" smtClean="0"/>
            </a:p>
            <a:p>
              <a:r>
                <a:rPr lang="en-US" altLang="ko-KR" sz="1200" b="1" dirty="0" smtClean="0"/>
                <a:t>+12.12%</a:t>
              </a:r>
            </a:p>
            <a:p>
              <a:r>
                <a:rPr lang="en-US" altLang="ko-KR" sz="1200" b="1" dirty="0" smtClean="0"/>
                <a:t>+1.12%</a:t>
              </a:r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+3.59%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50239" y="664227"/>
              <a:ext cx="107490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보석함</a:t>
              </a:r>
              <a:endPara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실행 단추: 도움말 7">
              <a:hlinkClick r:id="" action="ppaction://noaction" highlightClick="1"/>
            </p:cNvPr>
            <p:cNvSpPr/>
            <p:nvPr/>
          </p:nvSpPr>
          <p:spPr>
            <a:xfrm>
              <a:off x="5126684" y="1627168"/>
              <a:ext cx="409575" cy="385309"/>
            </a:xfrm>
            <a:prstGeom prst="actionButtonHelp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422029" y="2009714"/>
              <a:ext cx="1861133" cy="1714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선택안함</a:t>
              </a: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대천사의 용맹</a:t>
              </a:r>
              <a:endParaRPr lang="en-US" altLang="ko-KR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궁극의 용맹</a:t>
              </a:r>
              <a:endPara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불멸의 용맹</a:t>
              </a: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파멸의 용맹</a:t>
              </a:r>
              <a:endPara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악마의 용맹</a:t>
              </a:r>
              <a:endPara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가디언의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용맹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4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348918" y="658825"/>
            <a:ext cx="9510593" cy="5944107"/>
            <a:chOff x="1348918" y="658825"/>
            <a:chExt cx="9510593" cy="5944107"/>
          </a:xfrm>
        </p:grpSpPr>
        <p:sp>
          <p:nvSpPr>
            <p:cNvPr id="44" name="직사각형 43"/>
            <p:cNvSpPr/>
            <p:nvPr/>
          </p:nvSpPr>
          <p:spPr>
            <a:xfrm>
              <a:off x="1348918" y="658826"/>
              <a:ext cx="9510593" cy="5944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692140" y="1574337"/>
              <a:ext cx="5094552" cy="49551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8918" y="658825"/>
              <a:ext cx="9510593" cy="426201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812793" y="1998033"/>
              <a:ext cx="14128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등급</a:t>
              </a:r>
              <a:endPara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수량</a:t>
              </a:r>
              <a:endPara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980088" y="1636005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루비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전설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)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87772" y="1998033"/>
              <a:ext cx="10439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전설</a:t>
              </a:r>
              <a:endPara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r">
                <a:lnSpc>
                  <a:spcPct val="150000"/>
                </a:lnSpc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123</a:t>
              </a: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</a:t>
              </a:r>
              <a:endPara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980089" y="3094352"/>
              <a:ext cx="4472645" cy="2628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보석 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옵션 정보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4709" y="3398466"/>
              <a:ext cx="1853534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물리공격력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마법공격력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명중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치명타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치명타확률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관통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공격속도</a:t>
              </a:r>
              <a:endPara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13935" y="3412408"/>
              <a:ext cx="1152792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+13%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+2%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+1%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+23% ~</a:t>
              </a:r>
              <a:endParaRPr lang="ko-KR" altLang="en-US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561803" y="3398466"/>
              <a:ext cx="813191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+18%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+5%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+29%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+23%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+5%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+23%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+23%</a:t>
              </a:r>
              <a:endParaRPr lang="ko-KR" altLang="en-US" sz="1400" b="1" dirty="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9477321" y="2120387"/>
              <a:ext cx="897674" cy="72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합성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8513934" y="5727662"/>
              <a:ext cx="211075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일반흡수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937492" y="5727662"/>
              <a:ext cx="211075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선택흡수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493" y="5744982"/>
              <a:ext cx="403426" cy="423202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223026" y="5849245"/>
              <a:ext cx="141284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123/50</a:t>
              </a:r>
              <a:endPara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92140" y="6229563"/>
              <a:ext cx="5101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/>
                <a:t>* </a:t>
              </a:r>
              <a:r>
                <a:rPr lang="ko-KR" altLang="en-US" sz="1200" dirty="0" smtClean="0"/>
                <a:t>옵션 </a:t>
              </a:r>
              <a:r>
                <a:rPr lang="ko-KR" altLang="en-US" sz="1200" dirty="0" err="1" smtClean="0"/>
                <a:t>선택제는</a:t>
              </a:r>
              <a:r>
                <a:rPr lang="ko-KR" altLang="en-US" sz="1200" dirty="0" smtClean="0"/>
                <a:t> </a:t>
              </a:r>
              <a:r>
                <a:rPr lang="ko-KR" altLang="en-US" sz="1200" dirty="0" err="1" smtClean="0"/>
                <a:t>초월던전에서</a:t>
              </a:r>
              <a:r>
                <a:rPr lang="ko-KR" altLang="en-US" sz="1200" dirty="0" smtClean="0"/>
                <a:t> 획득할 수 있습니다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50239" y="664227"/>
              <a:ext cx="107490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보석함</a:t>
              </a:r>
              <a:endPara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285385" y="1223009"/>
              <a:ext cx="1861133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수호석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424252" y="1574339"/>
              <a:ext cx="4187655" cy="3884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424252" y="1223009"/>
              <a:ext cx="1861133" cy="351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7" name="그룹 46"/>
            <p:cNvGrpSpPr/>
            <p:nvPr/>
          </p:nvGrpSpPr>
          <p:grpSpPr>
            <a:xfrm>
              <a:off x="2422029" y="1728798"/>
              <a:ext cx="2166447" cy="279104"/>
              <a:chOff x="2422029" y="1784547"/>
              <a:chExt cx="2166447" cy="279104"/>
            </a:xfrm>
          </p:grpSpPr>
          <p:sp>
            <p:nvSpPr>
              <p:cNvPr id="48" name="직사각형 47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용맹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이등변 삼각형 50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3" name="직사각형 52"/>
            <p:cNvSpPr/>
            <p:nvPr/>
          </p:nvSpPr>
          <p:spPr>
            <a:xfrm>
              <a:off x="1581308" y="172879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581307" y="26760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1581307" y="362013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1581307" y="45952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3" y="2762977"/>
              <a:ext cx="558207" cy="558207"/>
            </a:xfrm>
            <a:prstGeom prst="rect">
              <a:avLst/>
            </a:prstGeom>
          </p:spPr>
        </p:pic>
        <p:pic>
          <p:nvPicPr>
            <p:cNvPr id="59" name="그림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4" y="1815760"/>
              <a:ext cx="558207" cy="558207"/>
            </a:xfrm>
            <a:prstGeom prst="rect">
              <a:avLst/>
            </a:prstGeom>
          </p:spPr>
        </p:pic>
        <p:pic>
          <p:nvPicPr>
            <p:cNvPr id="60" name="그림 5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2" y="3707097"/>
              <a:ext cx="558207" cy="558207"/>
            </a:xfrm>
            <a:prstGeom prst="rect">
              <a:avLst/>
            </a:prstGeom>
          </p:spPr>
        </p:pic>
        <p:pic>
          <p:nvPicPr>
            <p:cNvPr id="61" name="그림 60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1" y="4682177"/>
              <a:ext cx="558207" cy="558207"/>
            </a:xfrm>
            <a:prstGeom prst="rect">
              <a:avLst/>
            </a:prstGeom>
          </p:spPr>
        </p:pic>
        <p:sp>
          <p:nvSpPr>
            <p:cNvPr id="62" name="직사각형 61"/>
            <p:cNvSpPr/>
            <p:nvPr/>
          </p:nvSpPr>
          <p:spPr>
            <a:xfrm>
              <a:off x="2422029" y="2076242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치명타확률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225496" y="2100956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4" name="그룹 63"/>
            <p:cNvGrpSpPr/>
            <p:nvPr/>
          </p:nvGrpSpPr>
          <p:grpSpPr>
            <a:xfrm>
              <a:off x="2422029" y="2676014"/>
              <a:ext cx="2166447" cy="279104"/>
              <a:chOff x="2422029" y="1784547"/>
              <a:chExt cx="2166447" cy="279104"/>
            </a:xfrm>
          </p:grpSpPr>
          <p:sp>
            <p:nvSpPr>
              <p:cNvPr id="65" name="직사각형 64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이등변 삼각형 66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8" name="직사각형 67"/>
            <p:cNvSpPr/>
            <p:nvPr/>
          </p:nvSpPr>
          <p:spPr>
            <a:xfrm>
              <a:off x="2422029" y="3023458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9" name="그룹 68"/>
            <p:cNvGrpSpPr/>
            <p:nvPr/>
          </p:nvGrpSpPr>
          <p:grpSpPr>
            <a:xfrm>
              <a:off x="2422029" y="3620136"/>
              <a:ext cx="2166447" cy="279104"/>
              <a:chOff x="2422029" y="1784547"/>
              <a:chExt cx="2166447" cy="279104"/>
            </a:xfrm>
          </p:grpSpPr>
          <p:sp>
            <p:nvSpPr>
              <p:cNvPr id="70" name="직사각형 69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지혜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이등변 삼각형 7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3" name="직사각형 72"/>
            <p:cNvSpPr/>
            <p:nvPr/>
          </p:nvSpPr>
          <p:spPr>
            <a:xfrm>
              <a:off x="2422029" y="396758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생명력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25496" y="399229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2422029" y="4595216"/>
              <a:ext cx="2166447" cy="279104"/>
              <a:chOff x="2422029" y="1784547"/>
              <a:chExt cx="2166447" cy="279104"/>
            </a:xfrm>
          </p:grpSpPr>
          <p:sp>
            <p:nvSpPr>
              <p:cNvPr id="76" name="직사각형 75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궁극의 재능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" name="이등변 삼각형 77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9" name="직사각형 78"/>
            <p:cNvSpPr/>
            <p:nvPr/>
          </p:nvSpPr>
          <p:spPr>
            <a:xfrm>
              <a:off x="2422029" y="494266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스킬쿨타임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감소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25496" y="496737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1424252" y="5520460"/>
              <a:ext cx="4187655" cy="1008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ct val="150000"/>
                </a:lnSpc>
              </a:pP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424252" y="5548408"/>
              <a:ext cx="25152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대천사세트</a:t>
              </a:r>
              <a:r>
                <a:rPr lang="en-US" altLang="ko-KR" sz="1400" dirty="0" smtClean="0"/>
                <a:t/>
              </a:r>
              <a:br>
                <a:rPr lang="en-US" altLang="ko-KR" sz="1400" dirty="0" smtClean="0"/>
              </a:b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생명력 최대값 증가</a:t>
              </a:r>
              <a:r>
                <a:rPr lang="en-US" altLang="ko-KR" sz="1200" b="1" dirty="0" smtClean="0"/>
                <a:t> </a:t>
              </a:r>
            </a:p>
            <a:p>
              <a:r>
                <a:rPr lang="en-US" altLang="ko-KR" sz="1200" b="1" dirty="0" smtClean="0"/>
                <a:t>3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공격속도 증가</a:t>
              </a:r>
              <a:endParaRPr lang="en-US" altLang="ko-KR" sz="1200" b="1" dirty="0" smtClean="0"/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세트 </a:t>
              </a:r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치명타세기 증가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23593" y="5548408"/>
              <a:ext cx="132752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600" dirty="0" smtClean="0"/>
            </a:p>
            <a:p>
              <a:r>
                <a:rPr lang="en-US" altLang="ko-KR" sz="1200" b="1" dirty="0" smtClean="0"/>
                <a:t>+12.12%</a:t>
              </a:r>
            </a:p>
            <a:p>
              <a:r>
                <a:rPr lang="en-US" altLang="ko-KR" sz="1200" b="1" dirty="0" smtClean="0"/>
                <a:t>+1.12%</a:t>
              </a:r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+3.59%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5980090" y="212038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2586" y="2207350"/>
              <a:ext cx="558207" cy="558207"/>
            </a:xfrm>
            <a:prstGeom prst="rect">
              <a:avLst/>
            </a:prstGeom>
          </p:spPr>
        </p:pic>
        <p:sp>
          <p:nvSpPr>
            <p:cNvPr id="86" name="직사각형 85"/>
            <p:cNvSpPr/>
            <p:nvPr/>
          </p:nvSpPr>
          <p:spPr>
            <a:xfrm>
              <a:off x="10374994" y="1159111"/>
              <a:ext cx="411698" cy="412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ko-KR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실행 단추: 도움말 86">
              <a:hlinkClick r:id="" action="ppaction://noaction" highlightClick="1"/>
            </p:cNvPr>
            <p:cNvSpPr/>
            <p:nvPr/>
          </p:nvSpPr>
          <p:spPr>
            <a:xfrm>
              <a:off x="5126684" y="1627168"/>
              <a:ext cx="409575" cy="385309"/>
            </a:xfrm>
            <a:prstGeom prst="actionButtonHelp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0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3355" y="687966"/>
            <a:ext cx="5101966" cy="5020401"/>
            <a:chOff x="1516380" y="1135641"/>
            <a:chExt cx="5101966" cy="5020401"/>
          </a:xfrm>
        </p:grpSpPr>
        <p:sp>
          <p:nvSpPr>
            <p:cNvPr id="42" name="직사각형 41"/>
            <p:cNvSpPr/>
            <p:nvPr/>
          </p:nvSpPr>
          <p:spPr>
            <a:xfrm>
              <a:off x="1516380" y="1135641"/>
              <a:ext cx="5101966" cy="50204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016206" y="2699507"/>
              <a:ext cx="4472645" cy="2541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828436" y="1208470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보석 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선택흡수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71349" y="1673044"/>
              <a:ext cx="1853534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물리공격력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마법공격력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명중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치명타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치명타확률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관통</a:t>
              </a:r>
            </a:p>
            <a:p>
              <a:pPr>
                <a:lnSpc>
                  <a:spcPct val="200000"/>
                </a:lnSpc>
              </a:pPr>
              <a:r>
                <a:rPr lang="ko-KR" altLang="ko-KR" sz="1400" b="1" dirty="0" smtClean="0"/>
                <a:t>공격속도</a:t>
              </a:r>
              <a:endPara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490575" y="1686986"/>
              <a:ext cx="1152792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+13%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+2%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+1%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+23% ~</a:t>
              </a:r>
            </a:p>
            <a:p>
              <a:pPr algn="r">
                <a:lnSpc>
                  <a:spcPct val="200000"/>
                </a:lnSpc>
              </a:pPr>
              <a:r>
                <a:rPr lang="en-US" altLang="ko-KR" sz="1400" b="1" dirty="0" smtClean="0"/>
                <a:t>+23% ~</a:t>
              </a:r>
              <a:endParaRPr lang="ko-KR" altLang="en-US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38443" y="1673044"/>
              <a:ext cx="813191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+18%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+5%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+29%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+23%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+5%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+23%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+23%</a:t>
              </a:r>
              <a:endParaRPr lang="ko-KR" altLang="en-US" sz="1400" b="1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009382" y="5289414"/>
              <a:ext cx="211075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선택 완료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16380" y="5879043"/>
              <a:ext cx="5101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/>
                <a:t>* </a:t>
              </a:r>
              <a:r>
                <a:rPr lang="ko-KR" altLang="en-US" sz="1200" dirty="0" smtClean="0"/>
                <a:t>흡수할 옵션을 하나 선택하세요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637042" y="1784039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637042" y="2641289"/>
              <a:ext cx="382789" cy="351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V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1637042" y="3066890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637042" y="3485263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1637042" y="3926026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1637042" y="4366789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1637042" y="2214184"/>
              <a:ext cx="382789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5930290" y="687965"/>
            <a:ext cx="6261710" cy="5020401"/>
            <a:chOff x="5930290" y="687965"/>
            <a:chExt cx="6261710" cy="5020401"/>
          </a:xfrm>
        </p:grpSpPr>
        <p:sp>
          <p:nvSpPr>
            <p:cNvPr id="64" name="직사각형 63"/>
            <p:cNvSpPr/>
            <p:nvPr/>
          </p:nvSpPr>
          <p:spPr>
            <a:xfrm>
              <a:off x="5930290" y="687965"/>
              <a:ext cx="6261710" cy="50204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6823371" y="760795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보석 칭호 세트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30290" y="1239311"/>
              <a:ext cx="5956910" cy="4370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en-US" sz="1400" b="1" dirty="0" smtClean="0"/>
                <a:t>칭호 세트 효과란</a:t>
              </a:r>
              <a:r>
                <a:rPr lang="en-US" altLang="ko-KR" sz="1400" b="1" dirty="0" smtClean="0"/>
                <a:t>?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b="1" dirty="0" smtClean="0"/>
                <a:t>보석 흡수 시 </a:t>
              </a:r>
              <a:r>
                <a:rPr lang="ko-KR" altLang="en-US" sz="1200" b="1" dirty="0" err="1" smtClean="0"/>
                <a:t>보석별로</a:t>
              </a:r>
              <a:r>
                <a:rPr lang="ko-KR" altLang="en-US" sz="1200" b="1" dirty="0" smtClean="0"/>
                <a:t> 일정 확률로 </a:t>
              </a:r>
              <a:r>
                <a:rPr lang="ko-KR" altLang="en-US" sz="1200" b="1" dirty="0" smtClean="0"/>
                <a:t>칭호</a:t>
              </a:r>
              <a:r>
                <a:rPr lang="ko-KR" altLang="en-US" sz="1200" b="1" dirty="0" smtClean="0"/>
                <a:t>를 추가로 획득할 수 있습니다</a:t>
              </a:r>
              <a:r>
                <a:rPr lang="en-US" altLang="ko-KR" sz="1200" b="1" dirty="0" smtClean="0"/>
                <a:t>. </a:t>
              </a:r>
              <a:r>
                <a:rPr lang="ko-KR" altLang="en-US" sz="1200" b="1" dirty="0" err="1" smtClean="0"/>
                <a:t>보석별로</a:t>
              </a:r>
              <a:r>
                <a:rPr lang="ko-KR" altLang="en-US" sz="1200" b="1" dirty="0" smtClean="0"/>
                <a:t> </a:t>
              </a:r>
              <a:r>
                <a:rPr lang="ko-KR" altLang="en-US" sz="1200" b="1" dirty="0" smtClean="0"/>
                <a:t>획득한 칭호 중 하나를 선택할 수 있으며</a:t>
              </a:r>
              <a:r>
                <a:rPr lang="en-US" altLang="ko-KR" sz="1200" b="1" dirty="0" smtClean="0"/>
                <a:t>, </a:t>
              </a:r>
              <a:r>
                <a:rPr lang="ko-KR" altLang="en-US" sz="1200" b="1" dirty="0" err="1" smtClean="0"/>
                <a:t>보석별로</a:t>
              </a:r>
              <a:r>
                <a:rPr lang="ko-KR" altLang="en-US" sz="1200" b="1" dirty="0" smtClean="0"/>
                <a:t> 선택한 칭호가 세트를 이룰 경우 세트 수에 따라 추가 </a:t>
              </a:r>
              <a:r>
                <a:rPr lang="ko-KR" altLang="en-US" sz="1200" b="1" dirty="0" err="1" smtClean="0"/>
                <a:t>능력치를</a:t>
              </a:r>
              <a:r>
                <a:rPr lang="ko-KR" altLang="en-US" sz="1200" b="1" dirty="0" smtClean="0"/>
                <a:t> 획득할 수 있습니다</a:t>
              </a:r>
              <a:r>
                <a:rPr lang="en-US" altLang="ko-KR" sz="1200" b="1" dirty="0" smtClean="0"/>
                <a:t>.</a:t>
              </a:r>
            </a:p>
            <a:p>
              <a:pPr>
                <a:lnSpc>
                  <a:spcPct val="200000"/>
                </a:lnSpc>
              </a:pPr>
              <a:endParaRPr lang="en-US" altLang="ko-KR" sz="1200" b="1" dirty="0" smtClean="0"/>
            </a:p>
            <a:p>
              <a:pPr>
                <a:lnSpc>
                  <a:spcPct val="20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en-US" sz="1400" b="1" dirty="0" smtClean="0"/>
                <a:t>칭호 세트종류 및 구성</a:t>
              </a:r>
              <a:endParaRPr lang="en-US" altLang="ko-KR" sz="1400" b="1" dirty="0" smtClean="0"/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err="1" smtClean="0"/>
                <a:t>대천사</a:t>
              </a:r>
              <a:r>
                <a:rPr lang="ko-KR" altLang="en-US" sz="1200" b="1" dirty="0" smtClean="0"/>
                <a:t>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대천사의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대천사의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대천사의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대천사의 재능</a:t>
              </a:r>
              <a:r>
                <a:rPr lang="en-US" altLang="ko-KR" sz="1200" b="1" dirty="0" smtClean="0"/>
                <a:t>)</a:t>
              </a:r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smtClean="0"/>
                <a:t>궁극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궁극의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궁극의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궁극의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궁극의 재능</a:t>
              </a:r>
              <a:r>
                <a:rPr lang="en-US" altLang="ko-KR" sz="1200" b="1" dirty="0" smtClean="0"/>
                <a:t>)</a:t>
              </a:r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smtClean="0"/>
                <a:t>불멸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불멸의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불멸의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불멸의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불멸의 재능</a:t>
              </a:r>
              <a:r>
                <a:rPr lang="en-US" altLang="ko-KR" sz="1200" b="1" dirty="0" smtClean="0"/>
                <a:t>)</a:t>
              </a:r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smtClean="0"/>
                <a:t>파멸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파멸의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파멸의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파멸의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파멸의 재능</a:t>
              </a:r>
              <a:r>
                <a:rPr lang="en-US" altLang="ko-KR" sz="1200" b="1" dirty="0" smtClean="0"/>
                <a:t>)</a:t>
              </a:r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smtClean="0"/>
                <a:t>악마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악마의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악마의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악마의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smtClean="0"/>
                <a:t>악마의 재능</a:t>
              </a:r>
              <a:r>
                <a:rPr lang="en-US" altLang="ko-KR" sz="1200" b="1" dirty="0" smtClean="0"/>
                <a:t>)</a:t>
              </a:r>
            </a:p>
            <a:p>
              <a:pPr marL="285750" indent="-285750">
                <a:lnSpc>
                  <a:spcPct val="200000"/>
                </a:lnSpc>
                <a:buFontTx/>
                <a:buChar char="-"/>
              </a:pPr>
              <a:r>
                <a:rPr lang="ko-KR" altLang="en-US" sz="1200" b="1" dirty="0" err="1" smtClean="0"/>
                <a:t>가디언</a:t>
              </a:r>
              <a:r>
                <a:rPr lang="ko-KR" altLang="en-US" sz="1200" b="1" dirty="0" smtClean="0"/>
                <a:t> 세트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err="1" smtClean="0"/>
                <a:t>가디언의</a:t>
              </a:r>
              <a:r>
                <a:rPr lang="ko-KR" altLang="en-US" sz="1200" b="1" dirty="0" smtClean="0"/>
                <a:t> 용맹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err="1" smtClean="0"/>
                <a:t>가디언의</a:t>
              </a:r>
              <a:r>
                <a:rPr lang="ko-KR" altLang="en-US" sz="1200" b="1" dirty="0" smtClean="0"/>
                <a:t> 수호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err="1" smtClean="0"/>
                <a:t>가디언의</a:t>
              </a:r>
              <a:r>
                <a:rPr lang="ko-KR" altLang="en-US" sz="1200" b="1" dirty="0" smtClean="0"/>
                <a:t> 지혜 </a:t>
              </a:r>
              <a:r>
                <a:rPr lang="en-US" altLang="ko-KR" sz="1200" b="1" dirty="0" smtClean="0"/>
                <a:t>/ </a:t>
              </a:r>
              <a:r>
                <a:rPr lang="ko-KR" altLang="en-US" sz="1200" b="1" dirty="0" err="1" smtClean="0"/>
                <a:t>가디언의</a:t>
              </a:r>
              <a:r>
                <a:rPr lang="ko-KR" altLang="en-US" sz="1200" b="1" dirty="0" smtClean="0"/>
                <a:t> 재능</a:t>
              </a:r>
              <a:r>
                <a:rPr lang="en-US" altLang="ko-KR" sz="1200" b="1" dirty="0" smtClean="0"/>
                <a:t>)</a:t>
              </a: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11979139" y="1942173"/>
              <a:ext cx="159022" cy="23357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3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480204" y="687966"/>
            <a:ext cx="10749771" cy="5255633"/>
            <a:chOff x="480204" y="687966"/>
            <a:chExt cx="10749771" cy="5255633"/>
          </a:xfrm>
        </p:grpSpPr>
        <p:sp>
          <p:nvSpPr>
            <p:cNvPr id="62" name="직사각형 61"/>
            <p:cNvSpPr/>
            <p:nvPr/>
          </p:nvSpPr>
          <p:spPr>
            <a:xfrm>
              <a:off x="5930290" y="687966"/>
              <a:ext cx="5299685" cy="52556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6025451" y="2130789"/>
              <a:ext cx="5101966" cy="1788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6025451" y="1176981"/>
              <a:ext cx="5101966" cy="9533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6337507" y="760795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흡수 결과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41839" y="2669216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 smtClean="0"/>
                <a:t>치명타확률</a:t>
              </a:r>
              <a:endParaRPr lang="ko-KR" altLang="ko-KR" b="1" dirty="0" smtClean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141840" y="3232357"/>
              <a:ext cx="197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/>
                <a:t>+13%</a:t>
              </a: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6814985" y="5400616"/>
              <a:ext cx="149937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err="1" smtClean="0">
                  <a:solidFill>
                    <a:schemeClr val="tx1"/>
                  </a:solidFill>
                </a:rPr>
                <a:t>흡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6141840" y="2712893"/>
              <a:ext cx="1978182" cy="10441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47095" y="2047599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/>
                <a:t>변경 </a:t>
              </a:r>
              <a:r>
                <a:rPr lang="ko-KR" altLang="en-US" b="1" dirty="0" smtClean="0"/>
                <a:t>전</a:t>
              </a:r>
              <a:endParaRPr lang="ko-KR" altLang="ko-KR" b="1" dirty="0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9026673" y="2707107"/>
              <a:ext cx="1978182" cy="1048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031928" y="2022885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 smtClean="0"/>
                <a:t>변경 후</a:t>
              </a:r>
              <a:endParaRPr lang="ko-KR" altLang="ko-KR" b="1" dirty="0" smtClean="0"/>
            </a:p>
          </p:txBody>
        </p:sp>
        <p:sp>
          <p:nvSpPr>
            <p:cNvPr id="3" name="갈매기형 수장 2"/>
            <p:cNvSpPr/>
            <p:nvPr/>
          </p:nvSpPr>
          <p:spPr>
            <a:xfrm>
              <a:off x="8314356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갈매기형 수장 44"/>
            <p:cNvSpPr/>
            <p:nvPr/>
          </p:nvSpPr>
          <p:spPr>
            <a:xfrm>
              <a:off x="8474491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갈매기형 수장 45"/>
            <p:cNvSpPr/>
            <p:nvPr/>
          </p:nvSpPr>
          <p:spPr>
            <a:xfrm>
              <a:off x="8634626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9096129" y="5395238"/>
              <a:ext cx="1499371" cy="44052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err="1" smtClean="0">
                  <a:solidFill>
                    <a:schemeClr val="tx1"/>
                  </a:solidFill>
                </a:rPr>
                <a:t>취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소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25451" y="1203288"/>
              <a:ext cx="51019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solidFill>
                    <a:srgbClr val="C00000"/>
                  </a:solidFill>
                </a:rPr>
                <a:t>치명타확률 </a:t>
              </a:r>
              <a:r>
                <a:rPr lang="en-US" altLang="ko-KR" sz="1600" b="1" dirty="0" smtClean="0">
                  <a:solidFill>
                    <a:srgbClr val="C00000"/>
                  </a:solidFill>
                </a:rPr>
                <a:t>+13% </a:t>
              </a:r>
              <a:r>
                <a:rPr lang="ko-KR" altLang="en-US" sz="1600" dirty="0" smtClean="0"/>
                <a:t>옵션을 흡수하였습니다</a:t>
              </a:r>
              <a:r>
                <a:rPr lang="en-US" altLang="ko-KR" sz="1600" dirty="0" smtClean="0"/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 smtClean="0"/>
                <a:t>결과를 적용하시겠습니까</a:t>
              </a:r>
              <a:r>
                <a:rPr lang="en-US" altLang="ko-KR" sz="1600" dirty="0" smtClean="0"/>
                <a:t>?</a:t>
              </a:r>
              <a:endParaRPr lang="ko-KR" altLang="ko-KR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026672" y="2673077"/>
              <a:ext cx="1978181" cy="558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/>
                <a:t>치명타확률</a:t>
              </a:r>
              <a:endParaRPr lang="ko-KR" altLang="ko-KR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26673" y="3236218"/>
              <a:ext cx="197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/>
                <a:t>+15%</a:t>
              </a: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6025451" y="3916064"/>
              <a:ext cx="5101966" cy="1312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37063" y="3821881"/>
              <a:ext cx="5090354" cy="558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/>
                <a:t>보석 칭호 회득</a:t>
              </a:r>
              <a:endParaRPr lang="ko-KR" altLang="ko-KR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37063" y="4209894"/>
              <a:ext cx="50903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sz="2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실패</a:t>
              </a:r>
              <a:endParaRPr lang="ko-KR" altLang="ko-K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25451" y="4920376"/>
              <a:ext cx="5101966" cy="33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C00000"/>
                  </a:solidFill>
                </a:rPr>
                <a:t>Tip. 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보석 칭호는 흡수 여부와 상관없이 사용할 수 있습니다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.</a:t>
              </a:r>
              <a:endParaRPr lang="ko-KR" altLang="ko-KR" sz="1200" dirty="0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480204" y="687966"/>
              <a:ext cx="5299685" cy="52556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575365" y="2130789"/>
              <a:ext cx="5101966" cy="1788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575365" y="1176981"/>
              <a:ext cx="5101966" cy="9533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887421" y="760795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흡수 결과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91753" y="2669216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 smtClean="0"/>
                <a:t>치명타확률</a:t>
              </a:r>
              <a:endParaRPr lang="ko-KR" altLang="ko-KR" b="1" dirty="0" smtClean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1754" y="3232357"/>
              <a:ext cx="197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/>
                <a:t>+13%</a:t>
              </a: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1364899" y="5400616"/>
              <a:ext cx="149937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err="1" smtClean="0">
                  <a:solidFill>
                    <a:schemeClr val="tx1"/>
                  </a:solidFill>
                </a:rPr>
                <a:t>흡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91754" y="2712893"/>
              <a:ext cx="1978182" cy="10441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7009" y="2047599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/>
                <a:t>변경 </a:t>
              </a:r>
              <a:r>
                <a:rPr lang="ko-KR" altLang="en-US" b="1" dirty="0" smtClean="0"/>
                <a:t>전</a:t>
              </a:r>
              <a:endParaRPr lang="ko-KR" altLang="ko-KR" b="1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3576587" y="2707107"/>
              <a:ext cx="1978182" cy="1048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1842" y="2022885"/>
              <a:ext cx="1978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 smtClean="0"/>
                <a:t>변경 후</a:t>
              </a:r>
              <a:endParaRPr lang="ko-KR" altLang="ko-KR" b="1" dirty="0" smtClean="0"/>
            </a:p>
          </p:txBody>
        </p:sp>
        <p:sp>
          <p:nvSpPr>
            <p:cNvPr id="96" name="갈매기형 수장 95"/>
            <p:cNvSpPr/>
            <p:nvPr/>
          </p:nvSpPr>
          <p:spPr>
            <a:xfrm>
              <a:off x="2864270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갈매기형 수장 96"/>
            <p:cNvSpPr/>
            <p:nvPr/>
          </p:nvSpPr>
          <p:spPr>
            <a:xfrm>
              <a:off x="3024405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갈매기형 수장 97"/>
            <p:cNvSpPr/>
            <p:nvPr/>
          </p:nvSpPr>
          <p:spPr>
            <a:xfrm>
              <a:off x="3184540" y="2858065"/>
              <a:ext cx="197708" cy="781881"/>
            </a:xfrm>
            <a:prstGeom prst="chevron">
              <a:avLst>
                <a:gd name="adj" fmla="val 6766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3646043" y="5395238"/>
              <a:ext cx="1499371" cy="44052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err="1" smtClean="0">
                  <a:solidFill>
                    <a:schemeClr val="tx1"/>
                  </a:solidFill>
                </a:rPr>
                <a:t>취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소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5365" y="1203288"/>
              <a:ext cx="51019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solidFill>
                    <a:srgbClr val="C00000"/>
                  </a:solidFill>
                </a:rPr>
                <a:t>치명타확률 </a:t>
              </a:r>
              <a:r>
                <a:rPr lang="en-US" altLang="ko-KR" sz="1600" b="1" dirty="0" smtClean="0">
                  <a:solidFill>
                    <a:srgbClr val="C00000"/>
                  </a:solidFill>
                </a:rPr>
                <a:t>+13% </a:t>
              </a:r>
              <a:r>
                <a:rPr lang="ko-KR" altLang="en-US" sz="1600" dirty="0" smtClean="0"/>
                <a:t>옵션을 흡수하였습니다</a:t>
              </a:r>
              <a:r>
                <a:rPr lang="en-US" altLang="ko-KR" sz="1600" dirty="0" smtClean="0"/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 smtClean="0"/>
                <a:t>결과를 적용하시겠습니까</a:t>
              </a:r>
              <a:r>
                <a:rPr lang="en-US" altLang="ko-KR" sz="1600" dirty="0" smtClean="0"/>
                <a:t>?</a:t>
              </a:r>
              <a:endParaRPr lang="ko-KR" altLang="ko-KR" sz="16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76586" y="2673077"/>
              <a:ext cx="1978181" cy="558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/>
                <a:t>치명타확률</a:t>
              </a:r>
              <a:endParaRPr lang="ko-KR" altLang="ko-KR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6587" y="3236218"/>
              <a:ext cx="197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/>
                <a:t>+15%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575365" y="3916064"/>
              <a:ext cx="5101966" cy="1312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86977" y="3821881"/>
              <a:ext cx="50903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b="1" dirty="0" smtClean="0"/>
                <a:t>보석 칭호 회득</a:t>
              </a:r>
              <a:endParaRPr lang="ko-KR" altLang="ko-KR" b="1" dirty="0" smtClean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6977" y="4209894"/>
              <a:ext cx="50903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sz="2400" b="1" dirty="0" smtClean="0">
                  <a:solidFill>
                    <a:srgbClr val="00B0F0"/>
                  </a:solidFill>
                </a:rPr>
                <a:t>대천사의 용맹</a:t>
              </a:r>
              <a:endParaRPr lang="ko-KR" altLang="ko-KR" sz="2400" b="1" dirty="0" smtClean="0">
                <a:solidFill>
                  <a:srgbClr val="00B0F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5365" y="4920376"/>
              <a:ext cx="5101966" cy="373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 smtClean="0">
                  <a:solidFill>
                    <a:srgbClr val="C00000"/>
                  </a:solidFill>
                </a:rPr>
                <a:t>Tip. </a:t>
              </a:r>
              <a:r>
                <a:rPr lang="ko-KR" altLang="en-US" sz="1200" b="1" dirty="0" smtClean="0">
                  <a:solidFill>
                    <a:srgbClr val="C00000"/>
                  </a:solidFill>
                </a:rPr>
                <a:t>보석 칭호는 흡수 여부와 상관없이 사용할 수 있습니다</a:t>
              </a:r>
              <a:r>
                <a:rPr lang="en-US" altLang="ko-KR" sz="1200" b="1" dirty="0" smtClean="0">
                  <a:solidFill>
                    <a:srgbClr val="C00000"/>
                  </a:solidFill>
                </a:rPr>
                <a:t>.</a:t>
              </a:r>
              <a:endParaRPr lang="ko-KR" altLang="ko-K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775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348918" y="658825"/>
            <a:ext cx="9510593" cy="5944107"/>
            <a:chOff x="1348918" y="658825"/>
            <a:chExt cx="9510593" cy="5944107"/>
          </a:xfrm>
        </p:grpSpPr>
        <p:sp>
          <p:nvSpPr>
            <p:cNvPr id="44" name="직사각형 43"/>
            <p:cNvSpPr/>
            <p:nvPr/>
          </p:nvSpPr>
          <p:spPr>
            <a:xfrm>
              <a:off x="1348918" y="658826"/>
              <a:ext cx="9510593" cy="5944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692140" y="1574337"/>
              <a:ext cx="5094552" cy="49551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8918" y="658825"/>
              <a:ext cx="9510593" cy="426201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812793" y="1998033"/>
              <a:ext cx="14128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등급</a:t>
              </a:r>
              <a:endPara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수량</a:t>
              </a:r>
              <a:endPara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980088" y="1636005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루비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전설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)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87772" y="1998033"/>
              <a:ext cx="10439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전설</a:t>
              </a:r>
              <a:endPara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r">
                <a:lnSpc>
                  <a:spcPct val="150000"/>
                </a:lnSpc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123</a:t>
              </a:r>
              <a:r>
                <a:rPr lang="ko-KR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</a:t>
              </a:r>
              <a:endPara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980089" y="3094352"/>
              <a:ext cx="4472645" cy="2628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보석 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옵션 정보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4709" y="3398466"/>
              <a:ext cx="1853534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물리공격력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마법공격력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명중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치명타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&gt; </a:t>
              </a:r>
              <a:r>
                <a:rPr lang="ko-KR" altLang="ko-KR" sz="1400" b="1" dirty="0" smtClean="0"/>
                <a:t>치명타확률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관통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&gt; </a:t>
              </a:r>
              <a:r>
                <a:rPr lang="ko-KR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공격속도</a:t>
              </a:r>
              <a:endPara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13935" y="3412408"/>
              <a:ext cx="1152792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+13%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/>
                <a:t>+1%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 ~</a:t>
              </a:r>
            </a:p>
            <a:p>
              <a:pPr algn="r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 ~</a:t>
              </a:r>
              <a:endPara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561803" y="3398466"/>
              <a:ext cx="813191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+18%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+5%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+29%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/>
                <a:t>+5%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+23%</a:t>
              </a:r>
              <a:endPara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9477321" y="2120387"/>
              <a:ext cx="897674" cy="72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합성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8513934" y="5727662"/>
              <a:ext cx="211075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일반흡수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937492" y="5727662"/>
              <a:ext cx="2110751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선택흡수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493" y="5744982"/>
              <a:ext cx="403426" cy="423202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223026" y="5849245"/>
              <a:ext cx="141284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123/50</a:t>
              </a:r>
              <a:endPara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92140" y="6229563"/>
              <a:ext cx="5101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/>
                <a:t>* </a:t>
              </a:r>
              <a:r>
                <a:rPr lang="ko-KR" altLang="en-US" sz="1200" dirty="0" smtClean="0"/>
                <a:t>옵션 </a:t>
              </a:r>
              <a:r>
                <a:rPr lang="ko-KR" altLang="en-US" sz="1200" dirty="0" err="1" smtClean="0"/>
                <a:t>선택제는</a:t>
              </a:r>
              <a:r>
                <a:rPr lang="ko-KR" altLang="en-US" sz="1200" dirty="0" smtClean="0"/>
                <a:t> </a:t>
              </a:r>
              <a:r>
                <a:rPr lang="ko-KR" altLang="en-US" sz="1200" dirty="0" err="1" smtClean="0"/>
                <a:t>초월던전에서</a:t>
              </a:r>
              <a:r>
                <a:rPr lang="ko-KR" altLang="en-US" sz="1200" dirty="0" smtClean="0"/>
                <a:t> 획득할 수 있습니다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50239" y="664227"/>
              <a:ext cx="107490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보석함</a:t>
              </a:r>
              <a:endPara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285385" y="1223009"/>
              <a:ext cx="1861133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수호석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424252" y="1574339"/>
              <a:ext cx="4187655" cy="3884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424252" y="1223009"/>
              <a:ext cx="1861133" cy="351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보석</a:t>
              </a:r>
              <a:endPara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7" name="그룹 46"/>
            <p:cNvGrpSpPr/>
            <p:nvPr/>
          </p:nvGrpSpPr>
          <p:grpSpPr>
            <a:xfrm>
              <a:off x="2422029" y="1728798"/>
              <a:ext cx="2166447" cy="279104"/>
              <a:chOff x="2422029" y="1784547"/>
              <a:chExt cx="2166447" cy="279104"/>
            </a:xfrm>
          </p:grpSpPr>
          <p:sp>
            <p:nvSpPr>
              <p:cNvPr id="48" name="직사각형 47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용맹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이등변 삼각형 50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3" name="직사각형 52"/>
            <p:cNvSpPr/>
            <p:nvPr/>
          </p:nvSpPr>
          <p:spPr>
            <a:xfrm>
              <a:off x="1581308" y="172879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581307" y="26760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1581307" y="362013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1581307" y="4595214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3" y="2762977"/>
              <a:ext cx="558207" cy="558207"/>
            </a:xfrm>
            <a:prstGeom prst="rect">
              <a:avLst/>
            </a:prstGeom>
          </p:spPr>
        </p:pic>
        <p:pic>
          <p:nvPicPr>
            <p:cNvPr id="59" name="그림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4" y="1815760"/>
              <a:ext cx="558207" cy="558207"/>
            </a:xfrm>
            <a:prstGeom prst="rect">
              <a:avLst/>
            </a:prstGeom>
          </p:spPr>
        </p:pic>
        <p:pic>
          <p:nvPicPr>
            <p:cNvPr id="60" name="그림 5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2" y="3707097"/>
              <a:ext cx="558207" cy="558207"/>
            </a:xfrm>
            <a:prstGeom prst="rect">
              <a:avLst/>
            </a:prstGeom>
          </p:spPr>
        </p:pic>
        <p:pic>
          <p:nvPicPr>
            <p:cNvPr id="61" name="그림 60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801" y="4682177"/>
              <a:ext cx="558207" cy="558207"/>
            </a:xfrm>
            <a:prstGeom prst="rect">
              <a:avLst/>
            </a:prstGeom>
          </p:spPr>
        </p:pic>
        <p:sp>
          <p:nvSpPr>
            <p:cNvPr id="62" name="직사각형 61"/>
            <p:cNvSpPr/>
            <p:nvPr/>
          </p:nvSpPr>
          <p:spPr>
            <a:xfrm>
              <a:off x="2422029" y="2076242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6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치명타확률 증가</a:t>
              </a:r>
              <a:r>
                <a:rPr lang="en-US" altLang="ko-KR" sz="16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 </a:t>
              </a:r>
              <a:endParaRPr lang="ko-KR" altLang="en-U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225496" y="2081906"/>
              <a:ext cx="124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+12.12%</a:t>
              </a:r>
              <a:endPara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grpSp>
          <p:nvGrpSpPr>
            <p:cNvPr id="64" name="그룹 63"/>
            <p:cNvGrpSpPr/>
            <p:nvPr/>
          </p:nvGrpSpPr>
          <p:grpSpPr>
            <a:xfrm>
              <a:off x="2422029" y="2676014"/>
              <a:ext cx="2166447" cy="279104"/>
              <a:chOff x="2422029" y="1784547"/>
              <a:chExt cx="2166447" cy="279104"/>
            </a:xfrm>
          </p:grpSpPr>
          <p:sp>
            <p:nvSpPr>
              <p:cNvPr id="65" name="직사각형 64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이등변 삼각형 66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8" name="직사각형 67"/>
            <p:cNvSpPr/>
            <p:nvPr/>
          </p:nvSpPr>
          <p:spPr>
            <a:xfrm>
              <a:off x="2422029" y="3023458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9" name="그룹 68"/>
            <p:cNvGrpSpPr/>
            <p:nvPr/>
          </p:nvGrpSpPr>
          <p:grpSpPr>
            <a:xfrm>
              <a:off x="2422029" y="3620136"/>
              <a:ext cx="2166447" cy="279104"/>
              <a:chOff x="2422029" y="1784547"/>
              <a:chExt cx="2166447" cy="279104"/>
            </a:xfrm>
          </p:grpSpPr>
          <p:sp>
            <p:nvSpPr>
              <p:cNvPr id="70" name="직사각형 69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대천사의 지혜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이등변 삼각형 71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3" name="직사각형 72"/>
            <p:cNvSpPr/>
            <p:nvPr/>
          </p:nvSpPr>
          <p:spPr>
            <a:xfrm>
              <a:off x="2422029" y="396758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생명력 증가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25496" y="399229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2422029" y="4595216"/>
              <a:ext cx="2166447" cy="279104"/>
              <a:chOff x="2422029" y="1784547"/>
              <a:chExt cx="2166447" cy="279104"/>
            </a:xfrm>
          </p:grpSpPr>
          <p:sp>
            <p:nvSpPr>
              <p:cNvPr id="76" name="직사각형 75"/>
              <p:cNvSpPr/>
              <p:nvPr/>
            </p:nvSpPr>
            <p:spPr>
              <a:xfrm>
                <a:off x="2422029" y="1784547"/>
                <a:ext cx="1861133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궁극의 재능</a:t>
                </a:r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4283162" y="1784547"/>
                <a:ext cx="305314" cy="2791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" name="이등변 삼각형 77"/>
              <p:cNvSpPr/>
              <p:nvPr/>
            </p:nvSpPr>
            <p:spPr>
              <a:xfrm rot="10800000">
                <a:off x="4335482" y="1837369"/>
                <a:ext cx="205823" cy="178757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9" name="직사각형 78"/>
            <p:cNvSpPr/>
            <p:nvPr/>
          </p:nvSpPr>
          <p:spPr>
            <a:xfrm>
              <a:off x="2422029" y="4942660"/>
              <a:ext cx="3108178" cy="384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스킬쿨타임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감소</a:t>
              </a:r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25496" y="4967374"/>
              <a:ext cx="1247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+12.12%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1424252" y="5520460"/>
              <a:ext cx="4187655" cy="1008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ct val="150000"/>
                </a:lnSpc>
              </a:pPr>
              <a:endPara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424252" y="5548408"/>
              <a:ext cx="25152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대천사세트</a:t>
              </a:r>
              <a:r>
                <a:rPr lang="en-US" altLang="ko-KR" sz="1400" dirty="0" smtClean="0"/>
                <a:t/>
              </a:r>
              <a:br>
                <a:rPr lang="en-US" altLang="ko-KR" sz="1400" dirty="0" smtClean="0"/>
              </a:b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생명력 최대값 증가</a:t>
              </a:r>
              <a:r>
                <a:rPr lang="en-US" altLang="ko-KR" sz="1200" b="1" dirty="0" smtClean="0"/>
                <a:t> </a:t>
              </a:r>
            </a:p>
            <a:p>
              <a:r>
                <a:rPr lang="en-US" altLang="ko-KR" sz="1200" b="1" dirty="0" smtClean="0"/>
                <a:t>3</a:t>
              </a:r>
              <a:r>
                <a:rPr lang="ko-KR" altLang="en-US" sz="1200" b="1" dirty="0" smtClean="0"/>
                <a:t>세트 </a:t>
              </a:r>
              <a:r>
                <a:rPr lang="en-US" altLang="ko-KR" sz="1200" b="1" dirty="0" smtClean="0"/>
                <a:t>: </a:t>
              </a:r>
              <a:r>
                <a:rPr lang="ko-KR" altLang="en-US" sz="1200" b="1" dirty="0" smtClean="0"/>
                <a:t>공격속도 증가</a:t>
              </a:r>
              <a:endParaRPr lang="en-US" altLang="ko-KR" sz="1200" b="1" dirty="0" smtClean="0"/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세트 </a:t>
              </a:r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치명타세기 증가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23593" y="5548408"/>
              <a:ext cx="132752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600" dirty="0" smtClean="0"/>
            </a:p>
            <a:p>
              <a:r>
                <a:rPr lang="en-US" altLang="ko-KR" sz="1200" b="1" dirty="0" smtClean="0"/>
                <a:t>+12.12%</a:t>
              </a:r>
            </a:p>
            <a:p>
              <a:r>
                <a:rPr lang="en-US" altLang="ko-KR" sz="1200" b="1" dirty="0" smtClean="0"/>
                <a:t>+1.12%</a:t>
              </a:r>
            </a:p>
            <a:p>
              <a:r>
                <a:rPr lang="en-US" altLang="ko-KR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+3.59%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5980090" y="2120387"/>
              <a:ext cx="763200" cy="73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2586" y="2207350"/>
              <a:ext cx="558207" cy="558207"/>
            </a:xfrm>
            <a:prstGeom prst="rect">
              <a:avLst/>
            </a:prstGeom>
          </p:spPr>
        </p:pic>
        <p:sp>
          <p:nvSpPr>
            <p:cNvPr id="86" name="아래로 구부러진 화살표 85"/>
            <p:cNvSpPr/>
            <p:nvPr/>
          </p:nvSpPr>
          <p:spPr>
            <a:xfrm rot="2133263" flipH="1">
              <a:off x="3556205" y="2973713"/>
              <a:ext cx="4425515" cy="682103"/>
            </a:xfrm>
            <a:prstGeom prst="curvedDownArrow">
              <a:avLst>
                <a:gd name="adj1" fmla="val 26063"/>
                <a:gd name="adj2" fmla="val 57867"/>
                <a:gd name="adj3" fmla="val 45177"/>
              </a:avLst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" name="폭발 1 1"/>
            <p:cNvSpPr/>
            <p:nvPr/>
          </p:nvSpPr>
          <p:spPr>
            <a:xfrm>
              <a:off x="6986101" y="4620127"/>
              <a:ext cx="643004" cy="479132"/>
            </a:xfrm>
            <a:prstGeom prst="irregularSeal1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폭발 1 88"/>
            <p:cNvSpPr/>
            <p:nvPr/>
          </p:nvSpPr>
          <p:spPr>
            <a:xfrm>
              <a:off x="5873207" y="2922624"/>
              <a:ext cx="643004" cy="479132"/>
            </a:xfrm>
            <a:prstGeom prst="irregularSeal1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폭발 1 89"/>
            <p:cNvSpPr/>
            <p:nvPr/>
          </p:nvSpPr>
          <p:spPr>
            <a:xfrm>
              <a:off x="3618037" y="2029737"/>
              <a:ext cx="643004" cy="479132"/>
            </a:xfrm>
            <a:prstGeom prst="irregularSeal1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10374994" y="1159111"/>
              <a:ext cx="411698" cy="412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ko-KR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실행 단추: 도움말 91">
              <a:hlinkClick r:id="" action="ppaction://noaction" highlightClick="1"/>
            </p:cNvPr>
            <p:cNvSpPr/>
            <p:nvPr/>
          </p:nvSpPr>
          <p:spPr>
            <a:xfrm>
              <a:off x="5126684" y="1627168"/>
              <a:ext cx="409575" cy="385309"/>
            </a:xfrm>
            <a:prstGeom prst="actionButtonHelp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736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/>
          <p:cNvGrpSpPr/>
          <p:nvPr/>
        </p:nvGrpSpPr>
        <p:grpSpPr>
          <a:xfrm>
            <a:off x="497205" y="383166"/>
            <a:ext cx="10368092" cy="5884284"/>
            <a:chOff x="497205" y="383166"/>
            <a:chExt cx="10368092" cy="5884284"/>
          </a:xfrm>
        </p:grpSpPr>
        <p:sp>
          <p:nvSpPr>
            <p:cNvPr id="4" name="직사각형 3"/>
            <p:cNvSpPr/>
            <p:nvPr/>
          </p:nvSpPr>
          <p:spPr>
            <a:xfrm>
              <a:off x="497205" y="383166"/>
              <a:ext cx="5101966" cy="58842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811865" y="569321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보석 </a:t>
              </a:r>
              <a:r>
                <a:rPr lang="ko-KR" altLang="en-US" sz="1600" dirty="0" smtClean="0">
                  <a:solidFill>
                    <a:schemeClr val="tx1"/>
                  </a:solidFill>
                </a:rPr>
                <a:t>합성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666588" y="1106804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811865" y="250005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521310" y="250005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575065" y="4461893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758110" y="446562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502426" y="2683089"/>
              <a:ext cx="1091522" cy="1098202"/>
            </a:xfrm>
            <a:prstGeom prst="rect">
              <a:avLst/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62300" y="5699744"/>
              <a:ext cx="2327254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err="1" smtClean="0">
                  <a:solidFill>
                    <a:schemeClr val="tx1"/>
                  </a:solidFill>
                </a:rPr>
                <a:t>취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소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666126" y="5699744"/>
              <a:ext cx="2327254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보석 합성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763331" y="383166"/>
              <a:ext cx="5101966" cy="58842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6077991" y="569321"/>
              <a:ext cx="4472645" cy="351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>
                  <a:solidFill>
                    <a:schemeClr val="tx1"/>
                  </a:solidFill>
                </a:rPr>
                <a:t>보석 합성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7932714" y="1106804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6077991" y="250005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9787436" y="250005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6841191" y="4461893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9024236" y="4465625"/>
              <a:ext cx="763200" cy="732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7768552" y="2683089"/>
              <a:ext cx="1091522" cy="1098202"/>
            </a:xfrm>
            <a:prstGeom prst="rect">
              <a:avLst/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7150686" y="5699744"/>
              <a:ext cx="2327254" cy="4405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tx1"/>
                  </a:solidFill>
                </a:rPr>
                <a:t>확 인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오른쪽 화살표 23"/>
            <p:cNvSpPr/>
            <p:nvPr/>
          </p:nvSpPr>
          <p:spPr>
            <a:xfrm rot="900000">
              <a:off x="6566267" y="2587514"/>
              <a:ext cx="1476435" cy="914400"/>
            </a:xfrm>
            <a:prstGeom prst="rightArrow">
              <a:avLst>
                <a:gd name="adj1" fmla="val 62632"/>
                <a:gd name="adj2" fmla="val 8157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오른쪽 화살표 25"/>
            <p:cNvSpPr/>
            <p:nvPr/>
          </p:nvSpPr>
          <p:spPr>
            <a:xfrm rot="18000000">
              <a:off x="6985819" y="3694015"/>
              <a:ext cx="1476435" cy="914400"/>
            </a:xfrm>
            <a:prstGeom prst="rightArrow">
              <a:avLst>
                <a:gd name="adj1" fmla="val 62632"/>
                <a:gd name="adj2" fmla="val 8157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오른쪽 화살표 26"/>
            <p:cNvSpPr/>
            <p:nvPr/>
          </p:nvSpPr>
          <p:spPr>
            <a:xfrm rot="9900000">
              <a:off x="8589258" y="2578369"/>
              <a:ext cx="1476435" cy="914400"/>
            </a:xfrm>
            <a:prstGeom prst="rightArrow">
              <a:avLst>
                <a:gd name="adj1" fmla="val 62632"/>
                <a:gd name="adj2" fmla="val 8157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오른쪽 화살표 27"/>
            <p:cNvSpPr/>
            <p:nvPr/>
          </p:nvSpPr>
          <p:spPr>
            <a:xfrm rot="5400000">
              <a:off x="7583504" y="1816820"/>
              <a:ext cx="1476435" cy="914400"/>
            </a:xfrm>
            <a:prstGeom prst="rightArrow">
              <a:avLst>
                <a:gd name="adj1" fmla="val 62632"/>
                <a:gd name="adj2" fmla="val 8157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오른쪽 화살표 28"/>
            <p:cNvSpPr/>
            <p:nvPr/>
          </p:nvSpPr>
          <p:spPr>
            <a:xfrm rot="14400000">
              <a:off x="8325024" y="3694016"/>
              <a:ext cx="1476435" cy="914400"/>
            </a:xfrm>
            <a:prstGeom prst="rightArrow">
              <a:avLst>
                <a:gd name="adj1" fmla="val 62632"/>
                <a:gd name="adj2" fmla="val 8157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536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708</Words>
  <Application>Microsoft Office PowerPoint</Application>
  <PresentationFormat>와이드스크린</PresentationFormat>
  <Paragraphs>284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강도희</dc:creator>
  <cp:lastModifiedBy>강도희</cp:lastModifiedBy>
  <cp:revision>45</cp:revision>
  <dcterms:created xsi:type="dcterms:W3CDTF">2016-02-26T01:37:53Z</dcterms:created>
  <dcterms:modified xsi:type="dcterms:W3CDTF">2016-03-02T06:58:29Z</dcterms:modified>
</cp:coreProperties>
</file>