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6" r:id="rId8"/>
    <p:sldId id="258" r:id="rId9"/>
    <p:sldId id="267" r:id="rId10"/>
    <p:sldId id="259" r:id="rId11"/>
    <p:sldId id="263" r:id="rId12"/>
    <p:sldId id="273" r:id="rId13"/>
    <p:sldId id="274" r:id="rId14"/>
    <p:sldId id="275" r:id="rId15"/>
    <p:sldId id="264" r:id="rId16"/>
    <p:sldId id="280" r:id="rId17"/>
    <p:sldId id="265" r:id="rId18"/>
    <p:sldId id="266" r:id="rId19"/>
    <p:sldId id="277" r:id="rId20"/>
    <p:sldId id="281" r:id="rId21"/>
    <p:sldId id="282" r:id="rId22"/>
    <p:sldId id="284" r:id="rId23"/>
    <p:sldId id="279" r:id="rId24"/>
    <p:sldId id="285" r:id="rId25"/>
    <p:sldId id="286" r:id="rId26"/>
    <p:sldId id="287" r:id="rId27"/>
    <p:sldId id="283" r:id="rId28"/>
    <p:sldId id="288" r:id="rId29"/>
    <p:sldId id="289" r:id="rId30"/>
    <p:sldId id="290" r:id="rId31"/>
    <p:sldId id="294" r:id="rId32"/>
    <p:sldId id="295" r:id="rId33"/>
    <p:sldId id="291" r:id="rId34"/>
    <p:sldId id="293" r:id="rId35"/>
    <p:sldId id="292" r:id="rId36"/>
    <p:sldId id="296" r:id="rId37"/>
    <p:sldId id="297" r:id="rId38"/>
    <p:sldId id="298" r:id="rId39"/>
    <p:sldId id="299" r:id="rId40"/>
    <p:sldId id="300" r:id="rId4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ekhoon" initials="TaekHoon" lastIdx="17" clrIdx="0">
    <p:extLst>
      <p:ext uri="{19B8F6BF-5375-455C-9EA6-DF929625EA0E}">
        <p15:presenceInfo xmlns:p15="http://schemas.microsoft.com/office/powerpoint/2012/main" userId="taekho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  <a:srgbClr val="0000FF"/>
    <a:srgbClr val="99663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3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2-24T20:53:34.025" idx="10">
    <p:pos x="4448" y="527"/>
    <p:text>장비 아이템은 캐릭터의 능력을 향상시켜주는 장착 아이템을 지칭. (무기의 경우는 외형변화 됨)</p:text>
    <p:extLst>
      <p:ext uri="{C676402C-5697-4E1C-873F-D02D1690AC5C}">
        <p15:threadingInfo xmlns:p15="http://schemas.microsoft.com/office/powerpoint/2012/main" timeZoneBias="-540"/>
      </p:ext>
    </p:extLst>
  </p:cm>
  <p:cm authorId="1" dt="2016-02-24T20:53:37.128" idx="11">
    <p:pos x="4448" y="964"/>
    <p:text>아바타 아이템은 캐릭터 외형을 추가로 변경해주는 장착 아이템을 지칭.</p:text>
    <p:extLst>
      <p:ext uri="{C676402C-5697-4E1C-873F-D02D1690AC5C}">
        <p15:threadingInfo xmlns:p15="http://schemas.microsoft.com/office/powerpoint/2012/main" timeZoneBias="-540"/>
      </p:ext>
    </p:extLst>
  </p:cm>
  <p:cm authorId="1" dt="2016-02-24T20:53:39.045" idx="12">
    <p:pos x="4448" y="1401"/>
    <p:text>룬 아이템은 특수한 시스템을 활성화하는데 사용되는 재료형 일반 아이템을 지칭.</p:text>
    <p:extLst>
      <p:ext uri="{C676402C-5697-4E1C-873F-D02D1690AC5C}">
        <p15:threadingInfo xmlns:p15="http://schemas.microsoft.com/office/powerpoint/2012/main" timeZoneBias="-540"/>
      </p:ext>
    </p:extLst>
  </p:cm>
  <p:cm authorId="1" dt="2016-02-24T20:53:40.727" idx="13">
    <p:pos x="4448" y="1895"/>
    <p:text>수호석 아이템은 스킬 사용 시 특정조건에 의해 추가로 발동되는 스킬을 소유한 등록형 일반 아이템을 지칭.</p:text>
    <p:extLst>
      <p:ext uri="{C676402C-5697-4E1C-873F-D02D1690AC5C}">
        <p15:threadingInfo xmlns:p15="http://schemas.microsoft.com/office/powerpoint/2012/main" timeZoneBias="-540"/>
      </p:ext>
    </p:extLst>
  </p:cm>
  <p:cm authorId="1" dt="2016-02-24T20:53:42.579" idx="14">
    <p:pos x="4448" y="2370"/>
    <p:text>재료 아이템은 다른 아이템을 제작 또는 강화하기 위해 재료로 활용되는  변환형 일반 아이템을 지칭.</p:text>
    <p:extLst>
      <p:ext uri="{C676402C-5697-4E1C-873F-D02D1690AC5C}">
        <p15:threadingInfo xmlns:p15="http://schemas.microsoft.com/office/powerpoint/2012/main" timeZoneBias="-540"/>
      </p:ext>
    </p:extLst>
  </p:cm>
  <p:cm authorId="1" dt="2016-02-24T20:53:44.258" idx="15">
    <p:pos x="4448" y="2846"/>
    <p:text>화폐 아이템은 어떤 재화를 구매 또는 시스템 사용하기 위해 소모되는 소모 아이템을 지칭.</p:text>
    <p:extLst>
      <p:ext uri="{C676402C-5697-4E1C-873F-D02D1690AC5C}">
        <p15:threadingInfo xmlns:p15="http://schemas.microsoft.com/office/powerpoint/2012/main" timeZoneBias="-540"/>
      </p:ext>
    </p:extLst>
  </p:cm>
  <p:cm authorId="1" dt="2016-02-24T20:53:46.169" idx="16">
    <p:pos x="4448" y="3339"/>
    <p:text>소환 아이템은 다른 아이템을 생성(소환)하기 위해 소모되는 소모 아이템을 지칭.</p:text>
    <p:extLst>
      <p:ext uri="{C676402C-5697-4E1C-873F-D02D1690AC5C}">
        <p15:threadingInfo xmlns:p15="http://schemas.microsoft.com/office/powerpoint/2012/main" timeZoneBias="-540"/>
      </p:ext>
    </p:extLst>
  </p:cm>
  <p:cm authorId="1" dt="2016-02-24T20:53:48.078" idx="17">
    <p:pos x="4448" y="3815"/>
    <p:text>버프 아이템은 특정 능력/기능을 활성화하기 위해 소모되는 소모 아이템을 지칭.</p:text>
    <p:extLst>
      <p:ext uri="{C676402C-5697-4E1C-873F-D02D1690AC5C}">
        <p15:threadingInfo xmlns:p15="http://schemas.microsoft.com/office/powerpoint/2012/main" timeZoneBias="-5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277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55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48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557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978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969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138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2633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698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736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211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BB6C4-6E83-4BE3-A748-8BFDC82AE392}" type="datetimeFigureOut">
              <a:rPr lang="ko-KR" altLang="en-US" smtClean="0"/>
              <a:t>2016-03-17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A3592-E7C0-426F-9620-71DAA5778F3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23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3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3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12" Type="http://schemas.openxmlformats.org/officeDocument/2006/relationships/image" Target="../media/image45.PNG"/><Relationship Id="rId2" Type="http://schemas.openxmlformats.org/officeDocument/2006/relationships/image" Target="../media/image3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11" Type="http://schemas.openxmlformats.org/officeDocument/2006/relationships/image" Target="../media/image44.PNG"/><Relationship Id="rId5" Type="http://schemas.openxmlformats.org/officeDocument/2006/relationships/image" Target="../media/image26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slide" Target="slide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slide" Target="slide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26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26.png"/><Relationship Id="rId2" Type="http://schemas.openxmlformats.org/officeDocument/2006/relationships/image" Target="../media/image49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slide" Target="slide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26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26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g"/><Relationship Id="rId2" Type="http://schemas.openxmlformats.org/officeDocument/2006/relationships/image" Target="../media/image4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5.png"/><Relationship Id="rId12" Type="http://schemas.openxmlformats.org/officeDocument/2006/relationships/image" Target="../media/image27.png"/><Relationship Id="rId2" Type="http://schemas.openxmlformats.org/officeDocument/2006/relationships/image" Target="../media/image49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5" Type="http://schemas.openxmlformats.org/officeDocument/2006/relationships/image" Target="../media/image26.png"/><Relationship Id="rId10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55" y="299436"/>
            <a:ext cx="9774014" cy="5506218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4007154" y="4914782"/>
            <a:ext cx="736278" cy="769072"/>
            <a:chOff x="3998093" y="5257542"/>
            <a:chExt cx="736278" cy="769072"/>
          </a:xfrm>
        </p:grpSpPr>
        <p:grpSp>
          <p:nvGrpSpPr>
            <p:cNvPr id="8" name="그룹 7"/>
            <p:cNvGrpSpPr/>
            <p:nvPr/>
          </p:nvGrpSpPr>
          <p:grpSpPr>
            <a:xfrm>
              <a:off x="3998093" y="5257542"/>
              <a:ext cx="736278" cy="727112"/>
              <a:chOff x="4343399" y="209321"/>
              <a:chExt cx="1327533" cy="1311007"/>
            </a:xfrm>
          </p:grpSpPr>
          <p:grpSp>
            <p:nvGrpSpPr>
              <p:cNvPr id="9" name="그룹 8"/>
              <p:cNvGrpSpPr/>
              <p:nvPr/>
            </p:nvGrpSpPr>
            <p:grpSpPr>
              <a:xfrm>
                <a:off x="4343399" y="209321"/>
                <a:ext cx="1327533" cy="1311007"/>
                <a:chOff x="3679632" y="209321"/>
                <a:chExt cx="1327533" cy="1311007"/>
              </a:xfrm>
            </p:grpSpPr>
            <p:pic>
              <p:nvPicPr>
                <p:cNvPr id="11" name="그림 1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40" r="86389" b="64478"/>
                <a:stretch/>
              </p:blipFill>
              <p:spPr>
                <a:xfrm>
                  <a:off x="3679632" y="209321"/>
                  <a:ext cx="1327533" cy="1311007"/>
                </a:xfrm>
                <a:prstGeom prst="rect">
                  <a:avLst/>
                </a:prstGeom>
              </p:spPr>
            </p:pic>
            <p:pic>
              <p:nvPicPr>
                <p:cNvPr id="12" name="그림 11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517" r="50574"/>
                <a:stretch/>
              </p:blipFill>
              <p:spPr>
                <a:xfrm>
                  <a:off x="3886200" y="416858"/>
                  <a:ext cx="875865" cy="968189"/>
                </a:xfrm>
                <a:prstGeom prst="rect">
                  <a:avLst/>
                </a:prstGeom>
              </p:spPr>
            </p:pic>
          </p:grpSp>
          <p:pic>
            <p:nvPicPr>
              <p:cNvPr id="10" name="그림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5244633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13" name="모서리가 둥근 직사각형 12"/>
            <p:cNvSpPr/>
            <p:nvPr/>
          </p:nvSpPr>
          <p:spPr>
            <a:xfrm>
              <a:off x="4025702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보석함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5573405" y="4939941"/>
            <a:ext cx="692034" cy="743913"/>
            <a:chOff x="5564344" y="5282701"/>
            <a:chExt cx="692034" cy="743913"/>
          </a:xfrm>
        </p:grpSpPr>
        <p:grpSp>
          <p:nvGrpSpPr>
            <p:cNvPr id="20" name="그룹 19"/>
            <p:cNvGrpSpPr/>
            <p:nvPr/>
          </p:nvGrpSpPr>
          <p:grpSpPr>
            <a:xfrm>
              <a:off x="5582818" y="5282701"/>
              <a:ext cx="673560" cy="640434"/>
              <a:chOff x="9066882" y="209321"/>
              <a:chExt cx="1344057" cy="1277957"/>
            </a:xfrm>
          </p:grpSpPr>
          <p:pic>
            <p:nvPicPr>
              <p:cNvPr id="21" name="그림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19" t="19936" r="39401" b="53859"/>
              <a:stretch/>
            </p:blipFill>
            <p:spPr>
              <a:xfrm>
                <a:off x="9066882" y="209321"/>
                <a:ext cx="1344057" cy="1277957"/>
              </a:xfrm>
              <a:prstGeom prst="rect">
                <a:avLst/>
              </a:prstGeom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995337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26" name="모서리가 둥근 직사각형 25"/>
            <p:cNvSpPr/>
            <p:nvPr/>
          </p:nvSpPr>
          <p:spPr>
            <a:xfrm>
              <a:off x="5564344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대장간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6345913" y="4920910"/>
            <a:ext cx="681060" cy="762944"/>
            <a:chOff x="6336852" y="5263670"/>
            <a:chExt cx="681060" cy="762944"/>
          </a:xfrm>
        </p:grpSpPr>
        <p:grpSp>
          <p:nvGrpSpPr>
            <p:cNvPr id="17" name="그룹 16"/>
            <p:cNvGrpSpPr/>
            <p:nvPr/>
          </p:nvGrpSpPr>
          <p:grpSpPr>
            <a:xfrm>
              <a:off x="6359926" y="5263670"/>
              <a:ext cx="634912" cy="645954"/>
              <a:chOff x="7623672" y="209321"/>
              <a:chExt cx="1266940" cy="1288974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37" t="62123" r="73174" b="11446"/>
              <a:stretch/>
            </p:blipFill>
            <p:spPr>
              <a:xfrm>
                <a:off x="7623672" y="209321"/>
                <a:ext cx="1266940" cy="1288974"/>
              </a:xfrm>
              <a:prstGeom prst="rect">
                <a:avLst/>
              </a:prstGeom>
            </p:spPr>
          </p:pic>
          <p:pic>
            <p:nvPicPr>
              <p:cNvPr id="19" name="그림 1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8469821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27" name="모서리가 둥근 직사각형 26"/>
            <p:cNvSpPr/>
            <p:nvPr/>
          </p:nvSpPr>
          <p:spPr>
            <a:xfrm>
              <a:off x="6336852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가방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8" name="모서리가 둥근 직사각형 27"/>
          <p:cNvSpPr/>
          <p:nvPr/>
        </p:nvSpPr>
        <p:spPr>
          <a:xfrm>
            <a:off x="7113886" y="5312844"/>
            <a:ext cx="681060" cy="371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rPr>
              <a:t>스킬</a:t>
            </a:r>
            <a:endParaRPr lang="ko-KR" altLang="en-US" sz="1100" dirty="0">
              <a:ln w="3175">
                <a:solidFill>
                  <a:schemeClr val="bg1">
                    <a:lumMod val="85000"/>
                  </a:schemeClr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7881859" y="4939941"/>
            <a:ext cx="681060" cy="743913"/>
            <a:chOff x="7872798" y="5282701"/>
            <a:chExt cx="681060" cy="743913"/>
          </a:xfrm>
        </p:grpSpPr>
        <p:grpSp>
          <p:nvGrpSpPr>
            <p:cNvPr id="14" name="그룹 13"/>
            <p:cNvGrpSpPr/>
            <p:nvPr/>
          </p:nvGrpSpPr>
          <p:grpSpPr>
            <a:xfrm>
              <a:off x="7875494" y="5282701"/>
              <a:ext cx="665278" cy="656996"/>
              <a:chOff x="5943599" y="209321"/>
              <a:chExt cx="1327533" cy="1311007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40" r="86389" b="64478"/>
              <a:stretch/>
            </p:blipFill>
            <p:spPr>
              <a:xfrm>
                <a:off x="5943599" y="209321"/>
                <a:ext cx="1327533" cy="1311007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683916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29" name="모서리가 둥근 직사각형 28"/>
            <p:cNvSpPr/>
            <p:nvPr/>
          </p:nvSpPr>
          <p:spPr>
            <a:xfrm>
              <a:off x="7872798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업적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0182962" y="4936030"/>
            <a:ext cx="681060" cy="747824"/>
            <a:chOff x="10173901" y="5278790"/>
            <a:chExt cx="681060" cy="747824"/>
          </a:xfrm>
        </p:grpSpPr>
        <p:grpSp>
          <p:nvGrpSpPr>
            <p:cNvPr id="23" name="그룹 22"/>
            <p:cNvGrpSpPr/>
            <p:nvPr/>
          </p:nvGrpSpPr>
          <p:grpSpPr>
            <a:xfrm>
              <a:off x="10199735" y="5278790"/>
              <a:ext cx="629392" cy="648256"/>
              <a:chOff x="10763479" y="209321"/>
              <a:chExt cx="1255923" cy="1293564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57" t="73475" r="39966"/>
              <a:stretch/>
            </p:blipFill>
            <p:spPr>
              <a:xfrm>
                <a:off x="10763479" y="209321"/>
                <a:ext cx="1255923" cy="1293564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11612367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32" name="모서리가 둥근 직사각형 31"/>
            <p:cNvSpPr/>
            <p:nvPr/>
          </p:nvSpPr>
          <p:spPr>
            <a:xfrm>
              <a:off x="10173901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상점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4779128" y="4911011"/>
            <a:ext cx="712164" cy="772843"/>
            <a:chOff x="4770067" y="5253771"/>
            <a:chExt cx="712164" cy="772843"/>
          </a:xfrm>
        </p:grpSpPr>
        <p:grpSp>
          <p:nvGrpSpPr>
            <p:cNvPr id="39" name="그룹 38"/>
            <p:cNvGrpSpPr/>
            <p:nvPr/>
          </p:nvGrpSpPr>
          <p:grpSpPr>
            <a:xfrm>
              <a:off x="4770067" y="5253771"/>
              <a:ext cx="712164" cy="714856"/>
              <a:chOff x="2728737" y="252605"/>
              <a:chExt cx="1286057" cy="1290918"/>
            </a:xfrm>
          </p:grpSpPr>
          <p:pic>
            <p:nvPicPr>
              <p:cNvPr id="40" name="그림 3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22" r="86815" b="37707"/>
              <a:stretch/>
            </p:blipFill>
            <p:spPr>
              <a:xfrm>
                <a:off x="2728737" y="252605"/>
                <a:ext cx="1286057" cy="1290918"/>
              </a:xfrm>
              <a:prstGeom prst="rect">
                <a:avLst/>
              </a:prstGeom>
            </p:spPr>
          </p:pic>
          <p:pic>
            <p:nvPicPr>
              <p:cNvPr id="41" name="그림 4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363020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42" name="모서리가 둥근 직사각형 41"/>
            <p:cNvSpPr/>
            <p:nvPr/>
          </p:nvSpPr>
          <p:spPr>
            <a:xfrm>
              <a:off x="4785619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err="1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아바타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8639442" y="4920910"/>
            <a:ext cx="681060" cy="769478"/>
            <a:chOff x="8630381" y="5263670"/>
            <a:chExt cx="681060" cy="769478"/>
          </a:xfrm>
        </p:grpSpPr>
        <p:grpSp>
          <p:nvGrpSpPr>
            <p:cNvPr id="44" name="그룹 43"/>
            <p:cNvGrpSpPr/>
            <p:nvPr/>
          </p:nvGrpSpPr>
          <p:grpSpPr>
            <a:xfrm>
              <a:off x="8637955" y="5263670"/>
              <a:ext cx="661534" cy="665752"/>
              <a:chOff x="1293924" y="260839"/>
              <a:chExt cx="1274556" cy="1282684"/>
            </a:xfrm>
          </p:grpSpPr>
          <p:pic>
            <p:nvPicPr>
              <p:cNvPr id="45" name="그림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41" t="19723" r="53292" b="53976"/>
              <a:stretch/>
            </p:blipFill>
            <p:spPr>
              <a:xfrm>
                <a:off x="1293924" y="260839"/>
                <a:ext cx="1274556" cy="1282684"/>
              </a:xfrm>
              <a:prstGeom prst="rect">
                <a:avLst/>
              </a:prstGeom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2154560" y="301180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47" name="모서리가 둥근 직사각형 46"/>
            <p:cNvSpPr/>
            <p:nvPr/>
          </p:nvSpPr>
          <p:spPr>
            <a:xfrm>
              <a:off x="8630381" y="5662138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우편함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6437980" y="5864928"/>
            <a:ext cx="543406" cy="613461"/>
            <a:chOff x="6336852" y="5263670"/>
            <a:chExt cx="681060" cy="762944"/>
          </a:xfrm>
        </p:grpSpPr>
        <p:grpSp>
          <p:nvGrpSpPr>
            <p:cNvPr id="50" name="그룹 49"/>
            <p:cNvGrpSpPr/>
            <p:nvPr/>
          </p:nvGrpSpPr>
          <p:grpSpPr>
            <a:xfrm>
              <a:off x="6359926" y="5263670"/>
              <a:ext cx="634912" cy="645954"/>
              <a:chOff x="7623672" y="209321"/>
              <a:chExt cx="1266940" cy="1288974"/>
            </a:xfrm>
          </p:grpSpPr>
          <p:pic>
            <p:nvPicPr>
              <p:cNvPr id="52" name="그림 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37" t="62123" r="73174" b="11446"/>
              <a:stretch/>
            </p:blipFill>
            <p:spPr>
              <a:xfrm>
                <a:off x="7623672" y="209321"/>
                <a:ext cx="1266940" cy="1288974"/>
              </a:xfrm>
              <a:prstGeom prst="rect">
                <a:avLst/>
              </a:prstGeom>
            </p:spPr>
          </p:pic>
          <p:pic>
            <p:nvPicPr>
              <p:cNvPr id="53" name="그림 5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8469821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51" name="모서리가 둥근 직사각형 50"/>
            <p:cNvSpPr/>
            <p:nvPr/>
          </p:nvSpPr>
          <p:spPr>
            <a:xfrm>
              <a:off x="6336852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가방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4121721" y="5865057"/>
            <a:ext cx="531984" cy="555678"/>
            <a:chOff x="1204957" y="5742770"/>
            <a:chExt cx="531984" cy="555678"/>
          </a:xfrm>
        </p:grpSpPr>
        <p:grpSp>
          <p:nvGrpSpPr>
            <p:cNvPr id="55" name="그룹 54"/>
            <p:cNvGrpSpPr/>
            <p:nvPr/>
          </p:nvGrpSpPr>
          <p:grpSpPr>
            <a:xfrm>
              <a:off x="1204957" y="5742770"/>
              <a:ext cx="531984" cy="525361"/>
              <a:chOff x="4343399" y="209321"/>
              <a:chExt cx="1327533" cy="1311007"/>
            </a:xfrm>
          </p:grpSpPr>
          <p:grpSp>
            <p:nvGrpSpPr>
              <p:cNvPr id="57" name="그룹 56"/>
              <p:cNvGrpSpPr/>
              <p:nvPr/>
            </p:nvGrpSpPr>
            <p:grpSpPr>
              <a:xfrm>
                <a:off x="4343399" y="209321"/>
                <a:ext cx="1327533" cy="1311007"/>
                <a:chOff x="3679632" y="209321"/>
                <a:chExt cx="1327533" cy="1311007"/>
              </a:xfrm>
            </p:grpSpPr>
            <p:pic>
              <p:nvPicPr>
                <p:cNvPr id="59" name="그림 5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40" r="86389" b="64478"/>
                <a:stretch/>
              </p:blipFill>
              <p:spPr>
                <a:xfrm>
                  <a:off x="3679632" y="209321"/>
                  <a:ext cx="1327533" cy="1311007"/>
                </a:xfrm>
                <a:prstGeom prst="rect">
                  <a:avLst/>
                </a:prstGeom>
              </p:spPr>
            </p:pic>
            <p:pic>
              <p:nvPicPr>
                <p:cNvPr id="60" name="그림 59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517" r="50574"/>
                <a:stretch/>
              </p:blipFill>
              <p:spPr>
                <a:xfrm>
                  <a:off x="3886200" y="416858"/>
                  <a:ext cx="875865" cy="968189"/>
                </a:xfrm>
                <a:prstGeom prst="rect">
                  <a:avLst/>
                </a:prstGeom>
              </p:spPr>
            </p:pic>
          </p:grpSp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5244633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56" name="모서리가 둥근 직사각형 55"/>
            <p:cNvSpPr/>
            <p:nvPr/>
          </p:nvSpPr>
          <p:spPr>
            <a:xfrm>
              <a:off x="1224905" y="6030382"/>
              <a:ext cx="492087" cy="2680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보석함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10270962" y="5868008"/>
            <a:ext cx="551932" cy="588829"/>
            <a:chOff x="10173901" y="5278790"/>
            <a:chExt cx="681060" cy="747824"/>
          </a:xfrm>
        </p:grpSpPr>
        <p:grpSp>
          <p:nvGrpSpPr>
            <p:cNvPr id="62" name="그룹 61"/>
            <p:cNvGrpSpPr/>
            <p:nvPr/>
          </p:nvGrpSpPr>
          <p:grpSpPr>
            <a:xfrm>
              <a:off x="10199735" y="5278790"/>
              <a:ext cx="629392" cy="648256"/>
              <a:chOff x="10763479" y="209321"/>
              <a:chExt cx="1255923" cy="1293564"/>
            </a:xfrm>
          </p:grpSpPr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57" t="73475" r="39966"/>
              <a:stretch/>
            </p:blipFill>
            <p:spPr>
              <a:xfrm>
                <a:off x="10763479" y="209321"/>
                <a:ext cx="1255923" cy="1293564"/>
              </a:xfrm>
              <a:prstGeom prst="rect">
                <a:avLst/>
              </a:prstGeom>
            </p:spPr>
          </p:pic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11612367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63" name="모서리가 둥근 직사각형 62"/>
            <p:cNvSpPr/>
            <p:nvPr/>
          </p:nvSpPr>
          <p:spPr>
            <a:xfrm>
              <a:off x="10173901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상점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7992351" y="5876027"/>
            <a:ext cx="555274" cy="606518"/>
            <a:chOff x="7872798" y="5282701"/>
            <a:chExt cx="681060" cy="743913"/>
          </a:xfrm>
        </p:grpSpPr>
        <p:grpSp>
          <p:nvGrpSpPr>
            <p:cNvPr id="67" name="그룹 66"/>
            <p:cNvGrpSpPr/>
            <p:nvPr/>
          </p:nvGrpSpPr>
          <p:grpSpPr>
            <a:xfrm>
              <a:off x="7875494" y="5282701"/>
              <a:ext cx="665278" cy="656996"/>
              <a:chOff x="5943599" y="209321"/>
              <a:chExt cx="1327533" cy="1311007"/>
            </a:xfrm>
          </p:grpSpPr>
          <p:pic>
            <p:nvPicPr>
              <p:cNvPr id="69" name="그림 6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40" r="86389" b="64478"/>
              <a:stretch/>
            </p:blipFill>
            <p:spPr>
              <a:xfrm>
                <a:off x="5943599" y="209321"/>
                <a:ext cx="1327533" cy="1311007"/>
              </a:xfrm>
              <a:prstGeom prst="rect">
                <a:avLst/>
              </a:prstGeom>
            </p:spPr>
          </p:pic>
          <p:pic>
            <p:nvPicPr>
              <p:cNvPr id="70" name="그림 6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683916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68" name="모서리가 둥근 직사각형 67"/>
            <p:cNvSpPr/>
            <p:nvPr/>
          </p:nvSpPr>
          <p:spPr>
            <a:xfrm>
              <a:off x="7872798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업적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8792690" y="5866543"/>
            <a:ext cx="531984" cy="583946"/>
            <a:chOff x="8630381" y="5263670"/>
            <a:chExt cx="681060" cy="769478"/>
          </a:xfrm>
        </p:grpSpPr>
        <p:grpSp>
          <p:nvGrpSpPr>
            <p:cNvPr id="72" name="그룹 71"/>
            <p:cNvGrpSpPr/>
            <p:nvPr/>
          </p:nvGrpSpPr>
          <p:grpSpPr>
            <a:xfrm>
              <a:off x="8637955" y="5263670"/>
              <a:ext cx="661534" cy="665752"/>
              <a:chOff x="1293924" y="260839"/>
              <a:chExt cx="1274556" cy="1282684"/>
            </a:xfrm>
          </p:grpSpPr>
          <p:pic>
            <p:nvPicPr>
              <p:cNvPr id="74" name="그림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41" t="19723" r="53292" b="53976"/>
              <a:stretch/>
            </p:blipFill>
            <p:spPr>
              <a:xfrm>
                <a:off x="1293924" y="260839"/>
                <a:ext cx="1274556" cy="1282684"/>
              </a:xfrm>
              <a:prstGeom prst="rect">
                <a:avLst/>
              </a:prstGeom>
            </p:spPr>
          </p:pic>
          <p:pic>
            <p:nvPicPr>
              <p:cNvPr id="75" name="그림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2154560" y="301180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73" name="모서리가 둥근 직사각형 72"/>
            <p:cNvSpPr/>
            <p:nvPr/>
          </p:nvSpPr>
          <p:spPr>
            <a:xfrm>
              <a:off x="8630381" y="5662138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우편함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5628343" y="5876027"/>
            <a:ext cx="570044" cy="618679"/>
            <a:chOff x="5564344" y="5282701"/>
            <a:chExt cx="692034" cy="743913"/>
          </a:xfrm>
        </p:grpSpPr>
        <p:grpSp>
          <p:nvGrpSpPr>
            <p:cNvPr id="77" name="그룹 76"/>
            <p:cNvGrpSpPr/>
            <p:nvPr/>
          </p:nvGrpSpPr>
          <p:grpSpPr>
            <a:xfrm>
              <a:off x="5582818" y="5282701"/>
              <a:ext cx="673560" cy="640434"/>
              <a:chOff x="9066882" y="209321"/>
              <a:chExt cx="1344057" cy="1277957"/>
            </a:xfrm>
          </p:grpSpPr>
          <p:pic>
            <p:nvPicPr>
              <p:cNvPr id="79" name="그림 7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19" t="19936" r="39401" b="53859"/>
              <a:stretch/>
            </p:blipFill>
            <p:spPr>
              <a:xfrm>
                <a:off x="9066882" y="209321"/>
                <a:ext cx="1344057" cy="1277957"/>
              </a:xfrm>
              <a:prstGeom prst="rect">
                <a:avLst/>
              </a:prstGeom>
            </p:spPr>
          </p:pic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995337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78" name="모서리가 둥근 직사각형 77"/>
            <p:cNvSpPr/>
            <p:nvPr/>
          </p:nvSpPr>
          <p:spPr>
            <a:xfrm>
              <a:off x="5564344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대장간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4897895" y="5874562"/>
            <a:ext cx="528074" cy="573068"/>
            <a:chOff x="4770067" y="5253771"/>
            <a:chExt cx="712164" cy="772843"/>
          </a:xfrm>
        </p:grpSpPr>
        <p:grpSp>
          <p:nvGrpSpPr>
            <p:cNvPr id="82" name="그룹 81"/>
            <p:cNvGrpSpPr/>
            <p:nvPr/>
          </p:nvGrpSpPr>
          <p:grpSpPr>
            <a:xfrm>
              <a:off x="4770067" y="5253771"/>
              <a:ext cx="712164" cy="714856"/>
              <a:chOff x="2728737" y="252605"/>
              <a:chExt cx="1286057" cy="1290918"/>
            </a:xfrm>
          </p:grpSpPr>
          <p:pic>
            <p:nvPicPr>
              <p:cNvPr id="84" name="그림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22" r="86815" b="37707"/>
              <a:stretch/>
            </p:blipFill>
            <p:spPr>
              <a:xfrm>
                <a:off x="2728737" y="252605"/>
                <a:ext cx="1286057" cy="1290918"/>
              </a:xfrm>
              <a:prstGeom prst="rect">
                <a:avLst/>
              </a:prstGeom>
            </p:spPr>
          </p:pic>
          <p:pic>
            <p:nvPicPr>
              <p:cNvPr id="85" name="그림 8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363020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83" name="모서리가 둥근 직사각형 82"/>
            <p:cNvSpPr/>
            <p:nvPr/>
          </p:nvSpPr>
          <p:spPr>
            <a:xfrm>
              <a:off x="4785619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err="1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아바타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pic>
        <p:nvPicPr>
          <p:cNvPr id="86" name="그림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63786" r="62316" b="24081"/>
          <a:stretch/>
        </p:blipFill>
        <p:spPr>
          <a:xfrm>
            <a:off x="4633756" y="358710"/>
            <a:ext cx="374532" cy="366208"/>
          </a:xfrm>
          <a:prstGeom prst="rect">
            <a:avLst/>
          </a:prstGeom>
        </p:spPr>
      </p:pic>
      <p:pic>
        <p:nvPicPr>
          <p:cNvPr id="87" name="그림 8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6519985" y="358710"/>
            <a:ext cx="332916" cy="366208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7" t="80881" r="23162" b="920"/>
          <a:stretch/>
        </p:blipFill>
        <p:spPr>
          <a:xfrm>
            <a:off x="3357406" y="358710"/>
            <a:ext cx="317784" cy="332916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2" t="84053" r="6067" b="1057"/>
          <a:stretch/>
        </p:blipFill>
        <p:spPr>
          <a:xfrm>
            <a:off x="7709236" y="375356"/>
            <a:ext cx="345246" cy="332916"/>
          </a:xfrm>
          <a:prstGeom prst="rect">
            <a:avLst/>
          </a:prstGeom>
        </p:spPr>
      </p:pic>
      <p:pic>
        <p:nvPicPr>
          <p:cNvPr id="90" name="그림 8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 r="93911" b="76195"/>
          <a:stretch/>
        </p:blipFill>
        <p:spPr>
          <a:xfrm>
            <a:off x="9056972" y="348806"/>
            <a:ext cx="378532" cy="342820"/>
          </a:xfrm>
          <a:prstGeom prst="rect">
            <a:avLst/>
          </a:prstGeom>
        </p:spPr>
      </p:pic>
      <p:grpSp>
        <p:nvGrpSpPr>
          <p:cNvPr id="94" name="그룹 93"/>
          <p:cNvGrpSpPr/>
          <p:nvPr/>
        </p:nvGrpSpPr>
        <p:grpSpPr>
          <a:xfrm>
            <a:off x="9435505" y="358710"/>
            <a:ext cx="1064012" cy="378690"/>
            <a:chOff x="9426444" y="701470"/>
            <a:chExt cx="1064012" cy="378690"/>
          </a:xfrm>
        </p:grpSpPr>
        <p:sp>
          <p:nvSpPr>
            <p:cNvPr id="92" name="직사각형 91"/>
            <p:cNvSpPr/>
            <p:nvPr/>
          </p:nvSpPr>
          <p:spPr>
            <a:xfrm>
              <a:off x="9426444" y="734762"/>
              <a:ext cx="954566" cy="31627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alpha val="92000"/>
                  </a:schemeClr>
                </a:gs>
                <a:gs pos="70000">
                  <a:schemeClr val="tx1">
                    <a:lumMod val="85000"/>
                    <a:lumOff val="15000"/>
                    <a:alpha val="86000"/>
                  </a:schemeClr>
                </a:gs>
                <a:gs pos="30000">
                  <a:schemeClr val="tx1">
                    <a:lumMod val="85000"/>
                    <a:lumOff val="15000"/>
                    <a:alpha val="85000"/>
                  </a:schemeClr>
                </a:gs>
                <a:gs pos="100000">
                  <a:schemeClr val="bg1">
                    <a:lumMod val="50000"/>
                    <a:alpha val="92000"/>
                  </a:schemeClr>
                </a:gs>
                <a:gs pos="90000">
                  <a:schemeClr val="tx1">
                    <a:lumMod val="65000"/>
                    <a:lumOff val="35000"/>
                    <a:alpha val="65000"/>
                  </a:schemeClr>
                </a:gs>
                <a:gs pos="10000">
                  <a:schemeClr val="tx1">
                    <a:lumMod val="65000"/>
                    <a:lumOff val="35000"/>
                    <a:alpha val="6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타원 92"/>
            <p:cNvSpPr/>
            <p:nvPr/>
          </p:nvSpPr>
          <p:spPr>
            <a:xfrm>
              <a:off x="10041250" y="701470"/>
              <a:ext cx="449206" cy="37869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</a:t>
              </a:r>
              <a:endParaRPr lang="ko-KR" altLang="en-US" dirty="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3282615" y="4920910"/>
            <a:ext cx="703168" cy="766591"/>
            <a:chOff x="3282615" y="4920910"/>
            <a:chExt cx="703168" cy="766591"/>
          </a:xfrm>
        </p:grpSpPr>
        <p:grpSp>
          <p:nvGrpSpPr>
            <p:cNvPr id="91" name="그룹 90"/>
            <p:cNvGrpSpPr/>
            <p:nvPr/>
          </p:nvGrpSpPr>
          <p:grpSpPr>
            <a:xfrm>
              <a:off x="3298627" y="4920910"/>
              <a:ext cx="687156" cy="678496"/>
              <a:chOff x="0" y="0"/>
              <a:chExt cx="1327533" cy="1311007"/>
            </a:xfrm>
          </p:grpSpPr>
          <p:pic>
            <p:nvPicPr>
              <p:cNvPr id="95" name="그림 9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40" r="86389" b="64478"/>
              <a:stretch/>
            </p:blipFill>
            <p:spPr>
              <a:xfrm>
                <a:off x="0" y="0"/>
                <a:ext cx="1327533" cy="1311007"/>
              </a:xfrm>
              <a:prstGeom prst="rect">
                <a:avLst/>
              </a:prstGeom>
            </p:spPr>
          </p:pic>
          <p:pic>
            <p:nvPicPr>
              <p:cNvPr id="96" name="그림 9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901234" y="45362"/>
                <a:ext cx="376517" cy="336178"/>
              </a:xfrm>
              <a:prstGeom prst="rect">
                <a:avLst/>
              </a:prstGeom>
            </p:spPr>
          </p:pic>
          <p:pic>
            <p:nvPicPr>
              <p:cNvPr id="97" name="그림 9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682" y="127353"/>
                <a:ext cx="1084242" cy="1084242"/>
              </a:xfrm>
              <a:prstGeom prst="rect">
                <a:avLst/>
              </a:prstGeom>
              <a:effectLst>
                <a:glow>
                  <a:schemeClr val="bg1"/>
                </a:glow>
                <a:reflection stA="45000" endPos="0" dist="50800" dir="5400000" sy="-100000" algn="bl" rotWithShape="0"/>
              </a:effectLst>
            </p:spPr>
          </p:pic>
        </p:grpSp>
        <p:sp>
          <p:nvSpPr>
            <p:cNvPr id="99" name="모서리가 둥근 직사각형 98"/>
            <p:cNvSpPr/>
            <p:nvPr/>
          </p:nvSpPr>
          <p:spPr>
            <a:xfrm>
              <a:off x="3282615" y="5316491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수호자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4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추출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820308" y="925551"/>
            <a:ext cx="8272022" cy="4653012"/>
            <a:chOff x="1820308" y="925551"/>
            <a:chExt cx="8272022" cy="4653012"/>
          </a:xfrm>
        </p:grpSpPr>
        <p:grpSp>
          <p:nvGrpSpPr>
            <p:cNvPr id="3" name="그룹 2"/>
            <p:cNvGrpSpPr/>
            <p:nvPr/>
          </p:nvGrpSpPr>
          <p:grpSpPr>
            <a:xfrm>
              <a:off x="1820308" y="925551"/>
              <a:ext cx="8272022" cy="4653012"/>
              <a:chOff x="1820308" y="925551"/>
              <a:chExt cx="8272022" cy="4653012"/>
            </a:xfrm>
          </p:grpSpPr>
          <p:grpSp>
            <p:nvGrpSpPr>
              <p:cNvPr id="5" name="그룹 4"/>
              <p:cNvGrpSpPr/>
              <p:nvPr/>
            </p:nvGrpSpPr>
            <p:grpSpPr>
              <a:xfrm>
                <a:off x="1820308" y="925551"/>
                <a:ext cx="8272022" cy="4653012"/>
                <a:chOff x="1820308" y="925551"/>
                <a:chExt cx="8272022" cy="4653012"/>
              </a:xfrm>
            </p:grpSpPr>
            <p:grpSp>
              <p:nvGrpSpPr>
                <p:cNvPr id="57" name="그룹 56"/>
                <p:cNvGrpSpPr/>
                <p:nvPr/>
              </p:nvGrpSpPr>
              <p:grpSpPr>
                <a:xfrm>
                  <a:off x="1820308" y="925551"/>
                  <a:ext cx="8272022" cy="4653012"/>
                  <a:chOff x="1820308" y="925551"/>
                  <a:chExt cx="8272022" cy="4653012"/>
                </a:xfrm>
              </p:grpSpPr>
              <p:grpSp>
                <p:nvGrpSpPr>
                  <p:cNvPr id="59" name="그룹 58"/>
                  <p:cNvGrpSpPr/>
                  <p:nvPr/>
                </p:nvGrpSpPr>
                <p:grpSpPr>
                  <a:xfrm>
                    <a:off x="1820308" y="925551"/>
                    <a:ext cx="8272022" cy="4653012"/>
                    <a:chOff x="1820308" y="925551"/>
                    <a:chExt cx="8272022" cy="4653012"/>
                  </a:xfrm>
                </p:grpSpPr>
                <p:pic>
                  <p:nvPicPr>
                    <p:cNvPr id="66" name="그림 65"/>
                    <p:cNvPicPr>
                      <a:picLocks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1820308" y="925551"/>
                      <a:ext cx="8272022" cy="465301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7" name="그림 66"/>
                    <p:cNvPicPr>
                      <a:picLocks/>
                    </p:cNvPicPr>
                    <p:nvPr/>
                  </p:nvPicPr>
                  <p:blipFill rotWithShape="1">
                    <a:blip r:embed="rId2"/>
                    <a:srcRect l="13853" t="13740" r="78868" b="81467"/>
                    <a:stretch/>
                  </p:blipFill>
                  <p:spPr>
                    <a:xfrm>
                      <a:off x="3423424" y="1561171"/>
                      <a:ext cx="602166" cy="2230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0" name="그룹 59"/>
                  <p:cNvGrpSpPr/>
                  <p:nvPr/>
                </p:nvGrpSpPr>
                <p:grpSpPr>
                  <a:xfrm>
                    <a:off x="5884127" y="1477537"/>
                    <a:ext cx="992458" cy="367990"/>
                    <a:chOff x="5884127" y="1477537"/>
                    <a:chExt cx="992458" cy="367990"/>
                  </a:xfrm>
                </p:grpSpPr>
                <p:pic>
                  <p:nvPicPr>
                    <p:cNvPr id="64" name="그림 63"/>
                    <p:cNvPicPr>
                      <a:picLocks/>
                    </p:cNvPicPr>
                    <p:nvPr/>
                  </p:nvPicPr>
                  <p:blipFill rotWithShape="1">
                    <a:blip r:embed="rId2"/>
                    <a:srcRect l="61215" t="11823" r="26787" b="80269"/>
                    <a:stretch/>
                  </p:blipFill>
                  <p:spPr>
                    <a:xfrm>
                      <a:off x="5884127" y="1477537"/>
                      <a:ext cx="992458" cy="36799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그림 64"/>
                    <p:cNvPicPr>
                      <a:picLocks/>
                    </p:cNvPicPr>
                    <p:nvPr/>
                  </p:nvPicPr>
                  <p:blipFill rotWithShape="1">
                    <a:blip r:embed="rId2"/>
                    <a:srcRect l="62820" t="13501" r="34349" b="82425"/>
                    <a:stretch/>
                  </p:blipFill>
                  <p:spPr>
                    <a:xfrm>
                      <a:off x="6179632" y="1566745"/>
                      <a:ext cx="395869" cy="223027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1" name="그림 60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2820" t="13501" r="34349" b="82425"/>
                  <a:stretch/>
                </p:blipFill>
                <p:spPr>
                  <a:xfrm>
                    <a:off x="9073375" y="1555594"/>
                    <a:ext cx="468353" cy="223027"/>
                  </a:xfrm>
                  <a:prstGeom prst="rect">
                    <a:avLst/>
                  </a:prstGeom>
                </p:spPr>
              </p:pic>
              <p:sp>
                <p:nvSpPr>
                  <p:cNvPr id="62" name="직사각형 61"/>
                  <p:cNvSpPr/>
                  <p:nvPr/>
                </p:nvSpPr>
                <p:spPr>
                  <a:xfrm>
                    <a:off x="9067799" y="1416205"/>
                    <a:ext cx="613317" cy="4906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sz="1200" dirty="0" smtClean="0">
                        <a:solidFill>
                          <a:srgbClr val="FFC000"/>
                        </a:solidFill>
                        <a:latin typeface="+mn-ea"/>
                      </a:rPr>
                      <a:t>추출</a:t>
                    </a:r>
                    <a:endParaRPr lang="ko-KR" altLang="en-US" sz="1200" dirty="0">
                      <a:solidFill>
                        <a:srgbClr val="FFC000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63" name="직사각형 62"/>
                  <p:cNvSpPr/>
                  <p:nvPr/>
                </p:nvSpPr>
                <p:spPr>
                  <a:xfrm>
                    <a:off x="6082059" y="1427356"/>
                    <a:ext cx="613317" cy="4906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sz="1200" dirty="0" smtClean="0">
                        <a:solidFill>
                          <a:schemeClr val="bg1"/>
                        </a:solidFill>
                        <a:latin typeface="+mn-ea"/>
                      </a:rPr>
                      <a:t>강화</a:t>
                    </a:r>
                    <a:endParaRPr lang="ko-KR" altLang="en-US" sz="1200" dirty="0">
                      <a:solidFill>
                        <a:schemeClr val="bg1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58" name="직사각형 57"/>
                <p:cNvSpPr/>
                <p:nvPr/>
              </p:nvSpPr>
              <p:spPr>
                <a:xfrm>
                  <a:off x="2607880" y="1416204"/>
                  <a:ext cx="2265204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옵션 추출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pic>
            <p:nvPicPr>
              <p:cNvPr id="6" name="그림 5"/>
              <p:cNvPicPr>
                <a:picLocks/>
              </p:cNvPicPr>
              <p:nvPr/>
            </p:nvPicPr>
            <p:blipFill rotWithShape="1">
              <a:blip r:embed="rId2"/>
              <a:srcRect l="4018" t="78048" r="56753" b="18836"/>
              <a:stretch/>
            </p:blipFill>
            <p:spPr>
              <a:xfrm>
                <a:off x="2149984" y="3980985"/>
                <a:ext cx="3245005" cy="780586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2269272" y="3034989"/>
                <a:ext cx="2308303" cy="457201"/>
              </a:xfrm>
              <a:prstGeom prst="rect">
                <a:avLst/>
              </a:prstGeom>
            </p:spPr>
          </p:pic>
          <p:pic>
            <p:nvPicPr>
              <p:cNvPr id="8" name="그림 7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269272" y="3627863"/>
                <a:ext cx="1895708" cy="234175"/>
              </a:xfrm>
              <a:prstGeom prst="rect">
                <a:avLst/>
              </a:prstGeom>
            </p:spPr>
          </p:pic>
          <p:pic>
            <p:nvPicPr>
              <p:cNvPr id="9" name="그림 8"/>
              <p:cNvPicPr>
                <a:picLocks/>
              </p:cNvPicPr>
              <p:nvPr/>
            </p:nvPicPr>
            <p:blipFill rotWithShape="1">
              <a:blip r:embed="rId2"/>
              <a:srcRect l="4649" t="33519" r="58777" b="56735"/>
              <a:stretch/>
            </p:blipFill>
            <p:spPr>
              <a:xfrm>
                <a:off x="2149983" y="1929161"/>
                <a:ext cx="3245005" cy="2301145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2223" y="1906857"/>
                <a:ext cx="779591" cy="2323449"/>
              </a:xfrm>
              <a:prstGeom prst="rect">
                <a:avLst/>
              </a:prstGeom>
            </p:spPr>
          </p:pic>
          <p:grpSp>
            <p:nvGrpSpPr>
              <p:cNvPr id="11" name="그룹 10"/>
              <p:cNvGrpSpPr/>
              <p:nvPr/>
            </p:nvGrpSpPr>
            <p:grpSpPr>
              <a:xfrm>
                <a:off x="2062223" y="4230306"/>
                <a:ext cx="3356517" cy="531265"/>
                <a:chOff x="3925228" y="2553628"/>
                <a:chExt cx="3356517" cy="657923"/>
              </a:xfrm>
            </p:grpSpPr>
            <p:pic>
              <p:nvPicPr>
                <p:cNvPr id="55" name="그림 54"/>
                <p:cNvPicPr>
                  <a:picLocks/>
                </p:cNvPicPr>
                <p:nvPr/>
              </p:nvPicPr>
              <p:blipFill rotWithShape="1">
                <a:blip r:embed="rId2"/>
                <a:srcRect l="3437" t="43618" r="55985" b="42242"/>
                <a:stretch/>
              </p:blipFill>
              <p:spPr>
                <a:xfrm>
                  <a:off x="3925228" y="2553628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56" name="그림 55"/>
                <p:cNvPicPr>
                  <a:picLocks/>
                </p:cNvPicPr>
                <p:nvPr/>
              </p:nvPicPr>
              <p:blipFill rotWithShape="1">
                <a:blip r:embed="rId2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pic>
            <p:nvPicPr>
              <p:cNvPr id="12" name="그림 11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841814" y="1977345"/>
                <a:ext cx="2553174" cy="526379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841814" y="2559068"/>
                <a:ext cx="2553174" cy="526379"/>
              </a:xfrm>
              <a:prstGeom prst="rect">
                <a:avLst/>
              </a:prstGeom>
            </p:spPr>
          </p:pic>
          <p:pic>
            <p:nvPicPr>
              <p:cNvPr id="14" name="그림 13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841814" y="3138973"/>
                <a:ext cx="2553174" cy="526379"/>
              </a:xfrm>
              <a:prstGeom prst="rect">
                <a:avLst/>
              </a:prstGeom>
            </p:spPr>
          </p:pic>
          <p:pic>
            <p:nvPicPr>
              <p:cNvPr id="15" name="그림 14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841814" y="3718878"/>
                <a:ext cx="2553174" cy="526379"/>
              </a:xfrm>
              <a:prstGeom prst="rect">
                <a:avLst/>
              </a:prstGeom>
            </p:spPr>
          </p:pic>
          <p:sp>
            <p:nvSpPr>
              <p:cNvPr id="16" name="직사각형 15"/>
              <p:cNvSpPr/>
              <p:nvPr/>
            </p:nvSpPr>
            <p:spPr>
              <a:xfrm>
                <a:off x="2841814" y="1977345"/>
                <a:ext cx="2453939" cy="5263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altLang="ko-KR" sz="1000" dirty="0" smtClean="0">
                    <a:solidFill>
                      <a:schemeClr val="bg1"/>
                    </a:solidFill>
                    <a:latin typeface="+mn-ea"/>
                  </a:rPr>
                  <a:t>4</a:t>
                </a:r>
                <a:r>
                  <a:rPr lang="ko-KR" altLang="en-US" sz="1000" dirty="0" smtClean="0">
                    <a:solidFill>
                      <a:schemeClr val="bg1"/>
                    </a:solidFill>
                    <a:latin typeface="+mn-ea"/>
                  </a:rPr>
                  <a:t>성 등급 이상 무기 옵션 추출 가능</a:t>
                </a:r>
                <a:endParaRPr lang="en-US" altLang="ko-KR" sz="1000" dirty="0" smtClean="0">
                  <a:solidFill>
                    <a:schemeClr val="bg1"/>
                  </a:solidFill>
                  <a:latin typeface="+mn-ea"/>
                </a:endParaRPr>
              </a:p>
              <a:p>
                <a:r>
                  <a:rPr lang="ko-KR" altLang="en-US" sz="1000" dirty="0" err="1" smtClean="0">
                    <a:solidFill>
                      <a:schemeClr val="bg1"/>
                    </a:solidFill>
                    <a:latin typeface="+mn-ea"/>
                  </a:rPr>
                  <a:t>추출석</a:t>
                </a:r>
                <a:r>
                  <a:rPr lang="ko-KR" altLang="en-US" sz="1000" dirty="0" smtClean="0">
                    <a:solidFill>
                      <a:schemeClr val="bg1"/>
                    </a:solidFill>
                    <a:latin typeface="+mn-ea"/>
                  </a:rPr>
                  <a:t> 필요</a:t>
                </a:r>
                <a:endParaRPr lang="en-US" altLang="ko-KR" sz="1000" dirty="0" smtClean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2830768" y="2553934"/>
                <a:ext cx="2453939" cy="5263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altLang="ko-KR" sz="1000" dirty="0" smtClean="0">
                    <a:solidFill>
                      <a:schemeClr val="bg1"/>
                    </a:solidFill>
                    <a:latin typeface="+mn-ea"/>
                  </a:rPr>
                  <a:t>4</a:t>
                </a:r>
                <a:r>
                  <a:rPr lang="ko-KR" altLang="en-US" sz="1000" dirty="0" smtClean="0">
                    <a:solidFill>
                      <a:schemeClr val="bg1"/>
                    </a:solidFill>
                    <a:latin typeface="+mn-ea"/>
                  </a:rPr>
                  <a:t>성 등급 이상 투구 옵션 추출 가능</a:t>
                </a:r>
                <a:endParaRPr lang="en-US" altLang="ko-KR" sz="1000" dirty="0" smtClean="0">
                  <a:solidFill>
                    <a:schemeClr val="bg1"/>
                  </a:solidFill>
                  <a:latin typeface="+mn-ea"/>
                </a:endParaRPr>
              </a:p>
              <a:p>
                <a:r>
                  <a:rPr lang="ko-KR" altLang="en-US" sz="1000" dirty="0" err="1">
                    <a:solidFill>
                      <a:schemeClr val="bg1"/>
                    </a:solidFill>
                    <a:latin typeface="+mn-ea"/>
                  </a:rPr>
                  <a:t>추출석</a:t>
                </a:r>
                <a:r>
                  <a:rPr lang="ko-KR" altLang="en-US" sz="1000" dirty="0">
                    <a:solidFill>
                      <a:schemeClr val="bg1"/>
                    </a:solidFill>
                    <a:latin typeface="+mn-ea"/>
                  </a:rPr>
                  <a:t> </a:t>
                </a:r>
                <a:r>
                  <a:rPr lang="ko-KR" altLang="en-US" sz="1000" dirty="0" smtClean="0">
                    <a:solidFill>
                      <a:schemeClr val="bg1"/>
                    </a:solidFill>
                    <a:latin typeface="+mn-ea"/>
                  </a:rPr>
                  <a:t>필요</a:t>
                </a:r>
                <a:endParaRPr lang="en-US" altLang="ko-KR" sz="1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2835600" y="3142787"/>
                <a:ext cx="2453939" cy="5263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altLang="ko-KR" sz="1000" dirty="0" smtClean="0">
                    <a:solidFill>
                      <a:schemeClr val="bg1"/>
                    </a:solidFill>
                    <a:latin typeface="+mn-ea"/>
                  </a:rPr>
                  <a:t>4</a:t>
                </a:r>
                <a:r>
                  <a:rPr lang="ko-KR" altLang="en-US" sz="1000" dirty="0" smtClean="0">
                    <a:solidFill>
                      <a:schemeClr val="bg1"/>
                    </a:solidFill>
                    <a:latin typeface="+mn-ea"/>
                  </a:rPr>
                  <a:t>성 등급 이상 상의 옵션 추출 가능</a:t>
                </a:r>
                <a:endParaRPr lang="en-US" altLang="ko-KR" sz="1000" dirty="0" smtClean="0">
                  <a:solidFill>
                    <a:schemeClr val="bg1"/>
                  </a:solidFill>
                  <a:latin typeface="+mn-ea"/>
                </a:endParaRPr>
              </a:p>
              <a:p>
                <a:r>
                  <a:rPr lang="ko-KR" altLang="en-US" sz="1000" dirty="0" err="1">
                    <a:solidFill>
                      <a:schemeClr val="bg1"/>
                    </a:solidFill>
                    <a:latin typeface="+mn-ea"/>
                  </a:rPr>
                  <a:t>추출석</a:t>
                </a:r>
                <a:r>
                  <a:rPr lang="ko-KR" altLang="en-US" sz="1000" dirty="0">
                    <a:solidFill>
                      <a:schemeClr val="bg1"/>
                    </a:solidFill>
                    <a:latin typeface="+mn-ea"/>
                  </a:rPr>
                  <a:t> </a:t>
                </a:r>
                <a:r>
                  <a:rPr lang="ko-KR" altLang="en-US" sz="1000" dirty="0" smtClean="0">
                    <a:solidFill>
                      <a:schemeClr val="bg1"/>
                    </a:solidFill>
                    <a:latin typeface="+mn-ea"/>
                  </a:rPr>
                  <a:t>필요</a:t>
                </a:r>
                <a:endParaRPr lang="en-US" altLang="ko-KR" sz="1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2838707" y="3713846"/>
                <a:ext cx="2453939" cy="5263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altLang="ko-KR" sz="1000" dirty="0" smtClean="0">
                    <a:solidFill>
                      <a:schemeClr val="bg1"/>
                    </a:solidFill>
                    <a:latin typeface="+mn-ea"/>
                  </a:rPr>
                  <a:t>4</a:t>
                </a:r>
                <a:r>
                  <a:rPr lang="ko-KR" altLang="en-US" sz="1000" dirty="0" smtClean="0">
                    <a:solidFill>
                      <a:schemeClr val="bg1"/>
                    </a:solidFill>
                    <a:latin typeface="+mn-ea"/>
                  </a:rPr>
                  <a:t>성 등급 이상 반지 옵션 추출 가능</a:t>
                </a:r>
                <a:endParaRPr lang="en-US" altLang="ko-KR" sz="1000" dirty="0" smtClean="0">
                  <a:solidFill>
                    <a:schemeClr val="bg1"/>
                  </a:solidFill>
                  <a:latin typeface="+mn-ea"/>
                </a:endParaRPr>
              </a:p>
              <a:p>
                <a:r>
                  <a:rPr lang="ko-KR" altLang="en-US" sz="1000" dirty="0" err="1">
                    <a:solidFill>
                      <a:schemeClr val="bg1"/>
                    </a:solidFill>
                    <a:latin typeface="+mn-ea"/>
                  </a:rPr>
                  <a:t>추출석</a:t>
                </a:r>
                <a:r>
                  <a:rPr lang="ko-KR" altLang="en-US" sz="1000" dirty="0">
                    <a:solidFill>
                      <a:schemeClr val="bg1"/>
                    </a:solidFill>
                    <a:latin typeface="+mn-ea"/>
                  </a:rPr>
                  <a:t> </a:t>
                </a:r>
                <a:r>
                  <a:rPr lang="ko-KR" altLang="en-US" sz="1000" dirty="0" smtClean="0">
                    <a:solidFill>
                      <a:schemeClr val="bg1"/>
                    </a:solidFill>
                    <a:latin typeface="+mn-ea"/>
                  </a:rPr>
                  <a:t>필요</a:t>
                </a:r>
                <a:endParaRPr lang="en-US" altLang="ko-KR" sz="1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462" t="88170" r="18827"/>
              <a:stretch/>
            </p:blipFill>
            <p:spPr>
              <a:xfrm>
                <a:off x="2116931" y="4282897"/>
                <a:ext cx="3301809" cy="597622"/>
              </a:xfrm>
              <a:prstGeom prst="rect">
                <a:avLst/>
              </a:prstGeom>
            </p:spPr>
          </p:pic>
          <p:sp>
            <p:nvSpPr>
              <p:cNvPr id="21" name="직사각형 20"/>
              <p:cNvSpPr/>
              <p:nvPr/>
            </p:nvSpPr>
            <p:spPr>
              <a:xfrm>
                <a:off x="2149072" y="4373466"/>
                <a:ext cx="3143573" cy="3907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>
                    <a:solidFill>
                      <a:schemeClr val="bg1"/>
                    </a:solidFill>
                    <a:latin typeface="+mn-ea"/>
                  </a:rPr>
                  <a:t>4</a:t>
                </a:r>
                <a:r>
                  <a:rPr lang="ko-KR" altLang="en-US" sz="1050" dirty="0">
                    <a:solidFill>
                      <a:schemeClr val="bg1"/>
                    </a:solidFill>
                    <a:latin typeface="+mn-ea"/>
                  </a:rPr>
                  <a:t>성 등급 이상의 아이템을 </a:t>
                </a:r>
                <a:r>
                  <a:rPr lang="ko-KR" altLang="en-US" sz="1050" dirty="0" smtClean="0">
                    <a:solidFill>
                      <a:schemeClr val="bg1"/>
                    </a:solidFill>
                    <a:latin typeface="+mn-ea"/>
                  </a:rPr>
                  <a:t>선택해주세요</a:t>
                </a:r>
                <a:endParaRPr lang="en-US" altLang="ko-KR" sz="1050" dirty="0" smtClean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22" name="그룹 21"/>
              <p:cNvGrpSpPr/>
              <p:nvPr/>
            </p:nvGrpSpPr>
            <p:grpSpPr>
              <a:xfrm>
                <a:off x="5836524" y="1477537"/>
                <a:ext cx="3735868" cy="3727908"/>
                <a:chOff x="5836524" y="1477537"/>
                <a:chExt cx="3735868" cy="3727908"/>
              </a:xfrm>
            </p:grpSpPr>
            <p:pic>
              <p:nvPicPr>
                <p:cNvPr id="42" name="그림 41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>
                  <a:off x="5884127" y="1477537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43" name="그림 42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6179632" y="1566745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44" name="그림 43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 rot="10800000">
                  <a:off x="5836524" y="4837455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45" name="그림 44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 rot="10800000">
                  <a:off x="6132029" y="4904629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46" name="그림 45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 rot="10800000">
                  <a:off x="6876585" y="4837455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47" name="그림 46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 rot="10800000">
                  <a:off x="7172090" y="4904629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48" name="그림 47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 rot="10800000">
                  <a:off x="7926537" y="4837455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49" name="그림 48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 rot="10800000">
                  <a:off x="8222042" y="4904629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50" name="그림 49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>
                  <a:off x="6876584" y="1477537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51" name="그림 50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7172089" y="1566745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52" name="그림 51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>
                  <a:off x="7855105" y="1477537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53" name="그림 52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8150610" y="1566745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54" name="그림 53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9176523" y="1543956"/>
                  <a:ext cx="395869" cy="223027"/>
                </a:xfrm>
                <a:prstGeom prst="rect">
                  <a:avLst/>
                </a:prstGeom>
              </p:spPr>
            </p:pic>
          </p:grpSp>
          <p:grpSp>
            <p:nvGrpSpPr>
              <p:cNvPr id="23" name="그룹 22"/>
              <p:cNvGrpSpPr/>
              <p:nvPr/>
            </p:nvGrpSpPr>
            <p:grpSpPr>
              <a:xfrm>
                <a:off x="6864162" y="1482626"/>
                <a:ext cx="3034403" cy="3719115"/>
                <a:chOff x="4002015" y="5892932"/>
                <a:chExt cx="3034403" cy="3719115"/>
              </a:xfrm>
            </p:grpSpPr>
            <p:pic>
              <p:nvPicPr>
                <p:cNvPr id="38" name="그림 37"/>
                <p:cNvPicPr>
                  <a:picLocks/>
                </p:cNvPicPr>
                <p:nvPr/>
              </p:nvPicPr>
              <p:blipFill rotWithShape="1">
                <a:blip r:embed="rId2"/>
                <a:srcRect l="48935" t="12039" r="38393" b="80532"/>
                <a:stretch/>
              </p:blipFill>
              <p:spPr>
                <a:xfrm rot="10800000">
                  <a:off x="5988204" y="9266359"/>
                  <a:ext cx="1048214" cy="345688"/>
                </a:xfrm>
                <a:prstGeom prst="rect">
                  <a:avLst/>
                </a:prstGeom>
              </p:spPr>
            </p:pic>
            <p:pic>
              <p:nvPicPr>
                <p:cNvPr id="39" name="그림 38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 rot="10800000">
                  <a:off x="6222245" y="9322248"/>
                  <a:ext cx="468353" cy="223027"/>
                </a:xfrm>
                <a:prstGeom prst="rect">
                  <a:avLst/>
                </a:prstGeom>
              </p:spPr>
            </p:pic>
            <p:pic>
              <p:nvPicPr>
                <p:cNvPr id="40" name="그림 39"/>
                <p:cNvPicPr>
                  <a:picLocks/>
                </p:cNvPicPr>
                <p:nvPr/>
              </p:nvPicPr>
              <p:blipFill rotWithShape="1">
                <a:blip r:embed="rId2"/>
                <a:srcRect l="48935" t="12039" r="38393" b="80532"/>
                <a:stretch/>
              </p:blipFill>
              <p:spPr>
                <a:xfrm>
                  <a:off x="4002015" y="5892932"/>
                  <a:ext cx="1048214" cy="345688"/>
                </a:xfrm>
                <a:prstGeom prst="rect">
                  <a:avLst/>
                </a:prstGeom>
              </p:spPr>
            </p:pic>
            <p:pic>
              <p:nvPicPr>
                <p:cNvPr id="41" name="그림 40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4225039" y="5959838"/>
                  <a:ext cx="468353" cy="223027"/>
                </a:xfrm>
                <a:prstGeom prst="rect">
                  <a:avLst/>
                </a:prstGeom>
              </p:spPr>
            </p:pic>
          </p:grpSp>
          <p:sp>
            <p:nvSpPr>
              <p:cNvPr id="24" name="직사각형 23"/>
              <p:cNvSpPr/>
              <p:nvPr/>
            </p:nvSpPr>
            <p:spPr>
              <a:xfrm>
                <a:off x="9073375" y="4761571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 dirty="0" smtClean="0">
                    <a:solidFill>
                      <a:srgbClr val="FFFF00"/>
                    </a:solidFill>
                    <a:latin typeface="+mn-ea"/>
                  </a:rPr>
                  <a:t>추출</a:t>
                </a:r>
                <a:endParaRPr lang="ko-KR" altLang="en-US" sz="1200" b="1" dirty="0">
                  <a:solidFill>
                    <a:srgbClr val="FFFF00"/>
                  </a:solidFill>
                  <a:latin typeface="+mn-ea"/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6025227" y="4770346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강화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7071332" y="4770346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분해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8120814" y="4770346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진화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6919919" y="1388508"/>
                <a:ext cx="916144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 dirty="0" err="1" smtClean="0">
                    <a:solidFill>
                      <a:srgbClr val="FFFF00"/>
                    </a:solidFill>
                    <a:latin typeface="+mn-ea"/>
                  </a:rPr>
                  <a:t>방어구</a:t>
                </a:r>
                <a:endParaRPr lang="ko-KR" altLang="en-US" sz="1200" b="1" dirty="0">
                  <a:solidFill>
                    <a:srgbClr val="FFFF00"/>
                  </a:solidFill>
                  <a:latin typeface="+mn-ea"/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7907530" y="1388508"/>
                <a:ext cx="916144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장신구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5958171" y="1388508"/>
                <a:ext cx="916144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무기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31" name="그룹 30"/>
              <p:cNvGrpSpPr/>
              <p:nvPr/>
            </p:nvGrpSpPr>
            <p:grpSpPr>
              <a:xfrm>
                <a:off x="4603497" y="4843898"/>
                <a:ext cx="862845" cy="482627"/>
                <a:chOff x="3778785" y="5768519"/>
                <a:chExt cx="862845" cy="490653"/>
              </a:xfrm>
            </p:grpSpPr>
            <p:pic>
              <p:nvPicPr>
                <p:cNvPr id="36" name="그림 3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3778785" y="5810345"/>
                  <a:ext cx="862845" cy="407003"/>
                </a:xfrm>
                <a:prstGeom prst="rect">
                  <a:avLst/>
                </a:prstGeom>
              </p:spPr>
            </p:pic>
            <p:sp>
              <p:nvSpPr>
                <p:cNvPr id="37" name="직사각형 36"/>
                <p:cNvSpPr/>
                <p:nvPr/>
              </p:nvSpPr>
              <p:spPr>
                <a:xfrm>
                  <a:off x="3903548" y="5768519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추출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</p:grpSp>
        <p:pic>
          <p:nvPicPr>
            <p:cNvPr id="76" name="그림 75"/>
            <p:cNvPicPr>
              <a:picLocks/>
            </p:cNvPicPr>
            <p:nvPr/>
          </p:nvPicPr>
          <p:blipFill rotWithShape="1">
            <a:blip r:embed="rId2"/>
            <a:srcRect l="60647" t="62390" r="18976" b="18669"/>
            <a:stretch/>
          </p:blipFill>
          <p:spPr>
            <a:xfrm>
              <a:off x="6933479" y="2837951"/>
              <a:ext cx="2836325" cy="1826746"/>
            </a:xfrm>
            <a:prstGeom prst="rect">
              <a:avLst/>
            </a:prstGeom>
          </p:spPr>
        </p:pic>
        <p:grpSp>
          <p:nvGrpSpPr>
            <p:cNvPr id="78" name="그룹 77"/>
            <p:cNvGrpSpPr/>
            <p:nvPr/>
          </p:nvGrpSpPr>
          <p:grpSpPr>
            <a:xfrm>
              <a:off x="6159860" y="2563625"/>
              <a:ext cx="474940" cy="174602"/>
              <a:chOff x="7087186" y="2553934"/>
              <a:chExt cx="474940" cy="174602"/>
            </a:xfrm>
          </p:grpSpPr>
          <p:pic>
            <p:nvPicPr>
              <p:cNvPr id="79" name="그림 7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87186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232013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383428" y="2553934"/>
                <a:ext cx="178698" cy="174602"/>
              </a:xfrm>
              <a:prstGeom prst="rect">
                <a:avLst/>
              </a:prstGeom>
            </p:spPr>
          </p:pic>
        </p:grpSp>
        <p:grpSp>
          <p:nvGrpSpPr>
            <p:cNvPr id="107" name="그룹 106"/>
            <p:cNvGrpSpPr/>
            <p:nvPr/>
          </p:nvGrpSpPr>
          <p:grpSpPr>
            <a:xfrm>
              <a:off x="5963973" y="1956219"/>
              <a:ext cx="3782263" cy="1757627"/>
              <a:chOff x="7878672" y="2804456"/>
              <a:chExt cx="3782263" cy="1757627"/>
            </a:xfrm>
          </p:grpSpPr>
          <p:grpSp>
            <p:nvGrpSpPr>
              <p:cNvPr id="100" name="그룹 99"/>
              <p:cNvGrpSpPr/>
              <p:nvPr/>
            </p:nvGrpSpPr>
            <p:grpSpPr>
              <a:xfrm>
                <a:off x="7878672" y="2804456"/>
                <a:ext cx="3782263" cy="1757627"/>
                <a:chOff x="7878672" y="2804456"/>
                <a:chExt cx="3782263" cy="1757627"/>
              </a:xfrm>
            </p:grpSpPr>
            <p:pic>
              <p:nvPicPr>
                <p:cNvPr id="85" name="그림 84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3715979"/>
                  <a:ext cx="906723" cy="846104"/>
                </a:xfrm>
                <a:prstGeom prst="rect">
                  <a:avLst/>
                </a:prstGeom>
              </p:spPr>
            </p:pic>
            <p:grpSp>
              <p:nvGrpSpPr>
                <p:cNvPr id="95" name="그룹 94"/>
                <p:cNvGrpSpPr/>
                <p:nvPr/>
              </p:nvGrpSpPr>
              <p:grpSpPr>
                <a:xfrm>
                  <a:off x="7878672" y="2804456"/>
                  <a:ext cx="3782263" cy="1756218"/>
                  <a:chOff x="5947892" y="1924071"/>
                  <a:chExt cx="3782263" cy="1756218"/>
                </a:xfrm>
              </p:grpSpPr>
              <p:pic>
                <p:nvPicPr>
                  <p:cNvPr id="96" name="그림 95"/>
                  <p:cNvPicPr>
                    <a:picLocks/>
                  </p:cNvPicPr>
                  <p:nvPr/>
                </p:nvPicPr>
                <p:blipFill rotWithShape="1">
                  <a:blip r:embed="rId2"/>
                  <a:srcRect l="72901" t="21544" r="3659" b="59751"/>
                  <a:stretch/>
                </p:blipFill>
                <p:spPr>
                  <a:xfrm>
                    <a:off x="6873309" y="1944061"/>
                    <a:ext cx="1938969" cy="870333"/>
                  </a:xfrm>
                  <a:prstGeom prst="rect">
                    <a:avLst/>
                  </a:prstGeom>
                </p:spPr>
              </p:pic>
              <p:pic>
                <p:nvPicPr>
                  <p:cNvPr id="97" name="그림 96"/>
                  <p:cNvPicPr>
                    <a:picLocks/>
                  </p:cNvPicPr>
                  <p:nvPr/>
                </p:nvPicPr>
                <p:blipFill rotWithShape="1">
                  <a:blip r:embed="rId2"/>
                  <a:srcRect l="49479" t="40233" r="38934" b="40589"/>
                  <a:stretch/>
                </p:blipFill>
                <p:spPr>
                  <a:xfrm>
                    <a:off x="8771688" y="1933044"/>
                    <a:ext cx="958467" cy="892366"/>
                  </a:xfrm>
                  <a:prstGeom prst="rect">
                    <a:avLst/>
                  </a:prstGeom>
                </p:spPr>
              </p:pic>
              <p:pic>
                <p:nvPicPr>
                  <p:cNvPr id="98" name="그림 97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424" t="40509" r="27122" b="41023"/>
                  <a:stretch/>
                </p:blipFill>
                <p:spPr>
                  <a:xfrm>
                    <a:off x="5965492" y="2820972"/>
                    <a:ext cx="947450" cy="859317"/>
                  </a:xfrm>
                  <a:prstGeom prst="rect">
                    <a:avLst/>
                  </a:prstGeom>
                </p:spPr>
              </p:pic>
              <p:pic>
                <p:nvPicPr>
                  <p:cNvPr id="99" name="그림 98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384" t="21343" r="27429" b="59479"/>
                  <a:stretch/>
                </p:blipFill>
                <p:spPr>
                  <a:xfrm>
                    <a:off x="5947892" y="1924071"/>
                    <a:ext cx="925417" cy="89236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8" name="그림 10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2845974"/>
                  <a:ext cx="906723" cy="846104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그룹 100"/>
              <p:cNvGrpSpPr/>
              <p:nvPr/>
            </p:nvGrpSpPr>
            <p:grpSpPr>
              <a:xfrm>
                <a:off x="7907565" y="2845974"/>
                <a:ext cx="867630" cy="827275"/>
                <a:chOff x="7866501" y="2838077"/>
                <a:chExt cx="867630" cy="827275"/>
              </a:xfrm>
            </p:grpSpPr>
            <p:pic>
              <p:nvPicPr>
                <p:cNvPr id="102" name="그림 101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6501" y="2838077"/>
                  <a:ext cx="867630" cy="827275"/>
                </a:xfrm>
                <a:prstGeom prst="rect">
                  <a:avLst/>
                </a:prstGeom>
              </p:spPr>
            </p:pic>
            <p:grpSp>
              <p:nvGrpSpPr>
                <p:cNvPr id="103" name="그룹 102"/>
                <p:cNvGrpSpPr/>
                <p:nvPr/>
              </p:nvGrpSpPr>
              <p:grpSpPr>
                <a:xfrm>
                  <a:off x="8054107" y="3451886"/>
                  <a:ext cx="474940" cy="174602"/>
                  <a:chOff x="7087186" y="2553934"/>
                  <a:chExt cx="474940" cy="174602"/>
                </a:xfrm>
              </p:grpSpPr>
              <p:pic>
                <p:nvPicPr>
                  <p:cNvPr id="104" name="그림 103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087186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5" name="그림 104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232013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6" name="그림 105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383428" y="2553934"/>
                    <a:ext cx="178698" cy="174602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7965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82" name="대각선 방향의 모서리가 잘린 사각형 81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대각선 방향의 모서리가 잘린 사각형 82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추출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820308" y="925551"/>
            <a:ext cx="8272022" cy="4653012"/>
            <a:chOff x="1820308" y="925551"/>
            <a:chExt cx="8272022" cy="4653012"/>
          </a:xfrm>
        </p:grpSpPr>
        <p:grpSp>
          <p:nvGrpSpPr>
            <p:cNvPr id="65" name="그룹 64"/>
            <p:cNvGrpSpPr/>
            <p:nvPr/>
          </p:nvGrpSpPr>
          <p:grpSpPr>
            <a:xfrm>
              <a:off x="1820308" y="925551"/>
              <a:ext cx="8272022" cy="4653012"/>
              <a:chOff x="1820308" y="925551"/>
              <a:chExt cx="8272022" cy="4653012"/>
            </a:xfrm>
          </p:grpSpPr>
          <p:grpSp>
            <p:nvGrpSpPr>
              <p:cNvPr id="63" name="그룹 62"/>
              <p:cNvGrpSpPr/>
              <p:nvPr/>
            </p:nvGrpSpPr>
            <p:grpSpPr>
              <a:xfrm>
                <a:off x="1820308" y="925551"/>
                <a:ext cx="8272022" cy="4653012"/>
                <a:chOff x="1820308" y="925551"/>
                <a:chExt cx="8272022" cy="4653012"/>
              </a:xfrm>
            </p:grpSpPr>
            <p:grpSp>
              <p:nvGrpSpPr>
                <p:cNvPr id="3" name="그룹 2"/>
                <p:cNvGrpSpPr/>
                <p:nvPr/>
              </p:nvGrpSpPr>
              <p:grpSpPr>
                <a:xfrm>
                  <a:off x="1820308" y="925551"/>
                  <a:ext cx="8272022" cy="4653012"/>
                  <a:chOff x="1820308" y="925551"/>
                  <a:chExt cx="8272022" cy="4653012"/>
                </a:xfrm>
              </p:grpSpPr>
              <p:pic>
                <p:nvPicPr>
                  <p:cNvPr id="42" name="그림 41"/>
                  <p:cNvPicPr>
                    <a:picLocks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820308" y="925551"/>
                    <a:ext cx="8272022" cy="4653012"/>
                  </a:xfrm>
                  <a:prstGeom prst="rect">
                    <a:avLst/>
                  </a:prstGeom>
                </p:spPr>
              </p:pic>
              <p:pic>
                <p:nvPicPr>
                  <p:cNvPr id="43" name="그림 42"/>
                  <p:cNvPicPr>
                    <a:picLocks/>
                  </p:cNvPicPr>
                  <p:nvPr/>
                </p:nvPicPr>
                <p:blipFill rotWithShape="1">
                  <a:blip r:embed="rId2"/>
                  <a:srcRect l="13853" t="13740" r="78868" b="81467"/>
                  <a:stretch/>
                </p:blipFill>
                <p:spPr>
                  <a:xfrm>
                    <a:off x="3423424" y="1561171"/>
                    <a:ext cx="602166" cy="223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그룹 56"/>
                <p:cNvGrpSpPr/>
                <p:nvPr/>
              </p:nvGrpSpPr>
              <p:grpSpPr>
                <a:xfrm>
                  <a:off x="5884127" y="1477537"/>
                  <a:ext cx="992458" cy="367990"/>
                  <a:chOff x="5884127" y="1477537"/>
                  <a:chExt cx="992458" cy="367990"/>
                </a:xfrm>
              </p:grpSpPr>
              <p:pic>
                <p:nvPicPr>
                  <p:cNvPr id="55" name="그림 54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215" t="11823" r="26787" b="80269"/>
                  <a:stretch/>
                </p:blipFill>
                <p:spPr>
                  <a:xfrm>
                    <a:off x="5884127" y="1477537"/>
                    <a:ext cx="992458" cy="367990"/>
                  </a:xfrm>
                  <a:prstGeom prst="rect">
                    <a:avLst/>
                  </a:prstGeom>
                </p:spPr>
              </p:pic>
              <p:pic>
                <p:nvPicPr>
                  <p:cNvPr id="56" name="그림 55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2820" t="13501" r="34349" b="82425"/>
                  <a:stretch/>
                </p:blipFill>
                <p:spPr>
                  <a:xfrm>
                    <a:off x="6179632" y="1566745"/>
                    <a:ext cx="395869" cy="22302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0" name="그림 59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9073375" y="1555594"/>
                  <a:ext cx="468353" cy="223027"/>
                </a:xfrm>
                <a:prstGeom prst="rect">
                  <a:avLst/>
                </a:prstGeom>
              </p:spPr>
            </p:pic>
            <p:sp>
              <p:nvSpPr>
                <p:cNvPr id="61" name="직사각형 60"/>
                <p:cNvSpPr/>
                <p:nvPr/>
              </p:nvSpPr>
              <p:spPr>
                <a:xfrm>
                  <a:off x="9067799" y="1416205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rgbClr val="FFC000"/>
                      </a:solidFill>
                      <a:latin typeface="+mn-ea"/>
                    </a:rPr>
                    <a:t>추출</a:t>
                  </a:r>
                  <a:endParaRPr lang="ko-KR" altLang="en-US" sz="1200" dirty="0">
                    <a:solidFill>
                      <a:srgbClr val="FFC000"/>
                    </a:solidFill>
                    <a:latin typeface="+mn-ea"/>
                  </a:endParaRPr>
                </a:p>
              </p:txBody>
            </p:sp>
            <p:sp>
              <p:nvSpPr>
                <p:cNvPr id="62" name="직사각형 61"/>
                <p:cNvSpPr/>
                <p:nvPr/>
              </p:nvSpPr>
              <p:spPr>
                <a:xfrm>
                  <a:off x="6082059" y="1427356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강화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64" name="직사각형 63"/>
              <p:cNvSpPr/>
              <p:nvPr/>
            </p:nvSpPr>
            <p:spPr>
              <a:xfrm>
                <a:off x="2607880" y="1416204"/>
                <a:ext cx="2265204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옵션 추출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pic>
          <p:nvPicPr>
            <p:cNvPr id="66" name="그림 65"/>
            <p:cNvPicPr>
              <a:picLocks/>
            </p:cNvPicPr>
            <p:nvPr/>
          </p:nvPicPr>
          <p:blipFill rotWithShape="1">
            <a:blip r:embed="rId2"/>
            <a:srcRect l="4018" t="78048" r="56753" b="18836"/>
            <a:stretch/>
          </p:blipFill>
          <p:spPr>
            <a:xfrm>
              <a:off x="2149984" y="3980985"/>
              <a:ext cx="3245005" cy="780586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2269272" y="3034989"/>
              <a:ext cx="2308303" cy="457201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269272" y="3627863"/>
              <a:ext cx="1895708" cy="234175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/>
            </p:cNvPicPr>
            <p:nvPr/>
          </p:nvPicPr>
          <p:blipFill rotWithShape="1">
            <a:blip r:embed="rId2"/>
            <a:srcRect l="4649" t="33519" r="58777" b="56735"/>
            <a:stretch/>
          </p:blipFill>
          <p:spPr>
            <a:xfrm>
              <a:off x="2149983" y="1929161"/>
              <a:ext cx="3245005" cy="23011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223" y="1906857"/>
              <a:ext cx="779591" cy="2323449"/>
            </a:xfrm>
            <a:prstGeom prst="rect">
              <a:avLst/>
            </a:prstGeom>
          </p:spPr>
        </p:pic>
        <p:grpSp>
          <p:nvGrpSpPr>
            <p:cNvPr id="91" name="그룹 90"/>
            <p:cNvGrpSpPr/>
            <p:nvPr/>
          </p:nvGrpSpPr>
          <p:grpSpPr>
            <a:xfrm>
              <a:off x="2062223" y="4230306"/>
              <a:ext cx="3356517" cy="531265"/>
              <a:chOff x="3925228" y="2553628"/>
              <a:chExt cx="3356517" cy="657923"/>
            </a:xfrm>
          </p:grpSpPr>
          <p:pic>
            <p:nvPicPr>
              <p:cNvPr id="92" name="그림 91"/>
              <p:cNvPicPr>
                <a:picLocks/>
              </p:cNvPicPr>
              <p:nvPr/>
            </p:nvPicPr>
            <p:blipFill rotWithShape="1">
              <a:blip r:embed="rId2"/>
              <a:srcRect l="3437" t="43618" r="55985" b="42242"/>
              <a:stretch/>
            </p:blipFill>
            <p:spPr>
              <a:xfrm>
                <a:off x="3925228" y="2553628"/>
                <a:ext cx="3356517" cy="657923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4084329" y="2622011"/>
                <a:ext cx="3074429" cy="511482"/>
              </a:xfrm>
              <a:prstGeom prst="rect">
                <a:avLst/>
              </a:prstGeom>
            </p:spPr>
          </p:pic>
        </p:grpSp>
        <p:pic>
          <p:nvPicPr>
            <p:cNvPr id="94" name="그림 93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1977345"/>
              <a:ext cx="2553174" cy="526379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2559068"/>
              <a:ext cx="2553174" cy="526379"/>
            </a:xfrm>
            <a:prstGeom prst="rect">
              <a:avLst/>
            </a:prstGeom>
          </p:spPr>
        </p:pic>
        <p:pic>
          <p:nvPicPr>
            <p:cNvPr id="96" name="그림 95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138973"/>
              <a:ext cx="2553174" cy="526379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718878"/>
              <a:ext cx="2553174" cy="526379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62" t="88170" r="18827"/>
            <a:stretch/>
          </p:blipFill>
          <p:spPr>
            <a:xfrm>
              <a:off x="2116931" y="4282897"/>
              <a:ext cx="3301809" cy="597622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>
              <a:off x="2149072" y="4373466"/>
              <a:ext cx="3143573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>
                  <a:solidFill>
                    <a:schemeClr val="bg1"/>
                  </a:solidFill>
                  <a:latin typeface="+mn-ea"/>
                </a:rPr>
                <a:t>4</a:t>
              </a:r>
              <a:r>
                <a:rPr lang="ko-KR" altLang="en-US" sz="1050" dirty="0" smtClean="0">
                  <a:solidFill>
                    <a:schemeClr val="bg1"/>
                  </a:solidFill>
                  <a:latin typeface="+mn-ea"/>
                </a:rPr>
                <a:t>성 등급 이상의 아이템을 선택해주세요</a:t>
              </a:r>
              <a:r>
                <a:rPr lang="en-US" altLang="ko-KR" sz="1050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  <p:grpSp>
          <p:nvGrpSpPr>
            <p:cNvPr id="116" name="그룹 115"/>
            <p:cNvGrpSpPr/>
            <p:nvPr/>
          </p:nvGrpSpPr>
          <p:grpSpPr>
            <a:xfrm>
              <a:off x="5836524" y="1477537"/>
              <a:ext cx="3735868" cy="3727908"/>
              <a:chOff x="5836524" y="1477537"/>
              <a:chExt cx="3735868" cy="3727908"/>
            </a:xfrm>
          </p:grpSpPr>
          <p:pic>
            <p:nvPicPr>
              <p:cNvPr id="117" name="그림 11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5884127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18" name="그림 11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6179632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19" name="그림 11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5836524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132029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1" name="그림 120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6876585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2" name="그림 121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7172090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3" name="그림 122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7926537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4" name="그림 123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8222042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5" name="그림 124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6876584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6" name="그림 125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7172089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7" name="그림 12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7855105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8150610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9" name="그림 128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9176523" y="1543956"/>
                <a:ext cx="395869" cy="223027"/>
              </a:xfrm>
              <a:prstGeom prst="rect">
                <a:avLst/>
              </a:prstGeom>
            </p:spPr>
          </p:pic>
        </p:grpSp>
        <p:grpSp>
          <p:nvGrpSpPr>
            <p:cNvPr id="130" name="그룹 129"/>
            <p:cNvGrpSpPr/>
            <p:nvPr/>
          </p:nvGrpSpPr>
          <p:grpSpPr>
            <a:xfrm>
              <a:off x="6864162" y="1482626"/>
              <a:ext cx="3034403" cy="3719115"/>
              <a:chOff x="4002015" y="5892932"/>
              <a:chExt cx="3034403" cy="3719115"/>
            </a:xfrm>
          </p:grpSpPr>
          <p:pic>
            <p:nvPicPr>
              <p:cNvPr id="131" name="그림 130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 rot="10800000">
                <a:off x="5988204" y="9266359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132" name="그림 131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222245" y="9322248"/>
                <a:ext cx="468353" cy="223027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>
                <a:off x="4002015" y="5892932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4225039" y="5959838"/>
                <a:ext cx="468353" cy="223027"/>
              </a:xfrm>
              <a:prstGeom prst="rect">
                <a:avLst/>
              </a:prstGeom>
            </p:spPr>
          </p:pic>
        </p:grpSp>
        <p:sp>
          <p:nvSpPr>
            <p:cNvPr id="135" name="직사각형 134"/>
            <p:cNvSpPr/>
            <p:nvPr/>
          </p:nvSpPr>
          <p:spPr>
            <a:xfrm>
              <a:off x="9073375" y="4761571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rgbClr val="FFFF00"/>
                  </a:solidFill>
                  <a:latin typeface="+mn-ea"/>
                </a:rPr>
                <a:t>추출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136" name="직사각형 135"/>
            <p:cNvSpPr/>
            <p:nvPr/>
          </p:nvSpPr>
          <p:spPr>
            <a:xfrm>
              <a:off x="6025227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강화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7071332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분해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8120814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진화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6919919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 smtClean="0">
                  <a:solidFill>
                    <a:srgbClr val="FFFF00"/>
                  </a:solidFill>
                  <a:latin typeface="+mn-ea"/>
                </a:rPr>
                <a:t>방어구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7907530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장신구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5958171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무기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45" name="그룹 144"/>
            <p:cNvGrpSpPr/>
            <p:nvPr/>
          </p:nvGrpSpPr>
          <p:grpSpPr>
            <a:xfrm>
              <a:off x="4603497" y="4843898"/>
              <a:ext cx="862845" cy="482627"/>
              <a:chOff x="3778785" y="5768519"/>
              <a:chExt cx="862845" cy="490653"/>
            </a:xfrm>
          </p:grpSpPr>
          <p:pic>
            <p:nvPicPr>
              <p:cNvPr id="143" name="그림 14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778785" y="5810345"/>
                <a:ext cx="862845" cy="407003"/>
              </a:xfrm>
              <a:prstGeom prst="rect">
                <a:avLst/>
              </a:prstGeom>
            </p:spPr>
          </p:pic>
          <p:sp>
            <p:nvSpPr>
              <p:cNvPr id="144" name="직사각형 143"/>
              <p:cNvSpPr/>
              <p:nvPr/>
            </p:nvSpPr>
            <p:spPr>
              <a:xfrm>
                <a:off x="3903548" y="5768519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추출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71" name="그룹 70"/>
            <p:cNvGrpSpPr/>
            <p:nvPr/>
          </p:nvGrpSpPr>
          <p:grpSpPr>
            <a:xfrm>
              <a:off x="7087186" y="2553934"/>
              <a:ext cx="474940" cy="174602"/>
              <a:chOff x="7087186" y="2553934"/>
              <a:chExt cx="474940" cy="174602"/>
            </a:xfrm>
          </p:grpSpPr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87186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73" name="그림 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232013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74" name="그림 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383428" y="2553934"/>
                <a:ext cx="178698" cy="174602"/>
              </a:xfrm>
              <a:prstGeom prst="rect">
                <a:avLst/>
              </a:prstGeom>
            </p:spPr>
          </p:pic>
        </p:grpSp>
        <p:grpSp>
          <p:nvGrpSpPr>
            <p:cNvPr id="107" name="그룹 106"/>
            <p:cNvGrpSpPr/>
            <p:nvPr/>
          </p:nvGrpSpPr>
          <p:grpSpPr>
            <a:xfrm>
              <a:off x="6159860" y="2563625"/>
              <a:ext cx="474940" cy="174602"/>
              <a:chOff x="7087186" y="2553934"/>
              <a:chExt cx="474940" cy="174602"/>
            </a:xfrm>
          </p:grpSpPr>
          <p:pic>
            <p:nvPicPr>
              <p:cNvPr id="108" name="그림 10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87186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109" name="그림 10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232013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110" name="그림 10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383428" y="2553934"/>
                <a:ext cx="178698" cy="174602"/>
              </a:xfrm>
              <a:prstGeom prst="rect">
                <a:avLst/>
              </a:prstGeom>
            </p:spPr>
          </p:pic>
        </p:grpSp>
        <p:grpSp>
          <p:nvGrpSpPr>
            <p:cNvPr id="159" name="그룹 158"/>
            <p:cNvGrpSpPr/>
            <p:nvPr/>
          </p:nvGrpSpPr>
          <p:grpSpPr>
            <a:xfrm>
              <a:off x="5963973" y="1956219"/>
              <a:ext cx="3782263" cy="1757627"/>
              <a:chOff x="7878672" y="2804456"/>
              <a:chExt cx="3782263" cy="1757627"/>
            </a:xfrm>
          </p:grpSpPr>
          <p:grpSp>
            <p:nvGrpSpPr>
              <p:cNvPr id="160" name="그룹 159"/>
              <p:cNvGrpSpPr/>
              <p:nvPr/>
            </p:nvGrpSpPr>
            <p:grpSpPr>
              <a:xfrm>
                <a:off x="7878672" y="2804456"/>
                <a:ext cx="3782263" cy="1757627"/>
                <a:chOff x="7878672" y="2804456"/>
                <a:chExt cx="3782263" cy="1757627"/>
              </a:xfrm>
            </p:grpSpPr>
            <p:pic>
              <p:nvPicPr>
                <p:cNvPr id="167" name="그림 166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3715979"/>
                  <a:ext cx="906723" cy="846104"/>
                </a:xfrm>
                <a:prstGeom prst="rect">
                  <a:avLst/>
                </a:prstGeom>
              </p:spPr>
            </p:pic>
            <p:grpSp>
              <p:nvGrpSpPr>
                <p:cNvPr id="168" name="그룹 167"/>
                <p:cNvGrpSpPr/>
                <p:nvPr/>
              </p:nvGrpSpPr>
              <p:grpSpPr>
                <a:xfrm>
                  <a:off x="7878672" y="2804456"/>
                  <a:ext cx="3782263" cy="1756218"/>
                  <a:chOff x="5947892" y="1924071"/>
                  <a:chExt cx="3782263" cy="1756218"/>
                </a:xfrm>
              </p:grpSpPr>
              <p:pic>
                <p:nvPicPr>
                  <p:cNvPr id="170" name="그림 169"/>
                  <p:cNvPicPr>
                    <a:picLocks/>
                  </p:cNvPicPr>
                  <p:nvPr/>
                </p:nvPicPr>
                <p:blipFill rotWithShape="1">
                  <a:blip r:embed="rId2"/>
                  <a:srcRect l="72901" t="21544" r="3659" b="59751"/>
                  <a:stretch/>
                </p:blipFill>
                <p:spPr>
                  <a:xfrm>
                    <a:off x="6873309" y="1944061"/>
                    <a:ext cx="1938969" cy="870333"/>
                  </a:xfrm>
                  <a:prstGeom prst="rect">
                    <a:avLst/>
                  </a:prstGeom>
                </p:spPr>
              </p:pic>
              <p:pic>
                <p:nvPicPr>
                  <p:cNvPr id="171" name="그림 170"/>
                  <p:cNvPicPr>
                    <a:picLocks/>
                  </p:cNvPicPr>
                  <p:nvPr/>
                </p:nvPicPr>
                <p:blipFill rotWithShape="1">
                  <a:blip r:embed="rId2"/>
                  <a:srcRect l="49479" t="40233" r="38934" b="40589"/>
                  <a:stretch/>
                </p:blipFill>
                <p:spPr>
                  <a:xfrm>
                    <a:off x="8771688" y="1933044"/>
                    <a:ext cx="958467" cy="892366"/>
                  </a:xfrm>
                  <a:prstGeom prst="rect">
                    <a:avLst/>
                  </a:prstGeom>
                </p:spPr>
              </p:pic>
              <p:pic>
                <p:nvPicPr>
                  <p:cNvPr id="172" name="그림 171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424" t="40509" r="27122" b="41023"/>
                  <a:stretch/>
                </p:blipFill>
                <p:spPr>
                  <a:xfrm>
                    <a:off x="5965492" y="2820972"/>
                    <a:ext cx="947450" cy="859317"/>
                  </a:xfrm>
                  <a:prstGeom prst="rect">
                    <a:avLst/>
                  </a:prstGeom>
                </p:spPr>
              </p:pic>
              <p:pic>
                <p:nvPicPr>
                  <p:cNvPr id="173" name="그림 172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384" t="21343" r="27429" b="59479"/>
                  <a:stretch/>
                </p:blipFill>
                <p:spPr>
                  <a:xfrm>
                    <a:off x="5947892" y="1924071"/>
                    <a:ext cx="925417" cy="89236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9" name="그림 16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2845974"/>
                  <a:ext cx="906723" cy="846104"/>
                </a:xfrm>
                <a:prstGeom prst="rect">
                  <a:avLst/>
                </a:prstGeom>
              </p:spPr>
            </p:pic>
          </p:grpSp>
          <p:grpSp>
            <p:nvGrpSpPr>
              <p:cNvPr id="161" name="그룹 160"/>
              <p:cNvGrpSpPr/>
              <p:nvPr/>
            </p:nvGrpSpPr>
            <p:grpSpPr>
              <a:xfrm>
                <a:off x="7907565" y="2845974"/>
                <a:ext cx="867630" cy="827275"/>
                <a:chOff x="7866501" y="2838077"/>
                <a:chExt cx="867630" cy="827275"/>
              </a:xfrm>
            </p:grpSpPr>
            <p:pic>
              <p:nvPicPr>
                <p:cNvPr id="162" name="그림 161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6501" y="2838077"/>
                  <a:ext cx="867630" cy="827275"/>
                </a:xfrm>
                <a:prstGeom prst="rect">
                  <a:avLst/>
                </a:prstGeom>
              </p:spPr>
            </p:pic>
            <p:grpSp>
              <p:nvGrpSpPr>
                <p:cNvPr id="163" name="그룹 162"/>
                <p:cNvGrpSpPr/>
                <p:nvPr/>
              </p:nvGrpSpPr>
              <p:grpSpPr>
                <a:xfrm>
                  <a:off x="8054107" y="3451886"/>
                  <a:ext cx="474940" cy="174602"/>
                  <a:chOff x="7087186" y="2553934"/>
                  <a:chExt cx="474940" cy="174602"/>
                </a:xfrm>
              </p:grpSpPr>
              <p:pic>
                <p:nvPicPr>
                  <p:cNvPr id="164" name="그림 163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087186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65" name="그림 164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232013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66" name="그림 165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383428" y="2553934"/>
                    <a:ext cx="178698" cy="174602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74" name="그림 17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24504" r="60013" b="50421"/>
            <a:stretch/>
          </p:blipFill>
          <p:spPr>
            <a:xfrm>
              <a:off x="7896063" y="1973229"/>
              <a:ext cx="887216" cy="818965"/>
            </a:xfrm>
            <a:prstGeom prst="rect">
              <a:avLst/>
            </a:prstGeom>
          </p:spPr>
        </p:pic>
        <p:sp>
          <p:nvSpPr>
            <p:cNvPr id="103" name="직사각형 102"/>
            <p:cNvSpPr/>
            <p:nvPr/>
          </p:nvSpPr>
          <p:spPr>
            <a:xfrm>
              <a:off x="2841814" y="1977345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무기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 smtClean="0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 필요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2830768" y="2553934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투구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2835600" y="3142787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상의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2838707" y="3713846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반지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3282440" y="2765235"/>
              <a:ext cx="5228795" cy="1255131"/>
              <a:chOff x="3282440" y="2765235"/>
              <a:chExt cx="5228795" cy="1255131"/>
            </a:xfrm>
          </p:grpSpPr>
          <p:grpSp>
            <p:nvGrpSpPr>
              <p:cNvPr id="6" name="그룹 5"/>
              <p:cNvGrpSpPr/>
              <p:nvPr/>
            </p:nvGrpSpPr>
            <p:grpSpPr>
              <a:xfrm>
                <a:off x="3282440" y="2765235"/>
                <a:ext cx="5228795" cy="1255131"/>
                <a:chOff x="3282440" y="2765235"/>
                <a:chExt cx="5228795" cy="1255131"/>
              </a:xfrm>
            </p:grpSpPr>
            <p:grpSp>
              <p:nvGrpSpPr>
                <p:cNvPr id="2" name="그룹 1"/>
                <p:cNvGrpSpPr/>
                <p:nvPr/>
              </p:nvGrpSpPr>
              <p:grpSpPr>
                <a:xfrm>
                  <a:off x="3282440" y="2765235"/>
                  <a:ext cx="5228795" cy="1255131"/>
                  <a:chOff x="3283027" y="2668097"/>
                  <a:chExt cx="5228795" cy="955636"/>
                </a:xfrm>
              </p:grpSpPr>
              <p:pic>
                <p:nvPicPr>
                  <p:cNvPr id="76" name="그림 75"/>
                  <p:cNvPicPr>
                    <a:picLocks/>
                  </p:cNvPicPr>
                  <p:nvPr/>
                </p:nvPicPr>
                <p:blipFill rotWithShape="1">
                  <a:blip r:embed="rId2"/>
                  <a:srcRect l="4077" t="44140" r="56355" b="43005"/>
                  <a:stretch/>
                </p:blipFill>
                <p:spPr>
                  <a:xfrm>
                    <a:off x="3283027" y="2668097"/>
                    <a:ext cx="5228795" cy="955636"/>
                  </a:xfrm>
                  <a:prstGeom prst="rect">
                    <a:avLst/>
                  </a:prstGeom>
                </p:spPr>
              </p:pic>
              <p:pic>
                <p:nvPicPr>
                  <p:cNvPr id="77" name="그림 76"/>
                  <p:cNvPicPr>
                    <a:picLocks/>
                  </p:cNvPicPr>
                  <p:nvPr/>
                </p:nvPicPr>
                <p:blipFill rotWithShape="1">
                  <a:blip r:embed="rId2"/>
                  <a:srcRect l="15011" t="46572" r="57084" b="43601"/>
                  <a:stretch/>
                </p:blipFill>
                <p:spPr>
                  <a:xfrm>
                    <a:off x="3452694" y="2738492"/>
                    <a:ext cx="4911593" cy="81712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9" name="그룹 78"/>
                <p:cNvGrpSpPr/>
                <p:nvPr/>
              </p:nvGrpSpPr>
              <p:grpSpPr>
                <a:xfrm>
                  <a:off x="5433765" y="3408664"/>
                  <a:ext cx="862845" cy="482627"/>
                  <a:chOff x="3778785" y="5768519"/>
                  <a:chExt cx="862845" cy="490653"/>
                </a:xfrm>
              </p:grpSpPr>
              <p:pic>
                <p:nvPicPr>
                  <p:cNvPr id="80" name="그림 79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580" t="5265" r="75447" b="83440"/>
                  <a:stretch/>
                </p:blipFill>
                <p:spPr>
                  <a:xfrm>
                    <a:off x="3778785" y="5810345"/>
                    <a:ext cx="862845" cy="407003"/>
                  </a:xfrm>
                  <a:prstGeom prst="rect">
                    <a:avLst/>
                  </a:prstGeom>
                </p:spPr>
              </p:pic>
              <p:sp>
                <p:nvSpPr>
                  <p:cNvPr id="81" name="직사각형 80"/>
                  <p:cNvSpPr/>
                  <p:nvPr/>
                </p:nvSpPr>
                <p:spPr>
                  <a:xfrm>
                    <a:off x="3903548" y="5768519"/>
                    <a:ext cx="613317" cy="4906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ko-KR" altLang="en-US" sz="1200" dirty="0" smtClean="0">
                        <a:solidFill>
                          <a:schemeClr val="bg1"/>
                        </a:solidFill>
                        <a:latin typeface="+mn-ea"/>
                      </a:rPr>
                      <a:t>확인</a:t>
                    </a:r>
                    <a:endParaRPr lang="ko-KR" altLang="en-US" sz="1200" dirty="0">
                      <a:solidFill>
                        <a:schemeClr val="bg1"/>
                      </a:solidFill>
                      <a:latin typeface="+mn-ea"/>
                    </a:endParaRPr>
                  </a:p>
                </p:txBody>
              </p:sp>
            </p:grpSp>
          </p:grpSp>
          <p:sp>
            <p:nvSpPr>
              <p:cNvPr id="99" name="직사각형 98"/>
              <p:cNvSpPr/>
              <p:nvPr/>
            </p:nvSpPr>
            <p:spPr>
              <a:xfrm>
                <a:off x="4131156" y="2950821"/>
                <a:ext cx="3553494" cy="3907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 smtClean="0"/>
                  <a:t>착용하지 않은 </a:t>
                </a:r>
                <a:r>
                  <a:rPr lang="en-US" altLang="ko-KR" sz="1050" dirty="0" smtClean="0">
                    <a:solidFill>
                      <a:srgbClr val="FFC000"/>
                    </a:solidFill>
                  </a:rPr>
                  <a:t>4</a:t>
                </a:r>
                <a:r>
                  <a:rPr lang="ko-KR" altLang="en-US" sz="1050" dirty="0" smtClean="0">
                    <a:solidFill>
                      <a:srgbClr val="FFC000"/>
                    </a:solidFill>
                  </a:rPr>
                  <a:t>성 </a:t>
                </a:r>
                <a:r>
                  <a:rPr lang="ko-KR" altLang="ko-KR" sz="1050" dirty="0" smtClean="0"/>
                  <a:t>등급 이상</a:t>
                </a:r>
                <a:r>
                  <a:rPr lang="ko-KR" altLang="en-US" sz="1050" dirty="0" smtClean="0"/>
                  <a:t>의</a:t>
                </a:r>
                <a:endParaRPr lang="en-US" altLang="ko-KR" sz="1050" dirty="0" smtClean="0"/>
              </a:p>
              <a:p>
                <a:pPr algn="ctr"/>
                <a:r>
                  <a:rPr lang="ko-KR" altLang="en-US" sz="1050" dirty="0" smtClean="0">
                    <a:solidFill>
                      <a:srgbClr val="FFC000"/>
                    </a:solidFill>
                  </a:rPr>
                  <a:t>무기</a:t>
                </a:r>
                <a:r>
                  <a:rPr lang="en-US" altLang="ko-KR" sz="1050" dirty="0" smtClean="0"/>
                  <a:t>, </a:t>
                </a:r>
                <a:r>
                  <a:rPr lang="ko-KR" altLang="en-US" sz="1050" dirty="0" smtClean="0">
                    <a:solidFill>
                      <a:srgbClr val="FFC000"/>
                    </a:solidFill>
                  </a:rPr>
                  <a:t>투구</a:t>
                </a:r>
                <a:r>
                  <a:rPr lang="en-US" altLang="ko-KR" sz="1050" dirty="0" smtClean="0"/>
                  <a:t>, </a:t>
                </a:r>
                <a:r>
                  <a:rPr lang="ko-KR" altLang="en-US" sz="1050" dirty="0" smtClean="0">
                    <a:solidFill>
                      <a:srgbClr val="FFC000"/>
                    </a:solidFill>
                  </a:rPr>
                  <a:t>상의</a:t>
                </a:r>
                <a:r>
                  <a:rPr lang="en-US" altLang="ko-KR" sz="1050" dirty="0" smtClean="0"/>
                  <a:t>, </a:t>
                </a:r>
                <a:r>
                  <a:rPr lang="ko-KR" altLang="en-US" sz="1050" dirty="0" smtClean="0">
                    <a:solidFill>
                      <a:srgbClr val="FFC000"/>
                    </a:solidFill>
                  </a:rPr>
                  <a:t>반지</a:t>
                </a:r>
                <a:r>
                  <a:rPr lang="ko-KR" altLang="en-US" sz="1050" dirty="0" smtClean="0"/>
                  <a:t> 아이템만 가능</a:t>
                </a:r>
                <a:r>
                  <a:rPr lang="ko-KR" altLang="ko-KR" sz="1050" dirty="0" smtClean="0"/>
                  <a:t>합니다</a:t>
                </a:r>
                <a:r>
                  <a:rPr lang="en-US" altLang="ko-KR" sz="1050" dirty="0" smtClean="0"/>
                  <a:t>.</a:t>
                </a:r>
                <a:endParaRPr lang="en-US" altLang="ko-KR" sz="1050" dirty="0" smtClean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78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82" name="대각선 방향의 모서리가 잘린 사각형 81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대각선 방향의 모서리가 잘린 사각형 82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추출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820308" y="925551"/>
            <a:ext cx="8272022" cy="4653012"/>
            <a:chOff x="1820308" y="925551"/>
            <a:chExt cx="8272022" cy="4653012"/>
          </a:xfrm>
        </p:grpSpPr>
        <p:grpSp>
          <p:nvGrpSpPr>
            <p:cNvPr id="65" name="그룹 64"/>
            <p:cNvGrpSpPr/>
            <p:nvPr/>
          </p:nvGrpSpPr>
          <p:grpSpPr>
            <a:xfrm>
              <a:off x="1820308" y="925551"/>
              <a:ext cx="8272022" cy="4653012"/>
              <a:chOff x="1820308" y="925551"/>
              <a:chExt cx="8272022" cy="4653012"/>
            </a:xfrm>
          </p:grpSpPr>
          <p:grpSp>
            <p:nvGrpSpPr>
              <p:cNvPr id="63" name="그룹 62"/>
              <p:cNvGrpSpPr/>
              <p:nvPr/>
            </p:nvGrpSpPr>
            <p:grpSpPr>
              <a:xfrm>
                <a:off x="1820308" y="925551"/>
                <a:ext cx="8272022" cy="4653012"/>
                <a:chOff x="1820308" y="925551"/>
                <a:chExt cx="8272022" cy="4653012"/>
              </a:xfrm>
            </p:grpSpPr>
            <p:grpSp>
              <p:nvGrpSpPr>
                <p:cNvPr id="3" name="그룹 2"/>
                <p:cNvGrpSpPr/>
                <p:nvPr/>
              </p:nvGrpSpPr>
              <p:grpSpPr>
                <a:xfrm>
                  <a:off x="1820308" y="925551"/>
                  <a:ext cx="8272022" cy="4653012"/>
                  <a:chOff x="1820308" y="925551"/>
                  <a:chExt cx="8272022" cy="4653012"/>
                </a:xfrm>
              </p:grpSpPr>
              <p:pic>
                <p:nvPicPr>
                  <p:cNvPr id="42" name="그림 41"/>
                  <p:cNvPicPr>
                    <a:picLocks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820308" y="925551"/>
                    <a:ext cx="8272022" cy="4653012"/>
                  </a:xfrm>
                  <a:prstGeom prst="rect">
                    <a:avLst/>
                  </a:prstGeom>
                </p:spPr>
              </p:pic>
              <p:pic>
                <p:nvPicPr>
                  <p:cNvPr id="43" name="그림 42"/>
                  <p:cNvPicPr>
                    <a:picLocks/>
                  </p:cNvPicPr>
                  <p:nvPr/>
                </p:nvPicPr>
                <p:blipFill rotWithShape="1">
                  <a:blip r:embed="rId2"/>
                  <a:srcRect l="13853" t="13740" r="78868" b="81467"/>
                  <a:stretch/>
                </p:blipFill>
                <p:spPr>
                  <a:xfrm>
                    <a:off x="3423424" y="1561171"/>
                    <a:ext cx="602166" cy="2230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그룹 56"/>
                <p:cNvGrpSpPr/>
                <p:nvPr/>
              </p:nvGrpSpPr>
              <p:grpSpPr>
                <a:xfrm>
                  <a:off x="5884127" y="1477537"/>
                  <a:ext cx="992458" cy="367990"/>
                  <a:chOff x="5884127" y="1477537"/>
                  <a:chExt cx="992458" cy="367990"/>
                </a:xfrm>
              </p:grpSpPr>
              <p:pic>
                <p:nvPicPr>
                  <p:cNvPr id="55" name="그림 54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215" t="11823" r="26787" b="80269"/>
                  <a:stretch/>
                </p:blipFill>
                <p:spPr>
                  <a:xfrm>
                    <a:off x="5884127" y="1477537"/>
                    <a:ext cx="992458" cy="367990"/>
                  </a:xfrm>
                  <a:prstGeom prst="rect">
                    <a:avLst/>
                  </a:prstGeom>
                </p:spPr>
              </p:pic>
              <p:pic>
                <p:nvPicPr>
                  <p:cNvPr id="56" name="그림 55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2820" t="13501" r="34349" b="82425"/>
                  <a:stretch/>
                </p:blipFill>
                <p:spPr>
                  <a:xfrm>
                    <a:off x="6179632" y="1566745"/>
                    <a:ext cx="395869" cy="22302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0" name="그림 59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9073375" y="1555594"/>
                  <a:ext cx="468353" cy="223027"/>
                </a:xfrm>
                <a:prstGeom prst="rect">
                  <a:avLst/>
                </a:prstGeom>
              </p:spPr>
            </p:pic>
            <p:sp>
              <p:nvSpPr>
                <p:cNvPr id="61" name="직사각형 60"/>
                <p:cNvSpPr/>
                <p:nvPr/>
              </p:nvSpPr>
              <p:spPr>
                <a:xfrm>
                  <a:off x="9067799" y="1416205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rgbClr val="FFC000"/>
                      </a:solidFill>
                      <a:latin typeface="+mn-ea"/>
                    </a:rPr>
                    <a:t>추출</a:t>
                  </a:r>
                  <a:endParaRPr lang="ko-KR" altLang="en-US" sz="1200" dirty="0">
                    <a:solidFill>
                      <a:srgbClr val="FFC000"/>
                    </a:solidFill>
                    <a:latin typeface="+mn-ea"/>
                  </a:endParaRPr>
                </a:p>
              </p:txBody>
            </p:sp>
            <p:sp>
              <p:nvSpPr>
                <p:cNvPr id="62" name="직사각형 61"/>
                <p:cNvSpPr/>
                <p:nvPr/>
              </p:nvSpPr>
              <p:spPr>
                <a:xfrm>
                  <a:off x="6082059" y="1427356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강화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64" name="직사각형 63"/>
              <p:cNvSpPr/>
              <p:nvPr/>
            </p:nvSpPr>
            <p:spPr>
              <a:xfrm>
                <a:off x="2607880" y="1416204"/>
                <a:ext cx="2265204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옵션 추출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pic>
          <p:nvPicPr>
            <p:cNvPr id="66" name="그림 65"/>
            <p:cNvPicPr>
              <a:picLocks/>
            </p:cNvPicPr>
            <p:nvPr/>
          </p:nvPicPr>
          <p:blipFill rotWithShape="1">
            <a:blip r:embed="rId2"/>
            <a:srcRect l="4018" t="78048" r="56753" b="18836"/>
            <a:stretch/>
          </p:blipFill>
          <p:spPr>
            <a:xfrm>
              <a:off x="2149984" y="3980985"/>
              <a:ext cx="3245005" cy="780586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2269272" y="3034989"/>
              <a:ext cx="2308303" cy="457201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269272" y="3627863"/>
              <a:ext cx="1895708" cy="234175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/>
            </p:cNvPicPr>
            <p:nvPr/>
          </p:nvPicPr>
          <p:blipFill rotWithShape="1">
            <a:blip r:embed="rId2"/>
            <a:srcRect l="4649" t="33519" r="58777" b="56735"/>
            <a:stretch/>
          </p:blipFill>
          <p:spPr>
            <a:xfrm>
              <a:off x="2149983" y="1929161"/>
              <a:ext cx="3245005" cy="23011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223" y="1906857"/>
              <a:ext cx="779591" cy="2323449"/>
            </a:xfrm>
            <a:prstGeom prst="rect">
              <a:avLst/>
            </a:prstGeom>
          </p:spPr>
        </p:pic>
        <p:grpSp>
          <p:nvGrpSpPr>
            <p:cNvPr id="91" name="그룹 90"/>
            <p:cNvGrpSpPr/>
            <p:nvPr/>
          </p:nvGrpSpPr>
          <p:grpSpPr>
            <a:xfrm>
              <a:off x="2062223" y="4230306"/>
              <a:ext cx="3356517" cy="531265"/>
              <a:chOff x="3925228" y="2553628"/>
              <a:chExt cx="3356517" cy="657923"/>
            </a:xfrm>
          </p:grpSpPr>
          <p:pic>
            <p:nvPicPr>
              <p:cNvPr id="92" name="그림 91"/>
              <p:cNvPicPr>
                <a:picLocks/>
              </p:cNvPicPr>
              <p:nvPr/>
            </p:nvPicPr>
            <p:blipFill rotWithShape="1">
              <a:blip r:embed="rId2"/>
              <a:srcRect l="3437" t="43618" r="55985" b="42242"/>
              <a:stretch/>
            </p:blipFill>
            <p:spPr>
              <a:xfrm>
                <a:off x="3925228" y="2553628"/>
                <a:ext cx="3356517" cy="657923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4084329" y="2622011"/>
                <a:ext cx="3074429" cy="511482"/>
              </a:xfrm>
              <a:prstGeom prst="rect">
                <a:avLst/>
              </a:prstGeom>
            </p:spPr>
          </p:pic>
        </p:grpSp>
        <p:pic>
          <p:nvPicPr>
            <p:cNvPr id="94" name="그림 93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1977345"/>
              <a:ext cx="2553174" cy="526379"/>
            </a:xfrm>
            <a:prstGeom prst="rect">
              <a:avLst/>
            </a:prstGeom>
          </p:spPr>
        </p:pic>
        <p:pic>
          <p:nvPicPr>
            <p:cNvPr id="95" name="그림 94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2559068"/>
              <a:ext cx="2553174" cy="526379"/>
            </a:xfrm>
            <a:prstGeom prst="rect">
              <a:avLst/>
            </a:prstGeom>
          </p:spPr>
        </p:pic>
        <p:pic>
          <p:nvPicPr>
            <p:cNvPr id="96" name="그림 95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138973"/>
              <a:ext cx="2553174" cy="526379"/>
            </a:xfrm>
            <a:prstGeom prst="rect">
              <a:avLst/>
            </a:prstGeom>
          </p:spPr>
        </p:pic>
        <p:pic>
          <p:nvPicPr>
            <p:cNvPr id="97" name="그림 96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718878"/>
              <a:ext cx="2553174" cy="526379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62" t="88170" r="18827"/>
            <a:stretch/>
          </p:blipFill>
          <p:spPr>
            <a:xfrm>
              <a:off x="2116931" y="4282897"/>
              <a:ext cx="3301809" cy="597622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>
              <a:off x="2149072" y="4373466"/>
              <a:ext cx="3143573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dirty="0" smtClean="0">
                  <a:solidFill>
                    <a:schemeClr val="bg1"/>
                  </a:solidFill>
                  <a:latin typeface="+mn-ea"/>
                </a:rPr>
                <a:t>4</a:t>
              </a:r>
              <a:r>
                <a:rPr lang="ko-KR" altLang="en-US" sz="1050" dirty="0" smtClean="0">
                  <a:solidFill>
                    <a:schemeClr val="bg1"/>
                  </a:solidFill>
                  <a:latin typeface="+mn-ea"/>
                </a:rPr>
                <a:t>성 등급 이상의 아이템을 선택해주세요</a:t>
              </a:r>
              <a:r>
                <a:rPr lang="en-US" altLang="ko-KR" sz="1050" dirty="0" smtClean="0">
                  <a:solidFill>
                    <a:schemeClr val="bg1"/>
                  </a:solidFill>
                  <a:latin typeface="+mn-ea"/>
                </a:rPr>
                <a:t>.</a:t>
              </a:r>
            </a:p>
          </p:txBody>
        </p:sp>
        <p:grpSp>
          <p:nvGrpSpPr>
            <p:cNvPr id="116" name="그룹 115"/>
            <p:cNvGrpSpPr/>
            <p:nvPr/>
          </p:nvGrpSpPr>
          <p:grpSpPr>
            <a:xfrm>
              <a:off x="5836524" y="1477537"/>
              <a:ext cx="3735868" cy="3727908"/>
              <a:chOff x="5836524" y="1477537"/>
              <a:chExt cx="3735868" cy="3727908"/>
            </a:xfrm>
          </p:grpSpPr>
          <p:pic>
            <p:nvPicPr>
              <p:cNvPr id="117" name="그림 11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5884127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18" name="그림 11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6179632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19" name="그림 11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5836524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132029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1" name="그림 120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6876585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2" name="그림 121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7172090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3" name="그림 122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7926537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4" name="그림 123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8222042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5" name="그림 124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6876584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6" name="그림 125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7172089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7" name="그림 12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7855105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8150610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129" name="그림 128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9176523" y="1543956"/>
                <a:ext cx="395869" cy="223027"/>
              </a:xfrm>
              <a:prstGeom prst="rect">
                <a:avLst/>
              </a:prstGeom>
            </p:spPr>
          </p:pic>
        </p:grpSp>
        <p:grpSp>
          <p:nvGrpSpPr>
            <p:cNvPr id="130" name="그룹 129"/>
            <p:cNvGrpSpPr/>
            <p:nvPr/>
          </p:nvGrpSpPr>
          <p:grpSpPr>
            <a:xfrm>
              <a:off x="6864162" y="1482626"/>
              <a:ext cx="3034403" cy="3719115"/>
              <a:chOff x="4002015" y="5892932"/>
              <a:chExt cx="3034403" cy="3719115"/>
            </a:xfrm>
          </p:grpSpPr>
          <p:pic>
            <p:nvPicPr>
              <p:cNvPr id="131" name="그림 130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 rot="10800000">
                <a:off x="5988204" y="9266359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132" name="그림 131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222245" y="9322248"/>
                <a:ext cx="468353" cy="223027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>
                <a:off x="4002015" y="5892932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4225039" y="5959838"/>
                <a:ext cx="468353" cy="223027"/>
              </a:xfrm>
              <a:prstGeom prst="rect">
                <a:avLst/>
              </a:prstGeom>
            </p:spPr>
          </p:pic>
        </p:grpSp>
        <p:sp>
          <p:nvSpPr>
            <p:cNvPr id="135" name="직사각형 134"/>
            <p:cNvSpPr/>
            <p:nvPr/>
          </p:nvSpPr>
          <p:spPr>
            <a:xfrm>
              <a:off x="9073375" y="4761571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rgbClr val="FFFF00"/>
                  </a:solidFill>
                  <a:latin typeface="+mn-ea"/>
                </a:rPr>
                <a:t>추출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136" name="직사각형 135"/>
            <p:cNvSpPr/>
            <p:nvPr/>
          </p:nvSpPr>
          <p:spPr>
            <a:xfrm>
              <a:off x="6025227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강화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7071332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분해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8120814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진화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9" name="직사각형 138"/>
            <p:cNvSpPr/>
            <p:nvPr/>
          </p:nvSpPr>
          <p:spPr>
            <a:xfrm>
              <a:off x="6919919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 smtClean="0">
                  <a:solidFill>
                    <a:srgbClr val="FFFF00"/>
                  </a:solidFill>
                  <a:latin typeface="+mn-ea"/>
                </a:rPr>
                <a:t>방어구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7907530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장신구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1" name="직사각형 140"/>
            <p:cNvSpPr/>
            <p:nvPr/>
          </p:nvSpPr>
          <p:spPr>
            <a:xfrm>
              <a:off x="5958171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무기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45" name="그룹 144"/>
            <p:cNvGrpSpPr/>
            <p:nvPr/>
          </p:nvGrpSpPr>
          <p:grpSpPr>
            <a:xfrm>
              <a:off x="4603497" y="4843898"/>
              <a:ext cx="862845" cy="482627"/>
              <a:chOff x="3778785" y="5768519"/>
              <a:chExt cx="862845" cy="490653"/>
            </a:xfrm>
          </p:grpSpPr>
          <p:pic>
            <p:nvPicPr>
              <p:cNvPr id="143" name="그림 14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778785" y="5810345"/>
                <a:ext cx="862845" cy="407003"/>
              </a:xfrm>
              <a:prstGeom prst="rect">
                <a:avLst/>
              </a:prstGeom>
            </p:spPr>
          </p:pic>
          <p:sp>
            <p:nvSpPr>
              <p:cNvPr id="144" name="직사각형 143"/>
              <p:cNvSpPr/>
              <p:nvPr/>
            </p:nvSpPr>
            <p:spPr>
              <a:xfrm>
                <a:off x="3903548" y="5768519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추출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107" name="그룹 106"/>
            <p:cNvGrpSpPr/>
            <p:nvPr/>
          </p:nvGrpSpPr>
          <p:grpSpPr>
            <a:xfrm>
              <a:off x="6159860" y="2563625"/>
              <a:ext cx="474940" cy="174602"/>
              <a:chOff x="7087186" y="2553934"/>
              <a:chExt cx="474940" cy="174602"/>
            </a:xfrm>
          </p:grpSpPr>
          <p:pic>
            <p:nvPicPr>
              <p:cNvPr id="108" name="그림 10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87186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109" name="그림 10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232013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110" name="그림 10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383428" y="2553934"/>
                <a:ext cx="178698" cy="174602"/>
              </a:xfrm>
              <a:prstGeom prst="rect">
                <a:avLst/>
              </a:prstGeom>
            </p:spPr>
          </p:pic>
        </p:grpSp>
        <p:grpSp>
          <p:nvGrpSpPr>
            <p:cNvPr id="99" name="그룹 98"/>
            <p:cNvGrpSpPr/>
            <p:nvPr/>
          </p:nvGrpSpPr>
          <p:grpSpPr>
            <a:xfrm>
              <a:off x="5963973" y="1956219"/>
              <a:ext cx="3782263" cy="1757627"/>
              <a:chOff x="7878672" y="2804456"/>
              <a:chExt cx="3782263" cy="1757627"/>
            </a:xfrm>
          </p:grpSpPr>
          <p:grpSp>
            <p:nvGrpSpPr>
              <p:cNvPr id="103" name="그룹 102"/>
              <p:cNvGrpSpPr/>
              <p:nvPr/>
            </p:nvGrpSpPr>
            <p:grpSpPr>
              <a:xfrm>
                <a:off x="7878672" y="2804456"/>
                <a:ext cx="3782263" cy="1757627"/>
                <a:chOff x="7878672" y="2804456"/>
                <a:chExt cx="3782263" cy="1757627"/>
              </a:xfrm>
            </p:grpSpPr>
            <p:pic>
              <p:nvPicPr>
                <p:cNvPr id="160" name="그림 159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3715979"/>
                  <a:ext cx="906723" cy="846104"/>
                </a:xfrm>
                <a:prstGeom prst="rect">
                  <a:avLst/>
                </a:prstGeom>
              </p:spPr>
            </p:pic>
            <p:grpSp>
              <p:nvGrpSpPr>
                <p:cNvPr id="161" name="그룹 160"/>
                <p:cNvGrpSpPr/>
                <p:nvPr/>
              </p:nvGrpSpPr>
              <p:grpSpPr>
                <a:xfrm>
                  <a:off x="7878672" y="2804456"/>
                  <a:ext cx="3782263" cy="1756218"/>
                  <a:chOff x="5947892" y="1924071"/>
                  <a:chExt cx="3782263" cy="1756218"/>
                </a:xfrm>
              </p:grpSpPr>
              <p:pic>
                <p:nvPicPr>
                  <p:cNvPr id="163" name="그림 162"/>
                  <p:cNvPicPr>
                    <a:picLocks/>
                  </p:cNvPicPr>
                  <p:nvPr/>
                </p:nvPicPr>
                <p:blipFill rotWithShape="1">
                  <a:blip r:embed="rId2"/>
                  <a:srcRect l="72901" t="21544" r="3659" b="59751"/>
                  <a:stretch/>
                </p:blipFill>
                <p:spPr>
                  <a:xfrm>
                    <a:off x="6873309" y="1944061"/>
                    <a:ext cx="1938969" cy="870333"/>
                  </a:xfrm>
                  <a:prstGeom prst="rect">
                    <a:avLst/>
                  </a:prstGeom>
                </p:spPr>
              </p:pic>
              <p:pic>
                <p:nvPicPr>
                  <p:cNvPr id="164" name="그림 163"/>
                  <p:cNvPicPr>
                    <a:picLocks/>
                  </p:cNvPicPr>
                  <p:nvPr/>
                </p:nvPicPr>
                <p:blipFill rotWithShape="1">
                  <a:blip r:embed="rId2"/>
                  <a:srcRect l="49479" t="40233" r="38934" b="40589"/>
                  <a:stretch/>
                </p:blipFill>
                <p:spPr>
                  <a:xfrm>
                    <a:off x="8771688" y="1933044"/>
                    <a:ext cx="958467" cy="892366"/>
                  </a:xfrm>
                  <a:prstGeom prst="rect">
                    <a:avLst/>
                  </a:prstGeom>
                </p:spPr>
              </p:pic>
              <p:pic>
                <p:nvPicPr>
                  <p:cNvPr id="165" name="그림 164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424" t="40509" r="27122" b="41023"/>
                  <a:stretch/>
                </p:blipFill>
                <p:spPr>
                  <a:xfrm>
                    <a:off x="5965492" y="2820972"/>
                    <a:ext cx="947450" cy="859317"/>
                  </a:xfrm>
                  <a:prstGeom prst="rect">
                    <a:avLst/>
                  </a:prstGeom>
                </p:spPr>
              </p:pic>
              <p:pic>
                <p:nvPicPr>
                  <p:cNvPr id="166" name="그림 165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384" t="21343" r="27429" b="59479"/>
                  <a:stretch/>
                </p:blipFill>
                <p:spPr>
                  <a:xfrm>
                    <a:off x="5947892" y="1924071"/>
                    <a:ext cx="925417" cy="89236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2" name="그림 161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2845974"/>
                  <a:ext cx="906723" cy="846104"/>
                </a:xfrm>
                <a:prstGeom prst="rect">
                  <a:avLst/>
                </a:prstGeom>
              </p:spPr>
            </p:pic>
          </p:grpSp>
          <p:grpSp>
            <p:nvGrpSpPr>
              <p:cNvPr id="104" name="그룹 103"/>
              <p:cNvGrpSpPr/>
              <p:nvPr/>
            </p:nvGrpSpPr>
            <p:grpSpPr>
              <a:xfrm>
                <a:off x="7907565" y="2845974"/>
                <a:ext cx="867630" cy="827275"/>
                <a:chOff x="7866501" y="2838077"/>
                <a:chExt cx="867630" cy="827275"/>
              </a:xfrm>
            </p:grpSpPr>
            <p:pic>
              <p:nvPicPr>
                <p:cNvPr id="105" name="그림 10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6501" y="2838077"/>
                  <a:ext cx="867630" cy="827275"/>
                </a:xfrm>
                <a:prstGeom prst="rect">
                  <a:avLst/>
                </a:prstGeom>
              </p:spPr>
            </p:pic>
            <p:grpSp>
              <p:nvGrpSpPr>
                <p:cNvPr id="106" name="그룹 105"/>
                <p:cNvGrpSpPr/>
                <p:nvPr/>
              </p:nvGrpSpPr>
              <p:grpSpPr>
                <a:xfrm>
                  <a:off x="8054107" y="3451886"/>
                  <a:ext cx="474940" cy="174602"/>
                  <a:chOff x="7087186" y="2553934"/>
                  <a:chExt cx="474940" cy="174602"/>
                </a:xfrm>
              </p:grpSpPr>
              <p:pic>
                <p:nvPicPr>
                  <p:cNvPr id="112" name="그림 11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087186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58" name="그림 157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232013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59" name="그림 158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383428" y="2553934"/>
                    <a:ext cx="178698" cy="174602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75" name="그림 17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24504" r="60013" b="50421"/>
            <a:stretch/>
          </p:blipFill>
          <p:spPr>
            <a:xfrm>
              <a:off x="6912348" y="1973229"/>
              <a:ext cx="887216" cy="818965"/>
            </a:xfrm>
            <a:prstGeom prst="rect">
              <a:avLst/>
            </a:prstGeom>
          </p:spPr>
        </p:pic>
        <p:sp>
          <p:nvSpPr>
            <p:cNvPr id="113" name="직사각형 112"/>
            <p:cNvSpPr/>
            <p:nvPr/>
          </p:nvSpPr>
          <p:spPr>
            <a:xfrm>
              <a:off x="2841814" y="1977345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무기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 smtClean="0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 필요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2830768" y="2553934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투구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2" name="직사각형 141"/>
            <p:cNvSpPr/>
            <p:nvPr/>
          </p:nvSpPr>
          <p:spPr>
            <a:xfrm>
              <a:off x="2835600" y="3142787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상의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2838707" y="3713846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반지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67" name="그룹 166"/>
            <p:cNvGrpSpPr/>
            <p:nvPr/>
          </p:nvGrpSpPr>
          <p:grpSpPr>
            <a:xfrm>
              <a:off x="3282440" y="2765235"/>
              <a:ext cx="5228795" cy="1255131"/>
              <a:chOff x="3282440" y="2765235"/>
              <a:chExt cx="5228795" cy="1255131"/>
            </a:xfrm>
          </p:grpSpPr>
          <p:grpSp>
            <p:nvGrpSpPr>
              <p:cNvPr id="168" name="그룹 167"/>
              <p:cNvGrpSpPr/>
              <p:nvPr/>
            </p:nvGrpSpPr>
            <p:grpSpPr>
              <a:xfrm>
                <a:off x="3282440" y="2765235"/>
                <a:ext cx="5228795" cy="1255131"/>
                <a:chOff x="3283027" y="2668097"/>
                <a:chExt cx="5228795" cy="955636"/>
              </a:xfrm>
            </p:grpSpPr>
            <p:pic>
              <p:nvPicPr>
                <p:cNvPr id="173" name="그림 172"/>
                <p:cNvPicPr>
                  <a:picLocks/>
                </p:cNvPicPr>
                <p:nvPr/>
              </p:nvPicPr>
              <p:blipFill rotWithShape="1">
                <a:blip r:embed="rId2"/>
                <a:srcRect l="4077" t="44140" r="56355" b="43005"/>
                <a:stretch/>
              </p:blipFill>
              <p:spPr>
                <a:xfrm>
                  <a:off x="3283027" y="2668097"/>
                  <a:ext cx="5228795" cy="955636"/>
                </a:xfrm>
                <a:prstGeom prst="rect">
                  <a:avLst/>
                </a:prstGeom>
              </p:spPr>
            </p:pic>
            <p:pic>
              <p:nvPicPr>
                <p:cNvPr id="174" name="그림 173"/>
                <p:cNvPicPr>
                  <a:picLocks/>
                </p:cNvPicPr>
                <p:nvPr/>
              </p:nvPicPr>
              <p:blipFill rotWithShape="1">
                <a:blip r:embed="rId2"/>
                <a:srcRect l="15011" t="46572" r="57084" b="43601"/>
                <a:stretch/>
              </p:blipFill>
              <p:spPr>
                <a:xfrm>
                  <a:off x="3452694" y="2738492"/>
                  <a:ext cx="4911593" cy="817125"/>
                </a:xfrm>
                <a:prstGeom prst="rect">
                  <a:avLst/>
                </a:prstGeom>
              </p:spPr>
            </p:pic>
          </p:grpSp>
          <p:grpSp>
            <p:nvGrpSpPr>
              <p:cNvPr id="169" name="그룹 168"/>
              <p:cNvGrpSpPr/>
              <p:nvPr/>
            </p:nvGrpSpPr>
            <p:grpSpPr>
              <a:xfrm>
                <a:off x="5433765" y="3408664"/>
                <a:ext cx="862845" cy="482627"/>
                <a:chOff x="3778785" y="5768519"/>
                <a:chExt cx="862845" cy="490653"/>
              </a:xfrm>
            </p:grpSpPr>
            <p:pic>
              <p:nvPicPr>
                <p:cNvPr id="171" name="그림 17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3778785" y="5810345"/>
                  <a:ext cx="862845" cy="407003"/>
                </a:xfrm>
                <a:prstGeom prst="rect">
                  <a:avLst/>
                </a:prstGeom>
              </p:spPr>
            </p:pic>
            <p:sp>
              <p:nvSpPr>
                <p:cNvPr id="172" name="직사각형 171"/>
                <p:cNvSpPr/>
                <p:nvPr/>
              </p:nvSpPr>
              <p:spPr>
                <a:xfrm>
                  <a:off x="3903548" y="5768519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확인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170" name="직사각형 169"/>
              <p:cNvSpPr/>
              <p:nvPr/>
            </p:nvSpPr>
            <p:spPr>
              <a:xfrm>
                <a:off x="4131156" y="2950821"/>
                <a:ext cx="3553494" cy="3907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 smtClean="0"/>
                  <a:t>착용하지 않은 </a:t>
                </a:r>
                <a:r>
                  <a:rPr lang="en-US" altLang="ko-KR" sz="1050" dirty="0" smtClean="0">
                    <a:solidFill>
                      <a:srgbClr val="FFC000"/>
                    </a:solidFill>
                  </a:rPr>
                  <a:t>4</a:t>
                </a:r>
                <a:r>
                  <a:rPr lang="ko-KR" altLang="en-US" sz="1050" dirty="0" smtClean="0">
                    <a:solidFill>
                      <a:srgbClr val="FFC000"/>
                    </a:solidFill>
                  </a:rPr>
                  <a:t>성 </a:t>
                </a:r>
                <a:r>
                  <a:rPr lang="ko-KR" altLang="ko-KR" sz="1050" dirty="0" smtClean="0"/>
                  <a:t>등급 이상</a:t>
                </a:r>
                <a:r>
                  <a:rPr lang="ko-KR" altLang="en-US" sz="1050" dirty="0" smtClean="0"/>
                  <a:t>의</a:t>
                </a:r>
                <a:endParaRPr lang="en-US" altLang="ko-KR" sz="1050" dirty="0" smtClean="0"/>
              </a:p>
              <a:p>
                <a:pPr algn="ctr"/>
                <a:r>
                  <a:rPr lang="ko-KR" altLang="en-US" sz="1050" dirty="0" smtClean="0">
                    <a:solidFill>
                      <a:srgbClr val="FFC000"/>
                    </a:solidFill>
                  </a:rPr>
                  <a:t>무기</a:t>
                </a:r>
                <a:r>
                  <a:rPr lang="en-US" altLang="ko-KR" sz="1050" dirty="0" smtClean="0"/>
                  <a:t>, </a:t>
                </a:r>
                <a:r>
                  <a:rPr lang="ko-KR" altLang="en-US" sz="1050" dirty="0" smtClean="0">
                    <a:solidFill>
                      <a:srgbClr val="FFC000"/>
                    </a:solidFill>
                  </a:rPr>
                  <a:t>투구</a:t>
                </a:r>
                <a:r>
                  <a:rPr lang="en-US" altLang="ko-KR" sz="1050" dirty="0" smtClean="0"/>
                  <a:t>, </a:t>
                </a:r>
                <a:r>
                  <a:rPr lang="ko-KR" altLang="en-US" sz="1050" dirty="0" smtClean="0">
                    <a:solidFill>
                      <a:srgbClr val="FFC000"/>
                    </a:solidFill>
                  </a:rPr>
                  <a:t>상의</a:t>
                </a:r>
                <a:r>
                  <a:rPr lang="en-US" altLang="ko-KR" sz="1050" dirty="0" smtClean="0"/>
                  <a:t>, </a:t>
                </a:r>
                <a:r>
                  <a:rPr lang="ko-KR" altLang="en-US" sz="1050" dirty="0" smtClean="0">
                    <a:solidFill>
                      <a:srgbClr val="FFC000"/>
                    </a:solidFill>
                  </a:rPr>
                  <a:t>반지</a:t>
                </a:r>
                <a:r>
                  <a:rPr lang="ko-KR" altLang="en-US" sz="1050" dirty="0" smtClean="0"/>
                  <a:t> 아이템만 가능</a:t>
                </a:r>
                <a:r>
                  <a:rPr lang="ko-KR" altLang="ko-KR" sz="1050" dirty="0" smtClean="0"/>
                  <a:t>합니다</a:t>
                </a:r>
                <a:r>
                  <a:rPr lang="en-US" altLang="ko-KR" sz="1050" dirty="0" smtClean="0"/>
                  <a:t>.</a:t>
                </a:r>
                <a:endParaRPr lang="en-US" altLang="ko-KR" sz="1050" dirty="0" smtClean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158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그룹 62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5" name="대각선 방향의 모서리가 잘린 사각형 64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대각선 방향의 모서리가 잘린 사각형 75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추출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820308" y="925551"/>
            <a:ext cx="8272022" cy="4653012"/>
            <a:chOff x="1820308" y="925551"/>
            <a:chExt cx="8272022" cy="4653012"/>
          </a:xfrm>
        </p:grpSpPr>
        <p:pic>
          <p:nvPicPr>
            <p:cNvPr id="42" name="그림 4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0308" y="925551"/>
              <a:ext cx="8272022" cy="4653012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/>
            </p:cNvPicPr>
            <p:nvPr/>
          </p:nvPicPr>
          <p:blipFill rotWithShape="1">
            <a:blip r:embed="rId2"/>
            <a:srcRect l="13853" t="13740" r="78868" b="81467"/>
            <a:stretch/>
          </p:blipFill>
          <p:spPr>
            <a:xfrm>
              <a:off x="3423424" y="1561171"/>
              <a:ext cx="602166" cy="223024"/>
            </a:xfrm>
            <a:prstGeom prst="rect">
              <a:avLst/>
            </a:prstGeom>
          </p:spPr>
        </p:pic>
        <p:grpSp>
          <p:nvGrpSpPr>
            <p:cNvPr id="57" name="그룹 56"/>
            <p:cNvGrpSpPr/>
            <p:nvPr/>
          </p:nvGrpSpPr>
          <p:grpSpPr>
            <a:xfrm>
              <a:off x="5836524" y="1477537"/>
              <a:ext cx="3735868" cy="3727908"/>
              <a:chOff x="5836524" y="1477537"/>
              <a:chExt cx="3735868" cy="3727908"/>
            </a:xfrm>
          </p:grpSpPr>
          <p:pic>
            <p:nvPicPr>
              <p:cNvPr id="55" name="그림 54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5884127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6179632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37" name="그림 3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5836524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38" name="그림 3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132029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39" name="그림 3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6876585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0" name="그림 3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7172090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1" name="그림 40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7926537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8222042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6876584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8" name="그림 4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7172089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7855105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50" name="그림 4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8150610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75" name="그림 74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9176523" y="1543956"/>
                <a:ext cx="395869" cy="223027"/>
              </a:xfrm>
              <a:prstGeom prst="rect">
                <a:avLst/>
              </a:prstGeom>
            </p:spPr>
          </p:pic>
        </p:grpSp>
        <p:grpSp>
          <p:nvGrpSpPr>
            <p:cNvPr id="58" name="그룹 57"/>
            <p:cNvGrpSpPr/>
            <p:nvPr/>
          </p:nvGrpSpPr>
          <p:grpSpPr>
            <a:xfrm>
              <a:off x="6864162" y="1482626"/>
              <a:ext cx="3034403" cy="3719115"/>
              <a:chOff x="4002015" y="5892932"/>
              <a:chExt cx="3034403" cy="3719115"/>
            </a:xfrm>
          </p:grpSpPr>
          <p:pic>
            <p:nvPicPr>
              <p:cNvPr id="59" name="그림 58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 rot="10800000">
                <a:off x="5988204" y="9266359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222245" y="9322248"/>
                <a:ext cx="468353" cy="223027"/>
              </a:xfrm>
              <a:prstGeom prst="rect">
                <a:avLst/>
              </a:prstGeom>
            </p:spPr>
          </p:pic>
          <p:pic>
            <p:nvPicPr>
              <p:cNvPr id="70" name="그림 69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>
                <a:off x="4002015" y="5892932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71" name="그림 70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4225039" y="5959838"/>
                <a:ext cx="468353" cy="223027"/>
              </a:xfrm>
              <a:prstGeom prst="rect">
                <a:avLst/>
              </a:prstGeom>
            </p:spPr>
          </p:pic>
        </p:grpSp>
        <p:sp>
          <p:nvSpPr>
            <p:cNvPr id="62" name="직사각형 61"/>
            <p:cNvSpPr/>
            <p:nvPr/>
          </p:nvSpPr>
          <p:spPr>
            <a:xfrm>
              <a:off x="6025227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강화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7071332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분해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8120814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진화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919919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 smtClean="0">
                  <a:solidFill>
                    <a:srgbClr val="FFFF00"/>
                  </a:solidFill>
                  <a:latin typeface="+mn-ea"/>
                </a:rPr>
                <a:t>방어구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7907530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장신구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5958171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무기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2607880" y="1416204"/>
              <a:ext cx="226520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옵션 추출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66" name="그림 65"/>
            <p:cNvPicPr>
              <a:picLocks/>
            </p:cNvPicPr>
            <p:nvPr/>
          </p:nvPicPr>
          <p:blipFill rotWithShape="1">
            <a:blip r:embed="rId2"/>
            <a:srcRect l="4018" t="78048" r="56753" b="18836"/>
            <a:stretch/>
          </p:blipFill>
          <p:spPr>
            <a:xfrm>
              <a:off x="2149984" y="3980985"/>
              <a:ext cx="3245005" cy="780586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2269272" y="3034989"/>
              <a:ext cx="2308303" cy="457201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269272" y="3627863"/>
              <a:ext cx="1895708" cy="234175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/>
            </p:cNvPicPr>
            <p:nvPr/>
          </p:nvPicPr>
          <p:blipFill rotWithShape="1">
            <a:blip r:embed="rId2"/>
            <a:srcRect l="4649" t="33519" r="58777" b="56735"/>
            <a:stretch/>
          </p:blipFill>
          <p:spPr>
            <a:xfrm>
              <a:off x="2149983" y="1929161"/>
              <a:ext cx="3245005" cy="23011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223" y="1906857"/>
              <a:ext cx="779591" cy="2323449"/>
            </a:xfrm>
            <a:prstGeom prst="rect">
              <a:avLst/>
            </a:prstGeom>
          </p:spPr>
        </p:pic>
        <p:grpSp>
          <p:nvGrpSpPr>
            <p:cNvPr id="91" name="그룹 90"/>
            <p:cNvGrpSpPr/>
            <p:nvPr/>
          </p:nvGrpSpPr>
          <p:grpSpPr>
            <a:xfrm>
              <a:off x="2062223" y="4230306"/>
              <a:ext cx="3356517" cy="531265"/>
              <a:chOff x="3925228" y="2553628"/>
              <a:chExt cx="3356517" cy="657923"/>
            </a:xfrm>
          </p:grpSpPr>
          <p:pic>
            <p:nvPicPr>
              <p:cNvPr id="92" name="그림 91"/>
              <p:cNvPicPr>
                <a:picLocks/>
              </p:cNvPicPr>
              <p:nvPr/>
            </p:nvPicPr>
            <p:blipFill rotWithShape="1">
              <a:blip r:embed="rId2"/>
              <a:srcRect l="3437" t="43618" r="55985" b="42242"/>
              <a:stretch/>
            </p:blipFill>
            <p:spPr>
              <a:xfrm>
                <a:off x="3925228" y="2553628"/>
                <a:ext cx="3356517" cy="657923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4084329" y="2622011"/>
                <a:ext cx="3074429" cy="511482"/>
              </a:xfrm>
              <a:prstGeom prst="rect">
                <a:avLst/>
              </a:prstGeom>
            </p:spPr>
          </p:pic>
        </p:grpSp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62" t="88170" r="18827"/>
            <a:stretch/>
          </p:blipFill>
          <p:spPr>
            <a:xfrm>
              <a:off x="2116931" y="4282897"/>
              <a:ext cx="3301809" cy="576908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>
              <a:off x="3982997" y="4350833"/>
              <a:ext cx="1541680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rgbClr val="FF0000"/>
                  </a:solidFill>
                  <a:latin typeface="+mn-ea"/>
                </a:rPr>
                <a:t>0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en-US" altLang="ko-KR" sz="1600" dirty="0" smtClean="0">
                  <a:solidFill>
                    <a:schemeClr val="bg1"/>
                  </a:solidFill>
                  <a:latin typeface="+mn-ea"/>
                </a:rPr>
                <a:t>/ 1</a:t>
              </a:r>
              <a:endParaRPr lang="ko-KR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05" name="그룹 104"/>
            <p:cNvGrpSpPr/>
            <p:nvPr/>
          </p:nvGrpSpPr>
          <p:grpSpPr>
            <a:xfrm>
              <a:off x="4603497" y="4843898"/>
              <a:ext cx="862845" cy="482627"/>
              <a:chOff x="3778785" y="5768519"/>
              <a:chExt cx="862845" cy="490653"/>
            </a:xfrm>
          </p:grpSpPr>
          <p:pic>
            <p:nvPicPr>
              <p:cNvPr id="106" name="그림 10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778785" y="5810345"/>
                <a:ext cx="862845" cy="407003"/>
              </a:xfrm>
              <a:prstGeom prst="rect">
                <a:avLst/>
              </a:prstGeom>
            </p:spPr>
          </p:pic>
          <p:sp>
            <p:nvSpPr>
              <p:cNvPr id="108" name="직사각형 107"/>
              <p:cNvSpPr/>
              <p:nvPr/>
            </p:nvSpPr>
            <p:spPr>
              <a:xfrm>
                <a:off x="3903548" y="5768519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추출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pic>
          <p:nvPicPr>
            <p:cNvPr id="116" name="그림 115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1977345"/>
              <a:ext cx="2553174" cy="526379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2559068"/>
              <a:ext cx="2553174" cy="526379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138973"/>
              <a:ext cx="2553174" cy="526379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718878"/>
              <a:ext cx="2553174" cy="526379"/>
            </a:xfrm>
            <a:prstGeom prst="rect">
              <a:avLst/>
            </a:prstGeom>
          </p:spPr>
        </p:pic>
        <p:sp>
          <p:nvSpPr>
            <p:cNvPr id="2" name="설명선 2 1"/>
            <p:cNvSpPr/>
            <p:nvPr/>
          </p:nvSpPr>
          <p:spPr>
            <a:xfrm>
              <a:off x="2574947" y="4929472"/>
              <a:ext cx="1361201" cy="304444"/>
            </a:xfrm>
            <a:prstGeom prst="borderCallout2">
              <a:avLst>
                <a:gd name="adj1" fmla="val 18750"/>
                <a:gd name="adj2" fmla="val 100929"/>
                <a:gd name="adj3" fmla="val 15131"/>
                <a:gd name="adj4" fmla="val 114448"/>
                <a:gd name="adj5" fmla="val -64816"/>
                <a:gd name="adj6" fmla="val 137865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smtClean="0">
                  <a:solidFill>
                    <a:srgbClr val="00B050"/>
                  </a:solidFill>
                </a:rPr>
                <a:t>현재 보유수량</a:t>
              </a:r>
              <a:endParaRPr lang="ko-KR" altLang="en-US" sz="1050" dirty="0">
                <a:solidFill>
                  <a:srgbClr val="00B050"/>
                </a:solidFill>
              </a:endParaRPr>
            </a:p>
          </p:txBody>
        </p:sp>
        <p:sp>
          <p:nvSpPr>
            <p:cNvPr id="128" name="설명선 2 127"/>
            <p:cNvSpPr/>
            <p:nvPr/>
          </p:nvSpPr>
          <p:spPr>
            <a:xfrm>
              <a:off x="2197573" y="4365979"/>
              <a:ext cx="1098521" cy="304444"/>
            </a:xfrm>
            <a:prstGeom prst="borderCallout2">
              <a:avLst>
                <a:gd name="adj1" fmla="val 18750"/>
                <a:gd name="adj2" fmla="val 100929"/>
                <a:gd name="adj3" fmla="val 18750"/>
                <a:gd name="adj4" fmla="val 111211"/>
                <a:gd name="adj5" fmla="val 50982"/>
                <a:gd name="adj6" fmla="val 125725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err="1" smtClean="0">
                  <a:solidFill>
                    <a:srgbClr val="00B050"/>
                  </a:solidFill>
                </a:rPr>
                <a:t>추출석</a:t>
              </a:r>
              <a:r>
                <a:rPr lang="ko-KR" altLang="en-US" sz="1050" dirty="0" smtClean="0">
                  <a:solidFill>
                    <a:srgbClr val="00B050"/>
                  </a:solidFill>
                </a:rPr>
                <a:t> 이미지</a:t>
              </a:r>
              <a:endParaRPr lang="ko-KR" altLang="en-US" sz="1050" dirty="0">
                <a:solidFill>
                  <a:srgbClr val="00B050"/>
                </a:solidFill>
              </a:endParaRPr>
            </a:p>
          </p:txBody>
        </p:sp>
        <p:grpSp>
          <p:nvGrpSpPr>
            <p:cNvPr id="96" name="그룹 95"/>
            <p:cNvGrpSpPr/>
            <p:nvPr/>
          </p:nvGrpSpPr>
          <p:grpSpPr>
            <a:xfrm>
              <a:off x="5963973" y="1956219"/>
              <a:ext cx="3782263" cy="1757627"/>
              <a:chOff x="7878672" y="2804456"/>
              <a:chExt cx="3782263" cy="1757627"/>
            </a:xfrm>
          </p:grpSpPr>
          <p:grpSp>
            <p:nvGrpSpPr>
              <p:cNvPr id="97" name="그룹 96"/>
              <p:cNvGrpSpPr/>
              <p:nvPr/>
            </p:nvGrpSpPr>
            <p:grpSpPr>
              <a:xfrm>
                <a:off x="7878672" y="2804456"/>
                <a:ext cx="3782263" cy="1757627"/>
                <a:chOff x="7878672" y="2804456"/>
                <a:chExt cx="3782263" cy="1757627"/>
              </a:xfrm>
            </p:grpSpPr>
            <p:pic>
              <p:nvPicPr>
                <p:cNvPr id="107" name="그림 10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3715979"/>
                  <a:ext cx="906723" cy="846104"/>
                </a:xfrm>
                <a:prstGeom prst="rect">
                  <a:avLst/>
                </a:prstGeom>
              </p:spPr>
            </p:pic>
            <p:grpSp>
              <p:nvGrpSpPr>
                <p:cNvPr id="109" name="그룹 108"/>
                <p:cNvGrpSpPr/>
                <p:nvPr/>
              </p:nvGrpSpPr>
              <p:grpSpPr>
                <a:xfrm>
                  <a:off x="7878672" y="2804456"/>
                  <a:ext cx="3782263" cy="1756218"/>
                  <a:chOff x="5947892" y="1924071"/>
                  <a:chExt cx="3782263" cy="1756218"/>
                </a:xfrm>
              </p:grpSpPr>
              <p:pic>
                <p:nvPicPr>
                  <p:cNvPr id="112" name="그림 111"/>
                  <p:cNvPicPr>
                    <a:picLocks/>
                  </p:cNvPicPr>
                  <p:nvPr/>
                </p:nvPicPr>
                <p:blipFill rotWithShape="1">
                  <a:blip r:embed="rId2"/>
                  <a:srcRect l="72901" t="21544" r="3659" b="59751"/>
                  <a:stretch/>
                </p:blipFill>
                <p:spPr>
                  <a:xfrm>
                    <a:off x="6873309" y="1944061"/>
                    <a:ext cx="1938969" cy="870333"/>
                  </a:xfrm>
                  <a:prstGeom prst="rect">
                    <a:avLst/>
                  </a:prstGeom>
                </p:spPr>
              </p:pic>
              <p:pic>
                <p:nvPicPr>
                  <p:cNvPr id="113" name="그림 112"/>
                  <p:cNvPicPr>
                    <a:picLocks/>
                  </p:cNvPicPr>
                  <p:nvPr/>
                </p:nvPicPr>
                <p:blipFill rotWithShape="1">
                  <a:blip r:embed="rId2"/>
                  <a:srcRect l="49479" t="40233" r="38934" b="40589"/>
                  <a:stretch/>
                </p:blipFill>
                <p:spPr>
                  <a:xfrm>
                    <a:off x="8771688" y="1933044"/>
                    <a:ext cx="958467" cy="892366"/>
                  </a:xfrm>
                  <a:prstGeom prst="rect">
                    <a:avLst/>
                  </a:prstGeom>
                </p:spPr>
              </p:pic>
              <p:pic>
                <p:nvPicPr>
                  <p:cNvPr id="115" name="그림 114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424" t="40509" r="27122" b="41023"/>
                  <a:stretch/>
                </p:blipFill>
                <p:spPr>
                  <a:xfrm>
                    <a:off x="5965492" y="2820972"/>
                    <a:ext cx="947450" cy="859317"/>
                  </a:xfrm>
                  <a:prstGeom prst="rect">
                    <a:avLst/>
                  </a:prstGeom>
                </p:spPr>
              </p:pic>
              <p:pic>
                <p:nvPicPr>
                  <p:cNvPr id="129" name="그림 128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384" t="21343" r="27429" b="59479"/>
                  <a:stretch/>
                </p:blipFill>
                <p:spPr>
                  <a:xfrm>
                    <a:off x="5947892" y="1924071"/>
                    <a:ext cx="925417" cy="89236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0" name="그림 10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2845974"/>
                  <a:ext cx="906723" cy="846104"/>
                </a:xfrm>
                <a:prstGeom prst="rect">
                  <a:avLst/>
                </a:prstGeom>
              </p:spPr>
            </p:pic>
          </p:grpSp>
          <p:grpSp>
            <p:nvGrpSpPr>
              <p:cNvPr id="98" name="그룹 97"/>
              <p:cNvGrpSpPr/>
              <p:nvPr/>
            </p:nvGrpSpPr>
            <p:grpSpPr>
              <a:xfrm>
                <a:off x="7907565" y="2845974"/>
                <a:ext cx="867630" cy="827275"/>
                <a:chOff x="7866501" y="2838077"/>
                <a:chExt cx="867630" cy="827275"/>
              </a:xfrm>
            </p:grpSpPr>
            <p:pic>
              <p:nvPicPr>
                <p:cNvPr id="99" name="그림 9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6501" y="2838077"/>
                  <a:ext cx="867630" cy="827275"/>
                </a:xfrm>
                <a:prstGeom prst="rect">
                  <a:avLst/>
                </a:prstGeom>
              </p:spPr>
            </p:pic>
            <p:grpSp>
              <p:nvGrpSpPr>
                <p:cNvPr id="100" name="그룹 99"/>
                <p:cNvGrpSpPr/>
                <p:nvPr/>
              </p:nvGrpSpPr>
              <p:grpSpPr>
                <a:xfrm>
                  <a:off x="8054107" y="3451886"/>
                  <a:ext cx="474940" cy="174602"/>
                  <a:chOff x="7087186" y="2553934"/>
                  <a:chExt cx="474940" cy="174602"/>
                </a:xfrm>
              </p:grpSpPr>
              <p:pic>
                <p:nvPicPr>
                  <p:cNvPr id="101" name="그림 100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087186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2" name="그림 101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232013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3" name="그림 102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383428" y="2553934"/>
                    <a:ext cx="178698" cy="174602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24504" r="60013" b="50421"/>
            <a:stretch/>
          </p:blipFill>
          <p:spPr>
            <a:xfrm>
              <a:off x="5975375" y="1973229"/>
              <a:ext cx="887216" cy="81896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>
              <a:off x="9073375" y="4761571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rgbClr val="FFFF00"/>
                  </a:solidFill>
                  <a:latin typeface="+mn-ea"/>
                </a:rPr>
                <a:t>추출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049" y="4382212"/>
              <a:ext cx="378278" cy="378278"/>
            </a:xfrm>
            <a:prstGeom prst="rect">
              <a:avLst/>
            </a:prstGeom>
          </p:spPr>
        </p:pic>
        <p:sp>
          <p:nvSpPr>
            <p:cNvPr id="78" name="설명선 2 77"/>
            <p:cNvSpPr/>
            <p:nvPr/>
          </p:nvSpPr>
          <p:spPr>
            <a:xfrm>
              <a:off x="5613190" y="4245007"/>
              <a:ext cx="1200863" cy="304444"/>
            </a:xfrm>
            <a:prstGeom prst="borderCallout2">
              <a:avLst>
                <a:gd name="adj1" fmla="val 21815"/>
                <a:gd name="adj2" fmla="val -3545"/>
                <a:gd name="adj3" fmla="val 21815"/>
                <a:gd name="adj4" fmla="val -13648"/>
                <a:gd name="adj5" fmla="val 118408"/>
                <a:gd name="adj6" fmla="val -52645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err="1" smtClean="0">
                  <a:solidFill>
                    <a:srgbClr val="00B050"/>
                  </a:solidFill>
                </a:rPr>
                <a:t>추출석</a:t>
              </a:r>
              <a:r>
                <a:rPr lang="ko-KR" altLang="en-US" sz="1050" dirty="0" smtClean="0">
                  <a:solidFill>
                    <a:srgbClr val="00B050"/>
                  </a:solidFill>
                </a:rPr>
                <a:t> 요구개수</a:t>
              </a:r>
              <a:endParaRPr lang="ko-KR" altLang="en-US" sz="1050" dirty="0">
                <a:solidFill>
                  <a:srgbClr val="00B050"/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841814" y="1977345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무기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 smtClean="0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 필요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2830768" y="2553934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투구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2835600" y="3142787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상의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838707" y="3713846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반지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45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그룹 62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5" name="대각선 방향의 모서리가 잘린 사각형 64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대각선 방향의 모서리가 잘린 사각형 75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추출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pic>
        <p:nvPicPr>
          <p:cNvPr id="42" name="그림 4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08" y="925551"/>
            <a:ext cx="8272022" cy="4653012"/>
          </a:xfrm>
          <a:prstGeom prst="rect">
            <a:avLst/>
          </a:prstGeom>
        </p:spPr>
      </p:pic>
      <p:pic>
        <p:nvPicPr>
          <p:cNvPr id="43" name="그림 42"/>
          <p:cNvPicPr>
            <a:picLocks/>
          </p:cNvPicPr>
          <p:nvPr/>
        </p:nvPicPr>
        <p:blipFill rotWithShape="1">
          <a:blip r:embed="rId2"/>
          <a:srcRect l="13853" t="13740" r="78868" b="81467"/>
          <a:stretch/>
        </p:blipFill>
        <p:spPr>
          <a:xfrm>
            <a:off x="3423424" y="1561171"/>
            <a:ext cx="602166" cy="223024"/>
          </a:xfrm>
          <a:prstGeom prst="rect">
            <a:avLst/>
          </a:prstGeom>
        </p:spPr>
      </p:pic>
      <p:grpSp>
        <p:nvGrpSpPr>
          <p:cNvPr id="57" name="그룹 56"/>
          <p:cNvGrpSpPr/>
          <p:nvPr/>
        </p:nvGrpSpPr>
        <p:grpSpPr>
          <a:xfrm>
            <a:off x="5836524" y="1477537"/>
            <a:ext cx="3735868" cy="3727908"/>
            <a:chOff x="5836524" y="1477537"/>
            <a:chExt cx="3735868" cy="3727908"/>
          </a:xfrm>
        </p:grpSpPr>
        <p:pic>
          <p:nvPicPr>
            <p:cNvPr id="55" name="그림 54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>
              <a:off x="5884127" y="1477537"/>
              <a:ext cx="992458" cy="367990"/>
            </a:xfrm>
            <a:prstGeom prst="rect">
              <a:avLst/>
            </a:prstGeom>
          </p:spPr>
        </p:pic>
        <p:pic>
          <p:nvPicPr>
            <p:cNvPr id="56" name="그림 55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6179632" y="1566745"/>
              <a:ext cx="395869" cy="223027"/>
            </a:xfrm>
            <a:prstGeom prst="rect">
              <a:avLst/>
            </a:prstGeom>
          </p:spPr>
        </p:pic>
        <p:pic>
          <p:nvPicPr>
            <p:cNvPr id="37" name="그림 36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 rot="10800000">
              <a:off x="5836524" y="4837455"/>
              <a:ext cx="992458" cy="367990"/>
            </a:xfrm>
            <a:prstGeom prst="rect">
              <a:avLst/>
            </a:prstGeom>
          </p:spPr>
        </p:pic>
        <p:pic>
          <p:nvPicPr>
            <p:cNvPr id="38" name="그림 37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 rot="10800000">
              <a:off x="6132029" y="4904629"/>
              <a:ext cx="395869" cy="223027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 rot="10800000">
              <a:off x="6876585" y="4837455"/>
              <a:ext cx="992458" cy="367990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 rot="10800000">
              <a:off x="7172090" y="4904629"/>
              <a:ext cx="395869" cy="223027"/>
            </a:xfrm>
            <a:prstGeom prst="rect">
              <a:avLst/>
            </a:prstGeom>
          </p:spPr>
        </p:pic>
        <p:pic>
          <p:nvPicPr>
            <p:cNvPr id="41" name="그림 40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 rot="10800000">
              <a:off x="7926537" y="4837455"/>
              <a:ext cx="992458" cy="367990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 rot="10800000">
              <a:off x="8222042" y="4904629"/>
              <a:ext cx="395869" cy="223027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>
              <a:off x="6876584" y="1477537"/>
              <a:ext cx="992458" cy="367990"/>
            </a:xfrm>
            <a:prstGeom prst="rect">
              <a:avLst/>
            </a:prstGeom>
          </p:spPr>
        </p:pic>
        <p:pic>
          <p:nvPicPr>
            <p:cNvPr id="48" name="그림 47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7172089" y="1566745"/>
              <a:ext cx="395869" cy="223027"/>
            </a:xfrm>
            <a:prstGeom prst="rect">
              <a:avLst/>
            </a:prstGeom>
          </p:spPr>
        </p:pic>
        <p:pic>
          <p:nvPicPr>
            <p:cNvPr id="49" name="그림 48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>
              <a:off x="7855105" y="1477537"/>
              <a:ext cx="992458" cy="367990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8150610" y="1566745"/>
              <a:ext cx="395869" cy="223027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9176523" y="1543956"/>
              <a:ext cx="395869" cy="223027"/>
            </a:xfrm>
            <a:prstGeom prst="rect">
              <a:avLst/>
            </a:prstGeom>
          </p:spPr>
        </p:pic>
      </p:grpSp>
      <p:grpSp>
        <p:nvGrpSpPr>
          <p:cNvPr id="58" name="그룹 57"/>
          <p:cNvGrpSpPr/>
          <p:nvPr/>
        </p:nvGrpSpPr>
        <p:grpSpPr>
          <a:xfrm>
            <a:off x="6864162" y="1482626"/>
            <a:ext cx="3034403" cy="3719115"/>
            <a:chOff x="4002015" y="5892932"/>
            <a:chExt cx="3034403" cy="3719115"/>
          </a:xfrm>
        </p:grpSpPr>
        <p:pic>
          <p:nvPicPr>
            <p:cNvPr id="59" name="그림 58"/>
            <p:cNvPicPr>
              <a:picLocks/>
            </p:cNvPicPr>
            <p:nvPr/>
          </p:nvPicPr>
          <p:blipFill rotWithShape="1">
            <a:blip r:embed="rId2"/>
            <a:srcRect l="48935" t="12039" r="38393" b="80532"/>
            <a:stretch/>
          </p:blipFill>
          <p:spPr>
            <a:xfrm rot="10800000">
              <a:off x="5988204" y="9266359"/>
              <a:ext cx="1048214" cy="345688"/>
            </a:xfrm>
            <a:prstGeom prst="rect">
              <a:avLst/>
            </a:prstGeom>
          </p:spPr>
        </p:pic>
        <p:pic>
          <p:nvPicPr>
            <p:cNvPr id="60" name="그림 59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 rot="10800000">
              <a:off x="6222245" y="9322248"/>
              <a:ext cx="468353" cy="223027"/>
            </a:xfrm>
            <a:prstGeom prst="rect">
              <a:avLst/>
            </a:prstGeom>
          </p:spPr>
        </p:pic>
        <p:pic>
          <p:nvPicPr>
            <p:cNvPr id="70" name="그림 69"/>
            <p:cNvPicPr>
              <a:picLocks/>
            </p:cNvPicPr>
            <p:nvPr/>
          </p:nvPicPr>
          <p:blipFill rotWithShape="1">
            <a:blip r:embed="rId2"/>
            <a:srcRect l="48935" t="12039" r="38393" b="80532"/>
            <a:stretch/>
          </p:blipFill>
          <p:spPr>
            <a:xfrm>
              <a:off x="4002015" y="5892932"/>
              <a:ext cx="1048214" cy="345688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4225039" y="5959838"/>
              <a:ext cx="468353" cy="223027"/>
            </a:xfrm>
            <a:prstGeom prst="rect">
              <a:avLst/>
            </a:prstGeom>
          </p:spPr>
        </p:pic>
      </p:grpSp>
      <p:sp>
        <p:nvSpPr>
          <p:cNvPr id="62" name="직사각형 61"/>
          <p:cNvSpPr/>
          <p:nvPr/>
        </p:nvSpPr>
        <p:spPr>
          <a:xfrm>
            <a:off x="6025227" y="4770346"/>
            <a:ext cx="613317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7071332" y="4770346"/>
            <a:ext cx="613317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분해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8120814" y="4770346"/>
            <a:ext cx="613317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진화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6919919" y="1388508"/>
            <a:ext cx="916144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 smtClean="0">
                <a:solidFill>
                  <a:srgbClr val="FFFF00"/>
                </a:solidFill>
                <a:latin typeface="+mn-ea"/>
              </a:rPr>
              <a:t>방어구</a:t>
            </a:r>
            <a:endParaRPr lang="ko-KR" altLang="en-US" sz="12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7907530" y="1388508"/>
            <a:ext cx="916144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장신구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5958171" y="1388508"/>
            <a:ext cx="916144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무기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2607880" y="1416204"/>
            <a:ext cx="2265204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옵션 추출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6" name="그림 65"/>
          <p:cNvPicPr>
            <a:picLocks/>
          </p:cNvPicPr>
          <p:nvPr/>
        </p:nvPicPr>
        <p:blipFill rotWithShape="1">
          <a:blip r:embed="rId2"/>
          <a:srcRect l="4018" t="78048" r="56753" b="18836"/>
          <a:stretch/>
        </p:blipFill>
        <p:spPr>
          <a:xfrm>
            <a:off x="2149984" y="3980985"/>
            <a:ext cx="3245005" cy="780586"/>
          </a:xfrm>
          <a:prstGeom prst="rect">
            <a:avLst/>
          </a:prstGeom>
        </p:spPr>
      </p:pic>
      <p:pic>
        <p:nvPicPr>
          <p:cNvPr id="68" name="그림 67"/>
          <p:cNvPicPr>
            <a:picLocks/>
          </p:cNvPicPr>
          <p:nvPr/>
        </p:nvPicPr>
        <p:blipFill rotWithShape="1">
          <a:blip r:embed="rId2"/>
          <a:srcRect l="15011" t="46572" r="57084" b="43601"/>
          <a:stretch/>
        </p:blipFill>
        <p:spPr>
          <a:xfrm>
            <a:off x="2269272" y="3034989"/>
            <a:ext cx="2308303" cy="457201"/>
          </a:xfrm>
          <a:prstGeom prst="rect">
            <a:avLst/>
          </a:prstGeom>
        </p:spPr>
      </p:pic>
      <p:pic>
        <p:nvPicPr>
          <p:cNvPr id="69" name="그림 68"/>
          <p:cNvPicPr>
            <a:picLocks/>
          </p:cNvPicPr>
          <p:nvPr/>
        </p:nvPicPr>
        <p:blipFill rotWithShape="1">
          <a:blip r:embed="rId2"/>
          <a:srcRect l="14828" t="58077" r="62254" b="36891"/>
          <a:stretch/>
        </p:blipFill>
        <p:spPr>
          <a:xfrm>
            <a:off x="2269272" y="3627863"/>
            <a:ext cx="1895708" cy="234175"/>
          </a:xfrm>
          <a:prstGeom prst="rect">
            <a:avLst/>
          </a:prstGeom>
        </p:spPr>
      </p:pic>
      <p:pic>
        <p:nvPicPr>
          <p:cNvPr id="67" name="그림 66"/>
          <p:cNvPicPr>
            <a:picLocks/>
          </p:cNvPicPr>
          <p:nvPr/>
        </p:nvPicPr>
        <p:blipFill rotWithShape="1">
          <a:blip r:embed="rId2"/>
          <a:srcRect l="4649" t="33519" r="58777" b="56735"/>
          <a:stretch/>
        </p:blipFill>
        <p:spPr>
          <a:xfrm>
            <a:off x="2149983" y="1929161"/>
            <a:ext cx="3245005" cy="2301145"/>
          </a:xfrm>
          <a:prstGeom prst="rect">
            <a:avLst/>
          </a:prstGeom>
        </p:spPr>
      </p:pic>
      <p:pic>
        <p:nvPicPr>
          <p:cNvPr id="89" name="그림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23" y="1906857"/>
            <a:ext cx="779591" cy="2323449"/>
          </a:xfrm>
          <a:prstGeom prst="rect">
            <a:avLst/>
          </a:prstGeom>
        </p:spPr>
      </p:pic>
      <p:grpSp>
        <p:nvGrpSpPr>
          <p:cNvPr id="91" name="그룹 90"/>
          <p:cNvGrpSpPr/>
          <p:nvPr/>
        </p:nvGrpSpPr>
        <p:grpSpPr>
          <a:xfrm>
            <a:off x="2062223" y="4230306"/>
            <a:ext cx="3356517" cy="531265"/>
            <a:chOff x="3925228" y="2553628"/>
            <a:chExt cx="3356517" cy="657923"/>
          </a:xfrm>
        </p:grpSpPr>
        <p:pic>
          <p:nvPicPr>
            <p:cNvPr id="92" name="그림 91"/>
            <p:cNvPicPr>
              <a:picLocks/>
            </p:cNvPicPr>
            <p:nvPr/>
          </p:nvPicPr>
          <p:blipFill rotWithShape="1">
            <a:blip r:embed="rId2"/>
            <a:srcRect l="3437" t="43618" r="55985" b="42242"/>
            <a:stretch/>
          </p:blipFill>
          <p:spPr>
            <a:xfrm>
              <a:off x="3925228" y="2553628"/>
              <a:ext cx="3356517" cy="657923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4084329" y="2622011"/>
              <a:ext cx="3074429" cy="511482"/>
            </a:xfrm>
            <a:prstGeom prst="rect">
              <a:avLst/>
            </a:prstGeom>
          </p:spPr>
        </p:pic>
      </p:grpSp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2" t="88170" r="18827"/>
          <a:stretch/>
        </p:blipFill>
        <p:spPr>
          <a:xfrm>
            <a:off x="2116931" y="4282897"/>
            <a:ext cx="3301809" cy="576908"/>
          </a:xfrm>
          <a:prstGeom prst="rect">
            <a:avLst/>
          </a:prstGeom>
        </p:spPr>
      </p:pic>
      <p:sp>
        <p:nvSpPr>
          <p:cNvPr id="114" name="직사각형 113"/>
          <p:cNvSpPr/>
          <p:nvPr/>
        </p:nvSpPr>
        <p:spPr>
          <a:xfrm>
            <a:off x="3982997" y="4350833"/>
            <a:ext cx="1541680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0</a:t>
            </a:r>
            <a:r>
              <a:rPr lang="ko-KR" altLang="en-US" sz="1600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+mn-ea"/>
              </a:rPr>
              <a:t>/ 1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05" name="그룹 104"/>
          <p:cNvGrpSpPr/>
          <p:nvPr/>
        </p:nvGrpSpPr>
        <p:grpSpPr>
          <a:xfrm>
            <a:off x="4603497" y="4843898"/>
            <a:ext cx="862845" cy="482627"/>
            <a:chOff x="3778785" y="5768519"/>
            <a:chExt cx="862845" cy="490653"/>
          </a:xfrm>
        </p:grpSpPr>
        <p:pic>
          <p:nvPicPr>
            <p:cNvPr id="106" name="그림 10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0" t="5265" r="75447" b="83440"/>
            <a:stretch/>
          </p:blipFill>
          <p:spPr>
            <a:xfrm>
              <a:off x="3778785" y="5810345"/>
              <a:ext cx="862845" cy="407003"/>
            </a:xfrm>
            <a:prstGeom prst="rect">
              <a:avLst/>
            </a:prstGeom>
          </p:spPr>
        </p:pic>
        <p:sp>
          <p:nvSpPr>
            <p:cNvPr id="108" name="직사각형 107"/>
            <p:cNvSpPr/>
            <p:nvPr/>
          </p:nvSpPr>
          <p:spPr>
            <a:xfrm>
              <a:off x="3903548" y="5768519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추출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16" name="그림 115"/>
          <p:cNvPicPr>
            <a:picLocks/>
          </p:cNvPicPr>
          <p:nvPr/>
        </p:nvPicPr>
        <p:blipFill rotWithShape="1">
          <a:blip r:embed="rId2"/>
          <a:srcRect l="14828" t="58077" r="62254" b="36891"/>
          <a:stretch/>
        </p:blipFill>
        <p:spPr>
          <a:xfrm>
            <a:off x="2841814" y="1977345"/>
            <a:ext cx="2553174" cy="526379"/>
          </a:xfrm>
          <a:prstGeom prst="rect">
            <a:avLst/>
          </a:prstGeom>
        </p:spPr>
      </p:pic>
      <p:pic>
        <p:nvPicPr>
          <p:cNvPr id="117" name="그림 116"/>
          <p:cNvPicPr>
            <a:picLocks/>
          </p:cNvPicPr>
          <p:nvPr/>
        </p:nvPicPr>
        <p:blipFill rotWithShape="1">
          <a:blip r:embed="rId2"/>
          <a:srcRect l="14828" t="58077" r="62254" b="36891"/>
          <a:stretch/>
        </p:blipFill>
        <p:spPr>
          <a:xfrm>
            <a:off x="2841814" y="2559068"/>
            <a:ext cx="2553174" cy="526379"/>
          </a:xfrm>
          <a:prstGeom prst="rect">
            <a:avLst/>
          </a:prstGeom>
        </p:spPr>
      </p:pic>
      <p:pic>
        <p:nvPicPr>
          <p:cNvPr id="118" name="그림 117"/>
          <p:cNvPicPr>
            <a:picLocks/>
          </p:cNvPicPr>
          <p:nvPr/>
        </p:nvPicPr>
        <p:blipFill rotWithShape="1">
          <a:blip r:embed="rId2"/>
          <a:srcRect l="14828" t="58077" r="62254" b="36891"/>
          <a:stretch/>
        </p:blipFill>
        <p:spPr>
          <a:xfrm>
            <a:off x="2841814" y="3138973"/>
            <a:ext cx="2553174" cy="526379"/>
          </a:xfrm>
          <a:prstGeom prst="rect">
            <a:avLst/>
          </a:prstGeom>
        </p:spPr>
      </p:pic>
      <p:pic>
        <p:nvPicPr>
          <p:cNvPr id="119" name="그림 118"/>
          <p:cNvPicPr>
            <a:picLocks/>
          </p:cNvPicPr>
          <p:nvPr/>
        </p:nvPicPr>
        <p:blipFill rotWithShape="1">
          <a:blip r:embed="rId2"/>
          <a:srcRect l="14828" t="58077" r="62254" b="36891"/>
          <a:stretch/>
        </p:blipFill>
        <p:spPr>
          <a:xfrm>
            <a:off x="2841814" y="3718878"/>
            <a:ext cx="2553174" cy="526379"/>
          </a:xfrm>
          <a:prstGeom prst="rect">
            <a:avLst/>
          </a:prstGeom>
        </p:spPr>
      </p:pic>
      <p:grpSp>
        <p:nvGrpSpPr>
          <p:cNvPr id="96" name="그룹 95"/>
          <p:cNvGrpSpPr/>
          <p:nvPr/>
        </p:nvGrpSpPr>
        <p:grpSpPr>
          <a:xfrm>
            <a:off x="5963973" y="1956219"/>
            <a:ext cx="3782263" cy="1757627"/>
            <a:chOff x="7878672" y="2804456"/>
            <a:chExt cx="3782263" cy="1757627"/>
          </a:xfrm>
        </p:grpSpPr>
        <p:grpSp>
          <p:nvGrpSpPr>
            <p:cNvPr id="97" name="그룹 96"/>
            <p:cNvGrpSpPr/>
            <p:nvPr/>
          </p:nvGrpSpPr>
          <p:grpSpPr>
            <a:xfrm>
              <a:off x="7878672" y="2804456"/>
              <a:ext cx="3782263" cy="1757627"/>
              <a:chOff x="7878672" y="2804456"/>
              <a:chExt cx="3782263" cy="1757627"/>
            </a:xfrm>
          </p:grpSpPr>
          <p:pic>
            <p:nvPicPr>
              <p:cNvPr id="107" name="그림 10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1689" y="3715979"/>
                <a:ext cx="906723" cy="846104"/>
              </a:xfrm>
              <a:prstGeom prst="rect">
                <a:avLst/>
              </a:prstGeom>
            </p:spPr>
          </p:pic>
          <p:grpSp>
            <p:nvGrpSpPr>
              <p:cNvPr id="109" name="그룹 108"/>
              <p:cNvGrpSpPr/>
              <p:nvPr/>
            </p:nvGrpSpPr>
            <p:grpSpPr>
              <a:xfrm>
                <a:off x="7878672" y="2804456"/>
                <a:ext cx="3782263" cy="1756218"/>
                <a:chOff x="5947892" y="1924071"/>
                <a:chExt cx="3782263" cy="1756218"/>
              </a:xfrm>
            </p:grpSpPr>
            <p:pic>
              <p:nvPicPr>
                <p:cNvPr id="112" name="그림 111"/>
                <p:cNvPicPr>
                  <a:picLocks/>
                </p:cNvPicPr>
                <p:nvPr/>
              </p:nvPicPr>
              <p:blipFill rotWithShape="1">
                <a:blip r:embed="rId2"/>
                <a:srcRect l="72901" t="21544" r="3659" b="59751"/>
                <a:stretch/>
              </p:blipFill>
              <p:spPr>
                <a:xfrm>
                  <a:off x="6873309" y="1944061"/>
                  <a:ext cx="1938969" cy="870333"/>
                </a:xfrm>
                <a:prstGeom prst="rect">
                  <a:avLst/>
                </a:prstGeom>
              </p:spPr>
            </p:pic>
            <p:pic>
              <p:nvPicPr>
                <p:cNvPr id="113" name="그림 112"/>
                <p:cNvPicPr>
                  <a:picLocks/>
                </p:cNvPicPr>
                <p:nvPr/>
              </p:nvPicPr>
              <p:blipFill rotWithShape="1">
                <a:blip r:embed="rId2"/>
                <a:srcRect l="49479" t="40233" r="38934" b="40589"/>
                <a:stretch/>
              </p:blipFill>
              <p:spPr>
                <a:xfrm>
                  <a:off x="8771688" y="1933044"/>
                  <a:ext cx="958467" cy="892366"/>
                </a:xfrm>
                <a:prstGeom prst="rect">
                  <a:avLst/>
                </a:prstGeom>
              </p:spPr>
            </p:pic>
            <p:pic>
              <p:nvPicPr>
                <p:cNvPr id="115" name="그림 114"/>
                <p:cNvPicPr>
                  <a:picLocks/>
                </p:cNvPicPr>
                <p:nvPr/>
              </p:nvPicPr>
              <p:blipFill rotWithShape="1">
                <a:blip r:embed="rId2"/>
                <a:srcRect l="61424" t="40509" r="27122" b="41023"/>
                <a:stretch/>
              </p:blipFill>
              <p:spPr>
                <a:xfrm>
                  <a:off x="5965492" y="2820972"/>
                  <a:ext cx="947450" cy="859317"/>
                </a:xfrm>
                <a:prstGeom prst="rect">
                  <a:avLst/>
                </a:prstGeom>
              </p:spPr>
            </p:pic>
            <p:pic>
              <p:nvPicPr>
                <p:cNvPr id="129" name="그림 128"/>
                <p:cNvPicPr>
                  <a:picLocks/>
                </p:cNvPicPr>
                <p:nvPr/>
              </p:nvPicPr>
              <p:blipFill rotWithShape="1">
                <a:blip r:embed="rId2"/>
                <a:srcRect l="61384" t="21343" r="27429" b="59479"/>
                <a:stretch/>
              </p:blipFill>
              <p:spPr>
                <a:xfrm>
                  <a:off x="5947892" y="1924071"/>
                  <a:ext cx="925417" cy="892367"/>
                </a:xfrm>
                <a:prstGeom prst="rect">
                  <a:avLst/>
                </a:prstGeom>
              </p:spPr>
            </p:pic>
          </p:grpSp>
          <p:pic>
            <p:nvPicPr>
              <p:cNvPr id="110" name="그림 10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1689" y="2845974"/>
                <a:ext cx="906723" cy="846104"/>
              </a:xfrm>
              <a:prstGeom prst="rect">
                <a:avLst/>
              </a:prstGeom>
            </p:spPr>
          </p:pic>
        </p:grpSp>
        <p:grpSp>
          <p:nvGrpSpPr>
            <p:cNvPr id="98" name="그룹 97"/>
            <p:cNvGrpSpPr/>
            <p:nvPr/>
          </p:nvGrpSpPr>
          <p:grpSpPr>
            <a:xfrm>
              <a:off x="7907565" y="2845974"/>
              <a:ext cx="867630" cy="827275"/>
              <a:chOff x="7866501" y="2838077"/>
              <a:chExt cx="867630" cy="827275"/>
            </a:xfrm>
          </p:grpSpPr>
          <p:pic>
            <p:nvPicPr>
              <p:cNvPr id="99" name="그림 9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6501" y="2838077"/>
                <a:ext cx="867630" cy="827275"/>
              </a:xfrm>
              <a:prstGeom prst="rect">
                <a:avLst/>
              </a:prstGeom>
            </p:spPr>
          </p:pic>
          <p:grpSp>
            <p:nvGrpSpPr>
              <p:cNvPr id="100" name="그룹 99"/>
              <p:cNvGrpSpPr/>
              <p:nvPr/>
            </p:nvGrpSpPr>
            <p:grpSpPr>
              <a:xfrm>
                <a:off x="8054107" y="3451886"/>
                <a:ext cx="474940" cy="174602"/>
                <a:chOff x="7087186" y="2553934"/>
                <a:chExt cx="474940" cy="174602"/>
              </a:xfrm>
            </p:grpSpPr>
            <p:pic>
              <p:nvPicPr>
                <p:cNvPr id="101" name="그림 100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087186" y="2553934"/>
                  <a:ext cx="178698" cy="174602"/>
                </a:xfrm>
                <a:prstGeom prst="rect">
                  <a:avLst/>
                </a:prstGeom>
              </p:spPr>
            </p:pic>
            <p:pic>
              <p:nvPicPr>
                <p:cNvPr id="102" name="그림 101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232013" y="2553934"/>
                  <a:ext cx="178698" cy="174602"/>
                </a:xfrm>
                <a:prstGeom prst="rect">
                  <a:avLst/>
                </a:prstGeom>
              </p:spPr>
            </p:pic>
            <p:pic>
              <p:nvPicPr>
                <p:cNvPr id="103" name="그림 102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526" t="77092" r="14925" b="12065"/>
                <a:stretch/>
              </p:blipFill>
              <p:spPr>
                <a:xfrm>
                  <a:off x="7383428" y="2553934"/>
                  <a:ext cx="178698" cy="174602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30" name="그림 1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t="24504" r="60013" b="50421"/>
          <a:stretch/>
        </p:blipFill>
        <p:spPr>
          <a:xfrm>
            <a:off x="5975375" y="1973229"/>
            <a:ext cx="887216" cy="818965"/>
          </a:xfrm>
          <a:prstGeom prst="rect">
            <a:avLst/>
          </a:prstGeom>
        </p:spPr>
      </p:pic>
      <p:sp>
        <p:nvSpPr>
          <p:cNvPr id="136" name="직사각형 135"/>
          <p:cNvSpPr/>
          <p:nvPr/>
        </p:nvSpPr>
        <p:spPr>
          <a:xfrm>
            <a:off x="9073375" y="4761571"/>
            <a:ext cx="613317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rgbClr val="FFFF00"/>
                </a:solidFill>
                <a:latin typeface="+mn-ea"/>
              </a:rPr>
              <a:t>추출</a:t>
            </a:r>
            <a:endParaRPr lang="ko-KR" altLang="en-US" sz="1200" b="1" dirty="0">
              <a:solidFill>
                <a:srgbClr val="FFFF00"/>
              </a:solidFill>
              <a:latin typeface="+mn-ea"/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3282440" y="2765235"/>
            <a:ext cx="5228795" cy="1255131"/>
            <a:chOff x="3282440" y="2765235"/>
            <a:chExt cx="5228795" cy="1255131"/>
          </a:xfrm>
        </p:grpSpPr>
        <p:grpSp>
          <p:nvGrpSpPr>
            <p:cNvPr id="78" name="그룹 77"/>
            <p:cNvGrpSpPr/>
            <p:nvPr/>
          </p:nvGrpSpPr>
          <p:grpSpPr>
            <a:xfrm>
              <a:off x="3282440" y="2765235"/>
              <a:ext cx="5228795" cy="1255131"/>
              <a:chOff x="3283027" y="2668097"/>
              <a:chExt cx="5228795" cy="955636"/>
            </a:xfrm>
          </p:grpSpPr>
          <p:pic>
            <p:nvPicPr>
              <p:cNvPr id="83" name="그림 82"/>
              <p:cNvPicPr>
                <a:picLocks/>
              </p:cNvPicPr>
              <p:nvPr/>
            </p:nvPicPr>
            <p:blipFill rotWithShape="1">
              <a:blip r:embed="rId2"/>
              <a:srcRect l="4077" t="44140" r="56355" b="43005"/>
              <a:stretch/>
            </p:blipFill>
            <p:spPr>
              <a:xfrm>
                <a:off x="3283027" y="2668097"/>
                <a:ext cx="5228795" cy="955636"/>
              </a:xfrm>
              <a:prstGeom prst="rect">
                <a:avLst/>
              </a:prstGeom>
            </p:spPr>
          </p:pic>
          <p:pic>
            <p:nvPicPr>
              <p:cNvPr id="84" name="그림 83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3452694" y="2738492"/>
                <a:ext cx="4911593" cy="817125"/>
              </a:xfrm>
              <a:prstGeom prst="rect">
                <a:avLst/>
              </a:prstGeom>
            </p:spPr>
          </p:pic>
        </p:grpSp>
        <p:grpSp>
          <p:nvGrpSpPr>
            <p:cNvPr id="79" name="그룹 78"/>
            <p:cNvGrpSpPr/>
            <p:nvPr/>
          </p:nvGrpSpPr>
          <p:grpSpPr>
            <a:xfrm>
              <a:off x="5433765" y="3408664"/>
              <a:ext cx="862845" cy="482627"/>
              <a:chOff x="3778785" y="5768519"/>
              <a:chExt cx="862845" cy="490653"/>
            </a:xfrm>
          </p:grpSpPr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778785" y="5810345"/>
                <a:ext cx="862845" cy="407003"/>
              </a:xfrm>
              <a:prstGeom prst="rect">
                <a:avLst/>
              </a:prstGeom>
            </p:spPr>
          </p:pic>
          <p:sp>
            <p:nvSpPr>
              <p:cNvPr id="82" name="직사각형 81"/>
              <p:cNvSpPr/>
              <p:nvPr/>
            </p:nvSpPr>
            <p:spPr>
              <a:xfrm>
                <a:off x="3903548" y="5768519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확인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sp>
          <p:nvSpPr>
            <p:cNvPr id="80" name="직사각형 79"/>
            <p:cNvSpPr/>
            <p:nvPr/>
          </p:nvSpPr>
          <p:spPr>
            <a:xfrm>
              <a:off x="4131156" y="2950821"/>
              <a:ext cx="3553494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ko-KR" sz="1050" dirty="0"/>
                <a:t>옵션 추출에 필요한 </a:t>
              </a:r>
              <a:r>
                <a:rPr lang="ko-KR" altLang="en-US" sz="1050" b="1" dirty="0" err="1" smtClean="0">
                  <a:solidFill>
                    <a:srgbClr val="FFC000"/>
                  </a:solidFill>
                </a:rPr>
                <a:t>추출석</a:t>
              </a:r>
              <a:r>
                <a:rPr lang="ko-KR" altLang="ko-KR" sz="1050" dirty="0" smtClean="0"/>
                <a:t> </a:t>
              </a:r>
              <a:r>
                <a:rPr lang="en-US" altLang="ko-KR" sz="1050" b="1" dirty="0" smtClean="0">
                  <a:solidFill>
                    <a:srgbClr val="FFC000"/>
                  </a:solidFill>
                </a:rPr>
                <a:t>1</a:t>
              </a:r>
              <a:r>
                <a:rPr lang="en-US" altLang="ko-KR" sz="1050" dirty="0" smtClean="0">
                  <a:solidFill>
                    <a:srgbClr val="00B050"/>
                  </a:solidFill>
                </a:rPr>
                <a:t> </a:t>
              </a:r>
              <a:r>
                <a:rPr lang="ko-KR" altLang="ko-KR" sz="1050" dirty="0"/>
                <a:t>개 부족합니다</a:t>
              </a:r>
              <a:r>
                <a:rPr lang="en-US" altLang="ko-KR" sz="1050" dirty="0" smtClean="0"/>
                <a:t>.</a:t>
              </a:r>
              <a:endParaRPr lang="ko-KR" altLang="ko-KR" sz="1050" dirty="0"/>
            </a:p>
          </p:txBody>
        </p:sp>
      </p:grpSp>
      <p:pic>
        <p:nvPicPr>
          <p:cNvPr id="85" name="그림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049" y="4382212"/>
            <a:ext cx="378278" cy="378278"/>
          </a:xfrm>
          <a:prstGeom prst="rect">
            <a:avLst/>
          </a:prstGeom>
        </p:spPr>
      </p:pic>
      <p:sp>
        <p:nvSpPr>
          <p:cNvPr id="86" name="직사각형 85"/>
          <p:cNvSpPr/>
          <p:nvPr/>
        </p:nvSpPr>
        <p:spPr>
          <a:xfrm>
            <a:off x="2841814" y="1977345"/>
            <a:ext cx="2453939" cy="526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1000" dirty="0" smtClean="0">
                <a:solidFill>
                  <a:schemeClr val="bg1"/>
                </a:solidFill>
                <a:latin typeface="+mn-ea"/>
              </a:rPr>
              <a:t>무기 옵션 추출 가능</a:t>
            </a:r>
            <a:endParaRPr lang="en-US" altLang="ko-KR" sz="1000" dirty="0" smtClean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1000" dirty="0" err="1" smtClean="0">
                <a:solidFill>
                  <a:schemeClr val="bg1"/>
                </a:solidFill>
                <a:latin typeface="+mn-ea"/>
              </a:rPr>
              <a:t>추출석</a:t>
            </a:r>
            <a:r>
              <a:rPr lang="ko-KR" altLang="en-US" sz="1000" dirty="0" smtClean="0">
                <a:solidFill>
                  <a:schemeClr val="bg1"/>
                </a:solidFill>
                <a:latin typeface="+mn-ea"/>
              </a:rPr>
              <a:t> 필요</a:t>
            </a:r>
            <a:endParaRPr lang="en-US" altLang="ko-KR" sz="1000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2830768" y="2553934"/>
            <a:ext cx="2453939" cy="526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1000" dirty="0" smtClean="0">
                <a:solidFill>
                  <a:schemeClr val="bg1"/>
                </a:solidFill>
                <a:latin typeface="+mn-ea"/>
              </a:rPr>
              <a:t>투구 옵션 추출 가능</a:t>
            </a:r>
            <a:endParaRPr lang="en-US" altLang="ko-KR" sz="1000" dirty="0" smtClean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1000" dirty="0" err="1">
                <a:solidFill>
                  <a:schemeClr val="bg1"/>
                </a:solidFill>
                <a:latin typeface="+mn-ea"/>
              </a:rPr>
              <a:t>추출석</a:t>
            </a:r>
            <a:r>
              <a:rPr lang="ko-KR" altLang="en-US" sz="10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schemeClr val="bg1"/>
                </a:solidFill>
                <a:latin typeface="+mn-ea"/>
              </a:rPr>
              <a:t>필요</a:t>
            </a:r>
            <a:endParaRPr lang="en-US" altLang="ko-KR" sz="1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2835600" y="3142787"/>
            <a:ext cx="2453939" cy="526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1000" dirty="0" smtClean="0">
                <a:solidFill>
                  <a:schemeClr val="bg1"/>
                </a:solidFill>
                <a:latin typeface="+mn-ea"/>
              </a:rPr>
              <a:t>상의 옵션 추출 가능</a:t>
            </a:r>
            <a:endParaRPr lang="en-US" altLang="ko-KR" sz="1000" dirty="0" smtClean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1000" dirty="0" err="1">
                <a:solidFill>
                  <a:schemeClr val="bg1"/>
                </a:solidFill>
                <a:latin typeface="+mn-ea"/>
              </a:rPr>
              <a:t>추출석</a:t>
            </a:r>
            <a:r>
              <a:rPr lang="ko-KR" altLang="en-US" sz="10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schemeClr val="bg1"/>
                </a:solidFill>
                <a:latin typeface="+mn-ea"/>
              </a:rPr>
              <a:t>필요</a:t>
            </a:r>
            <a:endParaRPr lang="en-US" altLang="ko-KR" sz="1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2838707" y="3713846"/>
            <a:ext cx="2453939" cy="526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1000" dirty="0" smtClean="0">
                <a:solidFill>
                  <a:schemeClr val="bg1"/>
                </a:solidFill>
                <a:latin typeface="+mn-ea"/>
              </a:rPr>
              <a:t>반지 옵션 추출 가능</a:t>
            </a:r>
            <a:endParaRPr lang="en-US" altLang="ko-KR" sz="1000" dirty="0" smtClean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1000" dirty="0" err="1">
                <a:solidFill>
                  <a:schemeClr val="bg1"/>
                </a:solidFill>
                <a:latin typeface="+mn-ea"/>
              </a:rPr>
              <a:t>추출석</a:t>
            </a:r>
            <a:r>
              <a:rPr lang="ko-KR" altLang="en-US" sz="1000" dirty="0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000" dirty="0" smtClean="0">
                <a:solidFill>
                  <a:schemeClr val="bg1"/>
                </a:solidFill>
                <a:latin typeface="+mn-ea"/>
              </a:rPr>
              <a:t>필요</a:t>
            </a:r>
            <a:endParaRPr lang="en-US" altLang="ko-KR" sz="1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4" name="설명선 2 93"/>
          <p:cNvSpPr/>
          <p:nvPr/>
        </p:nvSpPr>
        <p:spPr>
          <a:xfrm>
            <a:off x="2888448" y="5004421"/>
            <a:ext cx="1361201" cy="304444"/>
          </a:xfrm>
          <a:prstGeom prst="borderCallout2">
            <a:avLst>
              <a:gd name="adj1" fmla="val 18750"/>
              <a:gd name="adj2" fmla="val 100929"/>
              <a:gd name="adj3" fmla="val 15131"/>
              <a:gd name="adj4" fmla="val 114448"/>
              <a:gd name="adj5" fmla="val 57777"/>
              <a:gd name="adj6" fmla="val 136495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B050"/>
                </a:solidFill>
              </a:rPr>
              <a:t>추출 버튼 입력</a:t>
            </a:r>
            <a:endParaRPr lang="ko-KR" altLang="en-US" sz="105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그룹 62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5" name="대각선 방향의 모서리가 잘린 사각형 64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대각선 방향의 모서리가 잘린 사각형 75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추출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820308" y="925551"/>
            <a:ext cx="8272022" cy="4653012"/>
            <a:chOff x="1820308" y="925551"/>
            <a:chExt cx="8272022" cy="4653012"/>
          </a:xfrm>
        </p:grpSpPr>
        <p:pic>
          <p:nvPicPr>
            <p:cNvPr id="42" name="그림 4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0308" y="925551"/>
              <a:ext cx="8272022" cy="4653012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/>
            </p:cNvPicPr>
            <p:nvPr/>
          </p:nvPicPr>
          <p:blipFill rotWithShape="1">
            <a:blip r:embed="rId2"/>
            <a:srcRect l="13853" t="13740" r="78868" b="81467"/>
            <a:stretch/>
          </p:blipFill>
          <p:spPr>
            <a:xfrm>
              <a:off x="3423424" y="1561171"/>
              <a:ext cx="602166" cy="223024"/>
            </a:xfrm>
            <a:prstGeom prst="rect">
              <a:avLst/>
            </a:prstGeom>
          </p:spPr>
        </p:pic>
        <p:grpSp>
          <p:nvGrpSpPr>
            <p:cNvPr id="57" name="그룹 56"/>
            <p:cNvGrpSpPr/>
            <p:nvPr/>
          </p:nvGrpSpPr>
          <p:grpSpPr>
            <a:xfrm>
              <a:off x="5836524" y="1477537"/>
              <a:ext cx="3735868" cy="3727908"/>
              <a:chOff x="5836524" y="1477537"/>
              <a:chExt cx="3735868" cy="3727908"/>
            </a:xfrm>
          </p:grpSpPr>
          <p:pic>
            <p:nvPicPr>
              <p:cNvPr id="55" name="그림 54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5884127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6179632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37" name="그림 3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5836524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38" name="그림 3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132029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39" name="그림 3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6876585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0" name="그림 3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7172090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1" name="그림 40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7926537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8222042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6876584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8" name="그림 4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7172089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7855105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50" name="그림 4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8150610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75" name="그림 74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9176523" y="1543956"/>
                <a:ext cx="395869" cy="223027"/>
              </a:xfrm>
              <a:prstGeom prst="rect">
                <a:avLst/>
              </a:prstGeom>
            </p:spPr>
          </p:pic>
        </p:grpSp>
        <p:grpSp>
          <p:nvGrpSpPr>
            <p:cNvPr id="58" name="그룹 57"/>
            <p:cNvGrpSpPr/>
            <p:nvPr/>
          </p:nvGrpSpPr>
          <p:grpSpPr>
            <a:xfrm>
              <a:off x="6864162" y="1482626"/>
              <a:ext cx="3034403" cy="3719115"/>
              <a:chOff x="4002015" y="5892932"/>
              <a:chExt cx="3034403" cy="3719115"/>
            </a:xfrm>
          </p:grpSpPr>
          <p:pic>
            <p:nvPicPr>
              <p:cNvPr id="59" name="그림 58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 rot="10800000">
                <a:off x="5988204" y="9266359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222245" y="9322248"/>
                <a:ext cx="468353" cy="223027"/>
              </a:xfrm>
              <a:prstGeom prst="rect">
                <a:avLst/>
              </a:prstGeom>
            </p:spPr>
          </p:pic>
          <p:pic>
            <p:nvPicPr>
              <p:cNvPr id="70" name="그림 69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>
                <a:off x="4002015" y="5892932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71" name="그림 70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4225039" y="5959838"/>
                <a:ext cx="468353" cy="223027"/>
              </a:xfrm>
              <a:prstGeom prst="rect">
                <a:avLst/>
              </a:prstGeom>
            </p:spPr>
          </p:pic>
        </p:grpSp>
        <p:sp>
          <p:nvSpPr>
            <p:cNvPr id="62" name="직사각형 61"/>
            <p:cNvSpPr/>
            <p:nvPr/>
          </p:nvSpPr>
          <p:spPr>
            <a:xfrm>
              <a:off x="6025227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강화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7071332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분해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8120814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진화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919919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 smtClean="0">
                  <a:solidFill>
                    <a:srgbClr val="FFFF00"/>
                  </a:solidFill>
                  <a:latin typeface="+mn-ea"/>
                </a:rPr>
                <a:t>방어구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7907530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장신구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5958171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무기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2607880" y="1416204"/>
              <a:ext cx="226520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옵션 추출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66" name="그림 65"/>
            <p:cNvPicPr>
              <a:picLocks/>
            </p:cNvPicPr>
            <p:nvPr/>
          </p:nvPicPr>
          <p:blipFill rotWithShape="1">
            <a:blip r:embed="rId2"/>
            <a:srcRect l="4018" t="78048" r="56753" b="18836"/>
            <a:stretch/>
          </p:blipFill>
          <p:spPr>
            <a:xfrm>
              <a:off x="2149984" y="3980985"/>
              <a:ext cx="3245005" cy="780586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2269272" y="3034989"/>
              <a:ext cx="2308303" cy="457201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269272" y="3627863"/>
              <a:ext cx="1895708" cy="234175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/>
            </p:cNvPicPr>
            <p:nvPr/>
          </p:nvPicPr>
          <p:blipFill rotWithShape="1">
            <a:blip r:embed="rId2"/>
            <a:srcRect l="4649" t="33519" r="58777" b="56735"/>
            <a:stretch/>
          </p:blipFill>
          <p:spPr>
            <a:xfrm>
              <a:off x="2149983" y="1929161"/>
              <a:ext cx="3245005" cy="23011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223" y="1906857"/>
              <a:ext cx="779591" cy="2323449"/>
            </a:xfrm>
            <a:prstGeom prst="rect">
              <a:avLst/>
            </a:prstGeom>
          </p:spPr>
        </p:pic>
        <p:grpSp>
          <p:nvGrpSpPr>
            <p:cNvPr id="91" name="그룹 90"/>
            <p:cNvGrpSpPr/>
            <p:nvPr/>
          </p:nvGrpSpPr>
          <p:grpSpPr>
            <a:xfrm>
              <a:off x="2062223" y="4230306"/>
              <a:ext cx="3356517" cy="531265"/>
              <a:chOff x="3925228" y="2553628"/>
              <a:chExt cx="3356517" cy="657923"/>
            </a:xfrm>
          </p:grpSpPr>
          <p:pic>
            <p:nvPicPr>
              <p:cNvPr id="92" name="그림 91"/>
              <p:cNvPicPr>
                <a:picLocks/>
              </p:cNvPicPr>
              <p:nvPr/>
            </p:nvPicPr>
            <p:blipFill rotWithShape="1">
              <a:blip r:embed="rId2"/>
              <a:srcRect l="3437" t="43618" r="55985" b="42242"/>
              <a:stretch/>
            </p:blipFill>
            <p:spPr>
              <a:xfrm>
                <a:off x="3925228" y="2553628"/>
                <a:ext cx="3356517" cy="657923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4084329" y="2622011"/>
                <a:ext cx="3074429" cy="511482"/>
              </a:xfrm>
              <a:prstGeom prst="rect">
                <a:avLst/>
              </a:prstGeom>
            </p:spPr>
          </p:pic>
        </p:grpSp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62" t="88170" r="18827"/>
            <a:stretch/>
          </p:blipFill>
          <p:spPr>
            <a:xfrm>
              <a:off x="2116931" y="4282897"/>
              <a:ext cx="3301809" cy="576908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>
              <a:off x="3982997" y="4350833"/>
              <a:ext cx="1541680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rgbClr val="00B050"/>
                  </a:solidFill>
                  <a:latin typeface="+mn-ea"/>
                </a:rPr>
                <a:t>25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+mn-ea"/>
                </a:rPr>
                <a:t>/ 1</a:t>
              </a:r>
              <a:endParaRPr lang="ko-KR" altLang="en-US" sz="1600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105" name="그룹 104"/>
            <p:cNvGrpSpPr/>
            <p:nvPr/>
          </p:nvGrpSpPr>
          <p:grpSpPr>
            <a:xfrm>
              <a:off x="4603497" y="4843898"/>
              <a:ext cx="862845" cy="482627"/>
              <a:chOff x="3778785" y="5768519"/>
              <a:chExt cx="862845" cy="490653"/>
            </a:xfrm>
          </p:grpSpPr>
          <p:pic>
            <p:nvPicPr>
              <p:cNvPr id="106" name="그림 10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778785" y="5810345"/>
                <a:ext cx="862845" cy="407003"/>
              </a:xfrm>
              <a:prstGeom prst="rect">
                <a:avLst/>
              </a:prstGeom>
            </p:spPr>
          </p:pic>
          <p:sp>
            <p:nvSpPr>
              <p:cNvPr id="108" name="직사각형 107"/>
              <p:cNvSpPr/>
              <p:nvPr/>
            </p:nvSpPr>
            <p:spPr>
              <a:xfrm>
                <a:off x="3903548" y="5768519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추출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pic>
          <p:nvPicPr>
            <p:cNvPr id="116" name="그림 115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1977345"/>
              <a:ext cx="2553174" cy="526379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2559068"/>
              <a:ext cx="2553174" cy="526379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138973"/>
              <a:ext cx="2553174" cy="526379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718878"/>
              <a:ext cx="2553174" cy="526379"/>
            </a:xfrm>
            <a:prstGeom prst="rect">
              <a:avLst/>
            </a:prstGeom>
          </p:spPr>
        </p:pic>
        <p:sp>
          <p:nvSpPr>
            <p:cNvPr id="2" name="설명선 2 1"/>
            <p:cNvSpPr/>
            <p:nvPr/>
          </p:nvSpPr>
          <p:spPr>
            <a:xfrm>
              <a:off x="2574947" y="4929472"/>
              <a:ext cx="1361201" cy="304444"/>
            </a:xfrm>
            <a:prstGeom prst="borderCallout2">
              <a:avLst>
                <a:gd name="adj1" fmla="val 18750"/>
                <a:gd name="adj2" fmla="val 100929"/>
                <a:gd name="adj3" fmla="val 15131"/>
                <a:gd name="adj4" fmla="val 114448"/>
                <a:gd name="adj5" fmla="val -64816"/>
                <a:gd name="adj6" fmla="val 137865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smtClean="0">
                  <a:solidFill>
                    <a:srgbClr val="00B050"/>
                  </a:solidFill>
                </a:rPr>
                <a:t>현재 보유수량</a:t>
              </a:r>
              <a:endParaRPr lang="ko-KR" altLang="en-US" sz="1050" dirty="0">
                <a:solidFill>
                  <a:srgbClr val="00B050"/>
                </a:solidFill>
              </a:endParaRPr>
            </a:p>
          </p:txBody>
        </p:sp>
        <p:grpSp>
          <p:nvGrpSpPr>
            <p:cNvPr id="96" name="그룹 95"/>
            <p:cNvGrpSpPr/>
            <p:nvPr/>
          </p:nvGrpSpPr>
          <p:grpSpPr>
            <a:xfrm>
              <a:off x="5963973" y="1956219"/>
              <a:ext cx="3782263" cy="1757627"/>
              <a:chOff x="7878672" y="2804456"/>
              <a:chExt cx="3782263" cy="1757627"/>
            </a:xfrm>
          </p:grpSpPr>
          <p:grpSp>
            <p:nvGrpSpPr>
              <p:cNvPr id="97" name="그룹 96"/>
              <p:cNvGrpSpPr/>
              <p:nvPr/>
            </p:nvGrpSpPr>
            <p:grpSpPr>
              <a:xfrm>
                <a:off x="7878672" y="2804456"/>
                <a:ext cx="3782263" cy="1757627"/>
                <a:chOff x="7878672" y="2804456"/>
                <a:chExt cx="3782263" cy="1757627"/>
              </a:xfrm>
            </p:grpSpPr>
            <p:pic>
              <p:nvPicPr>
                <p:cNvPr id="107" name="그림 10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3715979"/>
                  <a:ext cx="906723" cy="846104"/>
                </a:xfrm>
                <a:prstGeom prst="rect">
                  <a:avLst/>
                </a:prstGeom>
              </p:spPr>
            </p:pic>
            <p:grpSp>
              <p:nvGrpSpPr>
                <p:cNvPr id="109" name="그룹 108"/>
                <p:cNvGrpSpPr/>
                <p:nvPr/>
              </p:nvGrpSpPr>
              <p:grpSpPr>
                <a:xfrm>
                  <a:off x="7878672" y="2804456"/>
                  <a:ext cx="3782263" cy="1756218"/>
                  <a:chOff x="5947892" y="1924071"/>
                  <a:chExt cx="3782263" cy="1756218"/>
                </a:xfrm>
              </p:grpSpPr>
              <p:pic>
                <p:nvPicPr>
                  <p:cNvPr id="112" name="그림 111"/>
                  <p:cNvPicPr>
                    <a:picLocks/>
                  </p:cNvPicPr>
                  <p:nvPr/>
                </p:nvPicPr>
                <p:blipFill rotWithShape="1">
                  <a:blip r:embed="rId2"/>
                  <a:srcRect l="72901" t="21544" r="3659" b="59751"/>
                  <a:stretch/>
                </p:blipFill>
                <p:spPr>
                  <a:xfrm>
                    <a:off x="6873309" y="1944061"/>
                    <a:ext cx="1938969" cy="870333"/>
                  </a:xfrm>
                  <a:prstGeom prst="rect">
                    <a:avLst/>
                  </a:prstGeom>
                </p:spPr>
              </p:pic>
              <p:pic>
                <p:nvPicPr>
                  <p:cNvPr id="113" name="그림 112"/>
                  <p:cNvPicPr>
                    <a:picLocks/>
                  </p:cNvPicPr>
                  <p:nvPr/>
                </p:nvPicPr>
                <p:blipFill rotWithShape="1">
                  <a:blip r:embed="rId2"/>
                  <a:srcRect l="49479" t="40233" r="38934" b="40589"/>
                  <a:stretch/>
                </p:blipFill>
                <p:spPr>
                  <a:xfrm>
                    <a:off x="8771688" y="1933044"/>
                    <a:ext cx="958467" cy="892366"/>
                  </a:xfrm>
                  <a:prstGeom prst="rect">
                    <a:avLst/>
                  </a:prstGeom>
                </p:spPr>
              </p:pic>
              <p:pic>
                <p:nvPicPr>
                  <p:cNvPr id="115" name="그림 114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424" t="40509" r="27122" b="41023"/>
                  <a:stretch/>
                </p:blipFill>
                <p:spPr>
                  <a:xfrm>
                    <a:off x="5965492" y="2820972"/>
                    <a:ext cx="947450" cy="859317"/>
                  </a:xfrm>
                  <a:prstGeom prst="rect">
                    <a:avLst/>
                  </a:prstGeom>
                </p:spPr>
              </p:pic>
              <p:pic>
                <p:nvPicPr>
                  <p:cNvPr id="129" name="그림 128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384" t="21343" r="27429" b="59479"/>
                  <a:stretch/>
                </p:blipFill>
                <p:spPr>
                  <a:xfrm>
                    <a:off x="5947892" y="1924071"/>
                    <a:ext cx="925417" cy="89236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0" name="그림 10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2845974"/>
                  <a:ext cx="906723" cy="846104"/>
                </a:xfrm>
                <a:prstGeom prst="rect">
                  <a:avLst/>
                </a:prstGeom>
              </p:spPr>
            </p:pic>
          </p:grpSp>
          <p:grpSp>
            <p:nvGrpSpPr>
              <p:cNvPr id="98" name="그룹 97"/>
              <p:cNvGrpSpPr/>
              <p:nvPr/>
            </p:nvGrpSpPr>
            <p:grpSpPr>
              <a:xfrm>
                <a:off x="7907565" y="2845974"/>
                <a:ext cx="867630" cy="827275"/>
                <a:chOff x="7866501" y="2838077"/>
                <a:chExt cx="867630" cy="827275"/>
              </a:xfrm>
            </p:grpSpPr>
            <p:pic>
              <p:nvPicPr>
                <p:cNvPr id="99" name="그림 9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6501" y="2838077"/>
                  <a:ext cx="867630" cy="827275"/>
                </a:xfrm>
                <a:prstGeom prst="rect">
                  <a:avLst/>
                </a:prstGeom>
              </p:spPr>
            </p:pic>
            <p:grpSp>
              <p:nvGrpSpPr>
                <p:cNvPr id="100" name="그룹 99"/>
                <p:cNvGrpSpPr/>
                <p:nvPr/>
              </p:nvGrpSpPr>
              <p:grpSpPr>
                <a:xfrm>
                  <a:off x="8054107" y="3451886"/>
                  <a:ext cx="474940" cy="174602"/>
                  <a:chOff x="7087186" y="2553934"/>
                  <a:chExt cx="474940" cy="174602"/>
                </a:xfrm>
              </p:grpSpPr>
              <p:pic>
                <p:nvPicPr>
                  <p:cNvPr id="101" name="그림 100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087186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2" name="그림 101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232013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3" name="그림 102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383428" y="2553934"/>
                    <a:ext cx="178698" cy="174602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24504" r="60013" b="50421"/>
            <a:stretch/>
          </p:blipFill>
          <p:spPr>
            <a:xfrm>
              <a:off x="5975375" y="1973229"/>
              <a:ext cx="887216" cy="81896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>
              <a:off x="9073375" y="4761571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rgbClr val="FFFF00"/>
                  </a:solidFill>
                  <a:latin typeface="+mn-ea"/>
                </a:rPr>
                <a:t>추출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049" y="4382212"/>
              <a:ext cx="378278" cy="378278"/>
            </a:xfrm>
            <a:prstGeom prst="rect">
              <a:avLst/>
            </a:prstGeom>
          </p:spPr>
        </p:pic>
        <p:sp>
          <p:nvSpPr>
            <p:cNvPr id="78" name="설명선 2 77"/>
            <p:cNvSpPr/>
            <p:nvPr/>
          </p:nvSpPr>
          <p:spPr>
            <a:xfrm>
              <a:off x="2197573" y="4365979"/>
              <a:ext cx="1098521" cy="304444"/>
            </a:xfrm>
            <a:prstGeom prst="borderCallout2">
              <a:avLst>
                <a:gd name="adj1" fmla="val 18750"/>
                <a:gd name="adj2" fmla="val 100929"/>
                <a:gd name="adj3" fmla="val 18750"/>
                <a:gd name="adj4" fmla="val 111211"/>
                <a:gd name="adj5" fmla="val 50982"/>
                <a:gd name="adj6" fmla="val 125725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err="1" smtClean="0">
                  <a:solidFill>
                    <a:srgbClr val="00B050"/>
                  </a:solidFill>
                </a:rPr>
                <a:t>추출석</a:t>
              </a:r>
              <a:r>
                <a:rPr lang="ko-KR" altLang="en-US" sz="1050" dirty="0" smtClean="0">
                  <a:solidFill>
                    <a:srgbClr val="00B050"/>
                  </a:solidFill>
                </a:rPr>
                <a:t> 이미지</a:t>
              </a:r>
              <a:endParaRPr lang="ko-KR" altLang="en-US" sz="1050" dirty="0">
                <a:solidFill>
                  <a:srgbClr val="00B050"/>
                </a:solidFill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2841814" y="1977345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무기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 smtClean="0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 필요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2830768" y="2553934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투구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2835600" y="3142787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상의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838707" y="3713846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반지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49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그룹 62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5" name="대각선 방향의 모서리가 잘린 사각형 64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대각선 방향의 모서리가 잘린 사각형 75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추출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820308" y="925551"/>
            <a:ext cx="8272022" cy="4653012"/>
            <a:chOff x="1820308" y="925551"/>
            <a:chExt cx="8272022" cy="4653012"/>
          </a:xfrm>
        </p:grpSpPr>
        <p:pic>
          <p:nvPicPr>
            <p:cNvPr id="42" name="그림 41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0308" y="925551"/>
              <a:ext cx="8272022" cy="4653012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/>
            </p:cNvPicPr>
            <p:nvPr/>
          </p:nvPicPr>
          <p:blipFill rotWithShape="1">
            <a:blip r:embed="rId2"/>
            <a:srcRect l="13853" t="13740" r="78868" b="81467"/>
            <a:stretch/>
          </p:blipFill>
          <p:spPr>
            <a:xfrm>
              <a:off x="3423424" y="1561171"/>
              <a:ext cx="602166" cy="223024"/>
            </a:xfrm>
            <a:prstGeom prst="rect">
              <a:avLst/>
            </a:prstGeom>
          </p:spPr>
        </p:pic>
        <p:grpSp>
          <p:nvGrpSpPr>
            <p:cNvPr id="57" name="그룹 56"/>
            <p:cNvGrpSpPr/>
            <p:nvPr/>
          </p:nvGrpSpPr>
          <p:grpSpPr>
            <a:xfrm>
              <a:off x="5836524" y="1477537"/>
              <a:ext cx="3735868" cy="3727908"/>
              <a:chOff x="5836524" y="1477537"/>
              <a:chExt cx="3735868" cy="3727908"/>
            </a:xfrm>
          </p:grpSpPr>
          <p:pic>
            <p:nvPicPr>
              <p:cNvPr id="55" name="그림 54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5884127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6179632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37" name="그림 3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5836524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38" name="그림 3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132029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39" name="그림 3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6876585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0" name="그림 3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7172090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1" name="그림 40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7926537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8222042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6876584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8" name="그림 4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7172089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7855105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50" name="그림 4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8150610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75" name="그림 74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9176523" y="1543956"/>
                <a:ext cx="395869" cy="223027"/>
              </a:xfrm>
              <a:prstGeom prst="rect">
                <a:avLst/>
              </a:prstGeom>
            </p:spPr>
          </p:pic>
        </p:grpSp>
        <p:grpSp>
          <p:nvGrpSpPr>
            <p:cNvPr id="58" name="그룹 57"/>
            <p:cNvGrpSpPr/>
            <p:nvPr/>
          </p:nvGrpSpPr>
          <p:grpSpPr>
            <a:xfrm>
              <a:off x="6864162" y="1482626"/>
              <a:ext cx="3034403" cy="3719115"/>
              <a:chOff x="4002015" y="5892932"/>
              <a:chExt cx="3034403" cy="3719115"/>
            </a:xfrm>
          </p:grpSpPr>
          <p:pic>
            <p:nvPicPr>
              <p:cNvPr id="59" name="그림 58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 rot="10800000">
                <a:off x="5988204" y="9266359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222245" y="9322248"/>
                <a:ext cx="468353" cy="223027"/>
              </a:xfrm>
              <a:prstGeom prst="rect">
                <a:avLst/>
              </a:prstGeom>
            </p:spPr>
          </p:pic>
          <p:pic>
            <p:nvPicPr>
              <p:cNvPr id="70" name="그림 69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>
                <a:off x="4002015" y="5892932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71" name="그림 70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4225039" y="5959838"/>
                <a:ext cx="468353" cy="223027"/>
              </a:xfrm>
              <a:prstGeom prst="rect">
                <a:avLst/>
              </a:prstGeom>
            </p:spPr>
          </p:pic>
        </p:grpSp>
        <p:sp>
          <p:nvSpPr>
            <p:cNvPr id="62" name="직사각형 61"/>
            <p:cNvSpPr/>
            <p:nvPr/>
          </p:nvSpPr>
          <p:spPr>
            <a:xfrm>
              <a:off x="6025227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강화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7071332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분해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8120814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진화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919919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 smtClean="0">
                  <a:solidFill>
                    <a:srgbClr val="FFFF00"/>
                  </a:solidFill>
                  <a:latin typeface="+mn-ea"/>
                </a:rPr>
                <a:t>방어구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7907530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장신구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5958171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무기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2607880" y="1416204"/>
              <a:ext cx="226520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옵션 추출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66" name="그림 65"/>
            <p:cNvPicPr>
              <a:picLocks/>
            </p:cNvPicPr>
            <p:nvPr/>
          </p:nvPicPr>
          <p:blipFill rotWithShape="1">
            <a:blip r:embed="rId2"/>
            <a:srcRect l="4018" t="78048" r="56753" b="18836"/>
            <a:stretch/>
          </p:blipFill>
          <p:spPr>
            <a:xfrm>
              <a:off x="2149984" y="3980985"/>
              <a:ext cx="3245005" cy="780586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2269272" y="3034989"/>
              <a:ext cx="2308303" cy="457201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269272" y="3627863"/>
              <a:ext cx="1895708" cy="234175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/>
            </p:cNvPicPr>
            <p:nvPr/>
          </p:nvPicPr>
          <p:blipFill rotWithShape="1">
            <a:blip r:embed="rId2"/>
            <a:srcRect l="4649" t="33519" r="58777" b="56735"/>
            <a:stretch/>
          </p:blipFill>
          <p:spPr>
            <a:xfrm>
              <a:off x="2149983" y="1929161"/>
              <a:ext cx="3245005" cy="23011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223" y="1906857"/>
              <a:ext cx="779591" cy="2323449"/>
            </a:xfrm>
            <a:prstGeom prst="rect">
              <a:avLst/>
            </a:prstGeom>
          </p:spPr>
        </p:pic>
        <p:grpSp>
          <p:nvGrpSpPr>
            <p:cNvPr id="91" name="그룹 90"/>
            <p:cNvGrpSpPr/>
            <p:nvPr/>
          </p:nvGrpSpPr>
          <p:grpSpPr>
            <a:xfrm>
              <a:off x="2062223" y="4230306"/>
              <a:ext cx="3356517" cy="531265"/>
              <a:chOff x="3925228" y="2553628"/>
              <a:chExt cx="3356517" cy="657923"/>
            </a:xfrm>
          </p:grpSpPr>
          <p:pic>
            <p:nvPicPr>
              <p:cNvPr id="92" name="그림 91"/>
              <p:cNvPicPr>
                <a:picLocks/>
              </p:cNvPicPr>
              <p:nvPr/>
            </p:nvPicPr>
            <p:blipFill rotWithShape="1">
              <a:blip r:embed="rId2"/>
              <a:srcRect l="3437" t="43618" r="55985" b="42242"/>
              <a:stretch/>
            </p:blipFill>
            <p:spPr>
              <a:xfrm>
                <a:off x="3925228" y="2553628"/>
                <a:ext cx="3356517" cy="657923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4084329" y="2622011"/>
                <a:ext cx="3074429" cy="511482"/>
              </a:xfrm>
              <a:prstGeom prst="rect">
                <a:avLst/>
              </a:prstGeom>
            </p:spPr>
          </p:pic>
        </p:grpSp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62" t="88170" r="18827"/>
            <a:stretch/>
          </p:blipFill>
          <p:spPr>
            <a:xfrm>
              <a:off x="2116931" y="4282897"/>
              <a:ext cx="3301809" cy="576908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>
              <a:off x="3982997" y="4350833"/>
              <a:ext cx="1541680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rgbClr val="00B050"/>
                  </a:solidFill>
                  <a:latin typeface="+mn-ea"/>
                </a:rPr>
                <a:t>25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+mn-ea"/>
                </a:rPr>
                <a:t>/ 1</a:t>
              </a:r>
              <a:endParaRPr lang="ko-KR" altLang="en-US" sz="1600" dirty="0">
                <a:solidFill>
                  <a:schemeClr val="tx1"/>
                </a:solidFill>
                <a:latin typeface="+mn-ea"/>
              </a:endParaRPr>
            </a:p>
          </p:txBody>
        </p:sp>
        <p:grpSp>
          <p:nvGrpSpPr>
            <p:cNvPr id="105" name="그룹 104"/>
            <p:cNvGrpSpPr/>
            <p:nvPr/>
          </p:nvGrpSpPr>
          <p:grpSpPr>
            <a:xfrm>
              <a:off x="4603497" y="4843898"/>
              <a:ext cx="862845" cy="482627"/>
              <a:chOff x="3778785" y="5768519"/>
              <a:chExt cx="862845" cy="490653"/>
            </a:xfrm>
          </p:grpSpPr>
          <p:pic>
            <p:nvPicPr>
              <p:cNvPr id="106" name="그림 10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778785" y="5810345"/>
                <a:ext cx="862845" cy="407003"/>
              </a:xfrm>
              <a:prstGeom prst="rect">
                <a:avLst/>
              </a:prstGeom>
            </p:spPr>
          </p:pic>
          <p:sp>
            <p:nvSpPr>
              <p:cNvPr id="108" name="직사각형 107"/>
              <p:cNvSpPr/>
              <p:nvPr/>
            </p:nvSpPr>
            <p:spPr>
              <a:xfrm>
                <a:off x="3903548" y="5768519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추출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pic>
          <p:nvPicPr>
            <p:cNvPr id="116" name="그림 115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1977345"/>
              <a:ext cx="2553174" cy="526379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2559068"/>
              <a:ext cx="2553174" cy="526379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138973"/>
              <a:ext cx="2553174" cy="526379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718878"/>
              <a:ext cx="2553174" cy="526379"/>
            </a:xfrm>
            <a:prstGeom prst="rect">
              <a:avLst/>
            </a:prstGeom>
          </p:spPr>
        </p:pic>
        <p:grpSp>
          <p:nvGrpSpPr>
            <p:cNvPr id="96" name="그룹 95"/>
            <p:cNvGrpSpPr/>
            <p:nvPr/>
          </p:nvGrpSpPr>
          <p:grpSpPr>
            <a:xfrm>
              <a:off x="5963973" y="1956219"/>
              <a:ext cx="3782263" cy="1757627"/>
              <a:chOff x="7878672" y="2804456"/>
              <a:chExt cx="3782263" cy="1757627"/>
            </a:xfrm>
          </p:grpSpPr>
          <p:grpSp>
            <p:nvGrpSpPr>
              <p:cNvPr id="97" name="그룹 96"/>
              <p:cNvGrpSpPr/>
              <p:nvPr/>
            </p:nvGrpSpPr>
            <p:grpSpPr>
              <a:xfrm>
                <a:off x="7878672" y="2804456"/>
                <a:ext cx="3782263" cy="1757627"/>
                <a:chOff x="7878672" y="2804456"/>
                <a:chExt cx="3782263" cy="1757627"/>
              </a:xfrm>
            </p:grpSpPr>
            <p:pic>
              <p:nvPicPr>
                <p:cNvPr id="107" name="그림 10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3715979"/>
                  <a:ext cx="906723" cy="846104"/>
                </a:xfrm>
                <a:prstGeom prst="rect">
                  <a:avLst/>
                </a:prstGeom>
              </p:spPr>
            </p:pic>
            <p:grpSp>
              <p:nvGrpSpPr>
                <p:cNvPr id="109" name="그룹 108"/>
                <p:cNvGrpSpPr/>
                <p:nvPr/>
              </p:nvGrpSpPr>
              <p:grpSpPr>
                <a:xfrm>
                  <a:off x="7878672" y="2804456"/>
                  <a:ext cx="3782263" cy="1756218"/>
                  <a:chOff x="5947892" y="1924071"/>
                  <a:chExt cx="3782263" cy="1756218"/>
                </a:xfrm>
              </p:grpSpPr>
              <p:pic>
                <p:nvPicPr>
                  <p:cNvPr id="112" name="그림 111"/>
                  <p:cNvPicPr>
                    <a:picLocks/>
                  </p:cNvPicPr>
                  <p:nvPr/>
                </p:nvPicPr>
                <p:blipFill rotWithShape="1">
                  <a:blip r:embed="rId2"/>
                  <a:srcRect l="72901" t="21544" r="3659" b="59751"/>
                  <a:stretch/>
                </p:blipFill>
                <p:spPr>
                  <a:xfrm>
                    <a:off x="6873309" y="1944061"/>
                    <a:ext cx="1938969" cy="870333"/>
                  </a:xfrm>
                  <a:prstGeom prst="rect">
                    <a:avLst/>
                  </a:prstGeom>
                </p:spPr>
              </p:pic>
              <p:pic>
                <p:nvPicPr>
                  <p:cNvPr id="113" name="그림 112"/>
                  <p:cNvPicPr>
                    <a:picLocks/>
                  </p:cNvPicPr>
                  <p:nvPr/>
                </p:nvPicPr>
                <p:blipFill rotWithShape="1">
                  <a:blip r:embed="rId2"/>
                  <a:srcRect l="49479" t="40233" r="38934" b="40589"/>
                  <a:stretch/>
                </p:blipFill>
                <p:spPr>
                  <a:xfrm>
                    <a:off x="8771688" y="1933044"/>
                    <a:ext cx="958467" cy="892366"/>
                  </a:xfrm>
                  <a:prstGeom prst="rect">
                    <a:avLst/>
                  </a:prstGeom>
                </p:spPr>
              </p:pic>
              <p:pic>
                <p:nvPicPr>
                  <p:cNvPr id="115" name="그림 114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424" t="40509" r="27122" b="41023"/>
                  <a:stretch/>
                </p:blipFill>
                <p:spPr>
                  <a:xfrm>
                    <a:off x="5965492" y="2820972"/>
                    <a:ext cx="947450" cy="859317"/>
                  </a:xfrm>
                  <a:prstGeom prst="rect">
                    <a:avLst/>
                  </a:prstGeom>
                </p:spPr>
              </p:pic>
              <p:pic>
                <p:nvPicPr>
                  <p:cNvPr id="129" name="그림 128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384" t="21343" r="27429" b="59479"/>
                  <a:stretch/>
                </p:blipFill>
                <p:spPr>
                  <a:xfrm>
                    <a:off x="5947892" y="1924071"/>
                    <a:ext cx="925417" cy="89236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0" name="그림 10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2845974"/>
                  <a:ext cx="906723" cy="846104"/>
                </a:xfrm>
                <a:prstGeom prst="rect">
                  <a:avLst/>
                </a:prstGeom>
              </p:spPr>
            </p:pic>
          </p:grpSp>
          <p:grpSp>
            <p:nvGrpSpPr>
              <p:cNvPr id="98" name="그룹 97"/>
              <p:cNvGrpSpPr/>
              <p:nvPr/>
            </p:nvGrpSpPr>
            <p:grpSpPr>
              <a:xfrm>
                <a:off x="7907565" y="2845974"/>
                <a:ext cx="867630" cy="827275"/>
                <a:chOff x="7866501" y="2838077"/>
                <a:chExt cx="867630" cy="827275"/>
              </a:xfrm>
            </p:grpSpPr>
            <p:pic>
              <p:nvPicPr>
                <p:cNvPr id="99" name="그림 9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6501" y="2838077"/>
                  <a:ext cx="867630" cy="827275"/>
                </a:xfrm>
                <a:prstGeom prst="rect">
                  <a:avLst/>
                </a:prstGeom>
              </p:spPr>
            </p:pic>
            <p:grpSp>
              <p:nvGrpSpPr>
                <p:cNvPr id="100" name="그룹 99"/>
                <p:cNvGrpSpPr/>
                <p:nvPr/>
              </p:nvGrpSpPr>
              <p:grpSpPr>
                <a:xfrm>
                  <a:off x="8054107" y="3451886"/>
                  <a:ext cx="474940" cy="174602"/>
                  <a:chOff x="7087186" y="2553934"/>
                  <a:chExt cx="474940" cy="174602"/>
                </a:xfrm>
              </p:grpSpPr>
              <p:pic>
                <p:nvPicPr>
                  <p:cNvPr id="101" name="그림 100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087186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2" name="그림 101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232013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3" name="그림 102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383428" y="2553934"/>
                    <a:ext cx="178698" cy="174602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30" name="그림 1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24504" r="60013" b="50421"/>
            <a:stretch/>
          </p:blipFill>
          <p:spPr>
            <a:xfrm>
              <a:off x="5975375" y="1973229"/>
              <a:ext cx="887216" cy="818965"/>
            </a:xfrm>
            <a:prstGeom prst="rect">
              <a:avLst/>
            </a:prstGeom>
          </p:spPr>
        </p:pic>
        <p:sp>
          <p:nvSpPr>
            <p:cNvPr id="136" name="직사각형 135"/>
            <p:cNvSpPr/>
            <p:nvPr/>
          </p:nvSpPr>
          <p:spPr>
            <a:xfrm>
              <a:off x="9073375" y="4761571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rgbClr val="FFFF00"/>
                  </a:solidFill>
                  <a:latin typeface="+mn-ea"/>
                </a:rPr>
                <a:t>추출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049" y="4382212"/>
              <a:ext cx="378278" cy="378278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2841814" y="1977345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무기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 smtClean="0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 필요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2830768" y="2553934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투구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2835600" y="3142787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상의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838707" y="3713846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반지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3269729" y="2718195"/>
            <a:ext cx="5228795" cy="1255131"/>
            <a:chOff x="3282440" y="2765235"/>
            <a:chExt cx="5228795" cy="1255131"/>
          </a:xfrm>
        </p:grpSpPr>
        <p:grpSp>
          <p:nvGrpSpPr>
            <p:cNvPr id="84" name="그룹 83"/>
            <p:cNvGrpSpPr/>
            <p:nvPr/>
          </p:nvGrpSpPr>
          <p:grpSpPr>
            <a:xfrm>
              <a:off x="3282440" y="2765235"/>
              <a:ext cx="5228795" cy="1255131"/>
              <a:chOff x="3283027" y="2668097"/>
              <a:chExt cx="5228795" cy="955636"/>
            </a:xfrm>
          </p:grpSpPr>
          <p:pic>
            <p:nvPicPr>
              <p:cNvPr id="90" name="그림 89"/>
              <p:cNvPicPr>
                <a:picLocks/>
              </p:cNvPicPr>
              <p:nvPr/>
            </p:nvPicPr>
            <p:blipFill rotWithShape="1">
              <a:blip r:embed="rId2"/>
              <a:srcRect l="4077" t="44140" r="56355" b="43005"/>
              <a:stretch/>
            </p:blipFill>
            <p:spPr>
              <a:xfrm>
                <a:off x="3283027" y="2668097"/>
                <a:ext cx="5228795" cy="955636"/>
              </a:xfrm>
              <a:prstGeom prst="rect">
                <a:avLst/>
              </a:prstGeom>
            </p:spPr>
          </p:pic>
          <p:pic>
            <p:nvPicPr>
              <p:cNvPr id="94" name="그림 93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3452694" y="2738492"/>
                <a:ext cx="4911593" cy="817125"/>
              </a:xfrm>
              <a:prstGeom prst="rect">
                <a:avLst/>
              </a:prstGeom>
            </p:spPr>
          </p:pic>
        </p:grpSp>
        <p:grpSp>
          <p:nvGrpSpPr>
            <p:cNvPr id="85" name="그룹 84"/>
            <p:cNvGrpSpPr/>
            <p:nvPr/>
          </p:nvGrpSpPr>
          <p:grpSpPr>
            <a:xfrm>
              <a:off x="4632614" y="3408664"/>
              <a:ext cx="2570974" cy="482627"/>
              <a:chOff x="2977634" y="5768519"/>
              <a:chExt cx="2570974" cy="490653"/>
            </a:xfrm>
          </p:grpSpPr>
          <p:pic>
            <p:nvPicPr>
              <p:cNvPr id="87" name="그림 8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2977634" y="5810345"/>
                <a:ext cx="862845" cy="407003"/>
              </a:xfrm>
              <a:prstGeom prst="rect">
                <a:avLst/>
              </a:prstGeom>
            </p:spPr>
          </p:pic>
          <p:sp>
            <p:nvSpPr>
              <p:cNvPr id="88" name="직사각형 87"/>
              <p:cNvSpPr/>
              <p:nvPr/>
            </p:nvSpPr>
            <p:spPr>
              <a:xfrm>
                <a:off x="3102397" y="5768519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취소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pic>
            <p:nvPicPr>
              <p:cNvPr id="104" name="그림 10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4685763" y="5810345"/>
                <a:ext cx="862845" cy="407003"/>
              </a:xfrm>
              <a:prstGeom prst="rect">
                <a:avLst/>
              </a:prstGeom>
            </p:spPr>
          </p:pic>
          <p:sp>
            <p:nvSpPr>
              <p:cNvPr id="120" name="직사각형 119"/>
              <p:cNvSpPr/>
              <p:nvPr/>
            </p:nvSpPr>
            <p:spPr>
              <a:xfrm>
                <a:off x="4810526" y="5768519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승낙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sp>
          <p:nvSpPr>
            <p:cNvPr id="86" name="직사각형 85"/>
            <p:cNvSpPr/>
            <p:nvPr/>
          </p:nvSpPr>
          <p:spPr>
            <a:xfrm>
              <a:off x="4131156" y="2950821"/>
              <a:ext cx="3553494" cy="390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/>
                <a:t>강화된 아이템 입니다</a:t>
              </a:r>
              <a:r>
                <a:rPr lang="en-US" altLang="ko-KR" sz="1050" dirty="0" smtClean="0"/>
                <a:t>. </a:t>
              </a:r>
              <a:r>
                <a:rPr lang="ko-KR" altLang="en-US" sz="1050" dirty="0" smtClean="0"/>
                <a:t>추출하시겠습니까</a:t>
              </a:r>
              <a:r>
                <a:rPr lang="en-US" altLang="ko-KR" sz="1050" dirty="0" smtClean="0"/>
                <a:t>?</a:t>
              </a:r>
              <a:endParaRPr lang="ko-KR" altLang="ko-KR" sz="1050" dirty="0"/>
            </a:p>
          </p:txBody>
        </p:sp>
      </p:grpSp>
      <p:sp>
        <p:nvSpPr>
          <p:cNvPr id="95" name="설명선 2 94"/>
          <p:cNvSpPr/>
          <p:nvPr/>
        </p:nvSpPr>
        <p:spPr>
          <a:xfrm>
            <a:off x="2888448" y="5004421"/>
            <a:ext cx="1361201" cy="304444"/>
          </a:xfrm>
          <a:prstGeom prst="borderCallout2">
            <a:avLst>
              <a:gd name="adj1" fmla="val 18750"/>
              <a:gd name="adj2" fmla="val 100929"/>
              <a:gd name="adj3" fmla="val 15131"/>
              <a:gd name="adj4" fmla="val 114448"/>
              <a:gd name="adj5" fmla="val 57777"/>
              <a:gd name="adj6" fmla="val 136495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B050"/>
                </a:solidFill>
              </a:rPr>
              <a:t>추출 버튼 입력</a:t>
            </a:r>
            <a:endParaRPr lang="ko-KR" altLang="en-US" sz="1050" dirty="0">
              <a:solidFill>
                <a:srgbClr val="00B050"/>
              </a:solidFill>
            </a:endParaRPr>
          </a:p>
        </p:txBody>
      </p:sp>
      <p:sp>
        <p:nvSpPr>
          <p:cNvPr id="4" name="타원 3"/>
          <p:cNvSpPr/>
          <p:nvPr/>
        </p:nvSpPr>
        <p:spPr>
          <a:xfrm>
            <a:off x="6580413" y="1958125"/>
            <a:ext cx="306882" cy="2968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021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그룹 7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81" name="대각선 방향의 모서리가 잘린 사각형 80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대각선 방향의 모서리가 잘린 사각형 81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추출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820308" y="925551"/>
            <a:ext cx="8272022" cy="4653012"/>
            <a:chOff x="1820308" y="925551"/>
            <a:chExt cx="8272022" cy="4653012"/>
          </a:xfrm>
        </p:grpSpPr>
        <p:grpSp>
          <p:nvGrpSpPr>
            <p:cNvPr id="3" name="그룹 2"/>
            <p:cNvGrpSpPr/>
            <p:nvPr/>
          </p:nvGrpSpPr>
          <p:grpSpPr>
            <a:xfrm>
              <a:off x="1820308" y="925551"/>
              <a:ext cx="8272022" cy="4653012"/>
              <a:chOff x="1820308" y="925551"/>
              <a:chExt cx="8272022" cy="4653012"/>
            </a:xfrm>
          </p:grpSpPr>
          <p:pic>
            <p:nvPicPr>
              <p:cNvPr id="42" name="그림 41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0308" y="925551"/>
                <a:ext cx="8272022" cy="4653012"/>
              </a:xfrm>
              <a:prstGeom prst="rect">
                <a:avLst/>
              </a:prstGeom>
            </p:spPr>
          </p:pic>
          <p:pic>
            <p:nvPicPr>
              <p:cNvPr id="43" name="그림 42"/>
              <p:cNvPicPr>
                <a:picLocks/>
              </p:cNvPicPr>
              <p:nvPr/>
            </p:nvPicPr>
            <p:blipFill rotWithShape="1">
              <a:blip r:embed="rId2"/>
              <a:srcRect l="13853" t="13740" r="78868" b="81467"/>
              <a:stretch/>
            </p:blipFill>
            <p:spPr>
              <a:xfrm>
                <a:off x="3423424" y="1561171"/>
                <a:ext cx="602166" cy="223024"/>
              </a:xfrm>
              <a:prstGeom prst="rect">
                <a:avLst/>
              </a:prstGeom>
            </p:spPr>
          </p:pic>
        </p:grpSp>
        <p:grpSp>
          <p:nvGrpSpPr>
            <p:cNvPr id="57" name="그룹 56"/>
            <p:cNvGrpSpPr/>
            <p:nvPr/>
          </p:nvGrpSpPr>
          <p:grpSpPr>
            <a:xfrm>
              <a:off x="5836524" y="1477537"/>
              <a:ext cx="3735868" cy="3727908"/>
              <a:chOff x="5836524" y="1477537"/>
              <a:chExt cx="3735868" cy="3727908"/>
            </a:xfrm>
          </p:grpSpPr>
          <p:pic>
            <p:nvPicPr>
              <p:cNvPr id="55" name="그림 54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5884127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6179632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37" name="그림 3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5836524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38" name="그림 3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132029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39" name="그림 3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6876585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0" name="그림 3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7172090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1" name="그림 40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 rot="10800000">
                <a:off x="7926537" y="4837455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8222042" y="4904629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6876584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48" name="그림 47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7172089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7855105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50" name="그림 4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8150610" y="1566745"/>
                <a:ext cx="395869" cy="223027"/>
              </a:xfrm>
              <a:prstGeom prst="rect">
                <a:avLst/>
              </a:prstGeom>
            </p:spPr>
          </p:pic>
          <p:pic>
            <p:nvPicPr>
              <p:cNvPr id="75" name="그림 74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9176523" y="1543956"/>
                <a:ext cx="395869" cy="223027"/>
              </a:xfrm>
              <a:prstGeom prst="rect">
                <a:avLst/>
              </a:prstGeom>
            </p:spPr>
          </p:pic>
        </p:grpSp>
        <p:grpSp>
          <p:nvGrpSpPr>
            <p:cNvPr id="58" name="그룹 57"/>
            <p:cNvGrpSpPr/>
            <p:nvPr/>
          </p:nvGrpSpPr>
          <p:grpSpPr>
            <a:xfrm>
              <a:off x="6864162" y="1482626"/>
              <a:ext cx="3034403" cy="3719115"/>
              <a:chOff x="4002015" y="5892932"/>
              <a:chExt cx="3034403" cy="3719115"/>
            </a:xfrm>
          </p:grpSpPr>
          <p:pic>
            <p:nvPicPr>
              <p:cNvPr id="59" name="그림 58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 rot="10800000">
                <a:off x="5988204" y="9266359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 rot="10800000">
                <a:off x="6222245" y="9322248"/>
                <a:ext cx="468353" cy="223027"/>
              </a:xfrm>
              <a:prstGeom prst="rect">
                <a:avLst/>
              </a:prstGeom>
            </p:spPr>
          </p:pic>
          <p:pic>
            <p:nvPicPr>
              <p:cNvPr id="70" name="그림 69"/>
              <p:cNvPicPr>
                <a:picLocks/>
              </p:cNvPicPr>
              <p:nvPr/>
            </p:nvPicPr>
            <p:blipFill rotWithShape="1">
              <a:blip r:embed="rId2"/>
              <a:srcRect l="48935" t="12039" r="38393" b="80532"/>
              <a:stretch/>
            </p:blipFill>
            <p:spPr>
              <a:xfrm>
                <a:off x="4002015" y="5892932"/>
                <a:ext cx="1048214" cy="345688"/>
              </a:xfrm>
              <a:prstGeom prst="rect">
                <a:avLst/>
              </a:prstGeom>
            </p:spPr>
          </p:pic>
          <p:pic>
            <p:nvPicPr>
              <p:cNvPr id="71" name="그림 70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4225039" y="5959838"/>
                <a:ext cx="468353" cy="223027"/>
              </a:xfrm>
              <a:prstGeom prst="rect">
                <a:avLst/>
              </a:prstGeom>
            </p:spPr>
          </p:pic>
        </p:grpSp>
        <p:sp>
          <p:nvSpPr>
            <p:cNvPr id="61" name="직사각형 60"/>
            <p:cNvSpPr/>
            <p:nvPr/>
          </p:nvSpPr>
          <p:spPr>
            <a:xfrm>
              <a:off x="9073375" y="4761571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rgbClr val="FFFF00"/>
                  </a:solidFill>
                  <a:latin typeface="+mn-ea"/>
                </a:rPr>
                <a:t>추출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6025227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강화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7071332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분해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8120814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진화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919919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 smtClean="0">
                  <a:solidFill>
                    <a:srgbClr val="FFFF00"/>
                  </a:solidFill>
                  <a:latin typeface="+mn-ea"/>
                </a:rPr>
                <a:t>방어구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7907530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장신구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5958171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무기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2607880" y="1416204"/>
              <a:ext cx="226520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옵션 추출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66" name="그림 65"/>
            <p:cNvPicPr>
              <a:picLocks/>
            </p:cNvPicPr>
            <p:nvPr/>
          </p:nvPicPr>
          <p:blipFill rotWithShape="1">
            <a:blip r:embed="rId2"/>
            <a:srcRect l="4018" t="78048" r="56753" b="18836"/>
            <a:stretch/>
          </p:blipFill>
          <p:spPr>
            <a:xfrm>
              <a:off x="2149984" y="3980985"/>
              <a:ext cx="3245005" cy="780586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/>
            </p:cNvPicPr>
            <p:nvPr/>
          </p:nvPicPr>
          <p:blipFill rotWithShape="1">
            <a:blip r:embed="rId2"/>
            <a:srcRect l="15011" t="46572" r="57084" b="43601"/>
            <a:stretch/>
          </p:blipFill>
          <p:spPr>
            <a:xfrm>
              <a:off x="2269272" y="3034989"/>
              <a:ext cx="2308303" cy="457201"/>
            </a:xfrm>
            <a:prstGeom prst="rect">
              <a:avLst/>
            </a:prstGeom>
          </p:spPr>
        </p:pic>
        <p:pic>
          <p:nvPicPr>
            <p:cNvPr id="69" name="그림 6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269272" y="3627863"/>
              <a:ext cx="1895708" cy="234175"/>
            </a:xfrm>
            <a:prstGeom prst="rect">
              <a:avLst/>
            </a:prstGeom>
          </p:spPr>
        </p:pic>
        <p:pic>
          <p:nvPicPr>
            <p:cNvPr id="67" name="그림 66"/>
            <p:cNvPicPr>
              <a:picLocks/>
            </p:cNvPicPr>
            <p:nvPr/>
          </p:nvPicPr>
          <p:blipFill rotWithShape="1">
            <a:blip r:embed="rId2"/>
            <a:srcRect l="4649" t="33519" r="58777" b="56735"/>
            <a:stretch/>
          </p:blipFill>
          <p:spPr>
            <a:xfrm>
              <a:off x="2149983" y="1929161"/>
              <a:ext cx="3245005" cy="2301145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223" y="1906857"/>
              <a:ext cx="779591" cy="2323449"/>
            </a:xfrm>
            <a:prstGeom prst="rect">
              <a:avLst/>
            </a:prstGeom>
          </p:spPr>
        </p:pic>
        <p:grpSp>
          <p:nvGrpSpPr>
            <p:cNvPr id="91" name="그룹 90"/>
            <p:cNvGrpSpPr/>
            <p:nvPr/>
          </p:nvGrpSpPr>
          <p:grpSpPr>
            <a:xfrm>
              <a:off x="2062223" y="4230306"/>
              <a:ext cx="3356517" cy="531265"/>
              <a:chOff x="3925228" y="2553628"/>
              <a:chExt cx="3356517" cy="657923"/>
            </a:xfrm>
          </p:grpSpPr>
          <p:pic>
            <p:nvPicPr>
              <p:cNvPr id="92" name="그림 91"/>
              <p:cNvPicPr>
                <a:picLocks/>
              </p:cNvPicPr>
              <p:nvPr/>
            </p:nvPicPr>
            <p:blipFill rotWithShape="1">
              <a:blip r:embed="rId2"/>
              <a:srcRect l="3437" t="43618" r="55985" b="42242"/>
              <a:stretch/>
            </p:blipFill>
            <p:spPr>
              <a:xfrm>
                <a:off x="3925228" y="2553628"/>
                <a:ext cx="3356517" cy="657923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4084329" y="2622011"/>
                <a:ext cx="3074429" cy="511482"/>
              </a:xfrm>
              <a:prstGeom prst="rect">
                <a:avLst/>
              </a:prstGeom>
            </p:spPr>
          </p:pic>
        </p:grpSp>
        <p:pic>
          <p:nvPicPr>
            <p:cNvPr id="111" name="그림 1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62" t="88170" r="18827"/>
            <a:stretch/>
          </p:blipFill>
          <p:spPr>
            <a:xfrm>
              <a:off x="2116931" y="4282897"/>
              <a:ext cx="3301809" cy="576908"/>
            </a:xfrm>
            <a:prstGeom prst="rect">
              <a:avLst/>
            </a:prstGeom>
          </p:spPr>
        </p:pic>
        <p:sp>
          <p:nvSpPr>
            <p:cNvPr id="114" name="직사각형 113"/>
            <p:cNvSpPr/>
            <p:nvPr/>
          </p:nvSpPr>
          <p:spPr>
            <a:xfrm>
              <a:off x="3982997" y="4350833"/>
              <a:ext cx="1541680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>
                  <a:solidFill>
                    <a:srgbClr val="00B050"/>
                  </a:solidFill>
                  <a:latin typeface="+mn-ea"/>
                </a:rPr>
                <a:t>24</a:t>
              </a:r>
              <a:r>
                <a:rPr lang="ko-KR" altLang="en-US" sz="1600" dirty="0" smtClean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en-US" altLang="ko-KR" sz="1600" dirty="0" smtClean="0">
                  <a:solidFill>
                    <a:schemeClr val="bg1"/>
                  </a:solidFill>
                  <a:latin typeface="+mn-ea"/>
                </a:rPr>
                <a:t>/ 1</a:t>
              </a:r>
              <a:endParaRPr lang="ko-KR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105" name="그룹 104"/>
            <p:cNvGrpSpPr/>
            <p:nvPr/>
          </p:nvGrpSpPr>
          <p:grpSpPr>
            <a:xfrm>
              <a:off x="4603497" y="4843898"/>
              <a:ext cx="862845" cy="482627"/>
              <a:chOff x="3778785" y="5768519"/>
              <a:chExt cx="862845" cy="490653"/>
            </a:xfrm>
          </p:grpSpPr>
          <p:pic>
            <p:nvPicPr>
              <p:cNvPr id="106" name="그림 10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3778785" y="5810345"/>
                <a:ext cx="862845" cy="407003"/>
              </a:xfrm>
              <a:prstGeom prst="rect">
                <a:avLst/>
              </a:prstGeom>
            </p:spPr>
          </p:pic>
          <p:sp>
            <p:nvSpPr>
              <p:cNvPr id="108" name="직사각형 107"/>
              <p:cNvSpPr/>
              <p:nvPr/>
            </p:nvSpPr>
            <p:spPr>
              <a:xfrm>
                <a:off x="3903548" y="5768519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추출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pic>
          <p:nvPicPr>
            <p:cNvPr id="116" name="그림 115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1977345"/>
              <a:ext cx="2553174" cy="526379"/>
            </a:xfrm>
            <a:prstGeom prst="rect">
              <a:avLst/>
            </a:prstGeom>
          </p:spPr>
        </p:pic>
        <p:pic>
          <p:nvPicPr>
            <p:cNvPr id="117" name="그림 116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2559068"/>
              <a:ext cx="2553174" cy="526379"/>
            </a:xfrm>
            <a:prstGeom prst="rect">
              <a:avLst/>
            </a:prstGeom>
          </p:spPr>
        </p:pic>
        <p:pic>
          <p:nvPicPr>
            <p:cNvPr id="118" name="그림 117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138973"/>
              <a:ext cx="2553174" cy="526379"/>
            </a:xfrm>
            <a:prstGeom prst="rect">
              <a:avLst/>
            </a:prstGeom>
          </p:spPr>
        </p:pic>
        <p:pic>
          <p:nvPicPr>
            <p:cNvPr id="119" name="그림 118"/>
            <p:cNvPicPr>
              <a:picLocks/>
            </p:cNvPicPr>
            <p:nvPr/>
          </p:nvPicPr>
          <p:blipFill rotWithShape="1">
            <a:blip r:embed="rId2"/>
            <a:srcRect l="14828" t="58077" r="62254" b="36891"/>
            <a:stretch/>
          </p:blipFill>
          <p:spPr>
            <a:xfrm>
              <a:off x="2841814" y="3718878"/>
              <a:ext cx="2553174" cy="526379"/>
            </a:xfrm>
            <a:prstGeom prst="rect">
              <a:avLst/>
            </a:prstGeom>
          </p:spPr>
        </p:pic>
        <p:grpSp>
          <p:nvGrpSpPr>
            <p:cNvPr id="95" name="그룹 94"/>
            <p:cNvGrpSpPr/>
            <p:nvPr/>
          </p:nvGrpSpPr>
          <p:grpSpPr>
            <a:xfrm>
              <a:off x="5963973" y="1956219"/>
              <a:ext cx="3782263" cy="1757627"/>
              <a:chOff x="7878672" y="2804456"/>
              <a:chExt cx="3782263" cy="1757627"/>
            </a:xfrm>
          </p:grpSpPr>
          <p:grpSp>
            <p:nvGrpSpPr>
              <p:cNvPr id="96" name="그룹 95"/>
              <p:cNvGrpSpPr/>
              <p:nvPr/>
            </p:nvGrpSpPr>
            <p:grpSpPr>
              <a:xfrm>
                <a:off x="7878672" y="2804456"/>
                <a:ext cx="3782263" cy="1757627"/>
                <a:chOff x="7878672" y="2804456"/>
                <a:chExt cx="3782263" cy="1757627"/>
              </a:xfrm>
            </p:grpSpPr>
            <p:pic>
              <p:nvPicPr>
                <p:cNvPr id="103" name="그림 10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3715979"/>
                  <a:ext cx="906723" cy="846104"/>
                </a:xfrm>
                <a:prstGeom prst="rect">
                  <a:avLst/>
                </a:prstGeom>
              </p:spPr>
            </p:pic>
            <p:grpSp>
              <p:nvGrpSpPr>
                <p:cNvPr id="107" name="그룹 106"/>
                <p:cNvGrpSpPr/>
                <p:nvPr/>
              </p:nvGrpSpPr>
              <p:grpSpPr>
                <a:xfrm>
                  <a:off x="7878672" y="2804456"/>
                  <a:ext cx="3782263" cy="1756218"/>
                  <a:chOff x="5947892" y="1924071"/>
                  <a:chExt cx="3782263" cy="1756218"/>
                </a:xfrm>
              </p:grpSpPr>
              <p:pic>
                <p:nvPicPr>
                  <p:cNvPr id="110" name="그림 109"/>
                  <p:cNvPicPr>
                    <a:picLocks/>
                  </p:cNvPicPr>
                  <p:nvPr/>
                </p:nvPicPr>
                <p:blipFill rotWithShape="1">
                  <a:blip r:embed="rId2"/>
                  <a:srcRect l="72901" t="21544" r="3659" b="59751"/>
                  <a:stretch/>
                </p:blipFill>
                <p:spPr>
                  <a:xfrm>
                    <a:off x="6873309" y="1944061"/>
                    <a:ext cx="1938969" cy="870333"/>
                  </a:xfrm>
                  <a:prstGeom prst="rect">
                    <a:avLst/>
                  </a:prstGeom>
                </p:spPr>
              </p:pic>
              <p:pic>
                <p:nvPicPr>
                  <p:cNvPr id="112" name="그림 111"/>
                  <p:cNvPicPr>
                    <a:picLocks/>
                  </p:cNvPicPr>
                  <p:nvPr/>
                </p:nvPicPr>
                <p:blipFill rotWithShape="1">
                  <a:blip r:embed="rId2"/>
                  <a:srcRect l="49479" t="40233" r="38934" b="40589"/>
                  <a:stretch/>
                </p:blipFill>
                <p:spPr>
                  <a:xfrm>
                    <a:off x="8771688" y="1933044"/>
                    <a:ext cx="958467" cy="892366"/>
                  </a:xfrm>
                  <a:prstGeom prst="rect">
                    <a:avLst/>
                  </a:prstGeom>
                </p:spPr>
              </p:pic>
              <p:pic>
                <p:nvPicPr>
                  <p:cNvPr id="113" name="그림 112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424" t="40509" r="27122" b="41023"/>
                  <a:stretch/>
                </p:blipFill>
                <p:spPr>
                  <a:xfrm>
                    <a:off x="5965492" y="2820972"/>
                    <a:ext cx="947450" cy="859317"/>
                  </a:xfrm>
                  <a:prstGeom prst="rect">
                    <a:avLst/>
                  </a:prstGeom>
                </p:spPr>
              </p:pic>
              <p:pic>
                <p:nvPicPr>
                  <p:cNvPr id="115" name="그림 114"/>
                  <p:cNvPicPr>
                    <a:picLocks/>
                  </p:cNvPicPr>
                  <p:nvPr/>
                </p:nvPicPr>
                <p:blipFill rotWithShape="1">
                  <a:blip r:embed="rId2"/>
                  <a:srcRect l="61384" t="21343" r="27429" b="59479"/>
                  <a:stretch/>
                </p:blipFill>
                <p:spPr>
                  <a:xfrm>
                    <a:off x="5947892" y="1924071"/>
                    <a:ext cx="925417" cy="89236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9" name="그림 108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689" y="2845974"/>
                  <a:ext cx="906723" cy="846104"/>
                </a:xfrm>
                <a:prstGeom prst="rect">
                  <a:avLst/>
                </a:prstGeom>
              </p:spPr>
            </p:pic>
          </p:grpSp>
          <p:grpSp>
            <p:nvGrpSpPr>
              <p:cNvPr id="97" name="그룹 96"/>
              <p:cNvGrpSpPr/>
              <p:nvPr/>
            </p:nvGrpSpPr>
            <p:grpSpPr>
              <a:xfrm>
                <a:off x="7907565" y="2845974"/>
                <a:ext cx="867630" cy="827275"/>
                <a:chOff x="7866501" y="2838077"/>
                <a:chExt cx="867630" cy="827275"/>
              </a:xfrm>
            </p:grpSpPr>
            <p:pic>
              <p:nvPicPr>
                <p:cNvPr id="98" name="그림 9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6501" y="2838077"/>
                  <a:ext cx="867630" cy="827275"/>
                </a:xfrm>
                <a:prstGeom prst="rect">
                  <a:avLst/>
                </a:prstGeom>
              </p:spPr>
            </p:pic>
            <p:grpSp>
              <p:nvGrpSpPr>
                <p:cNvPr id="99" name="그룹 98"/>
                <p:cNvGrpSpPr/>
                <p:nvPr/>
              </p:nvGrpSpPr>
              <p:grpSpPr>
                <a:xfrm>
                  <a:off x="8054107" y="3451886"/>
                  <a:ext cx="474940" cy="174602"/>
                  <a:chOff x="7087186" y="2553934"/>
                  <a:chExt cx="474940" cy="174602"/>
                </a:xfrm>
              </p:grpSpPr>
              <p:pic>
                <p:nvPicPr>
                  <p:cNvPr id="100" name="그림 99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087186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1" name="그림 100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232013" y="2553934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02" name="그림 101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7383428" y="2553934"/>
                    <a:ext cx="178698" cy="174602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1" name="그룹 10"/>
            <p:cNvGrpSpPr/>
            <p:nvPr/>
          </p:nvGrpSpPr>
          <p:grpSpPr>
            <a:xfrm>
              <a:off x="4305280" y="1781280"/>
              <a:ext cx="3195312" cy="2654414"/>
              <a:chOff x="250664" y="1836786"/>
              <a:chExt cx="3195312" cy="2654414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96" t="3982" r="19914" b="14064"/>
              <a:stretch/>
            </p:blipFill>
            <p:spPr>
              <a:xfrm>
                <a:off x="250664" y="1836786"/>
                <a:ext cx="3195312" cy="2654414"/>
              </a:xfrm>
              <a:prstGeom prst="rect">
                <a:avLst/>
              </a:prstGeom>
              <a:ln w="28575">
                <a:solidFill>
                  <a:srgbClr val="FFC000"/>
                </a:solidFill>
              </a:ln>
            </p:spPr>
          </p:pic>
          <p:grpSp>
            <p:nvGrpSpPr>
              <p:cNvPr id="10" name="그룹 9"/>
              <p:cNvGrpSpPr/>
              <p:nvPr/>
            </p:nvGrpSpPr>
            <p:grpSpPr>
              <a:xfrm>
                <a:off x="1397541" y="2904547"/>
                <a:ext cx="783107" cy="772494"/>
                <a:chOff x="1476409" y="2980768"/>
                <a:chExt cx="783107" cy="772494"/>
              </a:xfrm>
            </p:grpSpPr>
            <p:pic>
              <p:nvPicPr>
                <p:cNvPr id="128" name="그림 127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6409" y="2980768"/>
                  <a:ext cx="783107" cy="772494"/>
                </a:xfrm>
                <a:prstGeom prst="rect">
                  <a:avLst/>
                </a:prstGeom>
              </p:spPr>
            </p:pic>
            <p:grpSp>
              <p:nvGrpSpPr>
                <p:cNvPr id="9" name="그룹 8"/>
                <p:cNvGrpSpPr/>
                <p:nvPr/>
              </p:nvGrpSpPr>
              <p:grpSpPr>
                <a:xfrm>
                  <a:off x="1649130" y="3567034"/>
                  <a:ext cx="474940" cy="174602"/>
                  <a:chOff x="6332872" y="2763946"/>
                  <a:chExt cx="474940" cy="174602"/>
                </a:xfrm>
              </p:grpSpPr>
              <p:pic>
                <p:nvPicPr>
                  <p:cNvPr id="129" name="그림 128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332872" y="2763946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30" name="그림 129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477699" y="2763946"/>
                    <a:ext cx="178698" cy="174602"/>
                  </a:xfrm>
                  <a:prstGeom prst="rect">
                    <a:avLst/>
                  </a:prstGeom>
                </p:spPr>
              </p:pic>
              <p:pic>
                <p:nvPicPr>
                  <p:cNvPr id="131" name="그림 130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526" t="77092" r="14925" b="12065"/>
                  <a:stretch/>
                </p:blipFill>
                <p:spPr>
                  <a:xfrm>
                    <a:off x="6629114" y="2763946"/>
                    <a:ext cx="178698" cy="174602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83" name="그림 8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049" y="4382212"/>
              <a:ext cx="378278" cy="378278"/>
            </a:xfrm>
            <a:prstGeom prst="rect">
              <a:avLst/>
            </a:prstGeom>
          </p:spPr>
        </p:pic>
        <p:sp>
          <p:nvSpPr>
            <p:cNvPr id="84" name="직사각형 83"/>
            <p:cNvSpPr/>
            <p:nvPr/>
          </p:nvSpPr>
          <p:spPr>
            <a:xfrm>
              <a:off x="2841814" y="1977345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무기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 smtClean="0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 필요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2830768" y="2553934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투구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2835600" y="3142787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상의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2838707" y="3713846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반지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8" name="설명선 2 87"/>
            <p:cNvSpPr/>
            <p:nvPr/>
          </p:nvSpPr>
          <p:spPr>
            <a:xfrm>
              <a:off x="2888448" y="5004421"/>
              <a:ext cx="1361201" cy="304444"/>
            </a:xfrm>
            <a:prstGeom prst="borderCallout2">
              <a:avLst>
                <a:gd name="adj1" fmla="val 18750"/>
                <a:gd name="adj2" fmla="val 100929"/>
                <a:gd name="adj3" fmla="val 15131"/>
                <a:gd name="adj4" fmla="val 114448"/>
                <a:gd name="adj5" fmla="val 57777"/>
                <a:gd name="adj6" fmla="val 136495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B050"/>
                  </a:solidFill>
                </a:rPr>
                <a:t>추출 버튼 입력</a:t>
              </a:r>
              <a:endParaRPr lang="ko-KR" altLang="en-US" sz="105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그룹 83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85" name="대각선 방향의 모서리가 잘린 사각형 84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대각선 방향의 모서리가 잘린 사각형 85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추출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820308" y="925551"/>
            <a:ext cx="8272022" cy="4653012"/>
            <a:chOff x="1820308" y="925551"/>
            <a:chExt cx="8272022" cy="4653012"/>
          </a:xfrm>
        </p:grpSpPr>
        <p:grpSp>
          <p:nvGrpSpPr>
            <p:cNvPr id="2" name="그룹 1"/>
            <p:cNvGrpSpPr/>
            <p:nvPr/>
          </p:nvGrpSpPr>
          <p:grpSpPr>
            <a:xfrm>
              <a:off x="1820308" y="925551"/>
              <a:ext cx="8272022" cy="4653012"/>
              <a:chOff x="1820308" y="925551"/>
              <a:chExt cx="8272022" cy="4653012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1820308" y="925551"/>
                <a:ext cx="8272022" cy="4653012"/>
                <a:chOff x="1820308" y="925551"/>
                <a:chExt cx="8272022" cy="4653012"/>
              </a:xfrm>
            </p:grpSpPr>
            <p:pic>
              <p:nvPicPr>
                <p:cNvPr id="42" name="그림 41"/>
                <p:cNvPicPr>
                  <a:picLocks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20308" y="925551"/>
                  <a:ext cx="8272022" cy="4653012"/>
                </a:xfrm>
                <a:prstGeom prst="rect">
                  <a:avLst/>
                </a:prstGeom>
              </p:spPr>
            </p:pic>
            <p:pic>
              <p:nvPicPr>
                <p:cNvPr id="43" name="그림 42"/>
                <p:cNvPicPr>
                  <a:picLocks/>
                </p:cNvPicPr>
                <p:nvPr/>
              </p:nvPicPr>
              <p:blipFill rotWithShape="1">
                <a:blip r:embed="rId2"/>
                <a:srcRect l="13853" t="13740" r="78868" b="81467"/>
                <a:stretch/>
              </p:blipFill>
              <p:spPr>
                <a:xfrm>
                  <a:off x="3423424" y="1561171"/>
                  <a:ext cx="602166" cy="223024"/>
                </a:xfrm>
                <a:prstGeom prst="rect">
                  <a:avLst/>
                </a:prstGeom>
              </p:spPr>
            </p:pic>
          </p:grpSp>
          <p:grpSp>
            <p:nvGrpSpPr>
              <p:cNvPr id="57" name="그룹 56"/>
              <p:cNvGrpSpPr/>
              <p:nvPr/>
            </p:nvGrpSpPr>
            <p:grpSpPr>
              <a:xfrm>
                <a:off x="5836524" y="1477537"/>
                <a:ext cx="3735868" cy="3727908"/>
                <a:chOff x="5836524" y="1477537"/>
                <a:chExt cx="3735868" cy="3727908"/>
              </a:xfrm>
            </p:grpSpPr>
            <p:pic>
              <p:nvPicPr>
                <p:cNvPr id="55" name="그림 54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>
                  <a:off x="5884127" y="1477537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56" name="그림 55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6179632" y="1566745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37" name="그림 36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 rot="10800000">
                  <a:off x="5836524" y="4837455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38" name="그림 37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 rot="10800000">
                  <a:off x="6132029" y="4904629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39" name="그림 38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 rot="10800000">
                  <a:off x="6876585" y="4837455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40" name="그림 39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 rot="10800000">
                  <a:off x="7172090" y="4904629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41" name="그림 40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 rot="10800000">
                  <a:off x="7926537" y="4837455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44" name="그림 43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 rot="10800000">
                  <a:off x="8222042" y="4904629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47" name="그림 46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>
                  <a:off x="6876584" y="1477537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48" name="그림 47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7172089" y="1566745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49" name="그림 48"/>
                <p:cNvPicPr>
                  <a:picLocks/>
                </p:cNvPicPr>
                <p:nvPr/>
              </p:nvPicPr>
              <p:blipFill rotWithShape="1">
                <a:blip r:embed="rId2"/>
                <a:srcRect l="61215" t="11823" r="26787" b="80269"/>
                <a:stretch/>
              </p:blipFill>
              <p:spPr>
                <a:xfrm>
                  <a:off x="7855105" y="1477537"/>
                  <a:ext cx="992458" cy="367990"/>
                </a:xfrm>
                <a:prstGeom prst="rect">
                  <a:avLst/>
                </a:prstGeom>
              </p:spPr>
            </p:pic>
            <p:pic>
              <p:nvPicPr>
                <p:cNvPr id="50" name="그림 49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8150610" y="1566745"/>
                  <a:ext cx="395869" cy="223027"/>
                </a:xfrm>
                <a:prstGeom prst="rect">
                  <a:avLst/>
                </a:prstGeom>
              </p:spPr>
            </p:pic>
            <p:pic>
              <p:nvPicPr>
                <p:cNvPr id="75" name="그림 74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9176523" y="1543956"/>
                  <a:ext cx="395869" cy="223027"/>
                </a:xfrm>
                <a:prstGeom prst="rect">
                  <a:avLst/>
                </a:prstGeom>
              </p:spPr>
            </p:pic>
          </p:grpSp>
          <p:grpSp>
            <p:nvGrpSpPr>
              <p:cNvPr id="58" name="그룹 57"/>
              <p:cNvGrpSpPr/>
              <p:nvPr/>
            </p:nvGrpSpPr>
            <p:grpSpPr>
              <a:xfrm>
                <a:off x="6864162" y="1482626"/>
                <a:ext cx="3034403" cy="3719115"/>
                <a:chOff x="4002015" y="5892932"/>
                <a:chExt cx="3034403" cy="3719115"/>
              </a:xfrm>
            </p:grpSpPr>
            <p:pic>
              <p:nvPicPr>
                <p:cNvPr id="59" name="그림 58"/>
                <p:cNvPicPr>
                  <a:picLocks/>
                </p:cNvPicPr>
                <p:nvPr/>
              </p:nvPicPr>
              <p:blipFill rotWithShape="1">
                <a:blip r:embed="rId2"/>
                <a:srcRect l="48935" t="12039" r="38393" b="80532"/>
                <a:stretch/>
              </p:blipFill>
              <p:spPr>
                <a:xfrm rot="10800000">
                  <a:off x="5988204" y="9266359"/>
                  <a:ext cx="1048214" cy="345688"/>
                </a:xfrm>
                <a:prstGeom prst="rect">
                  <a:avLst/>
                </a:prstGeom>
              </p:spPr>
            </p:pic>
            <p:pic>
              <p:nvPicPr>
                <p:cNvPr id="60" name="그림 59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 rot="10800000">
                  <a:off x="6222245" y="9322248"/>
                  <a:ext cx="468353" cy="223027"/>
                </a:xfrm>
                <a:prstGeom prst="rect">
                  <a:avLst/>
                </a:prstGeom>
              </p:spPr>
            </p:pic>
            <p:pic>
              <p:nvPicPr>
                <p:cNvPr id="70" name="그림 69"/>
                <p:cNvPicPr>
                  <a:picLocks/>
                </p:cNvPicPr>
                <p:nvPr/>
              </p:nvPicPr>
              <p:blipFill rotWithShape="1">
                <a:blip r:embed="rId2"/>
                <a:srcRect l="48935" t="12039" r="38393" b="80532"/>
                <a:stretch/>
              </p:blipFill>
              <p:spPr>
                <a:xfrm>
                  <a:off x="4002015" y="5892932"/>
                  <a:ext cx="1048214" cy="345688"/>
                </a:xfrm>
                <a:prstGeom prst="rect">
                  <a:avLst/>
                </a:prstGeom>
              </p:spPr>
            </p:pic>
            <p:pic>
              <p:nvPicPr>
                <p:cNvPr id="71" name="그림 70"/>
                <p:cNvPicPr>
                  <a:picLocks/>
                </p:cNvPicPr>
                <p:nvPr/>
              </p:nvPicPr>
              <p:blipFill rotWithShape="1">
                <a:blip r:embed="rId2"/>
                <a:srcRect l="62820" t="13501" r="34349" b="82425"/>
                <a:stretch/>
              </p:blipFill>
              <p:spPr>
                <a:xfrm>
                  <a:off x="4225039" y="5959838"/>
                  <a:ext cx="468353" cy="223027"/>
                </a:xfrm>
                <a:prstGeom prst="rect">
                  <a:avLst/>
                </a:prstGeom>
              </p:spPr>
            </p:pic>
          </p:grpSp>
          <p:sp>
            <p:nvSpPr>
              <p:cNvPr id="61" name="직사각형 60"/>
              <p:cNvSpPr/>
              <p:nvPr/>
            </p:nvSpPr>
            <p:spPr>
              <a:xfrm>
                <a:off x="9073375" y="4761571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 dirty="0" smtClean="0">
                    <a:solidFill>
                      <a:srgbClr val="FFFF00"/>
                    </a:solidFill>
                    <a:latin typeface="+mn-ea"/>
                  </a:rPr>
                  <a:t>추출</a:t>
                </a:r>
                <a:endParaRPr lang="ko-KR" altLang="en-US" sz="1200" b="1" dirty="0">
                  <a:solidFill>
                    <a:srgbClr val="FFFF00"/>
                  </a:solidFill>
                  <a:latin typeface="+mn-ea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6025227" y="4770346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강화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7071332" y="4770346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분해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8120814" y="4770346"/>
                <a:ext cx="613317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진화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6919919" y="1388508"/>
                <a:ext cx="916144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b="1" dirty="0" err="1" smtClean="0">
                    <a:solidFill>
                      <a:srgbClr val="FFFF00"/>
                    </a:solidFill>
                    <a:latin typeface="+mn-ea"/>
                  </a:rPr>
                  <a:t>방어구</a:t>
                </a:r>
                <a:endParaRPr lang="ko-KR" altLang="en-US" sz="1200" b="1" dirty="0">
                  <a:solidFill>
                    <a:srgbClr val="FFFF00"/>
                  </a:solidFill>
                  <a:latin typeface="+mn-ea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7907530" y="1388508"/>
                <a:ext cx="916144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장신구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5958171" y="1388508"/>
                <a:ext cx="916144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무기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2607880" y="1416204"/>
                <a:ext cx="2265204" cy="4906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옵션 추출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pic>
            <p:nvPicPr>
              <p:cNvPr id="66" name="그림 65"/>
              <p:cNvPicPr>
                <a:picLocks/>
              </p:cNvPicPr>
              <p:nvPr/>
            </p:nvPicPr>
            <p:blipFill rotWithShape="1">
              <a:blip r:embed="rId2"/>
              <a:srcRect l="4018" t="78048" r="56753" b="18836"/>
              <a:stretch/>
            </p:blipFill>
            <p:spPr>
              <a:xfrm>
                <a:off x="2149984" y="3980985"/>
                <a:ext cx="3245005" cy="780586"/>
              </a:xfrm>
              <a:prstGeom prst="rect">
                <a:avLst/>
              </a:prstGeom>
            </p:spPr>
          </p:pic>
          <p:pic>
            <p:nvPicPr>
              <p:cNvPr id="68" name="그림 67"/>
              <p:cNvPicPr>
                <a:picLocks/>
              </p:cNvPicPr>
              <p:nvPr/>
            </p:nvPicPr>
            <p:blipFill rotWithShape="1">
              <a:blip r:embed="rId2"/>
              <a:srcRect l="15011" t="46572" r="57084" b="43601"/>
              <a:stretch/>
            </p:blipFill>
            <p:spPr>
              <a:xfrm>
                <a:off x="2269272" y="3034989"/>
                <a:ext cx="2308303" cy="457201"/>
              </a:xfrm>
              <a:prstGeom prst="rect">
                <a:avLst/>
              </a:prstGeom>
            </p:spPr>
          </p:pic>
          <p:pic>
            <p:nvPicPr>
              <p:cNvPr id="69" name="그림 68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269272" y="3627863"/>
                <a:ext cx="1895708" cy="234175"/>
              </a:xfrm>
              <a:prstGeom prst="rect">
                <a:avLst/>
              </a:prstGeom>
            </p:spPr>
          </p:pic>
          <p:pic>
            <p:nvPicPr>
              <p:cNvPr id="67" name="그림 66"/>
              <p:cNvPicPr>
                <a:picLocks/>
              </p:cNvPicPr>
              <p:nvPr/>
            </p:nvPicPr>
            <p:blipFill rotWithShape="1">
              <a:blip r:embed="rId2"/>
              <a:srcRect l="4649" t="33519" r="58777" b="56735"/>
              <a:stretch/>
            </p:blipFill>
            <p:spPr>
              <a:xfrm>
                <a:off x="2149983" y="1929161"/>
                <a:ext cx="3245005" cy="2301145"/>
              </a:xfrm>
              <a:prstGeom prst="rect">
                <a:avLst/>
              </a:prstGeom>
            </p:spPr>
          </p:pic>
          <p:pic>
            <p:nvPicPr>
              <p:cNvPr id="89" name="그림 8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2223" y="1906857"/>
                <a:ext cx="779591" cy="2323449"/>
              </a:xfrm>
              <a:prstGeom prst="rect">
                <a:avLst/>
              </a:prstGeom>
            </p:spPr>
          </p:pic>
          <p:grpSp>
            <p:nvGrpSpPr>
              <p:cNvPr id="91" name="그룹 90"/>
              <p:cNvGrpSpPr/>
              <p:nvPr/>
            </p:nvGrpSpPr>
            <p:grpSpPr>
              <a:xfrm>
                <a:off x="2062223" y="4230306"/>
                <a:ext cx="3356517" cy="531265"/>
                <a:chOff x="3925228" y="2553628"/>
                <a:chExt cx="3356517" cy="657923"/>
              </a:xfrm>
            </p:grpSpPr>
            <p:pic>
              <p:nvPicPr>
                <p:cNvPr id="92" name="그림 91"/>
                <p:cNvPicPr>
                  <a:picLocks/>
                </p:cNvPicPr>
                <p:nvPr/>
              </p:nvPicPr>
              <p:blipFill rotWithShape="1">
                <a:blip r:embed="rId2"/>
                <a:srcRect l="3437" t="43618" r="55985" b="42242"/>
                <a:stretch/>
              </p:blipFill>
              <p:spPr>
                <a:xfrm>
                  <a:off x="3925228" y="2553628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93" name="그림 92"/>
                <p:cNvPicPr>
                  <a:picLocks/>
                </p:cNvPicPr>
                <p:nvPr/>
              </p:nvPicPr>
              <p:blipFill rotWithShape="1">
                <a:blip r:embed="rId2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pic>
            <p:nvPicPr>
              <p:cNvPr id="36" name="그림 3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36" t="24504" r="60013" b="50421"/>
              <a:stretch/>
            </p:blipFill>
            <p:spPr>
              <a:xfrm>
                <a:off x="6926415" y="1946270"/>
                <a:ext cx="887216" cy="818965"/>
              </a:xfrm>
              <a:prstGeom prst="rect">
                <a:avLst/>
              </a:prstGeom>
            </p:spPr>
          </p:pic>
          <p:grpSp>
            <p:nvGrpSpPr>
              <p:cNvPr id="105" name="그룹 104"/>
              <p:cNvGrpSpPr/>
              <p:nvPr/>
            </p:nvGrpSpPr>
            <p:grpSpPr>
              <a:xfrm>
                <a:off x="4603497" y="4843898"/>
                <a:ext cx="862845" cy="482627"/>
                <a:chOff x="3778785" y="5768519"/>
                <a:chExt cx="862845" cy="490653"/>
              </a:xfrm>
            </p:grpSpPr>
            <p:pic>
              <p:nvPicPr>
                <p:cNvPr id="106" name="그림 10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3778785" y="5810345"/>
                  <a:ext cx="862845" cy="407003"/>
                </a:xfrm>
                <a:prstGeom prst="rect">
                  <a:avLst/>
                </a:prstGeom>
              </p:spPr>
            </p:pic>
            <p:sp>
              <p:nvSpPr>
                <p:cNvPr id="108" name="직사각형 107"/>
                <p:cNvSpPr/>
                <p:nvPr/>
              </p:nvSpPr>
              <p:spPr>
                <a:xfrm>
                  <a:off x="3903548" y="5768519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추출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pic>
            <p:nvPicPr>
              <p:cNvPr id="63" name="그림 62"/>
              <p:cNvPicPr>
                <a:picLocks/>
              </p:cNvPicPr>
              <p:nvPr/>
            </p:nvPicPr>
            <p:blipFill rotWithShape="1">
              <a:blip r:embed="rId2"/>
              <a:srcRect l="72901" t="21544" r="3659" b="59751"/>
              <a:stretch/>
            </p:blipFill>
            <p:spPr>
              <a:xfrm>
                <a:off x="6908594" y="1917522"/>
                <a:ext cx="1938969" cy="870333"/>
              </a:xfrm>
              <a:prstGeom prst="rect">
                <a:avLst/>
              </a:prstGeom>
            </p:spPr>
          </p:pic>
          <p:pic>
            <p:nvPicPr>
              <p:cNvPr id="65" name="그림 64"/>
              <p:cNvPicPr>
                <a:picLocks/>
              </p:cNvPicPr>
              <p:nvPr/>
            </p:nvPicPr>
            <p:blipFill rotWithShape="1">
              <a:blip r:embed="rId2"/>
              <a:srcRect l="49479" t="40233" r="38934" b="40589"/>
              <a:stretch/>
            </p:blipFill>
            <p:spPr>
              <a:xfrm>
                <a:off x="8839334" y="1900870"/>
                <a:ext cx="958467" cy="892366"/>
              </a:xfrm>
              <a:prstGeom prst="rect">
                <a:avLst/>
              </a:prstGeom>
            </p:spPr>
          </p:pic>
          <p:pic>
            <p:nvPicPr>
              <p:cNvPr id="76" name="그림 75"/>
              <p:cNvPicPr>
                <a:picLocks/>
              </p:cNvPicPr>
              <p:nvPr/>
            </p:nvPicPr>
            <p:blipFill rotWithShape="1">
              <a:blip r:embed="rId2"/>
              <a:srcRect l="61424" t="40509" r="27122" b="41023"/>
              <a:stretch/>
            </p:blipFill>
            <p:spPr>
              <a:xfrm>
                <a:off x="5942518" y="2817123"/>
                <a:ext cx="947450" cy="859317"/>
              </a:xfrm>
              <a:prstGeom prst="rect">
                <a:avLst/>
              </a:prstGeom>
            </p:spPr>
          </p:pic>
          <p:pic>
            <p:nvPicPr>
              <p:cNvPr id="77" name="그림 76"/>
              <p:cNvPicPr>
                <a:picLocks/>
              </p:cNvPicPr>
              <p:nvPr/>
            </p:nvPicPr>
            <p:blipFill rotWithShape="1">
              <a:blip r:embed="rId2"/>
              <a:srcRect l="60647" t="62390" r="18976" b="18669"/>
              <a:stretch/>
            </p:blipFill>
            <p:spPr>
              <a:xfrm>
                <a:off x="6874315" y="2836000"/>
                <a:ext cx="1685581" cy="881351"/>
              </a:xfrm>
              <a:prstGeom prst="rect">
                <a:avLst/>
              </a:prstGeom>
            </p:spPr>
          </p:pic>
          <p:pic>
            <p:nvPicPr>
              <p:cNvPr id="78" name="그림 77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841814" y="1977345"/>
                <a:ext cx="2553174" cy="526379"/>
              </a:xfrm>
              <a:prstGeom prst="rect">
                <a:avLst/>
              </a:prstGeom>
            </p:spPr>
          </p:pic>
          <p:pic>
            <p:nvPicPr>
              <p:cNvPr id="79" name="그림 78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841814" y="2559068"/>
                <a:ext cx="2553174" cy="526379"/>
              </a:xfrm>
              <a:prstGeom prst="rect">
                <a:avLst/>
              </a:prstGeom>
            </p:spPr>
          </p:pic>
          <p:pic>
            <p:nvPicPr>
              <p:cNvPr id="80" name="그림 79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841814" y="3138973"/>
                <a:ext cx="2553174" cy="526379"/>
              </a:xfrm>
              <a:prstGeom prst="rect">
                <a:avLst/>
              </a:prstGeom>
            </p:spPr>
          </p:pic>
          <p:pic>
            <p:nvPicPr>
              <p:cNvPr id="81" name="그림 80"/>
              <p:cNvPicPr>
                <a:picLocks/>
              </p:cNvPicPr>
              <p:nvPr/>
            </p:nvPicPr>
            <p:blipFill rotWithShape="1">
              <a:blip r:embed="rId2"/>
              <a:srcRect l="14828" t="58077" r="62254" b="36891"/>
              <a:stretch/>
            </p:blipFill>
            <p:spPr>
              <a:xfrm>
                <a:off x="2841814" y="3718878"/>
                <a:ext cx="2553174" cy="526379"/>
              </a:xfrm>
              <a:prstGeom prst="rect">
                <a:avLst/>
              </a:prstGeom>
            </p:spPr>
          </p:pic>
          <p:sp>
            <p:nvSpPr>
              <p:cNvPr id="83" name="직사각형 82"/>
              <p:cNvSpPr/>
              <p:nvPr/>
            </p:nvSpPr>
            <p:spPr>
              <a:xfrm>
                <a:off x="2830768" y="2553934"/>
                <a:ext cx="2453939" cy="52637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ko-KR" altLang="en-US" sz="1000" dirty="0" smtClean="0">
                    <a:solidFill>
                      <a:srgbClr val="00B0F0"/>
                    </a:solidFill>
                    <a:latin typeface="+mn-ea"/>
                  </a:rPr>
                  <a:t>방어력 </a:t>
                </a:r>
                <a:r>
                  <a:rPr lang="en-US" altLang="ko-KR" sz="1000" dirty="0" smtClean="0">
                    <a:solidFill>
                      <a:srgbClr val="00B0F0"/>
                    </a:solidFill>
                    <a:latin typeface="+mn-ea"/>
                  </a:rPr>
                  <a:t>+10%</a:t>
                </a:r>
              </a:p>
              <a:p>
                <a:r>
                  <a:rPr lang="ko-KR" altLang="en-US" sz="1000" dirty="0" smtClean="0">
                    <a:solidFill>
                      <a:srgbClr val="00B0F0"/>
                    </a:solidFill>
                    <a:latin typeface="+mn-ea"/>
                  </a:rPr>
                  <a:t>치명타세기 </a:t>
                </a:r>
                <a:r>
                  <a:rPr lang="en-US" altLang="ko-KR" sz="1000" dirty="0" smtClean="0">
                    <a:solidFill>
                      <a:srgbClr val="00B0F0"/>
                    </a:solidFill>
                    <a:latin typeface="+mn-ea"/>
                  </a:rPr>
                  <a:t>+5%</a:t>
                </a:r>
              </a:p>
              <a:p>
                <a:r>
                  <a:rPr lang="ko-KR" altLang="en-US" sz="1000" dirty="0" smtClean="0">
                    <a:solidFill>
                      <a:srgbClr val="00B0F0"/>
                    </a:solidFill>
                    <a:latin typeface="+mn-ea"/>
                  </a:rPr>
                  <a:t>상태이상 저항 </a:t>
                </a:r>
                <a:r>
                  <a:rPr lang="en-US" altLang="ko-KR" sz="1000" dirty="0" smtClean="0">
                    <a:solidFill>
                      <a:srgbClr val="00B0F0"/>
                    </a:solidFill>
                    <a:latin typeface="+mn-ea"/>
                  </a:rPr>
                  <a:t>+10%</a:t>
                </a:r>
              </a:p>
            </p:txBody>
          </p:sp>
          <p:pic>
            <p:nvPicPr>
              <p:cNvPr id="96" name="그림 9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462" t="88170" r="18827"/>
              <a:stretch/>
            </p:blipFill>
            <p:spPr>
              <a:xfrm>
                <a:off x="2116931" y="4282897"/>
                <a:ext cx="3301809" cy="597622"/>
              </a:xfrm>
              <a:prstGeom prst="rect">
                <a:avLst/>
              </a:prstGeom>
            </p:spPr>
          </p:pic>
          <p:sp>
            <p:nvSpPr>
              <p:cNvPr id="97" name="직사각형 96"/>
              <p:cNvSpPr/>
              <p:nvPr/>
            </p:nvSpPr>
            <p:spPr>
              <a:xfrm>
                <a:off x="2149072" y="4373466"/>
                <a:ext cx="3143573" cy="3907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>
                    <a:solidFill>
                      <a:schemeClr val="bg1"/>
                    </a:solidFill>
                    <a:latin typeface="+mn-ea"/>
                  </a:rPr>
                  <a:t>4</a:t>
                </a:r>
                <a:r>
                  <a:rPr lang="ko-KR" altLang="en-US" sz="1050" dirty="0" smtClean="0">
                    <a:solidFill>
                      <a:schemeClr val="bg1"/>
                    </a:solidFill>
                    <a:latin typeface="+mn-ea"/>
                  </a:rPr>
                  <a:t>성 등급 이상의 아이템을 선택해주세요</a:t>
                </a:r>
                <a:r>
                  <a:rPr lang="en-US" altLang="ko-KR" sz="1050" dirty="0" smtClean="0">
                    <a:solidFill>
                      <a:schemeClr val="bg1"/>
                    </a:solidFill>
                    <a:latin typeface="+mn-ea"/>
                  </a:rPr>
                  <a:t>.</a:t>
                </a:r>
              </a:p>
            </p:txBody>
          </p:sp>
          <p:pic>
            <p:nvPicPr>
              <p:cNvPr id="101" name="그림 100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25" t="35366" r="54001" b="51601"/>
              <a:stretch/>
            </p:blipFill>
            <p:spPr>
              <a:xfrm>
                <a:off x="2246880" y="2540017"/>
                <a:ext cx="402585" cy="442381"/>
              </a:xfrm>
              <a:prstGeom prst="rect">
                <a:avLst/>
              </a:prstGeom>
            </p:spPr>
          </p:pic>
        </p:grpSp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573" y="2867742"/>
              <a:ext cx="906723" cy="846104"/>
            </a:xfrm>
            <a:prstGeom prst="rect">
              <a:avLst/>
            </a:prstGeom>
          </p:spPr>
        </p:pic>
        <p:pic>
          <p:nvPicPr>
            <p:cNvPr id="110" name="그림 109"/>
            <p:cNvPicPr>
              <a:picLocks/>
            </p:cNvPicPr>
            <p:nvPr/>
          </p:nvPicPr>
          <p:blipFill rotWithShape="1">
            <a:blip r:embed="rId2"/>
            <a:srcRect l="72901" t="21544" r="3659" b="59751"/>
            <a:stretch/>
          </p:blipFill>
          <p:spPr>
            <a:xfrm>
              <a:off x="5975030" y="1963060"/>
              <a:ext cx="1938969" cy="870333"/>
            </a:xfrm>
            <a:prstGeom prst="rect">
              <a:avLst/>
            </a:prstGeom>
          </p:spPr>
        </p:pic>
        <p:pic>
          <p:nvPicPr>
            <p:cNvPr id="111" name="그림 110"/>
            <p:cNvPicPr>
              <a:picLocks/>
            </p:cNvPicPr>
            <p:nvPr/>
          </p:nvPicPr>
          <p:blipFill rotWithShape="1">
            <a:blip r:embed="rId2"/>
            <a:srcRect l="49479" t="40233" r="38934" b="40589"/>
            <a:stretch/>
          </p:blipFill>
          <p:spPr>
            <a:xfrm>
              <a:off x="7865097" y="1953828"/>
              <a:ext cx="958467" cy="892366"/>
            </a:xfrm>
            <a:prstGeom prst="rect">
              <a:avLst/>
            </a:prstGeom>
          </p:spPr>
        </p:pic>
        <p:pic>
          <p:nvPicPr>
            <p:cNvPr id="112" name="그림 111"/>
            <p:cNvPicPr>
              <a:picLocks/>
            </p:cNvPicPr>
            <p:nvPr/>
          </p:nvPicPr>
          <p:blipFill rotWithShape="1">
            <a:blip r:embed="rId2"/>
            <a:srcRect l="61424" t="40509" r="27122" b="41023"/>
            <a:stretch/>
          </p:blipFill>
          <p:spPr>
            <a:xfrm>
              <a:off x="8858049" y="1928538"/>
              <a:ext cx="947450" cy="859317"/>
            </a:xfrm>
            <a:prstGeom prst="rect">
              <a:avLst/>
            </a:prstGeom>
          </p:spPr>
        </p:pic>
        <p:pic>
          <p:nvPicPr>
            <p:cNvPr id="113" name="그림 112"/>
            <p:cNvPicPr>
              <a:picLocks/>
            </p:cNvPicPr>
            <p:nvPr/>
          </p:nvPicPr>
          <p:blipFill rotWithShape="1">
            <a:blip r:embed="rId2"/>
            <a:srcRect l="61384" t="21343" r="27429" b="59479"/>
            <a:stretch/>
          </p:blipFill>
          <p:spPr>
            <a:xfrm>
              <a:off x="5963973" y="1956219"/>
              <a:ext cx="925417" cy="892367"/>
            </a:xfrm>
            <a:prstGeom prst="rect">
              <a:avLst/>
            </a:prstGeom>
          </p:spPr>
        </p:pic>
        <p:pic>
          <p:nvPicPr>
            <p:cNvPr id="109" name="그림 10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573" y="1987387"/>
              <a:ext cx="906723" cy="846104"/>
            </a:xfrm>
            <a:prstGeom prst="rect">
              <a:avLst/>
            </a:prstGeom>
          </p:spPr>
        </p:pic>
        <p:sp>
          <p:nvSpPr>
            <p:cNvPr id="87" name="직사각형 86"/>
            <p:cNvSpPr/>
            <p:nvPr/>
          </p:nvSpPr>
          <p:spPr>
            <a:xfrm>
              <a:off x="2841814" y="1977345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무기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 smtClean="0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 필요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2835600" y="3142787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상의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2838707" y="3713846"/>
              <a:ext cx="2453939" cy="5263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반지 옵션 추출 가능</a:t>
              </a:r>
              <a:endParaRPr lang="en-US" altLang="ko-KR" sz="1000" dirty="0" smtClean="0">
                <a:solidFill>
                  <a:schemeClr val="bg1"/>
                </a:solidFill>
                <a:latin typeface="+mn-ea"/>
              </a:endParaRPr>
            </a:p>
            <a:p>
              <a:r>
                <a:rPr lang="ko-KR" altLang="en-US" sz="1000" dirty="0" err="1">
                  <a:solidFill>
                    <a:schemeClr val="bg1"/>
                  </a:solidFill>
                  <a:latin typeface="+mn-ea"/>
                </a:rPr>
                <a:t>추출석</a:t>
              </a:r>
              <a:r>
                <a:rPr lang="ko-KR" altLang="en-US" sz="1000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000" dirty="0" smtClean="0">
                  <a:solidFill>
                    <a:schemeClr val="bg1"/>
                  </a:solidFill>
                  <a:latin typeface="+mn-ea"/>
                </a:rPr>
                <a:t>필요</a:t>
              </a:r>
              <a:endParaRPr lang="en-US" altLang="ko-KR" sz="1000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8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94" y="642196"/>
            <a:ext cx="9774014" cy="5506218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6939738" y="5114365"/>
            <a:ext cx="984172" cy="1025000"/>
            <a:chOff x="192795" y="2599981"/>
            <a:chExt cx="840954" cy="875840"/>
          </a:xfrm>
        </p:grpSpPr>
        <p:sp>
          <p:nvSpPr>
            <p:cNvPr id="2" name="도넛 1">
              <a:hlinkClick r:id="rId3" action="ppaction://hlinksldjump"/>
            </p:cNvPr>
            <p:cNvSpPr/>
            <p:nvPr/>
          </p:nvSpPr>
          <p:spPr>
            <a:xfrm>
              <a:off x="192795" y="2599981"/>
              <a:ext cx="837282" cy="875840"/>
            </a:xfrm>
            <a:prstGeom prst="donut">
              <a:avLst>
                <a:gd name="adj" fmla="val 10162"/>
              </a:avLst>
            </a:prstGeom>
            <a:solidFill>
              <a:srgbClr val="00B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타원 2">
              <a:hlinkClick r:id="rId3" action="ppaction://hlinksldjump"/>
            </p:cNvPr>
            <p:cNvSpPr/>
            <p:nvPr/>
          </p:nvSpPr>
          <p:spPr>
            <a:xfrm>
              <a:off x="196467" y="2655625"/>
              <a:ext cx="837282" cy="820196"/>
            </a:xfrm>
            <a:prstGeom prst="ellipse">
              <a:avLst/>
            </a:prstGeom>
            <a:solidFill>
              <a:srgbClr val="FFC000">
                <a:alpha val="23000"/>
              </a:srgbClr>
            </a:solidFill>
            <a:ln>
              <a:solidFill>
                <a:schemeClr val="accent1">
                  <a:shade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설명선 2 5"/>
          <p:cNvSpPr/>
          <p:nvPr/>
        </p:nvSpPr>
        <p:spPr>
          <a:xfrm>
            <a:off x="5221107" y="4439798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5131"/>
              <a:gd name="adj4" fmla="val 114448"/>
              <a:gd name="adj5" fmla="val 213823"/>
              <a:gd name="adj6" fmla="val 13948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8" name="대각선 방향의 모서리가 잘린 사각형 7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대각선 방향의 모서리가 잘린 사각형 8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</a:t>
              </a:r>
              <a:endParaRPr lang="ko-KR" altLang="en-US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984985" y="5250684"/>
            <a:ext cx="736278" cy="769072"/>
            <a:chOff x="3998093" y="5257542"/>
            <a:chExt cx="736278" cy="769072"/>
          </a:xfrm>
        </p:grpSpPr>
        <p:grpSp>
          <p:nvGrpSpPr>
            <p:cNvPr id="17" name="그룹 16"/>
            <p:cNvGrpSpPr/>
            <p:nvPr/>
          </p:nvGrpSpPr>
          <p:grpSpPr>
            <a:xfrm>
              <a:off x="3998093" y="5257542"/>
              <a:ext cx="736278" cy="727112"/>
              <a:chOff x="4343399" y="209321"/>
              <a:chExt cx="1327533" cy="1311007"/>
            </a:xfrm>
          </p:grpSpPr>
          <p:grpSp>
            <p:nvGrpSpPr>
              <p:cNvPr id="19" name="그룹 18"/>
              <p:cNvGrpSpPr/>
              <p:nvPr/>
            </p:nvGrpSpPr>
            <p:grpSpPr>
              <a:xfrm>
                <a:off x="4343399" y="209321"/>
                <a:ext cx="1327533" cy="1311007"/>
                <a:chOff x="3679632" y="209321"/>
                <a:chExt cx="1327533" cy="1311007"/>
              </a:xfrm>
            </p:grpSpPr>
            <p:pic>
              <p:nvPicPr>
                <p:cNvPr id="21" name="그림 2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40" r="86389" b="64478"/>
                <a:stretch/>
              </p:blipFill>
              <p:spPr>
                <a:xfrm>
                  <a:off x="3679632" y="209321"/>
                  <a:ext cx="1327533" cy="1311007"/>
                </a:xfrm>
                <a:prstGeom prst="rect">
                  <a:avLst/>
                </a:prstGeom>
              </p:spPr>
            </p:pic>
            <p:pic>
              <p:nvPicPr>
                <p:cNvPr id="22" name="그림 2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517" r="50574"/>
                <a:stretch/>
              </p:blipFill>
              <p:spPr>
                <a:xfrm>
                  <a:off x="3886200" y="416858"/>
                  <a:ext cx="875865" cy="968189"/>
                </a:xfrm>
                <a:prstGeom prst="rect">
                  <a:avLst/>
                </a:prstGeom>
              </p:spPr>
            </p:pic>
          </p:grpSp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5244633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18" name="모서리가 둥근 직사각형 17"/>
            <p:cNvSpPr/>
            <p:nvPr/>
          </p:nvSpPr>
          <p:spPr>
            <a:xfrm>
              <a:off x="4025702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보석함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3260446" y="5256812"/>
            <a:ext cx="703168" cy="766591"/>
            <a:chOff x="3282615" y="4920910"/>
            <a:chExt cx="703168" cy="766591"/>
          </a:xfrm>
        </p:grpSpPr>
        <p:grpSp>
          <p:nvGrpSpPr>
            <p:cNvPr id="24" name="그룹 23"/>
            <p:cNvGrpSpPr/>
            <p:nvPr/>
          </p:nvGrpSpPr>
          <p:grpSpPr>
            <a:xfrm>
              <a:off x="3298627" y="4920910"/>
              <a:ext cx="687156" cy="678496"/>
              <a:chOff x="0" y="0"/>
              <a:chExt cx="1327533" cy="1311007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40" r="86389" b="64478"/>
              <a:stretch/>
            </p:blipFill>
            <p:spPr>
              <a:xfrm>
                <a:off x="0" y="0"/>
                <a:ext cx="1327533" cy="1311007"/>
              </a:xfrm>
              <a:prstGeom prst="rect">
                <a:avLst/>
              </a:prstGeom>
            </p:spPr>
          </p:pic>
          <p:pic>
            <p:nvPicPr>
              <p:cNvPr id="27" name="그림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901234" y="45362"/>
                <a:ext cx="376517" cy="336178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682" y="127353"/>
                <a:ext cx="1084242" cy="1084242"/>
              </a:xfrm>
              <a:prstGeom prst="rect">
                <a:avLst/>
              </a:prstGeom>
              <a:effectLst>
                <a:glow>
                  <a:schemeClr val="bg1"/>
                </a:glow>
                <a:reflection stA="45000" endPos="0" dist="50800" dir="5400000" sy="-100000" algn="bl" rotWithShape="0"/>
              </a:effectLst>
            </p:spPr>
          </p:pic>
        </p:grpSp>
        <p:sp>
          <p:nvSpPr>
            <p:cNvPr id="25" name="모서리가 둥근 직사각형 24"/>
            <p:cNvSpPr/>
            <p:nvPr/>
          </p:nvSpPr>
          <p:spPr>
            <a:xfrm>
              <a:off x="3282615" y="5316491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수호자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6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16944" y="418641"/>
            <a:ext cx="1575412" cy="5067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아이템</a:t>
            </a:r>
            <a:endParaRPr lang="ko-KR" altLang="en-US" sz="1400" dirty="0"/>
          </a:p>
        </p:txBody>
      </p:sp>
      <p:sp>
        <p:nvSpPr>
          <p:cNvPr id="5" name="직사각형 4"/>
          <p:cNvSpPr/>
          <p:nvPr/>
        </p:nvSpPr>
        <p:spPr>
          <a:xfrm>
            <a:off x="2192356" y="1195327"/>
            <a:ext cx="1575412" cy="5067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장착 아이템</a:t>
            </a:r>
            <a:endParaRPr lang="ko-KR" altLang="en-US" sz="1400" dirty="0"/>
          </a:p>
        </p:txBody>
      </p:sp>
      <p:sp>
        <p:nvSpPr>
          <p:cNvPr id="9" name="직사각형 8"/>
          <p:cNvSpPr/>
          <p:nvPr/>
        </p:nvSpPr>
        <p:spPr>
          <a:xfrm>
            <a:off x="5486398" y="836428"/>
            <a:ext cx="1575412" cy="5067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장비 아이템</a:t>
            </a:r>
            <a:endParaRPr lang="ko-KR" altLang="en-US" sz="1400" dirty="0"/>
          </a:p>
        </p:txBody>
      </p:sp>
      <p:sp>
        <p:nvSpPr>
          <p:cNvPr id="10" name="직사각형 9"/>
          <p:cNvSpPr/>
          <p:nvPr/>
        </p:nvSpPr>
        <p:spPr>
          <a:xfrm>
            <a:off x="5486398" y="1530490"/>
            <a:ext cx="1575412" cy="5067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아바타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cxnSp>
        <p:nvCxnSpPr>
          <p:cNvPr id="14" name="꺾인 연결선 13"/>
          <p:cNvCxnSpPr>
            <a:stCxn id="4" idx="2"/>
            <a:endCxn id="5" idx="1"/>
          </p:cNvCxnSpPr>
          <p:nvPr/>
        </p:nvCxnSpPr>
        <p:spPr>
          <a:xfrm rot="16200000" flipH="1">
            <a:off x="1536854" y="793213"/>
            <a:ext cx="523298" cy="787706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꺾인 연결선 17"/>
          <p:cNvCxnSpPr>
            <a:stCxn id="5" idx="3"/>
            <a:endCxn id="10" idx="1"/>
          </p:cNvCxnSpPr>
          <p:nvPr/>
        </p:nvCxnSpPr>
        <p:spPr>
          <a:xfrm>
            <a:off x="3767768" y="1448715"/>
            <a:ext cx="1718630" cy="335163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꺾인 연결선 20"/>
          <p:cNvCxnSpPr>
            <a:stCxn id="5" idx="3"/>
            <a:endCxn id="9" idx="1"/>
          </p:cNvCxnSpPr>
          <p:nvPr/>
        </p:nvCxnSpPr>
        <p:spPr>
          <a:xfrm flipV="1">
            <a:off x="3767768" y="1089816"/>
            <a:ext cx="1718630" cy="358899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2192356" y="3007596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일반 아이템</a:t>
            </a:r>
            <a:endParaRPr lang="ko-KR" altLang="en-US" sz="1400" dirty="0"/>
          </a:p>
        </p:txBody>
      </p:sp>
      <p:cxnSp>
        <p:nvCxnSpPr>
          <p:cNvPr id="35" name="꺾인 연결선 34"/>
          <p:cNvCxnSpPr>
            <a:stCxn id="4" idx="2"/>
            <a:endCxn id="34" idx="1"/>
          </p:cNvCxnSpPr>
          <p:nvPr/>
        </p:nvCxnSpPr>
        <p:spPr>
          <a:xfrm rot="16200000" flipH="1">
            <a:off x="630720" y="1699347"/>
            <a:ext cx="2335567" cy="787706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직사각형 158"/>
          <p:cNvSpPr/>
          <p:nvPr/>
        </p:nvSpPr>
        <p:spPr>
          <a:xfrm>
            <a:off x="2192355" y="5328764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소모 아이템</a:t>
            </a:r>
            <a:endParaRPr lang="ko-KR" altLang="en-US" sz="1400" dirty="0"/>
          </a:p>
        </p:txBody>
      </p:sp>
      <p:cxnSp>
        <p:nvCxnSpPr>
          <p:cNvPr id="160" name="꺾인 연결선 159"/>
          <p:cNvCxnSpPr>
            <a:stCxn id="4" idx="2"/>
            <a:endCxn id="159" idx="1"/>
          </p:cNvCxnSpPr>
          <p:nvPr/>
        </p:nvCxnSpPr>
        <p:spPr>
          <a:xfrm rot="16200000" flipH="1">
            <a:off x="-529865" y="2859931"/>
            <a:ext cx="4656735" cy="787705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꺾인 연결선 180"/>
          <p:cNvCxnSpPr>
            <a:stCxn id="34" idx="3"/>
            <a:endCxn id="196" idx="1"/>
          </p:cNvCxnSpPr>
          <p:nvPr/>
        </p:nvCxnSpPr>
        <p:spPr>
          <a:xfrm>
            <a:off x="3767768" y="3260984"/>
            <a:ext cx="1718630" cy="1270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꺾인 연결선 181"/>
          <p:cNvCxnSpPr>
            <a:stCxn id="34" idx="3"/>
            <a:endCxn id="195" idx="1"/>
          </p:cNvCxnSpPr>
          <p:nvPr/>
        </p:nvCxnSpPr>
        <p:spPr>
          <a:xfrm flipV="1">
            <a:off x="3767768" y="2477940"/>
            <a:ext cx="1718630" cy="78304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꺾인 연결선 182"/>
          <p:cNvCxnSpPr>
            <a:stCxn id="34" idx="3"/>
            <a:endCxn id="197" idx="1"/>
          </p:cNvCxnSpPr>
          <p:nvPr/>
        </p:nvCxnSpPr>
        <p:spPr>
          <a:xfrm>
            <a:off x="3767768" y="3260984"/>
            <a:ext cx="1718630" cy="755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설명선 2 192"/>
          <p:cNvSpPr/>
          <p:nvPr/>
        </p:nvSpPr>
        <p:spPr>
          <a:xfrm>
            <a:off x="2875399" y="816528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35175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smtClean="0">
                <a:solidFill>
                  <a:schemeClr val="tx1"/>
                </a:solidFill>
              </a:rPr>
              <a:t>대분류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94" name="설명선 2 193"/>
          <p:cNvSpPr/>
          <p:nvPr/>
        </p:nvSpPr>
        <p:spPr>
          <a:xfrm>
            <a:off x="6169442" y="448302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35175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소분류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95" name="직사각형 194"/>
          <p:cNvSpPr/>
          <p:nvPr/>
        </p:nvSpPr>
        <p:spPr>
          <a:xfrm>
            <a:off x="5486398" y="2224552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룬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sp>
        <p:nvSpPr>
          <p:cNvPr id="196" name="직사각형 195"/>
          <p:cNvSpPr/>
          <p:nvPr/>
        </p:nvSpPr>
        <p:spPr>
          <a:xfrm>
            <a:off x="5486398" y="3007596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수호석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sp>
        <p:nvSpPr>
          <p:cNvPr id="197" name="직사각형 196"/>
          <p:cNvSpPr/>
          <p:nvPr/>
        </p:nvSpPr>
        <p:spPr>
          <a:xfrm>
            <a:off x="5486398" y="3762676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재료 아이템</a:t>
            </a:r>
            <a:endParaRPr lang="ko-KR" altLang="en-US" sz="1400" dirty="0"/>
          </a:p>
        </p:txBody>
      </p:sp>
      <p:sp>
        <p:nvSpPr>
          <p:cNvPr id="201" name="왼쪽 화살표 설명선 200"/>
          <p:cNvSpPr/>
          <p:nvPr/>
        </p:nvSpPr>
        <p:spPr>
          <a:xfrm>
            <a:off x="7325100" y="836428"/>
            <a:ext cx="3832427" cy="506776"/>
          </a:xfrm>
          <a:prstGeom prst="leftArrowCallout">
            <a:avLst>
              <a:gd name="adj1" fmla="val 21132"/>
              <a:gd name="adj2" fmla="val 25000"/>
              <a:gd name="adj3" fmla="val 50144"/>
              <a:gd name="adj4" fmla="val 8715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강화 </a:t>
            </a:r>
            <a:r>
              <a:rPr lang="en-US" altLang="ko-KR" sz="1000" dirty="0" smtClean="0">
                <a:solidFill>
                  <a:schemeClr val="tx1"/>
                </a:solidFill>
              </a:rPr>
              <a:t>/ </a:t>
            </a:r>
            <a:r>
              <a:rPr lang="ko-KR" altLang="en-US" sz="1000" dirty="0" smtClean="0">
                <a:solidFill>
                  <a:schemeClr val="tx1"/>
                </a:solidFill>
              </a:rPr>
              <a:t>진화 </a:t>
            </a:r>
            <a:r>
              <a:rPr lang="en-US" altLang="ko-KR" sz="1000" dirty="0" smtClean="0">
                <a:solidFill>
                  <a:schemeClr val="tx1"/>
                </a:solidFill>
              </a:rPr>
              <a:t>/ </a:t>
            </a:r>
            <a:r>
              <a:rPr lang="ko-KR" altLang="en-US" sz="1000" dirty="0" smtClean="0">
                <a:solidFill>
                  <a:schemeClr val="tx1"/>
                </a:solidFill>
              </a:rPr>
              <a:t>분해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202" name="왼쪽 화살표 설명선 201"/>
          <p:cNvSpPr/>
          <p:nvPr/>
        </p:nvSpPr>
        <p:spPr>
          <a:xfrm>
            <a:off x="7325100" y="2224552"/>
            <a:ext cx="3832427" cy="506776"/>
          </a:xfrm>
          <a:prstGeom prst="leftArrowCallout">
            <a:avLst>
              <a:gd name="adj1" fmla="val 21132"/>
              <a:gd name="adj2" fmla="val 25000"/>
              <a:gd name="adj3" fmla="val 50144"/>
              <a:gd name="adj4" fmla="val 8715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합성 </a:t>
            </a:r>
            <a:r>
              <a:rPr lang="en-US" altLang="ko-KR" sz="1000" dirty="0" smtClean="0">
                <a:solidFill>
                  <a:schemeClr val="tx1"/>
                </a:solidFill>
              </a:rPr>
              <a:t>/ </a:t>
            </a:r>
            <a:r>
              <a:rPr lang="ko-KR" altLang="en-US" sz="1000" dirty="0" smtClean="0">
                <a:solidFill>
                  <a:schemeClr val="tx1"/>
                </a:solidFill>
              </a:rPr>
              <a:t>소켓장착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203" name="왼쪽 화살표 설명선 202"/>
          <p:cNvSpPr/>
          <p:nvPr/>
        </p:nvSpPr>
        <p:spPr>
          <a:xfrm>
            <a:off x="7325100" y="3003181"/>
            <a:ext cx="3832427" cy="506776"/>
          </a:xfrm>
          <a:prstGeom prst="leftArrowCallout">
            <a:avLst>
              <a:gd name="adj1" fmla="val 21132"/>
              <a:gd name="adj2" fmla="val 25000"/>
              <a:gd name="adj3" fmla="val 50144"/>
              <a:gd name="adj4" fmla="val 8715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강화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205" name="왼쪽 화살표 설명선 204"/>
          <p:cNvSpPr/>
          <p:nvPr/>
        </p:nvSpPr>
        <p:spPr>
          <a:xfrm>
            <a:off x="7325100" y="3762676"/>
            <a:ext cx="3832427" cy="506776"/>
          </a:xfrm>
          <a:prstGeom prst="leftArrowCallout">
            <a:avLst>
              <a:gd name="adj1" fmla="val 21132"/>
              <a:gd name="adj2" fmla="val 25000"/>
              <a:gd name="adj3" fmla="val 50144"/>
              <a:gd name="adj4" fmla="val 87150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분해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209" name="직사각형 208"/>
          <p:cNvSpPr/>
          <p:nvPr/>
        </p:nvSpPr>
        <p:spPr>
          <a:xfrm>
            <a:off x="5486398" y="4517756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화폐 아이템</a:t>
            </a:r>
            <a:endParaRPr lang="ko-KR" altLang="en-US" sz="1400" dirty="0"/>
          </a:p>
        </p:txBody>
      </p:sp>
      <p:sp>
        <p:nvSpPr>
          <p:cNvPr id="210" name="직사각형 209"/>
          <p:cNvSpPr/>
          <p:nvPr/>
        </p:nvSpPr>
        <p:spPr>
          <a:xfrm>
            <a:off x="5486398" y="5300800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소환 아이템</a:t>
            </a:r>
            <a:endParaRPr lang="ko-KR" altLang="en-US" sz="1400" dirty="0"/>
          </a:p>
        </p:txBody>
      </p:sp>
      <p:sp>
        <p:nvSpPr>
          <p:cNvPr id="211" name="직사각형 210"/>
          <p:cNvSpPr/>
          <p:nvPr/>
        </p:nvSpPr>
        <p:spPr>
          <a:xfrm>
            <a:off x="5486398" y="6055880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버프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cxnSp>
        <p:nvCxnSpPr>
          <p:cNvPr id="212" name="꺾인 연결선 211"/>
          <p:cNvCxnSpPr/>
          <p:nvPr/>
        </p:nvCxnSpPr>
        <p:spPr>
          <a:xfrm>
            <a:off x="3767767" y="5582152"/>
            <a:ext cx="1718630" cy="1270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꺾인 연결선 212"/>
          <p:cNvCxnSpPr/>
          <p:nvPr/>
        </p:nvCxnSpPr>
        <p:spPr>
          <a:xfrm flipV="1">
            <a:off x="3767767" y="4799108"/>
            <a:ext cx="1718630" cy="78304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꺾인 연결선 213"/>
          <p:cNvCxnSpPr/>
          <p:nvPr/>
        </p:nvCxnSpPr>
        <p:spPr>
          <a:xfrm>
            <a:off x="3767767" y="5582152"/>
            <a:ext cx="1718630" cy="755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4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기본 </a:t>
              </a:r>
              <a:r>
                <a:rPr lang="en-US" altLang="ko-KR" dirty="0" smtClean="0"/>
                <a:t>UI</a:t>
              </a:r>
              <a:endParaRPr lang="ko-KR" altLang="en-US" dirty="0"/>
            </a:p>
          </p:txBody>
        </p:sp>
      </p:grp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23" name="그룹 22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27" name="그룹 26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64" name="그림 6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  <p:grpSp>
          <p:nvGrpSpPr>
            <p:cNvPr id="5" name="그룹 4"/>
            <p:cNvGrpSpPr/>
            <p:nvPr/>
          </p:nvGrpSpPr>
          <p:grpSpPr>
            <a:xfrm>
              <a:off x="6747974" y="5503682"/>
              <a:ext cx="3439133" cy="378728"/>
              <a:chOff x="6747974" y="5430609"/>
              <a:chExt cx="3439133" cy="378728"/>
            </a:xfrm>
          </p:grpSpPr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6747974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8838031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9883059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7799342" y="5430609"/>
                <a:ext cx="304048" cy="378728"/>
              </a:xfrm>
              <a:prstGeom prst="rect">
                <a:avLst/>
              </a:prstGeom>
            </p:spPr>
          </p:pic>
        </p:grpSp>
      </p:grpSp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0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2001318" y="5656309"/>
            <a:ext cx="54637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1 / 1</a:t>
            </a:r>
            <a:endParaRPr lang="ko-KR" altLang="en-US" sz="1000" b="1" dirty="0"/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sp>
        <p:nvSpPr>
          <p:cNvPr id="79" name="설명선 2 78"/>
          <p:cNvSpPr/>
          <p:nvPr/>
        </p:nvSpPr>
        <p:spPr>
          <a:xfrm>
            <a:off x="422626" y="5238109"/>
            <a:ext cx="1269598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98969"/>
              <a:gd name="adj6" fmla="val 13772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잔여 스킬 포인트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80" name="설명선 2 79"/>
          <p:cNvSpPr/>
          <p:nvPr/>
        </p:nvSpPr>
        <p:spPr>
          <a:xfrm>
            <a:off x="633847" y="6176991"/>
            <a:ext cx="1269598" cy="531773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-63562"/>
              <a:gd name="adj6" fmla="val 13919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포인트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총합 정보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일반 </a:t>
            </a:r>
            <a:r>
              <a:rPr lang="en-US" altLang="ko-KR" sz="1050" dirty="0" smtClean="0">
                <a:solidFill>
                  <a:srgbClr val="002060"/>
                </a:solidFill>
              </a:rPr>
              <a:t>+ </a:t>
            </a:r>
            <a:r>
              <a:rPr lang="ko-KR" altLang="en-US" sz="1050" dirty="0" smtClean="0">
                <a:solidFill>
                  <a:srgbClr val="002060"/>
                </a:solidFill>
              </a:rPr>
              <a:t>구매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81" name="설명선 2 80"/>
          <p:cNvSpPr/>
          <p:nvPr/>
        </p:nvSpPr>
        <p:spPr>
          <a:xfrm>
            <a:off x="3350294" y="6278203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82153"/>
              <a:gd name="adj6" fmla="val -18107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일반 스킬 포인트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누적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82" name="설명선 2 81"/>
          <p:cNvSpPr/>
          <p:nvPr/>
        </p:nvSpPr>
        <p:spPr>
          <a:xfrm>
            <a:off x="4381711" y="5008177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2930"/>
              <a:gd name="adj5" fmla="val 162726"/>
              <a:gd name="adj6" fmla="val -13411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구매 스킬 포인트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상점 버튼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83" name="설명선 2 82"/>
          <p:cNvSpPr/>
          <p:nvPr/>
        </p:nvSpPr>
        <p:spPr>
          <a:xfrm>
            <a:off x="5281281" y="6189905"/>
            <a:ext cx="1589556" cy="518859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1756"/>
              <a:gd name="adj5" fmla="val -105696"/>
              <a:gd name="adj6" fmla="val -25738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포인트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초기화 버튼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포인트 소비 후 활성화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84" name="설명선 2 83"/>
          <p:cNvSpPr/>
          <p:nvPr/>
        </p:nvSpPr>
        <p:spPr>
          <a:xfrm>
            <a:off x="1758886" y="4808218"/>
            <a:ext cx="1269598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200822"/>
              <a:gd name="adj6" fmla="val 153891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구매 스킬 포인트 누적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5" t="89122" r="14352" b="3043"/>
          <a:stretch/>
        </p:blipFill>
        <p:spPr>
          <a:xfrm>
            <a:off x="4280075" y="5624776"/>
            <a:ext cx="793102" cy="354564"/>
          </a:xfrm>
          <a:prstGeom prst="rect">
            <a:avLst/>
          </a:prstGeom>
        </p:spPr>
      </p:pic>
      <p:grpSp>
        <p:nvGrpSpPr>
          <p:cNvPr id="90" name="그룹 89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91" name="갈매기형 수장 90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갈매기형 수장 91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갈매기형 수장 92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갈매기형 수장 93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갈매기형 수장 94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6" name="갈매기형 수장 95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7" name="갈매기형 수장 96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8" name="갈매기형 수장 97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9" name="갈매기형 수장 98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0" name="갈매기형 수장 99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갈매기형 수장 100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2" name="갈매기형 수장 101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1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구매 스킬 포인트 상점 </a:t>
              </a:r>
              <a:r>
                <a:rPr lang="en-US" altLang="ko-KR" dirty="0" smtClean="0"/>
                <a:t>UI</a:t>
              </a:r>
              <a:endParaRPr lang="ko-KR" altLang="en-US" dirty="0"/>
            </a:p>
          </p:txBody>
        </p:sp>
      </p:grp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23" name="그룹 22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27" name="그룹 26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/>
          </p:nvGrpSpPr>
          <p:grpSpPr>
            <a:xfrm>
              <a:off x="6741635" y="5103260"/>
              <a:ext cx="3451811" cy="122554"/>
              <a:chOff x="6741635" y="5103260"/>
              <a:chExt cx="3451811" cy="122554"/>
            </a:xfrm>
          </p:grpSpPr>
          <p:sp>
            <p:nvSpPr>
              <p:cNvPr id="3" name="갈매기형 수장 2"/>
              <p:cNvSpPr/>
              <p:nvPr/>
            </p:nvSpPr>
            <p:spPr>
              <a:xfrm rot="5400000">
                <a:off x="6838721" y="5006174"/>
                <a:ext cx="122554" cy="316726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5400000">
                <a:off x="7883749" y="5006174"/>
                <a:ext cx="122554" cy="316726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갈매기형 수장 52"/>
              <p:cNvSpPr/>
              <p:nvPr/>
            </p:nvSpPr>
            <p:spPr>
              <a:xfrm rot="5400000">
                <a:off x="8928778" y="5006174"/>
                <a:ext cx="122554" cy="316726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갈매기형 수장 55"/>
              <p:cNvSpPr/>
              <p:nvPr/>
            </p:nvSpPr>
            <p:spPr>
              <a:xfrm rot="5400000">
                <a:off x="9973806" y="5006174"/>
                <a:ext cx="122554" cy="316726"/>
              </a:xfrm>
              <a:prstGeom prst="chevron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64" name="그림 6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65" name="그림 6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  <p:grpSp>
          <p:nvGrpSpPr>
            <p:cNvPr id="5" name="그룹 4"/>
            <p:cNvGrpSpPr/>
            <p:nvPr/>
          </p:nvGrpSpPr>
          <p:grpSpPr>
            <a:xfrm>
              <a:off x="6747974" y="5503682"/>
              <a:ext cx="3439133" cy="378728"/>
              <a:chOff x="6747974" y="5430609"/>
              <a:chExt cx="3439133" cy="378728"/>
            </a:xfrm>
          </p:grpSpPr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6747974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8838031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9883059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7799342" y="5430609"/>
                <a:ext cx="304048" cy="378728"/>
              </a:xfrm>
              <a:prstGeom prst="rect">
                <a:avLst/>
              </a:prstGeom>
            </p:spPr>
          </p:pic>
        </p:grpSp>
      </p:grpSp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0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2001318" y="5656309"/>
            <a:ext cx="54637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1 / 1</a:t>
            </a:r>
            <a:endParaRPr lang="ko-KR" altLang="en-US" sz="1000" b="1" dirty="0"/>
          </a:p>
        </p:txBody>
      </p:sp>
      <p:pic>
        <p:nvPicPr>
          <p:cNvPr id="78" name="그림 7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5" t="89122" r="14352" b="3043"/>
          <a:stretch/>
        </p:blipFill>
        <p:spPr>
          <a:xfrm>
            <a:off x="4280075" y="5624776"/>
            <a:ext cx="793102" cy="354564"/>
          </a:xfrm>
          <a:prstGeom prst="rect">
            <a:avLst/>
          </a:prstGeom>
        </p:spPr>
      </p:pic>
      <p:grpSp>
        <p:nvGrpSpPr>
          <p:cNvPr id="52" name="그룹 51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54" name="갈매기형 수장 53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갈매기형 수장 54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갈매기형 수장 56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갈매기형 수장 61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갈매기형 수장 65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갈매기형 수장 66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갈매기형 수장 70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갈매기형 수장 71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갈매기형 수장 84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갈매기형 수장 85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7" name="갈매기형 수장 86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8" name="갈매기형 수장 87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3574783" y="2142266"/>
            <a:ext cx="5019675" cy="3190875"/>
            <a:chOff x="3035655" y="2365407"/>
            <a:chExt cx="5019675" cy="3190875"/>
          </a:xfrm>
        </p:grpSpPr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5655" y="2365407"/>
              <a:ext cx="5019675" cy="3190875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6" t="63786" r="50735" b="24081"/>
            <a:stretch/>
          </p:blipFill>
          <p:spPr>
            <a:xfrm>
              <a:off x="5444411" y="4933849"/>
              <a:ext cx="332916" cy="366208"/>
            </a:xfrm>
            <a:prstGeom prst="rect">
              <a:avLst/>
            </a:prstGeom>
          </p:spPr>
        </p:pic>
      </p:grpSp>
      <p:sp>
        <p:nvSpPr>
          <p:cNvPr id="45" name="설명선 2 44"/>
          <p:cNvSpPr/>
          <p:nvPr/>
        </p:nvSpPr>
        <p:spPr>
          <a:xfrm>
            <a:off x="3606084" y="3388190"/>
            <a:ext cx="1269598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2243"/>
              <a:gd name="adj5" fmla="val 53460"/>
              <a:gd name="adj6" fmla="val 153891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>
                <a:solidFill>
                  <a:srgbClr val="002060"/>
                </a:solidFill>
              </a:rPr>
              <a:t>1</a:t>
            </a:r>
            <a:r>
              <a:rPr lang="ko-KR" altLang="en-US" sz="1050" dirty="0" smtClean="0">
                <a:solidFill>
                  <a:srgbClr val="002060"/>
                </a:solidFill>
              </a:rPr>
              <a:t>일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구매 제한 회수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46" name="설명선 2 45"/>
          <p:cNvSpPr/>
          <p:nvPr/>
        </p:nvSpPr>
        <p:spPr>
          <a:xfrm>
            <a:off x="3606084" y="4400519"/>
            <a:ext cx="1269598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2243"/>
              <a:gd name="adj5" fmla="val -52727"/>
              <a:gd name="adj6" fmla="val 12890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구매 스킬 포인트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조절 바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49" name="설명선 2 48"/>
          <p:cNvSpPr/>
          <p:nvPr/>
        </p:nvSpPr>
        <p:spPr>
          <a:xfrm>
            <a:off x="7768254" y="4402614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27976"/>
              <a:gd name="adj6" fmla="val -3630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기본 구매 포인트 개수</a:t>
            </a:r>
            <a:endParaRPr lang="en-US" altLang="ko-KR" sz="1050" dirty="0" smtClean="0">
              <a:solidFill>
                <a:srgbClr val="002060"/>
              </a:solidFill>
            </a:endParaRPr>
          </a:p>
        </p:txBody>
      </p:sp>
      <p:sp>
        <p:nvSpPr>
          <p:cNvPr id="50" name="설명선 2 49"/>
          <p:cNvSpPr/>
          <p:nvPr/>
        </p:nvSpPr>
        <p:spPr>
          <a:xfrm>
            <a:off x="7040780" y="5119645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27976"/>
              <a:gd name="adj6" fmla="val -3630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구매 가격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ko-KR" sz="1050" dirty="0" smtClean="0">
                <a:solidFill>
                  <a:srgbClr val="002060"/>
                </a:solidFill>
              </a:rPr>
              <a:t>(</a:t>
            </a:r>
            <a:r>
              <a:rPr lang="ko-KR" altLang="en-US" sz="1050" dirty="0" smtClean="0">
                <a:solidFill>
                  <a:srgbClr val="002060"/>
                </a:solidFill>
              </a:rPr>
              <a:t>개수 </a:t>
            </a:r>
            <a:r>
              <a:rPr lang="en-US" altLang="ko-KR" sz="1050" dirty="0" smtClean="0">
                <a:solidFill>
                  <a:srgbClr val="002060"/>
                </a:solidFill>
              </a:rPr>
              <a:t>* 300 </a:t>
            </a:r>
            <a:r>
              <a:rPr lang="ko-KR" altLang="en-US" sz="1050" dirty="0" err="1" smtClean="0">
                <a:solidFill>
                  <a:srgbClr val="002060"/>
                </a:solidFill>
              </a:rPr>
              <a:t>젬</a:t>
            </a:r>
            <a:r>
              <a:rPr lang="en-US" altLang="ko-KR" sz="1050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4" name="설명선 2 43"/>
          <p:cNvSpPr/>
          <p:nvPr/>
        </p:nvSpPr>
        <p:spPr>
          <a:xfrm>
            <a:off x="8531606" y="1742335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2930"/>
              <a:gd name="adj5" fmla="val 162726"/>
              <a:gd name="adj6" fmla="val -13411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구매 스킬 포인트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상점 닫기 버튼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18255" y="1567543"/>
            <a:ext cx="4702628" cy="4613031"/>
            <a:chOff x="1418255" y="1567543"/>
            <a:chExt cx="4702628" cy="461303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 r="50049"/>
            <a:stretch/>
          </p:blipFill>
          <p:spPr>
            <a:xfrm>
              <a:off x="1418255" y="1567543"/>
              <a:ext cx="4702628" cy="4613031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1922106" y="3430854"/>
              <a:ext cx="3768398" cy="854510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1922106" y="3430854"/>
              <a:ext cx="3768398" cy="715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설명</a:t>
              </a:r>
              <a:endParaRPr lang="ko-KR" altLang="en-US" dirty="0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2827176" y="2598462"/>
              <a:ext cx="2863328" cy="639260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스킬 선택</a:t>
              </a:r>
              <a:endParaRPr lang="ko-KR" altLang="en-US" dirty="0"/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117" name="그룹 116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pic>
        <p:nvPicPr>
          <p:cNvPr id="122" name="그림 1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5" t="74956" r="3382" b="21003"/>
          <a:stretch/>
        </p:blipFill>
        <p:spPr>
          <a:xfrm>
            <a:off x="6363472" y="4268542"/>
            <a:ext cx="4189447" cy="162730"/>
          </a:xfrm>
          <a:prstGeom prst="rect">
            <a:avLst/>
          </a:prstGeom>
        </p:spPr>
      </p:pic>
      <p:pic>
        <p:nvPicPr>
          <p:cNvPr id="123" name="그림 1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5" t="78564" r="3382" b="4343"/>
          <a:stretch/>
        </p:blipFill>
        <p:spPr>
          <a:xfrm>
            <a:off x="6363471" y="4431272"/>
            <a:ext cx="4189447" cy="688373"/>
          </a:xfrm>
          <a:prstGeom prst="rect">
            <a:avLst/>
          </a:prstGeom>
        </p:spPr>
      </p:pic>
      <p:pic>
        <p:nvPicPr>
          <p:cNvPr id="124" name="그림 1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5" t="74956" r="3382" b="21003"/>
          <a:stretch/>
        </p:blipFill>
        <p:spPr>
          <a:xfrm>
            <a:off x="6363470" y="5112590"/>
            <a:ext cx="4189447" cy="843661"/>
          </a:xfrm>
          <a:prstGeom prst="rect">
            <a:avLst/>
          </a:prstGeom>
        </p:spPr>
      </p:pic>
      <p:pic>
        <p:nvPicPr>
          <p:cNvPr id="126" name="그림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0" t="78564" r="37466" b="4343"/>
          <a:stretch/>
        </p:blipFill>
        <p:spPr>
          <a:xfrm>
            <a:off x="6609556" y="5390938"/>
            <a:ext cx="590194" cy="588402"/>
          </a:xfrm>
          <a:prstGeom prst="rect">
            <a:avLst/>
          </a:prstGeom>
        </p:spPr>
      </p:pic>
      <p:pic>
        <p:nvPicPr>
          <p:cNvPr id="127" name="그림 1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0" t="78564" r="37466" b="4343"/>
          <a:stretch/>
        </p:blipFill>
        <p:spPr>
          <a:xfrm>
            <a:off x="7659906" y="5390938"/>
            <a:ext cx="590194" cy="588402"/>
          </a:xfrm>
          <a:prstGeom prst="rect">
            <a:avLst/>
          </a:prstGeom>
        </p:spPr>
      </p:pic>
      <p:pic>
        <p:nvPicPr>
          <p:cNvPr id="128" name="그림 1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0" t="78564" r="37466" b="4343"/>
          <a:stretch/>
        </p:blipFill>
        <p:spPr>
          <a:xfrm>
            <a:off x="8694958" y="5390938"/>
            <a:ext cx="590194" cy="588402"/>
          </a:xfrm>
          <a:prstGeom prst="rect">
            <a:avLst/>
          </a:prstGeom>
        </p:spPr>
      </p:pic>
      <p:pic>
        <p:nvPicPr>
          <p:cNvPr id="129" name="그림 1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0" t="78564" r="37466" b="4343"/>
          <a:stretch/>
        </p:blipFill>
        <p:spPr>
          <a:xfrm>
            <a:off x="9739986" y="5390938"/>
            <a:ext cx="590194" cy="588402"/>
          </a:xfrm>
          <a:prstGeom prst="rect">
            <a:avLst/>
          </a:prstGeom>
        </p:spPr>
      </p:pic>
      <p:grpSp>
        <p:nvGrpSpPr>
          <p:cNvPr id="130" name="그룹 129"/>
          <p:cNvGrpSpPr/>
          <p:nvPr/>
        </p:nvGrpSpPr>
        <p:grpSpPr>
          <a:xfrm>
            <a:off x="6747974" y="5503682"/>
            <a:ext cx="3439133" cy="378728"/>
            <a:chOff x="6747974" y="5430609"/>
            <a:chExt cx="3439133" cy="378728"/>
          </a:xfrm>
        </p:grpSpPr>
        <p:pic>
          <p:nvPicPr>
            <p:cNvPr id="131" name="그림 1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2" t="3084" r="80043" b="87256"/>
            <a:stretch/>
          </p:blipFill>
          <p:spPr>
            <a:xfrm>
              <a:off x="6747974" y="5430609"/>
              <a:ext cx="304048" cy="378728"/>
            </a:xfrm>
            <a:prstGeom prst="rect">
              <a:avLst/>
            </a:prstGeom>
          </p:spPr>
        </p:pic>
        <p:pic>
          <p:nvPicPr>
            <p:cNvPr id="132" name="그림 1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2" t="3084" r="80043" b="87256"/>
            <a:stretch/>
          </p:blipFill>
          <p:spPr>
            <a:xfrm>
              <a:off x="8838031" y="5430609"/>
              <a:ext cx="304048" cy="378728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2" t="3084" r="80043" b="87256"/>
            <a:stretch/>
          </p:blipFill>
          <p:spPr>
            <a:xfrm>
              <a:off x="9883059" y="5430609"/>
              <a:ext cx="304048" cy="378728"/>
            </a:xfrm>
            <a:prstGeom prst="rect">
              <a:avLst/>
            </a:prstGeom>
          </p:spPr>
        </p:pic>
        <p:pic>
          <p:nvPicPr>
            <p:cNvPr id="134" name="그림 1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2" t="3084" r="80043" b="87256"/>
            <a:stretch/>
          </p:blipFill>
          <p:spPr>
            <a:xfrm>
              <a:off x="7799342" y="5430609"/>
              <a:ext cx="304048" cy="378728"/>
            </a:xfrm>
            <a:prstGeom prst="rect">
              <a:avLst/>
            </a:prstGeom>
          </p:spPr>
        </p:pic>
      </p:grpSp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 t="19363" r="36769" b="61809"/>
          <a:stretch/>
        </p:blipFill>
        <p:spPr>
          <a:xfrm>
            <a:off x="6456782" y="2043403"/>
            <a:ext cx="895740" cy="741732"/>
          </a:xfrm>
          <a:prstGeom prst="rect">
            <a:avLst/>
          </a:prstGeom>
        </p:spPr>
      </p:pic>
      <p:sp>
        <p:nvSpPr>
          <p:cNvPr id="140" name="설명선 2 139"/>
          <p:cNvSpPr/>
          <p:nvPr/>
        </p:nvSpPr>
        <p:spPr>
          <a:xfrm>
            <a:off x="7868767" y="2043403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97714"/>
              <a:gd name="adj6" fmla="val -35717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선택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41" name="그림 1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6498413" y="4431272"/>
            <a:ext cx="814134" cy="691508"/>
          </a:xfrm>
          <a:prstGeom prst="rect">
            <a:avLst/>
          </a:prstGeom>
        </p:spPr>
      </p:pic>
      <p:pic>
        <p:nvPicPr>
          <p:cNvPr id="142" name="그림 1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9" t="75817" r="11547" b="21432"/>
          <a:stretch/>
        </p:blipFill>
        <p:spPr>
          <a:xfrm>
            <a:off x="7196811" y="4285364"/>
            <a:ext cx="2543175" cy="141709"/>
          </a:xfrm>
          <a:prstGeom prst="rect">
            <a:avLst/>
          </a:prstGeom>
        </p:spPr>
      </p:pic>
      <p:pic>
        <p:nvPicPr>
          <p:cNvPr id="143" name="그림 1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7533929" y="4431272"/>
            <a:ext cx="814134" cy="691508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8569445" y="4431272"/>
            <a:ext cx="814134" cy="691508"/>
          </a:xfrm>
          <a:prstGeom prst="rect">
            <a:avLst/>
          </a:prstGeom>
        </p:spPr>
      </p:pic>
      <p:pic>
        <p:nvPicPr>
          <p:cNvPr id="145" name="그림 1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9604961" y="4431272"/>
            <a:ext cx="814134" cy="691508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>
          <a:xfrm>
            <a:off x="4883866" y="2174033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1</a:t>
            </a:r>
            <a:endParaRPr lang="ko-KR" altLang="en-US" dirty="0"/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2597" r="88842" b="87949"/>
          <a:stretch/>
        </p:blipFill>
        <p:spPr>
          <a:xfrm>
            <a:off x="1813563" y="2206535"/>
            <a:ext cx="179764" cy="340610"/>
          </a:xfrm>
          <a:prstGeom prst="rect">
            <a:avLst/>
          </a:prstGeom>
        </p:spPr>
      </p:pic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21181" r="53222" b="56191"/>
          <a:stretch/>
        </p:blipFill>
        <p:spPr>
          <a:xfrm>
            <a:off x="1716834" y="4224612"/>
            <a:ext cx="4105469" cy="1166326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0950" r="54770" b="22349"/>
          <a:stretch/>
        </p:blipFill>
        <p:spPr>
          <a:xfrm>
            <a:off x="2827176" y="4663508"/>
            <a:ext cx="2863328" cy="727430"/>
          </a:xfrm>
          <a:prstGeom prst="rect">
            <a:avLst/>
          </a:prstGeom>
        </p:spPr>
      </p:pic>
      <p:sp>
        <p:nvSpPr>
          <p:cNvPr id="152" name="직사각형 151"/>
          <p:cNvSpPr/>
          <p:nvPr/>
        </p:nvSpPr>
        <p:spPr>
          <a:xfrm>
            <a:off x="4883866" y="4285364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2</a:t>
            </a:r>
            <a:endParaRPr lang="ko-KR" altLang="en-US" dirty="0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5265" r="75447" b="83440"/>
          <a:stretch/>
        </p:blipFill>
        <p:spPr>
          <a:xfrm>
            <a:off x="5115116" y="5611958"/>
            <a:ext cx="862845" cy="400345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5239879" y="5570816"/>
            <a:ext cx="613317" cy="48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1703549" y="4331515"/>
            <a:ext cx="394426" cy="359314"/>
            <a:chOff x="2046771" y="4576580"/>
            <a:chExt cx="394426" cy="359314"/>
          </a:xfrm>
        </p:grpSpPr>
        <p:pic>
          <p:nvPicPr>
            <p:cNvPr id="155" name="그림 15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046771" y="4576580"/>
              <a:ext cx="211238" cy="359314"/>
            </a:xfrm>
            <a:prstGeom prst="rect">
              <a:avLst/>
            </a:prstGeom>
          </p:spPr>
        </p:pic>
        <p:pic>
          <p:nvPicPr>
            <p:cNvPr id="156" name="그림 15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229959" y="4576580"/>
              <a:ext cx="211238" cy="359314"/>
            </a:xfrm>
            <a:prstGeom prst="rect">
              <a:avLst/>
            </a:prstGeom>
          </p:spPr>
        </p:pic>
      </p:grpSp>
      <p:grpSp>
        <p:nvGrpSpPr>
          <p:cNvPr id="87" name="그룹 86"/>
          <p:cNvGrpSpPr/>
          <p:nvPr/>
        </p:nvGrpSpPr>
        <p:grpSpPr>
          <a:xfrm>
            <a:off x="2827175" y="2667097"/>
            <a:ext cx="2863329" cy="419378"/>
            <a:chOff x="2827175" y="2667097"/>
            <a:chExt cx="2863329" cy="419378"/>
          </a:xfrm>
        </p:grpSpPr>
        <p:sp>
          <p:nvSpPr>
            <p:cNvPr id="86" name="직사각형 85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en-US" altLang="ko-KR" sz="1200" dirty="0" smtClean="0"/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pPr marL="228600" indent="-228600">
                <a:buAutoNum type="arabicPlain" startAt="50"/>
              </a:pPr>
              <a:r>
                <a:rPr lang="en-US" altLang="ko-KR" sz="1200" dirty="0" smtClean="0"/>
                <a:t>%</a:t>
              </a:r>
            </a:p>
            <a:p>
              <a:r>
                <a:rPr lang="en-US" altLang="ko-KR" sz="1200" dirty="0"/>
                <a:t>0</a:t>
              </a:r>
              <a:endParaRPr lang="ko-KR" altLang="en-US" sz="1200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827175" y="4796141"/>
            <a:ext cx="2863329" cy="419378"/>
            <a:chOff x="2827175" y="2667097"/>
            <a:chExt cx="2863329" cy="419378"/>
          </a:xfrm>
        </p:grpSpPr>
        <p:sp>
          <p:nvSpPr>
            <p:cNvPr id="159" name="직사각형 158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ko-KR" altLang="en-US" sz="1200" dirty="0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pPr marL="228600" indent="-228600">
                <a:buAutoNum type="arabicPlain" startAt="75"/>
              </a:pPr>
              <a:r>
                <a:rPr lang="en-US" altLang="ko-KR" sz="1200" dirty="0" smtClean="0"/>
                <a:t>%</a:t>
              </a:r>
            </a:p>
            <a:p>
              <a:r>
                <a:rPr lang="en-US" altLang="ko-KR" sz="1200" dirty="0"/>
                <a:t>1</a:t>
              </a:r>
              <a:endParaRPr lang="ko-KR" altLang="en-US" sz="1200" dirty="0"/>
            </a:p>
          </p:txBody>
        </p:sp>
      </p:grpSp>
      <p:sp>
        <p:nvSpPr>
          <p:cNvPr id="162" name="설명선 2 161"/>
          <p:cNvSpPr/>
          <p:nvPr/>
        </p:nvSpPr>
        <p:spPr>
          <a:xfrm>
            <a:off x="502181" y="1671758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14138"/>
              <a:gd name="adj6" fmla="val 13948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현재 스킬 강화단계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163" name="설명선 2 162"/>
          <p:cNvSpPr/>
          <p:nvPr/>
        </p:nvSpPr>
        <p:spPr>
          <a:xfrm>
            <a:off x="502181" y="3816943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31475"/>
              <a:gd name="adj6" fmla="val 140658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다음 스킬 강화단계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2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2001318" y="5656309"/>
            <a:ext cx="54637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3 / 3</a:t>
            </a:r>
            <a:endParaRPr lang="ko-KR" altLang="en-US" sz="1000" b="1" dirty="0"/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pic>
        <p:nvPicPr>
          <p:cNvPr id="182" name="그림 18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5" t="89122" r="14352" b="3043"/>
          <a:stretch/>
        </p:blipFill>
        <p:spPr>
          <a:xfrm>
            <a:off x="4280075" y="5624776"/>
            <a:ext cx="793102" cy="354564"/>
          </a:xfrm>
          <a:prstGeom prst="rect">
            <a:avLst/>
          </a:prstGeom>
        </p:spPr>
      </p:pic>
      <p:grpSp>
        <p:nvGrpSpPr>
          <p:cNvPr id="89" name="그룹 88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90" name="갈매기형 수장 89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갈매기형 수장 90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갈매기형 수장 91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갈매기형 수장 92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갈매기형 수장 93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갈매기형 수장 94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6" name="갈매기형 수장 95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7" name="갈매기형 수장 96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8" name="갈매기형 수장 97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9" name="갈매기형 수장 98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0" name="갈매기형 수장 99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갈매기형 수장 100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2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18255" y="1567543"/>
            <a:ext cx="4702628" cy="4613031"/>
            <a:chOff x="1418255" y="1567543"/>
            <a:chExt cx="4702628" cy="461303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 r="50049"/>
            <a:stretch/>
          </p:blipFill>
          <p:spPr>
            <a:xfrm>
              <a:off x="1418255" y="1567543"/>
              <a:ext cx="4702628" cy="4613031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1922106" y="3430854"/>
              <a:ext cx="3768398" cy="854510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1922106" y="3430854"/>
              <a:ext cx="3768398" cy="715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설명</a:t>
              </a:r>
              <a:endParaRPr lang="ko-KR" altLang="en-US" dirty="0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2827176" y="2598462"/>
              <a:ext cx="2863328" cy="639260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스킬 슬롯 등록</a:t>
              </a:r>
              <a:endParaRPr lang="ko-KR" altLang="en-US" dirty="0"/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117" name="그룹 116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121" name="그룹 120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  <p:grpSp>
          <p:nvGrpSpPr>
            <p:cNvPr id="130" name="그룹 129"/>
            <p:cNvGrpSpPr/>
            <p:nvPr/>
          </p:nvGrpSpPr>
          <p:grpSpPr>
            <a:xfrm>
              <a:off x="6747974" y="5503682"/>
              <a:ext cx="3439133" cy="378728"/>
              <a:chOff x="6747974" y="5430609"/>
              <a:chExt cx="3439133" cy="378728"/>
            </a:xfrm>
          </p:grpSpPr>
          <p:pic>
            <p:nvPicPr>
              <p:cNvPr id="131" name="그림 1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6747974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2" name="그림 1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8838031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9883059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7799342" y="5430609"/>
                <a:ext cx="304048" cy="378728"/>
              </a:xfrm>
              <a:prstGeom prst="rect">
                <a:avLst/>
              </a:prstGeom>
            </p:spPr>
          </p:pic>
        </p:grpSp>
      </p:grpSp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 t="19363" r="36769" b="61809"/>
          <a:stretch/>
        </p:blipFill>
        <p:spPr>
          <a:xfrm>
            <a:off x="6456782" y="2043403"/>
            <a:ext cx="895740" cy="741732"/>
          </a:xfrm>
          <a:prstGeom prst="rect">
            <a:avLst/>
          </a:prstGeom>
        </p:spPr>
      </p:pic>
      <p:sp>
        <p:nvSpPr>
          <p:cNvPr id="140" name="설명선 2 139"/>
          <p:cNvSpPr/>
          <p:nvPr/>
        </p:nvSpPr>
        <p:spPr>
          <a:xfrm>
            <a:off x="7868767" y="2043403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97714"/>
              <a:gd name="adj6" fmla="val -35717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선택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41" name="그림 1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6498413" y="4431272"/>
            <a:ext cx="814134" cy="691508"/>
          </a:xfrm>
          <a:prstGeom prst="rect">
            <a:avLst/>
          </a:prstGeom>
        </p:spPr>
      </p:pic>
      <p:pic>
        <p:nvPicPr>
          <p:cNvPr id="142" name="그림 1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9" t="75817" r="11547" b="21432"/>
          <a:stretch/>
        </p:blipFill>
        <p:spPr>
          <a:xfrm>
            <a:off x="7196811" y="4285364"/>
            <a:ext cx="2543175" cy="141709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8569445" y="4431272"/>
            <a:ext cx="814134" cy="691508"/>
          </a:xfrm>
          <a:prstGeom prst="rect">
            <a:avLst/>
          </a:prstGeom>
        </p:spPr>
      </p:pic>
      <p:pic>
        <p:nvPicPr>
          <p:cNvPr id="145" name="그림 1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9604961" y="4431272"/>
            <a:ext cx="814134" cy="691508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>
          <a:xfrm>
            <a:off x="4883866" y="2174033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1</a:t>
            </a:r>
            <a:endParaRPr lang="ko-KR" altLang="en-US" dirty="0"/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2597" r="88842" b="87949"/>
          <a:stretch/>
        </p:blipFill>
        <p:spPr>
          <a:xfrm>
            <a:off x="1813563" y="2206535"/>
            <a:ext cx="179764" cy="340610"/>
          </a:xfrm>
          <a:prstGeom prst="rect">
            <a:avLst/>
          </a:prstGeom>
        </p:spPr>
      </p:pic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21181" r="53222" b="56191"/>
          <a:stretch/>
        </p:blipFill>
        <p:spPr>
          <a:xfrm>
            <a:off x="1716834" y="4224612"/>
            <a:ext cx="4105469" cy="1166326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0950" r="54770" b="22349"/>
          <a:stretch/>
        </p:blipFill>
        <p:spPr>
          <a:xfrm>
            <a:off x="2827176" y="4663508"/>
            <a:ext cx="2863328" cy="727430"/>
          </a:xfrm>
          <a:prstGeom prst="rect">
            <a:avLst/>
          </a:prstGeom>
        </p:spPr>
      </p:pic>
      <p:sp>
        <p:nvSpPr>
          <p:cNvPr id="152" name="직사각형 151"/>
          <p:cNvSpPr/>
          <p:nvPr/>
        </p:nvSpPr>
        <p:spPr>
          <a:xfrm>
            <a:off x="4883866" y="4285364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2</a:t>
            </a:r>
            <a:endParaRPr lang="ko-KR" altLang="en-US" dirty="0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5265" r="75447" b="83440"/>
          <a:stretch/>
        </p:blipFill>
        <p:spPr>
          <a:xfrm>
            <a:off x="5115116" y="5611958"/>
            <a:ext cx="862845" cy="400345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5239879" y="5570816"/>
            <a:ext cx="613317" cy="48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1703549" y="4331515"/>
            <a:ext cx="394426" cy="359314"/>
            <a:chOff x="2046771" y="4576580"/>
            <a:chExt cx="394426" cy="359314"/>
          </a:xfrm>
        </p:grpSpPr>
        <p:pic>
          <p:nvPicPr>
            <p:cNvPr id="155" name="그림 15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046771" y="4576580"/>
              <a:ext cx="211238" cy="359314"/>
            </a:xfrm>
            <a:prstGeom prst="rect">
              <a:avLst/>
            </a:prstGeom>
          </p:spPr>
        </p:pic>
        <p:pic>
          <p:nvPicPr>
            <p:cNvPr id="156" name="그림 15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229959" y="4576580"/>
              <a:ext cx="211238" cy="359314"/>
            </a:xfrm>
            <a:prstGeom prst="rect">
              <a:avLst/>
            </a:prstGeom>
          </p:spPr>
        </p:pic>
      </p:grpSp>
      <p:grpSp>
        <p:nvGrpSpPr>
          <p:cNvPr id="87" name="그룹 86"/>
          <p:cNvGrpSpPr/>
          <p:nvPr/>
        </p:nvGrpSpPr>
        <p:grpSpPr>
          <a:xfrm>
            <a:off x="2827175" y="2667097"/>
            <a:ext cx="2863329" cy="419378"/>
            <a:chOff x="2827175" y="2667097"/>
            <a:chExt cx="2863329" cy="419378"/>
          </a:xfrm>
        </p:grpSpPr>
        <p:sp>
          <p:nvSpPr>
            <p:cNvPr id="86" name="직사각형 85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en-US" altLang="ko-KR" sz="1200" dirty="0" smtClean="0"/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pPr marL="228600" indent="-228600">
                <a:buAutoNum type="arabicPlain" startAt="50"/>
              </a:pPr>
              <a:r>
                <a:rPr lang="en-US" altLang="ko-KR" sz="1200" dirty="0" smtClean="0"/>
                <a:t>%</a:t>
              </a:r>
            </a:p>
            <a:p>
              <a:r>
                <a:rPr lang="en-US" altLang="ko-KR" sz="1200" dirty="0"/>
                <a:t>0</a:t>
              </a:r>
              <a:endParaRPr lang="ko-KR" altLang="en-US" sz="1200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827175" y="4796141"/>
            <a:ext cx="2863329" cy="419378"/>
            <a:chOff x="2827175" y="2667097"/>
            <a:chExt cx="2863329" cy="419378"/>
          </a:xfrm>
        </p:grpSpPr>
        <p:sp>
          <p:nvSpPr>
            <p:cNvPr id="159" name="직사각형 158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ko-KR" altLang="en-US" sz="1200" dirty="0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pPr marL="228600" indent="-228600">
                <a:buAutoNum type="arabicPlain" startAt="75"/>
              </a:pPr>
              <a:r>
                <a:rPr lang="en-US" altLang="ko-KR" sz="1200" dirty="0" smtClean="0"/>
                <a:t>%</a:t>
              </a:r>
            </a:p>
            <a:p>
              <a:r>
                <a:rPr lang="en-US" altLang="ko-KR" sz="1200" dirty="0"/>
                <a:t>1</a:t>
              </a:r>
              <a:endParaRPr lang="ko-KR" altLang="en-US" sz="1200" dirty="0"/>
            </a:p>
          </p:txBody>
        </p:sp>
      </p:grpSp>
      <p:sp>
        <p:nvSpPr>
          <p:cNvPr id="162" name="설명선 2 161"/>
          <p:cNvSpPr/>
          <p:nvPr/>
        </p:nvSpPr>
        <p:spPr>
          <a:xfrm>
            <a:off x="502181" y="1671758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14138"/>
              <a:gd name="adj6" fmla="val 13948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현재 스킬 강화단계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163" name="설명선 2 162"/>
          <p:cNvSpPr/>
          <p:nvPr/>
        </p:nvSpPr>
        <p:spPr>
          <a:xfrm>
            <a:off x="502181" y="3816943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31475"/>
              <a:gd name="adj6" fmla="val 140658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다음 스킬 강화단계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2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2001318" y="5656309"/>
            <a:ext cx="54637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3 / 3</a:t>
            </a:r>
            <a:endParaRPr lang="ko-KR" altLang="en-US" sz="1000" b="1" dirty="0"/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pic>
        <p:nvPicPr>
          <p:cNvPr id="182" name="그림 18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5" t="89122" r="14352" b="3043"/>
          <a:stretch/>
        </p:blipFill>
        <p:spPr>
          <a:xfrm>
            <a:off x="4280075" y="5624776"/>
            <a:ext cx="793102" cy="354564"/>
          </a:xfrm>
          <a:prstGeom prst="rect">
            <a:avLst/>
          </a:prstGeom>
        </p:spPr>
      </p:pic>
      <p:pic>
        <p:nvPicPr>
          <p:cNvPr id="184" name="그림 1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21905" r="86155" b="57888"/>
          <a:stretch/>
        </p:blipFill>
        <p:spPr>
          <a:xfrm>
            <a:off x="7544532" y="4448641"/>
            <a:ext cx="792928" cy="661290"/>
          </a:xfrm>
          <a:prstGeom prst="rect">
            <a:avLst/>
          </a:prstGeom>
        </p:spPr>
      </p:pic>
      <p:sp>
        <p:nvSpPr>
          <p:cNvPr id="185" name="설명선 2 184"/>
          <p:cNvSpPr/>
          <p:nvPr/>
        </p:nvSpPr>
        <p:spPr>
          <a:xfrm>
            <a:off x="8445527" y="3806698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186564"/>
              <a:gd name="adj6" fmla="val -27499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슬롯 선택 및 등록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grpSp>
        <p:nvGrpSpPr>
          <p:cNvPr id="186" name="그룹 185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187" name="갈매기형 수장 186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8" name="갈매기형 수장 187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9" name="갈매기형 수장 188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0" name="갈매기형 수장 189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1" name="갈매기형 수장 190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2" name="갈매기형 수장 191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3" name="갈매기형 수장 192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4" name="갈매기형 수장 193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5" name="갈매기형 수장 194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6" name="갈매기형 수장 195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7" name="갈매기형 수장 196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8" name="갈매기형 수장 197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4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18255" y="1567543"/>
            <a:ext cx="4702628" cy="4613031"/>
            <a:chOff x="1418255" y="1567543"/>
            <a:chExt cx="4702628" cy="461303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 r="50049"/>
            <a:stretch/>
          </p:blipFill>
          <p:spPr>
            <a:xfrm>
              <a:off x="1418255" y="1567543"/>
              <a:ext cx="4702628" cy="4613031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1922106" y="3430854"/>
              <a:ext cx="3768398" cy="854510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1922106" y="3430854"/>
              <a:ext cx="3768398" cy="715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설명</a:t>
              </a:r>
              <a:endParaRPr lang="ko-KR" altLang="en-US" dirty="0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2827176" y="2598462"/>
              <a:ext cx="2863328" cy="639260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스킬 슬롯 교체</a:t>
              </a:r>
              <a:endParaRPr lang="ko-KR" altLang="en-US" dirty="0"/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117" name="그룹 116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121" name="그룹 120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  <p:grpSp>
          <p:nvGrpSpPr>
            <p:cNvPr id="130" name="그룹 129"/>
            <p:cNvGrpSpPr/>
            <p:nvPr/>
          </p:nvGrpSpPr>
          <p:grpSpPr>
            <a:xfrm>
              <a:off x="6747974" y="5503682"/>
              <a:ext cx="3439133" cy="378728"/>
              <a:chOff x="6747974" y="5430609"/>
              <a:chExt cx="3439133" cy="378728"/>
            </a:xfrm>
          </p:grpSpPr>
          <p:pic>
            <p:nvPicPr>
              <p:cNvPr id="131" name="그림 1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6747974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2" name="그림 1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8838031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9883059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7799342" y="5430609"/>
                <a:ext cx="304048" cy="378728"/>
              </a:xfrm>
              <a:prstGeom prst="rect">
                <a:avLst/>
              </a:prstGeom>
            </p:spPr>
          </p:pic>
        </p:grpSp>
      </p:grpSp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 t="19363" r="36769" b="61809"/>
          <a:stretch/>
        </p:blipFill>
        <p:spPr>
          <a:xfrm>
            <a:off x="6456782" y="2043403"/>
            <a:ext cx="895740" cy="741732"/>
          </a:xfrm>
          <a:prstGeom prst="rect">
            <a:avLst/>
          </a:prstGeom>
        </p:spPr>
      </p:pic>
      <p:sp>
        <p:nvSpPr>
          <p:cNvPr id="140" name="설명선 2 139"/>
          <p:cNvSpPr/>
          <p:nvPr/>
        </p:nvSpPr>
        <p:spPr>
          <a:xfrm>
            <a:off x="7868767" y="2043403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97714"/>
              <a:gd name="adj6" fmla="val -35717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선택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41" name="그림 1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6498413" y="4431272"/>
            <a:ext cx="814134" cy="691508"/>
          </a:xfrm>
          <a:prstGeom prst="rect">
            <a:avLst/>
          </a:prstGeom>
        </p:spPr>
      </p:pic>
      <p:pic>
        <p:nvPicPr>
          <p:cNvPr id="142" name="그림 1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9" t="75817" r="11547" b="21432"/>
          <a:stretch/>
        </p:blipFill>
        <p:spPr>
          <a:xfrm>
            <a:off x="7196811" y="4285364"/>
            <a:ext cx="2543175" cy="141709"/>
          </a:xfrm>
          <a:prstGeom prst="rect">
            <a:avLst/>
          </a:prstGeom>
        </p:spPr>
      </p:pic>
      <p:pic>
        <p:nvPicPr>
          <p:cNvPr id="145" name="그림 1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9604961" y="4431272"/>
            <a:ext cx="814134" cy="691508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>
          <a:xfrm>
            <a:off x="4883866" y="2174033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1</a:t>
            </a:r>
            <a:endParaRPr lang="ko-KR" altLang="en-US" dirty="0"/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2597" r="88842" b="87949"/>
          <a:stretch/>
        </p:blipFill>
        <p:spPr>
          <a:xfrm>
            <a:off x="1813563" y="2206535"/>
            <a:ext cx="179764" cy="340610"/>
          </a:xfrm>
          <a:prstGeom prst="rect">
            <a:avLst/>
          </a:prstGeom>
        </p:spPr>
      </p:pic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21181" r="53222" b="56191"/>
          <a:stretch/>
        </p:blipFill>
        <p:spPr>
          <a:xfrm>
            <a:off x="1716834" y="4224612"/>
            <a:ext cx="4105469" cy="1166326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0950" r="54770" b="22349"/>
          <a:stretch/>
        </p:blipFill>
        <p:spPr>
          <a:xfrm>
            <a:off x="2827176" y="4663508"/>
            <a:ext cx="2863328" cy="727430"/>
          </a:xfrm>
          <a:prstGeom prst="rect">
            <a:avLst/>
          </a:prstGeom>
        </p:spPr>
      </p:pic>
      <p:sp>
        <p:nvSpPr>
          <p:cNvPr id="152" name="직사각형 151"/>
          <p:cNvSpPr/>
          <p:nvPr/>
        </p:nvSpPr>
        <p:spPr>
          <a:xfrm>
            <a:off x="4883866" y="4285364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2</a:t>
            </a:r>
            <a:endParaRPr lang="ko-KR" altLang="en-US" dirty="0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5265" r="75447" b="83440"/>
          <a:stretch/>
        </p:blipFill>
        <p:spPr>
          <a:xfrm>
            <a:off x="5115116" y="5611958"/>
            <a:ext cx="862845" cy="400345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5239879" y="5570816"/>
            <a:ext cx="613317" cy="48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1703549" y="4331515"/>
            <a:ext cx="394426" cy="359314"/>
            <a:chOff x="2046771" y="4576580"/>
            <a:chExt cx="394426" cy="359314"/>
          </a:xfrm>
        </p:grpSpPr>
        <p:pic>
          <p:nvPicPr>
            <p:cNvPr id="155" name="그림 15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046771" y="4576580"/>
              <a:ext cx="211238" cy="359314"/>
            </a:xfrm>
            <a:prstGeom prst="rect">
              <a:avLst/>
            </a:prstGeom>
          </p:spPr>
        </p:pic>
        <p:pic>
          <p:nvPicPr>
            <p:cNvPr id="156" name="그림 15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229959" y="4576580"/>
              <a:ext cx="211238" cy="359314"/>
            </a:xfrm>
            <a:prstGeom prst="rect">
              <a:avLst/>
            </a:prstGeom>
          </p:spPr>
        </p:pic>
      </p:grpSp>
      <p:grpSp>
        <p:nvGrpSpPr>
          <p:cNvPr id="87" name="그룹 86"/>
          <p:cNvGrpSpPr/>
          <p:nvPr/>
        </p:nvGrpSpPr>
        <p:grpSpPr>
          <a:xfrm>
            <a:off x="2827175" y="2667097"/>
            <a:ext cx="2863329" cy="419378"/>
            <a:chOff x="2827175" y="2667097"/>
            <a:chExt cx="2863329" cy="419378"/>
          </a:xfrm>
        </p:grpSpPr>
        <p:sp>
          <p:nvSpPr>
            <p:cNvPr id="86" name="직사각형 85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en-US" altLang="ko-KR" sz="1200" dirty="0" smtClean="0"/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pPr marL="228600" indent="-228600">
                <a:buAutoNum type="arabicPlain" startAt="50"/>
              </a:pPr>
              <a:r>
                <a:rPr lang="en-US" altLang="ko-KR" sz="1200" dirty="0" smtClean="0"/>
                <a:t>%</a:t>
              </a:r>
            </a:p>
            <a:p>
              <a:r>
                <a:rPr lang="en-US" altLang="ko-KR" sz="1200" dirty="0"/>
                <a:t>0</a:t>
              </a:r>
              <a:endParaRPr lang="ko-KR" altLang="en-US" sz="1200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827175" y="4796141"/>
            <a:ext cx="2863329" cy="419378"/>
            <a:chOff x="2827175" y="2667097"/>
            <a:chExt cx="2863329" cy="419378"/>
          </a:xfrm>
        </p:grpSpPr>
        <p:sp>
          <p:nvSpPr>
            <p:cNvPr id="159" name="직사각형 158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ko-KR" altLang="en-US" sz="1200" dirty="0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pPr marL="228600" indent="-228600">
                <a:buAutoNum type="arabicPlain" startAt="75"/>
              </a:pPr>
              <a:r>
                <a:rPr lang="en-US" altLang="ko-KR" sz="1200" dirty="0" smtClean="0"/>
                <a:t>%</a:t>
              </a:r>
            </a:p>
            <a:p>
              <a:r>
                <a:rPr lang="en-US" altLang="ko-KR" sz="1200" dirty="0"/>
                <a:t>1</a:t>
              </a:r>
              <a:endParaRPr lang="ko-KR" altLang="en-US" sz="1200" dirty="0"/>
            </a:p>
          </p:txBody>
        </p:sp>
      </p:grp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2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2001318" y="5656309"/>
            <a:ext cx="54637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3 / 3</a:t>
            </a:r>
            <a:endParaRPr lang="ko-KR" altLang="en-US" sz="1000" b="1" dirty="0"/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pic>
        <p:nvPicPr>
          <p:cNvPr id="182" name="그림 18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5" t="89122" r="14352" b="3043"/>
          <a:stretch/>
        </p:blipFill>
        <p:spPr>
          <a:xfrm>
            <a:off x="4280075" y="5624776"/>
            <a:ext cx="793102" cy="354564"/>
          </a:xfrm>
          <a:prstGeom prst="rect">
            <a:avLst/>
          </a:prstGeom>
        </p:spPr>
      </p:pic>
      <p:pic>
        <p:nvPicPr>
          <p:cNvPr id="67" name="그림 6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21905" r="86155" b="57888"/>
          <a:stretch/>
        </p:blipFill>
        <p:spPr>
          <a:xfrm>
            <a:off x="8586384" y="4448641"/>
            <a:ext cx="792928" cy="661290"/>
          </a:xfrm>
          <a:prstGeom prst="rect">
            <a:avLst/>
          </a:prstGeom>
        </p:spPr>
      </p:pic>
      <p:sp>
        <p:nvSpPr>
          <p:cNvPr id="185" name="설명선 2 184"/>
          <p:cNvSpPr/>
          <p:nvPr/>
        </p:nvSpPr>
        <p:spPr>
          <a:xfrm>
            <a:off x="9487622" y="3824636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214736"/>
              <a:gd name="adj6" fmla="val -3454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슬롯 선택 및 등록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최종 선택 </a:t>
            </a:r>
            <a:r>
              <a:rPr lang="ko-KR" altLang="en-US" sz="1050" dirty="0" err="1" smtClean="0">
                <a:solidFill>
                  <a:srgbClr val="002060"/>
                </a:solidFill>
              </a:rPr>
              <a:t>스킬이</a:t>
            </a:r>
            <a:r>
              <a:rPr lang="ko-KR" altLang="en-US" sz="1050" dirty="0" smtClean="0">
                <a:solidFill>
                  <a:srgbClr val="002060"/>
                </a:solidFill>
              </a:rPr>
              <a:t> 등록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7524535" y="4431272"/>
            <a:ext cx="814134" cy="691508"/>
          </a:xfrm>
          <a:prstGeom prst="rect">
            <a:avLst/>
          </a:prstGeom>
        </p:spPr>
      </p:pic>
      <p:sp>
        <p:nvSpPr>
          <p:cNvPr id="72" name="설명선 2 71"/>
          <p:cNvSpPr/>
          <p:nvPr/>
        </p:nvSpPr>
        <p:spPr>
          <a:xfrm>
            <a:off x="5690504" y="3873872"/>
            <a:ext cx="1662017" cy="549479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49571"/>
              <a:gd name="adj6" fmla="val 13513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동일한 </a:t>
            </a:r>
            <a:r>
              <a:rPr lang="ko-KR" altLang="en-US" sz="1050" dirty="0" err="1" smtClean="0">
                <a:solidFill>
                  <a:srgbClr val="002060"/>
                </a:solidFill>
              </a:rPr>
              <a:t>스킬로</a:t>
            </a:r>
            <a:endParaRPr lang="en-US" altLang="ko-KR" sz="1050" dirty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슬롯 선택 시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슬롯 비우기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grpSp>
        <p:nvGrpSpPr>
          <p:cNvPr id="78" name="그룹 77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79" name="갈매기형 수장 78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갈매기형 수장 79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갈매기형 수장 80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갈매기형 수장 84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갈매기형 수장 88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갈매기형 수장 89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갈매기형 수장 90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갈매기형 수장 91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갈매기형 수장 92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갈매기형 수장 93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갈매기형 수장 94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6" name="갈매기형 수장 95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6" name="설명선 2 75"/>
          <p:cNvSpPr/>
          <p:nvPr/>
        </p:nvSpPr>
        <p:spPr>
          <a:xfrm>
            <a:off x="9492011" y="5284769"/>
            <a:ext cx="2192517" cy="501328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77436"/>
              <a:gd name="adj6" fmla="val -24168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다른 </a:t>
            </a:r>
            <a:r>
              <a:rPr lang="ko-KR" altLang="en-US" sz="1050" dirty="0" err="1" smtClean="0">
                <a:solidFill>
                  <a:srgbClr val="002060"/>
                </a:solidFill>
              </a:rPr>
              <a:t>스킬로</a:t>
            </a:r>
            <a:r>
              <a:rPr lang="ko-KR" altLang="en-US" sz="1050" dirty="0" smtClean="0">
                <a:solidFill>
                  <a:srgbClr val="002060"/>
                </a:solidFill>
              </a:rPr>
              <a:t> 슬롯이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등록되어 있을 경우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기존 </a:t>
            </a:r>
            <a:r>
              <a:rPr lang="ko-KR" altLang="en-US" sz="1050" dirty="0" err="1" smtClean="0">
                <a:solidFill>
                  <a:srgbClr val="002060"/>
                </a:solidFill>
              </a:rPr>
              <a:t>스킬은</a:t>
            </a:r>
            <a:r>
              <a:rPr lang="ko-KR" altLang="en-US" sz="1050" dirty="0" smtClean="0">
                <a:solidFill>
                  <a:srgbClr val="002060"/>
                </a:solidFill>
              </a:rPr>
              <a:t> 슬롯에서 제외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18255" y="1567543"/>
            <a:ext cx="4702628" cy="4613031"/>
            <a:chOff x="1418255" y="1567543"/>
            <a:chExt cx="4702628" cy="461303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 r="50049"/>
            <a:stretch/>
          </p:blipFill>
          <p:spPr>
            <a:xfrm>
              <a:off x="1418255" y="1567543"/>
              <a:ext cx="4702628" cy="4613031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1922106" y="3430854"/>
              <a:ext cx="3768398" cy="854510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1922106" y="3430854"/>
              <a:ext cx="3768398" cy="715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설명</a:t>
              </a:r>
              <a:endParaRPr lang="ko-KR" altLang="en-US" dirty="0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2827176" y="2598462"/>
              <a:ext cx="2863328" cy="639260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스킬 강화</a:t>
              </a:r>
              <a:endParaRPr lang="ko-KR" altLang="en-US" dirty="0"/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117" name="그룹 116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121" name="그룹 120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  <p:grpSp>
          <p:nvGrpSpPr>
            <p:cNvPr id="130" name="그룹 129"/>
            <p:cNvGrpSpPr/>
            <p:nvPr/>
          </p:nvGrpSpPr>
          <p:grpSpPr>
            <a:xfrm>
              <a:off x="6747974" y="5503682"/>
              <a:ext cx="3439133" cy="378728"/>
              <a:chOff x="6747974" y="5430609"/>
              <a:chExt cx="3439133" cy="378728"/>
            </a:xfrm>
          </p:grpSpPr>
          <p:pic>
            <p:nvPicPr>
              <p:cNvPr id="131" name="그림 1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6747974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2" name="그림 1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8838031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9883059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7799342" y="5430609"/>
                <a:ext cx="304048" cy="378728"/>
              </a:xfrm>
              <a:prstGeom prst="rect">
                <a:avLst/>
              </a:prstGeom>
            </p:spPr>
          </p:pic>
        </p:grpSp>
      </p:grpSp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 t="19363" r="36769" b="61809"/>
          <a:stretch/>
        </p:blipFill>
        <p:spPr>
          <a:xfrm>
            <a:off x="6456782" y="2043403"/>
            <a:ext cx="895740" cy="741732"/>
          </a:xfrm>
          <a:prstGeom prst="rect">
            <a:avLst/>
          </a:prstGeom>
        </p:spPr>
      </p:pic>
      <p:sp>
        <p:nvSpPr>
          <p:cNvPr id="140" name="설명선 2 139"/>
          <p:cNvSpPr/>
          <p:nvPr/>
        </p:nvSpPr>
        <p:spPr>
          <a:xfrm>
            <a:off x="7868767" y="2043403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97714"/>
              <a:gd name="adj6" fmla="val -35717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선택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41" name="그림 1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6498413" y="4431272"/>
            <a:ext cx="814134" cy="691508"/>
          </a:xfrm>
          <a:prstGeom prst="rect">
            <a:avLst/>
          </a:prstGeom>
        </p:spPr>
      </p:pic>
      <p:pic>
        <p:nvPicPr>
          <p:cNvPr id="142" name="그림 1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9" t="75817" r="11547" b="21432"/>
          <a:stretch/>
        </p:blipFill>
        <p:spPr>
          <a:xfrm>
            <a:off x="7196811" y="4285364"/>
            <a:ext cx="2543175" cy="141709"/>
          </a:xfrm>
          <a:prstGeom prst="rect">
            <a:avLst/>
          </a:prstGeom>
        </p:spPr>
      </p:pic>
      <p:pic>
        <p:nvPicPr>
          <p:cNvPr id="143" name="그림 1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7533929" y="4431272"/>
            <a:ext cx="814134" cy="691508"/>
          </a:xfrm>
          <a:prstGeom prst="rect">
            <a:avLst/>
          </a:prstGeom>
        </p:spPr>
      </p:pic>
      <p:pic>
        <p:nvPicPr>
          <p:cNvPr id="145" name="그림 1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9604961" y="4431272"/>
            <a:ext cx="814134" cy="691508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>
          <a:xfrm>
            <a:off x="4883866" y="2174033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1</a:t>
            </a:r>
            <a:endParaRPr lang="ko-KR" altLang="en-US" dirty="0"/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2597" r="88842" b="87949"/>
          <a:stretch/>
        </p:blipFill>
        <p:spPr>
          <a:xfrm>
            <a:off x="1813563" y="2206535"/>
            <a:ext cx="179764" cy="340610"/>
          </a:xfrm>
          <a:prstGeom prst="rect">
            <a:avLst/>
          </a:prstGeom>
        </p:spPr>
      </p:pic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21181" r="53222" b="56191"/>
          <a:stretch/>
        </p:blipFill>
        <p:spPr>
          <a:xfrm>
            <a:off x="1716834" y="4224612"/>
            <a:ext cx="4105469" cy="1166326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0950" r="54770" b="22349"/>
          <a:stretch/>
        </p:blipFill>
        <p:spPr>
          <a:xfrm>
            <a:off x="2827176" y="4663508"/>
            <a:ext cx="2863328" cy="727430"/>
          </a:xfrm>
          <a:prstGeom prst="rect">
            <a:avLst/>
          </a:prstGeom>
        </p:spPr>
      </p:pic>
      <p:sp>
        <p:nvSpPr>
          <p:cNvPr id="152" name="직사각형 151"/>
          <p:cNvSpPr/>
          <p:nvPr/>
        </p:nvSpPr>
        <p:spPr>
          <a:xfrm>
            <a:off x="4883866" y="4285364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2</a:t>
            </a:r>
            <a:endParaRPr lang="ko-KR" altLang="en-US" dirty="0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5265" r="75447" b="83440"/>
          <a:stretch/>
        </p:blipFill>
        <p:spPr>
          <a:xfrm>
            <a:off x="5115116" y="5611958"/>
            <a:ext cx="862845" cy="400345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5239879" y="5570816"/>
            <a:ext cx="613317" cy="48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1703549" y="4331515"/>
            <a:ext cx="394426" cy="359314"/>
            <a:chOff x="2046771" y="4576580"/>
            <a:chExt cx="394426" cy="359314"/>
          </a:xfrm>
        </p:grpSpPr>
        <p:pic>
          <p:nvPicPr>
            <p:cNvPr id="155" name="그림 15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046771" y="4576580"/>
              <a:ext cx="211238" cy="359314"/>
            </a:xfrm>
            <a:prstGeom prst="rect">
              <a:avLst/>
            </a:prstGeom>
          </p:spPr>
        </p:pic>
        <p:pic>
          <p:nvPicPr>
            <p:cNvPr id="156" name="그림 15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229959" y="4576580"/>
              <a:ext cx="211238" cy="359314"/>
            </a:xfrm>
            <a:prstGeom prst="rect">
              <a:avLst/>
            </a:prstGeom>
          </p:spPr>
        </p:pic>
      </p:grpSp>
      <p:grpSp>
        <p:nvGrpSpPr>
          <p:cNvPr id="87" name="그룹 86"/>
          <p:cNvGrpSpPr/>
          <p:nvPr/>
        </p:nvGrpSpPr>
        <p:grpSpPr>
          <a:xfrm>
            <a:off x="2827175" y="2667097"/>
            <a:ext cx="2863329" cy="419378"/>
            <a:chOff x="2827175" y="2667097"/>
            <a:chExt cx="2863329" cy="419378"/>
          </a:xfrm>
        </p:grpSpPr>
        <p:sp>
          <p:nvSpPr>
            <p:cNvPr id="86" name="직사각형 85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en-US" altLang="ko-KR" sz="1200" dirty="0" smtClean="0"/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pPr marL="228600" indent="-228600">
                <a:buAutoNum type="arabicPlain" startAt="50"/>
              </a:pPr>
              <a:r>
                <a:rPr lang="en-US" altLang="ko-KR" sz="1200" dirty="0" smtClean="0"/>
                <a:t>%</a:t>
              </a:r>
            </a:p>
            <a:p>
              <a:r>
                <a:rPr lang="en-US" altLang="ko-KR" sz="1200" dirty="0"/>
                <a:t>0</a:t>
              </a:r>
              <a:endParaRPr lang="ko-KR" altLang="en-US" sz="1200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827175" y="4796141"/>
            <a:ext cx="2863329" cy="419378"/>
            <a:chOff x="2827175" y="2667097"/>
            <a:chExt cx="2863329" cy="419378"/>
          </a:xfrm>
        </p:grpSpPr>
        <p:sp>
          <p:nvSpPr>
            <p:cNvPr id="159" name="직사각형 158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ko-KR" altLang="en-US" sz="1200" dirty="0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pPr marL="228600" indent="-228600">
                <a:buAutoNum type="arabicPlain" startAt="75"/>
              </a:pPr>
              <a:r>
                <a:rPr lang="en-US" altLang="ko-KR" sz="1200" dirty="0" smtClean="0"/>
                <a:t>%</a:t>
              </a:r>
            </a:p>
            <a:p>
              <a:r>
                <a:rPr lang="en-US" altLang="ko-KR" sz="1200" dirty="0"/>
                <a:t>1</a:t>
              </a:r>
              <a:endParaRPr lang="ko-KR" altLang="en-US" sz="1200" dirty="0"/>
            </a:p>
          </p:txBody>
        </p:sp>
      </p:grpSp>
      <p:sp>
        <p:nvSpPr>
          <p:cNvPr id="162" name="설명선 2 161"/>
          <p:cNvSpPr/>
          <p:nvPr/>
        </p:nvSpPr>
        <p:spPr>
          <a:xfrm>
            <a:off x="113993" y="1713393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14138"/>
              <a:gd name="adj6" fmla="val 13948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현재 스킬 강화단계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163" name="설명선 2 162"/>
          <p:cNvSpPr/>
          <p:nvPr/>
        </p:nvSpPr>
        <p:spPr>
          <a:xfrm>
            <a:off x="502181" y="3816943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31475"/>
              <a:gd name="adj6" fmla="val 140658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다음 스킬 강화단계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2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2001318" y="5656309"/>
            <a:ext cx="54637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3 / 3</a:t>
            </a:r>
            <a:endParaRPr lang="ko-KR" altLang="en-US" sz="1000" b="1" dirty="0"/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sp>
        <p:nvSpPr>
          <p:cNvPr id="171" name="설명선 2 170"/>
          <p:cNvSpPr/>
          <p:nvPr/>
        </p:nvSpPr>
        <p:spPr>
          <a:xfrm>
            <a:off x="422626" y="5238109"/>
            <a:ext cx="1269598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98969"/>
              <a:gd name="adj6" fmla="val 13772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잔여 스킬 포인트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172" name="설명선 2 171"/>
          <p:cNvSpPr/>
          <p:nvPr/>
        </p:nvSpPr>
        <p:spPr>
          <a:xfrm>
            <a:off x="633847" y="6176992"/>
            <a:ext cx="1269598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-63562"/>
              <a:gd name="adj6" fmla="val 13919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포인트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총합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0" t="89732" r="13316" b="2588"/>
          <a:stretch/>
        </p:blipFill>
        <p:spPr>
          <a:xfrm>
            <a:off x="4280074" y="5624776"/>
            <a:ext cx="793103" cy="354564"/>
          </a:xfrm>
          <a:prstGeom prst="rect">
            <a:avLst/>
          </a:prstGeom>
        </p:spPr>
      </p:pic>
      <p:pic>
        <p:nvPicPr>
          <p:cNvPr id="74" name="그림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21905" r="86155" b="57888"/>
          <a:stretch/>
        </p:blipFill>
        <p:spPr>
          <a:xfrm>
            <a:off x="8586384" y="4448641"/>
            <a:ext cx="792928" cy="661290"/>
          </a:xfrm>
          <a:prstGeom prst="rect">
            <a:avLst/>
          </a:prstGeom>
        </p:spPr>
      </p:pic>
      <p:grpSp>
        <p:nvGrpSpPr>
          <p:cNvPr id="76" name="그룹 75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78" name="갈매기형 수장 77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갈매기형 수장 78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갈매기형 수장 79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갈매기형 수장 80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갈매기형 수장 84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갈매기형 수장 88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갈매기형 수장 89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갈매기형 수장 90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갈매기형 수장 91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갈매기형 수장 92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갈매기형 수장 93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갈매기형 수장 94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96" name="설명선 2 95"/>
          <p:cNvSpPr/>
          <p:nvPr/>
        </p:nvSpPr>
        <p:spPr>
          <a:xfrm>
            <a:off x="5802127" y="6129626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56148"/>
              <a:gd name="adj6" fmla="val -26912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강화 버튼 선택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18255" y="1567543"/>
            <a:ext cx="4702628" cy="4613031"/>
            <a:chOff x="1418255" y="1567543"/>
            <a:chExt cx="4702628" cy="461303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 r="50049"/>
            <a:stretch/>
          </p:blipFill>
          <p:spPr>
            <a:xfrm>
              <a:off x="1418255" y="1567543"/>
              <a:ext cx="4702628" cy="4613031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1922106" y="3430854"/>
              <a:ext cx="3768398" cy="854510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1922106" y="3430854"/>
              <a:ext cx="3768398" cy="715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설명</a:t>
              </a:r>
              <a:endParaRPr lang="ko-KR" altLang="en-US" dirty="0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2827176" y="2598462"/>
              <a:ext cx="2863328" cy="639260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스킬 강화 후 정보변경 적용</a:t>
              </a:r>
              <a:endParaRPr lang="ko-KR" altLang="en-US" dirty="0"/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117" name="그룹 116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121" name="그룹 120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  <p:grpSp>
          <p:nvGrpSpPr>
            <p:cNvPr id="130" name="그룹 129"/>
            <p:cNvGrpSpPr/>
            <p:nvPr/>
          </p:nvGrpSpPr>
          <p:grpSpPr>
            <a:xfrm>
              <a:off x="6747974" y="5503682"/>
              <a:ext cx="3439133" cy="378728"/>
              <a:chOff x="6747974" y="5430609"/>
              <a:chExt cx="3439133" cy="378728"/>
            </a:xfrm>
          </p:grpSpPr>
          <p:pic>
            <p:nvPicPr>
              <p:cNvPr id="131" name="그림 1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6747974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2" name="그림 1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8838031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9883059" y="5430609"/>
                <a:ext cx="304048" cy="37872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02" t="3084" r="80043" b="87256"/>
              <a:stretch/>
            </p:blipFill>
            <p:spPr>
              <a:xfrm>
                <a:off x="7799342" y="5430609"/>
                <a:ext cx="304048" cy="378728"/>
              </a:xfrm>
              <a:prstGeom prst="rect">
                <a:avLst/>
              </a:prstGeom>
            </p:spPr>
          </p:pic>
        </p:grpSp>
      </p:grpSp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 t="19363" r="36769" b="61809"/>
          <a:stretch/>
        </p:blipFill>
        <p:spPr>
          <a:xfrm>
            <a:off x="6456782" y="2043403"/>
            <a:ext cx="895740" cy="741732"/>
          </a:xfrm>
          <a:prstGeom prst="rect">
            <a:avLst/>
          </a:prstGeom>
        </p:spPr>
      </p:pic>
      <p:sp>
        <p:nvSpPr>
          <p:cNvPr id="140" name="설명선 2 139"/>
          <p:cNvSpPr/>
          <p:nvPr/>
        </p:nvSpPr>
        <p:spPr>
          <a:xfrm>
            <a:off x="7868767" y="2043403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97714"/>
              <a:gd name="adj6" fmla="val -35717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선택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41" name="그림 1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6498413" y="4431272"/>
            <a:ext cx="814134" cy="691508"/>
          </a:xfrm>
          <a:prstGeom prst="rect">
            <a:avLst/>
          </a:prstGeom>
        </p:spPr>
      </p:pic>
      <p:pic>
        <p:nvPicPr>
          <p:cNvPr id="142" name="그림 1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9" t="75817" r="11547" b="21432"/>
          <a:stretch/>
        </p:blipFill>
        <p:spPr>
          <a:xfrm>
            <a:off x="7196811" y="4285364"/>
            <a:ext cx="2543175" cy="141709"/>
          </a:xfrm>
          <a:prstGeom prst="rect">
            <a:avLst/>
          </a:prstGeom>
        </p:spPr>
      </p:pic>
      <p:pic>
        <p:nvPicPr>
          <p:cNvPr id="143" name="그림 1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7533929" y="4431272"/>
            <a:ext cx="814134" cy="691508"/>
          </a:xfrm>
          <a:prstGeom prst="rect">
            <a:avLst/>
          </a:prstGeom>
        </p:spPr>
      </p:pic>
      <p:pic>
        <p:nvPicPr>
          <p:cNvPr id="145" name="그림 1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9604961" y="4431272"/>
            <a:ext cx="814134" cy="691508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>
          <a:xfrm>
            <a:off x="4883866" y="2174033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2</a:t>
            </a:r>
            <a:endParaRPr lang="ko-KR" altLang="en-US" dirty="0"/>
          </a:p>
        </p:txBody>
      </p:sp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21181" r="53222" b="56191"/>
          <a:stretch/>
        </p:blipFill>
        <p:spPr>
          <a:xfrm>
            <a:off x="1716834" y="4224612"/>
            <a:ext cx="4105469" cy="1166326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0950" r="54770" b="22349"/>
          <a:stretch/>
        </p:blipFill>
        <p:spPr>
          <a:xfrm>
            <a:off x="2827176" y="4663508"/>
            <a:ext cx="2863328" cy="727430"/>
          </a:xfrm>
          <a:prstGeom prst="rect">
            <a:avLst/>
          </a:prstGeom>
        </p:spPr>
      </p:pic>
      <p:sp>
        <p:nvSpPr>
          <p:cNvPr id="152" name="직사각형 151"/>
          <p:cNvSpPr/>
          <p:nvPr/>
        </p:nvSpPr>
        <p:spPr>
          <a:xfrm>
            <a:off x="4883866" y="4285364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3</a:t>
            </a:r>
            <a:endParaRPr lang="ko-KR" altLang="en-US" dirty="0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5265" r="75447" b="83440"/>
          <a:stretch/>
        </p:blipFill>
        <p:spPr>
          <a:xfrm>
            <a:off x="5115116" y="5611958"/>
            <a:ext cx="862845" cy="400345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5239879" y="5570816"/>
            <a:ext cx="613317" cy="48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2827175" y="2667097"/>
            <a:ext cx="2863329" cy="419378"/>
            <a:chOff x="2827175" y="2667097"/>
            <a:chExt cx="2863329" cy="419378"/>
          </a:xfrm>
        </p:grpSpPr>
        <p:sp>
          <p:nvSpPr>
            <p:cNvPr id="86" name="직사각형 85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en-US" altLang="ko-KR" sz="1200" dirty="0" smtClean="0"/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75 %</a:t>
              </a:r>
            </a:p>
            <a:p>
              <a:r>
                <a:rPr lang="en-US" altLang="ko-KR" sz="1200" dirty="0" smtClean="0"/>
                <a:t>1</a:t>
              </a:r>
              <a:endParaRPr lang="ko-KR" altLang="en-US" sz="1200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827175" y="4796141"/>
            <a:ext cx="2863329" cy="419378"/>
            <a:chOff x="2827175" y="2667097"/>
            <a:chExt cx="2863329" cy="419378"/>
          </a:xfrm>
        </p:grpSpPr>
        <p:sp>
          <p:nvSpPr>
            <p:cNvPr id="159" name="직사각형 158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ko-KR" altLang="en-US" sz="1200" dirty="0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100 %</a:t>
              </a:r>
            </a:p>
            <a:p>
              <a:r>
                <a:rPr lang="en-US" altLang="ko-KR" sz="1200" dirty="0"/>
                <a:t>1</a:t>
              </a:r>
              <a:endParaRPr lang="ko-KR" altLang="en-US" sz="1200" dirty="0"/>
            </a:p>
          </p:txBody>
        </p:sp>
      </p:grpSp>
      <p:sp>
        <p:nvSpPr>
          <p:cNvPr id="162" name="설명선 2 161"/>
          <p:cNvSpPr/>
          <p:nvPr/>
        </p:nvSpPr>
        <p:spPr>
          <a:xfrm>
            <a:off x="465976" y="1796843"/>
            <a:ext cx="916072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14138"/>
              <a:gd name="adj6" fmla="val 13948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강화단계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변경 적용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163" name="설명선 2 162"/>
          <p:cNvSpPr/>
          <p:nvPr/>
        </p:nvSpPr>
        <p:spPr>
          <a:xfrm>
            <a:off x="2795135" y="4432962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31475"/>
              <a:gd name="adj6" fmla="val 140658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다음 단계 스킬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변화 정보 적용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2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2001318" y="5656309"/>
            <a:ext cx="54637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2 / 3</a:t>
            </a:r>
            <a:endParaRPr lang="ko-KR" altLang="en-US" sz="1000" b="1" dirty="0"/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sp>
        <p:nvSpPr>
          <p:cNvPr id="171" name="설명선 2 170"/>
          <p:cNvSpPr/>
          <p:nvPr/>
        </p:nvSpPr>
        <p:spPr>
          <a:xfrm>
            <a:off x="422626" y="5238109"/>
            <a:ext cx="1269598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98969"/>
              <a:gd name="adj6" fmla="val 13772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포인트 소모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정보 적용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172" name="설명선 2 171"/>
          <p:cNvSpPr/>
          <p:nvPr/>
        </p:nvSpPr>
        <p:spPr>
          <a:xfrm>
            <a:off x="633847" y="6176992"/>
            <a:ext cx="1269598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-63562"/>
              <a:gd name="adj6" fmla="val 13919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포인트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총합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0" t="89732" r="13316" b="2588"/>
          <a:stretch/>
        </p:blipFill>
        <p:spPr>
          <a:xfrm>
            <a:off x="4280074" y="5624776"/>
            <a:ext cx="793103" cy="354564"/>
          </a:xfrm>
          <a:prstGeom prst="rect">
            <a:avLst/>
          </a:prstGeom>
        </p:spPr>
      </p:pic>
      <p:pic>
        <p:nvPicPr>
          <p:cNvPr id="74" name="그림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21905" r="86155" b="57888"/>
          <a:stretch/>
        </p:blipFill>
        <p:spPr>
          <a:xfrm>
            <a:off x="8586384" y="4448641"/>
            <a:ext cx="792928" cy="661290"/>
          </a:xfrm>
          <a:prstGeom prst="rect">
            <a:avLst/>
          </a:prstGeom>
        </p:spPr>
      </p:pic>
      <p:grpSp>
        <p:nvGrpSpPr>
          <p:cNvPr id="76" name="그룹 75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78" name="갈매기형 수장 77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갈매기형 수장 78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갈매기형 수장 79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갈매기형 수장 80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갈매기형 수장 84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갈매기형 수장 88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갈매기형 수장 89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갈매기형 수장 90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갈매기형 수장 91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갈매기형 수장 92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갈매기형 수장 93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갈매기형 수장 94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1703549" y="2206534"/>
            <a:ext cx="394426" cy="359314"/>
            <a:chOff x="2046771" y="4576580"/>
            <a:chExt cx="394426" cy="359314"/>
          </a:xfrm>
        </p:grpSpPr>
        <p:pic>
          <p:nvPicPr>
            <p:cNvPr id="97" name="그림 9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046771" y="4576580"/>
              <a:ext cx="211238" cy="359314"/>
            </a:xfrm>
            <a:prstGeom prst="rect">
              <a:avLst/>
            </a:prstGeom>
          </p:spPr>
        </p:pic>
        <p:pic>
          <p:nvPicPr>
            <p:cNvPr id="98" name="그림 9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229959" y="4576580"/>
              <a:ext cx="211238" cy="359314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1663378" y="4330843"/>
            <a:ext cx="529051" cy="359986"/>
            <a:chOff x="1703549" y="4330843"/>
            <a:chExt cx="529051" cy="359986"/>
          </a:xfrm>
        </p:grpSpPr>
        <p:grpSp>
          <p:nvGrpSpPr>
            <p:cNvPr id="84" name="그룹 83"/>
            <p:cNvGrpSpPr/>
            <p:nvPr/>
          </p:nvGrpSpPr>
          <p:grpSpPr>
            <a:xfrm>
              <a:off x="1703549" y="4331515"/>
              <a:ext cx="394426" cy="359314"/>
              <a:chOff x="2046771" y="4576580"/>
              <a:chExt cx="394426" cy="359314"/>
            </a:xfrm>
          </p:grpSpPr>
          <p:pic>
            <p:nvPicPr>
              <p:cNvPr id="155" name="그림 154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90" t="2597" r="88340" b="87429"/>
              <a:stretch/>
            </p:blipFill>
            <p:spPr>
              <a:xfrm>
                <a:off x="2046771" y="4576580"/>
                <a:ext cx="211238" cy="359314"/>
              </a:xfrm>
              <a:prstGeom prst="rect">
                <a:avLst/>
              </a:prstGeom>
            </p:spPr>
          </p:pic>
          <p:pic>
            <p:nvPicPr>
              <p:cNvPr id="156" name="그림 15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90" t="2597" r="88340" b="87429"/>
              <a:stretch/>
            </p:blipFill>
            <p:spPr>
              <a:xfrm>
                <a:off x="2229959" y="4576580"/>
                <a:ext cx="211238" cy="359314"/>
              </a:xfrm>
              <a:prstGeom prst="rect">
                <a:avLst/>
              </a:prstGeom>
            </p:spPr>
          </p:pic>
        </p:grpSp>
        <p:pic>
          <p:nvPicPr>
            <p:cNvPr id="77" name="그림 7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842" b="87949"/>
            <a:stretch/>
          </p:blipFill>
          <p:spPr>
            <a:xfrm>
              <a:off x="2052836" y="4330843"/>
              <a:ext cx="179764" cy="340610"/>
            </a:xfrm>
            <a:prstGeom prst="rect">
              <a:avLst/>
            </a:prstGeom>
          </p:spPr>
        </p:pic>
      </p:grpSp>
      <p:sp>
        <p:nvSpPr>
          <p:cNvPr id="99" name="설명선 2 98"/>
          <p:cNvSpPr/>
          <p:nvPr/>
        </p:nvSpPr>
        <p:spPr>
          <a:xfrm>
            <a:off x="9341525" y="5056132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30144"/>
              <a:gd name="adj6" fmla="val -29260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슬롯에 등록된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err="1" smtClean="0">
                <a:solidFill>
                  <a:srgbClr val="002060"/>
                </a:solidFill>
              </a:rPr>
              <a:t>스킬도</a:t>
            </a:r>
            <a:r>
              <a:rPr lang="ko-KR" altLang="en-US" sz="1050" dirty="0" smtClean="0">
                <a:solidFill>
                  <a:srgbClr val="002060"/>
                </a:solidFill>
              </a:rPr>
              <a:t> 강화단계 적용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18255" y="1567543"/>
            <a:ext cx="4702628" cy="4613031"/>
            <a:chOff x="1418255" y="1567543"/>
            <a:chExt cx="4702628" cy="461303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 r="50049"/>
            <a:stretch/>
          </p:blipFill>
          <p:spPr>
            <a:xfrm>
              <a:off x="1418255" y="1567543"/>
              <a:ext cx="4702628" cy="4613031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1922106" y="3430854"/>
              <a:ext cx="3768398" cy="854510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1922106" y="3430854"/>
              <a:ext cx="3768398" cy="715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설명</a:t>
              </a:r>
              <a:endParaRPr lang="ko-KR" altLang="en-US" dirty="0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2827176" y="2598462"/>
              <a:ext cx="2863328" cy="639260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후속 스킬 등록 개방</a:t>
              </a:r>
              <a:endParaRPr lang="ko-KR" altLang="en-US" dirty="0"/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117" name="그룹 116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121" name="그룹 120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</p:grpSp>
      <p:sp>
        <p:nvSpPr>
          <p:cNvPr id="75" name="직사각형 74"/>
          <p:cNvSpPr/>
          <p:nvPr/>
        </p:nvSpPr>
        <p:spPr>
          <a:xfrm>
            <a:off x="4883866" y="2174033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5</a:t>
            </a:r>
            <a:endParaRPr lang="ko-KR" altLang="en-US" dirty="0"/>
          </a:p>
        </p:txBody>
      </p:sp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21181" r="53222" b="56191"/>
          <a:stretch/>
        </p:blipFill>
        <p:spPr>
          <a:xfrm>
            <a:off x="1716834" y="4224612"/>
            <a:ext cx="4105469" cy="1166326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0950" r="54770" b="22349"/>
          <a:stretch/>
        </p:blipFill>
        <p:spPr>
          <a:xfrm>
            <a:off x="2827176" y="4663508"/>
            <a:ext cx="2863328" cy="727430"/>
          </a:xfrm>
          <a:prstGeom prst="rect">
            <a:avLst/>
          </a:prstGeom>
        </p:spPr>
      </p:pic>
      <p:sp>
        <p:nvSpPr>
          <p:cNvPr id="152" name="직사각형 151"/>
          <p:cNvSpPr/>
          <p:nvPr/>
        </p:nvSpPr>
        <p:spPr>
          <a:xfrm>
            <a:off x="4883866" y="4285364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6</a:t>
            </a:r>
            <a:endParaRPr lang="ko-KR" altLang="en-US" dirty="0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5265" r="75447" b="83440"/>
          <a:stretch/>
        </p:blipFill>
        <p:spPr>
          <a:xfrm>
            <a:off x="5115116" y="5611958"/>
            <a:ext cx="862845" cy="400345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5239879" y="5570816"/>
            <a:ext cx="613317" cy="48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2827175" y="2667097"/>
            <a:ext cx="2863329" cy="419378"/>
            <a:chOff x="2827175" y="2667097"/>
            <a:chExt cx="2863329" cy="419378"/>
          </a:xfrm>
        </p:grpSpPr>
        <p:sp>
          <p:nvSpPr>
            <p:cNvPr id="86" name="직사각형 85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en-US" altLang="ko-KR" sz="1200" dirty="0" smtClean="0"/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150 %</a:t>
              </a:r>
            </a:p>
            <a:p>
              <a:r>
                <a:rPr lang="en-US" altLang="ko-KR" sz="1200" dirty="0" smtClean="0"/>
                <a:t>1</a:t>
              </a:r>
              <a:endParaRPr lang="ko-KR" altLang="en-US" sz="1200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827175" y="4796141"/>
            <a:ext cx="2863329" cy="419378"/>
            <a:chOff x="2827175" y="2667097"/>
            <a:chExt cx="2863329" cy="419378"/>
          </a:xfrm>
        </p:grpSpPr>
        <p:sp>
          <p:nvSpPr>
            <p:cNvPr id="159" name="직사각형 158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ko-KR" altLang="en-US" sz="1200" dirty="0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175 %</a:t>
              </a:r>
            </a:p>
            <a:p>
              <a:r>
                <a:rPr lang="en-US" altLang="ko-KR" sz="1200" dirty="0"/>
                <a:t>1</a:t>
              </a:r>
              <a:endParaRPr lang="ko-KR" altLang="en-US" sz="1200" dirty="0"/>
            </a:p>
          </p:txBody>
        </p:sp>
      </p:grp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42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2001318" y="5656309"/>
            <a:ext cx="55351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0 / 53</a:t>
            </a:r>
            <a:endParaRPr lang="ko-KR" altLang="en-US" sz="1000" b="1" dirty="0"/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0" t="89732" r="13316" b="2588"/>
          <a:stretch/>
        </p:blipFill>
        <p:spPr>
          <a:xfrm>
            <a:off x="4280074" y="5624776"/>
            <a:ext cx="793103" cy="354564"/>
          </a:xfrm>
          <a:prstGeom prst="rect">
            <a:avLst/>
          </a:prstGeom>
        </p:spPr>
      </p:pic>
      <p:pic>
        <p:nvPicPr>
          <p:cNvPr id="74" name="그림 7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21905" r="86155" b="57888"/>
          <a:stretch/>
        </p:blipFill>
        <p:spPr>
          <a:xfrm>
            <a:off x="8585460" y="4430374"/>
            <a:ext cx="792928" cy="661290"/>
          </a:xfrm>
          <a:prstGeom prst="rect">
            <a:avLst/>
          </a:prstGeom>
        </p:spPr>
      </p:pic>
      <p:grpSp>
        <p:nvGrpSpPr>
          <p:cNvPr id="76" name="그룹 75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78" name="갈매기형 수장 77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갈매기형 수장 78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갈매기형 수장 79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갈매기형 수장 80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갈매기형 수장 84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갈매기형 수장 88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갈매기형 수장 89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갈매기형 수장 90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갈매기형 수장 91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갈매기형 수장 92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갈매기형 수장 93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갈매기형 수장 94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0" name="직사각형 179"/>
          <p:cNvSpPr/>
          <p:nvPr/>
        </p:nvSpPr>
        <p:spPr>
          <a:xfrm>
            <a:off x="7052021" y="5117721"/>
            <a:ext cx="2824699" cy="2940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 smtClean="0">
                <a:solidFill>
                  <a:srgbClr val="00B0F0"/>
                </a:solidFill>
              </a:rPr>
              <a:t>원하는 슬롯을 터치하면 후속 </a:t>
            </a:r>
            <a:r>
              <a:rPr lang="ko-KR" altLang="en-US" sz="900" b="1" dirty="0" err="1" smtClean="0">
                <a:solidFill>
                  <a:srgbClr val="00B0F0"/>
                </a:solidFill>
              </a:rPr>
              <a:t>스킬이</a:t>
            </a:r>
            <a:r>
              <a:rPr lang="ko-KR" altLang="en-US" sz="900" b="1" dirty="0" smtClean="0">
                <a:solidFill>
                  <a:srgbClr val="00B0F0"/>
                </a:solidFill>
              </a:rPr>
              <a:t> 장착됩니다</a:t>
            </a:r>
            <a:r>
              <a:rPr lang="en-US" altLang="ko-KR" sz="900" b="1" dirty="0" smtClean="0">
                <a:solidFill>
                  <a:srgbClr val="00B0F0"/>
                </a:solidFill>
              </a:rPr>
              <a:t>.</a:t>
            </a:r>
            <a:endParaRPr lang="ko-KR" altLang="en-US" sz="900" b="1" dirty="0">
              <a:solidFill>
                <a:srgbClr val="00B0F0"/>
              </a:solidFill>
            </a:endParaRPr>
          </a:p>
        </p:txBody>
      </p:sp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2597" r="88340" b="87429"/>
          <a:stretch/>
        </p:blipFill>
        <p:spPr>
          <a:xfrm>
            <a:off x="2074687" y="4334688"/>
            <a:ext cx="211238" cy="359314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9" t="2816" r="7868" b="88379"/>
          <a:stretch/>
        </p:blipFill>
        <p:spPr>
          <a:xfrm>
            <a:off x="1726169" y="2219702"/>
            <a:ext cx="475861" cy="317241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9" t="2816" r="7868" b="88379"/>
          <a:stretch/>
        </p:blipFill>
        <p:spPr>
          <a:xfrm>
            <a:off x="1642190" y="4336270"/>
            <a:ext cx="475861" cy="317241"/>
          </a:xfrm>
          <a:prstGeom prst="rect">
            <a:avLst/>
          </a:prstGeom>
        </p:spPr>
      </p:pic>
      <p:pic>
        <p:nvPicPr>
          <p:cNvPr id="106" name="그림 10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26" y="2033881"/>
            <a:ext cx="3977586" cy="2166252"/>
          </a:xfrm>
          <a:prstGeom prst="rect">
            <a:avLst/>
          </a:prstGeom>
        </p:spPr>
      </p:pic>
      <p:pic>
        <p:nvPicPr>
          <p:cNvPr id="108" name="그림 10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6576101" y="5423203"/>
            <a:ext cx="658758" cy="559534"/>
          </a:xfrm>
          <a:prstGeom prst="rect">
            <a:avLst/>
          </a:prstGeom>
        </p:spPr>
      </p:pic>
      <p:pic>
        <p:nvPicPr>
          <p:cNvPr id="109" name="그림 10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7611617" y="5423203"/>
            <a:ext cx="658758" cy="559534"/>
          </a:xfrm>
          <a:prstGeom prst="rect">
            <a:avLst/>
          </a:prstGeom>
        </p:spPr>
      </p:pic>
      <p:pic>
        <p:nvPicPr>
          <p:cNvPr id="110" name="그림 10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9682649" y="5423203"/>
            <a:ext cx="658758" cy="559534"/>
          </a:xfrm>
          <a:prstGeom prst="rect">
            <a:avLst/>
          </a:prstGeom>
        </p:spPr>
      </p:pic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8647133" y="5423203"/>
            <a:ext cx="658758" cy="559534"/>
          </a:xfrm>
          <a:prstGeom prst="rect">
            <a:avLst/>
          </a:prstGeom>
        </p:spPr>
      </p:pic>
      <p:sp>
        <p:nvSpPr>
          <p:cNvPr id="112" name="설명선 2 111"/>
          <p:cNvSpPr/>
          <p:nvPr/>
        </p:nvSpPr>
        <p:spPr>
          <a:xfrm>
            <a:off x="9845737" y="5981880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36645"/>
              <a:gd name="adj6" fmla="val -47457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 smtClean="0">
                <a:solidFill>
                  <a:srgbClr val="002060"/>
                </a:solidFill>
              </a:rPr>
              <a:t>10</a:t>
            </a:r>
            <a:r>
              <a:rPr lang="ko-KR" altLang="en-US" sz="1050" dirty="0" smtClean="0">
                <a:solidFill>
                  <a:srgbClr val="002060"/>
                </a:solidFill>
              </a:rPr>
              <a:t>레벨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후속 스킬 등록 가능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13" name="그림 1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56" y="4402761"/>
            <a:ext cx="833456" cy="716272"/>
          </a:xfrm>
          <a:prstGeom prst="rect">
            <a:avLst/>
          </a:prstGeom>
        </p:spPr>
      </p:pic>
      <p:pic>
        <p:nvPicPr>
          <p:cNvPr id="114" name="그림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84" y="4377255"/>
            <a:ext cx="833456" cy="731352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07" y="4417603"/>
            <a:ext cx="824588" cy="716272"/>
          </a:xfrm>
          <a:prstGeom prst="rect">
            <a:avLst/>
          </a:prstGeom>
        </p:spPr>
      </p:pic>
      <p:pic>
        <p:nvPicPr>
          <p:cNvPr id="148" name="그림 1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9" t="75817" r="11547" b="21432"/>
          <a:stretch/>
        </p:blipFill>
        <p:spPr>
          <a:xfrm>
            <a:off x="7196811" y="4285364"/>
            <a:ext cx="2543175" cy="14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7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18255" y="1567543"/>
            <a:ext cx="4702628" cy="4613031"/>
            <a:chOff x="1418255" y="1567543"/>
            <a:chExt cx="4702628" cy="461303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 r="50049"/>
            <a:stretch/>
          </p:blipFill>
          <p:spPr>
            <a:xfrm>
              <a:off x="1418255" y="1567543"/>
              <a:ext cx="4702628" cy="4613031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1922106" y="3430854"/>
              <a:ext cx="3768398" cy="854510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1922106" y="3430854"/>
              <a:ext cx="3768398" cy="715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설명</a:t>
              </a:r>
              <a:endParaRPr lang="ko-KR" altLang="en-US" dirty="0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2827176" y="2598462"/>
              <a:ext cx="2863328" cy="639260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후속 스킬 등록</a:t>
              </a:r>
              <a:endParaRPr lang="ko-KR" altLang="en-US" dirty="0"/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117" name="그룹 116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121" name="그룹 120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</p:grpSp>
      <p:pic>
        <p:nvPicPr>
          <p:cNvPr id="142" name="그림 1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9" t="75817" r="11547" b="21432"/>
          <a:stretch/>
        </p:blipFill>
        <p:spPr>
          <a:xfrm>
            <a:off x="7196811" y="4285364"/>
            <a:ext cx="2543175" cy="141709"/>
          </a:xfrm>
          <a:prstGeom prst="rect">
            <a:avLst/>
          </a:prstGeom>
        </p:spPr>
      </p:pic>
      <p:sp>
        <p:nvSpPr>
          <p:cNvPr id="75" name="직사각형 74"/>
          <p:cNvSpPr/>
          <p:nvPr/>
        </p:nvSpPr>
        <p:spPr>
          <a:xfrm>
            <a:off x="4883866" y="2174033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5</a:t>
            </a:r>
            <a:endParaRPr lang="ko-KR" altLang="en-US" dirty="0"/>
          </a:p>
        </p:txBody>
      </p:sp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21181" r="53222" b="56191"/>
          <a:stretch/>
        </p:blipFill>
        <p:spPr>
          <a:xfrm>
            <a:off x="1716834" y="4224612"/>
            <a:ext cx="4105469" cy="1166326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0950" r="54770" b="22349"/>
          <a:stretch/>
        </p:blipFill>
        <p:spPr>
          <a:xfrm>
            <a:off x="2827176" y="4663508"/>
            <a:ext cx="2863328" cy="727430"/>
          </a:xfrm>
          <a:prstGeom prst="rect">
            <a:avLst/>
          </a:prstGeom>
        </p:spPr>
      </p:pic>
      <p:sp>
        <p:nvSpPr>
          <p:cNvPr id="152" name="직사각형 151"/>
          <p:cNvSpPr/>
          <p:nvPr/>
        </p:nvSpPr>
        <p:spPr>
          <a:xfrm>
            <a:off x="4883866" y="4285364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6</a:t>
            </a:r>
            <a:endParaRPr lang="ko-KR" altLang="en-US" dirty="0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5265" r="75447" b="83440"/>
          <a:stretch/>
        </p:blipFill>
        <p:spPr>
          <a:xfrm>
            <a:off x="5115116" y="5611958"/>
            <a:ext cx="862845" cy="400345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5239879" y="5570816"/>
            <a:ext cx="613317" cy="48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2827175" y="2667097"/>
            <a:ext cx="2863329" cy="419378"/>
            <a:chOff x="2827175" y="2667097"/>
            <a:chExt cx="2863329" cy="419378"/>
          </a:xfrm>
        </p:grpSpPr>
        <p:sp>
          <p:nvSpPr>
            <p:cNvPr id="86" name="직사각형 85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en-US" altLang="ko-KR" sz="1200" dirty="0" smtClean="0"/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150 %</a:t>
              </a:r>
            </a:p>
            <a:p>
              <a:r>
                <a:rPr lang="en-US" altLang="ko-KR" sz="1200" dirty="0" smtClean="0"/>
                <a:t>1</a:t>
              </a:r>
              <a:endParaRPr lang="ko-KR" altLang="en-US" sz="1200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827175" y="4796141"/>
            <a:ext cx="2863329" cy="419378"/>
            <a:chOff x="2827175" y="2667097"/>
            <a:chExt cx="2863329" cy="419378"/>
          </a:xfrm>
        </p:grpSpPr>
        <p:sp>
          <p:nvSpPr>
            <p:cNvPr id="159" name="직사각형 158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ko-KR" altLang="en-US" sz="1200" dirty="0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175 %</a:t>
              </a:r>
            </a:p>
            <a:p>
              <a:r>
                <a:rPr lang="en-US" altLang="ko-KR" sz="1200" dirty="0"/>
                <a:t>1</a:t>
              </a:r>
              <a:endParaRPr lang="ko-KR" altLang="en-US" sz="1200" dirty="0"/>
            </a:p>
          </p:txBody>
        </p:sp>
      </p:grp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42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2001318" y="5656309"/>
            <a:ext cx="55351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0 / 53</a:t>
            </a:r>
            <a:endParaRPr lang="ko-KR" altLang="en-US" sz="1000" b="1" dirty="0"/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0" t="89732" r="13316" b="2588"/>
          <a:stretch/>
        </p:blipFill>
        <p:spPr>
          <a:xfrm>
            <a:off x="4280074" y="5624776"/>
            <a:ext cx="793103" cy="354564"/>
          </a:xfrm>
          <a:prstGeom prst="rect">
            <a:avLst/>
          </a:prstGeom>
        </p:spPr>
      </p:pic>
      <p:grpSp>
        <p:nvGrpSpPr>
          <p:cNvPr id="76" name="그룹 75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78" name="갈매기형 수장 77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갈매기형 수장 78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갈매기형 수장 79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갈매기형 수장 80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갈매기형 수장 84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갈매기형 수장 88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갈매기형 수장 89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갈매기형 수장 90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갈매기형 수장 91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갈매기형 수장 92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갈매기형 수장 93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갈매기형 수장 94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0" name="직사각형 179"/>
          <p:cNvSpPr/>
          <p:nvPr/>
        </p:nvSpPr>
        <p:spPr>
          <a:xfrm>
            <a:off x="7052021" y="5117721"/>
            <a:ext cx="2824699" cy="2940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 b="1" dirty="0" smtClean="0">
                <a:solidFill>
                  <a:srgbClr val="00B0F0"/>
                </a:solidFill>
              </a:rPr>
              <a:t>원하는 슬롯을 터치하면 후속 </a:t>
            </a:r>
            <a:r>
              <a:rPr lang="ko-KR" altLang="en-US" sz="900" b="1" dirty="0" err="1" smtClean="0">
                <a:solidFill>
                  <a:srgbClr val="00B0F0"/>
                </a:solidFill>
              </a:rPr>
              <a:t>스킬이</a:t>
            </a:r>
            <a:r>
              <a:rPr lang="ko-KR" altLang="en-US" sz="900" b="1" dirty="0" smtClean="0">
                <a:solidFill>
                  <a:srgbClr val="00B0F0"/>
                </a:solidFill>
              </a:rPr>
              <a:t> 장착됩니다</a:t>
            </a:r>
            <a:r>
              <a:rPr lang="en-US" altLang="ko-KR" sz="900" b="1" dirty="0" smtClean="0">
                <a:solidFill>
                  <a:srgbClr val="00B0F0"/>
                </a:solidFill>
              </a:rPr>
              <a:t>.</a:t>
            </a:r>
            <a:endParaRPr lang="ko-KR" altLang="en-US" sz="900" b="1" dirty="0">
              <a:solidFill>
                <a:srgbClr val="00B0F0"/>
              </a:solidFill>
            </a:endParaRPr>
          </a:p>
        </p:txBody>
      </p:sp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2597" r="88340" b="87429"/>
          <a:stretch/>
        </p:blipFill>
        <p:spPr>
          <a:xfrm>
            <a:off x="2074687" y="4334688"/>
            <a:ext cx="211238" cy="359314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9" t="2816" r="7868" b="88379"/>
          <a:stretch/>
        </p:blipFill>
        <p:spPr>
          <a:xfrm>
            <a:off x="1726169" y="2219702"/>
            <a:ext cx="475861" cy="317241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9" t="2816" r="7868" b="88379"/>
          <a:stretch/>
        </p:blipFill>
        <p:spPr>
          <a:xfrm>
            <a:off x="1642190" y="4336270"/>
            <a:ext cx="475861" cy="317241"/>
          </a:xfrm>
          <a:prstGeom prst="rect">
            <a:avLst/>
          </a:prstGeom>
        </p:spPr>
      </p:pic>
      <p:pic>
        <p:nvPicPr>
          <p:cNvPr id="106" name="그림 10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26" y="2033881"/>
            <a:ext cx="3977586" cy="2166252"/>
          </a:xfrm>
          <a:prstGeom prst="rect">
            <a:avLst/>
          </a:prstGeom>
        </p:spPr>
      </p:pic>
      <p:pic>
        <p:nvPicPr>
          <p:cNvPr id="107" name="그림 10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7" t="19363" r="36769" b="61809"/>
          <a:stretch/>
        </p:blipFill>
        <p:spPr>
          <a:xfrm>
            <a:off x="6453539" y="2017295"/>
            <a:ext cx="895740" cy="741732"/>
          </a:xfrm>
          <a:prstGeom prst="rect">
            <a:avLst/>
          </a:prstGeom>
        </p:spPr>
      </p:pic>
      <p:pic>
        <p:nvPicPr>
          <p:cNvPr id="109" name="그림 10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7611617" y="5423203"/>
            <a:ext cx="658758" cy="559534"/>
          </a:xfrm>
          <a:prstGeom prst="rect">
            <a:avLst/>
          </a:prstGeom>
        </p:spPr>
      </p:pic>
      <p:pic>
        <p:nvPicPr>
          <p:cNvPr id="110" name="그림 10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9682649" y="5423203"/>
            <a:ext cx="658758" cy="559534"/>
          </a:xfrm>
          <a:prstGeom prst="rect">
            <a:avLst/>
          </a:prstGeom>
        </p:spPr>
      </p:pic>
      <p:pic>
        <p:nvPicPr>
          <p:cNvPr id="111" name="그림 1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6" t="78748" r="4062" b="3873"/>
          <a:stretch/>
        </p:blipFill>
        <p:spPr>
          <a:xfrm>
            <a:off x="8647133" y="5423203"/>
            <a:ext cx="658758" cy="559534"/>
          </a:xfrm>
          <a:prstGeom prst="rect">
            <a:avLst/>
          </a:prstGeom>
        </p:spPr>
      </p:pic>
      <p:pic>
        <p:nvPicPr>
          <p:cNvPr id="113" name="그림 1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56" y="4402761"/>
            <a:ext cx="833456" cy="716272"/>
          </a:xfrm>
          <a:prstGeom prst="rect">
            <a:avLst/>
          </a:prstGeom>
        </p:spPr>
      </p:pic>
      <p:pic>
        <p:nvPicPr>
          <p:cNvPr id="114" name="그림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84" y="4377255"/>
            <a:ext cx="833456" cy="731352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07" y="4417603"/>
            <a:ext cx="824588" cy="716272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21905" r="86155" b="57888"/>
          <a:stretch/>
        </p:blipFill>
        <p:spPr>
          <a:xfrm>
            <a:off x="6584667" y="5406055"/>
            <a:ext cx="650192" cy="574202"/>
          </a:xfrm>
          <a:prstGeom prst="rect">
            <a:avLst/>
          </a:prstGeom>
        </p:spPr>
      </p:pic>
      <p:sp>
        <p:nvSpPr>
          <p:cNvPr id="84" name="설명선 2 83"/>
          <p:cNvSpPr/>
          <p:nvPr/>
        </p:nvSpPr>
        <p:spPr>
          <a:xfrm>
            <a:off x="6771512" y="3800428"/>
            <a:ext cx="1662017" cy="549479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49571"/>
              <a:gd name="adj6" fmla="val 13513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동일한 </a:t>
            </a:r>
            <a:r>
              <a:rPr lang="ko-KR" altLang="en-US" sz="1050" dirty="0" err="1" smtClean="0">
                <a:solidFill>
                  <a:srgbClr val="002060"/>
                </a:solidFill>
              </a:rPr>
              <a:t>스킬로</a:t>
            </a:r>
            <a:endParaRPr lang="en-US" altLang="ko-KR" sz="1050" dirty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다른 슬롯에 등록 시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슬롯 비우기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112" name="설명선 2 111"/>
          <p:cNvSpPr/>
          <p:nvPr/>
        </p:nvSpPr>
        <p:spPr>
          <a:xfrm>
            <a:off x="7558862" y="6010869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51814"/>
              <a:gd name="adj6" fmla="val -38652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후속 스킬 슬롯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등록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18255" y="1567543"/>
            <a:ext cx="4702628" cy="4613031"/>
            <a:chOff x="1418255" y="1567543"/>
            <a:chExt cx="4702628" cy="461303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 r="50049"/>
            <a:stretch/>
          </p:blipFill>
          <p:spPr>
            <a:xfrm>
              <a:off x="1418255" y="1567543"/>
              <a:ext cx="4702628" cy="4613031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1922106" y="3430854"/>
              <a:ext cx="3768398" cy="854510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1922106" y="3430854"/>
              <a:ext cx="3768398" cy="715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설명</a:t>
              </a:r>
              <a:endParaRPr lang="ko-KR" altLang="en-US" dirty="0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2827176" y="2598462"/>
              <a:ext cx="2863328" cy="639260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스킬 포인트 초기화</a:t>
              </a:r>
              <a:endParaRPr lang="ko-KR" altLang="en-US" dirty="0"/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117" name="그룹 116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121" name="그룹 120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</p:grpSp>
      <p:sp>
        <p:nvSpPr>
          <p:cNvPr id="75" name="직사각형 74"/>
          <p:cNvSpPr/>
          <p:nvPr/>
        </p:nvSpPr>
        <p:spPr>
          <a:xfrm>
            <a:off x="4883866" y="2174033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5</a:t>
            </a:r>
            <a:endParaRPr lang="ko-KR" altLang="en-US" dirty="0"/>
          </a:p>
        </p:txBody>
      </p:sp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21181" r="53222" b="56191"/>
          <a:stretch/>
        </p:blipFill>
        <p:spPr>
          <a:xfrm>
            <a:off x="1716834" y="4224612"/>
            <a:ext cx="4105469" cy="1166326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0950" r="54770" b="22349"/>
          <a:stretch/>
        </p:blipFill>
        <p:spPr>
          <a:xfrm>
            <a:off x="2827176" y="4663508"/>
            <a:ext cx="2863328" cy="727430"/>
          </a:xfrm>
          <a:prstGeom prst="rect">
            <a:avLst/>
          </a:prstGeom>
        </p:spPr>
      </p:pic>
      <p:sp>
        <p:nvSpPr>
          <p:cNvPr id="152" name="직사각형 151"/>
          <p:cNvSpPr/>
          <p:nvPr/>
        </p:nvSpPr>
        <p:spPr>
          <a:xfrm>
            <a:off x="4883866" y="4285364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6</a:t>
            </a:r>
            <a:endParaRPr lang="ko-KR" altLang="en-US" dirty="0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5265" r="75447" b="83440"/>
          <a:stretch/>
        </p:blipFill>
        <p:spPr>
          <a:xfrm>
            <a:off x="5115116" y="5611958"/>
            <a:ext cx="862845" cy="400345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5239879" y="5570816"/>
            <a:ext cx="613317" cy="48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2827175" y="2667097"/>
            <a:ext cx="2863329" cy="419378"/>
            <a:chOff x="2827175" y="2667097"/>
            <a:chExt cx="2863329" cy="419378"/>
          </a:xfrm>
        </p:grpSpPr>
        <p:sp>
          <p:nvSpPr>
            <p:cNvPr id="86" name="직사각형 85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en-US" altLang="ko-KR" sz="1200" dirty="0" smtClean="0"/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150 %</a:t>
              </a:r>
            </a:p>
            <a:p>
              <a:r>
                <a:rPr lang="en-US" altLang="ko-KR" sz="1200" dirty="0" smtClean="0"/>
                <a:t>1</a:t>
              </a:r>
              <a:endParaRPr lang="ko-KR" altLang="en-US" sz="1200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827175" y="4796141"/>
            <a:ext cx="2863329" cy="419378"/>
            <a:chOff x="2827175" y="2667097"/>
            <a:chExt cx="2863329" cy="419378"/>
          </a:xfrm>
        </p:grpSpPr>
        <p:sp>
          <p:nvSpPr>
            <p:cNvPr id="159" name="직사각형 158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ko-KR" altLang="en-US" sz="1200" dirty="0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175 %</a:t>
              </a:r>
            </a:p>
            <a:p>
              <a:r>
                <a:rPr lang="en-US" altLang="ko-KR" sz="1200" dirty="0"/>
                <a:t>1</a:t>
              </a:r>
              <a:endParaRPr lang="ko-KR" altLang="en-US" sz="1200" dirty="0"/>
            </a:p>
          </p:txBody>
        </p:sp>
      </p:grp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42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2001318" y="5656309"/>
            <a:ext cx="553519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0 / 53</a:t>
            </a:r>
            <a:endParaRPr lang="ko-KR" altLang="en-US" sz="1000" b="1" dirty="0"/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0" t="89732" r="13316" b="2588"/>
          <a:stretch/>
        </p:blipFill>
        <p:spPr>
          <a:xfrm>
            <a:off x="4280074" y="5624776"/>
            <a:ext cx="793103" cy="354564"/>
          </a:xfrm>
          <a:prstGeom prst="rect">
            <a:avLst/>
          </a:prstGeom>
        </p:spPr>
      </p:pic>
      <p:grpSp>
        <p:nvGrpSpPr>
          <p:cNvPr id="76" name="그룹 75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78" name="갈매기형 수장 77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갈매기형 수장 78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갈매기형 수장 79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갈매기형 수장 80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갈매기형 수장 84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갈매기형 수장 88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갈매기형 수장 89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갈매기형 수장 90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갈매기형 수장 91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갈매기형 수장 92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갈매기형 수장 93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갈매기형 수장 94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3" name="그림 10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2597" r="88340" b="87429"/>
          <a:stretch/>
        </p:blipFill>
        <p:spPr>
          <a:xfrm>
            <a:off x="2074687" y="4334688"/>
            <a:ext cx="211238" cy="359314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9" t="2816" r="7868" b="88379"/>
          <a:stretch/>
        </p:blipFill>
        <p:spPr>
          <a:xfrm>
            <a:off x="1726169" y="2219702"/>
            <a:ext cx="475861" cy="317241"/>
          </a:xfrm>
          <a:prstGeom prst="rect">
            <a:avLst/>
          </a:prstGeom>
        </p:spPr>
      </p:pic>
      <p:pic>
        <p:nvPicPr>
          <p:cNvPr id="104" name="그림 10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9" t="2816" r="7868" b="88379"/>
          <a:stretch/>
        </p:blipFill>
        <p:spPr>
          <a:xfrm>
            <a:off x="1642190" y="4336270"/>
            <a:ext cx="475861" cy="317241"/>
          </a:xfrm>
          <a:prstGeom prst="rect">
            <a:avLst/>
          </a:prstGeom>
        </p:spPr>
      </p:pic>
      <p:pic>
        <p:nvPicPr>
          <p:cNvPr id="106" name="그림 10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26" y="2033881"/>
            <a:ext cx="3977586" cy="2166252"/>
          </a:xfrm>
          <a:prstGeom prst="rect">
            <a:avLst/>
          </a:prstGeom>
        </p:spPr>
      </p:pic>
      <p:pic>
        <p:nvPicPr>
          <p:cNvPr id="113" name="그림 1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56" y="4402761"/>
            <a:ext cx="833456" cy="716272"/>
          </a:xfrm>
          <a:prstGeom prst="rect">
            <a:avLst/>
          </a:prstGeom>
        </p:spPr>
      </p:pic>
      <p:pic>
        <p:nvPicPr>
          <p:cNvPr id="114" name="그림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84" y="4377255"/>
            <a:ext cx="833456" cy="731352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07" y="4417603"/>
            <a:ext cx="824588" cy="716272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21905" r="86155" b="57888"/>
          <a:stretch/>
        </p:blipFill>
        <p:spPr>
          <a:xfrm>
            <a:off x="6584667" y="5406055"/>
            <a:ext cx="650192" cy="574202"/>
          </a:xfrm>
          <a:prstGeom prst="rect">
            <a:avLst/>
          </a:prstGeom>
        </p:spPr>
      </p:pic>
      <p:sp>
        <p:nvSpPr>
          <p:cNvPr id="112" name="설명선 2 111"/>
          <p:cNvSpPr/>
          <p:nvPr/>
        </p:nvSpPr>
        <p:spPr>
          <a:xfrm>
            <a:off x="5322529" y="6144830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51814"/>
              <a:gd name="adj6" fmla="val -38652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포인트 초기화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버튼 선택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74" name="그림 7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10" y="5390493"/>
            <a:ext cx="649270" cy="588401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74" y="5381105"/>
            <a:ext cx="642362" cy="594660"/>
          </a:xfrm>
          <a:prstGeom prst="rect">
            <a:avLst/>
          </a:prstGeom>
        </p:spPr>
      </p:pic>
      <p:pic>
        <p:nvPicPr>
          <p:cNvPr id="96" name="그림 9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08" y="5381105"/>
            <a:ext cx="649268" cy="594660"/>
          </a:xfrm>
          <a:prstGeom prst="rect">
            <a:avLst/>
          </a:prstGeom>
        </p:spPr>
      </p:pic>
      <p:pic>
        <p:nvPicPr>
          <p:cNvPr id="97" name="그림 9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18" y="4421186"/>
            <a:ext cx="786254" cy="700974"/>
          </a:xfrm>
          <a:prstGeom prst="rect">
            <a:avLst/>
          </a:prstGeom>
        </p:spPr>
      </p:pic>
      <p:pic>
        <p:nvPicPr>
          <p:cNvPr id="98" name="그림 9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9" t="75817" r="11547" b="21432"/>
          <a:stretch/>
        </p:blipFill>
        <p:spPr>
          <a:xfrm>
            <a:off x="7196811" y="4285364"/>
            <a:ext cx="2543175" cy="14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직사각형 83"/>
          <p:cNvSpPr/>
          <p:nvPr/>
        </p:nvSpPr>
        <p:spPr>
          <a:xfrm>
            <a:off x="9546111" y="2203151"/>
            <a:ext cx="2236432" cy="3129008"/>
          </a:xfrm>
          <a:prstGeom prst="rect">
            <a:avLst/>
          </a:prstGeom>
          <a:noFill/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5" name="직사각형 84"/>
          <p:cNvSpPr/>
          <p:nvPr/>
        </p:nvSpPr>
        <p:spPr>
          <a:xfrm>
            <a:off x="9705860" y="3977086"/>
            <a:ext cx="1916934" cy="1268398"/>
          </a:xfrm>
          <a:prstGeom prst="rect">
            <a:avLst/>
          </a:prstGeom>
          <a:noFill/>
          <a:ln w="317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4" name="직사각형 3"/>
          <p:cNvSpPr/>
          <p:nvPr/>
        </p:nvSpPr>
        <p:spPr>
          <a:xfrm>
            <a:off x="616944" y="418641"/>
            <a:ext cx="1575412" cy="5067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아이템</a:t>
            </a:r>
            <a:endParaRPr lang="ko-KR" altLang="en-US" sz="1400" dirty="0"/>
          </a:p>
        </p:txBody>
      </p:sp>
      <p:sp>
        <p:nvSpPr>
          <p:cNvPr id="5" name="직사각형 4"/>
          <p:cNvSpPr/>
          <p:nvPr/>
        </p:nvSpPr>
        <p:spPr>
          <a:xfrm>
            <a:off x="1828798" y="2875400"/>
            <a:ext cx="1575412" cy="50677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장착 아이템</a:t>
            </a:r>
            <a:endParaRPr lang="ko-KR" altLang="en-US" sz="1400" dirty="0"/>
          </a:p>
        </p:txBody>
      </p:sp>
      <p:sp>
        <p:nvSpPr>
          <p:cNvPr id="6" name="직사각형 5"/>
          <p:cNvSpPr/>
          <p:nvPr/>
        </p:nvSpPr>
        <p:spPr>
          <a:xfrm>
            <a:off x="6136392" y="1002536"/>
            <a:ext cx="1575412" cy="50677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무기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136392" y="2488127"/>
            <a:ext cx="1575412" cy="50677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>
                <a:solidFill>
                  <a:schemeClr val="tx1"/>
                </a:solidFill>
              </a:rPr>
              <a:t>방어구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122623" y="1751683"/>
            <a:ext cx="1575412" cy="506776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장신구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982595" y="1751683"/>
            <a:ext cx="1575412" cy="5067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장비 아이템</a:t>
            </a:r>
            <a:endParaRPr lang="ko-KR" altLang="en-US" sz="1400" dirty="0"/>
          </a:p>
        </p:txBody>
      </p:sp>
      <p:sp>
        <p:nvSpPr>
          <p:cNvPr id="10" name="직사각형 9"/>
          <p:cNvSpPr/>
          <p:nvPr/>
        </p:nvSpPr>
        <p:spPr>
          <a:xfrm>
            <a:off x="3982595" y="3999124"/>
            <a:ext cx="1575412" cy="5067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아바타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cxnSp>
        <p:nvCxnSpPr>
          <p:cNvPr id="14" name="꺾인 연결선 13"/>
          <p:cNvCxnSpPr>
            <a:stCxn id="4" idx="2"/>
            <a:endCxn id="5" idx="1"/>
          </p:cNvCxnSpPr>
          <p:nvPr/>
        </p:nvCxnSpPr>
        <p:spPr>
          <a:xfrm rot="16200000" flipH="1">
            <a:off x="515039" y="1815028"/>
            <a:ext cx="2203371" cy="424148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꺾인 연결선 17"/>
          <p:cNvCxnSpPr>
            <a:stCxn id="5" idx="3"/>
            <a:endCxn id="10" idx="1"/>
          </p:cNvCxnSpPr>
          <p:nvPr/>
        </p:nvCxnSpPr>
        <p:spPr>
          <a:xfrm>
            <a:off x="3404210" y="3128788"/>
            <a:ext cx="578385" cy="1123724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꺾인 연결선 20"/>
          <p:cNvCxnSpPr>
            <a:stCxn id="5" idx="3"/>
            <a:endCxn id="9" idx="1"/>
          </p:cNvCxnSpPr>
          <p:nvPr/>
        </p:nvCxnSpPr>
        <p:spPr>
          <a:xfrm flipV="1">
            <a:off x="3404210" y="2005071"/>
            <a:ext cx="578385" cy="1123717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/>
          <p:cNvSpPr/>
          <p:nvPr/>
        </p:nvSpPr>
        <p:spPr>
          <a:xfrm>
            <a:off x="6122623" y="4768163"/>
            <a:ext cx="1575412" cy="506776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무기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122623" y="3251663"/>
            <a:ext cx="1575412" cy="506776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>
                <a:solidFill>
                  <a:schemeClr val="tx1"/>
                </a:solidFill>
              </a:rPr>
              <a:t>방어구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122623" y="4009913"/>
            <a:ext cx="1575412" cy="506776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>
                <a:solidFill>
                  <a:schemeClr val="tx1"/>
                </a:solidFill>
              </a:rPr>
              <a:t>스페셜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44" name="꺾인 연결선 43"/>
          <p:cNvCxnSpPr>
            <a:stCxn id="9" idx="3"/>
            <a:endCxn id="6" idx="1"/>
          </p:cNvCxnSpPr>
          <p:nvPr/>
        </p:nvCxnSpPr>
        <p:spPr>
          <a:xfrm flipV="1">
            <a:off x="5558007" y="1255924"/>
            <a:ext cx="578385" cy="749147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꺾인 연결선 46"/>
          <p:cNvCxnSpPr>
            <a:stCxn id="9" idx="3"/>
            <a:endCxn id="7" idx="1"/>
          </p:cNvCxnSpPr>
          <p:nvPr/>
        </p:nvCxnSpPr>
        <p:spPr>
          <a:xfrm>
            <a:off x="5558007" y="2005071"/>
            <a:ext cx="578385" cy="736444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꺾인 연결선 50"/>
          <p:cNvCxnSpPr>
            <a:stCxn id="9" idx="3"/>
            <a:endCxn id="8" idx="1"/>
          </p:cNvCxnSpPr>
          <p:nvPr/>
        </p:nvCxnSpPr>
        <p:spPr>
          <a:xfrm>
            <a:off x="5558007" y="2005071"/>
            <a:ext cx="564616" cy="12700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꺾인 연결선 59"/>
          <p:cNvCxnSpPr>
            <a:stCxn id="10" idx="3"/>
            <a:endCxn id="39" idx="1"/>
          </p:cNvCxnSpPr>
          <p:nvPr/>
        </p:nvCxnSpPr>
        <p:spPr>
          <a:xfrm>
            <a:off x="5558007" y="4252512"/>
            <a:ext cx="564616" cy="769039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꺾인 연결선 60"/>
          <p:cNvCxnSpPr>
            <a:stCxn id="10" idx="3"/>
            <a:endCxn id="40" idx="1"/>
          </p:cNvCxnSpPr>
          <p:nvPr/>
        </p:nvCxnSpPr>
        <p:spPr>
          <a:xfrm flipV="1">
            <a:off x="5558007" y="3505051"/>
            <a:ext cx="564616" cy="747461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꺾인 연결선 61"/>
          <p:cNvCxnSpPr>
            <a:stCxn id="10" idx="3"/>
            <a:endCxn id="41" idx="1"/>
          </p:cNvCxnSpPr>
          <p:nvPr/>
        </p:nvCxnSpPr>
        <p:spPr>
          <a:xfrm>
            <a:off x="5558007" y="4252512"/>
            <a:ext cx="564616" cy="10789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직사각형 69"/>
          <p:cNvSpPr/>
          <p:nvPr/>
        </p:nvSpPr>
        <p:spPr>
          <a:xfrm>
            <a:off x="9865601" y="525030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무기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9865600" y="4772027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투구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9865600" y="4171609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상의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9865600" y="3576699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하의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9865600" y="2981789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장갑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9865600" y="2386879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신발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6" name="직사각형 75"/>
          <p:cNvSpPr/>
          <p:nvPr/>
        </p:nvSpPr>
        <p:spPr>
          <a:xfrm>
            <a:off x="9865600" y="1119940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반지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9865600" y="1714850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목걸이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9865600" y="5504650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장식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80" name="꺾인 연결선 79"/>
          <p:cNvCxnSpPr>
            <a:stCxn id="6" idx="3"/>
            <a:endCxn id="70" idx="1"/>
          </p:cNvCxnSpPr>
          <p:nvPr/>
        </p:nvCxnSpPr>
        <p:spPr>
          <a:xfrm flipV="1">
            <a:off x="7711804" y="672029"/>
            <a:ext cx="2153797" cy="583895"/>
          </a:xfrm>
          <a:prstGeom prst="bentConnector3">
            <a:avLst>
              <a:gd name="adj1" fmla="val 56746"/>
            </a:avLst>
          </a:prstGeom>
          <a:ln w="190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꺾인 연결선 90"/>
          <p:cNvCxnSpPr>
            <a:stCxn id="8" idx="3"/>
            <a:endCxn id="76" idx="1"/>
          </p:cNvCxnSpPr>
          <p:nvPr/>
        </p:nvCxnSpPr>
        <p:spPr>
          <a:xfrm flipV="1">
            <a:off x="7698035" y="1266939"/>
            <a:ext cx="2167565" cy="738132"/>
          </a:xfrm>
          <a:prstGeom prst="bentConnector3">
            <a:avLst>
              <a:gd name="adj1" fmla="val 66953"/>
            </a:avLst>
          </a:prstGeom>
          <a:ln w="190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꺾인 연결선 93"/>
          <p:cNvCxnSpPr>
            <a:stCxn id="8" idx="3"/>
            <a:endCxn id="77" idx="1"/>
          </p:cNvCxnSpPr>
          <p:nvPr/>
        </p:nvCxnSpPr>
        <p:spPr>
          <a:xfrm flipV="1">
            <a:off x="7698035" y="1861849"/>
            <a:ext cx="2167565" cy="143222"/>
          </a:xfrm>
          <a:prstGeom prst="bentConnector3">
            <a:avLst>
              <a:gd name="adj1" fmla="val 78781"/>
            </a:avLst>
          </a:prstGeom>
          <a:ln w="190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꺾인 연결선 96"/>
          <p:cNvCxnSpPr>
            <a:stCxn id="7" idx="3"/>
            <a:endCxn id="84" idx="1"/>
          </p:cNvCxnSpPr>
          <p:nvPr/>
        </p:nvCxnSpPr>
        <p:spPr>
          <a:xfrm>
            <a:off x="7711804" y="2741515"/>
            <a:ext cx="1834307" cy="1026140"/>
          </a:xfrm>
          <a:prstGeom prst="bentConnector3">
            <a:avLst>
              <a:gd name="adj1" fmla="val 91812"/>
            </a:avLst>
          </a:prstGeom>
          <a:ln w="190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꺾인 연결선 99"/>
          <p:cNvCxnSpPr>
            <a:stCxn id="39" idx="3"/>
            <a:endCxn id="106" idx="1"/>
          </p:cNvCxnSpPr>
          <p:nvPr/>
        </p:nvCxnSpPr>
        <p:spPr>
          <a:xfrm>
            <a:off x="7698035" y="5021551"/>
            <a:ext cx="2178586" cy="1219500"/>
          </a:xfrm>
          <a:prstGeom prst="bentConnector3">
            <a:avLst>
              <a:gd name="adj1" fmla="val 45293"/>
            </a:avLst>
          </a:prstGeom>
          <a:ln w="19050">
            <a:solidFill>
              <a:srgbClr val="7030A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직사각형 105"/>
          <p:cNvSpPr/>
          <p:nvPr/>
        </p:nvSpPr>
        <p:spPr>
          <a:xfrm>
            <a:off x="9876621" y="6094052"/>
            <a:ext cx="1575412" cy="293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무기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114" name="꺾인 연결선 113"/>
          <p:cNvCxnSpPr>
            <a:stCxn id="41" idx="3"/>
            <a:endCxn id="78" idx="1"/>
          </p:cNvCxnSpPr>
          <p:nvPr/>
        </p:nvCxnSpPr>
        <p:spPr>
          <a:xfrm>
            <a:off x="7698035" y="4263301"/>
            <a:ext cx="2167565" cy="1388348"/>
          </a:xfrm>
          <a:prstGeom prst="bentConnector3">
            <a:avLst>
              <a:gd name="adj1" fmla="val 56702"/>
            </a:avLst>
          </a:prstGeom>
          <a:ln w="19050">
            <a:solidFill>
              <a:srgbClr val="7030A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꺾인 연결선 116"/>
          <p:cNvCxnSpPr>
            <a:stCxn id="40" idx="3"/>
            <a:endCxn id="85" idx="1"/>
          </p:cNvCxnSpPr>
          <p:nvPr/>
        </p:nvCxnSpPr>
        <p:spPr>
          <a:xfrm>
            <a:off x="7698035" y="3505051"/>
            <a:ext cx="2007825" cy="1106234"/>
          </a:xfrm>
          <a:prstGeom prst="bentConnector3">
            <a:avLst>
              <a:gd name="adj1" fmla="val 73630"/>
            </a:avLst>
          </a:prstGeom>
          <a:ln w="19050">
            <a:solidFill>
              <a:srgbClr val="7030A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설명선 2 44"/>
          <p:cNvSpPr/>
          <p:nvPr/>
        </p:nvSpPr>
        <p:spPr>
          <a:xfrm>
            <a:off x="6819436" y="607200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35175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 smtClean="0">
                <a:solidFill>
                  <a:schemeClr val="tx1"/>
                </a:solidFill>
              </a:rPr>
              <a:t>파츠</a:t>
            </a:r>
            <a:r>
              <a:rPr lang="ko-KR" altLang="en-US" sz="1200" dirty="0" smtClean="0">
                <a:solidFill>
                  <a:schemeClr val="tx1"/>
                </a:solidFill>
              </a:rPr>
              <a:t> 그룹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6" name="설명선 2 45"/>
          <p:cNvSpPr/>
          <p:nvPr/>
        </p:nvSpPr>
        <p:spPr>
          <a:xfrm>
            <a:off x="2511842" y="2495749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35175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 smtClean="0">
                <a:solidFill>
                  <a:schemeClr val="tx1"/>
                </a:solidFill>
              </a:rPr>
              <a:t>대분류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8" name="설명선 2 47"/>
          <p:cNvSpPr/>
          <p:nvPr/>
        </p:nvSpPr>
        <p:spPr>
          <a:xfrm>
            <a:off x="4665639" y="1331786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35175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소분류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9" name="설명선 2 48"/>
          <p:cNvSpPr/>
          <p:nvPr/>
        </p:nvSpPr>
        <p:spPr>
          <a:xfrm>
            <a:off x="10548644" y="155316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23838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구분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52" name="설명선 2(강조선) 51"/>
          <p:cNvSpPr/>
          <p:nvPr/>
        </p:nvSpPr>
        <p:spPr>
          <a:xfrm>
            <a:off x="3569465" y="2364805"/>
            <a:ext cx="1305499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Stage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일반던전</a:t>
            </a:r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무기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소환권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방어구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소환권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53" name="설명선 2(강조선) 52"/>
          <p:cNvSpPr/>
          <p:nvPr/>
        </p:nvSpPr>
        <p:spPr>
          <a:xfrm>
            <a:off x="3899960" y="4610391"/>
            <a:ext cx="975003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캐시 상점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grpSp>
        <p:nvGrpSpPr>
          <p:cNvPr id="99" name="그룹 98"/>
          <p:cNvGrpSpPr/>
          <p:nvPr/>
        </p:nvGrpSpPr>
        <p:grpSpPr>
          <a:xfrm>
            <a:off x="7982253" y="3965978"/>
            <a:ext cx="528074" cy="573068"/>
            <a:chOff x="4770067" y="5253771"/>
            <a:chExt cx="712164" cy="772843"/>
          </a:xfrm>
        </p:grpSpPr>
        <p:grpSp>
          <p:nvGrpSpPr>
            <p:cNvPr id="101" name="그룹 100"/>
            <p:cNvGrpSpPr/>
            <p:nvPr/>
          </p:nvGrpSpPr>
          <p:grpSpPr>
            <a:xfrm>
              <a:off x="4770067" y="5253771"/>
              <a:ext cx="712164" cy="714856"/>
              <a:chOff x="2728737" y="252605"/>
              <a:chExt cx="1286057" cy="1290918"/>
            </a:xfrm>
          </p:grpSpPr>
          <p:pic>
            <p:nvPicPr>
              <p:cNvPr id="103" name="그림 10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22" r="86815" b="37707"/>
              <a:stretch/>
            </p:blipFill>
            <p:spPr>
              <a:xfrm>
                <a:off x="2728737" y="252605"/>
                <a:ext cx="1286057" cy="1290918"/>
              </a:xfrm>
              <a:prstGeom prst="rect">
                <a:avLst/>
              </a:prstGeom>
            </p:spPr>
          </p:pic>
          <p:pic>
            <p:nvPicPr>
              <p:cNvPr id="104" name="그림 10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363020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102" name="모서리가 둥근 직사각형 101"/>
            <p:cNvSpPr/>
            <p:nvPr/>
          </p:nvSpPr>
          <p:spPr>
            <a:xfrm>
              <a:off x="4785619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err="1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아바타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105" name="그룹 104"/>
          <p:cNvGrpSpPr/>
          <p:nvPr/>
        </p:nvGrpSpPr>
        <p:grpSpPr>
          <a:xfrm>
            <a:off x="7982253" y="3218517"/>
            <a:ext cx="528074" cy="573068"/>
            <a:chOff x="4770067" y="5253771"/>
            <a:chExt cx="712164" cy="772843"/>
          </a:xfrm>
        </p:grpSpPr>
        <p:grpSp>
          <p:nvGrpSpPr>
            <p:cNvPr id="107" name="그룹 106"/>
            <p:cNvGrpSpPr/>
            <p:nvPr/>
          </p:nvGrpSpPr>
          <p:grpSpPr>
            <a:xfrm>
              <a:off x="4770067" y="5253771"/>
              <a:ext cx="712164" cy="714856"/>
              <a:chOff x="2728737" y="252605"/>
              <a:chExt cx="1286057" cy="1290918"/>
            </a:xfrm>
          </p:grpSpPr>
          <p:pic>
            <p:nvPicPr>
              <p:cNvPr id="109" name="그림 10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22" r="86815" b="37707"/>
              <a:stretch/>
            </p:blipFill>
            <p:spPr>
              <a:xfrm>
                <a:off x="2728737" y="252605"/>
                <a:ext cx="1286057" cy="1290918"/>
              </a:xfrm>
              <a:prstGeom prst="rect">
                <a:avLst/>
              </a:prstGeom>
            </p:spPr>
          </p:pic>
          <p:pic>
            <p:nvPicPr>
              <p:cNvPr id="110" name="그림 10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363020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108" name="모서리가 둥근 직사각형 107"/>
            <p:cNvSpPr/>
            <p:nvPr/>
          </p:nvSpPr>
          <p:spPr>
            <a:xfrm>
              <a:off x="4785619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err="1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아바타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7982253" y="4735017"/>
            <a:ext cx="528074" cy="573068"/>
            <a:chOff x="4770067" y="5253771"/>
            <a:chExt cx="712164" cy="772843"/>
          </a:xfrm>
        </p:grpSpPr>
        <p:grpSp>
          <p:nvGrpSpPr>
            <p:cNvPr id="112" name="그룹 111"/>
            <p:cNvGrpSpPr/>
            <p:nvPr/>
          </p:nvGrpSpPr>
          <p:grpSpPr>
            <a:xfrm>
              <a:off x="4770067" y="5253771"/>
              <a:ext cx="712164" cy="714856"/>
              <a:chOff x="2728737" y="252605"/>
              <a:chExt cx="1286057" cy="1290918"/>
            </a:xfrm>
          </p:grpSpPr>
          <p:pic>
            <p:nvPicPr>
              <p:cNvPr id="115" name="그림 1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22" r="86815" b="37707"/>
              <a:stretch/>
            </p:blipFill>
            <p:spPr>
              <a:xfrm>
                <a:off x="2728737" y="252605"/>
                <a:ext cx="1286057" cy="1290918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363020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113" name="모서리가 둥근 직사각형 112"/>
            <p:cNvSpPr/>
            <p:nvPr/>
          </p:nvSpPr>
          <p:spPr>
            <a:xfrm>
              <a:off x="4785619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err="1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아바타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163" name="그룹 162"/>
          <p:cNvGrpSpPr/>
          <p:nvPr/>
        </p:nvGrpSpPr>
        <p:grpSpPr>
          <a:xfrm>
            <a:off x="7760655" y="973988"/>
            <a:ext cx="1105841" cy="618679"/>
            <a:chOff x="6435686" y="5477881"/>
            <a:chExt cx="1105841" cy="618679"/>
          </a:xfrm>
        </p:grpSpPr>
        <p:grpSp>
          <p:nvGrpSpPr>
            <p:cNvPr id="164" name="그룹 163"/>
            <p:cNvGrpSpPr/>
            <p:nvPr/>
          </p:nvGrpSpPr>
          <p:grpSpPr>
            <a:xfrm>
              <a:off x="6435686" y="5483099"/>
              <a:ext cx="543406" cy="613461"/>
              <a:chOff x="6336852" y="5263670"/>
              <a:chExt cx="681060" cy="762944"/>
            </a:xfrm>
          </p:grpSpPr>
          <p:grpSp>
            <p:nvGrpSpPr>
              <p:cNvPr id="170" name="그룹 169"/>
              <p:cNvGrpSpPr/>
              <p:nvPr/>
            </p:nvGrpSpPr>
            <p:grpSpPr>
              <a:xfrm>
                <a:off x="6359926" y="5263670"/>
                <a:ext cx="634912" cy="645954"/>
                <a:chOff x="7623672" y="209321"/>
                <a:chExt cx="1266940" cy="1288974"/>
              </a:xfrm>
            </p:grpSpPr>
            <p:pic>
              <p:nvPicPr>
                <p:cNvPr id="172" name="그림 17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37" t="62123" r="73174" b="11446"/>
                <a:stretch/>
              </p:blipFill>
              <p:spPr>
                <a:xfrm>
                  <a:off x="7623672" y="209321"/>
                  <a:ext cx="1266940" cy="1288974"/>
                </a:xfrm>
                <a:prstGeom prst="rect">
                  <a:avLst/>
                </a:prstGeom>
              </p:spPr>
            </p:pic>
            <p:pic>
              <p:nvPicPr>
                <p:cNvPr id="173" name="그림 17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39" t="12986" r="53301" b="80120"/>
                <a:stretch/>
              </p:blipFill>
              <p:spPr>
                <a:xfrm>
                  <a:off x="8469821" y="254683"/>
                  <a:ext cx="376517" cy="336178"/>
                </a:xfrm>
                <a:prstGeom prst="rect">
                  <a:avLst/>
                </a:prstGeom>
              </p:spPr>
            </p:pic>
          </p:grpSp>
          <p:sp>
            <p:nvSpPr>
              <p:cNvPr id="171" name="모서리가 둥근 직사각형 170"/>
              <p:cNvSpPr/>
              <p:nvPr/>
            </p:nvSpPr>
            <p:spPr>
              <a:xfrm>
                <a:off x="6336852" y="5655604"/>
                <a:ext cx="681060" cy="37101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dirty="0" smtClean="0"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rgbClr val="FF0000"/>
                    </a:solidFill>
                  </a:rPr>
                  <a:t>가방</a:t>
                </a:r>
                <a:endParaRPr lang="ko-KR" altLang="en-US" sz="700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65" name="그룹 164"/>
            <p:cNvGrpSpPr/>
            <p:nvPr/>
          </p:nvGrpSpPr>
          <p:grpSpPr>
            <a:xfrm>
              <a:off x="6971483" y="5477881"/>
              <a:ext cx="570044" cy="618679"/>
              <a:chOff x="5564344" y="5282701"/>
              <a:chExt cx="692034" cy="743913"/>
            </a:xfrm>
          </p:grpSpPr>
          <p:grpSp>
            <p:nvGrpSpPr>
              <p:cNvPr id="166" name="그룹 165"/>
              <p:cNvGrpSpPr/>
              <p:nvPr/>
            </p:nvGrpSpPr>
            <p:grpSpPr>
              <a:xfrm>
                <a:off x="5582818" y="5282701"/>
                <a:ext cx="673560" cy="640434"/>
                <a:chOff x="9066882" y="209321"/>
                <a:chExt cx="1344057" cy="1277957"/>
              </a:xfrm>
            </p:grpSpPr>
            <p:pic>
              <p:nvPicPr>
                <p:cNvPr id="168" name="그림 16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819" t="19936" r="39401" b="53859"/>
                <a:stretch/>
              </p:blipFill>
              <p:spPr>
                <a:xfrm>
                  <a:off x="9066882" y="209321"/>
                  <a:ext cx="1344057" cy="1277957"/>
                </a:xfrm>
                <a:prstGeom prst="rect">
                  <a:avLst/>
                </a:prstGeom>
              </p:spPr>
            </p:pic>
            <p:pic>
              <p:nvPicPr>
                <p:cNvPr id="169" name="그림 16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39" t="12986" r="53301" b="80120"/>
                <a:stretch/>
              </p:blipFill>
              <p:spPr>
                <a:xfrm>
                  <a:off x="9953372" y="254683"/>
                  <a:ext cx="376517" cy="336178"/>
                </a:xfrm>
                <a:prstGeom prst="rect">
                  <a:avLst/>
                </a:prstGeom>
              </p:spPr>
            </p:pic>
          </p:grpSp>
          <p:sp>
            <p:nvSpPr>
              <p:cNvPr id="167" name="모서리가 둥근 직사각형 166"/>
              <p:cNvSpPr/>
              <p:nvPr/>
            </p:nvSpPr>
            <p:spPr>
              <a:xfrm>
                <a:off x="5564344" y="5655604"/>
                <a:ext cx="681060" cy="37101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dirty="0" smtClean="0"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rgbClr val="FF0000"/>
                    </a:solidFill>
                  </a:rPr>
                  <a:t>대장간</a:t>
                </a:r>
                <a:endParaRPr lang="ko-KR" altLang="en-US" sz="700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74" name="그룹 173"/>
          <p:cNvGrpSpPr/>
          <p:nvPr/>
        </p:nvGrpSpPr>
        <p:grpSpPr>
          <a:xfrm>
            <a:off x="7760655" y="1695731"/>
            <a:ext cx="1105841" cy="618679"/>
            <a:chOff x="6435686" y="5477881"/>
            <a:chExt cx="1105841" cy="618679"/>
          </a:xfrm>
        </p:grpSpPr>
        <p:grpSp>
          <p:nvGrpSpPr>
            <p:cNvPr id="175" name="그룹 174"/>
            <p:cNvGrpSpPr/>
            <p:nvPr/>
          </p:nvGrpSpPr>
          <p:grpSpPr>
            <a:xfrm>
              <a:off x="6435686" y="5483099"/>
              <a:ext cx="543406" cy="613461"/>
              <a:chOff x="6336852" y="5263670"/>
              <a:chExt cx="681060" cy="762944"/>
            </a:xfrm>
          </p:grpSpPr>
          <p:grpSp>
            <p:nvGrpSpPr>
              <p:cNvPr id="181" name="그룹 180"/>
              <p:cNvGrpSpPr/>
              <p:nvPr/>
            </p:nvGrpSpPr>
            <p:grpSpPr>
              <a:xfrm>
                <a:off x="6359926" y="5263670"/>
                <a:ext cx="634912" cy="645954"/>
                <a:chOff x="7623672" y="209321"/>
                <a:chExt cx="1266940" cy="1288974"/>
              </a:xfrm>
            </p:grpSpPr>
            <p:pic>
              <p:nvPicPr>
                <p:cNvPr id="183" name="그림 18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37" t="62123" r="73174" b="11446"/>
                <a:stretch/>
              </p:blipFill>
              <p:spPr>
                <a:xfrm>
                  <a:off x="7623672" y="209321"/>
                  <a:ext cx="1266940" cy="1288974"/>
                </a:xfrm>
                <a:prstGeom prst="rect">
                  <a:avLst/>
                </a:prstGeom>
              </p:spPr>
            </p:pic>
            <p:pic>
              <p:nvPicPr>
                <p:cNvPr id="184" name="그림 18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39" t="12986" r="53301" b="80120"/>
                <a:stretch/>
              </p:blipFill>
              <p:spPr>
                <a:xfrm>
                  <a:off x="8469821" y="254683"/>
                  <a:ext cx="376517" cy="336178"/>
                </a:xfrm>
                <a:prstGeom prst="rect">
                  <a:avLst/>
                </a:prstGeom>
              </p:spPr>
            </p:pic>
          </p:grpSp>
          <p:sp>
            <p:nvSpPr>
              <p:cNvPr id="182" name="모서리가 둥근 직사각형 181"/>
              <p:cNvSpPr/>
              <p:nvPr/>
            </p:nvSpPr>
            <p:spPr>
              <a:xfrm>
                <a:off x="6336852" y="5655604"/>
                <a:ext cx="681060" cy="37101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dirty="0" smtClean="0"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rgbClr val="FF0000"/>
                    </a:solidFill>
                  </a:rPr>
                  <a:t>가방</a:t>
                </a:r>
                <a:endParaRPr lang="ko-KR" altLang="en-US" sz="700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76" name="그룹 175"/>
            <p:cNvGrpSpPr/>
            <p:nvPr/>
          </p:nvGrpSpPr>
          <p:grpSpPr>
            <a:xfrm>
              <a:off x="6971483" y="5477881"/>
              <a:ext cx="570044" cy="618679"/>
              <a:chOff x="5564344" y="5282701"/>
              <a:chExt cx="692034" cy="743913"/>
            </a:xfrm>
          </p:grpSpPr>
          <p:grpSp>
            <p:nvGrpSpPr>
              <p:cNvPr id="177" name="그룹 176"/>
              <p:cNvGrpSpPr/>
              <p:nvPr/>
            </p:nvGrpSpPr>
            <p:grpSpPr>
              <a:xfrm>
                <a:off x="5582818" y="5282701"/>
                <a:ext cx="673560" cy="640434"/>
                <a:chOff x="9066882" y="209321"/>
                <a:chExt cx="1344057" cy="1277957"/>
              </a:xfrm>
            </p:grpSpPr>
            <p:pic>
              <p:nvPicPr>
                <p:cNvPr id="179" name="그림 17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819" t="19936" r="39401" b="53859"/>
                <a:stretch/>
              </p:blipFill>
              <p:spPr>
                <a:xfrm>
                  <a:off x="9066882" y="209321"/>
                  <a:ext cx="1344057" cy="1277957"/>
                </a:xfrm>
                <a:prstGeom prst="rect">
                  <a:avLst/>
                </a:prstGeom>
              </p:spPr>
            </p:pic>
            <p:pic>
              <p:nvPicPr>
                <p:cNvPr id="180" name="그림 17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39" t="12986" r="53301" b="80120"/>
                <a:stretch/>
              </p:blipFill>
              <p:spPr>
                <a:xfrm>
                  <a:off x="9953372" y="254683"/>
                  <a:ext cx="376517" cy="336178"/>
                </a:xfrm>
                <a:prstGeom prst="rect">
                  <a:avLst/>
                </a:prstGeom>
              </p:spPr>
            </p:pic>
          </p:grpSp>
          <p:sp>
            <p:nvSpPr>
              <p:cNvPr id="178" name="모서리가 둥근 직사각형 177"/>
              <p:cNvSpPr/>
              <p:nvPr/>
            </p:nvSpPr>
            <p:spPr>
              <a:xfrm>
                <a:off x="5564344" y="5655604"/>
                <a:ext cx="681060" cy="37101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dirty="0" smtClean="0"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rgbClr val="FF0000"/>
                    </a:solidFill>
                  </a:rPr>
                  <a:t>대장간</a:t>
                </a:r>
                <a:endParaRPr lang="ko-KR" altLang="en-US" sz="700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85" name="그룹 184"/>
          <p:cNvGrpSpPr/>
          <p:nvPr/>
        </p:nvGrpSpPr>
        <p:grpSpPr>
          <a:xfrm>
            <a:off x="7760655" y="2430122"/>
            <a:ext cx="1105841" cy="618679"/>
            <a:chOff x="6435686" y="5477881"/>
            <a:chExt cx="1105841" cy="618679"/>
          </a:xfrm>
        </p:grpSpPr>
        <p:grpSp>
          <p:nvGrpSpPr>
            <p:cNvPr id="186" name="그룹 185"/>
            <p:cNvGrpSpPr/>
            <p:nvPr/>
          </p:nvGrpSpPr>
          <p:grpSpPr>
            <a:xfrm>
              <a:off x="6435686" y="5483099"/>
              <a:ext cx="543406" cy="613461"/>
              <a:chOff x="6336852" y="5263670"/>
              <a:chExt cx="681060" cy="762944"/>
            </a:xfrm>
          </p:grpSpPr>
          <p:grpSp>
            <p:nvGrpSpPr>
              <p:cNvPr id="192" name="그룹 191"/>
              <p:cNvGrpSpPr/>
              <p:nvPr/>
            </p:nvGrpSpPr>
            <p:grpSpPr>
              <a:xfrm>
                <a:off x="6359926" y="5263670"/>
                <a:ext cx="634912" cy="645954"/>
                <a:chOff x="7623672" y="209321"/>
                <a:chExt cx="1266940" cy="1288974"/>
              </a:xfrm>
            </p:grpSpPr>
            <p:pic>
              <p:nvPicPr>
                <p:cNvPr id="194" name="그림 19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37" t="62123" r="73174" b="11446"/>
                <a:stretch/>
              </p:blipFill>
              <p:spPr>
                <a:xfrm>
                  <a:off x="7623672" y="209321"/>
                  <a:ext cx="1266940" cy="1288974"/>
                </a:xfrm>
                <a:prstGeom prst="rect">
                  <a:avLst/>
                </a:prstGeom>
              </p:spPr>
            </p:pic>
            <p:pic>
              <p:nvPicPr>
                <p:cNvPr id="195" name="그림 19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39" t="12986" r="53301" b="80120"/>
                <a:stretch/>
              </p:blipFill>
              <p:spPr>
                <a:xfrm>
                  <a:off x="8469821" y="254683"/>
                  <a:ext cx="376517" cy="336178"/>
                </a:xfrm>
                <a:prstGeom prst="rect">
                  <a:avLst/>
                </a:prstGeom>
              </p:spPr>
            </p:pic>
          </p:grpSp>
          <p:sp>
            <p:nvSpPr>
              <p:cNvPr id="193" name="모서리가 둥근 직사각형 192"/>
              <p:cNvSpPr/>
              <p:nvPr/>
            </p:nvSpPr>
            <p:spPr>
              <a:xfrm>
                <a:off x="6336852" y="5655604"/>
                <a:ext cx="681060" cy="37101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dirty="0" smtClean="0"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rgbClr val="FF0000"/>
                    </a:solidFill>
                  </a:rPr>
                  <a:t>가방</a:t>
                </a:r>
                <a:endParaRPr lang="ko-KR" altLang="en-US" sz="700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7" name="그룹 186"/>
            <p:cNvGrpSpPr/>
            <p:nvPr/>
          </p:nvGrpSpPr>
          <p:grpSpPr>
            <a:xfrm>
              <a:off x="6971483" y="5477881"/>
              <a:ext cx="570044" cy="618679"/>
              <a:chOff x="5564344" y="5282701"/>
              <a:chExt cx="692034" cy="743913"/>
            </a:xfrm>
          </p:grpSpPr>
          <p:grpSp>
            <p:nvGrpSpPr>
              <p:cNvPr id="188" name="그룹 187"/>
              <p:cNvGrpSpPr/>
              <p:nvPr/>
            </p:nvGrpSpPr>
            <p:grpSpPr>
              <a:xfrm>
                <a:off x="5582818" y="5282701"/>
                <a:ext cx="673560" cy="640434"/>
                <a:chOff x="9066882" y="209321"/>
                <a:chExt cx="1344057" cy="1277957"/>
              </a:xfrm>
            </p:grpSpPr>
            <p:pic>
              <p:nvPicPr>
                <p:cNvPr id="190" name="그림 18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819" t="19936" r="39401" b="53859"/>
                <a:stretch/>
              </p:blipFill>
              <p:spPr>
                <a:xfrm>
                  <a:off x="9066882" y="209321"/>
                  <a:ext cx="1344057" cy="1277957"/>
                </a:xfrm>
                <a:prstGeom prst="rect">
                  <a:avLst/>
                </a:prstGeom>
              </p:spPr>
            </p:pic>
            <p:pic>
              <p:nvPicPr>
                <p:cNvPr id="191" name="그림 19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39" t="12986" r="53301" b="80120"/>
                <a:stretch/>
              </p:blipFill>
              <p:spPr>
                <a:xfrm>
                  <a:off x="9953372" y="254683"/>
                  <a:ext cx="376517" cy="336178"/>
                </a:xfrm>
                <a:prstGeom prst="rect">
                  <a:avLst/>
                </a:prstGeom>
              </p:spPr>
            </p:pic>
          </p:grpSp>
          <p:sp>
            <p:nvSpPr>
              <p:cNvPr id="189" name="모서리가 둥근 직사각형 188"/>
              <p:cNvSpPr/>
              <p:nvPr/>
            </p:nvSpPr>
            <p:spPr>
              <a:xfrm>
                <a:off x="5564344" y="5655604"/>
                <a:ext cx="681060" cy="37101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dirty="0" smtClean="0"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rgbClr val="FF0000"/>
                    </a:solidFill>
                  </a:rPr>
                  <a:t>대장간</a:t>
                </a:r>
                <a:endParaRPr lang="ko-KR" altLang="en-US" sz="700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2" name="모서리가 둥근 사각형 설명선 31"/>
          <p:cNvSpPr/>
          <p:nvPr/>
        </p:nvSpPr>
        <p:spPr>
          <a:xfrm>
            <a:off x="7938631" y="508867"/>
            <a:ext cx="715641" cy="367229"/>
          </a:xfrm>
          <a:prstGeom prst="wedgeRoundRectCallout">
            <a:avLst>
              <a:gd name="adj1" fmla="val -38902"/>
              <a:gd name="adj2" fmla="val 95197"/>
              <a:gd name="adj3" fmla="val 16667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smtClean="0">
                <a:solidFill>
                  <a:srgbClr val="FF0000"/>
                </a:solidFill>
              </a:rPr>
              <a:t>보관</a:t>
            </a:r>
            <a:endParaRPr lang="ko-KR" altLang="en-US" sz="1200">
              <a:solidFill>
                <a:srgbClr val="FF0000"/>
              </a:solidFill>
            </a:endParaRPr>
          </a:p>
        </p:txBody>
      </p:sp>
      <p:sp>
        <p:nvSpPr>
          <p:cNvPr id="196" name="설명선 2(강조선) 195"/>
          <p:cNvSpPr/>
          <p:nvPr/>
        </p:nvSpPr>
        <p:spPr>
          <a:xfrm>
            <a:off x="4115554" y="2860446"/>
            <a:ext cx="1305499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54427"/>
              <a:gd name="adj6" fmla="val 15951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Stage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정예던전</a:t>
            </a:r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장신구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소환권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균열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던전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r="137"/>
          <a:stretch/>
        </p:blipFill>
        <p:spPr>
          <a:xfrm>
            <a:off x="1418254" y="1026367"/>
            <a:ext cx="9414587" cy="5154208"/>
          </a:xfrm>
          <a:prstGeom prst="rect">
            <a:avLst/>
          </a:prstGeom>
        </p:spPr>
      </p:pic>
      <p:grpSp>
        <p:nvGrpSpPr>
          <p:cNvPr id="83" name="그룹 82"/>
          <p:cNvGrpSpPr/>
          <p:nvPr/>
        </p:nvGrpSpPr>
        <p:grpSpPr>
          <a:xfrm>
            <a:off x="1418255" y="1567543"/>
            <a:ext cx="4702628" cy="4613031"/>
            <a:chOff x="1418255" y="1567543"/>
            <a:chExt cx="4702628" cy="461303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 r="50049"/>
            <a:stretch/>
          </p:blipFill>
          <p:spPr>
            <a:xfrm>
              <a:off x="1418255" y="1567543"/>
              <a:ext cx="4702628" cy="4613031"/>
            </a:xfrm>
            <a:prstGeom prst="rect">
              <a:avLst/>
            </a:prstGeom>
          </p:spPr>
        </p:pic>
        <p:pic>
          <p:nvPicPr>
            <p:cNvPr id="146" name="그림 14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1922106" y="3430854"/>
              <a:ext cx="3768398" cy="854510"/>
            </a:xfrm>
            <a:prstGeom prst="rect">
              <a:avLst/>
            </a:prstGeom>
          </p:spPr>
        </p:pic>
        <p:sp>
          <p:nvSpPr>
            <p:cNvPr id="82" name="직사각형 81"/>
            <p:cNvSpPr/>
            <p:nvPr/>
          </p:nvSpPr>
          <p:spPr>
            <a:xfrm>
              <a:off x="1922106" y="3430854"/>
              <a:ext cx="3768398" cy="7155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설명</a:t>
              </a:r>
              <a:endParaRPr lang="ko-KR" altLang="en-US" dirty="0"/>
            </a:p>
          </p:txBody>
        </p:sp>
        <p:pic>
          <p:nvPicPr>
            <p:cNvPr id="147" name="그림 14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7" t="70950" r="54770" b="22349"/>
            <a:stretch/>
          </p:blipFill>
          <p:spPr>
            <a:xfrm>
              <a:off x="2827176" y="2598462"/>
              <a:ext cx="2863328" cy="639260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스킬 </a:t>
              </a:r>
              <a:r>
                <a:rPr lang="en-US" altLang="ko-KR" dirty="0" smtClean="0"/>
                <a:t>– </a:t>
              </a:r>
              <a:r>
                <a:rPr lang="ko-KR" altLang="en-US" dirty="0" smtClean="0"/>
                <a:t>스킬 포인트 초기화 후 정보처리</a:t>
              </a:r>
              <a:endParaRPr lang="ko-KR" altLang="en-US" dirty="0"/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6363474" y="2015413"/>
            <a:ext cx="4189448" cy="2258296"/>
            <a:chOff x="6400799" y="2202024"/>
            <a:chExt cx="3424336" cy="2379307"/>
          </a:xfrm>
        </p:grpSpPr>
        <p:grpSp>
          <p:nvGrpSpPr>
            <p:cNvPr id="117" name="그룹 116"/>
            <p:cNvGrpSpPr/>
            <p:nvPr/>
          </p:nvGrpSpPr>
          <p:grpSpPr>
            <a:xfrm>
              <a:off x="6400800" y="2202024"/>
              <a:ext cx="3424335" cy="2323323"/>
              <a:chOff x="6400800" y="2202024"/>
              <a:chExt cx="3424335" cy="2323323"/>
            </a:xfrm>
          </p:grpSpPr>
          <p:pic>
            <p:nvPicPr>
              <p:cNvPr id="119" name="그림 1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5" t="19148" r="3382" b="26096"/>
              <a:stretch/>
            </p:blipFill>
            <p:spPr>
              <a:xfrm>
                <a:off x="6400800" y="2202024"/>
                <a:ext cx="3424335" cy="2323323"/>
              </a:xfrm>
              <a:prstGeom prst="rect">
                <a:avLst/>
              </a:prstGeom>
            </p:spPr>
          </p:pic>
          <p:pic>
            <p:nvPicPr>
              <p:cNvPr id="120" name="그림 1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17" t="19732" r="37165" b="61622"/>
              <a:stretch/>
            </p:blipFill>
            <p:spPr>
              <a:xfrm>
                <a:off x="6485849" y="2221482"/>
                <a:ext cx="706980" cy="791510"/>
              </a:xfrm>
              <a:prstGeom prst="rect">
                <a:avLst/>
              </a:prstGeom>
            </p:spPr>
          </p:pic>
        </p:grpSp>
        <p:pic>
          <p:nvPicPr>
            <p:cNvPr id="118" name="그림 1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3657" r="3382" b="25023"/>
            <a:stretch/>
          </p:blipFill>
          <p:spPr>
            <a:xfrm>
              <a:off x="6400799" y="4525347"/>
              <a:ext cx="3424335" cy="55984"/>
            </a:xfrm>
            <a:prstGeom prst="rect">
              <a:avLst/>
            </a:prstGeom>
          </p:spPr>
        </p:pic>
      </p:grpSp>
      <p:grpSp>
        <p:nvGrpSpPr>
          <p:cNvPr id="121" name="그룹 120"/>
          <p:cNvGrpSpPr/>
          <p:nvPr/>
        </p:nvGrpSpPr>
        <p:grpSpPr>
          <a:xfrm>
            <a:off x="6363470" y="4268542"/>
            <a:ext cx="4189449" cy="1710798"/>
            <a:chOff x="6363470" y="4268542"/>
            <a:chExt cx="4189449" cy="1710798"/>
          </a:xfrm>
        </p:grpSpPr>
        <p:pic>
          <p:nvPicPr>
            <p:cNvPr id="122" name="그림 1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2" y="4268542"/>
              <a:ext cx="4189447" cy="162730"/>
            </a:xfrm>
            <a:prstGeom prst="rect">
              <a:avLst/>
            </a:prstGeom>
          </p:spPr>
        </p:pic>
        <p:pic>
          <p:nvPicPr>
            <p:cNvPr id="123" name="그림 1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8564" r="3382" b="4343"/>
            <a:stretch/>
          </p:blipFill>
          <p:spPr>
            <a:xfrm>
              <a:off x="6363471" y="4431272"/>
              <a:ext cx="4189447" cy="688373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15" t="74956" r="3382" b="21003"/>
            <a:stretch/>
          </p:blipFill>
          <p:spPr>
            <a:xfrm>
              <a:off x="6363470" y="5112590"/>
              <a:ext cx="4189447" cy="843661"/>
            </a:xfrm>
            <a:prstGeom prst="rect">
              <a:avLst/>
            </a:prstGeom>
          </p:spPr>
        </p:pic>
        <p:pic>
          <p:nvPicPr>
            <p:cNvPr id="126" name="그림 1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6609556" y="5390938"/>
              <a:ext cx="590194" cy="588402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7659906" y="5390938"/>
              <a:ext cx="590194" cy="588402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8694958" y="5390938"/>
              <a:ext cx="590194" cy="588402"/>
            </a:xfrm>
            <a:prstGeom prst="rect">
              <a:avLst/>
            </a:prstGeom>
          </p:spPr>
        </p:pic>
        <p:pic>
          <p:nvPicPr>
            <p:cNvPr id="129" name="그림 12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90" t="78564" r="37466" b="4343"/>
            <a:stretch/>
          </p:blipFill>
          <p:spPr>
            <a:xfrm>
              <a:off x="9739986" y="5390938"/>
              <a:ext cx="590194" cy="588402"/>
            </a:xfrm>
            <a:prstGeom prst="rect">
              <a:avLst/>
            </a:prstGeom>
          </p:spPr>
        </p:pic>
      </p:grpSp>
      <p:sp>
        <p:nvSpPr>
          <p:cNvPr id="75" name="직사각형 74"/>
          <p:cNvSpPr/>
          <p:nvPr/>
        </p:nvSpPr>
        <p:spPr>
          <a:xfrm>
            <a:off x="4883866" y="2174033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1</a:t>
            </a:r>
            <a:endParaRPr lang="ko-KR" altLang="en-US" dirty="0"/>
          </a:p>
        </p:txBody>
      </p:sp>
      <p:pic>
        <p:nvPicPr>
          <p:cNvPr id="150" name="그림 1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21181" r="53222" b="56191"/>
          <a:stretch/>
        </p:blipFill>
        <p:spPr>
          <a:xfrm>
            <a:off x="1716834" y="4224612"/>
            <a:ext cx="4105469" cy="1166326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70950" r="54770" b="22349"/>
          <a:stretch/>
        </p:blipFill>
        <p:spPr>
          <a:xfrm>
            <a:off x="2827176" y="4663508"/>
            <a:ext cx="2863328" cy="727430"/>
          </a:xfrm>
          <a:prstGeom prst="rect">
            <a:avLst/>
          </a:prstGeom>
        </p:spPr>
      </p:pic>
      <p:sp>
        <p:nvSpPr>
          <p:cNvPr id="152" name="직사각형 151"/>
          <p:cNvSpPr/>
          <p:nvPr/>
        </p:nvSpPr>
        <p:spPr>
          <a:xfrm>
            <a:off x="4883866" y="4285364"/>
            <a:ext cx="951722" cy="29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Lv. 2</a:t>
            </a:r>
            <a:endParaRPr lang="ko-KR" altLang="en-US" dirty="0"/>
          </a:p>
        </p:txBody>
      </p:sp>
      <p:pic>
        <p:nvPicPr>
          <p:cNvPr id="153" name="그림 15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5265" r="75447" b="83440"/>
          <a:stretch/>
        </p:blipFill>
        <p:spPr>
          <a:xfrm>
            <a:off x="5115116" y="5611958"/>
            <a:ext cx="862845" cy="400345"/>
          </a:xfrm>
          <a:prstGeom prst="rect">
            <a:avLst/>
          </a:prstGeom>
        </p:spPr>
      </p:pic>
      <p:sp>
        <p:nvSpPr>
          <p:cNvPr id="154" name="직사각형 153"/>
          <p:cNvSpPr/>
          <p:nvPr/>
        </p:nvSpPr>
        <p:spPr>
          <a:xfrm>
            <a:off x="5239879" y="5570816"/>
            <a:ext cx="613317" cy="482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+mn-ea"/>
              </a:rPr>
              <a:t>강화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2827175" y="2667097"/>
            <a:ext cx="2863329" cy="419378"/>
            <a:chOff x="2827175" y="2667097"/>
            <a:chExt cx="2863329" cy="419378"/>
          </a:xfrm>
        </p:grpSpPr>
        <p:sp>
          <p:nvSpPr>
            <p:cNvPr id="86" name="직사각형 85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en-US" altLang="ko-KR" sz="1200" dirty="0" smtClean="0"/>
            </a:p>
          </p:txBody>
        </p:sp>
        <p:sp>
          <p:nvSpPr>
            <p:cNvPr id="157" name="직사각형 156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50 %</a:t>
              </a:r>
            </a:p>
            <a:p>
              <a:r>
                <a:rPr lang="en-US" altLang="ko-KR" sz="1200" dirty="0" smtClean="0"/>
                <a:t>1</a:t>
              </a:r>
              <a:endParaRPr lang="ko-KR" altLang="en-US" sz="1200" dirty="0"/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2827175" y="4796141"/>
            <a:ext cx="2863329" cy="419378"/>
            <a:chOff x="2827175" y="2667097"/>
            <a:chExt cx="2863329" cy="419378"/>
          </a:xfrm>
        </p:grpSpPr>
        <p:sp>
          <p:nvSpPr>
            <p:cNvPr id="159" name="직사각형 158"/>
            <p:cNvSpPr/>
            <p:nvPr/>
          </p:nvSpPr>
          <p:spPr>
            <a:xfrm>
              <a:off x="2827175" y="2667097"/>
              <a:ext cx="2056691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200" dirty="0" smtClean="0"/>
                <a:t>재사용 시간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스킬 </a:t>
              </a:r>
              <a:r>
                <a:rPr lang="ko-KR" altLang="en-US" sz="1200" dirty="0" err="1" smtClean="0"/>
                <a:t>데미지</a:t>
              </a:r>
              <a:r>
                <a:rPr lang="ko-KR" altLang="en-US" sz="1200" dirty="0" smtClean="0"/>
                <a:t> 증가</a:t>
              </a:r>
              <a:endParaRPr lang="en-US" altLang="ko-KR" sz="1200" dirty="0" smtClean="0"/>
            </a:p>
            <a:p>
              <a:r>
                <a:rPr lang="ko-KR" altLang="en-US" sz="1200" dirty="0" smtClean="0"/>
                <a:t>요구 스킬 포인트</a:t>
              </a:r>
              <a:endParaRPr lang="ko-KR" altLang="en-US" sz="1200" dirty="0"/>
            </a:p>
          </p:txBody>
        </p:sp>
        <p:sp>
          <p:nvSpPr>
            <p:cNvPr id="160" name="직사각형 159"/>
            <p:cNvSpPr/>
            <p:nvPr/>
          </p:nvSpPr>
          <p:spPr>
            <a:xfrm>
              <a:off x="4954555" y="2667097"/>
              <a:ext cx="735949" cy="419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 smtClean="0"/>
                <a:t>11.25 s</a:t>
              </a:r>
            </a:p>
            <a:p>
              <a:r>
                <a:rPr lang="en-US" altLang="ko-KR" sz="1200" dirty="0" smtClean="0"/>
                <a:t>75 %</a:t>
              </a:r>
            </a:p>
            <a:p>
              <a:r>
                <a:rPr lang="en-US" altLang="ko-KR" sz="1200" dirty="0"/>
                <a:t>1</a:t>
              </a:r>
              <a:endParaRPr lang="ko-KR" altLang="en-US" sz="1200" dirty="0"/>
            </a:p>
          </p:txBody>
        </p:sp>
      </p:grp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0" t="91064" r="50814" b="4863"/>
          <a:stretch/>
        </p:blipFill>
        <p:spPr>
          <a:xfrm>
            <a:off x="1658442" y="5656309"/>
            <a:ext cx="335735" cy="309373"/>
          </a:xfrm>
          <a:prstGeom prst="rect">
            <a:avLst/>
          </a:prstGeom>
        </p:spPr>
      </p:pic>
      <p:sp>
        <p:nvSpPr>
          <p:cNvPr id="88" name="직사각형 87"/>
          <p:cNvSpPr/>
          <p:nvPr/>
        </p:nvSpPr>
        <p:spPr>
          <a:xfrm>
            <a:off x="2554838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일반</a:t>
            </a:r>
            <a:r>
              <a:rPr lang="en-US" altLang="ko-KR" sz="1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 11</a:t>
            </a:r>
            <a:endParaRPr lang="ko-KR" altLang="en-US" sz="1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직사각형 166"/>
          <p:cNvSpPr/>
          <p:nvPr/>
        </p:nvSpPr>
        <p:spPr>
          <a:xfrm>
            <a:off x="3237182" y="5656309"/>
            <a:ext cx="675203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b="1" dirty="0" smtClean="0">
                <a:solidFill>
                  <a:srgbClr val="FFC000"/>
                </a:solidFill>
              </a:rPr>
              <a:t>구매</a:t>
            </a:r>
            <a:r>
              <a:rPr lang="en-US" altLang="ko-KR" sz="1000" b="1" dirty="0" smtClean="0">
                <a:solidFill>
                  <a:srgbClr val="FFC000"/>
                </a:solidFill>
              </a:rPr>
              <a:t>: 42</a:t>
            </a:r>
            <a:endParaRPr lang="ko-KR" altLang="en-US" sz="1000" b="1" dirty="0">
              <a:solidFill>
                <a:srgbClr val="FFC000"/>
              </a:solidFill>
            </a:endParaRPr>
          </a:p>
        </p:txBody>
      </p:sp>
      <p:sp>
        <p:nvSpPr>
          <p:cNvPr id="168" name="직사각형 167"/>
          <p:cNvSpPr/>
          <p:nvPr/>
        </p:nvSpPr>
        <p:spPr>
          <a:xfrm>
            <a:off x="2001318" y="5656309"/>
            <a:ext cx="664486" cy="309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 smtClean="0"/>
              <a:t>53/ 53</a:t>
            </a:r>
            <a:endParaRPr lang="ko-KR" altLang="en-US" sz="1000" b="1" dirty="0"/>
          </a:p>
        </p:txBody>
      </p:sp>
      <p:pic>
        <p:nvPicPr>
          <p:cNvPr id="169" name="그림 16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1" t="1666" r="68330" b="88576"/>
          <a:stretch/>
        </p:blipFill>
        <p:spPr>
          <a:xfrm>
            <a:off x="3919629" y="5650368"/>
            <a:ext cx="321254" cy="321254"/>
          </a:xfrm>
          <a:prstGeom prst="rect">
            <a:avLst/>
          </a:prstGeom>
        </p:spPr>
      </p:pic>
      <p:grpSp>
        <p:nvGrpSpPr>
          <p:cNvPr id="76" name="그룹 75"/>
          <p:cNvGrpSpPr/>
          <p:nvPr/>
        </p:nvGrpSpPr>
        <p:grpSpPr>
          <a:xfrm>
            <a:off x="6741635" y="5117722"/>
            <a:ext cx="3451811" cy="298696"/>
            <a:chOff x="6741635" y="5093929"/>
            <a:chExt cx="3451811" cy="327620"/>
          </a:xfrm>
        </p:grpSpPr>
        <p:sp>
          <p:nvSpPr>
            <p:cNvPr id="78" name="갈매기형 수장 77"/>
            <p:cNvSpPr/>
            <p:nvPr/>
          </p:nvSpPr>
          <p:spPr>
            <a:xfrm rot="5400000">
              <a:off x="6838721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갈매기형 수장 78"/>
            <p:cNvSpPr/>
            <p:nvPr/>
          </p:nvSpPr>
          <p:spPr>
            <a:xfrm rot="5400000">
              <a:off x="7883749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갈매기형 수장 79"/>
            <p:cNvSpPr/>
            <p:nvPr/>
          </p:nvSpPr>
          <p:spPr>
            <a:xfrm rot="5400000">
              <a:off x="8928778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1" name="갈매기형 수장 80"/>
            <p:cNvSpPr/>
            <p:nvPr/>
          </p:nvSpPr>
          <p:spPr>
            <a:xfrm rot="5400000">
              <a:off x="9973806" y="4996843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갈매기형 수장 84"/>
            <p:cNvSpPr/>
            <p:nvPr/>
          </p:nvSpPr>
          <p:spPr>
            <a:xfrm rot="5400000">
              <a:off x="6838721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갈매기형 수장 88"/>
            <p:cNvSpPr/>
            <p:nvPr/>
          </p:nvSpPr>
          <p:spPr>
            <a:xfrm rot="5400000">
              <a:off x="7883749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갈매기형 수장 89"/>
            <p:cNvSpPr/>
            <p:nvPr/>
          </p:nvSpPr>
          <p:spPr>
            <a:xfrm rot="5400000">
              <a:off x="8928778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갈매기형 수장 90"/>
            <p:cNvSpPr/>
            <p:nvPr/>
          </p:nvSpPr>
          <p:spPr>
            <a:xfrm rot="5400000">
              <a:off x="9973806" y="5098928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2" name="갈매기형 수장 91"/>
            <p:cNvSpPr/>
            <p:nvPr/>
          </p:nvSpPr>
          <p:spPr>
            <a:xfrm rot="5400000">
              <a:off x="6838721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갈매기형 수장 92"/>
            <p:cNvSpPr/>
            <p:nvPr/>
          </p:nvSpPr>
          <p:spPr>
            <a:xfrm rot="5400000">
              <a:off x="7883749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갈매기형 수장 93"/>
            <p:cNvSpPr/>
            <p:nvPr/>
          </p:nvSpPr>
          <p:spPr>
            <a:xfrm rot="5400000">
              <a:off x="8928778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갈매기형 수장 94"/>
            <p:cNvSpPr/>
            <p:nvPr/>
          </p:nvSpPr>
          <p:spPr>
            <a:xfrm rot="5400000">
              <a:off x="9973806" y="5201909"/>
              <a:ext cx="122554" cy="316726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6" name="그림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26" y="2033881"/>
            <a:ext cx="3977586" cy="2166252"/>
          </a:xfrm>
          <a:prstGeom prst="rect">
            <a:avLst/>
          </a:prstGeom>
        </p:spPr>
      </p:pic>
      <p:pic>
        <p:nvPicPr>
          <p:cNvPr id="113" name="그림 1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56" y="4402761"/>
            <a:ext cx="833456" cy="716272"/>
          </a:xfrm>
          <a:prstGeom prst="rect">
            <a:avLst/>
          </a:prstGeom>
        </p:spPr>
      </p:pic>
      <p:pic>
        <p:nvPicPr>
          <p:cNvPr id="114" name="그림 1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84" y="4377255"/>
            <a:ext cx="833456" cy="731352"/>
          </a:xfrm>
          <a:prstGeom prst="rect">
            <a:avLst/>
          </a:prstGeom>
        </p:spPr>
      </p:pic>
      <p:pic>
        <p:nvPicPr>
          <p:cNvPr id="115" name="그림 1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07" y="4417603"/>
            <a:ext cx="824588" cy="716272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21905" r="86155" b="57888"/>
          <a:stretch/>
        </p:blipFill>
        <p:spPr>
          <a:xfrm>
            <a:off x="6584667" y="5406055"/>
            <a:ext cx="650192" cy="574202"/>
          </a:xfrm>
          <a:prstGeom prst="rect">
            <a:avLst/>
          </a:prstGeom>
        </p:spPr>
      </p:pic>
      <p:pic>
        <p:nvPicPr>
          <p:cNvPr id="74" name="그림 7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10" y="5390493"/>
            <a:ext cx="649270" cy="588401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74" y="5381105"/>
            <a:ext cx="642362" cy="594660"/>
          </a:xfrm>
          <a:prstGeom prst="rect">
            <a:avLst/>
          </a:prstGeom>
        </p:spPr>
      </p:pic>
      <p:pic>
        <p:nvPicPr>
          <p:cNvPr id="96" name="그림 9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08" y="5381105"/>
            <a:ext cx="649268" cy="594660"/>
          </a:xfrm>
          <a:prstGeom prst="rect">
            <a:avLst/>
          </a:prstGeom>
        </p:spPr>
      </p:pic>
      <p:pic>
        <p:nvPicPr>
          <p:cNvPr id="97" name="그림 9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18" y="4421186"/>
            <a:ext cx="786254" cy="700974"/>
          </a:xfrm>
          <a:prstGeom prst="rect">
            <a:avLst/>
          </a:prstGeom>
        </p:spPr>
      </p:pic>
      <p:pic>
        <p:nvPicPr>
          <p:cNvPr id="84" name="그림 8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5" t="89122" r="14352" b="3043"/>
          <a:stretch/>
        </p:blipFill>
        <p:spPr>
          <a:xfrm>
            <a:off x="4280075" y="5624776"/>
            <a:ext cx="793102" cy="354564"/>
          </a:xfrm>
          <a:prstGeom prst="rect">
            <a:avLst/>
          </a:prstGeom>
        </p:spPr>
      </p:pic>
      <p:sp>
        <p:nvSpPr>
          <p:cNvPr id="112" name="설명선 2 111"/>
          <p:cNvSpPr/>
          <p:nvPr/>
        </p:nvSpPr>
        <p:spPr>
          <a:xfrm>
            <a:off x="5322529" y="6144830"/>
            <a:ext cx="1589556" cy="430562"/>
          </a:xfrm>
          <a:prstGeom prst="borderCallout2">
            <a:avLst>
              <a:gd name="adj1" fmla="val 25251"/>
              <a:gd name="adj2" fmla="val -3556"/>
              <a:gd name="adj3" fmla="val 26358"/>
              <a:gd name="adj4" fmla="val -18800"/>
              <a:gd name="adj5" fmla="val -51814"/>
              <a:gd name="adj6" fmla="val -38652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포인트 초기화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버튼 비활성화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99" name="설명선 2 98"/>
          <p:cNvSpPr/>
          <p:nvPr/>
        </p:nvSpPr>
        <p:spPr>
          <a:xfrm>
            <a:off x="422626" y="5238109"/>
            <a:ext cx="1269598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98969"/>
              <a:gd name="adj6" fmla="val 137723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잔여 스킬 포인트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2597" r="88842" b="87949"/>
          <a:stretch/>
        </p:blipFill>
        <p:spPr>
          <a:xfrm>
            <a:off x="1813563" y="2206535"/>
            <a:ext cx="179764" cy="340610"/>
          </a:xfrm>
          <a:prstGeom prst="rect">
            <a:avLst/>
          </a:prstGeom>
        </p:spPr>
      </p:pic>
      <p:grpSp>
        <p:nvGrpSpPr>
          <p:cNvPr id="102" name="그룹 101"/>
          <p:cNvGrpSpPr/>
          <p:nvPr/>
        </p:nvGrpSpPr>
        <p:grpSpPr>
          <a:xfrm>
            <a:off x="1703549" y="4331515"/>
            <a:ext cx="394426" cy="359314"/>
            <a:chOff x="2046771" y="4576580"/>
            <a:chExt cx="394426" cy="359314"/>
          </a:xfrm>
        </p:grpSpPr>
        <p:pic>
          <p:nvPicPr>
            <p:cNvPr id="105" name="그림 104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046771" y="4576580"/>
              <a:ext cx="211238" cy="359314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0" t="2597" r="88340" b="87429"/>
            <a:stretch/>
          </p:blipFill>
          <p:spPr>
            <a:xfrm>
              <a:off x="2229959" y="4576580"/>
              <a:ext cx="211238" cy="359314"/>
            </a:xfrm>
            <a:prstGeom prst="rect">
              <a:avLst/>
            </a:prstGeom>
          </p:spPr>
        </p:pic>
      </p:grpSp>
      <p:sp>
        <p:nvSpPr>
          <p:cNvPr id="108" name="설명선 2 107"/>
          <p:cNvSpPr/>
          <p:nvPr/>
        </p:nvSpPr>
        <p:spPr>
          <a:xfrm>
            <a:off x="502181" y="1671758"/>
            <a:ext cx="1589556" cy="488626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14138"/>
              <a:gd name="adj6" fmla="val 13948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현재 스킬 강화단계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정보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모든 스킬 단계 </a:t>
            </a:r>
            <a:r>
              <a:rPr lang="en-US" altLang="ko-KR" sz="1050" dirty="0" smtClean="0">
                <a:solidFill>
                  <a:srgbClr val="002060"/>
                </a:solidFill>
              </a:rPr>
              <a:t>1</a:t>
            </a:r>
            <a:r>
              <a:rPr lang="ko-KR" altLang="en-US" sz="1050" dirty="0" smtClean="0">
                <a:solidFill>
                  <a:srgbClr val="002060"/>
                </a:solidFill>
              </a:rPr>
              <a:t>레벨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109" name="설명선 2 108"/>
          <p:cNvSpPr/>
          <p:nvPr/>
        </p:nvSpPr>
        <p:spPr>
          <a:xfrm>
            <a:off x="502181" y="3816943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9465"/>
              <a:gd name="adj4" fmla="val 114448"/>
              <a:gd name="adj5" fmla="val 131475"/>
              <a:gd name="adj6" fmla="val 140658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다음 스킬 강화단계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스킬 정보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10" name="그림 10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9" t="75817" r="11547" b="21432"/>
          <a:stretch/>
        </p:blipFill>
        <p:spPr>
          <a:xfrm>
            <a:off x="7196811" y="4285364"/>
            <a:ext cx="2543175" cy="14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94" y="642196"/>
            <a:ext cx="9774014" cy="5506218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6181419" y="5101740"/>
            <a:ext cx="984172" cy="1025000"/>
            <a:chOff x="192795" y="2599981"/>
            <a:chExt cx="840954" cy="875840"/>
          </a:xfrm>
        </p:grpSpPr>
        <p:sp>
          <p:nvSpPr>
            <p:cNvPr id="2" name="도넛 1">
              <a:hlinkClick r:id="rId3" action="ppaction://hlinksldjump"/>
            </p:cNvPr>
            <p:cNvSpPr/>
            <p:nvPr/>
          </p:nvSpPr>
          <p:spPr>
            <a:xfrm>
              <a:off x="192795" y="2599981"/>
              <a:ext cx="837282" cy="875840"/>
            </a:xfrm>
            <a:prstGeom prst="donut">
              <a:avLst>
                <a:gd name="adj" fmla="val 10162"/>
              </a:avLst>
            </a:prstGeom>
            <a:solidFill>
              <a:srgbClr val="00B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타원 2">
              <a:hlinkClick r:id="rId3" action="ppaction://hlinksldjump"/>
            </p:cNvPr>
            <p:cNvSpPr/>
            <p:nvPr/>
          </p:nvSpPr>
          <p:spPr>
            <a:xfrm>
              <a:off x="196467" y="2655625"/>
              <a:ext cx="837282" cy="820196"/>
            </a:xfrm>
            <a:prstGeom prst="ellipse">
              <a:avLst/>
            </a:prstGeom>
            <a:solidFill>
              <a:srgbClr val="FFC000">
                <a:alpha val="23000"/>
              </a:srgbClr>
            </a:solidFill>
            <a:ln>
              <a:solidFill>
                <a:schemeClr val="accent1">
                  <a:shade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설명선 2 5"/>
          <p:cNvSpPr/>
          <p:nvPr/>
        </p:nvSpPr>
        <p:spPr>
          <a:xfrm>
            <a:off x="4225432" y="4463362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5131"/>
              <a:gd name="adj4" fmla="val 114448"/>
              <a:gd name="adj5" fmla="val 213823"/>
              <a:gd name="adj6" fmla="val 13948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가방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8" name="대각선 방향의 모서리가 잘린 사각형 7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대각선 방향의 모서리가 잘린 사각형 8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- </a:t>
              </a:r>
              <a:r>
                <a:rPr lang="ko-KR" altLang="en-US" dirty="0" smtClean="0"/>
                <a:t>가방</a:t>
              </a:r>
              <a:endParaRPr lang="ko-KR" altLang="en-US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984985" y="5250684"/>
            <a:ext cx="736278" cy="769072"/>
            <a:chOff x="3998093" y="5257542"/>
            <a:chExt cx="736278" cy="769072"/>
          </a:xfrm>
        </p:grpSpPr>
        <p:grpSp>
          <p:nvGrpSpPr>
            <p:cNvPr id="17" name="그룹 16"/>
            <p:cNvGrpSpPr/>
            <p:nvPr/>
          </p:nvGrpSpPr>
          <p:grpSpPr>
            <a:xfrm>
              <a:off x="3998093" y="5257542"/>
              <a:ext cx="736278" cy="727112"/>
              <a:chOff x="4343399" y="209321"/>
              <a:chExt cx="1327533" cy="1311007"/>
            </a:xfrm>
          </p:grpSpPr>
          <p:grpSp>
            <p:nvGrpSpPr>
              <p:cNvPr id="19" name="그룹 18"/>
              <p:cNvGrpSpPr/>
              <p:nvPr/>
            </p:nvGrpSpPr>
            <p:grpSpPr>
              <a:xfrm>
                <a:off x="4343399" y="209321"/>
                <a:ext cx="1327533" cy="1311007"/>
                <a:chOff x="3679632" y="209321"/>
                <a:chExt cx="1327533" cy="1311007"/>
              </a:xfrm>
            </p:grpSpPr>
            <p:pic>
              <p:nvPicPr>
                <p:cNvPr id="21" name="그림 2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40" r="86389" b="64478"/>
                <a:stretch/>
              </p:blipFill>
              <p:spPr>
                <a:xfrm>
                  <a:off x="3679632" y="209321"/>
                  <a:ext cx="1327533" cy="1311007"/>
                </a:xfrm>
                <a:prstGeom prst="rect">
                  <a:avLst/>
                </a:prstGeom>
              </p:spPr>
            </p:pic>
            <p:pic>
              <p:nvPicPr>
                <p:cNvPr id="22" name="그림 2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517" r="50574"/>
                <a:stretch/>
              </p:blipFill>
              <p:spPr>
                <a:xfrm>
                  <a:off x="3886200" y="416858"/>
                  <a:ext cx="875865" cy="968189"/>
                </a:xfrm>
                <a:prstGeom prst="rect">
                  <a:avLst/>
                </a:prstGeom>
              </p:spPr>
            </p:pic>
          </p:grpSp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5244633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18" name="모서리가 둥근 직사각형 17"/>
            <p:cNvSpPr/>
            <p:nvPr/>
          </p:nvSpPr>
          <p:spPr>
            <a:xfrm>
              <a:off x="4025702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보석함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3260446" y="5256812"/>
            <a:ext cx="703168" cy="766591"/>
            <a:chOff x="3282615" y="4920910"/>
            <a:chExt cx="703168" cy="766591"/>
          </a:xfrm>
        </p:grpSpPr>
        <p:grpSp>
          <p:nvGrpSpPr>
            <p:cNvPr id="24" name="그룹 23"/>
            <p:cNvGrpSpPr/>
            <p:nvPr/>
          </p:nvGrpSpPr>
          <p:grpSpPr>
            <a:xfrm>
              <a:off x="3298627" y="4920910"/>
              <a:ext cx="687156" cy="678496"/>
              <a:chOff x="0" y="0"/>
              <a:chExt cx="1327533" cy="1311007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40" r="86389" b="64478"/>
              <a:stretch/>
            </p:blipFill>
            <p:spPr>
              <a:xfrm>
                <a:off x="0" y="0"/>
                <a:ext cx="1327533" cy="1311007"/>
              </a:xfrm>
              <a:prstGeom prst="rect">
                <a:avLst/>
              </a:prstGeom>
            </p:spPr>
          </p:pic>
          <p:pic>
            <p:nvPicPr>
              <p:cNvPr id="27" name="그림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901234" y="45362"/>
                <a:ext cx="376517" cy="336178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682" y="127353"/>
                <a:ext cx="1084242" cy="1084242"/>
              </a:xfrm>
              <a:prstGeom prst="rect">
                <a:avLst/>
              </a:prstGeom>
              <a:effectLst>
                <a:glow>
                  <a:schemeClr val="bg1"/>
                </a:glow>
                <a:reflection stA="45000" endPos="0" dist="50800" dir="5400000" sy="-100000" algn="bl" rotWithShape="0"/>
              </a:effectLst>
            </p:spPr>
          </p:pic>
        </p:grpSp>
        <p:sp>
          <p:nvSpPr>
            <p:cNvPr id="25" name="모서리가 둥근 직사각형 24"/>
            <p:cNvSpPr/>
            <p:nvPr/>
          </p:nvSpPr>
          <p:spPr>
            <a:xfrm>
              <a:off x="3282615" y="5316491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수호자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87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– </a:t>
              </a:r>
              <a:r>
                <a:rPr lang="ko-KR" altLang="en-US" dirty="0" smtClean="0">
                  <a:solidFill>
                    <a:srgbClr val="00B0F0"/>
                  </a:solidFill>
                </a:rPr>
                <a:t>일반 분해</a:t>
              </a:r>
              <a:r>
                <a:rPr lang="en-US" altLang="ko-KR" dirty="0" smtClean="0"/>
                <a:t>:</a:t>
              </a:r>
              <a:r>
                <a:rPr lang="ko-KR" altLang="en-US" dirty="0" smtClean="0"/>
                <a:t> 아이템 선택</a:t>
              </a:r>
              <a:endParaRPr lang="ko-KR" altLang="en-US" dirty="0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981728" y="1390261"/>
            <a:ext cx="9362454" cy="4338882"/>
            <a:chOff x="1981728" y="1390261"/>
            <a:chExt cx="9362454" cy="4338882"/>
          </a:xfrm>
        </p:grpSpPr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28" y="1390261"/>
              <a:ext cx="7713567" cy="4338882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665199" y="5002707"/>
              <a:ext cx="3815973" cy="726436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763567" y="1809696"/>
              <a:ext cx="504898" cy="27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75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75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5778046" y="2206813"/>
              <a:ext cx="974320" cy="838359"/>
              <a:chOff x="1578911" y="3242556"/>
              <a:chExt cx="1289317" cy="1109403"/>
            </a:xfrm>
          </p:grpSpPr>
          <p:sp>
            <p:nvSpPr>
              <p:cNvPr id="183" name="직사각형 182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84" name="그림 18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185" name="그림 18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6" name="그림 18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7" name="그림 18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8" name="그림 18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9" name="그림 18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90" name="그림 189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191" name="TextBox 190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192" name="그룹 191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198" name="직사각형 197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193" name="그룹 192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196" name="이등변 삼각형 195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94" name="그림 19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95" name="그림 19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grpSp>
          <p:nvGrpSpPr>
            <p:cNvPr id="53" name="그룹 52"/>
            <p:cNvGrpSpPr/>
            <p:nvPr/>
          </p:nvGrpSpPr>
          <p:grpSpPr>
            <a:xfrm>
              <a:off x="6671479" y="2197006"/>
              <a:ext cx="974320" cy="838359"/>
              <a:chOff x="-1465265" y="2091193"/>
              <a:chExt cx="727560" cy="626033"/>
            </a:xfrm>
          </p:grpSpPr>
          <p:sp>
            <p:nvSpPr>
              <p:cNvPr id="167" name="직사각형 166"/>
              <p:cNvSpPr/>
              <p:nvPr/>
            </p:nvSpPr>
            <p:spPr>
              <a:xfrm>
                <a:off x="-1398293" y="2107785"/>
                <a:ext cx="609443" cy="609441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68" name="그림 16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7350" y="2119009"/>
                <a:ext cx="548498" cy="548497"/>
              </a:xfrm>
              <a:prstGeom prst="rect">
                <a:avLst/>
              </a:prstGeom>
            </p:spPr>
          </p:pic>
          <p:pic>
            <p:nvPicPr>
              <p:cNvPr id="169" name="그림 16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8629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0" name="그림 16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09965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1" name="그림 17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33637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2" name="그림 17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157309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3" name="그림 1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80981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4" name="그림 1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0465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5" name="그림 17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374834" y="2129000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76" name="TextBox 175"/>
              <p:cNvSpPr txBox="1"/>
              <p:nvPr/>
            </p:nvSpPr>
            <p:spPr>
              <a:xfrm>
                <a:off x="-1140380" y="2091193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77" name="직사각형 176"/>
              <p:cNvSpPr/>
              <p:nvPr/>
            </p:nvSpPr>
            <p:spPr>
              <a:xfrm>
                <a:off x="-1398293" y="2327956"/>
                <a:ext cx="609443" cy="162517"/>
              </a:xfrm>
              <a:prstGeom prst="rect">
                <a:avLst/>
              </a:prstGeom>
              <a:solidFill>
                <a:srgbClr val="321704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-1359026" y="2289258"/>
                <a:ext cx="5309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900" dirty="0" err="1" smtClean="0">
                    <a:solidFill>
                      <a:schemeClr val="accent2"/>
                    </a:solidFill>
                  </a:rPr>
                  <a:t>등록중</a:t>
                </a:r>
                <a:endParaRPr lang="ko-KR" altLang="en-US" sz="1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179" name="그룹 178"/>
              <p:cNvGrpSpPr/>
              <p:nvPr/>
            </p:nvGrpSpPr>
            <p:grpSpPr>
              <a:xfrm>
                <a:off x="-1465265" y="2439685"/>
                <a:ext cx="465194" cy="200055"/>
                <a:chOff x="7475041" y="2065366"/>
                <a:chExt cx="824375" cy="354521"/>
              </a:xfrm>
            </p:grpSpPr>
            <p:sp>
              <p:nvSpPr>
                <p:cNvPr id="181" name="이등변 삼각형 180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80" name="그림 1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928323" y="2581976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4" name="그룹 53"/>
            <p:cNvGrpSpPr/>
            <p:nvPr/>
          </p:nvGrpSpPr>
          <p:grpSpPr>
            <a:xfrm>
              <a:off x="7564912" y="2199063"/>
              <a:ext cx="969465" cy="838359"/>
              <a:chOff x="-955718" y="2753742"/>
              <a:chExt cx="723935" cy="626033"/>
            </a:xfrm>
          </p:grpSpPr>
          <p:sp>
            <p:nvSpPr>
              <p:cNvPr id="156" name="직사각형 155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57" name="그림 15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58" name="그림 1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9" name="그림 1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755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60" name="그림 1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7139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61" name="그림 1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5523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62" name="그림 16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3907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64" name="TextBox 163"/>
              <p:cNvSpPr txBox="1"/>
              <p:nvPr/>
            </p:nvSpPr>
            <p:spPr>
              <a:xfrm>
                <a:off x="-634458" y="2753742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-955718" y="3102234"/>
                <a:ext cx="50366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2,345</a:t>
                </a:r>
                <a:r>
                  <a:rPr lang="ko-KR" altLang="en-US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A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66" name="그림 16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422289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5" name="그룹 54"/>
            <p:cNvGrpSpPr/>
            <p:nvPr/>
          </p:nvGrpSpPr>
          <p:grpSpPr>
            <a:xfrm>
              <a:off x="8453490" y="2199063"/>
              <a:ext cx="991055" cy="838359"/>
              <a:chOff x="-971841" y="2753742"/>
              <a:chExt cx="740057" cy="626033"/>
            </a:xfrm>
          </p:grpSpPr>
          <p:sp>
            <p:nvSpPr>
              <p:cNvPr id="147" name="직사각형 146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48" name="그림 14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49" name="그림 1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0" name="그림 1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1" name="그림 15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2" name="그림 1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55" name="그림 1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6" name="그룹 55"/>
            <p:cNvGrpSpPr/>
            <p:nvPr/>
          </p:nvGrpSpPr>
          <p:grpSpPr>
            <a:xfrm>
              <a:off x="5757874" y="3098972"/>
              <a:ext cx="991055" cy="838359"/>
              <a:chOff x="-1634824" y="2506365"/>
              <a:chExt cx="740057" cy="626033"/>
            </a:xfrm>
          </p:grpSpPr>
          <p:sp>
            <p:nvSpPr>
              <p:cNvPr id="138" name="직사각형 137"/>
              <p:cNvSpPr/>
              <p:nvPr/>
            </p:nvSpPr>
            <p:spPr>
              <a:xfrm>
                <a:off x="-1555354" y="2522957"/>
                <a:ext cx="609443" cy="60944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39" name="그림 13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21540" y="2534167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40" name="그림 1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1" name="그림 1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2" name="그림 1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59077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3" name="그림 1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66938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2544172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-1297441" y="250636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-1634824" y="2854857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6645061" y="3098972"/>
              <a:ext cx="991180" cy="838359"/>
              <a:chOff x="-859635" y="2513688"/>
              <a:chExt cx="740150" cy="626033"/>
            </a:xfrm>
          </p:grpSpPr>
          <p:sp>
            <p:nvSpPr>
              <p:cNvPr id="131" name="직사각형 130"/>
              <p:cNvSpPr/>
              <p:nvPr/>
            </p:nvSpPr>
            <p:spPr>
              <a:xfrm>
                <a:off x="-780165" y="2530280"/>
                <a:ext cx="609443" cy="609441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32" name="그림 13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55688" y="2539276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8165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76026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35" name="그림 13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83888" y="3004471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-454834" y="25136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-859635" y="2862180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7538752" y="3098972"/>
              <a:ext cx="982506" cy="845012"/>
              <a:chOff x="-1634824" y="3217288"/>
              <a:chExt cx="733673" cy="631001"/>
            </a:xfrm>
          </p:grpSpPr>
          <p:sp>
            <p:nvSpPr>
              <p:cNvPr id="124" name="직사각형 123"/>
              <p:cNvSpPr/>
              <p:nvPr/>
            </p:nvSpPr>
            <p:spPr>
              <a:xfrm>
                <a:off x="-1555354" y="3238848"/>
                <a:ext cx="609443" cy="609441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25" name="그림 12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5448" y="322407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26" name="그림 1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3260063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29" name="TextBox 128"/>
              <p:cNvSpPr txBox="1"/>
              <p:nvPr/>
            </p:nvSpPr>
            <p:spPr>
              <a:xfrm>
                <a:off x="-1634824" y="3570748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2</a:t>
                </a:r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-1236500" y="32172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8449282" y="3098972"/>
              <a:ext cx="982506" cy="845012"/>
              <a:chOff x="-853099" y="3222383"/>
              <a:chExt cx="733673" cy="631001"/>
            </a:xfrm>
          </p:grpSpPr>
          <p:sp>
            <p:nvSpPr>
              <p:cNvPr id="119" name="직사각형 118"/>
              <p:cNvSpPr/>
              <p:nvPr/>
            </p:nvSpPr>
            <p:spPr>
              <a:xfrm>
                <a:off x="-773629" y="3243943"/>
                <a:ext cx="609443" cy="6094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20" name="그림 11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4700" y="3244870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21" name="그림 1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1629" y="3718134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22" name="TextBox 121"/>
              <p:cNvSpPr txBox="1"/>
              <p:nvPr/>
            </p:nvSpPr>
            <p:spPr>
              <a:xfrm>
                <a:off x="-853099" y="3575843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-454775" y="3222383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60" name="직사각형 59"/>
            <p:cNvSpPr/>
            <p:nvPr/>
          </p:nvSpPr>
          <p:spPr>
            <a:xfrm>
              <a:off x="8795761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판매</a:t>
              </a:r>
              <a:endParaRPr lang="ko-KR" altLang="en-US" sz="900" b="1" dirty="0"/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8074458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분해</a:t>
              </a:r>
              <a:endParaRPr lang="ko-KR" altLang="en-US" sz="900" b="1" dirty="0"/>
            </a:p>
          </p:txBody>
        </p:sp>
        <p:pic>
          <p:nvPicPr>
            <p:cNvPr id="62" name="그림 61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5757874" y="5229408"/>
              <a:ext cx="338359" cy="38567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6184265" y="5242536"/>
              <a:ext cx="902035" cy="350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타원 66"/>
            <p:cNvSpPr/>
            <p:nvPr/>
          </p:nvSpPr>
          <p:spPr>
            <a:xfrm>
              <a:off x="6784263" y="5284682"/>
              <a:ext cx="289259" cy="28925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+mj-ea"/>
                  <a:ea typeface="+mj-ea"/>
                </a:rPr>
                <a:t>+</a:t>
              </a:r>
              <a:endParaRPr lang="ko-KR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75" y="4827672"/>
              <a:ext cx="3487909" cy="875797"/>
            </a:xfrm>
            <a:prstGeom prst="rect">
              <a:avLst/>
            </a:prstGeom>
          </p:spPr>
        </p:pic>
        <p:sp>
          <p:nvSpPr>
            <p:cNvPr id="200" name="직사각형 199"/>
            <p:cNvSpPr/>
            <p:nvPr/>
          </p:nvSpPr>
          <p:spPr>
            <a:xfrm>
              <a:off x="7353155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err="1" smtClean="0"/>
                <a:t>아바타</a:t>
              </a:r>
              <a:endParaRPr lang="ko-KR" altLang="en-US" sz="900" b="1" dirty="0"/>
            </a:p>
          </p:txBody>
        </p:sp>
        <p:sp>
          <p:nvSpPr>
            <p:cNvPr id="214" name="설명선 2 213"/>
            <p:cNvSpPr/>
            <p:nvPr/>
          </p:nvSpPr>
          <p:spPr>
            <a:xfrm>
              <a:off x="9754626" y="2627295"/>
              <a:ext cx="1589556" cy="430562"/>
            </a:xfrm>
            <a:prstGeom prst="borderCallout2">
              <a:avLst>
                <a:gd name="adj1" fmla="val 25251"/>
                <a:gd name="adj2" fmla="val -3556"/>
                <a:gd name="adj3" fmla="val 26358"/>
                <a:gd name="adj4" fmla="val -18800"/>
                <a:gd name="adj5" fmla="val -51814"/>
                <a:gd name="adj6" fmla="val -38652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일반 분해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대상 아이템 선택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233" name="그룹 232"/>
            <p:cNvGrpSpPr/>
            <p:nvPr/>
          </p:nvGrpSpPr>
          <p:grpSpPr>
            <a:xfrm>
              <a:off x="8476473" y="2105428"/>
              <a:ext cx="984172" cy="1025000"/>
              <a:chOff x="192795" y="2599981"/>
              <a:chExt cx="840954" cy="875840"/>
            </a:xfrm>
          </p:grpSpPr>
          <p:sp>
            <p:nvSpPr>
              <p:cNvPr id="234" name="도넛 233">
                <a:hlinkClick r:id="rId14" action="ppaction://hlinksldjump"/>
              </p:cNvPr>
              <p:cNvSpPr/>
              <p:nvPr/>
            </p:nvSpPr>
            <p:spPr>
              <a:xfrm>
                <a:off x="192795" y="2599981"/>
                <a:ext cx="837282" cy="875840"/>
              </a:xfrm>
              <a:prstGeom prst="donut">
                <a:avLst>
                  <a:gd name="adj" fmla="val 10162"/>
                </a:avLst>
              </a:prstGeom>
              <a:solidFill>
                <a:srgbClr val="00B05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타원 234">
                <a:hlinkClick r:id="rId14" action="ppaction://hlinksldjump"/>
              </p:cNvPr>
              <p:cNvSpPr/>
              <p:nvPr/>
            </p:nvSpPr>
            <p:spPr>
              <a:xfrm>
                <a:off x="196467" y="2655625"/>
                <a:ext cx="837282" cy="820196"/>
              </a:xfrm>
              <a:prstGeom prst="ellipse">
                <a:avLst/>
              </a:prstGeom>
              <a:solidFill>
                <a:srgbClr val="FFC000">
                  <a:alpha val="23000"/>
                </a:srgbClr>
              </a:solidFill>
              <a:ln>
                <a:solidFill>
                  <a:schemeClr val="accent1">
                    <a:shade val="50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37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– </a:t>
              </a:r>
              <a:r>
                <a:rPr lang="ko-KR" altLang="en-US" dirty="0" smtClean="0">
                  <a:solidFill>
                    <a:srgbClr val="00B0F0"/>
                  </a:solidFill>
                </a:rPr>
                <a:t>일반 분해</a:t>
              </a:r>
              <a:r>
                <a:rPr lang="en-US" altLang="ko-KR" dirty="0" smtClean="0"/>
                <a:t>: </a:t>
              </a:r>
              <a:r>
                <a:rPr lang="ko-KR" altLang="en-US" dirty="0" smtClean="0"/>
                <a:t>아이템 </a:t>
              </a:r>
              <a:r>
                <a:rPr lang="ko-KR" altLang="en-US" dirty="0" err="1" smtClean="0"/>
                <a:t>정보창</a:t>
              </a:r>
              <a:endParaRPr lang="ko-KR" altLang="en-US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84086" y="1390261"/>
            <a:ext cx="10044303" cy="4338882"/>
            <a:chOff x="284086" y="1390261"/>
            <a:chExt cx="10044303" cy="433888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28" y="1390261"/>
              <a:ext cx="7713567" cy="4338882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665199" y="5002707"/>
              <a:ext cx="3815973" cy="7264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763567" y="1809696"/>
              <a:ext cx="504898" cy="27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75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75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5778046" y="2206813"/>
              <a:ext cx="974320" cy="838359"/>
              <a:chOff x="1578911" y="3242556"/>
              <a:chExt cx="1289317" cy="1109403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11" name="그림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4" name="그림 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5" name="그림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18" name="그룹 17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24" name="직사각형 23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19" name="그룹 18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22" name="이등변 삼각형 21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grpSp>
          <p:nvGrpSpPr>
            <p:cNvPr id="26" name="그룹 25"/>
            <p:cNvGrpSpPr/>
            <p:nvPr/>
          </p:nvGrpSpPr>
          <p:grpSpPr>
            <a:xfrm>
              <a:off x="6671479" y="2197006"/>
              <a:ext cx="974320" cy="838359"/>
              <a:chOff x="-1465265" y="2091193"/>
              <a:chExt cx="727560" cy="626033"/>
            </a:xfrm>
          </p:grpSpPr>
          <p:sp>
            <p:nvSpPr>
              <p:cNvPr id="27" name="직사각형 26"/>
              <p:cNvSpPr/>
              <p:nvPr/>
            </p:nvSpPr>
            <p:spPr>
              <a:xfrm>
                <a:off x="-1398293" y="2107785"/>
                <a:ext cx="609443" cy="609441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7350" y="2119009"/>
                <a:ext cx="548498" cy="548497"/>
              </a:xfrm>
              <a:prstGeom prst="rect">
                <a:avLst/>
              </a:prstGeom>
            </p:spPr>
          </p:pic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8629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0" name="그림 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09965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33637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157309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80981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0465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5" name="그림 3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374834" y="2129000"/>
                <a:ext cx="103959" cy="135756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-1140380" y="2091193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-1398293" y="2327956"/>
                <a:ext cx="609443" cy="162517"/>
              </a:xfrm>
              <a:prstGeom prst="rect">
                <a:avLst/>
              </a:prstGeom>
              <a:solidFill>
                <a:srgbClr val="321704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-1359026" y="2289258"/>
                <a:ext cx="5309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900" dirty="0" err="1" smtClean="0">
                    <a:solidFill>
                      <a:schemeClr val="accent2"/>
                    </a:solidFill>
                  </a:rPr>
                  <a:t>등록중</a:t>
                </a:r>
                <a:endParaRPr lang="ko-KR" altLang="en-US" sz="1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39" name="그룹 38"/>
              <p:cNvGrpSpPr/>
              <p:nvPr/>
            </p:nvGrpSpPr>
            <p:grpSpPr>
              <a:xfrm>
                <a:off x="-1465265" y="2439685"/>
                <a:ext cx="465194" cy="200055"/>
                <a:chOff x="7475041" y="2065366"/>
                <a:chExt cx="824375" cy="354521"/>
              </a:xfrm>
            </p:grpSpPr>
            <p:sp>
              <p:nvSpPr>
                <p:cNvPr id="41" name="이등변 삼각형 40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40" name="그림 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928323" y="2581976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43" name="그룹 42"/>
            <p:cNvGrpSpPr/>
            <p:nvPr/>
          </p:nvGrpSpPr>
          <p:grpSpPr>
            <a:xfrm>
              <a:off x="7564912" y="2199063"/>
              <a:ext cx="969465" cy="838359"/>
              <a:chOff x="-955718" y="2753742"/>
              <a:chExt cx="723935" cy="626033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755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8" name="그림 4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7139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5523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3907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1" name="그림 50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868912" y="2791549"/>
                <a:ext cx="103959" cy="135756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-634458" y="2753742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-955718" y="3102234"/>
                <a:ext cx="50366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2,345</a:t>
                </a:r>
                <a:r>
                  <a:rPr lang="ko-KR" altLang="en-US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A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54" name="그림 5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422289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5" name="그룹 54"/>
            <p:cNvGrpSpPr/>
            <p:nvPr/>
          </p:nvGrpSpPr>
          <p:grpSpPr>
            <a:xfrm>
              <a:off x="8453490" y="2199063"/>
              <a:ext cx="991055" cy="838359"/>
              <a:chOff x="-971841" y="2753742"/>
              <a:chExt cx="740057" cy="626033"/>
            </a:xfrm>
          </p:grpSpPr>
          <p:sp>
            <p:nvSpPr>
              <p:cNvPr id="56" name="직사각형 55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57" name="그림 5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65" name="그룹 64"/>
            <p:cNvGrpSpPr/>
            <p:nvPr/>
          </p:nvGrpSpPr>
          <p:grpSpPr>
            <a:xfrm>
              <a:off x="5757874" y="3098972"/>
              <a:ext cx="991055" cy="838359"/>
              <a:chOff x="-1634824" y="2506365"/>
              <a:chExt cx="740057" cy="626033"/>
            </a:xfrm>
          </p:grpSpPr>
          <p:sp>
            <p:nvSpPr>
              <p:cNvPr id="66" name="직사각형 65"/>
              <p:cNvSpPr/>
              <p:nvPr/>
            </p:nvSpPr>
            <p:spPr>
              <a:xfrm>
                <a:off x="-1555354" y="2522957"/>
                <a:ext cx="609443" cy="60944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67" name="그림 6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21540" y="2534167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71" name="그림 7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3" name="그림 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59077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4" name="그림 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66938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5" name="그림 7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2544172"/>
                <a:ext cx="103959" cy="135756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-1297441" y="250636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-1634824" y="2854857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78" name="그룹 77"/>
            <p:cNvGrpSpPr/>
            <p:nvPr/>
          </p:nvGrpSpPr>
          <p:grpSpPr>
            <a:xfrm>
              <a:off x="6645061" y="3098972"/>
              <a:ext cx="991180" cy="838359"/>
              <a:chOff x="-859635" y="2513688"/>
              <a:chExt cx="740150" cy="626033"/>
            </a:xfrm>
          </p:grpSpPr>
          <p:sp>
            <p:nvSpPr>
              <p:cNvPr id="79" name="직사각형 78"/>
              <p:cNvSpPr/>
              <p:nvPr/>
            </p:nvSpPr>
            <p:spPr>
              <a:xfrm>
                <a:off x="-780165" y="2530280"/>
                <a:ext cx="609443" cy="609441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80" name="그림 7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55688" y="2539276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8165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76026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83888" y="3004471"/>
                <a:ext cx="124748" cy="121888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-454834" y="25136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-859635" y="2862180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86" name="그룹 85"/>
            <p:cNvGrpSpPr/>
            <p:nvPr/>
          </p:nvGrpSpPr>
          <p:grpSpPr>
            <a:xfrm>
              <a:off x="7538752" y="3098972"/>
              <a:ext cx="982506" cy="845012"/>
              <a:chOff x="-1634824" y="3217288"/>
              <a:chExt cx="733673" cy="631001"/>
            </a:xfrm>
          </p:grpSpPr>
          <p:sp>
            <p:nvSpPr>
              <p:cNvPr id="87" name="직사각형 86"/>
              <p:cNvSpPr/>
              <p:nvPr/>
            </p:nvSpPr>
            <p:spPr>
              <a:xfrm>
                <a:off x="-1555354" y="3238848"/>
                <a:ext cx="609443" cy="609441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88" name="그림 8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5448" y="322407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89" name="그림 8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0" name="그림 8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1" name="그림 90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3260063"/>
                <a:ext cx="103959" cy="135756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-1634824" y="3570748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2</a:t>
                </a:r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-1236500" y="32172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8449282" y="3098972"/>
              <a:ext cx="982506" cy="845012"/>
              <a:chOff x="-853099" y="3222383"/>
              <a:chExt cx="733673" cy="631001"/>
            </a:xfrm>
          </p:grpSpPr>
          <p:sp>
            <p:nvSpPr>
              <p:cNvPr id="95" name="직사각형 94"/>
              <p:cNvSpPr/>
              <p:nvPr/>
            </p:nvSpPr>
            <p:spPr>
              <a:xfrm>
                <a:off x="-773629" y="3243943"/>
                <a:ext cx="609443" cy="6094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96" name="그림 9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4700" y="3244870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97" name="그림 9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1629" y="3718134"/>
                <a:ext cx="124748" cy="121888"/>
              </a:xfrm>
              <a:prstGeom prst="rect">
                <a:avLst/>
              </a:prstGeom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-853099" y="3575843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-454775" y="3222383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0" name="직사각형 99"/>
            <p:cNvSpPr/>
            <p:nvPr/>
          </p:nvSpPr>
          <p:spPr>
            <a:xfrm>
              <a:off x="8795761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판매</a:t>
              </a:r>
              <a:endParaRPr lang="ko-KR" altLang="en-US" sz="900" b="1" dirty="0"/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8074458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분해</a:t>
              </a:r>
              <a:endParaRPr lang="ko-KR" altLang="en-US" sz="900" b="1" dirty="0"/>
            </a:p>
          </p:txBody>
        </p:sp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5757874" y="5229408"/>
              <a:ext cx="338359" cy="385678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6184265" y="5242536"/>
              <a:ext cx="902035" cy="350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4" name="타원 103"/>
            <p:cNvSpPr/>
            <p:nvPr/>
          </p:nvSpPr>
          <p:spPr>
            <a:xfrm>
              <a:off x="6784263" y="5284682"/>
              <a:ext cx="289259" cy="28925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+mj-ea"/>
                  <a:ea typeface="+mj-ea"/>
                </a:rPr>
                <a:t>+</a:t>
              </a:r>
              <a:endParaRPr lang="ko-KR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75" y="4827672"/>
              <a:ext cx="3487909" cy="875797"/>
            </a:xfrm>
            <a:prstGeom prst="rect">
              <a:avLst/>
            </a:prstGeom>
          </p:spPr>
        </p:pic>
        <p:sp>
          <p:nvSpPr>
            <p:cNvPr id="106" name="직사각형 105"/>
            <p:cNvSpPr/>
            <p:nvPr/>
          </p:nvSpPr>
          <p:spPr>
            <a:xfrm>
              <a:off x="7353155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err="1" smtClean="0"/>
                <a:t>아바타</a:t>
              </a:r>
              <a:endParaRPr lang="ko-KR" altLang="en-US" sz="900" b="1" dirty="0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8494659" y="2183109"/>
              <a:ext cx="917656" cy="901427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7" name="그룹 156"/>
            <p:cNvGrpSpPr/>
            <p:nvPr/>
          </p:nvGrpSpPr>
          <p:grpSpPr>
            <a:xfrm>
              <a:off x="2211114" y="1779457"/>
              <a:ext cx="3316835" cy="3638248"/>
              <a:chOff x="3928022" y="1082275"/>
              <a:chExt cx="3316835" cy="3638248"/>
            </a:xfrm>
          </p:grpSpPr>
          <p:sp>
            <p:nvSpPr>
              <p:cNvPr id="158" name="직사각형 157"/>
              <p:cNvSpPr/>
              <p:nvPr/>
            </p:nvSpPr>
            <p:spPr>
              <a:xfrm>
                <a:off x="3928022" y="1082275"/>
                <a:ext cx="3264720" cy="35695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4696339" y="1106757"/>
                <a:ext cx="1725204" cy="358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아이템 상태 정보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직사각형 159"/>
              <p:cNvSpPr/>
              <p:nvPr/>
            </p:nvSpPr>
            <p:spPr>
              <a:xfrm>
                <a:off x="3928022" y="1463294"/>
                <a:ext cx="3264720" cy="89697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5765972" y="1511500"/>
                <a:ext cx="1106688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이름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4860549" y="1845125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기본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3" name="직사각형 162"/>
              <p:cNvSpPr/>
              <p:nvPr/>
            </p:nvSpPr>
            <p:spPr>
              <a:xfrm>
                <a:off x="3928022" y="2387736"/>
                <a:ext cx="844006" cy="233278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4" name="직사각형 163"/>
              <p:cNvSpPr/>
              <p:nvPr/>
            </p:nvSpPr>
            <p:spPr>
              <a:xfrm>
                <a:off x="4802822" y="2387736"/>
                <a:ext cx="2389919" cy="182895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4888085" y="2462753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랜덤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6" name="직사각형 165"/>
              <p:cNvSpPr/>
              <p:nvPr/>
            </p:nvSpPr>
            <p:spPr>
              <a:xfrm>
                <a:off x="4802822" y="4242095"/>
                <a:ext cx="2389919" cy="47842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4819247" y="2822078"/>
                <a:ext cx="2038614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공격력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스킬 재사용 대기시간 감소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이동 속도 증가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4853419" y="1511500"/>
                <a:ext cx="596100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6704796" y="2822078"/>
                <a:ext cx="540061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</a:rPr>
                  <a:t>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%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70" name="직사각형 169"/>
              <p:cNvSpPr/>
              <p:nvPr/>
            </p:nvSpPr>
            <p:spPr>
              <a:xfrm>
                <a:off x="485721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판매</a:t>
                </a:r>
                <a:endParaRPr lang="ko-KR" altLang="en-US" sz="900" b="1" dirty="0"/>
              </a:p>
            </p:txBody>
          </p:sp>
          <p:sp>
            <p:nvSpPr>
              <p:cNvPr id="171" name="직사각형 170"/>
              <p:cNvSpPr/>
              <p:nvPr/>
            </p:nvSpPr>
            <p:spPr>
              <a:xfrm>
                <a:off x="3959552" y="2420743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강화</a:t>
                </a:r>
                <a:endParaRPr lang="ko-KR" altLang="en-US" sz="900" b="1" dirty="0"/>
              </a:p>
            </p:txBody>
          </p:sp>
          <p:sp>
            <p:nvSpPr>
              <p:cNvPr id="172" name="직사각형 171"/>
              <p:cNvSpPr/>
              <p:nvPr/>
            </p:nvSpPr>
            <p:spPr>
              <a:xfrm>
                <a:off x="3961659" y="2998952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분해</a:t>
                </a:r>
                <a:endParaRPr lang="ko-KR" altLang="en-US" sz="900" b="1" dirty="0"/>
              </a:p>
            </p:txBody>
          </p:sp>
          <p:sp>
            <p:nvSpPr>
              <p:cNvPr id="173" name="직사각형 172"/>
              <p:cNvSpPr/>
              <p:nvPr/>
            </p:nvSpPr>
            <p:spPr>
              <a:xfrm>
                <a:off x="3961659" y="3577160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합성</a:t>
                </a:r>
                <a:endParaRPr lang="ko-KR" altLang="en-US" sz="900" b="1" dirty="0"/>
              </a:p>
            </p:txBody>
          </p:sp>
          <p:sp>
            <p:nvSpPr>
              <p:cNvPr id="174" name="직사각형 173"/>
              <p:cNvSpPr/>
              <p:nvPr/>
            </p:nvSpPr>
            <p:spPr>
              <a:xfrm>
                <a:off x="3961659" y="4155369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추출</a:t>
                </a:r>
                <a:endParaRPr lang="ko-KR" altLang="en-US" sz="900" b="1" dirty="0"/>
              </a:p>
            </p:txBody>
          </p:sp>
          <p:sp>
            <p:nvSpPr>
              <p:cNvPr id="175" name="직사각형 174"/>
              <p:cNvSpPr/>
              <p:nvPr/>
            </p:nvSpPr>
            <p:spPr>
              <a:xfrm>
                <a:off x="603959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장착</a:t>
                </a:r>
                <a:endParaRPr lang="ko-KR" altLang="en-US" sz="900" b="1" dirty="0"/>
              </a:p>
            </p:txBody>
          </p:sp>
          <p:grpSp>
            <p:nvGrpSpPr>
              <p:cNvPr id="176" name="그룹 175"/>
              <p:cNvGrpSpPr/>
              <p:nvPr/>
            </p:nvGrpSpPr>
            <p:grpSpPr>
              <a:xfrm>
                <a:off x="6849690" y="1088383"/>
                <a:ext cx="347376" cy="347376"/>
                <a:chOff x="7570381" y="1929959"/>
                <a:chExt cx="350874" cy="350874"/>
              </a:xfrm>
            </p:grpSpPr>
            <p:sp>
              <p:nvSpPr>
                <p:cNvPr id="178" name="직사각형 177"/>
                <p:cNvSpPr/>
                <p:nvPr/>
              </p:nvSpPr>
              <p:spPr>
                <a:xfrm>
                  <a:off x="7575697" y="1935275"/>
                  <a:ext cx="340242" cy="340242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9" name="곱셈 기호 178"/>
                <p:cNvSpPr/>
                <p:nvPr/>
              </p:nvSpPr>
              <p:spPr>
                <a:xfrm>
                  <a:off x="7570381" y="1929959"/>
                  <a:ext cx="350874" cy="350874"/>
                </a:xfrm>
                <a:prstGeom prst="mathMultiply">
                  <a:avLst>
                    <a:gd name="adj1" fmla="val 11399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7" name="TextBox 176"/>
              <p:cNvSpPr txBox="1"/>
              <p:nvPr/>
            </p:nvSpPr>
            <p:spPr>
              <a:xfrm>
                <a:off x="4876263" y="1151953"/>
                <a:ext cx="1635955" cy="3427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600" b="1" dirty="0" smtClean="0">
                    <a:solidFill>
                      <a:schemeClr val="accent4">
                        <a:alpha val="34000"/>
                      </a:schemeClr>
                    </a:solidFill>
                  </a:rPr>
                  <a:t>1</a:t>
                </a:r>
                <a:endParaRPr lang="ko-KR" altLang="en-US" sz="16600" b="1" dirty="0">
                  <a:solidFill>
                    <a:schemeClr val="accent4">
                      <a:alpha val="34000"/>
                    </a:schemeClr>
                  </a:solidFill>
                </a:endParaRPr>
              </a:p>
            </p:txBody>
          </p:sp>
        </p:grpSp>
        <p:grpSp>
          <p:nvGrpSpPr>
            <p:cNvPr id="180" name="그룹 179"/>
            <p:cNvGrpSpPr/>
            <p:nvPr/>
          </p:nvGrpSpPr>
          <p:grpSpPr>
            <a:xfrm>
              <a:off x="2177610" y="2193745"/>
              <a:ext cx="974320" cy="838359"/>
              <a:chOff x="1578911" y="3242556"/>
              <a:chExt cx="1289317" cy="1109403"/>
            </a:xfrm>
          </p:grpSpPr>
          <p:sp>
            <p:nvSpPr>
              <p:cNvPr id="181" name="직사각형 180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82" name="그림 18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183" name="그림 18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4" name="그림 18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5" name="그림 18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6" name="그림 18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7" name="그림 18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8" name="그림 187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189" name="TextBox 188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190" name="그룹 189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196" name="직사각형 195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191" name="그룹 190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194" name="이등변 삼각형 193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92" name="그림 19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93" name="그림 19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pic>
          <p:nvPicPr>
            <p:cNvPr id="198" name="그림 197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2263201" y="1817158"/>
              <a:ext cx="184706" cy="24120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99" name="그룹 198"/>
            <p:cNvGrpSpPr/>
            <p:nvPr/>
          </p:nvGrpSpPr>
          <p:grpSpPr>
            <a:xfrm>
              <a:off x="5749387" y="1791063"/>
              <a:ext cx="3316835" cy="3638248"/>
              <a:chOff x="3928022" y="1082275"/>
              <a:chExt cx="3316835" cy="3638248"/>
            </a:xfrm>
          </p:grpSpPr>
          <p:sp>
            <p:nvSpPr>
              <p:cNvPr id="200" name="직사각형 199"/>
              <p:cNvSpPr/>
              <p:nvPr/>
            </p:nvSpPr>
            <p:spPr>
              <a:xfrm>
                <a:off x="3928022" y="1082275"/>
                <a:ext cx="3264720" cy="35695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4696339" y="1106757"/>
                <a:ext cx="1725204" cy="358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아이템 상태 정보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2" name="직사각형 201"/>
              <p:cNvSpPr/>
              <p:nvPr/>
            </p:nvSpPr>
            <p:spPr>
              <a:xfrm>
                <a:off x="3928022" y="1463294"/>
                <a:ext cx="3264720" cy="89697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5765972" y="1511500"/>
                <a:ext cx="1106688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이름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4860549" y="1845125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기본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5" name="직사각형 204"/>
              <p:cNvSpPr/>
              <p:nvPr/>
            </p:nvSpPr>
            <p:spPr>
              <a:xfrm>
                <a:off x="3928022" y="2387736"/>
                <a:ext cx="844006" cy="233278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6" name="직사각형 205"/>
              <p:cNvSpPr/>
              <p:nvPr/>
            </p:nvSpPr>
            <p:spPr>
              <a:xfrm>
                <a:off x="4802822" y="2387736"/>
                <a:ext cx="2389919" cy="182895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4888085" y="2462753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랜덤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8" name="직사각형 207"/>
              <p:cNvSpPr/>
              <p:nvPr/>
            </p:nvSpPr>
            <p:spPr>
              <a:xfrm>
                <a:off x="4802822" y="4242095"/>
                <a:ext cx="2389919" cy="47842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4819247" y="2822078"/>
                <a:ext cx="2038614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공격력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스킬 재사용 대기시간 감소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이동 속도 증가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4853419" y="1511500"/>
                <a:ext cx="596100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6704796" y="2822078"/>
                <a:ext cx="540061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</a:rPr>
                  <a:t>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%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12" name="직사각형 211"/>
              <p:cNvSpPr/>
              <p:nvPr/>
            </p:nvSpPr>
            <p:spPr>
              <a:xfrm>
                <a:off x="485721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판매</a:t>
                </a:r>
                <a:endParaRPr lang="ko-KR" altLang="en-US" sz="900" b="1" dirty="0"/>
              </a:p>
            </p:txBody>
          </p:sp>
          <p:sp>
            <p:nvSpPr>
              <p:cNvPr id="213" name="직사각형 212"/>
              <p:cNvSpPr/>
              <p:nvPr/>
            </p:nvSpPr>
            <p:spPr>
              <a:xfrm>
                <a:off x="3959552" y="2420743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강화</a:t>
                </a:r>
                <a:endParaRPr lang="ko-KR" altLang="en-US" sz="900" b="1" dirty="0"/>
              </a:p>
            </p:txBody>
          </p:sp>
          <p:sp>
            <p:nvSpPr>
              <p:cNvPr id="214" name="직사각형 213"/>
              <p:cNvSpPr/>
              <p:nvPr/>
            </p:nvSpPr>
            <p:spPr>
              <a:xfrm>
                <a:off x="3961659" y="2998952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분해</a:t>
                </a:r>
                <a:endParaRPr lang="ko-KR" altLang="en-US" sz="900" b="1" dirty="0"/>
              </a:p>
            </p:txBody>
          </p:sp>
          <p:sp>
            <p:nvSpPr>
              <p:cNvPr id="215" name="직사각형 214"/>
              <p:cNvSpPr/>
              <p:nvPr/>
            </p:nvSpPr>
            <p:spPr>
              <a:xfrm>
                <a:off x="3961659" y="3577160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합성</a:t>
                </a:r>
                <a:endParaRPr lang="ko-KR" altLang="en-US" sz="900" b="1" dirty="0"/>
              </a:p>
            </p:txBody>
          </p:sp>
          <p:sp>
            <p:nvSpPr>
              <p:cNvPr id="216" name="직사각형 215"/>
              <p:cNvSpPr/>
              <p:nvPr/>
            </p:nvSpPr>
            <p:spPr>
              <a:xfrm>
                <a:off x="3961659" y="4155369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추출</a:t>
                </a:r>
                <a:endParaRPr lang="ko-KR" altLang="en-US" sz="900" b="1" dirty="0"/>
              </a:p>
            </p:txBody>
          </p:sp>
          <p:sp>
            <p:nvSpPr>
              <p:cNvPr id="217" name="직사각형 216"/>
              <p:cNvSpPr/>
              <p:nvPr/>
            </p:nvSpPr>
            <p:spPr>
              <a:xfrm>
                <a:off x="603959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장착</a:t>
                </a:r>
                <a:endParaRPr lang="ko-KR" altLang="en-US" sz="900" b="1" dirty="0"/>
              </a:p>
            </p:txBody>
          </p:sp>
          <p:grpSp>
            <p:nvGrpSpPr>
              <p:cNvPr id="218" name="그룹 217"/>
              <p:cNvGrpSpPr/>
              <p:nvPr/>
            </p:nvGrpSpPr>
            <p:grpSpPr>
              <a:xfrm>
                <a:off x="6849690" y="1088383"/>
                <a:ext cx="347376" cy="347376"/>
                <a:chOff x="7570381" y="1929959"/>
                <a:chExt cx="350874" cy="350874"/>
              </a:xfrm>
            </p:grpSpPr>
            <p:sp>
              <p:nvSpPr>
                <p:cNvPr id="220" name="직사각형 219"/>
                <p:cNvSpPr/>
                <p:nvPr/>
              </p:nvSpPr>
              <p:spPr>
                <a:xfrm>
                  <a:off x="7575697" y="1935275"/>
                  <a:ext cx="340242" cy="340242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1" name="곱셈 기호 220"/>
                <p:cNvSpPr/>
                <p:nvPr/>
              </p:nvSpPr>
              <p:spPr>
                <a:xfrm>
                  <a:off x="7570381" y="1929959"/>
                  <a:ext cx="350874" cy="350874"/>
                </a:xfrm>
                <a:prstGeom prst="mathMultiply">
                  <a:avLst>
                    <a:gd name="adj1" fmla="val 11399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19" name="TextBox 218"/>
              <p:cNvSpPr txBox="1"/>
              <p:nvPr/>
            </p:nvSpPr>
            <p:spPr>
              <a:xfrm>
                <a:off x="4876263" y="1151953"/>
                <a:ext cx="1635955" cy="3427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600" b="1" dirty="0" smtClean="0">
                    <a:solidFill>
                      <a:schemeClr val="accent4">
                        <a:alpha val="34000"/>
                      </a:schemeClr>
                    </a:solidFill>
                  </a:rPr>
                  <a:t>1</a:t>
                </a:r>
                <a:endParaRPr lang="ko-KR" altLang="en-US" sz="16600" b="1" dirty="0">
                  <a:solidFill>
                    <a:schemeClr val="accent4">
                      <a:alpha val="34000"/>
                    </a:schemeClr>
                  </a:solidFill>
                </a:endParaRPr>
              </a:p>
            </p:txBody>
          </p:sp>
        </p:grpSp>
        <p:grpSp>
          <p:nvGrpSpPr>
            <p:cNvPr id="222" name="그룹 221"/>
            <p:cNvGrpSpPr/>
            <p:nvPr/>
          </p:nvGrpSpPr>
          <p:grpSpPr>
            <a:xfrm>
              <a:off x="5713823" y="2208682"/>
              <a:ext cx="991055" cy="838359"/>
              <a:chOff x="-971841" y="2753742"/>
              <a:chExt cx="740057" cy="626033"/>
            </a:xfrm>
          </p:grpSpPr>
          <p:sp>
            <p:nvSpPr>
              <p:cNvPr id="223" name="직사각형 222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224" name="그림 22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225" name="그림 2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26" name="그림 2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27" name="그림 22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28" name="그림 22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229" name="TextBox 228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31" name="그림 2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sp>
          <p:nvSpPr>
            <p:cNvPr id="233" name="설명선 2 232"/>
            <p:cNvSpPr/>
            <p:nvPr/>
          </p:nvSpPr>
          <p:spPr>
            <a:xfrm>
              <a:off x="8738833" y="1395730"/>
              <a:ext cx="1589556" cy="430562"/>
            </a:xfrm>
            <a:prstGeom prst="borderCallout2">
              <a:avLst>
                <a:gd name="adj1" fmla="val 25251"/>
                <a:gd name="adj2" fmla="val -3556"/>
                <a:gd name="adj3" fmla="val 26358"/>
                <a:gd name="adj4" fmla="val -18800"/>
                <a:gd name="adj5" fmla="val 138889"/>
                <a:gd name="adj6" fmla="val -39239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선택 대상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아이템 </a:t>
              </a:r>
              <a:r>
                <a:rPr lang="ko-KR" altLang="en-US" sz="1050" dirty="0" err="1" smtClean="0">
                  <a:solidFill>
                    <a:srgbClr val="002060"/>
                  </a:solidFill>
                </a:rPr>
                <a:t>정보창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</p:txBody>
        </p:sp>
        <p:sp>
          <p:nvSpPr>
            <p:cNvPr id="234" name="설명선 2 233"/>
            <p:cNvSpPr/>
            <p:nvPr/>
          </p:nvSpPr>
          <p:spPr>
            <a:xfrm>
              <a:off x="284086" y="1449132"/>
              <a:ext cx="1589556" cy="488626"/>
            </a:xfrm>
            <a:prstGeom prst="borderCallout2">
              <a:avLst>
                <a:gd name="adj1" fmla="val 18750"/>
                <a:gd name="adj2" fmla="val 100929"/>
                <a:gd name="adj3" fmla="val 19465"/>
                <a:gd name="adj4" fmla="val 114448"/>
                <a:gd name="adj5" fmla="val 114138"/>
                <a:gd name="adj6" fmla="val 139484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장착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아이템 </a:t>
              </a:r>
              <a:r>
                <a:rPr lang="ko-KR" altLang="en-US" sz="1050" dirty="0" err="1" smtClean="0">
                  <a:solidFill>
                    <a:srgbClr val="002060"/>
                  </a:solidFill>
                </a:rPr>
                <a:t>정보창</a:t>
              </a:r>
              <a:endParaRPr lang="ko-KR" altLang="en-US" sz="105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8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–</a:t>
              </a:r>
              <a:r>
                <a:rPr lang="ko-KR" altLang="en-US" dirty="0" smtClean="0"/>
                <a:t> </a:t>
              </a:r>
              <a:r>
                <a:rPr lang="ko-KR" altLang="en-US" dirty="0" smtClean="0">
                  <a:solidFill>
                    <a:srgbClr val="00B0F0"/>
                  </a:solidFill>
                </a:rPr>
                <a:t>일반 분해</a:t>
              </a:r>
              <a:r>
                <a:rPr lang="en-US" altLang="ko-KR" dirty="0" smtClean="0"/>
                <a:t>: </a:t>
              </a:r>
              <a:r>
                <a:rPr lang="ko-KR" altLang="en-US" dirty="0" smtClean="0"/>
                <a:t>분해 버튼</a:t>
              </a:r>
              <a:endParaRPr lang="ko-KR" altLang="en-US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981728" y="1390261"/>
            <a:ext cx="7713567" cy="4338882"/>
            <a:chOff x="1981728" y="1390261"/>
            <a:chExt cx="7713567" cy="4338882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28" y="1390261"/>
              <a:ext cx="7713567" cy="4338882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665199" y="5002707"/>
              <a:ext cx="3815973" cy="72643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763567" y="1809696"/>
              <a:ext cx="504898" cy="27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75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75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5778046" y="2206813"/>
              <a:ext cx="974320" cy="838359"/>
              <a:chOff x="1578911" y="3242556"/>
              <a:chExt cx="1289317" cy="1109403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35" name="그림 3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36" name="그림 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37" name="그림 3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38" name="그림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39" name="그림 3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40" name="그림 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41" name="그림 40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43" name="그룹 42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49" name="직사각형 48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44" name="그룹 43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47" name="이등변 삼각형 46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45" name="그림 4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grpSp>
          <p:nvGrpSpPr>
            <p:cNvPr id="51" name="그룹 50"/>
            <p:cNvGrpSpPr/>
            <p:nvPr/>
          </p:nvGrpSpPr>
          <p:grpSpPr>
            <a:xfrm>
              <a:off x="6671479" y="2197006"/>
              <a:ext cx="974320" cy="838359"/>
              <a:chOff x="-1465265" y="2091193"/>
              <a:chExt cx="727560" cy="626033"/>
            </a:xfrm>
          </p:grpSpPr>
          <p:sp>
            <p:nvSpPr>
              <p:cNvPr id="52" name="직사각형 51"/>
              <p:cNvSpPr/>
              <p:nvPr/>
            </p:nvSpPr>
            <p:spPr>
              <a:xfrm>
                <a:off x="-1398293" y="2107785"/>
                <a:ext cx="609443" cy="609441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7350" y="2119009"/>
                <a:ext cx="548498" cy="548497"/>
              </a:xfrm>
              <a:prstGeom prst="rect">
                <a:avLst/>
              </a:prstGeom>
            </p:spPr>
          </p:pic>
          <p:pic>
            <p:nvPicPr>
              <p:cNvPr id="54" name="그림 5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8629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09965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33637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7" name="그림 5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157309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80981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0465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374834" y="2129000"/>
                <a:ext cx="103959" cy="135756"/>
              </a:xfrm>
              <a:prstGeom prst="rect">
                <a:avLst/>
              </a:prstGeom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-1140380" y="2091193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-1398293" y="2327956"/>
                <a:ext cx="609443" cy="162517"/>
              </a:xfrm>
              <a:prstGeom prst="rect">
                <a:avLst/>
              </a:prstGeom>
              <a:solidFill>
                <a:srgbClr val="321704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-1359026" y="2289258"/>
                <a:ext cx="5309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900" dirty="0" err="1" smtClean="0">
                    <a:solidFill>
                      <a:schemeClr val="accent2"/>
                    </a:solidFill>
                  </a:rPr>
                  <a:t>등록중</a:t>
                </a:r>
                <a:endParaRPr lang="ko-KR" altLang="en-US" sz="1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64" name="그룹 63"/>
              <p:cNvGrpSpPr/>
              <p:nvPr/>
            </p:nvGrpSpPr>
            <p:grpSpPr>
              <a:xfrm>
                <a:off x="-1465265" y="2439685"/>
                <a:ext cx="465194" cy="200055"/>
                <a:chOff x="7475041" y="2065366"/>
                <a:chExt cx="824375" cy="354521"/>
              </a:xfrm>
            </p:grpSpPr>
            <p:sp>
              <p:nvSpPr>
                <p:cNvPr id="66" name="이등변 삼각형 65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65" name="그림 6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928323" y="2581976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71" name="그룹 70"/>
            <p:cNvGrpSpPr/>
            <p:nvPr/>
          </p:nvGrpSpPr>
          <p:grpSpPr>
            <a:xfrm>
              <a:off x="7564912" y="2199063"/>
              <a:ext cx="969465" cy="838359"/>
              <a:chOff x="-955718" y="2753742"/>
              <a:chExt cx="723935" cy="626033"/>
            </a:xfrm>
          </p:grpSpPr>
          <p:sp>
            <p:nvSpPr>
              <p:cNvPr id="72" name="직사각형 71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73" name="그림 7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74" name="그림 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5" name="그림 7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755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6" name="그림 7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7139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7" name="그림 7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5523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8" name="그림 7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3907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9" name="그림 78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868912" y="2791549"/>
                <a:ext cx="103959" cy="135756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-634458" y="2753742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-955718" y="3102234"/>
                <a:ext cx="50366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2,345</a:t>
                </a:r>
                <a:r>
                  <a:rPr lang="ko-KR" altLang="en-US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A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422289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83" name="그룹 82"/>
            <p:cNvGrpSpPr/>
            <p:nvPr/>
          </p:nvGrpSpPr>
          <p:grpSpPr>
            <a:xfrm>
              <a:off x="8453490" y="2199063"/>
              <a:ext cx="991055" cy="838359"/>
              <a:chOff x="-971841" y="2753742"/>
              <a:chExt cx="740057" cy="626033"/>
            </a:xfrm>
          </p:grpSpPr>
          <p:sp>
            <p:nvSpPr>
              <p:cNvPr id="84" name="직사각형 83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85" name="그림 8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86" name="그림 8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7" name="그림 8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8" name="그림 8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9" name="그림 8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92" name="그림 9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93" name="그룹 92"/>
            <p:cNvGrpSpPr/>
            <p:nvPr/>
          </p:nvGrpSpPr>
          <p:grpSpPr>
            <a:xfrm>
              <a:off x="5757874" y="3098972"/>
              <a:ext cx="991055" cy="838359"/>
              <a:chOff x="-1634824" y="2506365"/>
              <a:chExt cx="740057" cy="626033"/>
            </a:xfrm>
          </p:grpSpPr>
          <p:sp>
            <p:nvSpPr>
              <p:cNvPr id="94" name="직사각형 93"/>
              <p:cNvSpPr/>
              <p:nvPr/>
            </p:nvSpPr>
            <p:spPr>
              <a:xfrm>
                <a:off x="-1555354" y="2522957"/>
                <a:ext cx="609443" cy="60944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21540" y="2534167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96" name="그림 9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7" name="그림 9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8" name="그림 9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59077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9" name="그림 9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66938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00" name="그림 99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2544172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-1297441" y="250636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-1634824" y="2854857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03" name="그룹 102"/>
            <p:cNvGrpSpPr/>
            <p:nvPr/>
          </p:nvGrpSpPr>
          <p:grpSpPr>
            <a:xfrm>
              <a:off x="6645061" y="3098972"/>
              <a:ext cx="991180" cy="838359"/>
              <a:chOff x="-859635" y="2513688"/>
              <a:chExt cx="740150" cy="626033"/>
            </a:xfrm>
          </p:grpSpPr>
          <p:sp>
            <p:nvSpPr>
              <p:cNvPr id="104" name="직사각형 103"/>
              <p:cNvSpPr/>
              <p:nvPr/>
            </p:nvSpPr>
            <p:spPr>
              <a:xfrm>
                <a:off x="-780165" y="2530280"/>
                <a:ext cx="609443" cy="609441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05" name="그림 10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55688" y="2539276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06" name="그림 10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8165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07" name="그림 10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76026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08" name="그림 10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83888" y="3004471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-454834" y="25136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-859635" y="2862180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11" name="그룹 110"/>
            <p:cNvGrpSpPr/>
            <p:nvPr/>
          </p:nvGrpSpPr>
          <p:grpSpPr>
            <a:xfrm>
              <a:off x="7538752" y="3098972"/>
              <a:ext cx="982506" cy="845012"/>
              <a:chOff x="-1634824" y="3217288"/>
              <a:chExt cx="733673" cy="631001"/>
            </a:xfrm>
          </p:grpSpPr>
          <p:sp>
            <p:nvSpPr>
              <p:cNvPr id="112" name="직사각형 111"/>
              <p:cNvSpPr/>
              <p:nvPr/>
            </p:nvSpPr>
            <p:spPr>
              <a:xfrm>
                <a:off x="-1555354" y="3238848"/>
                <a:ext cx="609443" cy="609441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13" name="그림 11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5448" y="322407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14" name="그림 1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15" name="그림 1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3260063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17" name="TextBox 116"/>
              <p:cNvSpPr txBox="1"/>
              <p:nvPr/>
            </p:nvSpPr>
            <p:spPr>
              <a:xfrm>
                <a:off x="-1634824" y="3570748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2</a:t>
                </a:r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-1236500" y="32172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119" name="그룹 118"/>
            <p:cNvGrpSpPr/>
            <p:nvPr/>
          </p:nvGrpSpPr>
          <p:grpSpPr>
            <a:xfrm>
              <a:off x="8449282" y="3098972"/>
              <a:ext cx="982506" cy="845012"/>
              <a:chOff x="-853099" y="3222383"/>
              <a:chExt cx="733673" cy="631001"/>
            </a:xfrm>
          </p:grpSpPr>
          <p:sp>
            <p:nvSpPr>
              <p:cNvPr id="120" name="직사각형 119"/>
              <p:cNvSpPr/>
              <p:nvPr/>
            </p:nvSpPr>
            <p:spPr>
              <a:xfrm>
                <a:off x="-773629" y="3243943"/>
                <a:ext cx="609443" cy="6094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21" name="그림 12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4700" y="3244870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22" name="그림 12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1629" y="3718134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23" name="TextBox 122"/>
              <p:cNvSpPr txBox="1"/>
              <p:nvPr/>
            </p:nvSpPr>
            <p:spPr>
              <a:xfrm>
                <a:off x="-853099" y="3575843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-454775" y="3222383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25" name="직사각형 124"/>
            <p:cNvSpPr/>
            <p:nvPr/>
          </p:nvSpPr>
          <p:spPr>
            <a:xfrm>
              <a:off x="8795761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판매</a:t>
              </a:r>
              <a:endParaRPr lang="ko-KR" altLang="en-US" sz="900" b="1" dirty="0"/>
            </a:p>
          </p:txBody>
        </p:sp>
        <p:sp>
          <p:nvSpPr>
            <p:cNvPr id="126" name="직사각형 125"/>
            <p:cNvSpPr/>
            <p:nvPr/>
          </p:nvSpPr>
          <p:spPr>
            <a:xfrm>
              <a:off x="8074458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분해</a:t>
              </a:r>
              <a:endParaRPr lang="ko-KR" altLang="en-US" sz="900" b="1" dirty="0"/>
            </a:p>
          </p:txBody>
        </p:sp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5757874" y="5229408"/>
              <a:ext cx="338359" cy="385678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6184265" y="5242536"/>
              <a:ext cx="902035" cy="350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9" name="타원 128"/>
            <p:cNvSpPr/>
            <p:nvPr/>
          </p:nvSpPr>
          <p:spPr>
            <a:xfrm>
              <a:off x="6784263" y="5284682"/>
              <a:ext cx="289259" cy="28925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+mj-ea"/>
                  <a:ea typeface="+mj-ea"/>
                </a:rPr>
                <a:t>+</a:t>
              </a:r>
              <a:endParaRPr lang="ko-KR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pic>
          <p:nvPicPr>
            <p:cNvPr id="130" name="그림 1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75" y="4827672"/>
              <a:ext cx="3487909" cy="875797"/>
            </a:xfrm>
            <a:prstGeom prst="rect">
              <a:avLst/>
            </a:prstGeom>
          </p:spPr>
        </p:pic>
        <p:sp>
          <p:nvSpPr>
            <p:cNvPr id="131" name="직사각형 130"/>
            <p:cNvSpPr/>
            <p:nvPr/>
          </p:nvSpPr>
          <p:spPr>
            <a:xfrm>
              <a:off x="7353155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err="1" smtClean="0"/>
                <a:t>아바타</a:t>
              </a:r>
              <a:endParaRPr lang="ko-KR" altLang="en-US" sz="900" b="1" dirty="0"/>
            </a:p>
          </p:txBody>
        </p:sp>
        <p:sp>
          <p:nvSpPr>
            <p:cNvPr id="132" name="직사각형 131"/>
            <p:cNvSpPr/>
            <p:nvPr/>
          </p:nvSpPr>
          <p:spPr>
            <a:xfrm>
              <a:off x="8494659" y="2183109"/>
              <a:ext cx="917656" cy="901427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3" name="그룹 132"/>
            <p:cNvGrpSpPr/>
            <p:nvPr/>
          </p:nvGrpSpPr>
          <p:grpSpPr>
            <a:xfrm>
              <a:off x="2211114" y="1779457"/>
              <a:ext cx="3316835" cy="3638248"/>
              <a:chOff x="3928022" y="1082275"/>
              <a:chExt cx="3316835" cy="3638248"/>
            </a:xfrm>
          </p:grpSpPr>
          <p:sp>
            <p:nvSpPr>
              <p:cNvPr id="134" name="직사각형 133"/>
              <p:cNvSpPr/>
              <p:nvPr/>
            </p:nvSpPr>
            <p:spPr>
              <a:xfrm>
                <a:off x="3928022" y="1082275"/>
                <a:ext cx="3264720" cy="35695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4696339" y="1106757"/>
                <a:ext cx="1725204" cy="358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아이템 상태 정보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직사각형 135"/>
              <p:cNvSpPr/>
              <p:nvPr/>
            </p:nvSpPr>
            <p:spPr>
              <a:xfrm>
                <a:off x="3928022" y="1463294"/>
                <a:ext cx="3264720" cy="89697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5765972" y="1511500"/>
                <a:ext cx="1106688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이름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4860549" y="1845125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기본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9" name="직사각형 138"/>
              <p:cNvSpPr/>
              <p:nvPr/>
            </p:nvSpPr>
            <p:spPr>
              <a:xfrm>
                <a:off x="3928022" y="2387736"/>
                <a:ext cx="844006" cy="233278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0" name="직사각형 139"/>
              <p:cNvSpPr/>
              <p:nvPr/>
            </p:nvSpPr>
            <p:spPr>
              <a:xfrm>
                <a:off x="4802822" y="2387736"/>
                <a:ext cx="2389919" cy="182895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4888085" y="2462753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랜덤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2" name="직사각형 141"/>
              <p:cNvSpPr/>
              <p:nvPr/>
            </p:nvSpPr>
            <p:spPr>
              <a:xfrm>
                <a:off x="4802822" y="4242095"/>
                <a:ext cx="2389919" cy="47842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4819247" y="2822078"/>
                <a:ext cx="2038614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공격력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스킬 재사용 대기시간 감소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이동 속도 증가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4853419" y="1511500"/>
                <a:ext cx="596100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6704796" y="2822078"/>
                <a:ext cx="540061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</a:rPr>
                  <a:t>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%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6" name="직사각형 145"/>
              <p:cNvSpPr/>
              <p:nvPr/>
            </p:nvSpPr>
            <p:spPr>
              <a:xfrm>
                <a:off x="485721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판매</a:t>
                </a:r>
                <a:endParaRPr lang="ko-KR" altLang="en-US" sz="900" b="1" dirty="0"/>
              </a:p>
            </p:txBody>
          </p:sp>
          <p:sp>
            <p:nvSpPr>
              <p:cNvPr id="147" name="직사각형 146"/>
              <p:cNvSpPr/>
              <p:nvPr/>
            </p:nvSpPr>
            <p:spPr>
              <a:xfrm>
                <a:off x="3959552" y="2420743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강화</a:t>
                </a:r>
                <a:endParaRPr lang="ko-KR" altLang="en-US" sz="900" b="1" dirty="0"/>
              </a:p>
            </p:txBody>
          </p:sp>
          <p:sp>
            <p:nvSpPr>
              <p:cNvPr id="148" name="직사각형 147"/>
              <p:cNvSpPr/>
              <p:nvPr/>
            </p:nvSpPr>
            <p:spPr>
              <a:xfrm>
                <a:off x="3961659" y="2998952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분해</a:t>
                </a:r>
                <a:endParaRPr lang="ko-KR" altLang="en-US" sz="900" b="1" dirty="0"/>
              </a:p>
            </p:txBody>
          </p:sp>
          <p:sp>
            <p:nvSpPr>
              <p:cNvPr id="149" name="직사각형 148"/>
              <p:cNvSpPr/>
              <p:nvPr/>
            </p:nvSpPr>
            <p:spPr>
              <a:xfrm>
                <a:off x="3961659" y="3577160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합성</a:t>
                </a:r>
                <a:endParaRPr lang="ko-KR" altLang="en-US" sz="900" b="1" dirty="0"/>
              </a:p>
            </p:txBody>
          </p:sp>
          <p:sp>
            <p:nvSpPr>
              <p:cNvPr id="150" name="직사각형 149"/>
              <p:cNvSpPr/>
              <p:nvPr/>
            </p:nvSpPr>
            <p:spPr>
              <a:xfrm>
                <a:off x="3961659" y="4155369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추출</a:t>
                </a:r>
                <a:endParaRPr lang="ko-KR" altLang="en-US" sz="900" b="1" dirty="0"/>
              </a:p>
            </p:txBody>
          </p:sp>
          <p:sp>
            <p:nvSpPr>
              <p:cNvPr id="151" name="직사각형 150"/>
              <p:cNvSpPr/>
              <p:nvPr/>
            </p:nvSpPr>
            <p:spPr>
              <a:xfrm>
                <a:off x="603959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장착</a:t>
                </a:r>
                <a:endParaRPr lang="ko-KR" altLang="en-US" sz="900" b="1" dirty="0"/>
              </a:p>
            </p:txBody>
          </p:sp>
          <p:grpSp>
            <p:nvGrpSpPr>
              <p:cNvPr id="152" name="그룹 151"/>
              <p:cNvGrpSpPr/>
              <p:nvPr/>
            </p:nvGrpSpPr>
            <p:grpSpPr>
              <a:xfrm>
                <a:off x="6849690" y="1088383"/>
                <a:ext cx="347376" cy="347376"/>
                <a:chOff x="7570381" y="1929959"/>
                <a:chExt cx="350874" cy="350874"/>
              </a:xfrm>
            </p:grpSpPr>
            <p:sp>
              <p:nvSpPr>
                <p:cNvPr id="154" name="직사각형 153"/>
                <p:cNvSpPr/>
                <p:nvPr/>
              </p:nvSpPr>
              <p:spPr>
                <a:xfrm>
                  <a:off x="7575697" y="1935275"/>
                  <a:ext cx="340242" cy="340242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5" name="곱셈 기호 154"/>
                <p:cNvSpPr/>
                <p:nvPr/>
              </p:nvSpPr>
              <p:spPr>
                <a:xfrm>
                  <a:off x="7570381" y="1929959"/>
                  <a:ext cx="350874" cy="350874"/>
                </a:xfrm>
                <a:prstGeom prst="mathMultiply">
                  <a:avLst>
                    <a:gd name="adj1" fmla="val 11399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53" name="TextBox 152"/>
              <p:cNvSpPr txBox="1"/>
              <p:nvPr/>
            </p:nvSpPr>
            <p:spPr>
              <a:xfrm>
                <a:off x="4876263" y="1151953"/>
                <a:ext cx="1635955" cy="3427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600" b="1" dirty="0" smtClean="0">
                    <a:solidFill>
                      <a:schemeClr val="accent4">
                        <a:alpha val="34000"/>
                      </a:schemeClr>
                    </a:solidFill>
                  </a:rPr>
                  <a:t>1</a:t>
                </a:r>
                <a:endParaRPr lang="ko-KR" altLang="en-US" sz="16600" b="1" dirty="0">
                  <a:solidFill>
                    <a:schemeClr val="accent4">
                      <a:alpha val="34000"/>
                    </a:schemeClr>
                  </a:solidFill>
                </a:endParaRPr>
              </a:p>
            </p:txBody>
          </p:sp>
        </p:grpSp>
        <p:grpSp>
          <p:nvGrpSpPr>
            <p:cNvPr id="156" name="그룹 155"/>
            <p:cNvGrpSpPr/>
            <p:nvPr/>
          </p:nvGrpSpPr>
          <p:grpSpPr>
            <a:xfrm>
              <a:off x="2177610" y="2193745"/>
              <a:ext cx="974320" cy="838359"/>
              <a:chOff x="1578911" y="3242556"/>
              <a:chExt cx="1289317" cy="1109403"/>
            </a:xfrm>
          </p:grpSpPr>
          <p:sp>
            <p:nvSpPr>
              <p:cNvPr id="157" name="직사각형 156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58" name="그림 15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159" name="그림 1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60" name="그림 1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61" name="그림 1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62" name="그림 16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63" name="그림 16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64" name="그림 163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165" name="TextBox 164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166" name="그룹 165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172" name="직사각형 171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73" name="TextBox 172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167" name="그룹 166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170" name="이등변 삼각형 169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71" name="TextBox 170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68" name="그림 16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69" name="그림 16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pic>
          <p:nvPicPr>
            <p:cNvPr id="174" name="그림 173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2263201" y="1817158"/>
              <a:ext cx="184706" cy="24120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75" name="그룹 174"/>
            <p:cNvGrpSpPr/>
            <p:nvPr/>
          </p:nvGrpSpPr>
          <p:grpSpPr>
            <a:xfrm>
              <a:off x="5749387" y="1791063"/>
              <a:ext cx="3316835" cy="3638248"/>
              <a:chOff x="3928022" y="1082275"/>
              <a:chExt cx="3316835" cy="3638248"/>
            </a:xfrm>
          </p:grpSpPr>
          <p:sp>
            <p:nvSpPr>
              <p:cNvPr id="176" name="직사각형 175"/>
              <p:cNvSpPr/>
              <p:nvPr/>
            </p:nvSpPr>
            <p:spPr>
              <a:xfrm>
                <a:off x="3928022" y="1082275"/>
                <a:ext cx="3264720" cy="35695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4696339" y="1106757"/>
                <a:ext cx="1725204" cy="358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아이템 상태 정보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직사각형 177"/>
              <p:cNvSpPr/>
              <p:nvPr/>
            </p:nvSpPr>
            <p:spPr>
              <a:xfrm>
                <a:off x="3928022" y="1463294"/>
                <a:ext cx="3264720" cy="89697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5765972" y="1511500"/>
                <a:ext cx="1106688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이름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4860549" y="1845125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기본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1" name="직사각형 180"/>
              <p:cNvSpPr/>
              <p:nvPr/>
            </p:nvSpPr>
            <p:spPr>
              <a:xfrm>
                <a:off x="3928022" y="2387736"/>
                <a:ext cx="844006" cy="233278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2" name="직사각형 181"/>
              <p:cNvSpPr/>
              <p:nvPr/>
            </p:nvSpPr>
            <p:spPr>
              <a:xfrm>
                <a:off x="4802822" y="2387736"/>
                <a:ext cx="2389919" cy="182895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4888085" y="2462753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랜덤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4" name="직사각형 183"/>
              <p:cNvSpPr/>
              <p:nvPr/>
            </p:nvSpPr>
            <p:spPr>
              <a:xfrm>
                <a:off x="4802822" y="4242095"/>
                <a:ext cx="2389919" cy="47842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4819247" y="2822078"/>
                <a:ext cx="2038614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공격력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스킬 재사용 대기시간 감소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이동 속도 증가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4853419" y="1511500"/>
                <a:ext cx="596100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6704796" y="2822078"/>
                <a:ext cx="540061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</a:rPr>
                  <a:t>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%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8" name="직사각형 187"/>
              <p:cNvSpPr/>
              <p:nvPr/>
            </p:nvSpPr>
            <p:spPr>
              <a:xfrm>
                <a:off x="485721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판매</a:t>
                </a:r>
                <a:endParaRPr lang="ko-KR" altLang="en-US" sz="900" b="1" dirty="0"/>
              </a:p>
            </p:txBody>
          </p:sp>
          <p:sp>
            <p:nvSpPr>
              <p:cNvPr id="189" name="직사각형 188"/>
              <p:cNvSpPr/>
              <p:nvPr/>
            </p:nvSpPr>
            <p:spPr>
              <a:xfrm>
                <a:off x="3959552" y="2420743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강화</a:t>
                </a:r>
                <a:endParaRPr lang="ko-KR" altLang="en-US" sz="900" b="1" dirty="0"/>
              </a:p>
            </p:txBody>
          </p:sp>
          <p:sp>
            <p:nvSpPr>
              <p:cNvPr id="190" name="직사각형 189"/>
              <p:cNvSpPr/>
              <p:nvPr/>
            </p:nvSpPr>
            <p:spPr>
              <a:xfrm>
                <a:off x="3961659" y="2998952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분해</a:t>
                </a:r>
                <a:endParaRPr lang="ko-KR" altLang="en-US" sz="900" b="1" dirty="0"/>
              </a:p>
            </p:txBody>
          </p:sp>
          <p:sp>
            <p:nvSpPr>
              <p:cNvPr id="191" name="직사각형 190"/>
              <p:cNvSpPr/>
              <p:nvPr/>
            </p:nvSpPr>
            <p:spPr>
              <a:xfrm>
                <a:off x="3961659" y="3577160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합성</a:t>
                </a:r>
                <a:endParaRPr lang="ko-KR" altLang="en-US" sz="900" b="1" dirty="0"/>
              </a:p>
            </p:txBody>
          </p:sp>
          <p:sp>
            <p:nvSpPr>
              <p:cNvPr id="192" name="직사각형 191"/>
              <p:cNvSpPr/>
              <p:nvPr/>
            </p:nvSpPr>
            <p:spPr>
              <a:xfrm>
                <a:off x="3961659" y="4155369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추출</a:t>
                </a:r>
                <a:endParaRPr lang="ko-KR" altLang="en-US" sz="900" b="1" dirty="0"/>
              </a:p>
            </p:txBody>
          </p:sp>
          <p:sp>
            <p:nvSpPr>
              <p:cNvPr id="193" name="직사각형 192"/>
              <p:cNvSpPr/>
              <p:nvPr/>
            </p:nvSpPr>
            <p:spPr>
              <a:xfrm>
                <a:off x="603959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장착</a:t>
                </a:r>
                <a:endParaRPr lang="ko-KR" altLang="en-US" sz="900" b="1" dirty="0"/>
              </a:p>
            </p:txBody>
          </p:sp>
          <p:grpSp>
            <p:nvGrpSpPr>
              <p:cNvPr id="194" name="그룹 193"/>
              <p:cNvGrpSpPr/>
              <p:nvPr/>
            </p:nvGrpSpPr>
            <p:grpSpPr>
              <a:xfrm>
                <a:off x="6849690" y="1088383"/>
                <a:ext cx="347376" cy="347376"/>
                <a:chOff x="7570381" y="1929959"/>
                <a:chExt cx="350874" cy="350874"/>
              </a:xfrm>
            </p:grpSpPr>
            <p:sp>
              <p:nvSpPr>
                <p:cNvPr id="196" name="직사각형 195"/>
                <p:cNvSpPr/>
                <p:nvPr/>
              </p:nvSpPr>
              <p:spPr>
                <a:xfrm>
                  <a:off x="7575697" y="1935275"/>
                  <a:ext cx="340242" cy="340242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7" name="곱셈 기호 196"/>
                <p:cNvSpPr/>
                <p:nvPr/>
              </p:nvSpPr>
              <p:spPr>
                <a:xfrm>
                  <a:off x="7570381" y="1929959"/>
                  <a:ext cx="350874" cy="350874"/>
                </a:xfrm>
                <a:prstGeom prst="mathMultiply">
                  <a:avLst>
                    <a:gd name="adj1" fmla="val 11399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95" name="TextBox 194"/>
              <p:cNvSpPr txBox="1"/>
              <p:nvPr/>
            </p:nvSpPr>
            <p:spPr>
              <a:xfrm>
                <a:off x="4876263" y="1151953"/>
                <a:ext cx="1635955" cy="3427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600" b="1" dirty="0" smtClean="0">
                    <a:solidFill>
                      <a:schemeClr val="accent4">
                        <a:alpha val="34000"/>
                      </a:schemeClr>
                    </a:solidFill>
                  </a:rPr>
                  <a:t>1</a:t>
                </a:r>
                <a:endParaRPr lang="ko-KR" altLang="en-US" sz="16600" b="1" dirty="0">
                  <a:solidFill>
                    <a:schemeClr val="accent4">
                      <a:alpha val="34000"/>
                    </a:schemeClr>
                  </a:solidFill>
                </a:endParaRPr>
              </a:p>
            </p:txBody>
          </p:sp>
        </p:grpSp>
        <p:grpSp>
          <p:nvGrpSpPr>
            <p:cNvPr id="198" name="그룹 197"/>
            <p:cNvGrpSpPr/>
            <p:nvPr/>
          </p:nvGrpSpPr>
          <p:grpSpPr>
            <a:xfrm>
              <a:off x="5713823" y="2208682"/>
              <a:ext cx="991055" cy="838359"/>
              <a:chOff x="-971841" y="2753742"/>
              <a:chExt cx="740057" cy="626033"/>
            </a:xfrm>
          </p:grpSpPr>
          <p:sp>
            <p:nvSpPr>
              <p:cNvPr id="199" name="직사각형 198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200" name="그림 19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201" name="그림 20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02" name="그림 20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03" name="그림 20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04" name="그림 20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205" name="TextBox 204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07" name="그림 20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sp>
          <p:nvSpPr>
            <p:cNvPr id="208" name="설명선 2 207"/>
            <p:cNvSpPr/>
            <p:nvPr/>
          </p:nvSpPr>
          <p:spPr>
            <a:xfrm>
              <a:off x="6957283" y="3327525"/>
              <a:ext cx="1589556" cy="430562"/>
            </a:xfrm>
            <a:prstGeom prst="borderCallout2">
              <a:avLst>
                <a:gd name="adj1" fmla="val 25251"/>
                <a:gd name="adj2" fmla="val -3556"/>
                <a:gd name="adj3" fmla="val 26358"/>
                <a:gd name="adj4" fmla="val -18800"/>
                <a:gd name="adj5" fmla="val 138889"/>
                <a:gd name="adj6" fmla="val -39239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일반 분해 버튼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선택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209" name="그룹 208"/>
            <p:cNvGrpSpPr/>
            <p:nvPr/>
          </p:nvGrpSpPr>
          <p:grpSpPr>
            <a:xfrm>
              <a:off x="5678728" y="3468755"/>
              <a:ext cx="984172" cy="1025000"/>
              <a:chOff x="192795" y="2599981"/>
              <a:chExt cx="840954" cy="875840"/>
            </a:xfrm>
          </p:grpSpPr>
          <p:sp>
            <p:nvSpPr>
              <p:cNvPr id="210" name="도넛 209">
                <a:hlinkClick r:id="rId14" action="ppaction://hlinksldjump"/>
              </p:cNvPr>
              <p:cNvSpPr/>
              <p:nvPr/>
            </p:nvSpPr>
            <p:spPr>
              <a:xfrm>
                <a:off x="192795" y="2599981"/>
                <a:ext cx="837282" cy="875840"/>
              </a:xfrm>
              <a:prstGeom prst="donut">
                <a:avLst>
                  <a:gd name="adj" fmla="val 10162"/>
                </a:avLst>
              </a:prstGeom>
              <a:solidFill>
                <a:srgbClr val="00B05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타원 210">
                <a:hlinkClick r:id="rId14" action="ppaction://hlinksldjump"/>
              </p:cNvPr>
              <p:cNvSpPr/>
              <p:nvPr/>
            </p:nvSpPr>
            <p:spPr>
              <a:xfrm>
                <a:off x="196467" y="2655625"/>
                <a:ext cx="837282" cy="820196"/>
              </a:xfrm>
              <a:prstGeom prst="ellipse">
                <a:avLst/>
              </a:prstGeom>
              <a:solidFill>
                <a:srgbClr val="FFC000">
                  <a:alpha val="23000"/>
                </a:srgbClr>
              </a:solidFill>
              <a:ln>
                <a:solidFill>
                  <a:schemeClr val="accent1">
                    <a:shade val="50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319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–</a:t>
              </a:r>
              <a:r>
                <a:rPr lang="ko-KR" altLang="en-US" dirty="0" smtClean="0"/>
                <a:t> </a:t>
              </a:r>
              <a:r>
                <a:rPr lang="ko-KR" altLang="en-US" dirty="0" smtClean="0">
                  <a:solidFill>
                    <a:srgbClr val="00B0F0"/>
                  </a:solidFill>
                </a:rPr>
                <a:t>일반 분해</a:t>
              </a:r>
              <a:r>
                <a:rPr lang="en-US" altLang="ko-KR" dirty="0" smtClean="0"/>
                <a:t>: </a:t>
              </a:r>
              <a:r>
                <a:rPr lang="ko-KR" altLang="en-US" dirty="0" smtClean="0"/>
                <a:t>분해 확인</a:t>
              </a:r>
              <a:endParaRPr lang="ko-KR" altLang="en-US" dirty="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981728" y="1390261"/>
            <a:ext cx="7713567" cy="4338882"/>
            <a:chOff x="1981728" y="1390261"/>
            <a:chExt cx="7713567" cy="433888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28" y="1390261"/>
              <a:ext cx="7713567" cy="4338882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665199" y="5002707"/>
              <a:ext cx="3815973" cy="7264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763567" y="1809696"/>
              <a:ext cx="504898" cy="27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75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75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5778046" y="2206813"/>
              <a:ext cx="974320" cy="838359"/>
              <a:chOff x="1578911" y="3242556"/>
              <a:chExt cx="1289317" cy="1109403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11" name="그림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4" name="그림 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5" name="그림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18" name="그룹 17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24" name="직사각형 23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19" name="그룹 18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22" name="이등변 삼각형 21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grpSp>
          <p:nvGrpSpPr>
            <p:cNvPr id="26" name="그룹 25"/>
            <p:cNvGrpSpPr/>
            <p:nvPr/>
          </p:nvGrpSpPr>
          <p:grpSpPr>
            <a:xfrm>
              <a:off x="6671479" y="2197006"/>
              <a:ext cx="974320" cy="838359"/>
              <a:chOff x="-1465265" y="2091193"/>
              <a:chExt cx="727560" cy="626033"/>
            </a:xfrm>
          </p:grpSpPr>
          <p:sp>
            <p:nvSpPr>
              <p:cNvPr id="27" name="직사각형 26"/>
              <p:cNvSpPr/>
              <p:nvPr/>
            </p:nvSpPr>
            <p:spPr>
              <a:xfrm>
                <a:off x="-1398293" y="2107785"/>
                <a:ext cx="609443" cy="609441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7350" y="2119009"/>
                <a:ext cx="548498" cy="548497"/>
              </a:xfrm>
              <a:prstGeom prst="rect">
                <a:avLst/>
              </a:prstGeom>
            </p:spPr>
          </p:pic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8629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0" name="그림 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09965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33637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157309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80981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0465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5" name="그림 3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374834" y="2129000"/>
                <a:ext cx="103959" cy="135756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-1140380" y="2091193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-1398293" y="2327956"/>
                <a:ext cx="609443" cy="162517"/>
              </a:xfrm>
              <a:prstGeom prst="rect">
                <a:avLst/>
              </a:prstGeom>
              <a:solidFill>
                <a:srgbClr val="321704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-1359026" y="2289258"/>
                <a:ext cx="5309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900" dirty="0" err="1" smtClean="0">
                    <a:solidFill>
                      <a:schemeClr val="accent2"/>
                    </a:solidFill>
                  </a:rPr>
                  <a:t>등록중</a:t>
                </a:r>
                <a:endParaRPr lang="ko-KR" altLang="en-US" sz="1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39" name="그룹 38"/>
              <p:cNvGrpSpPr/>
              <p:nvPr/>
            </p:nvGrpSpPr>
            <p:grpSpPr>
              <a:xfrm>
                <a:off x="-1465265" y="2439685"/>
                <a:ext cx="465194" cy="200055"/>
                <a:chOff x="7475041" y="2065366"/>
                <a:chExt cx="824375" cy="354521"/>
              </a:xfrm>
            </p:grpSpPr>
            <p:sp>
              <p:nvSpPr>
                <p:cNvPr id="41" name="이등변 삼각형 40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40" name="그림 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928323" y="2581976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43" name="그룹 42"/>
            <p:cNvGrpSpPr/>
            <p:nvPr/>
          </p:nvGrpSpPr>
          <p:grpSpPr>
            <a:xfrm>
              <a:off x="7564912" y="2199063"/>
              <a:ext cx="969465" cy="838359"/>
              <a:chOff x="-955718" y="2753742"/>
              <a:chExt cx="723935" cy="626033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46" name="그림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755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8" name="그림 4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7139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5523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3907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1" name="그림 50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868912" y="2791549"/>
                <a:ext cx="103959" cy="135756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-634458" y="2753742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-955718" y="3102234"/>
                <a:ext cx="50366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2,345</a:t>
                </a:r>
                <a:r>
                  <a:rPr lang="ko-KR" altLang="en-US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A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54" name="그림 5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422289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5" name="그룹 54"/>
            <p:cNvGrpSpPr/>
            <p:nvPr/>
          </p:nvGrpSpPr>
          <p:grpSpPr>
            <a:xfrm>
              <a:off x="8453490" y="2199063"/>
              <a:ext cx="991055" cy="838359"/>
              <a:chOff x="-971841" y="2753742"/>
              <a:chExt cx="740057" cy="626033"/>
            </a:xfrm>
          </p:grpSpPr>
          <p:sp>
            <p:nvSpPr>
              <p:cNvPr id="56" name="직사각형 55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57" name="그림 5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61" name="그림 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65" name="그룹 64"/>
            <p:cNvGrpSpPr/>
            <p:nvPr/>
          </p:nvGrpSpPr>
          <p:grpSpPr>
            <a:xfrm>
              <a:off x="5757874" y="3098972"/>
              <a:ext cx="991055" cy="838359"/>
              <a:chOff x="-1634824" y="2506365"/>
              <a:chExt cx="740057" cy="626033"/>
            </a:xfrm>
          </p:grpSpPr>
          <p:sp>
            <p:nvSpPr>
              <p:cNvPr id="66" name="직사각형 65"/>
              <p:cNvSpPr/>
              <p:nvPr/>
            </p:nvSpPr>
            <p:spPr>
              <a:xfrm>
                <a:off x="-1555354" y="2522957"/>
                <a:ext cx="609443" cy="60944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67" name="그림 6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21540" y="2534167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71" name="그림 7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2" name="그림 7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3" name="그림 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59077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4" name="그림 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66938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75" name="그림 7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2544172"/>
                <a:ext cx="103959" cy="135756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-1297441" y="250636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-1634824" y="2854857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78" name="그룹 77"/>
            <p:cNvGrpSpPr/>
            <p:nvPr/>
          </p:nvGrpSpPr>
          <p:grpSpPr>
            <a:xfrm>
              <a:off x="6645061" y="3098972"/>
              <a:ext cx="991180" cy="838359"/>
              <a:chOff x="-859635" y="2513688"/>
              <a:chExt cx="740150" cy="626033"/>
            </a:xfrm>
          </p:grpSpPr>
          <p:sp>
            <p:nvSpPr>
              <p:cNvPr id="79" name="직사각형 78"/>
              <p:cNvSpPr/>
              <p:nvPr/>
            </p:nvSpPr>
            <p:spPr>
              <a:xfrm>
                <a:off x="-780165" y="2530280"/>
                <a:ext cx="609443" cy="609441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80" name="그림 7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55688" y="2539276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8165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76026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83888" y="3004471"/>
                <a:ext cx="124748" cy="121888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-454834" y="25136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-859635" y="2862180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86" name="그룹 85"/>
            <p:cNvGrpSpPr/>
            <p:nvPr/>
          </p:nvGrpSpPr>
          <p:grpSpPr>
            <a:xfrm>
              <a:off x="7538752" y="3098972"/>
              <a:ext cx="982506" cy="845012"/>
              <a:chOff x="-1634824" y="3217288"/>
              <a:chExt cx="733673" cy="631001"/>
            </a:xfrm>
          </p:grpSpPr>
          <p:sp>
            <p:nvSpPr>
              <p:cNvPr id="87" name="직사각형 86"/>
              <p:cNvSpPr/>
              <p:nvPr/>
            </p:nvSpPr>
            <p:spPr>
              <a:xfrm>
                <a:off x="-1555354" y="3238848"/>
                <a:ext cx="609443" cy="609441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88" name="그림 8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5448" y="322407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89" name="그림 8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0" name="그림 8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1" name="그림 90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3260063"/>
                <a:ext cx="103959" cy="135756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-1634824" y="3570748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2</a:t>
                </a:r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-1236500" y="32172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8449282" y="3098972"/>
              <a:ext cx="982506" cy="845012"/>
              <a:chOff x="-853099" y="3222383"/>
              <a:chExt cx="733673" cy="631001"/>
            </a:xfrm>
          </p:grpSpPr>
          <p:sp>
            <p:nvSpPr>
              <p:cNvPr id="95" name="직사각형 94"/>
              <p:cNvSpPr/>
              <p:nvPr/>
            </p:nvSpPr>
            <p:spPr>
              <a:xfrm>
                <a:off x="-773629" y="3243943"/>
                <a:ext cx="609443" cy="6094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96" name="그림 9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4700" y="3244870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97" name="그림 9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1629" y="3718134"/>
                <a:ext cx="124748" cy="121888"/>
              </a:xfrm>
              <a:prstGeom prst="rect">
                <a:avLst/>
              </a:prstGeom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-853099" y="3575843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-454775" y="3222383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0" name="직사각형 99"/>
            <p:cNvSpPr/>
            <p:nvPr/>
          </p:nvSpPr>
          <p:spPr>
            <a:xfrm>
              <a:off x="8795761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판매</a:t>
              </a:r>
              <a:endParaRPr lang="ko-KR" altLang="en-US" sz="900" b="1" dirty="0"/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8074458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분해</a:t>
              </a:r>
              <a:endParaRPr lang="ko-KR" altLang="en-US" sz="900" b="1" dirty="0"/>
            </a:p>
          </p:txBody>
        </p:sp>
        <p:pic>
          <p:nvPicPr>
            <p:cNvPr id="102" name="그림 101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5757874" y="5229408"/>
              <a:ext cx="338359" cy="385678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6184265" y="5242536"/>
              <a:ext cx="902035" cy="350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4" name="타원 103"/>
            <p:cNvSpPr/>
            <p:nvPr/>
          </p:nvSpPr>
          <p:spPr>
            <a:xfrm>
              <a:off x="6784263" y="5284682"/>
              <a:ext cx="289259" cy="28925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+mj-ea"/>
                  <a:ea typeface="+mj-ea"/>
                </a:rPr>
                <a:t>+</a:t>
              </a:r>
              <a:endParaRPr lang="ko-KR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75" y="4827672"/>
              <a:ext cx="3487909" cy="875797"/>
            </a:xfrm>
            <a:prstGeom prst="rect">
              <a:avLst/>
            </a:prstGeom>
          </p:spPr>
        </p:pic>
        <p:sp>
          <p:nvSpPr>
            <p:cNvPr id="106" name="직사각형 105"/>
            <p:cNvSpPr/>
            <p:nvPr/>
          </p:nvSpPr>
          <p:spPr>
            <a:xfrm>
              <a:off x="7353155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err="1" smtClean="0"/>
                <a:t>아바타</a:t>
              </a:r>
              <a:endParaRPr lang="ko-KR" altLang="en-US" sz="900" b="1" dirty="0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8494659" y="2183109"/>
              <a:ext cx="917656" cy="901427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8" name="그룹 107"/>
            <p:cNvGrpSpPr/>
            <p:nvPr/>
          </p:nvGrpSpPr>
          <p:grpSpPr>
            <a:xfrm>
              <a:off x="2211114" y="1779457"/>
              <a:ext cx="3316835" cy="3638248"/>
              <a:chOff x="3928022" y="1082275"/>
              <a:chExt cx="3316835" cy="3638248"/>
            </a:xfrm>
          </p:grpSpPr>
          <p:sp>
            <p:nvSpPr>
              <p:cNvPr id="109" name="직사각형 108"/>
              <p:cNvSpPr/>
              <p:nvPr/>
            </p:nvSpPr>
            <p:spPr>
              <a:xfrm>
                <a:off x="3928022" y="1082275"/>
                <a:ext cx="3264720" cy="35695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4696339" y="1106757"/>
                <a:ext cx="1725204" cy="358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아이템 상태 정보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3928022" y="1463294"/>
                <a:ext cx="3264720" cy="89697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5765972" y="1511500"/>
                <a:ext cx="1106688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이름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4860549" y="1845125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기본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4" name="직사각형 113"/>
              <p:cNvSpPr/>
              <p:nvPr/>
            </p:nvSpPr>
            <p:spPr>
              <a:xfrm>
                <a:off x="3928022" y="2387736"/>
                <a:ext cx="844006" cy="233278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" name="직사각형 114"/>
              <p:cNvSpPr/>
              <p:nvPr/>
            </p:nvSpPr>
            <p:spPr>
              <a:xfrm>
                <a:off x="4802822" y="2387736"/>
                <a:ext cx="2389919" cy="182895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888085" y="2462753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랜덤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7" name="직사각형 116"/>
              <p:cNvSpPr/>
              <p:nvPr/>
            </p:nvSpPr>
            <p:spPr>
              <a:xfrm>
                <a:off x="4802822" y="4242095"/>
                <a:ext cx="2389919" cy="47842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4819247" y="2822078"/>
                <a:ext cx="2038614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공격력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스킬 재사용 대기시간 감소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이동 속도 증가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4853419" y="1511500"/>
                <a:ext cx="596100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704796" y="2822078"/>
                <a:ext cx="540061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</a:rPr>
                  <a:t>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%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1" name="직사각형 120"/>
              <p:cNvSpPr/>
              <p:nvPr/>
            </p:nvSpPr>
            <p:spPr>
              <a:xfrm>
                <a:off x="485721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판매</a:t>
                </a:r>
                <a:endParaRPr lang="ko-KR" altLang="en-US" sz="900" b="1" dirty="0"/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3959552" y="2420743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강화</a:t>
                </a:r>
                <a:endParaRPr lang="ko-KR" altLang="en-US" sz="900" b="1" dirty="0"/>
              </a:p>
            </p:txBody>
          </p:sp>
          <p:sp>
            <p:nvSpPr>
              <p:cNvPr id="123" name="직사각형 122"/>
              <p:cNvSpPr/>
              <p:nvPr/>
            </p:nvSpPr>
            <p:spPr>
              <a:xfrm>
                <a:off x="3961659" y="2998952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분해</a:t>
                </a:r>
                <a:endParaRPr lang="ko-KR" altLang="en-US" sz="900" b="1" dirty="0"/>
              </a:p>
            </p:txBody>
          </p:sp>
          <p:sp>
            <p:nvSpPr>
              <p:cNvPr id="124" name="직사각형 123"/>
              <p:cNvSpPr/>
              <p:nvPr/>
            </p:nvSpPr>
            <p:spPr>
              <a:xfrm>
                <a:off x="3961659" y="3577160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합성</a:t>
                </a:r>
                <a:endParaRPr lang="ko-KR" altLang="en-US" sz="900" b="1" dirty="0"/>
              </a:p>
            </p:txBody>
          </p:sp>
          <p:sp>
            <p:nvSpPr>
              <p:cNvPr id="125" name="직사각형 124"/>
              <p:cNvSpPr/>
              <p:nvPr/>
            </p:nvSpPr>
            <p:spPr>
              <a:xfrm>
                <a:off x="3961659" y="4155369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추출</a:t>
                </a:r>
                <a:endParaRPr lang="ko-KR" altLang="en-US" sz="900" b="1" dirty="0"/>
              </a:p>
            </p:txBody>
          </p:sp>
          <p:sp>
            <p:nvSpPr>
              <p:cNvPr id="126" name="직사각형 125"/>
              <p:cNvSpPr/>
              <p:nvPr/>
            </p:nvSpPr>
            <p:spPr>
              <a:xfrm>
                <a:off x="603959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장착</a:t>
                </a:r>
                <a:endParaRPr lang="ko-KR" altLang="en-US" sz="900" b="1" dirty="0"/>
              </a:p>
            </p:txBody>
          </p:sp>
          <p:grpSp>
            <p:nvGrpSpPr>
              <p:cNvPr id="127" name="그룹 126"/>
              <p:cNvGrpSpPr/>
              <p:nvPr/>
            </p:nvGrpSpPr>
            <p:grpSpPr>
              <a:xfrm>
                <a:off x="6849690" y="1088383"/>
                <a:ext cx="347376" cy="347376"/>
                <a:chOff x="7570381" y="1929959"/>
                <a:chExt cx="350874" cy="350874"/>
              </a:xfrm>
            </p:grpSpPr>
            <p:sp>
              <p:nvSpPr>
                <p:cNvPr id="129" name="직사각형 128"/>
                <p:cNvSpPr/>
                <p:nvPr/>
              </p:nvSpPr>
              <p:spPr>
                <a:xfrm>
                  <a:off x="7575697" y="1935275"/>
                  <a:ext cx="340242" cy="340242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0" name="곱셈 기호 129"/>
                <p:cNvSpPr/>
                <p:nvPr/>
              </p:nvSpPr>
              <p:spPr>
                <a:xfrm>
                  <a:off x="7570381" y="1929959"/>
                  <a:ext cx="350874" cy="350874"/>
                </a:xfrm>
                <a:prstGeom prst="mathMultiply">
                  <a:avLst>
                    <a:gd name="adj1" fmla="val 11399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28" name="TextBox 127"/>
              <p:cNvSpPr txBox="1"/>
              <p:nvPr/>
            </p:nvSpPr>
            <p:spPr>
              <a:xfrm>
                <a:off x="4876263" y="1151953"/>
                <a:ext cx="1635955" cy="3427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600" b="1" dirty="0" smtClean="0">
                    <a:solidFill>
                      <a:schemeClr val="accent4">
                        <a:alpha val="34000"/>
                      </a:schemeClr>
                    </a:solidFill>
                  </a:rPr>
                  <a:t>1</a:t>
                </a:r>
                <a:endParaRPr lang="ko-KR" altLang="en-US" sz="16600" b="1" dirty="0">
                  <a:solidFill>
                    <a:schemeClr val="accent4">
                      <a:alpha val="34000"/>
                    </a:schemeClr>
                  </a:solidFill>
                </a:endParaRPr>
              </a:p>
            </p:txBody>
          </p:sp>
        </p:grpSp>
        <p:grpSp>
          <p:nvGrpSpPr>
            <p:cNvPr id="131" name="그룹 130"/>
            <p:cNvGrpSpPr/>
            <p:nvPr/>
          </p:nvGrpSpPr>
          <p:grpSpPr>
            <a:xfrm>
              <a:off x="2177610" y="2193745"/>
              <a:ext cx="974320" cy="838359"/>
              <a:chOff x="1578911" y="3242556"/>
              <a:chExt cx="1289317" cy="1109403"/>
            </a:xfrm>
          </p:grpSpPr>
          <p:sp>
            <p:nvSpPr>
              <p:cNvPr id="132" name="직사각형 131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33" name="그림 1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35" name="그림 13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36" name="그림 1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37" name="그림 13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38" name="그림 1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39" name="그림 138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140" name="TextBox 139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141" name="그룹 140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147" name="직사각형 146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142" name="그룹 141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145" name="이등변 삼각형 144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43" name="그림 1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pic>
          <p:nvPicPr>
            <p:cNvPr id="149" name="그림 148"/>
            <p:cNvPicPr>
              <a:picLocks noChangeAspect="1"/>
            </p:cNvPicPr>
            <p:nvPr/>
          </p:nvPicPr>
          <p:blipFill rotWithShape="1">
            <a:blip r:embed="rId6"/>
            <a:srcRect l="15593" t="6258" r="12525" b="2634"/>
            <a:stretch/>
          </p:blipFill>
          <p:spPr>
            <a:xfrm>
              <a:off x="2263201" y="1817158"/>
              <a:ext cx="184706" cy="24120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50" name="그룹 149"/>
            <p:cNvGrpSpPr/>
            <p:nvPr/>
          </p:nvGrpSpPr>
          <p:grpSpPr>
            <a:xfrm>
              <a:off x="5749387" y="1791063"/>
              <a:ext cx="3316835" cy="3638248"/>
              <a:chOff x="3928022" y="1082275"/>
              <a:chExt cx="3316835" cy="3638248"/>
            </a:xfrm>
          </p:grpSpPr>
          <p:sp>
            <p:nvSpPr>
              <p:cNvPr id="151" name="직사각형 150"/>
              <p:cNvSpPr/>
              <p:nvPr/>
            </p:nvSpPr>
            <p:spPr>
              <a:xfrm>
                <a:off x="3928022" y="1082275"/>
                <a:ext cx="3264720" cy="35695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4696339" y="1106757"/>
                <a:ext cx="1725204" cy="358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아이템 상태 정보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직사각형 152"/>
              <p:cNvSpPr/>
              <p:nvPr/>
            </p:nvSpPr>
            <p:spPr>
              <a:xfrm>
                <a:off x="3928022" y="1463294"/>
                <a:ext cx="3264720" cy="896973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5765972" y="1511500"/>
                <a:ext cx="1106688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이름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4860549" y="1845125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기본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6" name="직사각형 155"/>
              <p:cNvSpPr/>
              <p:nvPr/>
            </p:nvSpPr>
            <p:spPr>
              <a:xfrm>
                <a:off x="3928022" y="2387736"/>
                <a:ext cx="844006" cy="233278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" name="직사각형 156"/>
              <p:cNvSpPr/>
              <p:nvPr/>
            </p:nvSpPr>
            <p:spPr>
              <a:xfrm>
                <a:off x="4802822" y="2387736"/>
                <a:ext cx="2389919" cy="1828950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4888085" y="2462753"/>
                <a:ext cx="2260699" cy="398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아이템 랜덤 </a:t>
                </a:r>
                <a:r>
                  <a:rPr lang="ko-KR" altLang="en-US" sz="1400" b="1" dirty="0" err="1" smtClean="0">
                    <a:solidFill>
                      <a:schemeClr val="bg1"/>
                    </a:solidFill>
                    <a:latin typeface="+mj-ea"/>
                    <a:ea typeface="+mj-ea"/>
                  </a:rPr>
                  <a:t>능력치</a:t>
                </a:r>
                <a:endParaRPr lang="ko-KR" altLang="en-US" sz="14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9" name="직사각형 158"/>
              <p:cNvSpPr/>
              <p:nvPr/>
            </p:nvSpPr>
            <p:spPr>
              <a:xfrm>
                <a:off x="4802822" y="4242095"/>
                <a:ext cx="2389919" cy="47842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819247" y="2822078"/>
                <a:ext cx="2038614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공격력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스킬 재사용 대기시간 감소</a:t>
                </a:r>
                <a:endParaRPr lang="en-US" altLang="ko-KR" sz="900" b="1" dirty="0" smtClean="0">
                  <a:solidFill>
                    <a:schemeClr val="bg1"/>
                  </a:solidFill>
                  <a:latin typeface="+mj-ea"/>
                  <a:ea typeface="+mj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이동 속도 증가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4853419" y="1511500"/>
                <a:ext cx="596100" cy="318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</a:t>
                </a:r>
                <a:r>
                  <a:rPr lang="ko-KR" altLang="en-US" sz="10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성</a:t>
                </a:r>
                <a:endParaRPr lang="ko-KR" altLang="en-US" sz="10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704796" y="2822078"/>
                <a:ext cx="540061" cy="926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  <a:ea typeface="+mj-ea"/>
                  </a:rPr>
                  <a:t>N 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</a:t>
                </a:r>
                <a:r>
                  <a:rPr lang="en-US" altLang="ko-KR" sz="900" b="1" dirty="0" smtClean="0">
                    <a:solidFill>
                      <a:schemeClr val="bg1"/>
                    </a:solidFill>
                    <a:latin typeface="+mj-ea"/>
                  </a:rPr>
                  <a:t>%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900" b="1" dirty="0">
                    <a:solidFill>
                      <a:schemeClr val="bg1"/>
                    </a:solidFill>
                    <a:latin typeface="+mj-ea"/>
                  </a:rPr>
                  <a:t>N %</a:t>
                </a:r>
                <a:endParaRPr lang="en-US" altLang="ko-KR" sz="9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63" name="직사각형 162"/>
              <p:cNvSpPr/>
              <p:nvPr/>
            </p:nvSpPr>
            <p:spPr>
              <a:xfrm>
                <a:off x="485721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판매</a:t>
                </a:r>
                <a:endParaRPr lang="ko-KR" altLang="en-US" sz="900" b="1" dirty="0"/>
              </a:p>
            </p:txBody>
          </p:sp>
          <p:sp>
            <p:nvSpPr>
              <p:cNvPr id="164" name="직사각형 163"/>
              <p:cNvSpPr/>
              <p:nvPr/>
            </p:nvSpPr>
            <p:spPr>
              <a:xfrm>
                <a:off x="3959552" y="2420743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강화</a:t>
                </a:r>
                <a:endParaRPr lang="ko-KR" altLang="en-US" sz="900" b="1" dirty="0"/>
              </a:p>
            </p:txBody>
          </p:sp>
          <p:sp>
            <p:nvSpPr>
              <p:cNvPr id="165" name="직사각형 164"/>
              <p:cNvSpPr/>
              <p:nvPr/>
            </p:nvSpPr>
            <p:spPr>
              <a:xfrm>
                <a:off x="3961659" y="2998952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분해</a:t>
                </a:r>
                <a:endParaRPr lang="ko-KR" altLang="en-US" sz="900" b="1" dirty="0"/>
              </a:p>
            </p:txBody>
          </p:sp>
          <p:sp>
            <p:nvSpPr>
              <p:cNvPr id="166" name="직사각형 165"/>
              <p:cNvSpPr/>
              <p:nvPr/>
            </p:nvSpPr>
            <p:spPr>
              <a:xfrm>
                <a:off x="3961659" y="3577160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합성</a:t>
                </a:r>
                <a:endParaRPr lang="ko-KR" altLang="en-US" sz="900" b="1" dirty="0"/>
              </a:p>
            </p:txBody>
          </p:sp>
          <p:sp>
            <p:nvSpPr>
              <p:cNvPr id="167" name="직사각형 166"/>
              <p:cNvSpPr/>
              <p:nvPr/>
            </p:nvSpPr>
            <p:spPr>
              <a:xfrm>
                <a:off x="3961659" y="4155369"/>
                <a:ext cx="792414" cy="55935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추출</a:t>
                </a:r>
                <a:endParaRPr lang="ko-KR" altLang="en-US" sz="900" b="1" dirty="0"/>
              </a:p>
            </p:txBody>
          </p:sp>
          <p:sp>
            <p:nvSpPr>
              <p:cNvPr id="168" name="직사각형 167"/>
              <p:cNvSpPr/>
              <p:nvPr/>
            </p:nvSpPr>
            <p:spPr>
              <a:xfrm>
                <a:off x="6039599" y="4299289"/>
                <a:ext cx="1118702" cy="385476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ko-KR" altLang="en-US" sz="900" b="1" dirty="0" smtClean="0"/>
                  <a:t>아이템 장착</a:t>
                </a:r>
                <a:endParaRPr lang="ko-KR" altLang="en-US" sz="900" b="1" dirty="0"/>
              </a:p>
            </p:txBody>
          </p:sp>
          <p:grpSp>
            <p:nvGrpSpPr>
              <p:cNvPr id="169" name="그룹 168"/>
              <p:cNvGrpSpPr/>
              <p:nvPr/>
            </p:nvGrpSpPr>
            <p:grpSpPr>
              <a:xfrm>
                <a:off x="6849690" y="1088383"/>
                <a:ext cx="347376" cy="347376"/>
                <a:chOff x="7570381" y="1929959"/>
                <a:chExt cx="350874" cy="350874"/>
              </a:xfrm>
            </p:grpSpPr>
            <p:sp>
              <p:nvSpPr>
                <p:cNvPr id="171" name="직사각형 170"/>
                <p:cNvSpPr/>
                <p:nvPr/>
              </p:nvSpPr>
              <p:spPr>
                <a:xfrm>
                  <a:off x="7575697" y="1935275"/>
                  <a:ext cx="340242" cy="340242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2" name="곱셈 기호 171"/>
                <p:cNvSpPr/>
                <p:nvPr/>
              </p:nvSpPr>
              <p:spPr>
                <a:xfrm>
                  <a:off x="7570381" y="1929959"/>
                  <a:ext cx="350874" cy="350874"/>
                </a:xfrm>
                <a:prstGeom prst="mathMultiply">
                  <a:avLst>
                    <a:gd name="adj1" fmla="val 11399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70" name="TextBox 169"/>
              <p:cNvSpPr txBox="1"/>
              <p:nvPr/>
            </p:nvSpPr>
            <p:spPr>
              <a:xfrm>
                <a:off x="4876263" y="1151953"/>
                <a:ext cx="1635955" cy="3427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600" b="1" dirty="0" smtClean="0">
                    <a:solidFill>
                      <a:schemeClr val="accent4">
                        <a:alpha val="34000"/>
                      </a:schemeClr>
                    </a:solidFill>
                  </a:rPr>
                  <a:t>1</a:t>
                </a:r>
                <a:endParaRPr lang="ko-KR" altLang="en-US" sz="16600" b="1" dirty="0">
                  <a:solidFill>
                    <a:schemeClr val="accent4">
                      <a:alpha val="34000"/>
                    </a:schemeClr>
                  </a:solidFill>
                </a:endParaRPr>
              </a:p>
            </p:txBody>
          </p:sp>
        </p:grpSp>
        <p:grpSp>
          <p:nvGrpSpPr>
            <p:cNvPr id="173" name="그룹 172"/>
            <p:cNvGrpSpPr/>
            <p:nvPr/>
          </p:nvGrpSpPr>
          <p:grpSpPr>
            <a:xfrm>
              <a:off x="5713823" y="2208682"/>
              <a:ext cx="991055" cy="838359"/>
              <a:chOff x="-971841" y="2753742"/>
              <a:chExt cx="740057" cy="626033"/>
            </a:xfrm>
          </p:grpSpPr>
          <p:sp>
            <p:nvSpPr>
              <p:cNvPr id="174" name="직사각형 173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75" name="그림 17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76" name="그림 17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7" name="그림 17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8" name="그림 17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9" name="그림 17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80" name="TextBox 179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82" name="그림 18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187" name="그룹 186"/>
            <p:cNvGrpSpPr/>
            <p:nvPr/>
          </p:nvGrpSpPr>
          <p:grpSpPr>
            <a:xfrm>
              <a:off x="3269729" y="2718195"/>
              <a:ext cx="5228795" cy="1255131"/>
              <a:chOff x="3282440" y="2765235"/>
              <a:chExt cx="5228795" cy="1255131"/>
            </a:xfrm>
          </p:grpSpPr>
          <p:grpSp>
            <p:nvGrpSpPr>
              <p:cNvPr id="188" name="그룹 187"/>
              <p:cNvGrpSpPr/>
              <p:nvPr/>
            </p:nvGrpSpPr>
            <p:grpSpPr>
              <a:xfrm>
                <a:off x="3282440" y="2765235"/>
                <a:ext cx="5228795" cy="1255131"/>
                <a:chOff x="3283027" y="2668097"/>
                <a:chExt cx="5228795" cy="955636"/>
              </a:xfrm>
            </p:grpSpPr>
            <p:pic>
              <p:nvPicPr>
                <p:cNvPr id="195" name="그림 194"/>
                <p:cNvPicPr>
                  <a:picLocks/>
                </p:cNvPicPr>
                <p:nvPr/>
              </p:nvPicPr>
              <p:blipFill rotWithShape="1">
                <a:blip r:embed="rId14"/>
                <a:srcRect l="4077" t="44140" r="56355" b="43005"/>
                <a:stretch/>
              </p:blipFill>
              <p:spPr>
                <a:xfrm>
                  <a:off x="3283027" y="2668097"/>
                  <a:ext cx="5228795" cy="955636"/>
                </a:xfrm>
                <a:prstGeom prst="rect">
                  <a:avLst/>
                </a:prstGeom>
              </p:spPr>
            </p:pic>
            <p:pic>
              <p:nvPicPr>
                <p:cNvPr id="196" name="그림 195"/>
                <p:cNvPicPr>
                  <a:picLocks/>
                </p:cNvPicPr>
                <p:nvPr/>
              </p:nvPicPr>
              <p:blipFill rotWithShape="1">
                <a:blip r:embed="rId14"/>
                <a:srcRect l="15011" t="46572" r="57084" b="43601"/>
                <a:stretch/>
              </p:blipFill>
              <p:spPr>
                <a:xfrm>
                  <a:off x="3452694" y="2738492"/>
                  <a:ext cx="4911593" cy="817125"/>
                </a:xfrm>
                <a:prstGeom prst="rect">
                  <a:avLst/>
                </a:prstGeom>
              </p:spPr>
            </p:pic>
          </p:grpSp>
          <p:grpSp>
            <p:nvGrpSpPr>
              <p:cNvPr id="189" name="그룹 188"/>
              <p:cNvGrpSpPr/>
              <p:nvPr/>
            </p:nvGrpSpPr>
            <p:grpSpPr>
              <a:xfrm>
                <a:off x="4632614" y="3408664"/>
                <a:ext cx="2570974" cy="482627"/>
                <a:chOff x="2977634" y="5768519"/>
                <a:chExt cx="2570974" cy="490653"/>
              </a:xfrm>
            </p:grpSpPr>
            <p:pic>
              <p:nvPicPr>
                <p:cNvPr id="191" name="그림 190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2977634" y="5810345"/>
                  <a:ext cx="862845" cy="407003"/>
                </a:xfrm>
                <a:prstGeom prst="rect">
                  <a:avLst/>
                </a:prstGeom>
              </p:spPr>
            </p:pic>
            <p:sp>
              <p:nvSpPr>
                <p:cNvPr id="192" name="직사각형 191"/>
                <p:cNvSpPr/>
                <p:nvPr/>
              </p:nvSpPr>
              <p:spPr>
                <a:xfrm>
                  <a:off x="3102397" y="5768519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취소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pic>
              <p:nvPicPr>
                <p:cNvPr id="193" name="그림 192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4685763" y="5810345"/>
                  <a:ext cx="862845" cy="407003"/>
                </a:xfrm>
                <a:prstGeom prst="rect">
                  <a:avLst/>
                </a:prstGeom>
              </p:spPr>
            </p:pic>
            <p:sp>
              <p:nvSpPr>
                <p:cNvPr id="194" name="직사각형 193"/>
                <p:cNvSpPr/>
                <p:nvPr/>
              </p:nvSpPr>
              <p:spPr>
                <a:xfrm>
                  <a:off x="4810526" y="5768519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분해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190" name="직사각형 189"/>
              <p:cNvSpPr/>
              <p:nvPr/>
            </p:nvSpPr>
            <p:spPr>
              <a:xfrm>
                <a:off x="4131156" y="2950821"/>
                <a:ext cx="3553494" cy="3907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 smtClean="0"/>
                  <a:t>분해된 아이템은 복구되지 않습니다</a:t>
                </a:r>
                <a:r>
                  <a:rPr lang="en-US" altLang="ko-KR" sz="1050" dirty="0" smtClean="0"/>
                  <a:t>. </a:t>
                </a:r>
                <a:r>
                  <a:rPr lang="ko-KR" altLang="en-US" sz="1050" dirty="0" smtClean="0"/>
                  <a:t>분해 하시겠습니까</a:t>
                </a:r>
                <a:r>
                  <a:rPr lang="en-US" altLang="ko-KR" sz="1050" dirty="0" smtClean="0"/>
                  <a:t>?</a:t>
                </a:r>
                <a:endParaRPr lang="ko-KR" altLang="ko-KR" sz="1050" dirty="0"/>
              </a:p>
            </p:txBody>
          </p:sp>
        </p:grpSp>
        <p:sp>
          <p:nvSpPr>
            <p:cNvPr id="197" name="설명선 2 196"/>
            <p:cNvSpPr/>
            <p:nvPr/>
          </p:nvSpPr>
          <p:spPr>
            <a:xfrm>
              <a:off x="7536530" y="2924889"/>
              <a:ext cx="1589556" cy="430562"/>
            </a:xfrm>
            <a:prstGeom prst="borderCallout2">
              <a:avLst>
                <a:gd name="adj1" fmla="val 25251"/>
                <a:gd name="adj2" fmla="val -3556"/>
                <a:gd name="adj3" fmla="val 26358"/>
                <a:gd name="adj4" fmla="val -18800"/>
                <a:gd name="adj5" fmla="val 138889"/>
                <a:gd name="adj6" fmla="val -39239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분해 진행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선택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198" name="그룹 197"/>
            <p:cNvGrpSpPr/>
            <p:nvPr/>
          </p:nvGrpSpPr>
          <p:grpSpPr>
            <a:xfrm>
              <a:off x="6257975" y="3066119"/>
              <a:ext cx="984172" cy="1025000"/>
              <a:chOff x="192795" y="2599981"/>
              <a:chExt cx="840954" cy="875840"/>
            </a:xfrm>
          </p:grpSpPr>
          <p:sp>
            <p:nvSpPr>
              <p:cNvPr id="199" name="도넛 198">
                <a:hlinkClick r:id="rId16" action="ppaction://hlinksldjump"/>
              </p:cNvPr>
              <p:cNvSpPr/>
              <p:nvPr/>
            </p:nvSpPr>
            <p:spPr>
              <a:xfrm>
                <a:off x="192795" y="2599981"/>
                <a:ext cx="837282" cy="875840"/>
              </a:xfrm>
              <a:prstGeom prst="donut">
                <a:avLst>
                  <a:gd name="adj" fmla="val 10162"/>
                </a:avLst>
              </a:prstGeom>
              <a:solidFill>
                <a:srgbClr val="00B05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타원 199">
                <a:hlinkClick r:id="rId16" action="ppaction://hlinksldjump"/>
              </p:cNvPr>
              <p:cNvSpPr/>
              <p:nvPr/>
            </p:nvSpPr>
            <p:spPr>
              <a:xfrm>
                <a:off x="196467" y="2655625"/>
                <a:ext cx="837282" cy="820196"/>
              </a:xfrm>
              <a:prstGeom prst="ellipse">
                <a:avLst/>
              </a:prstGeom>
              <a:solidFill>
                <a:srgbClr val="FFC000">
                  <a:alpha val="23000"/>
                </a:srgbClr>
              </a:solidFill>
              <a:ln>
                <a:solidFill>
                  <a:schemeClr val="accent1">
                    <a:shade val="50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477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–</a:t>
              </a:r>
              <a:r>
                <a:rPr lang="ko-KR" altLang="en-US" dirty="0" smtClean="0"/>
                <a:t> </a:t>
              </a:r>
              <a:r>
                <a:rPr lang="ko-KR" altLang="en-US" dirty="0" smtClean="0">
                  <a:solidFill>
                    <a:srgbClr val="00B0F0"/>
                  </a:solidFill>
                </a:rPr>
                <a:t>일반 분해</a:t>
              </a:r>
              <a:r>
                <a:rPr lang="en-US" altLang="ko-KR" dirty="0" smtClean="0"/>
                <a:t>: </a:t>
              </a:r>
              <a:r>
                <a:rPr lang="ko-KR" altLang="en-US" dirty="0" smtClean="0"/>
                <a:t>분해 결과</a:t>
              </a:r>
              <a:endParaRPr lang="ko-KR" altLang="en-US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981728" y="1390261"/>
            <a:ext cx="7713567" cy="4338882"/>
            <a:chOff x="1981728" y="1390261"/>
            <a:chExt cx="7713567" cy="4338882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28" y="1390261"/>
              <a:ext cx="7713567" cy="4338882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665199" y="5002707"/>
              <a:ext cx="3815973" cy="7264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763567" y="1809696"/>
              <a:ext cx="504898" cy="27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75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75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5778046" y="2206813"/>
              <a:ext cx="974320" cy="838359"/>
              <a:chOff x="1578911" y="3242556"/>
              <a:chExt cx="1289317" cy="1109403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3" name="그림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28" name="그룹 27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34" name="직사각형 33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29" name="그룹 28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32" name="이등변 삼각형 31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30" name="그림 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grpSp>
          <p:nvGrpSpPr>
            <p:cNvPr id="36" name="그룹 35"/>
            <p:cNvGrpSpPr/>
            <p:nvPr/>
          </p:nvGrpSpPr>
          <p:grpSpPr>
            <a:xfrm>
              <a:off x="6671479" y="2197006"/>
              <a:ext cx="974320" cy="838359"/>
              <a:chOff x="-1465265" y="2091193"/>
              <a:chExt cx="727560" cy="626033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-1398293" y="2107785"/>
                <a:ext cx="609443" cy="609441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38" name="그림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7350" y="2119009"/>
                <a:ext cx="548498" cy="548497"/>
              </a:xfrm>
              <a:prstGeom prst="rect">
                <a:avLst/>
              </a:prstGeom>
            </p:spPr>
          </p:pic>
          <p:pic>
            <p:nvPicPr>
              <p:cNvPr id="39" name="그림 3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8629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0" name="그림 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09965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1" name="그림 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33637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2" name="그림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157309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3" name="그림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80981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0465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374834" y="2129000"/>
                <a:ext cx="103959" cy="135756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-1140380" y="2091193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-1398293" y="2327956"/>
                <a:ext cx="609443" cy="162517"/>
              </a:xfrm>
              <a:prstGeom prst="rect">
                <a:avLst/>
              </a:prstGeom>
              <a:solidFill>
                <a:srgbClr val="321704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1359026" y="2289258"/>
                <a:ext cx="5309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900" dirty="0" err="1" smtClean="0">
                    <a:solidFill>
                      <a:schemeClr val="accent2"/>
                    </a:solidFill>
                  </a:rPr>
                  <a:t>등록중</a:t>
                </a:r>
                <a:endParaRPr lang="ko-KR" altLang="en-US" sz="1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49" name="그룹 48"/>
              <p:cNvGrpSpPr/>
              <p:nvPr/>
            </p:nvGrpSpPr>
            <p:grpSpPr>
              <a:xfrm>
                <a:off x="-1465265" y="2439685"/>
                <a:ext cx="465194" cy="200055"/>
                <a:chOff x="7475041" y="2065366"/>
                <a:chExt cx="824375" cy="354521"/>
              </a:xfrm>
            </p:grpSpPr>
            <p:sp>
              <p:nvSpPr>
                <p:cNvPr id="51" name="이등변 삼각형 50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928323" y="2581976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3" name="그룹 52"/>
            <p:cNvGrpSpPr/>
            <p:nvPr/>
          </p:nvGrpSpPr>
          <p:grpSpPr>
            <a:xfrm>
              <a:off x="7564912" y="2199063"/>
              <a:ext cx="969465" cy="838359"/>
              <a:chOff x="-955718" y="2753742"/>
              <a:chExt cx="723935" cy="626033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55" name="그림 5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7" name="그림 5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755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7139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5523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3907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-634458" y="2753742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-955718" y="3102234"/>
                <a:ext cx="50366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2,345</a:t>
                </a:r>
                <a:r>
                  <a:rPr lang="ko-KR" altLang="en-US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A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64" name="그림 6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422289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78" name="그룹 77"/>
            <p:cNvGrpSpPr/>
            <p:nvPr/>
          </p:nvGrpSpPr>
          <p:grpSpPr>
            <a:xfrm>
              <a:off x="8465312" y="2194753"/>
              <a:ext cx="991055" cy="838359"/>
              <a:chOff x="-1634824" y="2506365"/>
              <a:chExt cx="740057" cy="626033"/>
            </a:xfrm>
          </p:grpSpPr>
          <p:sp>
            <p:nvSpPr>
              <p:cNvPr id="79" name="직사각형 78"/>
              <p:cNvSpPr/>
              <p:nvPr/>
            </p:nvSpPr>
            <p:spPr>
              <a:xfrm>
                <a:off x="-1555354" y="2522957"/>
                <a:ext cx="609443" cy="60944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80" name="그림 7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21540" y="2534167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59077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4" name="그림 8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66938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5" name="그림 8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2544172"/>
                <a:ext cx="103959" cy="135756"/>
              </a:xfrm>
              <a:prstGeom prst="rect">
                <a:avLst/>
              </a:prstGeom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-1297441" y="250636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-1634824" y="2854857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5710891" y="3082277"/>
              <a:ext cx="991180" cy="838359"/>
              <a:chOff x="-859635" y="2513688"/>
              <a:chExt cx="740150" cy="626033"/>
            </a:xfrm>
          </p:grpSpPr>
          <p:sp>
            <p:nvSpPr>
              <p:cNvPr id="89" name="직사각형 88"/>
              <p:cNvSpPr/>
              <p:nvPr/>
            </p:nvSpPr>
            <p:spPr>
              <a:xfrm>
                <a:off x="-780165" y="2530280"/>
                <a:ext cx="609443" cy="609441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90" name="그림 8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55688" y="2539276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91" name="그림 9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8165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2" name="그림 9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76026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83888" y="3004471"/>
                <a:ext cx="124748" cy="121888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-454834" y="25136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-859635" y="2862180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96" name="그룹 95"/>
            <p:cNvGrpSpPr/>
            <p:nvPr/>
          </p:nvGrpSpPr>
          <p:grpSpPr>
            <a:xfrm>
              <a:off x="6662601" y="3098972"/>
              <a:ext cx="982506" cy="845012"/>
              <a:chOff x="-1634824" y="3217288"/>
              <a:chExt cx="733673" cy="631001"/>
            </a:xfrm>
          </p:grpSpPr>
          <p:sp>
            <p:nvSpPr>
              <p:cNvPr id="97" name="직사각형 96"/>
              <p:cNvSpPr/>
              <p:nvPr/>
            </p:nvSpPr>
            <p:spPr>
              <a:xfrm>
                <a:off x="-1555354" y="3238848"/>
                <a:ext cx="609443" cy="609441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98" name="그림 9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5448" y="322407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99" name="그림 9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00" name="그림 9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01" name="그림 100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3260063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02" name="TextBox 101"/>
              <p:cNvSpPr txBox="1"/>
              <p:nvPr/>
            </p:nvSpPr>
            <p:spPr>
              <a:xfrm>
                <a:off x="-1634824" y="3570748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2</a:t>
                </a:r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-1236500" y="32172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104" name="그룹 103"/>
            <p:cNvGrpSpPr/>
            <p:nvPr/>
          </p:nvGrpSpPr>
          <p:grpSpPr>
            <a:xfrm>
              <a:off x="7562158" y="3108061"/>
              <a:ext cx="982506" cy="845012"/>
              <a:chOff x="-853099" y="3222383"/>
              <a:chExt cx="733673" cy="631001"/>
            </a:xfrm>
          </p:grpSpPr>
          <p:sp>
            <p:nvSpPr>
              <p:cNvPr id="105" name="직사각형 104"/>
              <p:cNvSpPr/>
              <p:nvPr/>
            </p:nvSpPr>
            <p:spPr>
              <a:xfrm>
                <a:off x="-773629" y="3243943"/>
                <a:ext cx="609443" cy="6094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06" name="그림 10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4700" y="3244870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07" name="그림 10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1629" y="3718134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08" name="TextBox 107"/>
              <p:cNvSpPr txBox="1"/>
              <p:nvPr/>
            </p:nvSpPr>
            <p:spPr>
              <a:xfrm>
                <a:off x="-853099" y="3575843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-454775" y="3222383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10" name="직사각형 109"/>
            <p:cNvSpPr/>
            <p:nvPr/>
          </p:nvSpPr>
          <p:spPr>
            <a:xfrm>
              <a:off x="8795761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판매</a:t>
              </a:r>
              <a:endParaRPr lang="ko-KR" altLang="en-US" sz="900" b="1" dirty="0"/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8074458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분해</a:t>
              </a:r>
              <a:endParaRPr lang="ko-KR" altLang="en-US" sz="900" b="1" dirty="0"/>
            </a:p>
          </p:txBody>
        </p:sp>
        <p:pic>
          <p:nvPicPr>
            <p:cNvPr id="112" name="그림 111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5757874" y="5229408"/>
              <a:ext cx="338359" cy="385678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184265" y="5242536"/>
              <a:ext cx="902035" cy="350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4" name="타원 113"/>
            <p:cNvSpPr/>
            <p:nvPr/>
          </p:nvSpPr>
          <p:spPr>
            <a:xfrm>
              <a:off x="6784263" y="5284682"/>
              <a:ext cx="289259" cy="28925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+mj-ea"/>
                  <a:ea typeface="+mj-ea"/>
                </a:rPr>
                <a:t>+</a:t>
              </a:r>
              <a:endParaRPr lang="ko-KR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75" y="4827672"/>
              <a:ext cx="3487909" cy="875797"/>
            </a:xfrm>
            <a:prstGeom prst="rect">
              <a:avLst/>
            </a:prstGeom>
          </p:spPr>
        </p:pic>
        <p:sp>
          <p:nvSpPr>
            <p:cNvPr id="116" name="직사각형 115"/>
            <p:cNvSpPr/>
            <p:nvPr/>
          </p:nvSpPr>
          <p:spPr>
            <a:xfrm>
              <a:off x="7353155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err="1" smtClean="0"/>
                <a:t>아바타</a:t>
              </a:r>
              <a:endParaRPr lang="ko-KR" altLang="en-US" sz="900" b="1" dirty="0"/>
            </a:p>
          </p:txBody>
        </p:sp>
        <p:grpSp>
          <p:nvGrpSpPr>
            <p:cNvPr id="183" name="그룹 182"/>
            <p:cNvGrpSpPr/>
            <p:nvPr/>
          </p:nvGrpSpPr>
          <p:grpSpPr>
            <a:xfrm>
              <a:off x="5713823" y="2208682"/>
              <a:ext cx="991055" cy="838359"/>
              <a:chOff x="-971841" y="2753742"/>
              <a:chExt cx="740057" cy="626033"/>
            </a:xfrm>
          </p:grpSpPr>
          <p:sp>
            <p:nvSpPr>
              <p:cNvPr id="184" name="직사각형 183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85" name="그림 18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86" name="그림 18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87" name="그림 18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88" name="그림 18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89" name="그림 18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90" name="TextBox 189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92" name="그림 19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2" name="그룹 1"/>
            <p:cNvGrpSpPr/>
            <p:nvPr/>
          </p:nvGrpSpPr>
          <p:grpSpPr>
            <a:xfrm>
              <a:off x="4443492" y="1686404"/>
              <a:ext cx="2892490" cy="3501864"/>
              <a:chOff x="1894115" y="1906859"/>
              <a:chExt cx="2892490" cy="3501864"/>
            </a:xfrm>
          </p:grpSpPr>
          <p:pic>
            <p:nvPicPr>
              <p:cNvPr id="197" name="그림 196"/>
              <p:cNvPicPr>
                <a:picLocks/>
              </p:cNvPicPr>
              <p:nvPr/>
            </p:nvPicPr>
            <p:blipFill rotWithShape="1">
              <a:blip r:embed="rId14"/>
              <a:srcRect l="15011" t="46572" r="57084" b="43601"/>
              <a:stretch/>
            </p:blipFill>
            <p:spPr>
              <a:xfrm>
                <a:off x="2269272" y="3034989"/>
                <a:ext cx="2308303" cy="457201"/>
              </a:xfrm>
              <a:prstGeom prst="rect">
                <a:avLst/>
              </a:prstGeom>
            </p:spPr>
          </p:pic>
          <p:pic>
            <p:nvPicPr>
              <p:cNvPr id="198" name="그림 197"/>
              <p:cNvPicPr>
                <a:picLocks/>
              </p:cNvPicPr>
              <p:nvPr/>
            </p:nvPicPr>
            <p:blipFill rotWithShape="1">
              <a:blip r:embed="rId14"/>
              <a:srcRect l="14828" t="58077" r="62254" b="36891"/>
              <a:stretch/>
            </p:blipFill>
            <p:spPr>
              <a:xfrm>
                <a:off x="2269272" y="3627863"/>
                <a:ext cx="1895708" cy="234175"/>
              </a:xfrm>
              <a:prstGeom prst="rect">
                <a:avLst/>
              </a:prstGeom>
            </p:spPr>
          </p:pic>
          <p:grpSp>
            <p:nvGrpSpPr>
              <p:cNvPr id="199" name="그룹 198"/>
              <p:cNvGrpSpPr/>
              <p:nvPr/>
            </p:nvGrpSpPr>
            <p:grpSpPr>
              <a:xfrm>
                <a:off x="1894115" y="1906859"/>
                <a:ext cx="2892490" cy="3501864"/>
                <a:chOff x="1894114" y="1436914"/>
                <a:chExt cx="3778898" cy="3890866"/>
              </a:xfrm>
            </p:grpSpPr>
            <p:pic>
              <p:nvPicPr>
                <p:cNvPr id="200" name="그림 199"/>
                <p:cNvPicPr>
                  <a:picLocks/>
                </p:cNvPicPr>
                <p:nvPr/>
              </p:nvPicPr>
              <p:blipFill rotWithShape="1">
                <a:blip r:embed="rId14"/>
                <a:srcRect l="892" t="10990" r="53425" b="5389"/>
                <a:stretch/>
              </p:blipFill>
              <p:spPr>
                <a:xfrm>
                  <a:off x="1894114" y="1436914"/>
                  <a:ext cx="3778898" cy="3890866"/>
                </a:xfrm>
                <a:prstGeom prst="rect">
                  <a:avLst/>
                </a:prstGeom>
              </p:spPr>
            </p:pic>
            <p:pic>
              <p:nvPicPr>
                <p:cNvPr id="201" name="그림 200"/>
                <p:cNvPicPr>
                  <a:picLocks/>
                </p:cNvPicPr>
                <p:nvPr/>
              </p:nvPicPr>
              <p:blipFill rotWithShape="1">
                <a:blip r:embed="rId14"/>
                <a:srcRect l="4649" t="33519" r="58777" b="56735"/>
                <a:stretch/>
              </p:blipFill>
              <p:spPr>
                <a:xfrm>
                  <a:off x="2149983" y="1929161"/>
                  <a:ext cx="3245005" cy="2838782"/>
                </a:xfrm>
                <a:prstGeom prst="rect">
                  <a:avLst/>
                </a:prstGeom>
              </p:spPr>
            </p:pic>
          </p:grpSp>
          <p:grpSp>
            <p:nvGrpSpPr>
              <p:cNvPr id="202" name="그룹 201"/>
              <p:cNvGrpSpPr/>
              <p:nvPr/>
            </p:nvGrpSpPr>
            <p:grpSpPr>
              <a:xfrm>
                <a:off x="2912020" y="1948337"/>
                <a:ext cx="848996" cy="316054"/>
                <a:chOff x="3315984" y="1503504"/>
                <a:chExt cx="848996" cy="316054"/>
              </a:xfrm>
            </p:grpSpPr>
            <p:pic>
              <p:nvPicPr>
                <p:cNvPr id="203" name="그림 202"/>
                <p:cNvPicPr>
                  <a:picLocks/>
                </p:cNvPicPr>
                <p:nvPr/>
              </p:nvPicPr>
              <p:blipFill rotWithShape="1">
                <a:blip r:embed="rId14"/>
                <a:srcRect l="13853" t="13740" r="78868" b="81467"/>
                <a:stretch/>
              </p:blipFill>
              <p:spPr>
                <a:xfrm>
                  <a:off x="3352875" y="1561171"/>
                  <a:ext cx="743264" cy="223024"/>
                </a:xfrm>
                <a:prstGeom prst="rect">
                  <a:avLst/>
                </a:prstGeom>
              </p:spPr>
            </p:pic>
            <p:sp>
              <p:nvSpPr>
                <p:cNvPr id="204" name="직사각형 203"/>
                <p:cNvSpPr/>
                <p:nvPr/>
              </p:nvSpPr>
              <p:spPr>
                <a:xfrm>
                  <a:off x="3315984" y="1503504"/>
                  <a:ext cx="848996" cy="3160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분해 결과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05" name="그룹 204"/>
              <p:cNvGrpSpPr/>
              <p:nvPr/>
            </p:nvGrpSpPr>
            <p:grpSpPr>
              <a:xfrm>
                <a:off x="2233118" y="2344025"/>
                <a:ext cx="2203052" cy="778762"/>
                <a:chOff x="3925228" y="2553626"/>
                <a:chExt cx="3356517" cy="657923"/>
              </a:xfrm>
            </p:grpSpPr>
            <p:pic>
              <p:nvPicPr>
                <p:cNvPr id="206" name="그림 205"/>
                <p:cNvPicPr>
                  <a:picLocks/>
                </p:cNvPicPr>
                <p:nvPr/>
              </p:nvPicPr>
              <p:blipFill rotWithShape="1">
                <a:blip r:embed="rId14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207" name="그림 206"/>
                <p:cNvPicPr>
                  <a:picLocks/>
                </p:cNvPicPr>
                <p:nvPr/>
              </p:nvPicPr>
              <p:blipFill rotWithShape="1">
                <a:blip r:embed="rId14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sp>
            <p:nvSpPr>
              <p:cNvPr id="208" name="직사각형 207"/>
              <p:cNvSpPr/>
              <p:nvPr/>
            </p:nvSpPr>
            <p:spPr>
              <a:xfrm>
                <a:off x="3717425" y="2528092"/>
                <a:ext cx="601868" cy="4025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>
                    <a:solidFill>
                      <a:schemeClr val="bg1"/>
                    </a:solidFill>
                    <a:latin typeface="+mn-ea"/>
                  </a:rPr>
                  <a:t>X 15</a:t>
                </a:r>
                <a:endParaRPr lang="en-US" altLang="ko-KR" sz="1050" dirty="0" smtClean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09" name="직사각형 208"/>
              <p:cNvSpPr/>
              <p:nvPr/>
            </p:nvSpPr>
            <p:spPr>
              <a:xfrm>
                <a:off x="2882186" y="2528092"/>
                <a:ext cx="1055920" cy="4025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 smtClean="0">
                    <a:solidFill>
                      <a:schemeClr val="bg1"/>
                    </a:solidFill>
                    <a:latin typeface="+mn-ea"/>
                  </a:rPr>
                  <a:t>정수</a:t>
                </a:r>
                <a:endParaRPr lang="en-US" altLang="ko-KR" sz="1050" dirty="0" smtClean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210" name="그룹 209"/>
              <p:cNvGrpSpPr/>
              <p:nvPr/>
            </p:nvGrpSpPr>
            <p:grpSpPr>
              <a:xfrm>
                <a:off x="2440472" y="2418971"/>
                <a:ext cx="623259" cy="611424"/>
                <a:chOff x="6037395" y="2156379"/>
                <a:chExt cx="623259" cy="611424"/>
              </a:xfrm>
            </p:grpSpPr>
            <p:pic>
              <p:nvPicPr>
                <p:cNvPr id="211" name="그림 210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848" t="75007" r="16280" b="119"/>
                <a:stretch/>
              </p:blipFill>
              <p:spPr>
                <a:xfrm>
                  <a:off x="6037395" y="2156379"/>
                  <a:ext cx="611426" cy="611424"/>
                </a:xfrm>
                <a:prstGeom prst="rect">
                  <a:avLst/>
                </a:prstGeom>
              </p:spPr>
            </p:pic>
            <p:pic>
              <p:nvPicPr>
                <p:cNvPr id="212" name="그림 211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55826" y="2162975"/>
                  <a:ext cx="604828" cy="604828"/>
                </a:xfrm>
                <a:prstGeom prst="rect">
                  <a:avLst/>
                </a:prstGeom>
              </p:spPr>
            </p:pic>
          </p:grpSp>
          <p:grpSp>
            <p:nvGrpSpPr>
              <p:cNvPr id="213" name="그룹 212"/>
              <p:cNvGrpSpPr/>
              <p:nvPr/>
            </p:nvGrpSpPr>
            <p:grpSpPr>
              <a:xfrm>
                <a:off x="2233118" y="3091842"/>
                <a:ext cx="2203052" cy="778762"/>
                <a:chOff x="3925228" y="2553626"/>
                <a:chExt cx="3356517" cy="657923"/>
              </a:xfrm>
            </p:grpSpPr>
            <p:pic>
              <p:nvPicPr>
                <p:cNvPr id="214" name="그림 213"/>
                <p:cNvPicPr>
                  <a:picLocks/>
                </p:cNvPicPr>
                <p:nvPr/>
              </p:nvPicPr>
              <p:blipFill rotWithShape="1">
                <a:blip r:embed="rId14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215" name="그림 214"/>
                <p:cNvPicPr>
                  <a:picLocks/>
                </p:cNvPicPr>
                <p:nvPr/>
              </p:nvPicPr>
              <p:blipFill rotWithShape="1">
                <a:blip r:embed="rId14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grpSp>
            <p:nvGrpSpPr>
              <p:cNvPr id="216" name="그룹 215"/>
              <p:cNvGrpSpPr/>
              <p:nvPr/>
            </p:nvGrpSpPr>
            <p:grpSpPr>
              <a:xfrm>
                <a:off x="2233118" y="3915690"/>
                <a:ext cx="2203052" cy="778762"/>
                <a:chOff x="3925228" y="2553626"/>
                <a:chExt cx="3356517" cy="657923"/>
              </a:xfrm>
            </p:grpSpPr>
            <p:pic>
              <p:nvPicPr>
                <p:cNvPr id="217" name="그림 216"/>
                <p:cNvPicPr>
                  <a:picLocks/>
                </p:cNvPicPr>
                <p:nvPr/>
              </p:nvPicPr>
              <p:blipFill rotWithShape="1">
                <a:blip r:embed="rId14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218" name="그림 217"/>
                <p:cNvPicPr>
                  <a:picLocks/>
                </p:cNvPicPr>
                <p:nvPr/>
              </p:nvPicPr>
              <p:blipFill rotWithShape="1">
                <a:blip r:embed="rId14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그룹 2"/>
            <p:cNvGrpSpPr/>
            <p:nvPr/>
          </p:nvGrpSpPr>
          <p:grpSpPr>
            <a:xfrm>
              <a:off x="5477748" y="4712682"/>
              <a:ext cx="862845" cy="482627"/>
              <a:chOff x="5095550" y="4843195"/>
              <a:chExt cx="862845" cy="482627"/>
            </a:xfrm>
          </p:grpSpPr>
          <p:pic>
            <p:nvPicPr>
              <p:cNvPr id="219" name="그림 218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095550" y="4884337"/>
                <a:ext cx="862845" cy="400345"/>
              </a:xfrm>
              <a:prstGeom prst="rect">
                <a:avLst/>
              </a:prstGeom>
            </p:spPr>
          </p:pic>
          <p:sp>
            <p:nvSpPr>
              <p:cNvPr id="220" name="직사각형 219"/>
              <p:cNvSpPr/>
              <p:nvPr/>
            </p:nvSpPr>
            <p:spPr>
              <a:xfrm>
                <a:off x="5220313" y="4843195"/>
                <a:ext cx="613317" cy="4826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확인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139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– </a:t>
              </a:r>
              <a:r>
                <a:rPr lang="ko-KR" altLang="en-US" dirty="0" smtClean="0">
                  <a:solidFill>
                    <a:srgbClr val="FF0000"/>
                  </a:solidFill>
                </a:rPr>
                <a:t>일괄 분해</a:t>
              </a:r>
              <a:r>
                <a:rPr lang="en-US" altLang="ko-KR" dirty="0" smtClean="0"/>
                <a:t>:</a:t>
              </a:r>
              <a:r>
                <a:rPr lang="ko-KR" altLang="en-US" dirty="0" smtClean="0"/>
                <a:t> 일괄 분해 버튼</a:t>
              </a:r>
              <a:endParaRPr lang="ko-KR" altLang="en-US" dirty="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981728" y="1390261"/>
            <a:ext cx="8740801" cy="4573140"/>
            <a:chOff x="1981728" y="1390261"/>
            <a:chExt cx="8740801" cy="4573140"/>
          </a:xfrm>
        </p:grpSpPr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28" y="1390261"/>
              <a:ext cx="7713567" cy="4338882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665199" y="5002707"/>
              <a:ext cx="3815973" cy="726436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763567" y="1809696"/>
              <a:ext cx="504898" cy="27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75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75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5778046" y="2206813"/>
              <a:ext cx="974320" cy="838359"/>
              <a:chOff x="1578911" y="3242556"/>
              <a:chExt cx="1289317" cy="1109403"/>
            </a:xfrm>
          </p:grpSpPr>
          <p:sp>
            <p:nvSpPr>
              <p:cNvPr id="183" name="직사각형 182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84" name="그림 18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185" name="그림 18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6" name="그림 18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7" name="그림 18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8" name="그림 18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9" name="그림 18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90" name="그림 189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191" name="TextBox 190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192" name="그룹 191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198" name="직사각형 197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193" name="그룹 192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196" name="이등변 삼각형 195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94" name="그림 19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95" name="그림 19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grpSp>
          <p:nvGrpSpPr>
            <p:cNvPr id="53" name="그룹 52"/>
            <p:cNvGrpSpPr/>
            <p:nvPr/>
          </p:nvGrpSpPr>
          <p:grpSpPr>
            <a:xfrm>
              <a:off x="6671479" y="2197006"/>
              <a:ext cx="974320" cy="838359"/>
              <a:chOff x="-1465265" y="2091193"/>
              <a:chExt cx="727560" cy="626033"/>
            </a:xfrm>
          </p:grpSpPr>
          <p:sp>
            <p:nvSpPr>
              <p:cNvPr id="167" name="직사각형 166"/>
              <p:cNvSpPr/>
              <p:nvPr/>
            </p:nvSpPr>
            <p:spPr>
              <a:xfrm>
                <a:off x="-1398293" y="2107785"/>
                <a:ext cx="609443" cy="609441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68" name="그림 16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7350" y="2119009"/>
                <a:ext cx="548498" cy="548497"/>
              </a:xfrm>
              <a:prstGeom prst="rect">
                <a:avLst/>
              </a:prstGeom>
            </p:spPr>
          </p:pic>
          <p:pic>
            <p:nvPicPr>
              <p:cNvPr id="169" name="그림 16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8629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0" name="그림 16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09965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1" name="그림 17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33637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2" name="그림 17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157309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3" name="그림 1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80981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4" name="그림 1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0465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5" name="그림 17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374834" y="2129000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76" name="TextBox 175"/>
              <p:cNvSpPr txBox="1"/>
              <p:nvPr/>
            </p:nvSpPr>
            <p:spPr>
              <a:xfrm>
                <a:off x="-1140380" y="2091193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77" name="직사각형 176"/>
              <p:cNvSpPr/>
              <p:nvPr/>
            </p:nvSpPr>
            <p:spPr>
              <a:xfrm>
                <a:off x="-1398293" y="2327956"/>
                <a:ext cx="609443" cy="162517"/>
              </a:xfrm>
              <a:prstGeom prst="rect">
                <a:avLst/>
              </a:prstGeom>
              <a:solidFill>
                <a:srgbClr val="321704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-1359026" y="2289258"/>
                <a:ext cx="5309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900" dirty="0" err="1" smtClean="0">
                    <a:solidFill>
                      <a:schemeClr val="accent2"/>
                    </a:solidFill>
                  </a:rPr>
                  <a:t>등록중</a:t>
                </a:r>
                <a:endParaRPr lang="ko-KR" altLang="en-US" sz="1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179" name="그룹 178"/>
              <p:cNvGrpSpPr/>
              <p:nvPr/>
            </p:nvGrpSpPr>
            <p:grpSpPr>
              <a:xfrm>
                <a:off x="-1465265" y="2439685"/>
                <a:ext cx="465194" cy="200055"/>
                <a:chOff x="7475041" y="2065366"/>
                <a:chExt cx="824375" cy="354521"/>
              </a:xfrm>
            </p:grpSpPr>
            <p:sp>
              <p:nvSpPr>
                <p:cNvPr id="181" name="이등변 삼각형 180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80" name="그림 1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928323" y="2581976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4" name="그룹 53"/>
            <p:cNvGrpSpPr/>
            <p:nvPr/>
          </p:nvGrpSpPr>
          <p:grpSpPr>
            <a:xfrm>
              <a:off x="7564912" y="2199063"/>
              <a:ext cx="969465" cy="838359"/>
              <a:chOff x="-955718" y="2753742"/>
              <a:chExt cx="723935" cy="626033"/>
            </a:xfrm>
          </p:grpSpPr>
          <p:sp>
            <p:nvSpPr>
              <p:cNvPr id="156" name="직사각형 155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57" name="그림 15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58" name="그림 1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9" name="그림 1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755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60" name="그림 1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7139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61" name="그림 1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5523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62" name="그림 16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3907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64" name="TextBox 163"/>
              <p:cNvSpPr txBox="1"/>
              <p:nvPr/>
            </p:nvSpPr>
            <p:spPr>
              <a:xfrm>
                <a:off x="-634458" y="2753742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-955718" y="3102234"/>
                <a:ext cx="50366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2,345</a:t>
                </a:r>
                <a:r>
                  <a:rPr lang="ko-KR" altLang="en-US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A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66" name="그림 16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422289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5" name="그룹 54"/>
            <p:cNvGrpSpPr/>
            <p:nvPr/>
          </p:nvGrpSpPr>
          <p:grpSpPr>
            <a:xfrm>
              <a:off x="8453490" y="2199063"/>
              <a:ext cx="991055" cy="838359"/>
              <a:chOff x="-971841" y="2753742"/>
              <a:chExt cx="740057" cy="626033"/>
            </a:xfrm>
          </p:grpSpPr>
          <p:sp>
            <p:nvSpPr>
              <p:cNvPr id="147" name="직사각형 146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48" name="그림 14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49" name="그림 1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0" name="그림 1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1" name="그림 15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2" name="그림 1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55" name="그림 1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6" name="그룹 55"/>
            <p:cNvGrpSpPr/>
            <p:nvPr/>
          </p:nvGrpSpPr>
          <p:grpSpPr>
            <a:xfrm>
              <a:off x="5757874" y="3098972"/>
              <a:ext cx="991055" cy="838359"/>
              <a:chOff x="-1634824" y="2506365"/>
              <a:chExt cx="740057" cy="626033"/>
            </a:xfrm>
          </p:grpSpPr>
          <p:sp>
            <p:nvSpPr>
              <p:cNvPr id="138" name="직사각형 137"/>
              <p:cNvSpPr/>
              <p:nvPr/>
            </p:nvSpPr>
            <p:spPr>
              <a:xfrm>
                <a:off x="-1555354" y="2522957"/>
                <a:ext cx="609443" cy="60944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39" name="그림 13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21540" y="2534167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40" name="그림 1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1" name="그림 1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2" name="그림 1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59077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3" name="그림 1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66938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2544172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-1297441" y="250636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-1634824" y="2854857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6645061" y="3098972"/>
              <a:ext cx="991180" cy="838359"/>
              <a:chOff x="-859635" y="2513688"/>
              <a:chExt cx="740150" cy="626033"/>
            </a:xfrm>
          </p:grpSpPr>
          <p:sp>
            <p:nvSpPr>
              <p:cNvPr id="131" name="직사각형 130"/>
              <p:cNvSpPr/>
              <p:nvPr/>
            </p:nvSpPr>
            <p:spPr>
              <a:xfrm>
                <a:off x="-780165" y="2530280"/>
                <a:ext cx="609443" cy="609441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32" name="그림 13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55688" y="2539276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8165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76026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35" name="그림 13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83888" y="3004471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-454834" y="25136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-859635" y="2862180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7538752" y="3098972"/>
              <a:ext cx="982506" cy="845012"/>
              <a:chOff x="-1634824" y="3217288"/>
              <a:chExt cx="733673" cy="631001"/>
            </a:xfrm>
          </p:grpSpPr>
          <p:sp>
            <p:nvSpPr>
              <p:cNvPr id="124" name="직사각형 123"/>
              <p:cNvSpPr/>
              <p:nvPr/>
            </p:nvSpPr>
            <p:spPr>
              <a:xfrm>
                <a:off x="-1555354" y="3238848"/>
                <a:ext cx="609443" cy="609441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25" name="그림 12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5448" y="322407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26" name="그림 1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3260063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29" name="TextBox 128"/>
              <p:cNvSpPr txBox="1"/>
              <p:nvPr/>
            </p:nvSpPr>
            <p:spPr>
              <a:xfrm>
                <a:off x="-1634824" y="3570748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2</a:t>
                </a:r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-1236500" y="32172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8449282" y="3098972"/>
              <a:ext cx="982506" cy="845012"/>
              <a:chOff x="-853099" y="3222383"/>
              <a:chExt cx="733673" cy="631001"/>
            </a:xfrm>
          </p:grpSpPr>
          <p:sp>
            <p:nvSpPr>
              <p:cNvPr id="119" name="직사각형 118"/>
              <p:cNvSpPr/>
              <p:nvPr/>
            </p:nvSpPr>
            <p:spPr>
              <a:xfrm>
                <a:off x="-773629" y="3243943"/>
                <a:ext cx="609443" cy="6094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20" name="그림 11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4700" y="3244870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21" name="그림 1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1629" y="3718134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22" name="TextBox 121"/>
              <p:cNvSpPr txBox="1"/>
              <p:nvPr/>
            </p:nvSpPr>
            <p:spPr>
              <a:xfrm>
                <a:off x="-853099" y="3575843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-454775" y="3222383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60" name="직사각형 59"/>
            <p:cNvSpPr/>
            <p:nvPr/>
          </p:nvSpPr>
          <p:spPr>
            <a:xfrm>
              <a:off x="8795761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판매</a:t>
              </a:r>
              <a:endParaRPr lang="ko-KR" altLang="en-US" sz="900" b="1" dirty="0"/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8074458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분해</a:t>
              </a:r>
              <a:endParaRPr lang="ko-KR" altLang="en-US" sz="900" b="1" dirty="0"/>
            </a:p>
          </p:txBody>
        </p:sp>
        <p:pic>
          <p:nvPicPr>
            <p:cNvPr id="62" name="그림 61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5757874" y="5229408"/>
              <a:ext cx="338359" cy="38567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6184265" y="5242536"/>
              <a:ext cx="902035" cy="350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타원 66"/>
            <p:cNvSpPr/>
            <p:nvPr/>
          </p:nvSpPr>
          <p:spPr>
            <a:xfrm>
              <a:off x="6784263" y="5284682"/>
              <a:ext cx="289259" cy="28925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+mj-ea"/>
                  <a:ea typeface="+mj-ea"/>
                </a:rPr>
                <a:t>+</a:t>
              </a:r>
              <a:endParaRPr lang="ko-KR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75" y="4827672"/>
              <a:ext cx="3487909" cy="875797"/>
            </a:xfrm>
            <a:prstGeom prst="rect">
              <a:avLst/>
            </a:prstGeom>
          </p:spPr>
        </p:pic>
        <p:sp>
          <p:nvSpPr>
            <p:cNvPr id="200" name="직사각형 199"/>
            <p:cNvSpPr/>
            <p:nvPr/>
          </p:nvSpPr>
          <p:spPr>
            <a:xfrm>
              <a:off x="7353155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err="1" smtClean="0"/>
                <a:t>아바타</a:t>
              </a:r>
              <a:endParaRPr lang="ko-KR" altLang="en-US" sz="900" b="1" dirty="0"/>
            </a:p>
          </p:txBody>
        </p:sp>
        <p:sp>
          <p:nvSpPr>
            <p:cNvPr id="214" name="설명선 2 213"/>
            <p:cNvSpPr/>
            <p:nvPr/>
          </p:nvSpPr>
          <p:spPr>
            <a:xfrm>
              <a:off x="9132973" y="4614142"/>
              <a:ext cx="1589556" cy="430562"/>
            </a:xfrm>
            <a:prstGeom prst="borderCallout2">
              <a:avLst>
                <a:gd name="adj1" fmla="val 25251"/>
                <a:gd name="adj2" fmla="val -3556"/>
                <a:gd name="adj3" fmla="val 26358"/>
                <a:gd name="adj4" fmla="val -18800"/>
                <a:gd name="adj5" fmla="val 112884"/>
                <a:gd name="adj6" fmla="val -43348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일괄 분해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버튼 선택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233" name="그룹 232"/>
            <p:cNvGrpSpPr/>
            <p:nvPr/>
          </p:nvGrpSpPr>
          <p:grpSpPr>
            <a:xfrm>
              <a:off x="7917751" y="4938401"/>
              <a:ext cx="984172" cy="1025000"/>
              <a:chOff x="192795" y="2599981"/>
              <a:chExt cx="840954" cy="875840"/>
            </a:xfrm>
          </p:grpSpPr>
          <p:sp>
            <p:nvSpPr>
              <p:cNvPr id="234" name="도넛 233">
                <a:hlinkClick r:id="rId14" action="ppaction://hlinksldjump"/>
              </p:cNvPr>
              <p:cNvSpPr/>
              <p:nvPr/>
            </p:nvSpPr>
            <p:spPr>
              <a:xfrm>
                <a:off x="192795" y="2599981"/>
                <a:ext cx="837282" cy="875840"/>
              </a:xfrm>
              <a:prstGeom prst="donut">
                <a:avLst>
                  <a:gd name="adj" fmla="val 10162"/>
                </a:avLst>
              </a:prstGeom>
              <a:solidFill>
                <a:srgbClr val="00B05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타원 234">
                <a:hlinkClick r:id="rId14" action="ppaction://hlinksldjump"/>
              </p:cNvPr>
              <p:cNvSpPr/>
              <p:nvPr/>
            </p:nvSpPr>
            <p:spPr>
              <a:xfrm>
                <a:off x="196467" y="2655625"/>
                <a:ext cx="837282" cy="820196"/>
              </a:xfrm>
              <a:prstGeom prst="ellipse">
                <a:avLst/>
              </a:prstGeom>
              <a:solidFill>
                <a:srgbClr val="FFC000">
                  <a:alpha val="23000"/>
                </a:srgbClr>
              </a:solidFill>
              <a:ln>
                <a:solidFill>
                  <a:schemeClr val="accent1">
                    <a:shade val="50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4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– </a:t>
              </a:r>
              <a:r>
                <a:rPr lang="ko-KR" altLang="en-US" dirty="0" smtClean="0">
                  <a:solidFill>
                    <a:srgbClr val="FF0000"/>
                  </a:solidFill>
                </a:rPr>
                <a:t>일괄 분해</a:t>
              </a:r>
              <a:r>
                <a:rPr lang="en-US" altLang="ko-KR" dirty="0" smtClean="0"/>
                <a:t>:</a:t>
              </a:r>
              <a:r>
                <a:rPr lang="ko-KR" altLang="en-US" dirty="0" smtClean="0"/>
                <a:t> 일괄 분해 </a:t>
              </a:r>
              <a:r>
                <a:rPr lang="ko-KR" altLang="en-US" dirty="0" err="1" smtClean="0"/>
                <a:t>정보창</a:t>
              </a:r>
              <a:r>
                <a:rPr lang="ko-KR" altLang="en-US" dirty="0" smtClean="0"/>
                <a:t> </a:t>
              </a:r>
              <a:r>
                <a:rPr lang="en-US" altLang="ko-KR" dirty="0" smtClean="0"/>
                <a:t>(</a:t>
              </a:r>
              <a:r>
                <a:rPr lang="ko-KR" altLang="en-US" dirty="0" smtClean="0"/>
                <a:t>대상 선택 </a:t>
              </a:r>
              <a:r>
                <a:rPr lang="en-US" altLang="ko-KR" dirty="0" smtClean="0"/>
                <a:t>/ </a:t>
              </a:r>
              <a:r>
                <a:rPr lang="ko-KR" altLang="en-US" dirty="0" smtClean="0"/>
                <a:t>분해 버튼</a:t>
              </a:r>
              <a:r>
                <a:rPr lang="en-US" altLang="ko-KR" dirty="0" smtClean="0"/>
                <a:t>)</a:t>
              </a:r>
              <a:endParaRPr lang="ko-KR" altLang="en-US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981728" y="1390261"/>
            <a:ext cx="7713567" cy="4338882"/>
            <a:chOff x="1981728" y="1390261"/>
            <a:chExt cx="7713567" cy="4338882"/>
          </a:xfrm>
        </p:grpSpPr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28" y="1390261"/>
              <a:ext cx="7713567" cy="4338882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665199" y="5002707"/>
              <a:ext cx="3815973" cy="726436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763567" y="1809696"/>
              <a:ext cx="504898" cy="27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75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75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5778046" y="2206813"/>
              <a:ext cx="974320" cy="838359"/>
              <a:chOff x="1578911" y="3242556"/>
              <a:chExt cx="1289317" cy="1109403"/>
            </a:xfrm>
          </p:grpSpPr>
          <p:sp>
            <p:nvSpPr>
              <p:cNvPr id="183" name="직사각형 182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84" name="그림 18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185" name="그림 18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6" name="그림 18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7" name="그림 18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8" name="그림 18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89" name="그림 18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90" name="그림 189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191" name="TextBox 190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192" name="그룹 191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198" name="직사각형 197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193" name="그룹 192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196" name="이등변 삼각형 195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94" name="그림 19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195" name="그림 19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grpSp>
          <p:nvGrpSpPr>
            <p:cNvPr id="53" name="그룹 52"/>
            <p:cNvGrpSpPr/>
            <p:nvPr/>
          </p:nvGrpSpPr>
          <p:grpSpPr>
            <a:xfrm>
              <a:off x="6671479" y="2197006"/>
              <a:ext cx="974320" cy="838359"/>
              <a:chOff x="-1465265" y="2091193"/>
              <a:chExt cx="727560" cy="626033"/>
            </a:xfrm>
          </p:grpSpPr>
          <p:sp>
            <p:nvSpPr>
              <p:cNvPr id="167" name="직사각형 166"/>
              <p:cNvSpPr/>
              <p:nvPr/>
            </p:nvSpPr>
            <p:spPr>
              <a:xfrm>
                <a:off x="-1398293" y="2107785"/>
                <a:ext cx="609443" cy="609441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68" name="그림 16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7350" y="2119009"/>
                <a:ext cx="548498" cy="548497"/>
              </a:xfrm>
              <a:prstGeom prst="rect">
                <a:avLst/>
              </a:prstGeom>
            </p:spPr>
          </p:pic>
          <p:pic>
            <p:nvPicPr>
              <p:cNvPr id="169" name="그림 16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8629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0" name="그림 16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09965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1" name="그림 17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33637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2" name="그림 17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157309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3" name="그림 17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80981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4" name="그림 17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0465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75" name="그림 17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374834" y="2129000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76" name="TextBox 175"/>
              <p:cNvSpPr txBox="1"/>
              <p:nvPr/>
            </p:nvSpPr>
            <p:spPr>
              <a:xfrm>
                <a:off x="-1140380" y="2091193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77" name="직사각형 176"/>
              <p:cNvSpPr/>
              <p:nvPr/>
            </p:nvSpPr>
            <p:spPr>
              <a:xfrm>
                <a:off x="-1398293" y="2327956"/>
                <a:ext cx="609443" cy="162517"/>
              </a:xfrm>
              <a:prstGeom prst="rect">
                <a:avLst/>
              </a:prstGeom>
              <a:solidFill>
                <a:srgbClr val="321704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-1359026" y="2289258"/>
                <a:ext cx="5309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900" dirty="0" err="1" smtClean="0">
                    <a:solidFill>
                      <a:schemeClr val="accent2"/>
                    </a:solidFill>
                  </a:rPr>
                  <a:t>등록중</a:t>
                </a:r>
                <a:endParaRPr lang="ko-KR" altLang="en-US" sz="1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179" name="그룹 178"/>
              <p:cNvGrpSpPr/>
              <p:nvPr/>
            </p:nvGrpSpPr>
            <p:grpSpPr>
              <a:xfrm>
                <a:off x="-1465265" y="2439685"/>
                <a:ext cx="465194" cy="200055"/>
                <a:chOff x="7475041" y="2065366"/>
                <a:chExt cx="824375" cy="354521"/>
              </a:xfrm>
            </p:grpSpPr>
            <p:sp>
              <p:nvSpPr>
                <p:cNvPr id="181" name="이등변 삼각형 180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80" name="그림 17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928323" y="2581976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4" name="그룹 53"/>
            <p:cNvGrpSpPr/>
            <p:nvPr/>
          </p:nvGrpSpPr>
          <p:grpSpPr>
            <a:xfrm>
              <a:off x="7564912" y="2199063"/>
              <a:ext cx="969465" cy="838359"/>
              <a:chOff x="-955718" y="2753742"/>
              <a:chExt cx="723935" cy="626033"/>
            </a:xfrm>
          </p:grpSpPr>
          <p:sp>
            <p:nvSpPr>
              <p:cNvPr id="156" name="직사각형 155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57" name="그림 15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58" name="그림 1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9" name="그림 15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755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60" name="그림 15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7139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61" name="그림 16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5523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62" name="그림 16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3907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64" name="TextBox 163"/>
              <p:cNvSpPr txBox="1"/>
              <p:nvPr/>
            </p:nvSpPr>
            <p:spPr>
              <a:xfrm>
                <a:off x="-634458" y="2753742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-955718" y="3102234"/>
                <a:ext cx="50366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2,345</a:t>
                </a:r>
                <a:r>
                  <a:rPr lang="ko-KR" altLang="en-US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A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66" name="그림 16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422289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5" name="그룹 54"/>
            <p:cNvGrpSpPr/>
            <p:nvPr/>
          </p:nvGrpSpPr>
          <p:grpSpPr>
            <a:xfrm>
              <a:off x="8453490" y="2199063"/>
              <a:ext cx="991055" cy="838359"/>
              <a:chOff x="-971841" y="2753742"/>
              <a:chExt cx="740057" cy="626033"/>
            </a:xfrm>
          </p:grpSpPr>
          <p:sp>
            <p:nvSpPr>
              <p:cNvPr id="147" name="직사각형 146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48" name="그림 14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49" name="그림 1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0" name="그림 1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1" name="그림 15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52" name="그림 1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53" name="TextBox 152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55" name="그림 15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56" name="그룹 55"/>
            <p:cNvGrpSpPr/>
            <p:nvPr/>
          </p:nvGrpSpPr>
          <p:grpSpPr>
            <a:xfrm>
              <a:off x="5757874" y="3098972"/>
              <a:ext cx="991055" cy="838359"/>
              <a:chOff x="-1634824" y="2506365"/>
              <a:chExt cx="740057" cy="626033"/>
            </a:xfrm>
          </p:grpSpPr>
          <p:sp>
            <p:nvSpPr>
              <p:cNvPr id="138" name="직사각형 137"/>
              <p:cNvSpPr/>
              <p:nvPr/>
            </p:nvSpPr>
            <p:spPr>
              <a:xfrm>
                <a:off x="-1555354" y="2522957"/>
                <a:ext cx="609443" cy="60944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39" name="그림 13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21540" y="2534167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40" name="그림 1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1" name="그림 1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2" name="그림 1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59077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3" name="그림 1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66938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44" name="그림 143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2544172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45" name="TextBox 144"/>
              <p:cNvSpPr txBox="1"/>
              <p:nvPr/>
            </p:nvSpPr>
            <p:spPr>
              <a:xfrm>
                <a:off x="-1297441" y="250636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-1634824" y="2854857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>
              <a:off x="6645061" y="3098972"/>
              <a:ext cx="991180" cy="838359"/>
              <a:chOff x="-859635" y="2513688"/>
              <a:chExt cx="740150" cy="626033"/>
            </a:xfrm>
          </p:grpSpPr>
          <p:sp>
            <p:nvSpPr>
              <p:cNvPr id="131" name="직사각형 130"/>
              <p:cNvSpPr/>
              <p:nvPr/>
            </p:nvSpPr>
            <p:spPr>
              <a:xfrm>
                <a:off x="-780165" y="2530280"/>
                <a:ext cx="609443" cy="609441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32" name="그림 13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55688" y="2539276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8165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76026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35" name="그림 13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83888" y="3004471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-454834" y="25136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-859635" y="2862180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58" name="그룹 57"/>
            <p:cNvGrpSpPr/>
            <p:nvPr/>
          </p:nvGrpSpPr>
          <p:grpSpPr>
            <a:xfrm>
              <a:off x="7538752" y="3098972"/>
              <a:ext cx="982506" cy="845012"/>
              <a:chOff x="-1634824" y="3217288"/>
              <a:chExt cx="733673" cy="631001"/>
            </a:xfrm>
          </p:grpSpPr>
          <p:sp>
            <p:nvSpPr>
              <p:cNvPr id="124" name="직사각형 123"/>
              <p:cNvSpPr/>
              <p:nvPr/>
            </p:nvSpPr>
            <p:spPr>
              <a:xfrm>
                <a:off x="-1555354" y="3238848"/>
                <a:ext cx="609443" cy="609441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25" name="그림 12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5448" y="322407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26" name="그림 1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27" name="그림 12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3260063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29" name="TextBox 128"/>
              <p:cNvSpPr txBox="1"/>
              <p:nvPr/>
            </p:nvSpPr>
            <p:spPr>
              <a:xfrm>
                <a:off x="-1634824" y="3570748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2</a:t>
                </a:r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-1236500" y="32172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8449282" y="3098972"/>
              <a:ext cx="982506" cy="845012"/>
              <a:chOff x="-853099" y="3222383"/>
              <a:chExt cx="733673" cy="631001"/>
            </a:xfrm>
          </p:grpSpPr>
          <p:sp>
            <p:nvSpPr>
              <p:cNvPr id="119" name="직사각형 118"/>
              <p:cNvSpPr/>
              <p:nvPr/>
            </p:nvSpPr>
            <p:spPr>
              <a:xfrm>
                <a:off x="-773629" y="3243943"/>
                <a:ext cx="609443" cy="6094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20" name="그림 11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4700" y="3244870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21" name="그림 1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1629" y="3718134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22" name="TextBox 121"/>
              <p:cNvSpPr txBox="1"/>
              <p:nvPr/>
            </p:nvSpPr>
            <p:spPr>
              <a:xfrm>
                <a:off x="-853099" y="3575843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-454775" y="3222383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60" name="직사각형 59"/>
            <p:cNvSpPr/>
            <p:nvPr/>
          </p:nvSpPr>
          <p:spPr>
            <a:xfrm>
              <a:off x="8795761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판매</a:t>
              </a:r>
              <a:endParaRPr lang="ko-KR" altLang="en-US" sz="900" b="1" dirty="0"/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8074458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분해</a:t>
              </a:r>
              <a:endParaRPr lang="ko-KR" altLang="en-US" sz="900" b="1" dirty="0"/>
            </a:p>
          </p:txBody>
        </p:sp>
        <p:pic>
          <p:nvPicPr>
            <p:cNvPr id="62" name="그림 61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5757874" y="5229408"/>
              <a:ext cx="338359" cy="38567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6184265" y="5242536"/>
              <a:ext cx="902035" cy="350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타원 66"/>
            <p:cNvSpPr/>
            <p:nvPr/>
          </p:nvSpPr>
          <p:spPr>
            <a:xfrm>
              <a:off x="6784263" y="5284682"/>
              <a:ext cx="289259" cy="28925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+mj-ea"/>
                  <a:ea typeface="+mj-ea"/>
                </a:rPr>
                <a:t>+</a:t>
              </a:r>
              <a:endParaRPr lang="ko-KR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75" y="4827672"/>
              <a:ext cx="3487909" cy="875797"/>
            </a:xfrm>
            <a:prstGeom prst="rect">
              <a:avLst/>
            </a:prstGeom>
          </p:spPr>
        </p:pic>
        <p:sp>
          <p:nvSpPr>
            <p:cNvPr id="200" name="직사각형 199"/>
            <p:cNvSpPr/>
            <p:nvPr/>
          </p:nvSpPr>
          <p:spPr>
            <a:xfrm>
              <a:off x="7353155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err="1" smtClean="0"/>
                <a:t>아바타</a:t>
              </a:r>
              <a:endParaRPr lang="ko-KR" altLang="en-US" sz="900" b="1" dirty="0"/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4032775" y="1729937"/>
              <a:ext cx="2892490" cy="3512306"/>
              <a:chOff x="1894115" y="1906859"/>
              <a:chExt cx="2892490" cy="3512306"/>
            </a:xfrm>
          </p:grpSpPr>
          <p:pic>
            <p:nvPicPr>
              <p:cNvPr id="245" name="그림 244"/>
              <p:cNvPicPr>
                <a:picLocks/>
              </p:cNvPicPr>
              <p:nvPr/>
            </p:nvPicPr>
            <p:blipFill rotWithShape="1">
              <a:blip r:embed="rId14"/>
              <a:srcRect l="15011" t="46572" r="57084" b="43601"/>
              <a:stretch/>
            </p:blipFill>
            <p:spPr>
              <a:xfrm>
                <a:off x="2241500" y="3251299"/>
                <a:ext cx="2308303" cy="457201"/>
              </a:xfrm>
              <a:prstGeom prst="rect">
                <a:avLst/>
              </a:prstGeom>
            </p:spPr>
          </p:pic>
          <p:grpSp>
            <p:nvGrpSpPr>
              <p:cNvPr id="246" name="그룹 245"/>
              <p:cNvGrpSpPr/>
              <p:nvPr/>
            </p:nvGrpSpPr>
            <p:grpSpPr>
              <a:xfrm>
                <a:off x="1894115" y="1906859"/>
                <a:ext cx="2892490" cy="3501864"/>
                <a:chOff x="1894114" y="1436914"/>
                <a:chExt cx="3778898" cy="3890866"/>
              </a:xfrm>
            </p:grpSpPr>
            <p:pic>
              <p:nvPicPr>
                <p:cNvPr id="247" name="그림 246"/>
                <p:cNvPicPr>
                  <a:picLocks/>
                </p:cNvPicPr>
                <p:nvPr/>
              </p:nvPicPr>
              <p:blipFill rotWithShape="1">
                <a:blip r:embed="rId14"/>
                <a:srcRect l="892" t="10990" r="53425" b="5389"/>
                <a:stretch/>
              </p:blipFill>
              <p:spPr>
                <a:xfrm>
                  <a:off x="1894114" y="1436914"/>
                  <a:ext cx="3778898" cy="3890866"/>
                </a:xfrm>
                <a:prstGeom prst="rect">
                  <a:avLst/>
                </a:prstGeom>
              </p:spPr>
            </p:pic>
            <p:pic>
              <p:nvPicPr>
                <p:cNvPr id="248" name="그림 247"/>
                <p:cNvPicPr>
                  <a:picLocks/>
                </p:cNvPicPr>
                <p:nvPr/>
              </p:nvPicPr>
              <p:blipFill rotWithShape="1">
                <a:blip r:embed="rId14"/>
                <a:srcRect l="4649" t="33519" r="58777" b="56735"/>
                <a:stretch/>
              </p:blipFill>
              <p:spPr>
                <a:xfrm>
                  <a:off x="2149983" y="1929161"/>
                  <a:ext cx="3245005" cy="2838782"/>
                </a:xfrm>
                <a:prstGeom prst="rect">
                  <a:avLst/>
                </a:prstGeom>
              </p:spPr>
            </p:pic>
          </p:grpSp>
          <p:grpSp>
            <p:nvGrpSpPr>
              <p:cNvPr id="249" name="그룹 248"/>
              <p:cNvGrpSpPr/>
              <p:nvPr/>
            </p:nvGrpSpPr>
            <p:grpSpPr>
              <a:xfrm>
                <a:off x="2508056" y="1948337"/>
                <a:ext cx="1656924" cy="316054"/>
                <a:chOff x="3315984" y="1503504"/>
                <a:chExt cx="848996" cy="316054"/>
              </a:xfrm>
            </p:grpSpPr>
            <p:pic>
              <p:nvPicPr>
                <p:cNvPr id="250" name="그림 249"/>
                <p:cNvPicPr>
                  <a:picLocks/>
                </p:cNvPicPr>
                <p:nvPr/>
              </p:nvPicPr>
              <p:blipFill rotWithShape="1">
                <a:blip r:embed="rId14"/>
                <a:srcRect l="13853" t="13740" r="78868" b="81467"/>
                <a:stretch/>
              </p:blipFill>
              <p:spPr>
                <a:xfrm>
                  <a:off x="3352875" y="1561171"/>
                  <a:ext cx="743264" cy="223024"/>
                </a:xfrm>
                <a:prstGeom prst="rect">
                  <a:avLst/>
                </a:prstGeom>
              </p:spPr>
            </p:pic>
            <p:sp>
              <p:nvSpPr>
                <p:cNvPr id="251" name="직사각형 250"/>
                <p:cNvSpPr/>
                <p:nvPr/>
              </p:nvSpPr>
              <p:spPr>
                <a:xfrm>
                  <a:off x="3315984" y="1503504"/>
                  <a:ext cx="848996" cy="3160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아이템 일괄 분해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52" name="그룹 251"/>
              <p:cNvGrpSpPr/>
              <p:nvPr/>
            </p:nvGrpSpPr>
            <p:grpSpPr>
              <a:xfrm>
                <a:off x="2233118" y="2344024"/>
                <a:ext cx="2203052" cy="1148165"/>
                <a:chOff x="3925228" y="2553626"/>
                <a:chExt cx="3356517" cy="657923"/>
              </a:xfrm>
            </p:grpSpPr>
            <p:pic>
              <p:nvPicPr>
                <p:cNvPr id="253" name="그림 252"/>
                <p:cNvPicPr>
                  <a:picLocks/>
                </p:cNvPicPr>
                <p:nvPr/>
              </p:nvPicPr>
              <p:blipFill rotWithShape="1">
                <a:blip r:embed="rId14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254" name="그림 253"/>
                <p:cNvPicPr>
                  <a:picLocks/>
                </p:cNvPicPr>
                <p:nvPr/>
              </p:nvPicPr>
              <p:blipFill rotWithShape="1">
                <a:blip r:embed="rId14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grpSp>
            <p:nvGrpSpPr>
              <p:cNvPr id="255" name="그룹 254"/>
              <p:cNvGrpSpPr/>
              <p:nvPr/>
            </p:nvGrpSpPr>
            <p:grpSpPr>
              <a:xfrm>
                <a:off x="2233118" y="3355971"/>
                <a:ext cx="2203052" cy="1338481"/>
                <a:chOff x="3925228" y="2553626"/>
                <a:chExt cx="3356517" cy="657923"/>
              </a:xfrm>
            </p:grpSpPr>
            <p:pic>
              <p:nvPicPr>
                <p:cNvPr id="256" name="그림 255"/>
                <p:cNvPicPr>
                  <a:picLocks/>
                </p:cNvPicPr>
                <p:nvPr/>
              </p:nvPicPr>
              <p:blipFill rotWithShape="1">
                <a:blip r:embed="rId14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257" name="그림 256"/>
                <p:cNvPicPr>
                  <a:picLocks/>
                </p:cNvPicPr>
                <p:nvPr/>
              </p:nvPicPr>
              <p:blipFill rotWithShape="1">
                <a:blip r:embed="rId14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sp>
            <p:nvSpPr>
              <p:cNvPr id="258" name="TextBox 257"/>
              <p:cNvSpPr txBox="1"/>
              <p:nvPr/>
            </p:nvSpPr>
            <p:spPr>
              <a:xfrm>
                <a:off x="2027340" y="4674026"/>
                <a:ext cx="2626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accent4"/>
                    </a:solidFill>
                  </a:rPr>
                  <a:t>※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잠금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및 장착된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아이템은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분해되지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않습니다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.</a:t>
                </a:r>
                <a:endParaRPr lang="ko-KR" altLang="en-US" sz="9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259" name="그림 25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2968170" y="4977680"/>
                <a:ext cx="862845" cy="400345"/>
              </a:xfrm>
              <a:prstGeom prst="rect">
                <a:avLst/>
              </a:prstGeom>
            </p:spPr>
          </p:pic>
          <p:sp>
            <p:nvSpPr>
              <p:cNvPr id="260" name="직사각형 259"/>
              <p:cNvSpPr/>
              <p:nvPr/>
            </p:nvSpPr>
            <p:spPr>
              <a:xfrm>
                <a:off x="3092933" y="4936538"/>
                <a:ext cx="613317" cy="4826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분해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61" name="TextBox 260"/>
              <p:cNvSpPr txBox="1"/>
              <p:nvPr/>
            </p:nvSpPr>
            <p:spPr>
              <a:xfrm>
                <a:off x="2115329" y="2455335"/>
                <a:ext cx="111120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카테고리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2087557" y="3418931"/>
                <a:ext cx="85472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등급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63" name="그룹 262"/>
              <p:cNvGrpSpPr/>
              <p:nvPr/>
            </p:nvGrpSpPr>
            <p:grpSpPr>
              <a:xfrm>
                <a:off x="2279702" y="2708413"/>
                <a:ext cx="445727" cy="458203"/>
                <a:chOff x="2274218" y="3229290"/>
                <a:chExt cx="445727" cy="458203"/>
              </a:xfrm>
            </p:grpSpPr>
            <p:sp>
              <p:nvSpPr>
                <p:cNvPr id="264" name="직사각형 263"/>
                <p:cNvSpPr/>
                <p:nvPr/>
              </p:nvSpPr>
              <p:spPr>
                <a:xfrm>
                  <a:off x="2274218" y="3229290"/>
                  <a:ext cx="441027" cy="441026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5" name="직사각형 264"/>
                <p:cNvSpPr/>
                <p:nvPr/>
              </p:nvSpPr>
              <p:spPr>
                <a:xfrm>
                  <a:off x="2277073" y="3244621"/>
                  <a:ext cx="442872" cy="442872"/>
                </a:xfrm>
                <a:prstGeom prst="rect">
                  <a:avLst/>
                </a:prstGeom>
                <a:blipFill dpi="0" rotWithShape="1">
                  <a:blip r:embed="rId16">
                    <a:alphaModFix amt="75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dirty="0" smtClean="0"/>
                </a:p>
              </p:txBody>
            </p:sp>
            <p:sp>
              <p:nvSpPr>
                <p:cNvPr id="266" name="TextBox 265"/>
                <p:cNvSpPr txBox="1"/>
                <p:nvPr/>
              </p:nvSpPr>
              <p:spPr>
                <a:xfrm>
                  <a:off x="2292713" y="3349258"/>
                  <a:ext cx="41549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900" b="1" dirty="0" smtClean="0"/>
                    <a:t>무기</a:t>
                  </a:r>
                  <a:endParaRPr lang="ko-KR" altLang="en-US" sz="900" b="1" dirty="0"/>
                </a:p>
              </p:txBody>
            </p:sp>
          </p:grpSp>
          <p:grpSp>
            <p:nvGrpSpPr>
              <p:cNvPr id="267" name="그룹 266"/>
              <p:cNvGrpSpPr/>
              <p:nvPr/>
            </p:nvGrpSpPr>
            <p:grpSpPr>
              <a:xfrm>
                <a:off x="2807068" y="2702425"/>
                <a:ext cx="530915" cy="447014"/>
                <a:chOff x="2727423" y="3223302"/>
                <a:chExt cx="530915" cy="447014"/>
              </a:xfrm>
            </p:grpSpPr>
            <p:sp>
              <p:nvSpPr>
                <p:cNvPr id="268" name="직사각형 267"/>
                <p:cNvSpPr/>
                <p:nvPr/>
              </p:nvSpPr>
              <p:spPr>
                <a:xfrm>
                  <a:off x="2761296" y="3229290"/>
                  <a:ext cx="441027" cy="441026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9" name="직사각형 268"/>
                <p:cNvSpPr/>
                <p:nvPr/>
              </p:nvSpPr>
              <p:spPr>
                <a:xfrm>
                  <a:off x="2769929" y="3223302"/>
                  <a:ext cx="442872" cy="442872"/>
                </a:xfrm>
                <a:prstGeom prst="rect">
                  <a:avLst/>
                </a:prstGeom>
                <a:blipFill dpi="0" rotWithShape="1">
                  <a:blip r:embed="rId17">
                    <a:alphaModFix amt="75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dirty="0" smtClean="0"/>
                </a:p>
              </p:txBody>
            </p:sp>
            <p:sp>
              <p:nvSpPr>
                <p:cNvPr id="270" name="TextBox 269"/>
                <p:cNvSpPr txBox="1"/>
                <p:nvPr/>
              </p:nvSpPr>
              <p:spPr>
                <a:xfrm>
                  <a:off x="2727423" y="3349258"/>
                  <a:ext cx="53091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900" b="1" dirty="0" err="1" smtClean="0"/>
                    <a:t>방어구</a:t>
                  </a:r>
                  <a:endParaRPr lang="ko-KR" altLang="en-US" sz="900" b="1" dirty="0"/>
                </a:p>
              </p:txBody>
            </p:sp>
          </p:grpSp>
          <p:grpSp>
            <p:nvGrpSpPr>
              <p:cNvPr id="271" name="그룹 270"/>
              <p:cNvGrpSpPr/>
              <p:nvPr/>
            </p:nvGrpSpPr>
            <p:grpSpPr>
              <a:xfrm>
                <a:off x="3419622" y="2708413"/>
                <a:ext cx="530915" cy="441026"/>
                <a:chOff x="3226502" y="3229290"/>
                <a:chExt cx="530915" cy="441026"/>
              </a:xfrm>
            </p:grpSpPr>
            <p:sp>
              <p:nvSpPr>
                <p:cNvPr id="272" name="직사각형 271"/>
                <p:cNvSpPr/>
                <p:nvPr/>
              </p:nvSpPr>
              <p:spPr>
                <a:xfrm>
                  <a:off x="3260375" y="3229290"/>
                  <a:ext cx="441027" cy="441026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3" name="직사각형 272"/>
                <p:cNvSpPr/>
                <p:nvPr/>
              </p:nvSpPr>
              <p:spPr>
                <a:xfrm>
                  <a:off x="3303559" y="3288161"/>
                  <a:ext cx="352821" cy="352821"/>
                </a:xfrm>
                <a:prstGeom prst="rect">
                  <a:avLst/>
                </a:prstGeom>
                <a:blipFill dpi="0" rotWithShape="1">
                  <a:blip r:embed="rId18">
                    <a:alphaModFix amt="75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dirty="0" smtClean="0"/>
                </a:p>
              </p:txBody>
            </p:sp>
            <p:sp>
              <p:nvSpPr>
                <p:cNvPr id="274" name="TextBox 273"/>
                <p:cNvSpPr txBox="1"/>
                <p:nvPr/>
              </p:nvSpPr>
              <p:spPr>
                <a:xfrm>
                  <a:off x="3226502" y="3349258"/>
                  <a:ext cx="53091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900" b="1" dirty="0" smtClean="0"/>
                    <a:t>장신구</a:t>
                  </a:r>
                  <a:endParaRPr lang="ko-KR" altLang="en-US" sz="900" b="1" dirty="0"/>
                </a:p>
              </p:txBody>
            </p:sp>
          </p:grpSp>
          <p:grpSp>
            <p:nvGrpSpPr>
              <p:cNvPr id="275" name="그룹 274"/>
              <p:cNvGrpSpPr/>
              <p:nvPr/>
            </p:nvGrpSpPr>
            <p:grpSpPr>
              <a:xfrm>
                <a:off x="4032177" y="2708413"/>
                <a:ext cx="523100" cy="441026"/>
                <a:chOff x="4164922" y="3229290"/>
                <a:chExt cx="523100" cy="441026"/>
              </a:xfrm>
            </p:grpSpPr>
            <p:sp>
              <p:nvSpPr>
                <p:cNvPr id="276" name="직사각형 275"/>
                <p:cNvSpPr/>
                <p:nvPr/>
              </p:nvSpPr>
              <p:spPr>
                <a:xfrm>
                  <a:off x="4204148" y="3229290"/>
                  <a:ext cx="441027" cy="441026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7" name="직사각형 276"/>
                <p:cNvSpPr/>
                <p:nvPr/>
              </p:nvSpPr>
              <p:spPr>
                <a:xfrm>
                  <a:off x="4164922" y="3301836"/>
                  <a:ext cx="523100" cy="352821"/>
                </a:xfrm>
                <a:prstGeom prst="rect">
                  <a:avLst/>
                </a:prstGeom>
                <a:blipFill dpi="0" rotWithShape="1">
                  <a:blip r:embed="rId19">
                    <a:alphaModFix amt="25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dirty="0" smtClean="0"/>
                </a:p>
              </p:txBody>
            </p:sp>
            <p:sp>
              <p:nvSpPr>
                <p:cNvPr id="278" name="TextBox 277"/>
                <p:cNvSpPr txBox="1"/>
                <p:nvPr/>
              </p:nvSpPr>
              <p:spPr>
                <a:xfrm>
                  <a:off x="4222643" y="3349258"/>
                  <a:ext cx="41549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900" b="1" dirty="0" smtClean="0"/>
                    <a:t>기타</a:t>
                  </a:r>
                  <a:endParaRPr lang="ko-KR" altLang="en-US" sz="900" b="1" dirty="0"/>
                </a:p>
              </p:txBody>
            </p:sp>
          </p:grpSp>
          <p:grpSp>
            <p:nvGrpSpPr>
              <p:cNvPr id="279" name="그룹 278"/>
              <p:cNvGrpSpPr/>
              <p:nvPr/>
            </p:nvGrpSpPr>
            <p:grpSpPr>
              <a:xfrm>
                <a:off x="2251930" y="3686471"/>
                <a:ext cx="510305" cy="458516"/>
                <a:chOff x="8276078" y="3267405"/>
                <a:chExt cx="640386" cy="575396"/>
              </a:xfrm>
            </p:grpSpPr>
            <p:sp>
              <p:nvSpPr>
                <p:cNvPr id="280" name="직사각형 279"/>
                <p:cNvSpPr/>
                <p:nvPr/>
              </p:nvSpPr>
              <p:spPr>
                <a:xfrm>
                  <a:off x="8286711" y="3267405"/>
                  <a:ext cx="540000" cy="540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1" name="TextBox 280"/>
                <p:cNvSpPr txBox="1"/>
                <p:nvPr/>
              </p:nvSpPr>
              <p:spPr>
                <a:xfrm>
                  <a:off x="8276078" y="3288390"/>
                  <a:ext cx="36740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282" name="TextBox 281"/>
                <p:cNvSpPr txBox="1"/>
                <p:nvPr/>
              </p:nvSpPr>
              <p:spPr>
                <a:xfrm>
                  <a:off x="8346773" y="3524159"/>
                  <a:ext cx="569691" cy="318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83" name="그룹 282"/>
              <p:cNvGrpSpPr/>
              <p:nvPr/>
            </p:nvGrpSpPr>
            <p:grpSpPr>
              <a:xfrm>
                <a:off x="2836088" y="3686471"/>
                <a:ext cx="510305" cy="458516"/>
                <a:chOff x="6972600" y="1641209"/>
                <a:chExt cx="510305" cy="458516"/>
              </a:xfrm>
            </p:grpSpPr>
            <p:sp>
              <p:nvSpPr>
                <p:cNvPr id="284" name="직사각형 283"/>
                <p:cNvSpPr/>
                <p:nvPr/>
              </p:nvSpPr>
              <p:spPr>
                <a:xfrm>
                  <a:off x="6981073" y="1641209"/>
                  <a:ext cx="430310" cy="430310"/>
                </a:xfrm>
                <a:prstGeom prst="rect">
                  <a:avLst/>
                </a:prstGeom>
                <a:solidFill>
                  <a:schemeClr val="accent6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5" name="TextBox 284"/>
                <p:cNvSpPr txBox="1"/>
                <p:nvPr/>
              </p:nvSpPr>
              <p:spPr>
                <a:xfrm>
                  <a:off x="6972600" y="1657931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2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286" name="TextBox 285"/>
                <p:cNvSpPr txBox="1"/>
                <p:nvPr/>
              </p:nvSpPr>
              <p:spPr>
                <a:xfrm>
                  <a:off x="7028935" y="1845809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87" name="그룹 286"/>
              <p:cNvGrpSpPr/>
              <p:nvPr/>
            </p:nvGrpSpPr>
            <p:grpSpPr>
              <a:xfrm>
                <a:off x="3420246" y="3686471"/>
                <a:ext cx="510305" cy="458516"/>
                <a:chOff x="7584543" y="1634963"/>
                <a:chExt cx="510305" cy="458516"/>
              </a:xfrm>
            </p:grpSpPr>
            <p:sp>
              <p:nvSpPr>
                <p:cNvPr id="288" name="직사각형 287"/>
                <p:cNvSpPr/>
                <p:nvPr/>
              </p:nvSpPr>
              <p:spPr>
                <a:xfrm>
                  <a:off x="7593016" y="1634963"/>
                  <a:ext cx="430310" cy="430310"/>
                </a:xfrm>
                <a:prstGeom prst="rect">
                  <a:avLst/>
                </a:prstGeom>
                <a:solidFill>
                  <a:schemeClr val="accent1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TextBox 288"/>
                <p:cNvSpPr txBox="1"/>
                <p:nvPr/>
              </p:nvSpPr>
              <p:spPr>
                <a:xfrm>
                  <a:off x="7584543" y="1651685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3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290" name="TextBox 289"/>
                <p:cNvSpPr txBox="1"/>
                <p:nvPr/>
              </p:nvSpPr>
              <p:spPr>
                <a:xfrm>
                  <a:off x="7640878" y="1839563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91" name="그룹 290"/>
              <p:cNvGrpSpPr/>
              <p:nvPr/>
            </p:nvGrpSpPr>
            <p:grpSpPr>
              <a:xfrm>
                <a:off x="4004405" y="3686471"/>
                <a:ext cx="510305" cy="458516"/>
                <a:chOff x="8198148" y="1649350"/>
                <a:chExt cx="510305" cy="458516"/>
              </a:xfrm>
            </p:grpSpPr>
            <p:sp>
              <p:nvSpPr>
                <p:cNvPr id="292" name="직사각형 291"/>
                <p:cNvSpPr/>
                <p:nvPr/>
              </p:nvSpPr>
              <p:spPr>
                <a:xfrm>
                  <a:off x="8206621" y="1649350"/>
                  <a:ext cx="430310" cy="430310"/>
                </a:xfrm>
                <a:prstGeom prst="rect">
                  <a:avLst/>
                </a:prstGeom>
                <a:solidFill>
                  <a:schemeClr val="accent4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8198148" y="1666072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4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294" name="TextBox 293"/>
                <p:cNvSpPr txBox="1"/>
                <p:nvPr/>
              </p:nvSpPr>
              <p:spPr>
                <a:xfrm>
                  <a:off x="8254483" y="1853950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95" name="그룹 294"/>
              <p:cNvGrpSpPr/>
              <p:nvPr/>
            </p:nvGrpSpPr>
            <p:grpSpPr>
              <a:xfrm>
                <a:off x="2523637" y="4149961"/>
                <a:ext cx="510305" cy="458516"/>
                <a:chOff x="8282621" y="2202854"/>
                <a:chExt cx="510305" cy="458516"/>
              </a:xfrm>
            </p:grpSpPr>
            <p:sp>
              <p:nvSpPr>
                <p:cNvPr id="296" name="직사각형 295"/>
                <p:cNvSpPr/>
                <p:nvPr/>
              </p:nvSpPr>
              <p:spPr>
                <a:xfrm>
                  <a:off x="8291094" y="2202854"/>
                  <a:ext cx="430310" cy="430310"/>
                </a:xfrm>
                <a:prstGeom prst="rect">
                  <a:avLst/>
                </a:prstGeom>
                <a:solidFill>
                  <a:srgbClr val="AE78D6">
                    <a:alpha val="67000"/>
                  </a:srgb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7" name="TextBox 296"/>
                <p:cNvSpPr txBox="1"/>
                <p:nvPr/>
              </p:nvSpPr>
              <p:spPr>
                <a:xfrm>
                  <a:off x="8282621" y="2219576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 smtClean="0">
                      <a:latin typeface="+mj-ea"/>
                      <a:ea typeface="+mj-ea"/>
                    </a:rPr>
                    <a:t>5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298" name="TextBox 297"/>
                <p:cNvSpPr txBox="1"/>
                <p:nvPr/>
              </p:nvSpPr>
              <p:spPr>
                <a:xfrm>
                  <a:off x="8338956" y="2407454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99" name="그룹 298"/>
              <p:cNvGrpSpPr/>
              <p:nvPr/>
            </p:nvGrpSpPr>
            <p:grpSpPr>
              <a:xfrm>
                <a:off x="3118601" y="4149961"/>
                <a:ext cx="510305" cy="458516"/>
                <a:chOff x="8893923" y="2219313"/>
                <a:chExt cx="510305" cy="458516"/>
              </a:xfrm>
            </p:grpSpPr>
            <p:sp>
              <p:nvSpPr>
                <p:cNvPr id="300" name="직사각형 299"/>
                <p:cNvSpPr/>
                <p:nvPr/>
              </p:nvSpPr>
              <p:spPr>
                <a:xfrm>
                  <a:off x="8902396" y="2219313"/>
                  <a:ext cx="430310" cy="430310"/>
                </a:xfrm>
                <a:prstGeom prst="rect">
                  <a:avLst/>
                </a:prstGeom>
                <a:solidFill>
                  <a:schemeClr val="accent2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1" name="TextBox 300"/>
                <p:cNvSpPr txBox="1"/>
                <p:nvPr/>
              </p:nvSpPr>
              <p:spPr>
                <a:xfrm>
                  <a:off x="8893923" y="2236035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6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02" name="TextBox 301"/>
                <p:cNvSpPr txBox="1"/>
                <p:nvPr/>
              </p:nvSpPr>
              <p:spPr>
                <a:xfrm>
                  <a:off x="8950258" y="2423913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03" name="그룹 302"/>
              <p:cNvGrpSpPr/>
              <p:nvPr/>
            </p:nvGrpSpPr>
            <p:grpSpPr>
              <a:xfrm>
                <a:off x="3700648" y="4149961"/>
                <a:ext cx="510305" cy="458516"/>
                <a:chOff x="9579116" y="2213067"/>
                <a:chExt cx="510305" cy="458516"/>
              </a:xfrm>
            </p:grpSpPr>
            <p:sp>
              <p:nvSpPr>
                <p:cNvPr id="304" name="직사각형 303"/>
                <p:cNvSpPr/>
                <p:nvPr/>
              </p:nvSpPr>
              <p:spPr>
                <a:xfrm>
                  <a:off x="9587589" y="2213067"/>
                  <a:ext cx="430310" cy="430310"/>
                </a:xfrm>
                <a:prstGeom prst="rect">
                  <a:avLst/>
                </a:prstGeom>
                <a:solidFill>
                  <a:srgbClr val="C00000">
                    <a:alpha val="67000"/>
                  </a:srgb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5" name="TextBox 304"/>
                <p:cNvSpPr txBox="1"/>
                <p:nvPr/>
              </p:nvSpPr>
              <p:spPr>
                <a:xfrm>
                  <a:off x="9579116" y="2229789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7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06" name="TextBox 305"/>
                <p:cNvSpPr txBox="1"/>
                <p:nvPr/>
              </p:nvSpPr>
              <p:spPr>
                <a:xfrm>
                  <a:off x="9635451" y="2417667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307" name="설명선 2 306"/>
            <p:cNvSpPr/>
            <p:nvPr/>
          </p:nvSpPr>
          <p:spPr>
            <a:xfrm>
              <a:off x="2337610" y="2227742"/>
              <a:ext cx="1589556" cy="488626"/>
            </a:xfrm>
            <a:prstGeom prst="borderCallout2">
              <a:avLst>
                <a:gd name="adj1" fmla="val 18750"/>
                <a:gd name="adj2" fmla="val 100929"/>
                <a:gd name="adj3" fmla="val 19465"/>
                <a:gd name="adj4" fmla="val 114448"/>
                <a:gd name="adj5" fmla="val 114138"/>
                <a:gd name="adj6" fmla="val 139484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분해 대상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장착 부위 선택</a:t>
              </a:r>
              <a:endParaRPr lang="ko-KR" altLang="en-US" sz="1050" dirty="0">
                <a:solidFill>
                  <a:srgbClr val="002060"/>
                </a:solidFill>
              </a:endParaRPr>
            </a:p>
          </p:txBody>
        </p:sp>
        <p:sp>
          <p:nvSpPr>
            <p:cNvPr id="308" name="설명선 2 307"/>
            <p:cNvSpPr/>
            <p:nvPr/>
          </p:nvSpPr>
          <p:spPr>
            <a:xfrm>
              <a:off x="2337610" y="3244374"/>
              <a:ext cx="1589556" cy="488626"/>
            </a:xfrm>
            <a:prstGeom prst="borderCallout2">
              <a:avLst>
                <a:gd name="adj1" fmla="val 18750"/>
                <a:gd name="adj2" fmla="val 100929"/>
                <a:gd name="adj3" fmla="val 19465"/>
                <a:gd name="adj4" fmla="val 114448"/>
                <a:gd name="adj5" fmla="val 114138"/>
                <a:gd name="adj6" fmla="val 139484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분해 대상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아이템 등급 선택</a:t>
              </a:r>
              <a:endParaRPr lang="ko-KR" altLang="en-US" sz="1050" dirty="0">
                <a:solidFill>
                  <a:srgbClr val="002060"/>
                </a:solidFill>
              </a:endParaRPr>
            </a:p>
          </p:txBody>
        </p:sp>
        <p:sp>
          <p:nvSpPr>
            <p:cNvPr id="309" name="설명선 2 308"/>
            <p:cNvSpPr/>
            <p:nvPr/>
          </p:nvSpPr>
          <p:spPr>
            <a:xfrm>
              <a:off x="6500353" y="5117470"/>
              <a:ext cx="1589556" cy="430562"/>
            </a:xfrm>
            <a:prstGeom prst="borderCallout2">
              <a:avLst>
                <a:gd name="adj1" fmla="val 25251"/>
                <a:gd name="adj2" fmla="val -3556"/>
                <a:gd name="adj3" fmla="val 26358"/>
                <a:gd name="adj4" fmla="val -18800"/>
                <a:gd name="adj5" fmla="val -12807"/>
                <a:gd name="adj6" fmla="val -43935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일괄 분해 버튼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선택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310" name="그룹 309"/>
            <p:cNvGrpSpPr/>
            <p:nvPr/>
          </p:nvGrpSpPr>
          <p:grpSpPr>
            <a:xfrm>
              <a:off x="5065699" y="4652015"/>
              <a:ext cx="984172" cy="1025000"/>
              <a:chOff x="192795" y="2599981"/>
              <a:chExt cx="840954" cy="875840"/>
            </a:xfrm>
          </p:grpSpPr>
          <p:sp>
            <p:nvSpPr>
              <p:cNvPr id="311" name="도넛 310">
                <a:hlinkClick r:id="rId20" action="ppaction://hlinksldjump"/>
              </p:cNvPr>
              <p:cNvSpPr/>
              <p:nvPr/>
            </p:nvSpPr>
            <p:spPr>
              <a:xfrm>
                <a:off x="192795" y="2599981"/>
                <a:ext cx="837282" cy="875840"/>
              </a:xfrm>
              <a:prstGeom prst="donut">
                <a:avLst>
                  <a:gd name="adj" fmla="val 10162"/>
                </a:avLst>
              </a:prstGeom>
              <a:solidFill>
                <a:srgbClr val="00B05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2" name="타원 311">
                <a:hlinkClick r:id="rId20" action="ppaction://hlinksldjump"/>
              </p:cNvPr>
              <p:cNvSpPr/>
              <p:nvPr/>
            </p:nvSpPr>
            <p:spPr>
              <a:xfrm>
                <a:off x="196467" y="2655625"/>
                <a:ext cx="837282" cy="820196"/>
              </a:xfrm>
              <a:prstGeom prst="ellipse">
                <a:avLst/>
              </a:prstGeom>
              <a:solidFill>
                <a:srgbClr val="FFC000">
                  <a:alpha val="23000"/>
                </a:srgbClr>
              </a:solidFill>
              <a:ln>
                <a:solidFill>
                  <a:schemeClr val="accent1">
                    <a:shade val="50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13" name="직사각형 312"/>
            <p:cNvSpPr/>
            <p:nvPr/>
          </p:nvSpPr>
          <p:spPr>
            <a:xfrm>
              <a:off x="4398946" y="2523878"/>
              <a:ext cx="470522" cy="47014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4" name="직사각형 313"/>
            <p:cNvSpPr/>
            <p:nvPr/>
          </p:nvSpPr>
          <p:spPr>
            <a:xfrm>
              <a:off x="5573982" y="2523878"/>
              <a:ext cx="470522" cy="47014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5" name="직사각형 314"/>
            <p:cNvSpPr/>
            <p:nvPr/>
          </p:nvSpPr>
          <p:spPr>
            <a:xfrm>
              <a:off x="4398946" y="3493721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7" name="직사각형 316"/>
            <p:cNvSpPr/>
            <p:nvPr/>
          </p:nvSpPr>
          <p:spPr>
            <a:xfrm>
              <a:off x="5571913" y="3493721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8" name="직사각형 317"/>
            <p:cNvSpPr/>
            <p:nvPr/>
          </p:nvSpPr>
          <p:spPr>
            <a:xfrm>
              <a:off x="6150332" y="3493721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9" name="직사각형 318"/>
            <p:cNvSpPr/>
            <p:nvPr/>
          </p:nvSpPr>
          <p:spPr>
            <a:xfrm>
              <a:off x="4666714" y="3978806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0" name="직사각형 319"/>
            <p:cNvSpPr/>
            <p:nvPr/>
          </p:nvSpPr>
          <p:spPr>
            <a:xfrm>
              <a:off x="5263280" y="3978806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578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– </a:t>
              </a:r>
              <a:r>
                <a:rPr lang="ko-KR" altLang="en-US" dirty="0" smtClean="0">
                  <a:solidFill>
                    <a:srgbClr val="FF0000"/>
                  </a:solidFill>
                </a:rPr>
                <a:t>일괄 분해</a:t>
              </a:r>
              <a:r>
                <a:rPr lang="en-US" altLang="ko-KR" dirty="0" smtClean="0"/>
                <a:t>:</a:t>
              </a:r>
              <a:r>
                <a:rPr lang="ko-KR" altLang="en-US" dirty="0" smtClean="0"/>
                <a:t> 일괄 분해 </a:t>
              </a:r>
              <a:r>
                <a:rPr lang="ko-KR" altLang="en-US" dirty="0" smtClean="0"/>
                <a:t>확인</a:t>
              </a:r>
              <a:endParaRPr lang="ko-KR" altLang="en-US" dirty="0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981728" y="1390261"/>
            <a:ext cx="7713567" cy="4338882"/>
            <a:chOff x="1981728" y="1390261"/>
            <a:chExt cx="7713567" cy="4338882"/>
          </a:xfrm>
        </p:grpSpPr>
        <p:pic>
          <p:nvPicPr>
            <p:cNvPr id="201" name="그림 2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28" y="1390261"/>
              <a:ext cx="7713567" cy="4338882"/>
            </a:xfrm>
            <a:prstGeom prst="rect">
              <a:avLst/>
            </a:prstGeom>
          </p:spPr>
        </p:pic>
        <p:pic>
          <p:nvPicPr>
            <p:cNvPr id="202" name="그림 20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665199" y="5002707"/>
              <a:ext cx="3815973" cy="726436"/>
            </a:xfrm>
            <a:prstGeom prst="rect">
              <a:avLst/>
            </a:prstGeom>
          </p:spPr>
        </p:pic>
        <p:sp>
          <p:nvSpPr>
            <p:cNvPr id="203" name="TextBox 202"/>
            <p:cNvSpPr txBox="1"/>
            <p:nvPr/>
          </p:nvSpPr>
          <p:spPr>
            <a:xfrm>
              <a:off x="8763567" y="1809696"/>
              <a:ext cx="504898" cy="27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75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75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204" name="그룹 203"/>
            <p:cNvGrpSpPr/>
            <p:nvPr/>
          </p:nvGrpSpPr>
          <p:grpSpPr>
            <a:xfrm>
              <a:off x="5778046" y="2206813"/>
              <a:ext cx="974320" cy="838359"/>
              <a:chOff x="1578911" y="3242556"/>
              <a:chExt cx="1289317" cy="1109403"/>
            </a:xfrm>
          </p:grpSpPr>
          <p:sp>
            <p:nvSpPr>
              <p:cNvPr id="205" name="직사각형 204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206" name="그림 20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207" name="그림 20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08" name="그림 20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09" name="그림 20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10" name="그림 20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11" name="그림 2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12" name="그림 211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213" name="TextBox 212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214" name="그룹 213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220" name="직사각형 219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215" name="그룹 214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218" name="이등변 삼각형 217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219" name="TextBox 218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16" name="그림 21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17" name="그림 2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grpSp>
          <p:nvGrpSpPr>
            <p:cNvPr id="222" name="그룹 221"/>
            <p:cNvGrpSpPr/>
            <p:nvPr/>
          </p:nvGrpSpPr>
          <p:grpSpPr>
            <a:xfrm>
              <a:off x="6671479" y="2197006"/>
              <a:ext cx="974320" cy="838359"/>
              <a:chOff x="-1465265" y="2091193"/>
              <a:chExt cx="727560" cy="626033"/>
            </a:xfrm>
          </p:grpSpPr>
          <p:sp>
            <p:nvSpPr>
              <p:cNvPr id="223" name="직사각형 222"/>
              <p:cNvSpPr/>
              <p:nvPr/>
            </p:nvSpPr>
            <p:spPr>
              <a:xfrm>
                <a:off x="-1398293" y="2107785"/>
                <a:ext cx="609443" cy="609441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224" name="그림 2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7350" y="2119009"/>
                <a:ext cx="548498" cy="548497"/>
              </a:xfrm>
              <a:prstGeom prst="rect">
                <a:avLst/>
              </a:prstGeom>
            </p:spPr>
          </p:pic>
          <p:pic>
            <p:nvPicPr>
              <p:cNvPr id="225" name="그림 2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8629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26" name="그림 2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09965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27" name="그림 22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33637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28" name="그림 22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157309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29" name="그림 2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80981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30" name="그림 2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0465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31" name="그림 230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374834" y="2129000"/>
                <a:ext cx="103959" cy="135756"/>
              </a:xfrm>
              <a:prstGeom prst="rect">
                <a:avLst/>
              </a:prstGeom>
            </p:spPr>
          </p:pic>
          <p:sp>
            <p:nvSpPr>
              <p:cNvPr id="232" name="TextBox 231"/>
              <p:cNvSpPr txBox="1"/>
              <p:nvPr/>
            </p:nvSpPr>
            <p:spPr>
              <a:xfrm>
                <a:off x="-1140380" y="2091193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233" name="직사각형 232"/>
              <p:cNvSpPr/>
              <p:nvPr/>
            </p:nvSpPr>
            <p:spPr>
              <a:xfrm>
                <a:off x="-1398293" y="2327956"/>
                <a:ext cx="609443" cy="162517"/>
              </a:xfrm>
              <a:prstGeom prst="rect">
                <a:avLst/>
              </a:prstGeom>
              <a:solidFill>
                <a:srgbClr val="321704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-1359026" y="2289258"/>
                <a:ext cx="5309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900" dirty="0" err="1" smtClean="0">
                    <a:solidFill>
                      <a:schemeClr val="accent2"/>
                    </a:solidFill>
                  </a:rPr>
                  <a:t>등록중</a:t>
                </a:r>
                <a:endParaRPr lang="ko-KR" altLang="en-US" sz="1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235" name="그룹 234"/>
              <p:cNvGrpSpPr/>
              <p:nvPr/>
            </p:nvGrpSpPr>
            <p:grpSpPr>
              <a:xfrm>
                <a:off x="-1465265" y="2439685"/>
                <a:ext cx="465194" cy="200055"/>
                <a:chOff x="7475041" y="2065366"/>
                <a:chExt cx="824375" cy="354521"/>
              </a:xfrm>
            </p:grpSpPr>
            <p:sp>
              <p:nvSpPr>
                <p:cNvPr id="237" name="이등변 삼각형 236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238" name="TextBox 237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36" name="그림 2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928323" y="2581976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239" name="그룹 238"/>
            <p:cNvGrpSpPr/>
            <p:nvPr/>
          </p:nvGrpSpPr>
          <p:grpSpPr>
            <a:xfrm>
              <a:off x="7564912" y="2199063"/>
              <a:ext cx="969465" cy="838359"/>
              <a:chOff x="-955718" y="2753742"/>
              <a:chExt cx="723935" cy="626033"/>
            </a:xfrm>
          </p:grpSpPr>
          <p:sp>
            <p:nvSpPr>
              <p:cNvPr id="240" name="직사각형 239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chemeClr val="accent2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241" name="그림 2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242" name="그림 2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43" name="그림 2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755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244" name="그림 2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7139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13" name="그림 3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5523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14" name="그림 3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3907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316" name="TextBox 315"/>
              <p:cNvSpPr txBox="1"/>
              <p:nvPr/>
            </p:nvSpPr>
            <p:spPr>
              <a:xfrm>
                <a:off x="-634458" y="2753742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317" name="TextBox 316"/>
              <p:cNvSpPr txBox="1"/>
              <p:nvPr/>
            </p:nvSpPr>
            <p:spPr>
              <a:xfrm>
                <a:off x="-955718" y="3102234"/>
                <a:ext cx="50366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2,345</a:t>
                </a:r>
                <a:r>
                  <a:rPr lang="ko-KR" altLang="en-US" sz="700" b="1" dirty="0" smtClean="0">
                    <a:solidFill>
                      <a:srgbClr val="AF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A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18" name="그림 3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422289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319" name="그룹 318"/>
            <p:cNvGrpSpPr/>
            <p:nvPr/>
          </p:nvGrpSpPr>
          <p:grpSpPr>
            <a:xfrm>
              <a:off x="8453490" y="2199063"/>
              <a:ext cx="991055" cy="838359"/>
              <a:chOff x="-971841" y="2753742"/>
              <a:chExt cx="740057" cy="626033"/>
            </a:xfrm>
          </p:grpSpPr>
          <p:sp>
            <p:nvSpPr>
              <p:cNvPr id="320" name="직사각형 319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321" name="그림 3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322" name="그림 32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23" name="그림 3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24" name="그림 3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25" name="그림 3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326" name="TextBox 325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327" name="TextBox 326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328" name="그림 32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329" name="그룹 328"/>
            <p:cNvGrpSpPr/>
            <p:nvPr/>
          </p:nvGrpSpPr>
          <p:grpSpPr>
            <a:xfrm>
              <a:off x="5757874" y="3098972"/>
              <a:ext cx="991055" cy="838359"/>
              <a:chOff x="-1634824" y="2506365"/>
              <a:chExt cx="740057" cy="626033"/>
            </a:xfrm>
          </p:grpSpPr>
          <p:sp>
            <p:nvSpPr>
              <p:cNvPr id="330" name="직사각형 329"/>
              <p:cNvSpPr/>
              <p:nvPr/>
            </p:nvSpPr>
            <p:spPr>
              <a:xfrm>
                <a:off x="-1555354" y="2522957"/>
                <a:ext cx="609443" cy="60944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331" name="그림 33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21540" y="2534167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332" name="그림 3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33" name="그림 3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34" name="그림 3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59077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35" name="그림 33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66938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36" name="그림 335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2544172"/>
                <a:ext cx="103959" cy="135756"/>
              </a:xfrm>
              <a:prstGeom prst="rect">
                <a:avLst/>
              </a:prstGeom>
            </p:spPr>
          </p:pic>
          <p:sp>
            <p:nvSpPr>
              <p:cNvPr id="337" name="TextBox 336"/>
              <p:cNvSpPr txBox="1"/>
              <p:nvPr/>
            </p:nvSpPr>
            <p:spPr>
              <a:xfrm>
                <a:off x="-1297441" y="250636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338" name="TextBox 337"/>
              <p:cNvSpPr txBox="1"/>
              <p:nvPr/>
            </p:nvSpPr>
            <p:spPr>
              <a:xfrm>
                <a:off x="-1634824" y="2854857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339" name="그룹 338"/>
            <p:cNvGrpSpPr/>
            <p:nvPr/>
          </p:nvGrpSpPr>
          <p:grpSpPr>
            <a:xfrm>
              <a:off x="6645061" y="3098972"/>
              <a:ext cx="991180" cy="838359"/>
              <a:chOff x="-859635" y="2513688"/>
              <a:chExt cx="740150" cy="626033"/>
            </a:xfrm>
          </p:grpSpPr>
          <p:sp>
            <p:nvSpPr>
              <p:cNvPr id="340" name="직사각형 339"/>
              <p:cNvSpPr/>
              <p:nvPr/>
            </p:nvSpPr>
            <p:spPr>
              <a:xfrm>
                <a:off x="-780165" y="2530280"/>
                <a:ext cx="609443" cy="609441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341" name="그림 3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55688" y="2539276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342" name="그림 3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8165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43" name="그림 3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76026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44" name="그림 3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83888" y="3004471"/>
                <a:ext cx="124748" cy="121888"/>
              </a:xfrm>
              <a:prstGeom prst="rect">
                <a:avLst/>
              </a:prstGeom>
            </p:spPr>
          </p:pic>
          <p:sp>
            <p:nvSpPr>
              <p:cNvPr id="345" name="TextBox 344"/>
              <p:cNvSpPr txBox="1"/>
              <p:nvPr/>
            </p:nvSpPr>
            <p:spPr>
              <a:xfrm>
                <a:off x="-454834" y="25136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346" name="TextBox 345"/>
              <p:cNvSpPr txBox="1"/>
              <p:nvPr/>
            </p:nvSpPr>
            <p:spPr>
              <a:xfrm>
                <a:off x="-859635" y="2862180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347" name="그룹 346"/>
            <p:cNvGrpSpPr/>
            <p:nvPr/>
          </p:nvGrpSpPr>
          <p:grpSpPr>
            <a:xfrm>
              <a:off x="7538752" y="3098972"/>
              <a:ext cx="982506" cy="845012"/>
              <a:chOff x="-1634824" y="3217288"/>
              <a:chExt cx="733673" cy="631001"/>
            </a:xfrm>
          </p:grpSpPr>
          <p:sp>
            <p:nvSpPr>
              <p:cNvPr id="348" name="직사각형 347"/>
              <p:cNvSpPr/>
              <p:nvPr/>
            </p:nvSpPr>
            <p:spPr>
              <a:xfrm>
                <a:off x="-1555354" y="3238848"/>
                <a:ext cx="609443" cy="609441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349" name="그림 34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5448" y="322407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350" name="그림 3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51" name="그림 35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352" name="그림 351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3260063"/>
                <a:ext cx="103959" cy="135756"/>
              </a:xfrm>
              <a:prstGeom prst="rect">
                <a:avLst/>
              </a:prstGeom>
            </p:spPr>
          </p:pic>
          <p:sp>
            <p:nvSpPr>
              <p:cNvPr id="353" name="TextBox 352"/>
              <p:cNvSpPr txBox="1"/>
              <p:nvPr/>
            </p:nvSpPr>
            <p:spPr>
              <a:xfrm>
                <a:off x="-1634824" y="3570748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2</a:t>
                </a:r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-1236500" y="32172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355" name="그룹 354"/>
            <p:cNvGrpSpPr/>
            <p:nvPr/>
          </p:nvGrpSpPr>
          <p:grpSpPr>
            <a:xfrm>
              <a:off x="8449282" y="3098972"/>
              <a:ext cx="982506" cy="845012"/>
              <a:chOff x="-853099" y="3222383"/>
              <a:chExt cx="733673" cy="631001"/>
            </a:xfrm>
          </p:grpSpPr>
          <p:sp>
            <p:nvSpPr>
              <p:cNvPr id="356" name="직사각형 355"/>
              <p:cNvSpPr/>
              <p:nvPr/>
            </p:nvSpPr>
            <p:spPr>
              <a:xfrm>
                <a:off x="-773629" y="3243943"/>
                <a:ext cx="609443" cy="60944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357" name="그림 356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44700" y="3244870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358" name="그림 3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1629" y="3718134"/>
                <a:ext cx="124748" cy="121888"/>
              </a:xfrm>
              <a:prstGeom prst="rect">
                <a:avLst/>
              </a:prstGeom>
            </p:spPr>
          </p:pic>
          <p:sp>
            <p:nvSpPr>
              <p:cNvPr id="359" name="TextBox 358"/>
              <p:cNvSpPr txBox="1"/>
              <p:nvPr/>
            </p:nvSpPr>
            <p:spPr>
              <a:xfrm>
                <a:off x="-853099" y="3575843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60" name="TextBox 359"/>
              <p:cNvSpPr txBox="1"/>
              <p:nvPr/>
            </p:nvSpPr>
            <p:spPr>
              <a:xfrm>
                <a:off x="-454775" y="3222383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  <p:sp>
          <p:nvSpPr>
            <p:cNvPr id="361" name="직사각형 360"/>
            <p:cNvSpPr/>
            <p:nvPr/>
          </p:nvSpPr>
          <p:spPr>
            <a:xfrm>
              <a:off x="8795761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판매</a:t>
              </a:r>
              <a:endParaRPr lang="ko-KR" altLang="en-US" sz="900" b="1" dirty="0"/>
            </a:p>
          </p:txBody>
        </p:sp>
        <p:sp>
          <p:nvSpPr>
            <p:cNvPr id="362" name="직사각형 361"/>
            <p:cNvSpPr/>
            <p:nvPr/>
          </p:nvSpPr>
          <p:spPr>
            <a:xfrm>
              <a:off x="8074458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분해</a:t>
              </a:r>
              <a:endParaRPr lang="ko-KR" altLang="en-US" sz="900" b="1" dirty="0"/>
            </a:p>
          </p:txBody>
        </p:sp>
        <p:pic>
          <p:nvPicPr>
            <p:cNvPr id="363" name="그림 362"/>
            <p:cNvPicPr>
              <a:picLocks noChangeAspect="1"/>
            </p:cNvPicPr>
            <p:nvPr/>
          </p:nvPicPr>
          <p:blipFill rotWithShape="1">
            <a:blip r:embed="rId12"/>
            <a:srcRect t="9925" r="79586" b="20380"/>
            <a:stretch/>
          </p:blipFill>
          <p:spPr>
            <a:xfrm>
              <a:off x="5757874" y="5229408"/>
              <a:ext cx="338359" cy="385678"/>
            </a:xfrm>
            <a:prstGeom prst="rect">
              <a:avLst/>
            </a:prstGeom>
          </p:spPr>
        </p:pic>
        <p:sp>
          <p:nvSpPr>
            <p:cNvPr id="364" name="TextBox 363"/>
            <p:cNvSpPr txBox="1"/>
            <p:nvPr/>
          </p:nvSpPr>
          <p:spPr>
            <a:xfrm>
              <a:off x="6184265" y="5242536"/>
              <a:ext cx="902035" cy="350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5" name="타원 364"/>
            <p:cNvSpPr/>
            <p:nvPr/>
          </p:nvSpPr>
          <p:spPr>
            <a:xfrm>
              <a:off x="6784263" y="5284682"/>
              <a:ext cx="289259" cy="28925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+mj-ea"/>
                  <a:ea typeface="+mj-ea"/>
                </a:rPr>
                <a:t>+</a:t>
              </a:r>
              <a:endParaRPr lang="ko-KR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pic>
          <p:nvPicPr>
            <p:cNvPr id="366" name="그림 36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75" y="4827672"/>
              <a:ext cx="3487909" cy="875797"/>
            </a:xfrm>
            <a:prstGeom prst="rect">
              <a:avLst/>
            </a:prstGeom>
          </p:spPr>
        </p:pic>
        <p:sp>
          <p:nvSpPr>
            <p:cNvPr id="367" name="직사각형 366"/>
            <p:cNvSpPr/>
            <p:nvPr/>
          </p:nvSpPr>
          <p:spPr>
            <a:xfrm>
              <a:off x="7353155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err="1" smtClean="0"/>
                <a:t>아바타</a:t>
              </a:r>
              <a:endParaRPr lang="ko-KR" altLang="en-US" sz="900" b="1" dirty="0"/>
            </a:p>
          </p:txBody>
        </p:sp>
        <p:grpSp>
          <p:nvGrpSpPr>
            <p:cNvPr id="368" name="그룹 367"/>
            <p:cNvGrpSpPr/>
            <p:nvPr/>
          </p:nvGrpSpPr>
          <p:grpSpPr>
            <a:xfrm>
              <a:off x="4032775" y="1729937"/>
              <a:ext cx="2892490" cy="3512306"/>
              <a:chOff x="1894115" y="1906859"/>
              <a:chExt cx="2892490" cy="3512306"/>
            </a:xfrm>
          </p:grpSpPr>
          <p:pic>
            <p:nvPicPr>
              <p:cNvPr id="369" name="그림 368"/>
              <p:cNvPicPr>
                <a:picLocks/>
              </p:cNvPicPr>
              <p:nvPr/>
            </p:nvPicPr>
            <p:blipFill rotWithShape="1">
              <a:blip r:embed="rId14"/>
              <a:srcRect l="15011" t="46572" r="57084" b="43601"/>
              <a:stretch/>
            </p:blipFill>
            <p:spPr>
              <a:xfrm>
                <a:off x="2241500" y="3251299"/>
                <a:ext cx="2308303" cy="457201"/>
              </a:xfrm>
              <a:prstGeom prst="rect">
                <a:avLst/>
              </a:prstGeom>
            </p:spPr>
          </p:pic>
          <p:grpSp>
            <p:nvGrpSpPr>
              <p:cNvPr id="370" name="그룹 369"/>
              <p:cNvGrpSpPr/>
              <p:nvPr/>
            </p:nvGrpSpPr>
            <p:grpSpPr>
              <a:xfrm>
                <a:off x="1894115" y="1906859"/>
                <a:ext cx="2892490" cy="3501864"/>
                <a:chOff x="1894114" y="1436914"/>
                <a:chExt cx="3778898" cy="3890866"/>
              </a:xfrm>
            </p:grpSpPr>
            <p:pic>
              <p:nvPicPr>
                <p:cNvPr id="429" name="그림 428"/>
                <p:cNvPicPr>
                  <a:picLocks/>
                </p:cNvPicPr>
                <p:nvPr/>
              </p:nvPicPr>
              <p:blipFill rotWithShape="1">
                <a:blip r:embed="rId14"/>
                <a:srcRect l="892" t="10990" r="53425" b="5389"/>
                <a:stretch/>
              </p:blipFill>
              <p:spPr>
                <a:xfrm>
                  <a:off x="1894114" y="1436914"/>
                  <a:ext cx="3778898" cy="3890866"/>
                </a:xfrm>
                <a:prstGeom prst="rect">
                  <a:avLst/>
                </a:prstGeom>
              </p:spPr>
            </p:pic>
            <p:pic>
              <p:nvPicPr>
                <p:cNvPr id="430" name="그림 429"/>
                <p:cNvPicPr>
                  <a:picLocks/>
                </p:cNvPicPr>
                <p:nvPr/>
              </p:nvPicPr>
              <p:blipFill rotWithShape="1">
                <a:blip r:embed="rId14"/>
                <a:srcRect l="4649" t="33519" r="58777" b="56735"/>
                <a:stretch/>
              </p:blipFill>
              <p:spPr>
                <a:xfrm>
                  <a:off x="2149983" y="1929161"/>
                  <a:ext cx="3245005" cy="2838782"/>
                </a:xfrm>
                <a:prstGeom prst="rect">
                  <a:avLst/>
                </a:prstGeom>
              </p:spPr>
            </p:pic>
          </p:grpSp>
          <p:grpSp>
            <p:nvGrpSpPr>
              <p:cNvPr id="371" name="그룹 370"/>
              <p:cNvGrpSpPr/>
              <p:nvPr/>
            </p:nvGrpSpPr>
            <p:grpSpPr>
              <a:xfrm>
                <a:off x="2508056" y="1948337"/>
                <a:ext cx="1656924" cy="316054"/>
                <a:chOff x="3315984" y="1503504"/>
                <a:chExt cx="848996" cy="316054"/>
              </a:xfrm>
            </p:grpSpPr>
            <p:pic>
              <p:nvPicPr>
                <p:cNvPr id="427" name="그림 426"/>
                <p:cNvPicPr>
                  <a:picLocks/>
                </p:cNvPicPr>
                <p:nvPr/>
              </p:nvPicPr>
              <p:blipFill rotWithShape="1">
                <a:blip r:embed="rId14"/>
                <a:srcRect l="13853" t="13740" r="78868" b="81467"/>
                <a:stretch/>
              </p:blipFill>
              <p:spPr>
                <a:xfrm>
                  <a:off x="3352875" y="1561171"/>
                  <a:ext cx="743264" cy="223024"/>
                </a:xfrm>
                <a:prstGeom prst="rect">
                  <a:avLst/>
                </a:prstGeom>
              </p:spPr>
            </p:pic>
            <p:sp>
              <p:nvSpPr>
                <p:cNvPr id="428" name="직사각형 427"/>
                <p:cNvSpPr/>
                <p:nvPr/>
              </p:nvSpPr>
              <p:spPr>
                <a:xfrm>
                  <a:off x="3315984" y="1503504"/>
                  <a:ext cx="848996" cy="3160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아이템 일괄 분해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372" name="그룹 371"/>
              <p:cNvGrpSpPr/>
              <p:nvPr/>
            </p:nvGrpSpPr>
            <p:grpSpPr>
              <a:xfrm>
                <a:off x="2233118" y="2344024"/>
                <a:ext cx="2203052" cy="1148165"/>
                <a:chOff x="3925228" y="2553626"/>
                <a:chExt cx="3356517" cy="657923"/>
              </a:xfrm>
            </p:grpSpPr>
            <p:pic>
              <p:nvPicPr>
                <p:cNvPr id="425" name="그림 424"/>
                <p:cNvPicPr>
                  <a:picLocks/>
                </p:cNvPicPr>
                <p:nvPr/>
              </p:nvPicPr>
              <p:blipFill rotWithShape="1">
                <a:blip r:embed="rId14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426" name="그림 425"/>
                <p:cNvPicPr>
                  <a:picLocks/>
                </p:cNvPicPr>
                <p:nvPr/>
              </p:nvPicPr>
              <p:blipFill rotWithShape="1">
                <a:blip r:embed="rId14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grpSp>
            <p:nvGrpSpPr>
              <p:cNvPr id="373" name="그룹 372"/>
              <p:cNvGrpSpPr/>
              <p:nvPr/>
            </p:nvGrpSpPr>
            <p:grpSpPr>
              <a:xfrm>
                <a:off x="2233118" y="3355971"/>
                <a:ext cx="2203052" cy="1338481"/>
                <a:chOff x="3925228" y="2553626"/>
                <a:chExt cx="3356517" cy="657923"/>
              </a:xfrm>
            </p:grpSpPr>
            <p:pic>
              <p:nvPicPr>
                <p:cNvPr id="423" name="그림 422"/>
                <p:cNvPicPr>
                  <a:picLocks/>
                </p:cNvPicPr>
                <p:nvPr/>
              </p:nvPicPr>
              <p:blipFill rotWithShape="1">
                <a:blip r:embed="rId14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424" name="그림 423"/>
                <p:cNvPicPr>
                  <a:picLocks/>
                </p:cNvPicPr>
                <p:nvPr/>
              </p:nvPicPr>
              <p:blipFill rotWithShape="1">
                <a:blip r:embed="rId14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sp>
            <p:nvSpPr>
              <p:cNvPr id="374" name="TextBox 373"/>
              <p:cNvSpPr txBox="1"/>
              <p:nvPr/>
            </p:nvSpPr>
            <p:spPr>
              <a:xfrm>
                <a:off x="2027340" y="4674026"/>
                <a:ext cx="262604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900" dirty="0" smtClean="0">
                    <a:solidFill>
                      <a:schemeClr val="accent4"/>
                    </a:solidFill>
                  </a:rPr>
                  <a:t>※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잠금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및 장착된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아이템은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분해되지 </a:t>
                </a:r>
                <a:r>
                  <a:rPr lang="ko-KR" altLang="en-US" sz="900" b="1" dirty="0" smtClean="0">
                    <a:solidFill>
                      <a:schemeClr val="accent4"/>
                    </a:solidFill>
                  </a:rPr>
                  <a:t>않습니다</a:t>
                </a:r>
                <a:r>
                  <a:rPr lang="en-US" altLang="ko-KR" sz="900" b="1" dirty="0" smtClean="0">
                    <a:solidFill>
                      <a:schemeClr val="accent4"/>
                    </a:solidFill>
                  </a:rPr>
                  <a:t>.</a:t>
                </a:r>
                <a:endParaRPr lang="ko-KR" altLang="en-US" sz="900" b="1" dirty="0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375" name="그림 374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2968170" y="4977680"/>
                <a:ext cx="862845" cy="400345"/>
              </a:xfrm>
              <a:prstGeom prst="rect">
                <a:avLst/>
              </a:prstGeom>
            </p:spPr>
          </p:pic>
          <p:sp>
            <p:nvSpPr>
              <p:cNvPr id="376" name="직사각형 375"/>
              <p:cNvSpPr/>
              <p:nvPr/>
            </p:nvSpPr>
            <p:spPr>
              <a:xfrm>
                <a:off x="3092933" y="4936538"/>
                <a:ext cx="613317" cy="4826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분해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77" name="TextBox 376"/>
              <p:cNvSpPr txBox="1"/>
              <p:nvPr/>
            </p:nvSpPr>
            <p:spPr>
              <a:xfrm>
                <a:off x="2115329" y="2455335"/>
                <a:ext cx="111120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카테고리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8" name="TextBox 377"/>
              <p:cNvSpPr txBox="1"/>
              <p:nvPr/>
            </p:nvSpPr>
            <p:spPr>
              <a:xfrm>
                <a:off x="2087557" y="3418931"/>
                <a:ext cx="85472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000" b="1" dirty="0" smtClean="0">
                    <a:solidFill>
                      <a:schemeClr val="bg1"/>
                    </a:solidFill>
                  </a:rPr>
                  <a:t>아이템 등급</a:t>
                </a:r>
                <a:endParaRPr lang="ko-KR" altLang="en-US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79" name="그룹 378"/>
              <p:cNvGrpSpPr/>
              <p:nvPr/>
            </p:nvGrpSpPr>
            <p:grpSpPr>
              <a:xfrm>
                <a:off x="2279702" y="2708413"/>
                <a:ext cx="445727" cy="458203"/>
                <a:chOff x="2274218" y="3229290"/>
                <a:chExt cx="445727" cy="458203"/>
              </a:xfrm>
            </p:grpSpPr>
            <p:sp>
              <p:nvSpPr>
                <p:cNvPr id="420" name="직사각형 419"/>
                <p:cNvSpPr/>
                <p:nvPr/>
              </p:nvSpPr>
              <p:spPr>
                <a:xfrm>
                  <a:off x="2274218" y="3229290"/>
                  <a:ext cx="441027" cy="441026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1" name="직사각형 420"/>
                <p:cNvSpPr/>
                <p:nvPr/>
              </p:nvSpPr>
              <p:spPr>
                <a:xfrm>
                  <a:off x="2277073" y="3244621"/>
                  <a:ext cx="442872" cy="442872"/>
                </a:xfrm>
                <a:prstGeom prst="rect">
                  <a:avLst/>
                </a:prstGeom>
                <a:blipFill dpi="0" rotWithShape="1">
                  <a:blip r:embed="rId16">
                    <a:alphaModFix amt="75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dirty="0" smtClean="0"/>
                </a:p>
              </p:txBody>
            </p:sp>
            <p:sp>
              <p:nvSpPr>
                <p:cNvPr id="422" name="TextBox 421"/>
                <p:cNvSpPr txBox="1"/>
                <p:nvPr/>
              </p:nvSpPr>
              <p:spPr>
                <a:xfrm>
                  <a:off x="2292713" y="3349258"/>
                  <a:ext cx="41549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900" b="1" dirty="0" smtClean="0"/>
                    <a:t>무기</a:t>
                  </a:r>
                  <a:endParaRPr lang="ko-KR" altLang="en-US" sz="900" b="1" dirty="0"/>
                </a:p>
              </p:txBody>
            </p:sp>
          </p:grpSp>
          <p:grpSp>
            <p:nvGrpSpPr>
              <p:cNvPr id="380" name="그룹 379"/>
              <p:cNvGrpSpPr/>
              <p:nvPr/>
            </p:nvGrpSpPr>
            <p:grpSpPr>
              <a:xfrm>
                <a:off x="2807068" y="2702425"/>
                <a:ext cx="530915" cy="447014"/>
                <a:chOff x="2727423" y="3223302"/>
                <a:chExt cx="530915" cy="447014"/>
              </a:xfrm>
            </p:grpSpPr>
            <p:sp>
              <p:nvSpPr>
                <p:cNvPr id="417" name="직사각형 416"/>
                <p:cNvSpPr/>
                <p:nvPr/>
              </p:nvSpPr>
              <p:spPr>
                <a:xfrm>
                  <a:off x="2761296" y="3229290"/>
                  <a:ext cx="441027" cy="441026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8" name="직사각형 417"/>
                <p:cNvSpPr/>
                <p:nvPr/>
              </p:nvSpPr>
              <p:spPr>
                <a:xfrm>
                  <a:off x="2769929" y="3223302"/>
                  <a:ext cx="442872" cy="442872"/>
                </a:xfrm>
                <a:prstGeom prst="rect">
                  <a:avLst/>
                </a:prstGeom>
                <a:blipFill dpi="0" rotWithShape="1">
                  <a:blip r:embed="rId17">
                    <a:alphaModFix amt="75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dirty="0" smtClean="0"/>
                </a:p>
              </p:txBody>
            </p:sp>
            <p:sp>
              <p:nvSpPr>
                <p:cNvPr id="419" name="TextBox 418"/>
                <p:cNvSpPr txBox="1"/>
                <p:nvPr/>
              </p:nvSpPr>
              <p:spPr>
                <a:xfrm>
                  <a:off x="2727423" y="3349258"/>
                  <a:ext cx="53091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900" b="1" dirty="0" err="1" smtClean="0"/>
                    <a:t>방어구</a:t>
                  </a:r>
                  <a:endParaRPr lang="ko-KR" altLang="en-US" sz="900" b="1" dirty="0"/>
                </a:p>
              </p:txBody>
            </p:sp>
          </p:grpSp>
          <p:grpSp>
            <p:nvGrpSpPr>
              <p:cNvPr id="381" name="그룹 380"/>
              <p:cNvGrpSpPr/>
              <p:nvPr/>
            </p:nvGrpSpPr>
            <p:grpSpPr>
              <a:xfrm>
                <a:off x="3419622" y="2708413"/>
                <a:ext cx="530915" cy="441026"/>
                <a:chOff x="3226502" y="3229290"/>
                <a:chExt cx="530915" cy="441026"/>
              </a:xfrm>
            </p:grpSpPr>
            <p:sp>
              <p:nvSpPr>
                <p:cNvPr id="414" name="직사각형 413"/>
                <p:cNvSpPr/>
                <p:nvPr/>
              </p:nvSpPr>
              <p:spPr>
                <a:xfrm>
                  <a:off x="3260375" y="3229290"/>
                  <a:ext cx="441027" cy="441026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5" name="직사각형 414"/>
                <p:cNvSpPr/>
                <p:nvPr/>
              </p:nvSpPr>
              <p:spPr>
                <a:xfrm>
                  <a:off x="3303559" y="3288161"/>
                  <a:ext cx="352821" cy="352821"/>
                </a:xfrm>
                <a:prstGeom prst="rect">
                  <a:avLst/>
                </a:prstGeom>
                <a:blipFill dpi="0" rotWithShape="1">
                  <a:blip r:embed="rId18">
                    <a:alphaModFix amt="75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dirty="0" smtClean="0"/>
                </a:p>
              </p:txBody>
            </p:sp>
            <p:sp>
              <p:nvSpPr>
                <p:cNvPr id="416" name="TextBox 415"/>
                <p:cNvSpPr txBox="1"/>
                <p:nvPr/>
              </p:nvSpPr>
              <p:spPr>
                <a:xfrm>
                  <a:off x="3226502" y="3349258"/>
                  <a:ext cx="53091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900" b="1" dirty="0" smtClean="0"/>
                    <a:t>장신구</a:t>
                  </a:r>
                  <a:endParaRPr lang="ko-KR" altLang="en-US" sz="900" b="1" dirty="0"/>
                </a:p>
              </p:txBody>
            </p:sp>
          </p:grpSp>
          <p:grpSp>
            <p:nvGrpSpPr>
              <p:cNvPr id="382" name="그룹 381"/>
              <p:cNvGrpSpPr/>
              <p:nvPr/>
            </p:nvGrpSpPr>
            <p:grpSpPr>
              <a:xfrm>
                <a:off x="4032177" y="2708413"/>
                <a:ext cx="523100" cy="441026"/>
                <a:chOff x="4164922" y="3229290"/>
                <a:chExt cx="523100" cy="441026"/>
              </a:xfrm>
            </p:grpSpPr>
            <p:sp>
              <p:nvSpPr>
                <p:cNvPr id="411" name="직사각형 410"/>
                <p:cNvSpPr/>
                <p:nvPr/>
              </p:nvSpPr>
              <p:spPr>
                <a:xfrm>
                  <a:off x="4204148" y="3229290"/>
                  <a:ext cx="441027" cy="441026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2" name="직사각형 411"/>
                <p:cNvSpPr/>
                <p:nvPr/>
              </p:nvSpPr>
              <p:spPr>
                <a:xfrm>
                  <a:off x="4164922" y="3301836"/>
                  <a:ext cx="523100" cy="352821"/>
                </a:xfrm>
                <a:prstGeom prst="rect">
                  <a:avLst/>
                </a:prstGeom>
                <a:blipFill dpi="0" rotWithShape="1">
                  <a:blip r:embed="rId19">
                    <a:alphaModFix amt="25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ko-KR" dirty="0" smtClean="0"/>
                </a:p>
              </p:txBody>
            </p:sp>
            <p:sp>
              <p:nvSpPr>
                <p:cNvPr id="413" name="TextBox 412"/>
                <p:cNvSpPr txBox="1"/>
                <p:nvPr/>
              </p:nvSpPr>
              <p:spPr>
                <a:xfrm>
                  <a:off x="4222643" y="3349258"/>
                  <a:ext cx="41549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900" b="1" dirty="0" smtClean="0"/>
                    <a:t>기타</a:t>
                  </a:r>
                  <a:endParaRPr lang="ko-KR" altLang="en-US" sz="900" b="1" dirty="0"/>
                </a:p>
              </p:txBody>
            </p:sp>
          </p:grpSp>
          <p:grpSp>
            <p:nvGrpSpPr>
              <p:cNvPr id="383" name="그룹 382"/>
              <p:cNvGrpSpPr/>
              <p:nvPr/>
            </p:nvGrpSpPr>
            <p:grpSpPr>
              <a:xfrm>
                <a:off x="2251930" y="3686471"/>
                <a:ext cx="510305" cy="458516"/>
                <a:chOff x="8276078" y="3267405"/>
                <a:chExt cx="640386" cy="575396"/>
              </a:xfrm>
            </p:grpSpPr>
            <p:sp>
              <p:nvSpPr>
                <p:cNvPr id="408" name="직사각형 407"/>
                <p:cNvSpPr/>
                <p:nvPr/>
              </p:nvSpPr>
              <p:spPr>
                <a:xfrm>
                  <a:off x="8286711" y="3267405"/>
                  <a:ext cx="540000" cy="540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9" name="TextBox 408"/>
                <p:cNvSpPr txBox="1"/>
                <p:nvPr/>
              </p:nvSpPr>
              <p:spPr>
                <a:xfrm>
                  <a:off x="8276078" y="3288390"/>
                  <a:ext cx="36740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 smtClean="0">
                      <a:latin typeface="+mj-ea"/>
                      <a:ea typeface="+mj-ea"/>
                    </a:rPr>
                    <a:t>1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410" name="TextBox 409"/>
                <p:cNvSpPr txBox="1"/>
                <p:nvPr/>
              </p:nvSpPr>
              <p:spPr>
                <a:xfrm>
                  <a:off x="8346773" y="3524159"/>
                  <a:ext cx="569691" cy="3186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4" name="그룹 383"/>
              <p:cNvGrpSpPr/>
              <p:nvPr/>
            </p:nvGrpSpPr>
            <p:grpSpPr>
              <a:xfrm>
                <a:off x="2836088" y="3686471"/>
                <a:ext cx="510305" cy="458516"/>
                <a:chOff x="6972600" y="1641209"/>
                <a:chExt cx="510305" cy="458516"/>
              </a:xfrm>
            </p:grpSpPr>
            <p:sp>
              <p:nvSpPr>
                <p:cNvPr id="405" name="직사각형 404"/>
                <p:cNvSpPr/>
                <p:nvPr/>
              </p:nvSpPr>
              <p:spPr>
                <a:xfrm>
                  <a:off x="6981073" y="1641209"/>
                  <a:ext cx="430310" cy="430310"/>
                </a:xfrm>
                <a:prstGeom prst="rect">
                  <a:avLst/>
                </a:prstGeom>
                <a:solidFill>
                  <a:schemeClr val="accent6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6" name="TextBox 405"/>
                <p:cNvSpPr txBox="1"/>
                <p:nvPr/>
              </p:nvSpPr>
              <p:spPr>
                <a:xfrm>
                  <a:off x="6972600" y="1657931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2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407" name="TextBox 406"/>
                <p:cNvSpPr txBox="1"/>
                <p:nvPr/>
              </p:nvSpPr>
              <p:spPr>
                <a:xfrm>
                  <a:off x="7028935" y="1845809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5" name="그룹 384"/>
              <p:cNvGrpSpPr/>
              <p:nvPr/>
            </p:nvGrpSpPr>
            <p:grpSpPr>
              <a:xfrm>
                <a:off x="3420246" y="3686471"/>
                <a:ext cx="510305" cy="458516"/>
                <a:chOff x="7584543" y="1634963"/>
                <a:chExt cx="510305" cy="458516"/>
              </a:xfrm>
            </p:grpSpPr>
            <p:sp>
              <p:nvSpPr>
                <p:cNvPr id="402" name="직사각형 401"/>
                <p:cNvSpPr/>
                <p:nvPr/>
              </p:nvSpPr>
              <p:spPr>
                <a:xfrm>
                  <a:off x="7593016" y="1634963"/>
                  <a:ext cx="430310" cy="430310"/>
                </a:xfrm>
                <a:prstGeom prst="rect">
                  <a:avLst/>
                </a:prstGeom>
                <a:solidFill>
                  <a:schemeClr val="accent1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3" name="TextBox 402"/>
                <p:cNvSpPr txBox="1"/>
                <p:nvPr/>
              </p:nvSpPr>
              <p:spPr>
                <a:xfrm>
                  <a:off x="7584543" y="1651685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3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404" name="TextBox 403"/>
                <p:cNvSpPr txBox="1"/>
                <p:nvPr/>
              </p:nvSpPr>
              <p:spPr>
                <a:xfrm>
                  <a:off x="7640878" y="1839563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6" name="그룹 385"/>
              <p:cNvGrpSpPr/>
              <p:nvPr/>
            </p:nvGrpSpPr>
            <p:grpSpPr>
              <a:xfrm>
                <a:off x="4004405" y="3686471"/>
                <a:ext cx="510305" cy="458516"/>
                <a:chOff x="8198148" y="1649350"/>
                <a:chExt cx="510305" cy="458516"/>
              </a:xfrm>
            </p:grpSpPr>
            <p:sp>
              <p:nvSpPr>
                <p:cNvPr id="399" name="직사각형 398"/>
                <p:cNvSpPr/>
                <p:nvPr/>
              </p:nvSpPr>
              <p:spPr>
                <a:xfrm>
                  <a:off x="8206621" y="1649350"/>
                  <a:ext cx="430310" cy="430310"/>
                </a:xfrm>
                <a:prstGeom prst="rect">
                  <a:avLst/>
                </a:prstGeom>
                <a:solidFill>
                  <a:schemeClr val="accent4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0" name="TextBox 399"/>
                <p:cNvSpPr txBox="1"/>
                <p:nvPr/>
              </p:nvSpPr>
              <p:spPr>
                <a:xfrm>
                  <a:off x="8198148" y="1666072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4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401" name="TextBox 400"/>
                <p:cNvSpPr txBox="1"/>
                <p:nvPr/>
              </p:nvSpPr>
              <p:spPr>
                <a:xfrm>
                  <a:off x="8254483" y="1853950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7" name="그룹 386"/>
              <p:cNvGrpSpPr/>
              <p:nvPr/>
            </p:nvGrpSpPr>
            <p:grpSpPr>
              <a:xfrm>
                <a:off x="2523637" y="4149961"/>
                <a:ext cx="510305" cy="458516"/>
                <a:chOff x="8282621" y="2202854"/>
                <a:chExt cx="510305" cy="458516"/>
              </a:xfrm>
            </p:grpSpPr>
            <p:sp>
              <p:nvSpPr>
                <p:cNvPr id="396" name="직사각형 395"/>
                <p:cNvSpPr/>
                <p:nvPr/>
              </p:nvSpPr>
              <p:spPr>
                <a:xfrm>
                  <a:off x="8291094" y="2202854"/>
                  <a:ext cx="430310" cy="430310"/>
                </a:xfrm>
                <a:prstGeom prst="rect">
                  <a:avLst/>
                </a:prstGeom>
                <a:solidFill>
                  <a:srgbClr val="AE78D6">
                    <a:alpha val="67000"/>
                  </a:srgb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7" name="TextBox 396"/>
                <p:cNvSpPr txBox="1"/>
                <p:nvPr/>
              </p:nvSpPr>
              <p:spPr>
                <a:xfrm>
                  <a:off x="8282621" y="2219576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 smtClean="0">
                      <a:latin typeface="+mj-ea"/>
                      <a:ea typeface="+mj-ea"/>
                    </a:rPr>
                    <a:t>5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98" name="TextBox 397"/>
                <p:cNvSpPr txBox="1"/>
                <p:nvPr/>
              </p:nvSpPr>
              <p:spPr>
                <a:xfrm>
                  <a:off x="8338956" y="2407454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8" name="그룹 387"/>
              <p:cNvGrpSpPr/>
              <p:nvPr/>
            </p:nvGrpSpPr>
            <p:grpSpPr>
              <a:xfrm>
                <a:off x="3118601" y="4149961"/>
                <a:ext cx="510305" cy="458516"/>
                <a:chOff x="8893923" y="2219313"/>
                <a:chExt cx="510305" cy="458516"/>
              </a:xfrm>
            </p:grpSpPr>
            <p:sp>
              <p:nvSpPr>
                <p:cNvPr id="393" name="직사각형 392"/>
                <p:cNvSpPr/>
                <p:nvPr/>
              </p:nvSpPr>
              <p:spPr>
                <a:xfrm>
                  <a:off x="8902396" y="2219313"/>
                  <a:ext cx="430310" cy="430310"/>
                </a:xfrm>
                <a:prstGeom prst="rect">
                  <a:avLst/>
                </a:prstGeom>
                <a:solidFill>
                  <a:schemeClr val="accent2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4" name="TextBox 393"/>
                <p:cNvSpPr txBox="1"/>
                <p:nvPr/>
              </p:nvSpPr>
              <p:spPr>
                <a:xfrm>
                  <a:off x="8893923" y="2236035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6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95" name="TextBox 394"/>
                <p:cNvSpPr txBox="1"/>
                <p:nvPr/>
              </p:nvSpPr>
              <p:spPr>
                <a:xfrm>
                  <a:off x="8950258" y="2423913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89" name="그룹 388"/>
              <p:cNvGrpSpPr/>
              <p:nvPr/>
            </p:nvGrpSpPr>
            <p:grpSpPr>
              <a:xfrm>
                <a:off x="3700648" y="4149961"/>
                <a:ext cx="510305" cy="458516"/>
                <a:chOff x="9579116" y="2213067"/>
                <a:chExt cx="510305" cy="458516"/>
              </a:xfrm>
            </p:grpSpPr>
            <p:sp>
              <p:nvSpPr>
                <p:cNvPr id="390" name="직사각형 389"/>
                <p:cNvSpPr/>
                <p:nvPr/>
              </p:nvSpPr>
              <p:spPr>
                <a:xfrm>
                  <a:off x="9587589" y="2213067"/>
                  <a:ext cx="430310" cy="430310"/>
                </a:xfrm>
                <a:prstGeom prst="rect">
                  <a:avLst/>
                </a:prstGeom>
                <a:solidFill>
                  <a:srgbClr val="C00000">
                    <a:alpha val="67000"/>
                  </a:srgb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50800" prst="relaxedInset"/>
                  <a:bevelB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1" name="TextBox 390"/>
                <p:cNvSpPr txBox="1"/>
                <p:nvPr/>
              </p:nvSpPr>
              <p:spPr>
                <a:xfrm>
                  <a:off x="9579116" y="2229789"/>
                  <a:ext cx="292776" cy="18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900" b="1" dirty="0">
                      <a:latin typeface="+mj-ea"/>
                      <a:ea typeface="+mj-ea"/>
                    </a:rPr>
                    <a:t>7</a:t>
                  </a:r>
                  <a:r>
                    <a:rPr lang="ko-KR" altLang="en-US" sz="900" b="1" dirty="0" smtClean="0">
                      <a:latin typeface="+mj-ea"/>
                      <a:ea typeface="+mj-ea"/>
                    </a:rPr>
                    <a:t>성</a:t>
                  </a:r>
                  <a:endParaRPr lang="ko-KR" altLang="en-US" sz="900" b="1" dirty="0">
                    <a:latin typeface="+mj-ea"/>
                    <a:ea typeface="+mj-ea"/>
                  </a:endParaRPr>
                </a:p>
              </p:txBody>
            </p:sp>
            <p:sp>
              <p:nvSpPr>
                <p:cNvPr id="392" name="TextBox 391"/>
                <p:cNvSpPr txBox="1"/>
                <p:nvPr/>
              </p:nvSpPr>
              <p:spPr>
                <a:xfrm>
                  <a:off x="9635451" y="2417667"/>
                  <a:ext cx="45397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050" b="1" dirty="0" smtClean="0">
                      <a:latin typeface="+mj-ea"/>
                      <a:ea typeface="+mj-ea"/>
                    </a:rPr>
                    <a:t>개수</a:t>
                  </a:r>
                  <a:endParaRPr lang="ko-KR" altLang="en-US" sz="800" b="1" dirty="0">
                    <a:latin typeface="+mj-ea"/>
                    <a:ea typeface="+mj-ea"/>
                  </a:endParaRPr>
                </a:p>
              </p:txBody>
            </p:sp>
          </p:grpSp>
        </p:grpSp>
        <p:sp>
          <p:nvSpPr>
            <p:cNvPr id="437" name="직사각형 436"/>
            <p:cNvSpPr/>
            <p:nvPr/>
          </p:nvSpPr>
          <p:spPr>
            <a:xfrm>
              <a:off x="4398946" y="2523878"/>
              <a:ext cx="470522" cy="47014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8" name="직사각형 437"/>
            <p:cNvSpPr/>
            <p:nvPr/>
          </p:nvSpPr>
          <p:spPr>
            <a:xfrm>
              <a:off x="5573982" y="2523878"/>
              <a:ext cx="470522" cy="47014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9" name="직사각형 438"/>
            <p:cNvSpPr/>
            <p:nvPr/>
          </p:nvSpPr>
          <p:spPr>
            <a:xfrm>
              <a:off x="4398946" y="3493721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0" name="직사각형 439"/>
            <p:cNvSpPr/>
            <p:nvPr/>
          </p:nvSpPr>
          <p:spPr>
            <a:xfrm>
              <a:off x="5571913" y="3493721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1" name="직사각형 440"/>
            <p:cNvSpPr/>
            <p:nvPr/>
          </p:nvSpPr>
          <p:spPr>
            <a:xfrm>
              <a:off x="6150332" y="3493721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2" name="직사각형 441"/>
            <p:cNvSpPr/>
            <p:nvPr/>
          </p:nvSpPr>
          <p:spPr>
            <a:xfrm>
              <a:off x="4666714" y="3978806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43" name="그룹 442"/>
            <p:cNvGrpSpPr/>
            <p:nvPr/>
          </p:nvGrpSpPr>
          <p:grpSpPr>
            <a:xfrm>
              <a:off x="3269729" y="2718195"/>
              <a:ext cx="5228795" cy="1255131"/>
              <a:chOff x="3282440" y="2765235"/>
              <a:chExt cx="5228795" cy="1255131"/>
            </a:xfrm>
          </p:grpSpPr>
          <p:grpSp>
            <p:nvGrpSpPr>
              <p:cNvPr id="444" name="그룹 443"/>
              <p:cNvGrpSpPr/>
              <p:nvPr/>
            </p:nvGrpSpPr>
            <p:grpSpPr>
              <a:xfrm>
                <a:off x="3282440" y="2765235"/>
                <a:ext cx="5228795" cy="1255131"/>
                <a:chOff x="3283027" y="2668097"/>
                <a:chExt cx="5228795" cy="955636"/>
              </a:xfrm>
            </p:grpSpPr>
            <p:pic>
              <p:nvPicPr>
                <p:cNvPr id="451" name="그림 450"/>
                <p:cNvPicPr>
                  <a:picLocks/>
                </p:cNvPicPr>
                <p:nvPr/>
              </p:nvPicPr>
              <p:blipFill rotWithShape="1">
                <a:blip r:embed="rId14"/>
                <a:srcRect l="4077" t="44140" r="56355" b="43005"/>
                <a:stretch/>
              </p:blipFill>
              <p:spPr>
                <a:xfrm>
                  <a:off x="3283027" y="2668097"/>
                  <a:ext cx="5228795" cy="955636"/>
                </a:xfrm>
                <a:prstGeom prst="rect">
                  <a:avLst/>
                </a:prstGeom>
              </p:spPr>
            </p:pic>
            <p:pic>
              <p:nvPicPr>
                <p:cNvPr id="452" name="그림 451"/>
                <p:cNvPicPr>
                  <a:picLocks/>
                </p:cNvPicPr>
                <p:nvPr/>
              </p:nvPicPr>
              <p:blipFill rotWithShape="1">
                <a:blip r:embed="rId14"/>
                <a:srcRect l="15011" t="46572" r="57084" b="43601"/>
                <a:stretch/>
              </p:blipFill>
              <p:spPr>
                <a:xfrm>
                  <a:off x="3452694" y="2738492"/>
                  <a:ext cx="4911593" cy="817125"/>
                </a:xfrm>
                <a:prstGeom prst="rect">
                  <a:avLst/>
                </a:prstGeom>
              </p:spPr>
            </p:pic>
          </p:grpSp>
          <p:grpSp>
            <p:nvGrpSpPr>
              <p:cNvPr id="445" name="그룹 444"/>
              <p:cNvGrpSpPr/>
              <p:nvPr/>
            </p:nvGrpSpPr>
            <p:grpSpPr>
              <a:xfrm>
                <a:off x="4632614" y="3408664"/>
                <a:ext cx="2570974" cy="482627"/>
                <a:chOff x="2977634" y="5768519"/>
                <a:chExt cx="2570974" cy="490653"/>
              </a:xfrm>
            </p:grpSpPr>
            <p:pic>
              <p:nvPicPr>
                <p:cNvPr id="447" name="그림 446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2977634" y="5810345"/>
                  <a:ext cx="862845" cy="407003"/>
                </a:xfrm>
                <a:prstGeom prst="rect">
                  <a:avLst/>
                </a:prstGeom>
              </p:spPr>
            </p:pic>
            <p:sp>
              <p:nvSpPr>
                <p:cNvPr id="448" name="직사각형 447"/>
                <p:cNvSpPr/>
                <p:nvPr/>
              </p:nvSpPr>
              <p:spPr>
                <a:xfrm>
                  <a:off x="3102397" y="5768519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취소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  <p:pic>
              <p:nvPicPr>
                <p:cNvPr id="449" name="그림 448"/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580" t="5265" r="75447" b="83440"/>
                <a:stretch/>
              </p:blipFill>
              <p:spPr>
                <a:xfrm>
                  <a:off x="4685763" y="5810345"/>
                  <a:ext cx="862845" cy="407003"/>
                </a:xfrm>
                <a:prstGeom prst="rect">
                  <a:avLst/>
                </a:prstGeom>
              </p:spPr>
            </p:pic>
            <p:sp>
              <p:nvSpPr>
                <p:cNvPr id="450" name="직사각형 449"/>
                <p:cNvSpPr/>
                <p:nvPr/>
              </p:nvSpPr>
              <p:spPr>
                <a:xfrm>
                  <a:off x="4810526" y="5768519"/>
                  <a:ext cx="613317" cy="49065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분해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446" name="직사각형 445"/>
              <p:cNvSpPr/>
              <p:nvPr/>
            </p:nvSpPr>
            <p:spPr>
              <a:xfrm>
                <a:off x="4131156" y="2950821"/>
                <a:ext cx="3553494" cy="3907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 smtClean="0"/>
                  <a:t>분해된 아이템은 복구되지 않습니다</a:t>
                </a:r>
                <a:r>
                  <a:rPr lang="en-US" altLang="ko-KR" sz="1050" dirty="0" smtClean="0"/>
                  <a:t>. </a:t>
                </a:r>
                <a:r>
                  <a:rPr lang="ko-KR" altLang="en-US" sz="1050" dirty="0" smtClean="0"/>
                  <a:t>분해 하시겠습니까</a:t>
                </a:r>
                <a:r>
                  <a:rPr lang="en-US" altLang="ko-KR" sz="1050" dirty="0" smtClean="0"/>
                  <a:t>?</a:t>
                </a:r>
                <a:endParaRPr lang="ko-KR" altLang="ko-KR" sz="1050" dirty="0"/>
              </a:p>
            </p:txBody>
          </p:sp>
        </p:grpSp>
        <p:sp>
          <p:nvSpPr>
            <p:cNvPr id="453" name="설명선 2 452"/>
            <p:cNvSpPr/>
            <p:nvPr/>
          </p:nvSpPr>
          <p:spPr>
            <a:xfrm>
              <a:off x="7536530" y="2924889"/>
              <a:ext cx="1589556" cy="430562"/>
            </a:xfrm>
            <a:prstGeom prst="borderCallout2">
              <a:avLst>
                <a:gd name="adj1" fmla="val 25251"/>
                <a:gd name="adj2" fmla="val -3556"/>
                <a:gd name="adj3" fmla="val 26358"/>
                <a:gd name="adj4" fmla="val -18800"/>
                <a:gd name="adj5" fmla="val 138889"/>
                <a:gd name="adj6" fmla="val -39239"/>
              </a:avLst>
            </a:prstGeom>
            <a:solidFill>
              <a:srgbClr val="92D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분해 진행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ko-KR" altLang="en-US" sz="1050" dirty="0" smtClean="0">
                  <a:solidFill>
                    <a:srgbClr val="002060"/>
                  </a:solidFill>
                </a:rPr>
                <a:t>선택</a:t>
              </a:r>
              <a:endParaRPr lang="en-US" altLang="ko-KR" sz="1050" dirty="0" smtClean="0">
                <a:solidFill>
                  <a:srgbClr val="002060"/>
                </a:solidFill>
              </a:endParaRPr>
            </a:p>
          </p:txBody>
        </p:sp>
        <p:grpSp>
          <p:nvGrpSpPr>
            <p:cNvPr id="454" name="그룹 453"/>
            <p:cNvGrpSpPr/>
            <p:nvPr/>
          </p:nvGrpSpPr>
          <p:grpSpPr>
            <a:xfrm>
              <a:off x="6257975" y="3066119"/>
              <a:ext cx="984172" cy="1025000"/>
              <a:chOff x="192795" y="2599981"/>
              <a:chExt cx="840954" cy="875840"/>
            </a:xfrm>
          </p:grpSpPr>
          <p:sp>
            <p:nvSpPr>
              <p:cNvPr id="455" name="도넛 454">
                <a:hlinkClick r:id="rId20" action="ppaction://hlinksldjump"/>
              </p:cNvPr>
              <p:cNvSpPr/>
              <p:nvPr/>
            </p:nvSpPr>
            <p:spPr>
              <a:xfrm>
                <a:off x="192795" y="2599981"/>
                <a:ext cx="837282" cy="875840"/>
              </a:xfrm>
              <a:prstGeom prst="donut">
                <a:avLst>
                  <a:gd name="adj" fmla="val 10162"/>
                </a:avLst>
              </a:prstGeom>
              <a:solidFill>
                <a:srgbClr val="00B05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6" name="타원 455">
                <a:hlinkClick r:id="rId20" action="ppaction://hlinksldjump"/>
              </p:cNvPr>
              <p:cNvSpPr/>
              <p:nvPr/>
            </p:nvSpPr>
            <p:spPr>
              <a:xfrm>
                <a:off x="196467" y="2655625"/>
                <a:ext cx="837282" cy="820196"/>
              </a:xfrm>
              <a:prstGeom prst="ellipse">
                <a:avLst/>
              </a:prstGeom>
              <a:solidFill>
                <a:srgbClr val="FFC000">
                  <a:alpha val="23000"/>
                </a:srgbClr>
              </a:solidFill>
              <a:ln>
                <a:solidFill>
                  <a:schemeClr val="accent1">
                    <a:shade val="50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57" name="직사각형 456"/>
            <p:cNvSpPr/>
            <p:nvPr/>
          </p:nvSpPr>
          <p:spPr>
            <a:xfrm>
              <a:off x="5255014" y="3978806"/>
              <a:ext cx="441030" cy="451112"/>
            </a:xfrm>
            <a:prstGeom prst="rect">
              <a:avLst/>
            </a:prstGeom>
            <a:noFill/>
            <a:ln w="254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glow rad="25400">
                <a:schemeClr val="accent2">
                  <a:satMod val="175000"/>
                  <a:alpha val="6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38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16944" y="418641"/>
            <a:ext cx="1575412" cy="5067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아이템</a:t>
            </a:r>
            <a:endParaRPr lang="ko-KR" altLang="en-US" sz="1400" dirty="0"/>
          </a:p>
        </p:txBody>
      </p:sp>
      <p:cxnSp>
        <p:nvCxnSpPr>
          <p:cNvPr id="14" name="꺾인 연결선 13"/>
          <p:cNvCxnSpPr>
            <a:stCxn id="4" idx="2"/>
            <a:endCxn id="42" idx="1"/>
          </p:cNvCxnSpPr>
          <p:nvPr/>
        </p:nvCxnSpPr>
        <p:spPr>
          <a:xfrm rot="16200000" flipH="1">
            <a:off x="842169" y="1487898"/>
            <a:ext cx="1912668" cy="787706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꺾인 연결선 17"/>
          <p:cNvCxnSpPr>
            <a:stCxn id="42" idx="3"/>
            <a:endCxn id="45" idx="1"/>
          </p:cNvCxnSpPr>
          <p:nvPr/>
        </p:nvCxnSpPr>
        <p:spPr>
          <a:xfrm flipV="1">
            <a:off x="3767768" y="2834296"/>
            <a:ext cx="607298" cy="378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꺾인 연결선 20"/>
          <p:cNvCxnSpPr>
            <a:stCxn id="42" idx="3"/>
            <a:endCxn id="43" idx="1"/>
          </p:cNvCxnSpPr>
          <p:nvPr/>
        </p:nvCxnSpPr>
        <p:spPr>
          <a:xfrm flipV="1">
            <a:off x="3767768" y="1494895"/>
            <a:ext cx="607298" cy="134319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꺾인 연결선 60"/>
          <p:cNvCxnSpPr>
            <a:stCxn id="45" idx="3"/>
            <a:endCxn id="74" idx="1"/>
          </p:cNvCxnSpPr>
          <p:nvPr/>
        </p:nvCxnSpPr>
        <p:spPr>
          <a:xfrm>
            <a:off x="5950478" y="2834296"/>
            <a:ext cx="3970211" cy="3789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꺾인 연결선 61"/>
          <p:cNvCxnSpPr>
            <a:stCxn id="46" idx="3"/>
            <a:endCxn id="79" idx="1"/>
          </p:cNvCxnSpPr>
          <p:nvPr/>
        </p:nvCxnSpPr>
        <p:spPr>
          <a:xfrm flipV="1">
            <a:off x="5950478" y="3714868"/>
            <a:ext cx="3959190" cy="471529"/>
          </a:xfrm>
          <a:prstGeom prst="bentConnector3">
            <a:avLst>
              <a:gd name="adj1" fmla="val 50000"/>
            </a:avLst>
          </a:prstGeom>
          <a:ln w="19050">
            <a:solidFill>
              <a:srgbClr val="996633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직사각형 73"/>
          <p:cNvSpPr/>
          <p:nvPr/>
        </p:nvSpPr>
        <p:spPr>
          <a:xfrm>
            <a:off x="9920689" y="2673527"/>
            <a:ext cx="1575412" cy="329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수호석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9909668" y="1334126"/>
            <a:ext cx="1575412" cy="329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룬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192356" y="2584697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일반 아이템</a:t>
            </a:r>
            <a:endParaRPr lang="ko-KR" altLang="en-US" sz="1400" dirty="0"/>
          </a:p>
        </p:txBody>
      </p:sp>
      <p:sp>
        <p:nvSpPr>
          <p:cNvPr id="43" name="직사각형 42"/>
          <p:cNvSpPr/>
          <p:nvPr/>
        </p:nvSpPr>
        <p:spPr>
          <a:xfrm>
            <a:off x="4375066" y="1241507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룬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sp>
        <p:nvSpPr>
          <p:cNvPr id="45" name="직사각형 44"/>
          <p:cNvSpPr/>
          <p:nvPr/>
        </p:nvSpPr>
        <p:spPr>
          <a:xfrm>
            <a:off x="4375066" y="2580908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수호석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sp>
        <p:nvSpPr>
          <p:cNvPr id="46" name="직사각형 45"/>
          <p:cNvSpPr/>
          <p:nvPr/>
        </p:nvSpPr>
        <p:spPr>
          <a:xfrm>
            <a:off x="4375066" y="3933009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재료 아이템</a:t>
            </a:r>
            <a:endParaRPr lang="ko-KR" altLang="en-US" sz="1400" dirty="0"/>
          </a:p>
        </p:txBody>
      </p:sp>
      <p:cxnSp>
        <p:nvCxnSpPr>
          <p:cNvPr id="49" name="꺾인 연결선 48"/>
          <p:cNvCxnSpPr>
            <a:stCxn id="42" idx="3"/>
            <a:endCxn id="46" idx="1"/>
          </p:cNvCxnSpPr>
          <p:nvPr/>
        </p:nvCxnSpPr>
        <p:spPr>
          <a:xfrm>
            <a:off x="3767768" y="2838085"/>
            <a:ext cx="607298" cy="134831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5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꺾인 연결선 62"/>
          <p:cNvCxnSpPr>
            <a:stCxn id="43" idx="3"/>
            <a:endCxn id="75" idx="1"/>
          </p:cNvCxnSpPr>
          <p:nvPr/>
        </p:nvCxnSpPr>
        <p:spPr>
          <a:xfrm>
            <a:off x="5950478" y="1494895"/>
            <a:ext cx="3959190" cy="3789"/>
          </a:xfrm>
          <a:prstGeom prst="bentConnector3">
            <a:avLst>
              <a:gd name="adj1" fmla="val 50000"/>
            </a:avLst>
          </a:prstGeom>
          <a:ln w="19050">
            <a:solidFill>
              <a:srgbClr val="FF00FF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직사각형 78"/>
          <p:cNvSpPr/>
          <p:nvPr/>
        </p:nvSpPr>
        <p:spPr>
          <a:xfrm>
            <a:off x="9909668" y="3550310"/>
            <a:ext cx="1575412" cy="329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정수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81" name="설명선 2 80"/>
          <p:cNvSpPr/>
          <p:nvPr/>
        </p:nvSpPr>
        <p:spPr>
          <a:xfrm>
            <a:off x="2875400" y="2197003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35175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 smtClean="0">
                <a:solidFill>
                  <a:schemeClr val="tx1"/>
                </a:solidFill>
              </a:rPr>
              <a:t>대분류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2" name="설명선 2 81"/>
          <p:cNvSpPr/>
          <p:nvPr/>
        </p:nvSpPr>
        <p:spPr>
          <a:xfrm>
            <a:off x="5058110" y="836428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35175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소분류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3" name="설명선 2 82"/>
          <p:cNvSpPr/>
          <p:nvPr/>
        </p:nvSpPr>
        <p:spPr>
          <a:xfrm>
            <a:off x="10592712" y="982186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23838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구분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87" name="설명선 2(강조선) 86"/>
          <p:cNvSpPr/>
          <p:nvPr/>
        </p:nvSpPr>
        <p:spPr>
          <a:xfrm>
            <a:off x="4375066" y="4549738"/>
            <a:ext cx="975003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분해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90" name="설명선 2(강조선) 89"/>
          <p:cNvSpPr/>
          <p:nvPr/>
        </p:nvSpPr>
        <p:spPr>
          <a:xfrm>
            <a:off x="4375066" y="3197192"/>
            <a:ext cx="975003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초월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던전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92" name="설명선 2(강조선) 91"/>
          <p:cNvSpPr/>
          <p:nvPr/>
        </p:nvSpPr>
        <p:spPr>
          <a:xfrm>
            <a:off x="4167092" y="1839411"/>
            <a:ext cx="1182977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Stage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정예던전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Daily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던전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룬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소환권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9920689" y="4405869"/>
            <a:ext cx="1575412" cy="329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추출석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96" name="꺾인 연결선 95"/>
          <p:cNvCxnSpPr>
            <a:stCxn id="46" idx="3"/>
            <a:endCxn id="93" idx="1"/>
          </p:cNvCxnSpPr>
          <p:nvPr/>
        </p:nvCxnSpPr>
        <p:spPr>
          <a:xfrm>
            <a:off x="5950478" y="4186397"/>
            <a:ext cx="3970211" cy="384030"/>
          </a:xfrm>
          <a:prstGeom prst="bentConnector3">
            <a:avLst>
              <a:gd name="adj1" fmla="val 50000"/>
            </a:avLst>
          </a:prstGeom>
          <a:ln w="19050">
            <a:solidFill>
              <a:srgbClr val="996633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그룹 98"/>
          <p:cNvGrpSpPr/>
          <p:nvPr/>
        </p:nvGrpSpPr>
        <p:grpSpPr>
          <a:xfrm>
            <a:off x="6123313" y="3881258"/>
            <a:ext cx="1105841" cy="618679"/>
            <a:chOff x="6435686" y="5477881"/>
            <a:chExt cx="1105841" cy="618679"/>
          </a:xfrm>
        </p:grpSpPr>
        <p:grpSp>
          <p:nvGrpSpPr>
            <p:cNvPr id="175" name="그룹 174"/>
            <p:cNvGrpSpPr/>
            <p:nvPr/>
          </p:nvGrpSpPr>
          <p:grpSpPr>
            <a:xfrm>
              <a:off x="6435686" y="5483099"/>
              <a:ext cx="543406" cy="613461"/>
              <a:chOff x="6336852" y="5263670"/>
              <a:chExt cx="681060" cy="762944"/>
            </a:xfrm>
          </p:grpSpPr>
          <p:grpSp>
            <p:nvGrpSpPr>
              <p:cNvPr id="176" name="그룹 175"/>
              <p:cNvGrpSpPr/>
              <p:nvPr/>
            </p:nvGrpSpPr>
            <p:grpSpPr>
              <a:xfrm>
                <a:off x="6359926" y="5263670"/>
                <a:ext cx="634912" cy="645954"/>
                <a:chOff x="7623672" y="209321"/>
                <a:chExt cx="1266940" cy="1288974"/>
              </a:xfrm>
            </p:grpSpPr>
            <p:pic>
              <p:nvPicPr>
                <p:cNvPr id="178" name="그림 177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37" t="62123" r="73174" b="11446"/>
                <a:stretch/>
              </p:blipFill>
              <p:spPr>
                <a:xfrm>
                  <a:off x="7623672" y="209321"/>
                  <a:ext cx="1266940" cy="1288974"/>
                </a:xfrm>
                <a:prstGeom prst="rect">
                  <a:avLst/>
                </a:prstGeom>
              </p:spPr>
            </p:pic>
            <p:pic>
              <p:nvPicPr>
                <p:cNvPr id="179" name="그림 17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39" t="12986" r="53301" b="80120"/>
                <a:stretch/>
              </p:blipFill>
              <p:spPr>
                <a:xfrm>
                  <a:off x="8469821" y="254683"/>
                  <a:ext cx="376517" cy="336178"/>
                </a:xfrm>
                <a:prstGeom prst="rect">
                  <a:avLst/>
                </a:prstGeom>
              </p:spPr>
            </p:pic>
          </p:grpSp>
          <p:sp>
            <p:nvSpPr>
              <p:cNvPr id="177" name="모서리가 둥근 직사각형 176"/>
              <p:cNvSpPr/>
              <p:nvPr/>
            </p:nvSpPr>
            <p:spPr>
              <a:xfrm>
                <a:off x="6336852" y="5655604"/>
                <a:ext cx="681060" cy="37101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dirty="0" smtClean="0"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rgbClr val="FF0000"/>
                    </a:solidFill>
                  </a:rPr>
                  <a:t>가방</a:t>
                </a:r>
                <a:endParaRPr lang="ko-KR" altLang="en-US" sz="700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0" name="그룹 179"/>
            <p:cNvGrpSpPr/>
            <p:nvPr/>
          </p:nvGrpSpPr>
          <p:grpSpPr>
            <a:xfrm>
              <a:off x="6971483" y="5477881"/>
              <a:ext cx="570044" cy="618679"/>
              <a:chOff x="5564344" y="5282701"/>
              <a:chExt cx="692034" cy="743913"/>
            </a:xfrm>
          </p:grpSpPr>
          <p:grpSp>
            <p:nvGrpSpPr>
              <p:cNvPr id="181" name="그룹 180"/>
              <p:cNvGrpSpPr/>
              <p:nvPr/>
            </p:nvGrpSpPr>
            <p:grpSpPr>
              <a:xfrm>
                <a:off x="5582818" y="5282701"/>
                <a:ext cx="673560" cy="640434"/>
                <a:chOff x="9066882" y="209321"/>
                <a:chExt cx="1344057" cy="1277957"/>
              </a:xfrm>
            </p:grpSpPr>
            <p:pic>
              <p:nvPicPr>
                <p:cNvPr id="183" name="그림 18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819" t="19936" r="39401" b="53859"/>
                <a:stretch/>
              </p:blipFill>
              <p:spPr>
                <a:xfrm>
                  <a:off x="9066882" y="209321"/>
                  <a:ext cx="1344057" cy="1277957"/>
                </a:xfrm>
                <a:prstGeom prst="rect">
                  <a:avLst/>
                </a:prstGeom>
              </p:spPr>
            </p:pic>
            <p:pic>
              <p:nvPicPr>
                <p:cNvPr id="184" name="그림 18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839" t="12986" r="53301" b="80120"/>
                <a:stretch/>
              </p:blipFill>
              <p:spPr>
                <a:xfrm>
                  <a:off x="9953372" y="254683"/>
                  <a:ext cx="376517" cy="336178"/>
                </a:xfrm>
                <a:prstGeom prst="rect">
                  <a:avLst/>
                </a:prstGeom>
              </p:spPr>
            </p:pic>
          </p:grpSp>
          <p:sp>
            <p:nvSpPr>
              <p:cNvPr id="182" name="모서리가 둥근 직사각형 181"/>
              <p:cNvSpPr/>
              <p:nvPr/>
            </p:nvSpPr>
            <p:spPr>
              <a:xfrm>
                <a:off x="5564344" y="5655604"/>
                <a:ext cx="681060" cy="37101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700" dirty="0" smtClean="0">
                    <a:ln w="3175">
                      <a:solidFill>
                        <a:schemeClr val="bg1">
                          <a:lumMod val="85000"/>
                        </a:schemeClr>
                      </a:solidFill>
                    </a:ln>
                    <a:solidFill>
                      <a:srgbClr val="FF0000"/>
                    </a:solidFill>
                  </a:rPr>
                  <a:t>대장간</a:t>
                </a:r>
                <a:endParaRPr lang="ko-KR" altLang="en-US" sz="700" dirty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92" name="그룹 191"/>
          <p:cNvGrpSpPr/>
          <p:nvPr/>
        </p:nvGrpSpPr>
        <p:grpSpPr>
          <a:xfrm>
            <a:off x="6129023" y="1217056"/>
            <a:ext cx="531984" cy="555678"/>
            <a:chOff x="1204957" y="5742770"/>
            <a:chExt cx="531984" cy="555678"/>
          </a:xfrm>
        </p:grpSpPr>
        <p:grpSp>
          <p:nvGrpSpPr>
            <p:cNvPr id="193" name="그룹 192"/>
            <p:cNvGrpSpPr/>
            <p:nvPr/>
          </p:nvGrpSpPr>
          <p:grpSpPr>
            <a:xfrm>
              <a:off x="1204957" y="5742770"/>
              <a:ext cx="531984" cy="525361"/>
              <a:chOff x="4343399" y="209321"/>
              <a:chExt cx="1327533" cy="1311007"/>
            </a:xfrm>
          </p:grpSpPr>
          <p:grpSp>
            <p:nvGrpSpPr>
              <p:cNvPr id="195" name="그룹 194"/>
              <p:cNvGrpSpPr/>
              <p:nvPr/>
            </p:nvGrpSpPr>
            <p:grpSpPr>
              <a:xfrm>
                <a:off x="4343399" y="209321"/>
                <a:ext cx="1327533" cy="1311007"/>
                <a:chOff x="3679632" y="209321"/>
                <a:chExt cx="1327533" cy="1311007"/>
              </a:xfrm>
            </p:grpSpPr>
            <p:pic>
              <p:nvPicPr>
                <p:cNvPr id="197" name="그림 19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40" r="86389" b="64478"/>
                <a:stretch/>
              </p:blipFill>
              <p:spPr>
                <a:xfrm>
                  <a:off x="3679632" y="209321"/>
                  <a:ext cx="1327533" cy="1311007"/>
                </a:xfrm>
                <a:prstGeom prst="rect">
                  <a:avLst/>
                </a:prstGeom>
              </p:spPr>
            </p:pic>
            <p:pic>
              <p:nvPicPr>
                <p:cNvPr id="198" name="그림 19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517" r="50574"/>
                <a:stretch/>
              </p:blipFill>
              <p:spPr>
                <a:xfrm>
                  <a:off x="3886200" y="416858"/>
                  <a:ext cx="875865" cy="968189"/>
                </a:xfrm>
                <a:prstGeom prst="rect">
                  <a:avLst/>
                </a:prstGeom>
              </p:spPr>
            </p:pic>
          </p:grpSp>
          <p:pic>
            <p:nvPicPr>
              <p:cNvPr id="196" name="그림 19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5244633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194" name="모서리가 둥근 직사각형 193"/>
            <p:cNvSpPr/>
            <p:nvPr/>
          </p:nvSpPr>
          <p:spPr>
            <a:xfrm>
              <a:off x="1224905" y="6030382"/>
              <a:ext cx="492087" cy="2680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보석함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pic>
        <p:nvPicPr>
          <p:cNvPr id="199" name="그림 1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28" y="3830400"/>
            <a:ext cx="604828" cy="604828"/>
          </a:xfrm>
          <a:prstGeom prst="rect">
            <a:avLst/>
          </a:prstGeom>
        </p:spPr>
      </p:pic>
      <p:pic>
        <p:nvPicPr>
          <p:cNvPr id="200" name="그림 1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489" y="1740943"/>
            <a:ext cx="423706" cy="423706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251" y="1740943"/>
            <a:ext cx="423706" cy="423706"/>
          </a:xfrm>
          <a:prstGeom prst="rect">
            <a:avLst/>
          </a:prstGeom>
        </p:spPr>
      </p:pic>
      <p:pic>
        <p:nvPicPr>
          <p:cNvPr id="202" name="그림 2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689" y="1758291"/>
            <a:ext cx="423706" cy="423706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013" y="1747148"/>
            <a:ext cx="423706" cy="423706"/>
          </a:xfrm>
          <a:prstGeom prst="rect">
            <a:avLst/>
          </a:prstGeom>
        </p:spPr>
      </p:pic>
      <p:sp>
        <p:nvSpPr>
          <p:cNvPr id="204" name="모서리가 둥근 사각형 설명선 203"/>
          <p:cNvSpPr/>
          <p:nvPr/>
        </p:nvSpPr>
        <p:spPr>
          <a:xfrm>
            <a:off x="6272784" y="768274"/>
            <a:ext cx="715641" cy="367229"/>
          </a:xfrm>
          <a:prstGeom prst="wedgeRoundRectCallout">
            <a:avLst>
              <a:gd name="adj1" fmla="val -38902"/>
              <a:gd name="adj2" fmla="val 95197"/>
              <a:gd name="adj3" fmla="val 16667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smtClean="0">
                <a:solidFill>
                  <a:srgbClr val="FF0000"/>
                </a:solidFill>
              </a:rPr>
              <a:t>보관</a:t>
            </a:r>
            <a:endParaRPr lang="ko-KR" altLang="en-US" sz="1200">
              <a:solidFill>
                <a:srgbClr val="FF0000"/>
              </a:solidFill>
            </a:endParaRPr>
          </a:p>
        </p:txBody>
      </p:sp>
      <p:sp>
        <p:nvSpPr>
          <p:cNvPr id="207" name="직사각형 206"/>
          <p:cNvSpPr/>
          <p:nvPr/>
        </p:nvSpPr>
        <p:spPr>
          <a:xfrm>
            <a:off x="4375066" y="5400332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보석 아이템</a:t>
            </a:r>
            <a:endParaRPr lang="ko-KR" altLang="en-US" sz="1400" dirty="0"/>
          </a:p>
        </p:txBody>
      </p:sp>
      <p:sp>
        <p:nvSpPr>
          <p:cNvPr id="212" name="설명선 2(강조선) 211"/>
          <p:cNvSpPr/>
          <p:nvPr/>
        </p:nvSpPr>
        <p:spPr>
          <a:xfrm>
            <a:off x="4167092" y="6015751"/>
            <a:ext cx="1182977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Stage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정예던전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Daily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던전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보석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소환권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217" name="직사각형 216"/>
          <p:cNvSpPr/>
          <p:nvPr/>
        </p:nvSpPr>
        <p:spPr>
          <a:xfrm>
            <a:off x="9909668" y="5476144"/>
            <a:ext cx="1575412" cy="329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보석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218" name="꺾인 연결선 217"/>
          <p:cNvCxnSpPr>
            <a:stCxn id="207" idx="3"/>
            <a:endCxn id="217" idx="1"/>
          </p:cNvCxnSpPr>
          <p:nvPr/>
        </p:nvCxnSpPr>
        <p:spPr>
          <a:xfrm flipV="1">
            <a:off x="5950478" y="5640702"/>
            <a:ext cx="3959190" cy="13018"/>
          </a:xfrm>
          <a:prstGeom prst="bentConnector3">
            <a:avLst>
              <a:gd name="adj1" fmla="val 50000"/>
            </a:avLst>
          </a:prstGeom>
          <a:ln w="19050">
            <a:solidFill>
              <a:srgbClr val="FF00FF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그룹 219"/>
          <p:cNvGrpSpPr/>
          <p:nvPr/>
        </p:nvGrpSpPr>
        <p:grpSpPr>
          <a:xfrm>
            <a:off x="6129023" y="5359074"/>
            <a:ext cx="531984" cy="555678"/>
            <a:chOff x="1204957" y="5742770"/>
            <a:chExt cx="531984" cy="555678"/>
          </a:xfrm>
        </p:grpSpPr>
        <p:grpSp>
          <p:nvGrpSpPr>
            <p:cNvPr id="221" name="그룹 220"/>
            <p:cNvGrpSpPr/>
            <p:nvPr/>
          </p:nvGrpSpPr>
          <p:grpSpPr>
            <a:xfrm>
              <a:off x="1204957" y="5742770"/>
              <a:ext cx="531984" cy="525361"/>
              <a:chOff x="4343399" y="209321"/>
              <a:chExt cx="1327533" cy="1311007"/>
            </a:xfrm>
          </p:grpSpPr>
          <p:grpSp>
            <p:nvGrpSpPr>
              <p:cNvPr id="223" name="그룹 222"/>
              <p:cNvGrpSpPr/>
              <p:nvPr/>
            </p:nvGrpSpPr>
            <p:grpSpPr>
              <a:xfrm>
                <a:off x="4343399" y="209321"/>
                <a:ext cx="1327533" cy="1311007"/>
                <a:chOff x="3679632" y="209321"/>
                <a:chExt cx="1327533" cy="1311007"/>
              </a:xfrm>
            </p:grpSpPr>
            <p:pic>
              <p:nvPicPr>
                <p:cNvPr id="225" name="그림 224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40" r="86389" b="64478"/>
                <a:stretch/>
              </p:blipFill>
              <p:spPr>
                <a:xfrm>
                  <a:off x="3679632" y="209321"/>
                  <a:ext cx="1327533" cy="1311007"/>
                </a:xfrm>
                <a:prstGeom prst="rect">
                  <a:avLst/>
                </a:prstGeom>
              </p:spPr>
            </p:pic>
            <p:pic>
              <p:nvPicPr>
                <p:cNvPr id="226" name="그림 22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517" r="50574"/>
                <a:stretch/>
              </p:blipFill>
              <p:spPr>
                <a:xfrm>
                  <a:off x="3886200" y="416858"/>
                  <a:ext cx="875865" cy="968189"/>
                </a:xfrm>
                <a:prstGeom prst="rect">
                  <a:avLst/>
                </a:prstGeom>
              </p:spPr>
            </p:pic>
          </p:grpSp>
          <p:pic>
            <p:nvPicPr>
              <p:cNvPr id="224" name="그림 2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5244633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222" name="모서리가 둥근 직사각형 221"/>
            <p:cNvSpPr/>
            <p:nvPr/>
          </p:nvSpPr>
          <p:spPr>
            <a:xfrm>
              <a:off x="1224905" y="6030382"/>
              <a:ext cx="492087" cy="2680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보석함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pic>
        <p:nvPicPr>
          <p:cNvPr id="234" name="그림 2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07" y="5877820"/>
            <a:ext cx="374345" cy="374345"/>
          </a:xfrm>
          <a:prstGeom prst="rect">
            <a:avLst/>
          </a:prstGeom>
        </p:spPr>
      </p:pic>
      <p:pic>
        <p:nvPicPr>
          <p:cNvPr id="235" name="그림 2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032" y="5882961"/>
            <a:ext cx="374345" cy="374345"/>
          </a:xfrm>
          <a:prstGeom prst="rect">
            <a:avLst/>
          </a:prstGeom>
        </p:spPr>
      </p:pic>
      <p:pic>
        <p:nvPicPr>
          <p:cNvPr id="236" name="그림 2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82" y="5877819"/>
            <a:ext cx="374345" cy="374345"/>
          </a:xfrm>
          <a:prstGeom prst="rect">
            <a:avLst/>
          </a:prstGeom>
        </p:spPr>
      </p:pic>
      <p:pic>
        <p:nvPicPr>
          <p:cNvPr id="237" name="그림 236"/>
          <p:cNvPicPr>
            <a:picLocks noChangeAspect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957" y="5877819"/>
            <a:ext cx="374345" cy="374345"/>
          </a:xfrm>
          <a:prstGeom prst="rect">
            <a:avLst/>
          </a:prstGeom>
        </p:spPr>
      </p:pic>
      <p:sp>
        <p:nvSpPr>
          <p:cNvPr id="72" name="직사각형 71"/>
          <p:cNvSpPr/>
          <p:nvPr/>
        </p:nvSpPr>
        <p:spPr>
          <a:xfrm>
            <a:off x="4167092" y="5280553"/>
            <a:ext cx="7501455" cy="1268398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17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rgbClr val="FF0000"/>
                </a:solidFill>
              </a:rPr>
              <a:t>추후 업데이트 </a:t>
            </a:r>
            <a:r>
              <a:rPr lang="ko-KR" altLang="en-US" sz="1400" dirty="0" err="1" smtClean="0">
                <a:solidFill>
                  <a:srgbClr val="FF0000"/>
                </a:solidFill>
              </a:rPr>
              <a:t>컨텐츠로</a:t>
            </a:r>
            <a:r>
              <a:rPr lang="ko-KR" altLang="en-US" sz="1400" dirty="0" smtClean="0">
                <a:solidFill>
                  <a:srgbClr val="FF0000"/>
                </a:solidFill>
              </a:rPr>
              <a:t> 변경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grpSp>
        <p:nvGrpSpPr>
          <p:cNvPr id="73" name="그룹 72"/>
          <p:cNvGrpSpPr/>
          <p:nvPr/>
        </p:nvGrpSpPr>
        <p:grpSpPr>
          <a:xfrm>
            <a:off x="6162429" y="2582133"/>
            <a:ext cx="510762" cy="504326"/>
            <a:chOff x="0" y="0"/>
            <a:chExt cx="1327533" cy="1311007"/>
          </a:xfrm>
        </p:grpSpPr>
        <p:pic>
          <p:nvPicPr>
            <p:cNvPr id="76" name="그림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40" r="86389" b="64478"/>
            <a:stretch/>
          </p:blipFill>
          <p:spPr>
            <a:xfrm>
              <a:off x="0" y="0"/>
              <a:ext cx="1327533" cy="1311007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39" t="12986" r="53301" b="80120"/>
            <a:stretch/>
          </p:blipFill>
          <p:spPr>
            <a:xfrm>
              <a:off x="901234" y="45362"/>
              <a:ext cx="376517" cy="336178"/>
            </a:xfrm>
            <a:prstGeom prst="rect">
              <a:avLst/>
            </a:prstGeom>
          </p:spPr>
        </p:pic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82" y="127353"/>
              <a:ext cx="1084242" cy="1084242"/>
            </a:xfrm>
            <a:prstGeom prst="rect">
              <a:avLst/>
            </a:prstGeom>
            <a:effectLst>
              <a:glow>
                <a:schemeClr val="bg1"/>
              </a:glow>
              <a:reflection stA="45000" endPos="0" dist="50800" dir="5400000" sy="-100000" algn="bl" rotWithShape="0"/>
            </a:effectLst>
          </p:spPr>
        </p:pic>
      </p:grpSp>
      <p:sp>
        <p:nvSpPr>
          <p:cNvPr id="80" name="모서리가 둥근 직사각형 79"/>
          <p:cNvSpPr/>
          <p:nvPr/>
        </p:nvSpPr>
        <p:spPr>
          <a:xfrm>
            <a:off x="6149208" y="2849934"/>
            <a:ext cx="492087" cy="2680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dirty="0" smtClean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rPr>
              <a:t>수호자</a:t>
            </a:r>
            <a:endParaRPr lang="ko-KR" altLang="en-US" sz="700" dirty="0">
              <a:ln w="3175"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84" name="그림 8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56" y="4803611"/>
            <a:ext cx="378278" cy="37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아이템 분해 </a:t>
              </a:r>
              <a:r>
                <a:rPr lang="en-US" altLang="ko-KR" dirty="0" smtClean="0"/>
                <a:t>–</a:t>
              </a:r>
              <a:r>
                <a:rPr lang="ko-KR" altLang="en-US" dirty="0" smtClean="0"/>
                <a:t> </a:t>
              </a:r>
              <a:r>
                <a:rPr lang="ko-KR" altLang="en-US" dirty="0" smtClean="0">
                  <a:solidFill>
                    <a:srgbClr val="FF0000"/>
                  </a:solidFill>
                </a:rPr>
                <a:t>일괄 분해</a:t>
              </a:r>
              <a:r>
                <a:rPr lang="en-US" altLang="ko-KR" dirty="0" smtClean="0"/>
                <a:t>: </a:t>
              </a:r>
              <a:r>
                <a:rPr lang="ko-KR" altLang="en-US" dirty="0" smtClean="0"/>
                <a:t>분해 결과</a:t>
              </a:r>
              <a:endParaRPr lang="ko-KR" altLang="en-US" dirty="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981728" y="1390261"/>
            <a:ext cx="7713567" cy="4338882"/>
            <a:chOff x="1981728" y="1390261"/>
            <a:chExt cx="7713567" cy="4338882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728" y="1390261"/>
              <a:ext cx="7713567" cy="4338882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53" t="83258" r="2776"/>
            <a:stretch/>
          </p:blipFill>
          <p:spPr>
            <a:xfrm>
              <a:off x="5665199" y="5002707"/>
              <a:ext cx="3815973" cy="72643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763567" y="1809696"/>
              <a:ext cx="504898" cy="27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750" b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기타</a:t>
              </a:r>
              <a:endParaRPr lang="ko-KR" altLang="en-US" sz="750" b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5778046" y="2206813"/>
              <a:ext cx="974320" cy="838359"/>
              <a:chOff x="1578911" y="3242556"/>
              <a:chExt cx="1289317" cy="1109403"/>
            </a:xfrm>
          </p:grpSpPr>
          <p:sp>
            <p:nvSpPr>
              <p:cNvPr id="19" name="직사각형 18"/>
              <p:cNvSpPr/>
              <p:nvPr/>
            </p:nvSpPr>
            <p:spPr>
              <a:xfrm>
                <a:off x="1697593" y="3271959"/>
                <a:ext cx="1080000" cy="1080000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2428" y="3291850"/>
                <a:ext cx="972000" cy="972000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718858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854924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3" name="그림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1990991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127057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263123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1739165" y="3309554"/>
                <a:ext cx="184226" cy="240575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2154644" y="3242556"/>
                <a:ext cx="713584" cy="409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grpSp>
            <p:nvGrpSpPr>
              <p:cNvPr id="28" name="그룹 27"/>
              <p:cNvGrpSpPr/>
              <p:nvPr/>
            </p:nvGrpSpPr>
            <p:grpSpPr>
              <a:xfrm>
                <a:off x="1697593" y="3593551"/>
                <a:ext cx="1080000" cy="409060"/>
                <a:chOff x="5121277" y="2722778"/>
                <a:chExt cx="1080000" cy="409060"/>
              </a:xfrm>
            </p:grpSpPr>
            <p:sp>
              <p:nvSpPr>
                <p:cNvPr id="34" name="직사각형 33"/>
                <p:cNvSpPr/>
                <p:nvPr/>
              </p:nvSpPr>
              <p:spPr>
                <a:xfrm>
                  <a:off x="5121277" y="2791356"/>
                  <a:ext cx="1080000" cy="288000"/>
                </a:xfrm>
                <a:prstGeom prst="rect">
                  <a:avLst/>
                </a:prstGeom>
                <a:solidFill>
                  <a:schemeClr val="accent4">
                    <a:lumMod val="7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190859" y="2722778"/>
                  <a:ext cx="940841" cy="4090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ko-KR" altLang="en-US" sz="900" dirty="0" err="1" smtClean="0">
                      <a:solidFill>
                        <a:srgbClr val="93F977"/>
                      </a:solidFill>
                    </a:rPr>
                    <a:t>착용중</a:t>
                  </a:r>
                  <a:endParaRPr lang="ko-KR" altLang="en-US" sz="1000" dirty="0">
                    <a:solidFill>
                      <a:srgbClr val="93F977"/>
                    </a:solidFill>
                  </a:endParaRPr>
                </a:p>
              </p:txBody>
            </p:sp>
          </p:grpSp>
          <p:grpSp>
            <p:nvGrpSpPr>
              <p:cNvPr id="29" name="그룹 28"/>
              <p:cNvGrpSpPr/>
              <p:nvPr/>
            </p:nvGrpSpPr>
            <p:grpSpPr>
              <a:xfrm>
                <a:off x="1578911" y="3860125"/>
                <a:ext cx="824375" cy="354521"/>
                <a:chOff x="7475041" y="2065366"/>
                <a:chExt cx="824375" cy="354521"/>
              </a:xfrm>
            </p:grpSpPr>
            <p:sp>
              <p:nvSpPr>
                <p:cNvPr id="32" name="이등변 삼각형 31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30" name="그림 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399189" y="4112280"/>
                <a:ext cx="221067" cy="216000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2535259" y="4112280"/>
                <a:ext cx="221067" cy="216000"/>
              </a:xfrm>
              <a:prstGeom prst="rect">
                <a:avLst/>
              </a:prstGeom>
            </p:spPr>
          </p:pic>
        </p:grpSp>
        <p:grpSp>
          <p:nvGrpSpPr>
            <p:cNvPr id="36" name="그룹 35"/>
            <p:cNvGrpSpPr/>
            <p:nvPr/>
          </p:nvGrpSpPr>
          <p:grpSpPr>
            <a:xfrm>
              <a:off x="6671479" y="2197006"/>
              <a:ext cx="974320" cy="838359"/>
              <a:chOff x="-1465265" y="2091193"/>
              <a:chExt cx="727560" cy="626033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-1398293" y="2107785"/>
                <a:ext cx="609443" cy="609441"/>
              </a:xfrm>
              <a:prstGeom prst="rect">
                <a:avLst/>
              </a:prstGeom>
              <a:solidFill>
                <a:srgbClr val="C00000">
                  <a:alpha val="67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38" name="그림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67350" y="2119009"/>
                <a:ext cx="548498" cy="548497"/>
              </a:xfrm>
              <a:prstGeom prst="rect">
                <a:avLst/>
              </a:prstGeom>
            </p:spPr>
          </p:pic>
          <p:pic>
            <p:nvPicPr>
              <p:cNvPr id="39" name="그림 3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8629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0" name="그림 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09965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1" name="그림 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33637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2" name="그림 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157309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3" name="그림 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80981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004653" y="2581976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374834" y="2129000"/>
                <a:ext cx="103959" cy="135756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-1140380" y="2091193"/>
                <a:ext cx="40267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+20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-1398293" y="2327956"/>
                <a:ext cx="609443" cy="162517"/>
              </a:xfrm>
              <a:prstGeom prst="rect">
                <a:avLst/>
              </a:prstGeom>
              <a:solidFill>
                <a:srgbClr val="321704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-1359026" y="2289258"/>
                <a:ext cx="53091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900" dirty="0" err="1" smtClean="0">
                    <a:solidFill>
                      <a:schemeClr val="accent2"/>
                    </a:solidFill>
                  </a:rPr>
                  <a:t>등록중</a:t>
                </a:r>
                <a:endParaRPr lang="ko-KR" altLang="en-US" sz="1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49" name="그룹 48"/>
              <p:cNvGrpSpPr/>
              <p:nvPr/>
            </p:nvGrpSpPr>
            <p:grpSpPr>
              <a:xfrm>
                <a:off x="-1465265" y="2439685"/>
                <a:ext cx="465194" cy="200055"/>
                <a:chOff x="7475041" y="2065366"/>
                <a:chExt cx="824375" cy="354521"/>
              </a:xfrm>
            </p:grpSpPr>
            <p:sp>
              <p:nvSpPr>
                <p:cNvPr id="51" name="이등변 삼각형 50"/>
                <p:cNvSpPr/>
                <p:nvPr/>
              </p:nvSpPr>
              <p:spPr>
                <a:xfrm>
                  <a:off x="8150882" y="2189487"/>
                  <a:ext cx="144000" cy="111601"/>
                </a:xfrm>
                <a:prstGeom prst="triangle">
                  <a:avLst/>
                </a:prstGeom>
                <a:solidFill>
                  <a:srgbClr val="59ED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475041" y="2065366"/>
                  <a:ext cx="824375" cy="354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700" b="1" dirty="0" smtClean="0">
                      <a:solidFill>
                        <a:srgbClr val="93F977"/>
                      </a:solidFill>
                      <a:latin typeface="+mj-ea"/>
                      <a:ea typeface="+mj-ea"/>
                    </a:rPr>
                    <a:t>12,345</a:t>
                  </a:r>
                  <a:endParaRPr lang="ko-KR" altLang="en-US" sz="600" b="1" dirty="0">
                    <a:solidFill>
                      <a:srgbClr val="93F977"/>
                    </a:solidFill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928323" y="2581976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78" name="그룹 77"/>
            <p:cNvGrpSpPr/>
            <p:nvPr/>
          </p:nvGrpSpPr>
          <p:grpSpPr>
            <a:xfrm>
              <a:off x="7549623" y="2194753"/>
              <a:ext cx="991055" cy="838359"/>
              <a:chOff x="-1634824" y="2506365"/>
              <a:chExt cx="740057" cy="626033"/>
            </a:xfrm>
          </p:grpSpPr>
          <p:sp>
            <p:nvSpPr>
              <p:cNvPr id="79" name="직사각형 78"/>
              <p:cNvSpPr/>
              <p:nvPr/>
            </p:nvSpPr>
            <p:spPr>
              <a:xfrm>
                <a:off x="-1555354" y="2522957"/>
                <a:ext cx="609443" cy="609441"/>
              </a:xfrm>
              <a:prstGeom prst="rect">
                <a:avLst/>
              </a:prstGeom>
              <a:solidFill>
                <a:schemeClr val="accent4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80" name="그림 7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21540" y="2534167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81" name="그림 8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2" name="그림 8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3" name="그림 8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359077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4" name="그림 8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266938" y="2997148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85" name="그림 8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2544172"/>
                <a:ext cx="103959" cy="135756"/>
              </a:xfrm>
              <a:prstGeom prst="rect">
                <a:avLst/>
              </a:prstGeom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-1297441" y="250636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-1634824" y="2854857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88" name="그룹 87"/>
            <p:cNvGrpSpPr/>
            <p:nvPr/>
          </p:nvGrpSpPr>
          <p:grpSpPr>
            <a:xfrm>
              <a:off x="5710891" y="3082277"/>
              <a:ext cx="991180" cy="838359"/>
              <a:chOff x="-859635" y="2513688"/>
              <a:chExt cx="740150" cy="626033"/>
            </a:xfrm>
          </p:grpSpPr>
          <p:sp>
            <p:nvSpPr>
              <p:cNvPr id="89" name="직사각형 88"/>
              <p:cNvSpPr/>
              <p:nvPr/>
            </p:nvSpPr>
            <p:spPr>
              <a:xfrm>
                <a:off x="-780165" y="2530280"/>
                <a:ext cx="609443" cy="609441"/>
              </a:xfrm>
              <a:prstGeom prst="rect">
                <a:avLst/>
              </a:prstGeom>
              <a:solidFill>
                <a:schemeClr val="accent1">
                  <a:alpha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90" name="그림 8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55688" y="2539276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91" name="그림 9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68165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2" name="그림 9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76026" y="3004471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93" name="그림 9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83888" y="3004471"/>
                <a:ext cx="124748" cy="121888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-454834" y="25136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-859635" y="2862180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15,456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0" name="직사각형 109"/>
            <p:cNvSpPr/>
            <p:nvPr/>
          </p:nvSpPr>
          <p:spPr>
            <a:xfrm>
              <a:off x="8795761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판매</a:t>
              </a:r>
              <a:endParaRPr lang="ko-KR" altLang="en-US" sz="900" b="1" dirty="0"/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8074458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smtClean="0"/>
                <a:t>일괄 분해</a:t>
              </a:r>
              <a:endParaRPr lang="ko-KR" altLang="en-US" sz="900" b="1" dirty="0"/>
            </a:p>
          </p:txBody>
        </p:sp>
        <p:pic>
          <p:nvPicPr>
            <p:cNvPr id="112" name="그림 111"/>
            <p:cNvPicPr>
              <a:picLocks noChangeAspect="1"/>
            </p:cNvPicPr>
            <p:nvPr/>
          </p:nvPicPr>
          <p:blipFill rotWithShape="1">
            <a:blip r:embed="rId9"/>
            <a:srcRect t="9925" r="79586" b="20380"/>
            <a:stretch/>
          </p:blipFill>
          <p:spPr>
            <a:xfrm>
              <a:off x="5757874" y="5229408"/>
              <a:ext cx="338359" cy="385678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184265" y="5242536"/>
              <a:ext cx="902035" cy="350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8 / 200</a:t>
              </a:r>
              <a:endParaRPr lang="ko-KR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4" name="타원 113"/>
            <p:cNvSpPr/>
            <p:nvPr/>
          </p:nvSpPr>
          <p:spPr>
            <a:xfrm>
              <a:off x="6784263" y="5284682"/>
              <a:ext cx="289259" cy="28925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  <a:latin typeface="+mj-ea"/>
                  <a:ea typeface="+mj-ea"/>
                </a:rPr>
                <a:t>+</a:t>
              </a:r>
              <a:endParaRPr lang="ko-KR" altLang="en-US" b="1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pic>
          <p:nvPicPr>
            <p:cNvPr id="115" name="그림 1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675" y="4827672"/>
              <a:ext cx="3487909" cy="875797"/>
            </a:xfrm>
            <a:prstGeom prst="rect">
              <a:avLst/>
            </a:prstGeom>
          </p:spPr>
        </p:pic>
        <p:sp>
          <p:nvSpPr>
            <p:cNvPr id="116" name="직사각형 115"/>
            <p:cNvSpPr/>
            <p:nvPr/>
          </p:nvSpPr>
          <p:spPr>
            <a:xfrm>
              <a:off x="7353155" y="5275153"/>
              <a:ext cx="674425" cy="30605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ko-KR" altLang="en-US" sz="900" b="1" dirty="0" err="1" smtClean="0"/>
                <a:t>아바타</a:t>
              </a:r>
              <a:endParaRPr lang="ko-KR" altLang="en-US" sz="900" b="1" dirty="0"/>
            </a:p>
          </p:txBody>
        </p:sp>
        <p:grpSp>
          <p:nvGrpSpPr>
            <p:cNvPr id="183" name="그룹 182"/>
            <p:cNvGrpSpPr/>
            <p:nvPr/>
          </p:nvGrpSpPr>
          <p:grpSpPr>
            <a:xfrm>
              <a:off x="5713823" y="2208682"/>
              <a:ext cx="991055" cy="838359"/>
              <a:chOff x="-971841" y="2753742"/>
              <a:chExt cx="740057" cy="626033"/>
            </a:xfrm>
          </p:grpSpPr>
          <p:sp>
            <p:nvSpPr>
              <p:cNvPr id="184" name="직사각형 183"/>
              <p:cNvSpPr/>
              <p:nvPr/>
            </p:nvSpPr>
            <p:spPr>
              <a:xfrm>
                <a:off x="-892371" y="2770334"/>
                <a:ext cx="609443" cy="609441"/>
              </a:xfrm>
              <a:prstGeom prst="rect">
                <a:avLst/>
              </a:prstGeom>
              <a:solidFill>
                <a:srgbClr val="AE78D6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85" name="그림 18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5147" y="279509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86" name="그림 18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880371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87" name="그림 18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788232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88" name="그림 18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96094" y="3244525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89" name="그림 18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603955" y="3244525"/>
                <a:ext cx="124748" cy="121888"/>
              </a:xfrm>
              <a:prstGeom prst="rect">
                <a:avLst/>
              </a:prstGeom>
            </p:spPr>
          </p:pic>
          <p:sp>
            <p:nvSpPr>
              <p:cNvPr id="190" name="TextBox 189"/>
              <p:cNvSpPr txBox="1"/>
              <p:nvPr/>
            </p:nvSpPr>
            <p:spPr>
              <a:xfrm>
                <a:off x="-634458" y="275374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+10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-971841" y="3102234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12,345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92" name="그림 19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511374" y="3244525"/>
                <a:ext cx="124748" cy="121888"/>
              </a:xfrm>
              <a:prstGeom prst="rect">
                <a:avLst/>
              </a:prstGeom>
            </p:spPr>
          </p:pic>
        </p:grpSp>
        <p:grpSp>
          <p:nvGrpSpPr>
            <p:cNvPr id="2" name="그룹 1"/>
            <p:cNvGrpSpPr/>
            <p:nvPr/>
          </p:nvGrpSpPr>
          <p:grpSpPr>
            <a:xfrm>
              <a:off x="4443492" y="1686404"/>
              <a:ext cx="2892490" cy="3501864"/>
              <a:chOff x="1894115" y="1906859"/>
              <a:chExt cx="2892490" cy="3501864"/>
            </a:xfrm>
          </p:grpSpPr>
          <p:pic>
            <p:nvPicPr>
              <p:cNvPr id="197" name="그림 196"/>
              <p:cNvPicPr>
                <a:picLocks/>
              </p:cNvPicPr>
              <p:nvPr/>
            </p:nvPicPr>
            <p:blipFill rotWithShape="1">
              <a:blip r:embed="rId12"/>
              <a:srcRect l="15011" t="46572" r="57084" b="43601"/>
              <a:stretch/>
            </p:blipFill>
            <p:spPr>
              <a:xfrm>
                <a:off x="2269272" y="3034989"/>
                <a:ext cx="2308303" cy="457201"/>
              </a:xfrm>
              <a:prstGeom prst="rect">
                <a:avLst/>
              </a:prstGeom>
            </p:spPr>
          </p:pic>
          <p:pic>
            <p:nvPicPr>
              <p:cNvPr id="198" name="그림 197"/>
              <p:cNvPicPr>
                <a:picLocks/>
              </p:cNvPicPr>
              <p:nvPr/>
            </p:nvPicPr>
            <p:blipFill rotWithShape="1">
              <a:blip r:embed="rId12"/>
              <a:srcRect l="14828" t="58077" r="62254" b="36891"/>
              <a:stretch/>
            </p:blipFill>
            <p:spPr>
              <a:xfrm>
                <a:off x="2269272" y="3627863"/>
                <a:ext cx="1895708" cy="234175"/>
              </a:xfrm>
              <a:prstGeom prst="rect">
                <a:avLst/>
              </a:prstGeom>
            </p:spPr>
          </p:pic>
          <p:grpSp>
            <p:nvGrpSpPr>
              <p:cNvPr id="199" name="그룹 198"/>
              <p:cNvGrpSpPr/>
              <p:nvPr/>
            </p:nvGrpSpPr>
            <p:grpSpPr>
              <a:xfrm>
                <a:off x="1894115" y="1906859"/>
                <a:ext cx="2892490" cy="3501864"/>
                <a:chOff x="1894114" y="1436914"/>
                <a:chExt cx="3778898" cy="3890866"/>
              </a:xfrm>
            </p:grpSpPr>
            <p:pic>
              <p:nvPicPr>
                <p:cNvPr id="200" name="그림 199"/>
                <p:cNvPicPr>
                  <a:picLocks/>
                </p:cNvPicPr>
                <p:nvPr/>
              </p:nvPicPr>
              <p:blipFill rotWithShape="1">
                <a:blip r:embed="rId12"/>
                <a:srcRect l="892" t="10990" r="53425" b="5389"/>
                <a:stretch/>
              </p:blipFill>
              <p:spPr>
                <a:xfrm>
                  <a:off x="1894114" y="1436914"/>
                  <a:ext cx="3778898" cy="3890866"/>
                </a:xfrm>
                <a:prstGeom prst="rect">
                  <a:avLst/>
                </a:prstGeom>
              </p:spPr>
            </p:pic>
            <p:pic>
              <p:nvPicPr>
                <p:cNvPr id="201" name="그림 200"/>
                <p:cNvPicPr>
                  <a:picLocks/>
                </p:cNvPicPr>
                <p:nvPr/>
              </p:nvPicPr>
              <p:blipFill rotWithShape="1">
                <a:blip r:embed="rId12"/>
                <a:srcRect l="4649" t="33519" r="58777" b="56735"/>
                <a:stretch/>
              </p:blipFill>
              <p:spPr>
                <a:xfrm>
                  <a:off x="2149983" y="1929161"/>
                  <a:ext cx="3245005" cy="2838782"/>
                </a:xfrm>
                <a:prstGeom prst="rect">
                  <a:avLst/>
                </a:prstGeom>
              </p:spPr>
            </p:pic>
          </p:grpSp>
          <p:grpSp>
            <p:nvGrpSpPr>
              <p:cNvPr id="202" name="그룹 201"/>
              <p:cNvGrpSpPr/>
              <p:nvPr/>
            </p:nvGrpSpPr>
            <p:grpSpPr>
              <a:xfrm>
                <a:off x="2912020" y="1948337"/>
                <a:ext cx="848996" cy="316054"/>
                <a:chOff x="3315984" y="1503504"/>
                <a:chExt cx="848996" cy="316054"/>
              </a:xfrm>
            </p:grpSpPr>
            <p:pic>
              <p:nvPicPr>
                <p:cNvPr id="203" name="그림 202"/>
                <p:cNvPicPr>
                  <a:picLocks/>
                </p:cNvPicPr>
                <p:nvPr/>
              </p:nvPicPr>
              <p:blipFill rotWithShape="1">
                <a:blip r:embed="rId12"/>
                <a:srcRect l="13853" t="13740" r="78868" b="81467"/>
                <a:stretch/>
              </p:blipFill>
              <p:spPr>
                <a:xfrm>
                  <a:off x="3352875" y="1561171"/>
                  <a:ext cx="743264" cy="223024"/>
                </a:xfrm>
                <a:prstGeom prst="rect">
                  <a:avLst/>
                </a:prstGeom>
              </p:spPr>
            </p:pic>
            <p:sp>
              <p:nvSpPr>
                <p:cNvPr id="204" name="직사각형 203"/>
                <p:cNvSpPr/>
                <p:nvPr/>
              </p:nvSpPr>
              <p:spPr>
                <a:xfrm>
                  <a:off x="3315984" y="1503504"/>
                  <a:ext cx="848996" cy="3160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200" dirty="0" smtClean="0">
                      <a:solidFill>
                        <a:schemeClr val="bg1"/>
                      </a:solidFill>
                      <a:latin typeface="+mn-ea"/>
                    </a:rPr>
                    <a:t>분해 결과</a:t>
                  </a:r>
                  <a:endParaRPr lang="ko-KR" altLang="en-US" sz="12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05" name="그룹 204"/>
              <p:cNvGrpSpPr/>
              <p:nvPr/>
            </p:nvGrpSpPr>
            <p:grpSpPr>
              <a:xfrm>
                <a:off x="2233118" y="2344025"/>
                <a:ext cx="2203052" cy="778762"/>
                <a:chOff x="3925228" y="2553626"/>
                <a:chExt cx="3356517" cy="657923"/>
              </a:xfrm>
            </p:grpSpPr>
            <p:pic>
              <p:nvPicPr>
                <p:cNvPr id="206" name="그림 205"/>
                <p:cNvPicPr>
                  <a:picLocks/>
                </p:cNvPicPr>
                <p:nvPr/>
              </p:nvPicPr>
              <p:blipFill rotWithShape="1">
                <a:blip r:embed="rId12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207" name="그림 206"/>
                <p:cNvPicPr>
                  <a:picLocks/>
                </p:cNvPicPr>
                <p:nvPr/>
              </p:nvPicPr>
              <p:blipFill rotWithShape="1">
                <a:blip r:embed="rId12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sp>
            <p:nvSpPr>
              <p:cNvPr id="208" name="직사각형 207"/>
              <p:cNvSpPr/>
              <p:nvPr/>
            </p:nvSpPr>
            <p:spPr>
              <a:xfrm>
                <a:off x="3717425" y="2528092"/>
                <a:ext cx="601868" cy="4025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50" dirty="0" smtClean="0">
                    <a:solidFill>
                      <a:schemeClr val="bg1"/>
                    </a:solidFill>
                    <a:latin typeface="+mn-ea"/>
                  </a:rPr>
                  <a:t>X 115</a:t>
                </a:r>
                <a:endParaRPr lang="en-US" altLang="ko-KR" sz="1050" dirty="0" smtClean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09" name="직사각형 208"/>
              <p:cNvSpPr/>
              <p:nvPr/>
            </p:nvSpPr>
            <p:spPr>
              <a:xfrm>
                <a:off x="2882186" y="2528092"/>
                <a:ext cx="1055920" cy="4025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50" dirty="0" smtClean="0">
                    <a:solidFill>
                      <a:schemeClr val="bg1"/>
                    </a:solidFill>
                    <a:latin typeface="+mn-ea"/>
                  </a:rPr>
                  <a:t>정수</a:t>
                </a:r>
                <a:endParaRPr lang="en-US" altLang="ko-KR" sz="1050" dirty="0" smtClean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210" name="그룹 209"/>
              <p:cNvGrpSpPr/>
              <p:nvPr/>
            </p:nvGrpSpPr>
            <p:grpSpPr>
              <a:xfrm>
                <a:off x="2440472" y="2418971"/>
                <a:ext cx="623259" cy="611424"/>
                <a:chOff x="6037395" y="2156379"/>
                <a:chExt cx="623259" cy="611424"/>
              </a:xfrm>
            </p:grpSpPr>
            <p:pic>
              <p:nvPicPr>
                <p:cNvPr id="211" name="그림 210"/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848" t="75007" r="16280" b="119"/>
                <a:stretch/>
              </p:blipFill>
              <p:spPr>
                <a:xfrm>
                  <a:off x="6037395" y="2156379"/>
                  <a:ext cx="611426" cy="611424"/>
                </a:xfrm>
                <a:prstGeom prst="rect">
                  <a:avLst/>
                </a:prstGeom>
              </p:spPr>
            </p:pic>
            <p:pic>
              <p:nvPicPr>
                <p:cNvPr id="212" name="그림 211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55826" y="2162975"/>
                  <a:ext cx="604828" cy="604828"/>
                </a:xfrm>
                <a:prstGeom prst="rect">
                  <a:avLst/>
                </a:prstGeom>
              </p:spPr>
            </p:pic>
          </p:grpSp>
          <p:grpSp>
            <p:nvGrpSpPr>
              <p:cNvPr id="213" name="그룹 212"/>
              <p:cNvGrpSpPr/>
              <p:nvPr/>
            </p:nvGrpSpPr>
            <p:grpSpPr>
              <a:xfrm>
                <a:off x="2233118" y="3091842"/>
                <a:ext cx="2203052" cy="778762"/>
                <a:chOff x="3925228" y="2553626"/>
                <a:chExt cx="3356517" cy="657923"/>
              </a:xfrm>
            </p:grpSpPr>
            <p:pic>
              <p:nvPicPr>
                <p:cNvPr id="214" name="그림 213"/>
                <p:cNvPicPr>
                  <a:picLocks/>
                </p:cNvPicPr>
                <p:nvPr/>
              </p:nvPicPr>
              <p:blipFill rotWithShape="1">
                <a:blip r:embed="rId12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215" name="그림 214"/>
                <p:cNvPicPr>
                  <a:picLocks/>
                </p:cNvPicPr>
                <p:nvPr/>
              </p:nvPicPr>
              <p:blipFill rotWithShape="1">
                <a:blip r:embed="rId12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  <p:grpSp>
            <p:nvGrpSpPr>
              <p:cNvPr id="216" name="그룹 215"/>
              <p:cNvGrpSpPr/>
              <p:nvPr/>
            </p:nvGrpSpPr>
            <p:grpSpPr>
              <a:xfrm>
                <a:off x="2233118" y="3915690"/>
                <a:ext cx="2203052" cy="778762"/>
                <a:chOff x="3925228" y="2553626"/>
                <a:chExt cx="3356517" cy="657923"/>
              </a:xfrm>
            </p:grpSpPr>
            <p:pic>
              <p:nvPicPr>
                <p:cNvPr id="217" name="그림 216"/>
                <p:cNvPicPr>
                  <a:picLocks/>
                </p:cNvPicPr>
                <p:nvPr/>
              </p:nvPicPr>
              <p:blipFill rotWithShape="1">
                <a:blip r:embed="rId12"/>
                <a:srcRect l="3437" t="43618" r="55985" b="42242"/>
                <a:stretch/>
              </p:blipFill>
              <p:spPr>
                <a:xfrm>
                  <a:off x="3925228" y="2553626"/>
                  <a:ext cx="3356517" cy="657923"/>
                </a:xfrm>
                <a:prstGeom prst="rect">
                  <a:avLst/>
                </a:prstGeom>
              </p:spPr>
            </p:pic>
            <p:pic>
              <p:nvPicPr>
                <p:cNvPr id="218" name="그림 217"/>
                <p:cNvPicPr>
                  <a:picLocks/>
                </p:cNvPicPr>
                <p:nvPr/>
              </p:nvPicPr>
              <p:blipFill rotWithShape="1">
                <a:blip r:embed="rId12"/>
                <a:srcRect l="15011" t="46572" r="57084" b="43601"/>
                <a:stretch/>
              </p:blipFill>
              <p:spPr>
                <a:xfrm>
                  <a:off x="4084329" y="2622011"/>
                  <a:ext cx="3074429" cy="51148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" name="그룹 2"/>
            <p:cNvGrpSpPr/>
            <p:nvPr/>
          </p:nvGrpSpPr>
          <p:grpSpPr>
            <a:xfrm>
              <a:off x="5477748" y="4712682"/>
              <a:ext cx="862845" cy="482627"/>
              <a:chOff x="5095550" y="4843195"/>
              <a:chExt cx="862845" cy="482627"/>
            </a:xfrm>
          </p:grpSpPr>
          <p:pic>
            <p:nvPicPr>
              <p:cNvPr id="219" name="그림 21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0" t="5265" r="75447" b="83440"/>
              <a:stretch/>
            </p:blipFill>
            <p:spPr>
              <a:xfrm>
                <a:off x="5095550" y="4884337"/>
                <a:ext cx="862845" cy="400345"/>
              </a:xfrm>
              <a:prstGeom prst="rect">
                <a:avLst/>
              </a:prstGeom>
            </p:spPr>
          </p:pic>
          <p:sp>
            <p:nvSpPr>
              <p:cNvPr id="220" name="직사각형 219"/>
              <p:cNvSpPr/>
              <p:nvPr/>
            </p:nvSpPr>
            <p:spPr>
              <a:xfrm>
                <a:off x="5220313" y="4843195"/>
                <a:ext cx="613317" cy="4826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200" dirty="0" smtClean="0">
                    <a:solidFill>
                      <a:schemeClr val="bg1"/>
                    </a:solidFill>
                    <a:latin typeface="+mn-ea"/>
                  </a:rPr>
                  <a:t>확인</a:t>
                </a: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130" name="그룹 129"/>
            <p:cNvGrpSpPr/>
            <p:nvPr/>
          </p:nvGrpSpPr>
          <p:grpSpPr>
            <a:xfrm>
              <a:off x="8434117" y="2204330"/>
              <a:ext cx="982506" cy="845012"/>
              <a:chOff x="-1634824" y="3217288"/>
              <a:chExt cx="733673" cy="631001"/>
            </a:xfrm>
          </p:grpSpPr>
          <p:sp>
            <p:nvSpPr>
              <p:cNvPr id="131" name="직사각형 130"/>
              <p:cNvSpPr/>
              <p:nvPr/>
            </p:nvSpPr>
            <p:spPr>
              <a:xfrm>
                <a:off x="-1555354" y="3238848"/>
                <a:ext cx="609443" cy="609441"/>
              </a:xfrm>
              <a:prstGeom prst="rect">
                <a:avLst/>
              </a:prstGeom>
              <a:solidFill>
                <a:srgbClr val="92D050">
                  <a:alpha val="8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/>
              </a:p>
            </p:txBody>
          </p:sp>
          <p:pic>
            <p:nvPicPr>
              <p:cNvPr id="132" name="그림 131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5448" y="3224075"/>
                <a:ext cx="547200" cy="547200"/>
              </a:xfrm>
              <a:prstGeom prst="rect">
                <a:avLst/>
              </a:prstGeom>
            </p:spPr>
          </p:pic>
          <p:pic>
            <p:nvPicPr>
              <p:cNvPr id="133" name="그림 1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543354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34" name="그림 1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-1451215" y="3713039"/>
                <a:ext cx="124748" cy="121888"/>
              </a:xfrm>
              <a:prstGeom prst="rect">
                <a:avLst/>
              </a:prstGeom>
            </p:spPr>
          </p:pic>
          <p:pic>
            <p:nvPicPr>
              <p:cNvPr id="135" name="그림 134"/>
              <p:cNvPicPr>
                <a:picLocks noChangeAspect="1"/>
              </p:cNvPicPr>
              <p:nvPr/>
            </p:nvPicPr>
            <p:blipFill rotWithShape="1">
              <a:blip r:embed="rId6"/>
              <a:srcRect l="15593" t="6258" r="12525" b="2634"/>
              <a:stretch/>
            </p:blipFill>
            <p:spPr>
              <a:xfrm>
                <a:off x="-1531895" y="3260063"/>
                <a:ext cx="103959" cy="135756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-1634824" y="3570748"/>
                <a:ext cx="5549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700" b="1" dirty="0">
                    <a:solidFill>
                      <a:srgbClr val="C00000"/>
                    </a:solidFill>
                    <a:latin typeface="+mj-ea"/>
                    <a:ea typeface="+mj-ea"/>
                  </a:rPr>
                  <a:t>2</a:t>
                </a:r>
                <a:r>
                  <a:rPr lang="en-US" altLang="ko-KR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2,456</a:t>
                </a:r>
                <a:r>
                  <a:rPr lang="ko-KR" altLang="en-US" sz="7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▼</a:t>
                </a:r>
                <a:endParaRPr lang="ko-KR" altLang="en-US" sz="6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-1236500" y="3217288"/>
                <a:ext cx="33534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900" b="1" dirty="0" smtClean="0">
                    <a:latin typeface="+mj-ea"/>
                    <a:ea typeface="+mj-ea"/>
                  </a:rPr>
                  <a:t>+0</a:t>
                </a:r>
                <a:endParaRPr lang="ko-KR" altLang="en-US" sz="1600" b="1" dirty="0">
                  <a:latin typeface="+mj-ea"/>
                  <a:ea typeface="+mj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89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직사각형 36"/>
          <p:cNvSpPr/>
          <p:nvPr/>
        </p:nvSpPr>
        <p:spPr>
          <a:xfrm>
            <a:off x="4375066" y="1241507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화폐 아이템</a:t>
            </a:r>
            <a:endParaRPr lang="ko-KR" altLang="en-US" sz="1400" dirty="0"/>
          </a:p>
        </p:txBody>
      </p:sp>
      <p:sp>
        <p:nvSpPr>
          <p:cNvPr id="38" name="설명선 2 37"/>
          <p:cNvSpPr/>
          <p:nvPr/>
        </p:nvSpPr>
        <p:spPr>
          <a:xfrm>
            <a:off x="5058110" y="836428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35175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소분류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9" name="설명선 2(강조선) 38"/>
          <p:cNvSpPr/>
          <p:nvPr/>
        </p:nvSpPr>
        <p:spPr>
          <a:xfrm>
            <a:off x="4375066" y="1839411"/>
            <a:ext cx="975003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충전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캐시 상점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16944" y="418641"/>
            <a:ext cx="1575412" cy="5067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아이템</a:t>
            </a:r>
            <a:endParaRPr lang="ko-KR" altLang="en-US" sz="1400" dirty="0"/>
          </a:p>
        </p:txBody>
      </p:sp>
      <p:sp>
        <p:nvSpPr>
          <p:cNvPr id="159" name="직사각형 158"/>
          <p:cNvSpPr/>
          <p:nvPr/>
        </p:nvSpPr>
        <p:spPr>
          <a:xfrm>
            <a:off x="2192356" y="2585219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소모 아이템</a:t>
            </a:r>
            <a:endParaRPr lang="ko-KR" altLang="en-US" sz="1400" dirty="0"/>
          </a:p>
        </p:txBody>
      </p:sp>
      <p:cxnSp>
        <p:nvCxnSpPr>
          <p:cNvPr id="160" name="꺾인 연결선 159"/>
          <p:cNvCxnSpPr>
            <a:stCxn id="4" idx="2"/>
            <a:endCxn id="159" idx="1"/>
          </p:cNvCxnSpPr>
          <p:nvPr/>
        </p:nvCxnSpPr>
        <p:spPr>
          <a:xfrm rot="16200000" flipH="1">
            <a:off x="841908" y="1488159"/>
            <a:ext cx="1913190" cy="787706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설명선 2 192"/>
          <p:cNvSpPr/>
          <p:nvPr/>
        </p:nvSpPr>
        <p:spPr>
          <a:xfrm>
            <a:off x="2875400" y="2198772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35175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smtClean="0">
                <a:solidFill>
                  <a:schemeClr val="tx1"/>
                </a:solidFill>
              </a:rPr>
              <a:t>대분류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210" name="직사각형 209"/>
          <p:cNvSpPr/>
          <p:nvPr/>
        </p:nvSpPr>
        <p:spPr>
          <a:xfrm>
            <a:off x="4375066" y="3250431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소환 아이템</a:t>
            </a:r>
            <a:endParaRPr lang="ko-KR" altLang="en-US" sz="1400" dirty="0"/>
          </a:p>
        </p:txBody>
      </p:sp>
      <p:sp>
        <p:nvSpPr>
          <p:cNvPr id="211" name="직사각형 210"/>
          <p:cNvSpPr/>
          <p:nvPr/>
        </p:nvSpPr>
        <p:spPr>
          <a:xfrm>
            <a:off x="4375066" y="4601461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버프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cxnSp>
        <p:nvCxnSpPr>
          <p:cNvPr id="212" name="꺾인 연결선 211"/>
          <p:cNvCxnSpPr>
            <a:stCxn id="159" idx="3"/>
            <a:endCxn id="210" idx="1"/>
          </p:cNvCxnSpPr>
          <p:nvPr/>
        </p:nvCxnSpPr>
        <p:spPr>
          <a:xfrm>
            <a:off x="3767768" y="2838607"/>
            <a:ext cx="607298" cy="66521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꺾인 연결선 212"/>
          <p:cNvCxnSpPr>
            <a:stCxn id="159" idx="3"/>
            <a:endCxn id="37" idx="1"/>
          </p:cNvCxnSpPr>
          <p:nvPr/>
        </p:nvCxnSpPr>
        <p:spPr>
          <a:xfrm flipV="1">
            <a:off x="3767768" y="1494895"/>
            <a:ext cx="607298" cy="134371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꺾인 연결선 213"/>
          <p:cNvCxnSpPr>
            <a:stCxn id="159" idx="3"/>
            <a:endCxn id="211" idx="1"/>
          </p:cNvCxnSpPr>
          <p:nvPr/>
        </p:nvCxnSpPr>
        <p:spPr>
          <a:xfrm>
            <a:off x="3767768" y="2838607"/>
            <a:ext cx="607298" cy="201624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>
                <a:lumMod val="75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설명선 2(강조선) 54"/>
          <p:cNvSpPr/>
          <p:nvPr/>
        </p:nvSpPr>
        <p:spPr>
          <a:xfrm>
            <a:off x="4375066" y="5222268"/>
            <a:ext cx="975003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캐시 상점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VIP</a:t>
            </a:r>
          </a:p>
        </p:txBody>
      </p:sp>
      <p:sp>
        <p:nvSpPr>
          <p:cNvPr id="56" name="설명선 2(강조선) 55"/>
          <p:cNvSpPr/>
          <p:nvPr/>
        </p:nvSpPr>
        <p:spPr>
          <a:xfrm>
            <a:off x="4375066" y="3862404"/>
            <a:ext cx="975003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캐시 상점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Daily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던전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cxnSp>
        <p:nvCxnSpPr>
          <p:cNvPr id="57" name="꺾인 연결선 56"/>
          <p:cNvCxnSpPr>
            <a:stCxn id="210" idx="3"/>
            <a:endCxn id="69" idx="1"/>
          </p:cNvCxnSpPr>
          <p:nvPr/>
        </p:nvCxnSpPr>
        <p:spPr>
          <a:xfrm flipV="1">
            <a:off x="5950478" y="3502748"/>
            <a:ext cx="3970211" cy="1071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꺾인 연결선 57"/>
          <p:cNvCxnSpPr>
            <a:stCxn id="211" idx="3"/>
            <a:endCxn id="62" idx="1"/>
          </p:cNvCxnSpPr>
          <p:nvPr/>
        </p:nvCxnSpPr>
        <p:spPr>
          <a:xfrm flipV="1">
            <a:off x="5950478" y="4190186"/>
            <a:ext cx="3959190" cy="664663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직사각형 58"/>
          <p:cNvSpPr/>
          <p:nvPr/>
        </p:nvSpPr>
        <p:spPr>
          <a:xfrm>
            <a:off x="9909668" y="1826734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균열석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9909668" y="861555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젬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61" name="꺾인 연결선 60"/>
          <p:cNvCxnSpPr>
            <a:stCxn id="37" idx="3"/>
            <a:endCxn id="60" idx="1"/>
          </p:cNvCxnSpPr>
          <p:nvPr/>
        </p:nvCxnSpPr>
        <p:spPr>
          <a:xfrm flipV="1">
            <a:off x="5950478" y="1022324"/>
            <a:ext cx="3959190" cy="472571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직사각형 61"/>
          <p:cNvSpPr/>
          <p:nvPr/>
        </p:nvSpPr>
        <p:spPr>
          <a:xfrm>
            <a:off x="9909668" y="4029417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즉시 </a:t>
            </a:r>
            <a:r>
              <a:rPr lang="ko-KR" altLang="en-US" sz="1100" dirty="0" err="1" smtClean="0">
                <a:solidFill>
                  <a:schemeClr val="tx1"/>
                </a:solidFill>
              </a:rPr>
              <a:t>완료권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9909668" y="1322840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열쇠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9920689" y="3341979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아이템 </a:t>
            </a:r>
            <a:r>
              <a:rPr lang="ko-KR" altLang="en-US" sz="1100" dirty="0" err="1" smtClean="0">
                <a:solidFill>
                  <a:schemeClr val="tx1"/>
                </a:solidFill>
              </a:rPr>
              <a:t>소환권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9909668" y="4489514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아이템 </a:t>
            </a:r>
            <a:r>
              <a:rPr lang="ko-KR" altLang="en-US" sz="1100" dirty="0" err="1" smtClean="0">
                <a:solidFill>
                  <a:schemeClr val="tx1"/>
                </a:solidFill>
              </a:rPr>
              <a:t>증가권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1" name="직사각형 70"/>
          <p:cNvSpPr/>
          <p:nvPr/>
        </p:nvSpPr>
        <p:spPr>
          <a:xfrm>
            <a:off x="9920689" y="4946309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경험치 </a:t>
            </a:r>
            <a:r>
              <a:rPr lang="ko-KR" altLang="en-US" sz="1100" dirty="0" err="1" smtClean="0">
                <a:solidFill>
                  <a:schemeClr val="tx1"/>
                </a:solidFill>
              </a:rPr>
              <a:t>증가권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9909668" y="380095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골드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74" name="설명선 2 73"/>
          <p:cNvSpPr/>
          <p:nvPr/>
        </p:nvSpPr>
        <p:spPr>
          <a:xfrm>
            <a:off x="10592712" y="36764"/>
            <a:ext cx="892368" cy="291517"/>
          </a:xfrm>
          <a:prstGeom prst="borderCallout2">
            <a:avLst>
              <a:gd name="adj1" fmla="val 18750"/>
              <a:gd name="adj2" fmla="val -8333"/>
              <a:gd name="adj3" fmla="val 22529"/>
              <a:gd name="adj4" fmla="val -29013"/>
              <a:gd name="adj5" fmla="val 123838"/>
              <a:gd name="adj6" fmla="val -528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chemeClr val="tx1"/>
                </a:solidFill>
              </a:rPr>
              <a:t>구분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cxnSp>
        <p:nvCxnSpPr>
          <p:cNvPr id="75" name="꺾인 연결선 74"/>
          <p:cNvCxnSpPr>
            <a:stCxn id="37" idx="3"/>
            <a:endCxn id="73" idx="1"/>
          </p:cNvCxnSpPr>
          <p:nvPr/>
        </p:nvCxnSpPr>
        <p:spPr>
          <a:xfrm flipV="1">
            <a:off x="5950478" y="540864"/>
            <a:ext cx="3959190" cy="954031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꺾인 연결선 77"/>
          <p:cNvCxnSpPr>
            <a:stCxn id="37" idx="3"/>
            <a:endCxn id="68" idx="1"/>
          </p:cNvCxnSpPr>
          <p:nvPr/>
        </p:nvCxnSpPr>
        <p:spPr>
          <a:xfrm flipV="1">
            <a:off x="5950478" y="1483609"/>
            <a:ext cx="3959190" cy="11286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꺾인 연결선 89"/>
          <p:cNvCxnSpPr>
            <a:stCxn id="37" idx="3"/>
            <a:endCxn id="59" idx="1"/>
          </p:cNvCxnSpPr>
          <p:nvPr/>
        </p:nvCxnSpPr>
        <p:spPr>
          <a:xfrm>
            <a:off x="5950478" y="1494895"/>
            <a:ext cx="3959190" cy="492608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꺾인 연결선 94"/>
          <p:cNvCxnSpPr>
            <a:stCxn id="211" idx="3"/>
            <a:endCxn id="70" idx="1"/>
          </p:cNvCxnSpPr>
          <p:nvPr/>
        </p:nvCxnSpPr>
        <p:spPr>
          <a:xfrm flipV="1">
            <a:off x="5950478" y="4650283"/>
            <a:ext cx="3959190" cy="204566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꺾인 연결선 97"/>
          <p:cNvCxnSpPr>
            <a:stCxn id="211" idx="3"/>
            <a:endCxn id="71" idx="1"/>
          </p:cNvCxnSpPr>
          <p:nvPr/>
        </p:nvCxnSpPr>
        <p:spPr>
          <a:xfrm>
            <a:off x="5950478" y="4854849"/>
            <a:ext cx="3970211" cy="252229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직사각형 101"/>
          <p:cNvSpPr/>
          <p:nvPr/>
        </p:nvSpPr>
        <p:spPr>
          <a:xfrm>
            <a:off x="9920689" y="5410623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골드 </a:t>
            </a:r>
            <a:r>
              <a:rPr lang="ko-KR" altLang="en-US" sz="1100" dirty="0" err="1" smtClean="0">
                <a:solidFill>
                  <a:schemeClr val="tx1"/>
                </a:solidFill>
              </a:rPr>
              <a:t>증가권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103" name="꺾인 연결선 102"/>
          <p:cNvCxnSpPr>
            <a:stCxn id="211" idx="3"/>
            <a:endCxn id="102" idx="1"/>
          </p:cNvCxnSpPr>
          <p:nvPr/>
        </p:nvCxnSpPr>
        <p:spPr>
          <a:xfrm>
            <a:off x="5950478" y="4854849"/>
            <a:ext cx="3970211" cy="716543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직사각형 118"/>
          <p:cNvSpPr/>
          <p:nvPr/>
        </p:nvSpPr>
        <p:spPr>
          <a:xfrm>
            <a:off x="9909668" y="2289994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트로피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120" name="꺾인 연결선 119"/>
          <p:cNvCxnSpPr>
            <a:stCxn id="37" idx="3"/>
            <a:endCxn id="119" idx="1"/>
          </p:cNvCxnSpPr>
          <p:nvPr/>
        </p:nvCxnSpPr>
        <p:spPr>
          <a:xfrm>
            <a:off x="5950478" y="1494895"/>
            <a:ext cx="3959190" cy="955868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직사각형 133"/>
          <p:cNvSpPr/>
          <p:nvPr/>
        </p:nvSpPr>
        <p:spPr>
          <a:xfrm>
            <a:off x="9909668" y="2752983"/>
            <a:ext cx="1575412" cy="3215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기타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135" name="꺾인 연결선 134"/>
          <p:cNvCxnSpPr>
            <a:stCxn id="37" idx="3"/>
            <a:endCxn id="134" idx="1"/>
          </p:cNvCxnSpPr>
          <p:nvPr/>
        </p:nvCxnSpPr>
        <p:spPr>
          <a:xfrm>
            <a:off x="5950478" y="1494895"/>
            <a:ext cx="3959190" cy="1418857"/>
          </a:xfrm>
          <a:prstGeom prst="bentConnector3">
            <a:avLst>
              <a:gd name="adj1" fmla="val 50000"/>
            </a:avLst>
          </a:prstGeom>
          <a:ln w="19050">
            <a:solidFill>
              <a:srgbClr val="FFC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그림 1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63786" r="62316" b="24081"/>
          <a:stretch/>
        </p:blipFill>
        <p:spPr>
          <a:xfrm>
            <a:off x="8416969" y="380095"/>
            <a:ext cx="374532" cy="366208"/>
          </a:xfrm>
          <a:prstGeom prst="rect">
            <a:avLst/>
          </a:prstGeom>
        </p:spPr>
      </p:pic>
      <p:pic>
        <p:nvPicPr>
          <p:cNvPr id="144" name="그림 1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t="63786" r="50735" b="24081"/>
          <a:stretch/>
        </p:blipFill>
        <p:spPr>
          <a:xfrm>
            <a:off x="8449736" y="837710"/>
            <a:ext cx="332916" cy="366208"/>
          </a:xfrm>
          <a:prstGeom prst="rect">
            <a:avLst/>
          </a:prstGeom>
        </p:spPr>
      </p:pic>
      <p:pic>
        <p:nvPicPr>
          <p:cNvPr id="145" name="그림 1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7" t="80881" r="23162" b="920"/>
          <a:stretch/>
        </p:blipFill>
        <p:spPr>
          <a:xfrm>
            <a:off x="8448133" y="1330318"/>
            <a:ext cx="317784" cy="332916"/>
          </a:xfrm>
          <a:prstGeom prst="rect">
            <a:avLst/>
          </a:prstGeom>
        </p:spPr>
      </p:pic>
      <p:pic>
        <p:nvPicPr>
          <p:cNvPr id="146" name="그림 1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2" t="84053" r="6067" b="1057"/>
          <a:stretch/>
        </p:blipFill>
        <p:spPr>
          <a:xfrm>
            <a:off x="8437406" y="2299194"/>
            <a:ext cx="345246" cy="332916"/>
          </a:xfrm>
          <a:prstGeom prst="rect">
            <a:avLst/>
          </a:prstGeom>
        </p:spPr>
      </p:pic>
      <p:pic>
        <p:nvPicPr>
          <p:cNvPr id="147" name="그림 1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 r="93911" b="76195"/>
          <a:stretch/>
        </p:blipFill>
        <p:spPr>
          <a:xfrm>
            <a:off x="8412969" y="1816456"/>
            <a:ext cx="378532" cy="342820"/>
          </a:xfrm>
          <a:prstGeom prst="rect">
            <a:avLst/>
          </a:prstGeom>
        </p:spPr>
      </p:pic>
      <p:pic>
        <p:nvPicPr>
          <p:cNvPr id="148" name="그림 1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r="90065" b="83987"/>
          <a:stretch/>
        </p:blipFill>
        <p:spPr>
          <a:xfrm>
            <a:off x="8412996" y="4456559"/>
            <a:ext cx="372124" cy="374572"/>
          </a:xfrm>
          <a:prstGeom prst="rect">
            <a:avLst/>
          </a:prstGeom>
        </p:spPr>
      </p:pic>
      <p:pic>
        <p:nvPicPr>
          <p:cNvPr id="149" name="그림 1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7" r="90065" b="64183"/>
          <a:stretch/>
        </p:blipFill>
        <p:spPr>
          <a:xfrm>
            <a:off x="8412969" y="4920372"/>
            <a:ext cx="372124" cy="374572"/>
          </a:xfrm>
          <a:prstGeom prst="rect">
            <a:avLst/>
          </a:prstGeom>
        </p:spPr>
      </p:pic>
      <p:pic>
        <p:nvPicPr>
          <p:cNvPr id="151" name="그림 1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7" r="90065" b="73987"/>
          <a:stretch/>
        </p:blipFill>
        <p:spPr>
          <a:xfrm>
            <a:off x="8412969" y="5404151"/>
            <a:ext cx="372124" cy="381918"/>
          </a:xfrm>
          <a:prstGeom prst="rect">
            <a:avLst/>
          </a:prstGeom>
        </p:spPr>
      </p:pic>
      <p:pic>
        <p:nvPicPr>
          <p:cNvPr id="154" name="그림 1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3" t="90855" r="34007" b="2333"/>
          <a:stretch/>
        </p:blipFill>
        <p:spPr>
          <a:xfrm>
            <a:off x="8422921" y="3965023"/>
            <a:ext cx="359731" cy="381693"/>
          </a:xfrm>
          <a:prstGeom prst="rect">
            <a:avLst/>
          </a:prstGeom>
        </p:spPr>
      </p:pic>
      <p:sp>
        <p:nvSpPr>
          <p:cNvPr id="155" name="모서리가 둥근 사각형 설명선 154"/>
          <p:cNvSpPr/>
          <p:nvPr/>
        </p:nvSpPr>
        <p:spPr>
          <a:xfrm>
            <a:off x="7721765" y="77604"/>
            <a:ext cx="715641" cy="367229"/>
          </a:xfrm>
          <a:prstGeom prst="wedgeRoundRectCallout">
            <a:avLst>
              <a:gd name="adj1" fmla="val 74675"/>
              <a:gd name="adj2" fmla="val 39864"/>
              <a:gd name="adj3" fmla="val 16667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smtClean="0">
                <a:solidFill>
                  <a:srgbClr val="FF0000"/>
                </a:solidFill>
              </a:rPr>
              <a:t>보관</a:t>
            </a:r>
            <a:endParaRPr lang="ko-KR" altLang="en-US" sz="1200">
              <a:solidFill>
                <a:srgbClr val="FF0000"/>
              </a:solidFill>
            </a:endParaRPr>
          </a:p>
        </p:txBody>
      </p:sp>
      <p:sp>
        <p:nvSpPr>
          <p:cNvPr id="156" name="설명선 2(강조선) 155"/>
          <p:cNvSpPr/>
          <p:nvPr/>
        </p:nvSpPr>
        <p:spPr>
          <a:xfrm>
            <a:off x="6925481" y="2203069"/>
            <a:ext cx="975003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37447"/>
              <a:gd name="adj6" fmla="val 15093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균열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던전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158" name="직사각형 157"/>
          <p:cNvSpPr/>
          <p:nvPr/>
        </p:nvSpPr>
        <p:spPr>
          <a:xfrm>
            <a:off x="9920689" y="5869673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옵션 선택권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165" name="꺾인 연결선 164"/>
          <p:cNvCxnSpPr>
            <a:stCxn id="211" idx="3"/>
            <a:endCxn id="158" idx="1"/>
          </p:cNvCxnSpPr>
          <p:nvPr/>
        </p:nvCxnSpPr>
        <p:spPr>
          <a:xfrm>
            <a:off x="5950478" y="4854849"/>
            <a:ext cx="3970211" cy="1175593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설명선 2(강조선) 165"/>
          <p:cNvSpPr/>
          <p:nvPr/>
        </p:nvSpPr>
        <p:spPr>
          <a:xfrm>
            <a:off x="7253038" y="6262806"/>
            <a:ext cx="975003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이벤트 보상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초월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던전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grpSp>
        <p:nvGrpSpPr>
          <p:cNvPr id="162" name="그룹 161"/>
          <p:cNvGrpSpPr/>
          <p:nvPr/>
        </p:nvGrpSpPr>
        <p:grpSpPr>
          <a:xfrm>
            <a:off x="8437406" y="5895276"/>
            <a:ext cx="350614" cy="372020"/>
            <a:chOff x="8363819" y="2358221"/>
            <a:chExt cx="646340" cy="685800"/>
          </a:xfrm>
        </p:grpSpPr>
        <p:pic>
          <p:nvPicPr>
            <p:cNvPr id="163" name="그림 16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83" t="90855" r="34007" b="2333"/>
            <a:stretch/>
          </p:blipFill>
          <p:spPr>
            <a:xfrm>
              <a:off x="8363819" y="2358221"/>
              <a:ext cx="646340" cy="685800"/>
            </a:xfrm>
            <a:prstGeom prst="rect">
              <a:avLst/>
            </a:prstGeom>
          </p:spPr>
        </p:pic>
        <p:pic>
          <p:nvPicPr>
            <p:cNvPr id="164" name="그림 1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8774" y="2459821"/>
              <a:ext cx="353871" cy="33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4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/>
          <p:cNvSpPr/>
          <p:nvPr/>
        </p:nvSpPr>
        <p:spPr>
          <a:xfrm>
            <a:off x="767787" y="248527"/>
            <a:ext cx="1575412" cy="5067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장비 아이템</a:t>
            </a:r>
            <a:endParaRPr lang="ko-KR" altLang="en-US" sz="1400" dirty="0"/>
          </a:p>
        </p:txBody>
      </p:sp>
      <p:cxnSp>
        <p:nvCxnSpPr>
          <p:cNvPr id="41" name="꺾인 연결선 40"/>
          <p:cNvCxnSpPr>
            <a:stCxn id="35" idx="3"/>
            <a:endCxn id="43" idx="1"/>
          </p:cNvCxnSpPr>
          <p:nvPr/>
        </p:nvCxnSpPr>
        <p:spPr>
          <a:xfrm>
            <a:off x="2343199" y="501915"/>
            <a:ext cx="2062524" cy="12700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왼쪽 화살표 설명선 42"/>
          <p:cNvSpPr/>
          <p:nvPr/>
        </p:nvSpPr>
        <p:spPr>
          <a:xfrm>
            <a:off x="4405723" y="248527"/>
            <a:ext cx="1092916" cy="506776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분해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6647443" y="341146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정수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46" name="꺾인 연결선 45"/>
          <p:cNvCxnSpPr>
            <a:stCxn id="43" idx="3"/>
            <a:endCxn id="45" idx="1"/>
          </p:cNvCxnSpPr>
          <p:nvPr/>
        </p:nvCxnSpPr>
        <p:spPr>
          <a:xfrm>
            <a:off x="5498639" y="501915"/>
            <a:ext cx="1148804" cy="12700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육각형 11"/>
          <p:cNvSpPr/>
          <p:nvPr/>
        </p:nvSpPr>
        <p:spPr>
          <a:xfrm>
            <a:off x="2090974" y="1248265"/>
            <a:ext cx="1418602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 smtClean="0"/>
              <a:t>능력치</a:t>
            </a:r>
            <a:endParaRPr lang="ko-KR" altLang="en-US" sz="1200" dirty="0"/>
          </a:p>
        </p:txBody>
      </p:sp>
      <p:sp>
        <p:nvSpPr>
          <p:cNvPr id="50" name="육각형 49"/>
          <p:cNvSpPr/>
          <p:nvPr/>
        </p:nvSpPr>
        <p:spPr>
          <a:xfrm>
            <a:off x="2090974" y="2253755"/>
            <a:ext cx="1418602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/>
              <a:t>장비 등급</a:t>
            </a:r>
            <a:endParaRPr lang="ko-KR" altLang="en-US" sz="1200" dirty="0"/>
          </a:p>
        </p:txBody>
      </p:sp>
      <p:sp>
        <p:nvSpPr>
          <p:cNvPr id="51" name="육각형 50"/>
          <p:cNvSpPr/>
          <p:nvPr/>
        </p:nvSpPr>
        <p:spPr>
          <a:xfrm>
            <a:off x="2090974" y="3246752"/>
            <a:ext cx="1418602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/>
              <a:t>고유 옵션</a:t>
            </a:r>
            <a:endParaRPr lang="ko-KR" altLang="en-US" sz="1200" dirty="0"/>
          </a:p>
        </p:txBody>
      </p:sp>
      <p:cxnSp>
        <p:nvCxnSpPr>
          <p:cNvPr id="52" name="꺾인 연결선 51"/>
          <p:cNvCxnSpPr>
            <a:stCxn id="35" idx="2"/>
            <a:endCxn id="12" idx="3"/>
          </p:cNvCxnSpPr>
          <p:nvPr/>
        </p:nvCxnSpPr>
        <p:spPr>
          <a:xfrm rot="16200000" flipH="1">
            <a:off x="1450176" y="860619"/>
            <a:ext cx="746115" cy="535481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꺾인 연결선 62"/>
          <p:cNvCxnSpPr>
            <a:stCxn id="35" idx="2"/>
            <a:endCxn id="50" idx="3"/>
          </p:cNvCxnSpPr>
          <p:nvPr/>
        </p:nvCxnSpPr>
        <p:spPr>
          <a:xfrm rot="16200000" flipH="1">
            <a:off x="947431" y="1363364"/>
            <a:ext cx="1751605" cy="535481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꺾인 연결선 63"/>
          <p:cNvCxnSpPr>
            <a:stCxn id="35" idx="2"/>
            <a:endCxn id="51" idx="3"/>
          </p:cNvCxnSpPr>
          <p:nvPr/>
        </p:nvCxnSpPr>
        <p:spPr>
          <a:xfrm rot="16200000" flipH="1">
            <a:off x="450932" y="1859863"/>
            <a:ext cx="2744602" cy="535481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꺾인 연결선 71"/>
          <p:cNvCxnSpPr>
            <a:stCxn id="12" idx="0"/>
            <a:endCxn id="76" idx="1"/>
          </p:cNvCxnSpPr>
          <p:nvPr/>
        </p:nvCxnSpPr>
        <p:spPr>
          <a:xfrm>
            <a:off x="3509576" y="1501418"/>
            <a:ext cx="896148" cy="235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왼쪽 화살표 설명선 75"/>
          <p:cNvSpPr/>
          <p:nvPr/>
        </p:nvSpPr>
        <p:spPr>
          <a:xfrm>
            <a:off x="4405724" y="1248265"/>
            <a:ext cx="1092916" cy="506776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강화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cxnSp>
        <p:nvCxnSpPr>
          <p:cNvPr id="77" name="꺾인 연결선 76"/>
          <p:cNvCxnSpPr>
            <a:stCxn id="50" idx="0"/>
            <a:endCxn id="79" idx="1"/>
          </p:cNvCxnSpPr>
          <p:nvPr/>
        </p:nvCxnSpPr>
        <p:spPr>
          <a:xfrm flipV="1">
            <a:off x="3509576" y="2501391"/>
            <a:ext cx="896147" cy="5517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왼쪽 화살표 설명선 78"/>
          <p:cNvSpPr/>
          <p:nvPr/>
        </p:nvSpPr>
        <p:spPr>
          <a:xfrm>
            <a:off x="4405723" y="2248003"/>
            <a:ext cx="1092916" cy="506776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진화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91" name="육각형 90"/>
          <p:cNvSpPr/>
          <p:nvPr/>
        </p:nvSpPr>
        <p:spPr>
          <a:xfrm>
            <a:off x="2090974" y="5241684"/>
            <a:ext cx="1418602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/>
              <a:t>세트 옵션</a:t>
            </a:r>
            <a:endParaRPr lang="ko-KR" altLang="en-US" sz="1200" dirty="0"/>
          </a:p>
        </p:txBody>
      </p:sp>
      <p:cxnSp>
        <p:nvCxnSpPr>
          <p:cNvPr id="92" name="꺾인 연결선 91"/>
          <p:cNvCxnSpPr>
            <a:stCxn id="35" idx="2"/>
            <a:endCxn id="91" idx="3"/>
          </p:cNvCxnSpPr>
          <p:nvPr/>
        </p:nvCxnSpPr>
        <p:spPr>
          <a:xfrm rot="16200000" flipH="1">
            <a:off x="-546534" y="2857329"/>
            <a:ext cx="4739534" cy="535481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꺾인 연결선 92"/>
          <p:cNvCxnSpPr>
            <a:stCxn id="45" idx="3"/>
            <a:endCxn id="76" idx="0"/>
          </p:cNvCxnSpPr>
          <p:nvPr/>
        </p:nvCxnSpPr>
        <p:spPr>
          <a:xfrm flipH="1">
            <a:off x="4988418" y="501915"/>
            <a:ext cx="3234437" cy="746350"/>
          </a:xfrm>
          <a:prstGeom prst="bentConnector4">
            <a:avLst>
              <a:gd name="adj1" fmla="val -7068"/>
              <a:gd name="adj2" fmla="val 60770"/>
            </a:avLst>
          </a:prstGeom>
          <a:ln w="25400" cmpd="sng">
            <a:solidFill>
              <a:srgbClr val="C00000"/>
            </a:solidFill>
            <a:prstDash val="sys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꺾인 연결선 98"/>
          <p:cNvCxnSpPr>
            <a:stCxn id="76" idx="2"/>
            <a:endCxn id="79" idx="0"/>
          </p:cNvCxnSpPr>
          <p:nvPr/>
        </p:nvCxnSpPr>
        <p:spPr>
          <a:xfrm rot="5400000">
            <a:off x="4741937" y="2001522"/>
            <a:ext cx="492962" cy="1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7030A0"/>
            </a:solidFill>
            <a:prstDash val="sys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줄무늬가 있는 오른쪽 화살표 100"/>
          <p:cNvSpPr/>
          <p:nvPr/>
        </p:nvSpPr>
        <p:spPr>
          <a:xfrm rot="16200000">
            <a:off x="2603461" y="1819058"/>
            <a:ext cx="387927" cy="382703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줄무늬가 있는 오른쪽 화살표 112"/>
          <p:cNvSpPr/>
          <p:nvPr/>
        </p:nvSpPr>
        <p:spPr>
          <a:xfrm rot="5400000">
            <a:off x="2603461" y="2820008"/>
            <a:ext cx="387927" cy="382703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왼쪽 화살표 설명선 125"/>
          <p:cNvSpPr/>
          <p:nvPr/>
        </p:nvSpPr>
        <p:spPr>
          <a:xfrm>
            <a:off x="4405722" y="4245785"/>
            <a:ext cx="1092916" cy="506776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소켓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cxnSp>
        <p:nvCxnSpPr>
          <p:cNvPr id="127" name="꺾인 연결선 126"/>
          <p:cNvCxnSpPr>
            <a:stCxn id="118" idx="1"/>
            <a:endCxn id="126" idx="0"/>
          </p:cNvCxnSpPr>
          <p:nvPr/>
        </p:nvCxnSpPr>
        <p:spPr>
          <a:xfrm rot="10800000" flipV="1">
            <a:off x="4988417" y="3319637"/>
            <a:ext cx="3514839" cy="926148"/>
          </a:xfrm>
          <a:prstGeom prst="bentConnector2">
            <a:avLst/>
          </a:prstGeom>
          <a:ln w="25400" cmpd="sng">
            <a:solidFill>
              <a:srgbClr val="0070C0"/>
            </a:solidFill>
            <a:prstDash val="sys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육각형 129"/>
          <p:cNvSpPr/>
          <p:nvPr/>
        </p:nvSpPr>
        <p:spPr>
          <a:xfrm>
            <a:off x="2090974" y="4246255"/>
            <a:ext cx="1418602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/>
              <a:t>소켓 옵션</a:t>
            </a:r>
            <a:endParaRPr lang="ko-KR" altLang="en-US" sz="1200" dirty="0"/>
          </a:p>
        </p:txBody>
      </p:sp>
      <p:cxnSp>
        <p:nvCxnSpPr>
          <p:cNvPr id="137" name="꺾인 연결선 136"/>
          <p:cNvCxnSpPr>
            <a:stCxn id="35" idx="2"/>
            <a:endCxn id="130" idx="3"/>
          </p:cNvCxnSpPr>
          <p:nvPr/>
        </p:nvCxnSpPr>
        <p:spPr>
          <a:xfrm rot="16200000" flipH="1">
            <a:off x="-48819" y="2359614"/>
            <a:ext cx="3744105" cy="535481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꺾인 연결선 143"/>
          <p:cNvCxnSpPr>
            <a:stCxn id="130" idx="0"/>
            <a:endCxn id="126" idx="1"/>
          </p:cNvCxnSpPr>
          <p:nvPr/>
        </p:nvCxnSpPr>
        <p:spPr>
          <a:xfrm flipV="1">
            <a:off x="3509576" y="4499173"/>
            <a:ext cx="896146" cy="235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직사각형 149"/>
          <p:cNvSpPr/>
          <p:nvPr/>
        </p:nvSpPr>
        <p:spPr>
          <a:xfrm>
            <a:off x="5850141" y="5241684"/>
            <a:ext cx="1575412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수호석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sp>
        <p:nvSpPr>
          <p:cNvPr id="151" name="육각형 150"/>
          <p:cNvSpPr/>
          <p:nvPr/>
        </p:nvSpPr>
        <p:spPr>
          <a:xfrm>
            <a:off x="8278894" y="5241684"/>
            <a:ext cx="1418602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/>
              <a:t>단계</a:t>
            </a:r>
            <a:endParaRPr lang="ko-KR" altLang="en-US" sz="1200" dirty="0"/>
          </a:p>
        </p:txBody>
      </p:sp>
      <p:cxnSp>
        <p:nvCxnSpPr>
          <p:cNvPr id="152" name="꺾인 연결선 151"/>
          <p:cNvCxnSpPr>
            <a:stCxn id="150" idx="3"/>
            <a:endCxn id="151" idx="3"/>
          </p:cNvCxnSpPr>
          <p:nvPr/>
        </p:nvCxnSpPr>
        <p:spPr>
          <a:xfrm flipV="1">
            <a:off x="7425553" y="5494837"/>
            <a:ext cx="853341" cy="235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꺾인 연결선 157"/>
          <p:cNvCxnSpPr>
            <a:stCxn id="151" idx="0"/>
            <a:endCxn id="161" idx="1"/>
          </p:cNvCxnSpPr>
          <p:nvPr/>
        </p:nvCxnSpPr>
        <p:spPr>
          <a:xfrm flipV="1">
            <a:off x="9697496" y="5492973"/>
            <a:ext cx="619071" cy="1864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왼쪽 화살표 설명선 160"/>
          <p:cNvSpPr/>
          <p:nvPr/>
        </p:nvSpPr>
        <p:spPr>
          <a:xfrm>
            <a:off x="10316567" y="5239585"/>
            <a:ext cx="1092916" cy="506776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승단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62" name="직사각형 161"/>
          <p:cNvSpPr/>
          <p:nvPr/>
        </p:nvSpPr>
        <p:spPr>
          <a:xfrm>
            <a:off x="10317672" y="6016831"/>
            <a:ext cx="1145859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균열석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163" name="꺾인 연결선 162"/>
          <p:cNvCxnSpPr>
            <a:stCxn id="162" idx="0"/>
            <a:endCxn id="161" idx="2"/>
          </p:cNvCxnSpPr>
          <p:nvPr/>
        </p:nvCxnSpPr>
        <p:spPr>
          <a:xfrm rot="5400000" flipH="1" flipV="1">
            <a:off x="10759696" y="5877267"/>
            <a:ext cx="270470" cy="8659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prstDash val="sys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설명선 2(강조선) 172"/>
          <p:cNvSpPr/>
          <p:nvPr/>
        </p:nvSpPr>
        <p:spPr>
          <a:xfrm>
            <a:off x="9801772" y="6420484"/>
            <a:ext cx="975003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균열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던전</a:t>
            </a:r>
            <a:endParaRPr lang="en-US" altLang="ko-KR" sz="1000" dirty="0">
              <a:solidFill>
                <a:srgbClr val="FF0000"/>
              </a:solidFill>
            </a:endParaRPr>
          </a:p>
        </p:txBody>
      </p:sp>
      <p:sp>
        <p:nvSpPr>
          <p:cNvPr id="179" name="직사각형 178"/>
          <p:cNvSpPr/>
          <p:nvPr/>
        </p:nvSpPr>
        <p:spPr>
          <a:xfrm>
            <a:off x="6647443" y="2340622"/>
            <a:ext cx="1575412" cy="321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smtClean="0">
                <a:solidFill>
                  <a:schemeClr val="tx1"/>
                </a:solidFill>
              </a:rPr>
              <a:t>골드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cxnSp>
        <p:nvCxnSpPr>
          <p:cNvPr id="180" name="꺾인 연결선 179"/>
          <p:cNvCxnSpPr>
            <a:stCxn id="179" idx="0"/>
            <a:endCxn id="76" idx="3"/>
          </p:cNvCxnSpPr>
          <p:nvPr/>
        </p:nvCxnSpPr>
        <p:spPr>
          <a:xfrm rot="16200000" flipV="1">
            <a:off x="6047411" y="952883"/>
            <a:ext cx="838969" cy="1936509"/>
          </a:xfrm>
          <a:prstGeom prst="bentConnector2">
            <a:avLst/>
          </a:prstGeom>
          <a:ln w="25400" cmpd="sng">
            <a:solidFill>
              <a:srgbClr val="FFC000"/>
            </a:solidFill>
            <a:prstDash val="sys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꺾인 연결선 200"/>
          <p:cNvCxnSpPr>
            <a:stCxn id="179" idx="2"/>
            <a:endCxn id="161" idx="0"/>
          </p:cNvCxnSpPr>
          <p:nvPr/>
        </p:nvCxnSpPr>
        <p:spPr>
          <a:xfrm rot="16200000" flipH="1">
            <a:off x="7878493" y="2218816"/>
            <a:ext cx="2577425" cy="3464112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FFC000"/>
            </a:solidFill>
            <a:prstDash val="sys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6" name="그룹 215"/>
          <p:cNvGrpSpPr/>
          <p:nvPr/>
        </p:nvGrpSpPr>
        <p:grpSpPr>
          <a:xfrm>
            <a:off x="3672626" y="212377"/>
            <a:ext cx="570044" cy="618679"/>
            <a:chOff x="5564344" y="5282701"/>
            <a:chExt cx="692034" cy="743913"/>
          </a:xfrm>
        </p:grpSpPr>
        <p:grpSp>
          <p:nvGrpSpPr>
            <p:cNvPr id="217" name="그룹 216"/>
            <p:cNvGrpSpPr/>
            <p:nvPr/>
          </p:nvGrpSpPr>
          <p:grpSpPr>
            <a:xfrm>
              <a:off x="5582818" y="5282701"/>
              <a:ext cx="673560" cy="640434"/>
              <a:chOff x="9066882" y="209321"/>
              <a:chExt cx="1344057" cy="1277957"/>
            </a:xfrm>
          </p:grpSpPr>
          <p:pic>
            <p:nvPicPr>
              <p:cNvPr id="219" name="그림 21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19" t="19936" r="39401" b="53859"/>
              <a:stretch/>
            </p:blipFill>
            <p:spPr>
              <a:xfrm>
                <a:off x="9066882" y="209321"/>
                <a:ext cx="1344057" cy="1277957"/>
              </a:xfrm>
              <a:prstGeom prst="rect">
                <a:avLst/>
              </a:prstGeom>
            </p:spPr>
          </p:pic>
          <p:pic>
            <p:nvPicPr>
              <p:cNvPr id="220" name="그림 2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995337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218" name="모서리가 둥근 직사각형 217"/>
            <p:cNvSpPr/>
            <p:nvPr/>
          </p:nvSpPr>
          <p:spPr>
            <a:xfrm>
              <a:off x="5564344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대장간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grpSp>
        <p:nvGrpSpPr>
          <p:cNvPr id="221" name="그룹 220"/>
          <p:cNvGrpSpPr/>
          <p:nvPr/>
        </p:nvGrpSpPr>
        <p:grpSpPr>
          <a:xfrm>
            <a:off x="3672626" y="1244357"/>
            <a:ext cx="570044" cy="618679"/>
            <a:chOff x="5564344" y="5282701"/>
            <a:chExt cx="692034" cy="743913"/>
          </a:xfrm>
        </p:grpSpPr>
        <p:grpSp>
          <p:nvGrpSpPr>
            <p:cNvPr id="222" name="그룹 221"/>
            <p:cNvGrpSpPr/>
            <p:nvPr/>
          </p:nvGrpSpPr>
          <p:grpSpPr>
            <a:xfrm>
              <a:off x="5582818" y="5282701"/>
              <a:ext cx="673560" cy="640434"/>
              <a:chOff x="9066882" y="209321"/>
              <a:chExt cx="1344057" cy="1277957"/>
            </a:xfrm>
          </p:grpSpPr>
          <p:pic>
            <p:nvPicPr>
              <p:cNvPr id="224" name="그림 22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19" t="19936" r="39401" b="53859"/>
              <a:stretch/>
            </p:blipFill>
            <p:spPr>
              <a:xfrm>
                <a:off x="9066882" y="209321"/>
                <a:ext cx="1344057" cy="1277957"/>
              </a:xfrm>
              <a:prstGeom prst="rect">
                <a:avLst/>
              </a:prstGeom>
            </p:spPr>
          </p:pic>
          <p:pic>
            <p:nvPicPr>
              <p:cNvPr id="225" name="그림 2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995337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223" name="모서리가 둥근 직사각형 222"/>
            <p:cNvSpPr/>
            <p:nvPr/>
          </p:nvSpPr>
          <p:spPr>
            <a:xfrm>
              <a:off x="5564344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대장간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238" name="모서리가 둥근 사각형 설명선 237"/>
          <p:cNvSpPr/>
          <p:nvPr/>
        </p:nvSpPr>
        <p:spPr>
          <a:xfrm>
            <a:off x="2899098" y="59591"/>
            <a:ext cx="715641" cy="367229"/>
          </a:xfrm>
          <a:prstGeom prst="wedgeRoundRectCallout">
            <a:avLst>
              <a:gd name="adj1" fmla="val 83709"/>
              <a:gd name="adj2" fmla="val 47410"/>
              <a:gd name="adj3" fmla="val 16667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smtClean="0">
                <a:solidFill>
                  <a:srgbClr val="0070C0"/>
                </a:solidFill>
              </a:rPr>
              <a:t>진행</a:t>
            </a:r>
            <a:endParaRPr lang="ko-KR" altLang="en-US" sz="1200" dirty="0">
              <a:solidFill>
                <a:srgbClr val="0070C0"/>
              </a:solidFill>
            </a:endParaRPr>
          </a:p>
        </p:txBody>
      </p:sp>
      <p:sp>
        <p:nvSpPr>
          <p:cNvPr id="239" name="모서리가 둥근 사각형 설명선 238"/>
          <p:cNvSpPr/>
          <p:nvPr/>
        </p:nvSpPr>
        <p:spPr>
          <a:xfrm>
            <a:off x="3690081" y="781109"/>
            <a:ext cx="715641" cy="367229"/>
          </a:xfrm>
          <a:prstGeom prst="wedgeRoundRectCallout">
            <a:avLst>
              <a:gd name="adj1" fmla="val 88794"/>
              <a:gd name="adj2" fmla="val -79560"/>
              <a:gd name="adj3" fmla="val 16667"/>
            </a:avLst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rgbClr val="00B050"/>
                </a:solidFill>
              </a:rPr>
              <a:t>시스템</a:t>
            </a:r>
            <a:endParaRPr lang="ko-KR" altLang="en-US" sz="1200" dirty="0">
              <a:solidFill>
                <a:srgbClr val="00B050"/>
              </a:solidFill>
            </a:endParaRPr>
          </a:p>
        </p:txBody>
      </p:sp>
      <p:sp>
        <p:nvSpPr>
          <p:cNvPr id="252" name="모서리가 둥근 사각형 설명선 251"/>
          <p:cNvSpPr/>
          <p:nvPr/>
        </p:nvSpPr>
        <p:spPr>
          <a:xfrm>
            <a:off x="1798905" y="1805288"/>
            <a:ext cx="715641" cy="367229"/>
          </a:xfrm>
          <a:prstGeom prst="wedgeRoundRectCallout">
            <a:avLst>
              <a:gd name="adj1" fmla="val 83709"/>
              <a:gd name="adj2" fmla="val 47410"/>
              <a:gd name="adj3" fmla="val 16667"/>
            </a:avLst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solidFill>
                  <a:srgbClr val="FFC000"/>
                </a:solidFill>
              </a:rPr>
              <a:t>영향</a:t>
            </a:r>
            <a:endParaRPr lang="ko-KR" altLang="en-US" sz="1200" dirty="0">
              <a:solidFill>
                <a:srgbClr val="FFC000"/>
              </a:solidFill>
            </a:endParaRPr>
          </a:p>
        </p:txBody>
      </p:sp>
      <p:grpSp>
        <p:nvGrpSpPr>
          <p:cNvPr id="258" name="그룹 257"/>
          <p:cNvGrpSpPr/>
          <p:nvPr/>
        </p:nvGrpSpPr>
        <p:grpSpPr>
          <a:xfrm>
            <a:off x="3690493" y="2250394"/>
            <a:ext cx="570044" cy="618679"/>
            <a:chOff x="5564344" y="5282701"/>
            <a:chExt cx="692034" cy="743913"/>
          </a:xfrm>
        </p:grpSpPr>
        <p:grpSp>
          <p:nvGrpSpPr>
            <p:cNvPr id="259" name="그룹 258"/>
            <p:cNvGrpSpPr/>
            <p:nvPr/>
          </p:nvGrpSpPr>
          <p:grpSpPr>
            <a:xfrm>
              <a:off x="5582818" y="5282701"/>
              <a:ext cx="673560" cy="640434"/>
              <a:chOff x="9066882" y="209321"/>
              <a:chExt cx="1344057" cy="1277957"/>
            </a:xfrm>
          </p:grpSpPr>
          <p:pic>
            <p:nvPicPr>
              <p:cNvPr id="261" name="그림 26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819" t="19936" r="39401" b="53859"/>
              <a:stretch/>
            </p:blipFill>
            <p:spPr>
              <a:xfrm>
                <a:off x="9066882" y="209321"/>
                <a:ext cx="1344057" cy="1277957"/>
              </a:xfrm>
              <a:prstGeom prst="rect">
                <a:avLst/>
              </a:prstGeom>
            </p:spPr>
          </p:pic>
          <p:pic>
            <p:nvPicPr>
              <p:cNvPr id="262" name="그림 26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9953372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260" name="모서리가 둥근 직사각형 259"/>
            <p:cNvSpPr/>
            <p:nvPr/>
          </p:nvSpPr>
          <p:spPr>
            <a:xfrm>
              <a:off x="5564344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F0000"/>
                  </a:solidFill>
                </a:rPr>
                <a:t>대장간</a:t>
              </a:r>
              <a:endParaRPr lang="ko-KR" altLang="en-US" sz="7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267" name="아래쪽 리본 266"/>
          <p:cNvSpPr/>
          <p:nvPr/>
        </p:nvSpPr>
        <p:spPr>
          <a:xfrm>
            <a:off x="11190576" y="5120391"/>
            <a:ext cx="610477" cy="297455"/>
          </a:xfrm>
          <a:prstGeom prst="ribbon">
            <a:avLst>
              <a:gd name="adj1" fmla="val 20371"/>
              <a:gd name="adj2" fmla="val 6082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50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sp>
        <p:nvSpPr>
          <p:cNvPr id="271" name="아래쪽 리본 270"/>
          <p:cNvSpPr/>
          <p:nvPr/>
        </p:nvSpPr>
        <p:spPr>
          <a:xfrm>
            <a:off x="5201007" y="1120834"/>
            <a:ext cx="610477" cy="297455"/>
          </a:xfrm>
          <a:prstGeom prst="ribbon">
            <a:avLst>
              <a:gd name="adj1" fmla="val 20371"/>
              <a:gd name="adj2" fmla="val 6082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10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sp>
        <p:nvSpPr>
          <p:cNvPr id="272" name="아래쪽 리본 271"/>
          <p:cNvSpPr/>
          <p:nvPr/>
        </p:nvSpPr>
        <p:spPr>
          <a:xfrm>
            <a:off x="5193399" y="128951"/>
            <a:ext cx="610477" cy="297455"/>
          </a:xfrm>
          <a:prstGeom prst="ribbon">
            <a:avLst>
              <a:gd name="adj1" fmla="val 20371"/>
              <a:gd name="adj2" fmla="val 6082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5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sp>
        <p:nvSpPr>
          <p:cNvPr id="276" name="세로로 말린 두루마리 모양 275"/>
          <p:cNvSpPr/>
          <p:nvPr/>
        </p:nvSpPr>
        <p:spPr>
          <a:xfrm>
            <a:off x="4743852" y="1818902"/>
            <a:ext cx="455318" cy="297864"/>
          </a:xfrm>
          <a:prstGeom prst="verticalScroll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>
                <a:solidFill>
                  <a:srgbClr val="FF0000"/>
                </a:solidFill>
              </a:rPr>
              <a:t>20</a:t>
            </a:r>
            <a:endParaRPr lang="ko-KR" altLang="en-US" sz="900" dirty="0">
              <a:solidFill>
                <a:srgbClr val="FF0000"/>
              </a:solidFill>
            </a:endParaRPr>
          </a:p>
        </p:txBody>
      </p:sp>
      <p:sp>
        <p:nvSpPr>
          <p:cNvPr id="314" name="직사각형 313"/>
          <p:cNvSpPr/>
          <p:nvPr/>
        </p:nvSpPr>
        <p:spPr>
          <a:xfrm>
            <a:off x="10878795" y="2214112"/>
            <a:ext cx="1219181" cy="5067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 smtClean="0"/>
              <a:t>룬</a:t>
            </a:r>
            <a:r>
              <a:rPr lang="ko-KR" altLang="en-US" sz="1400" dirty="0" smtClean="0"/>
              <a:t> 아이템</a:t>
            </a:r>
            <a:endParaRPr lang="ko-KR" altLang="en-US" sz="1400" dirty="0"/>
          </a:p>
        </p:txBody>
      </p:sp>
      <p:sp>
        <p:nvSpPr>
          <p:cNvPr id="317" name="육각형 316"/>
          <p:cNvSpPr/>
          <p:nvPr/>
        </p:nvSpPr>
        <p:spPr>
          <a:xfrm>
            <a:off x="10150258" y="3066719"/>
            <a:ext cx="1160013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 smtClean="0"/>
              <a:t>룬</a:t>
            </a:r>
            <a:r>
              <a:rPr lang="ko-KR" altLang="en-US" sz="1200" dirty="0" smtClean="0"/>
              <a:t> 등급</a:t>
            </a:r>
            <a:endParaRPr lang="ko-KR" altLang="en-US" sz="1200" dirty="0"/>
          </a:p>
        </p:txBody>
      </p:sp>
      <p:cxnSp>
        <p:nvCxnSpPr>
          <p:cNvPr id="318" name="꺾인 연결선 317"/>
          <p:cNvCxnSpPr>
            <a:stCxn id="314" idx="2"/>
            <a:endCxn id="317" idx="0"/>
          </p:cNvCxnSpPr>
          <p:nvPr/>
        </p:nvCxnSpPr>
        <p:spPr>
          <a:xfrm rot="5400000">
            <a:off x="11099837" y="2931323"/>
            <a:ext cx="598984" cy="178115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꺾인 연결선 322"/>
          <p:cNvCxnSpPr>
            <a:stCxn id="317" idx="3"/>
            <a:endCxn id="118" idx="3"/>
          </p:cNvCxnSpPr>
          <p:nvPr/>
        </p:nvCxnSpPr>
        <p:spPr>
          <a:xfrm rot="10800000">
            <a:off x="9596172" y="3319638"/>
            <a:ext cx="554087" cy="235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꺾인 연결선 325"/>
          <p:cNvCxnSpPr>
            <a:stCxn id="179" idx="3"/>
            <a:endCxn id="118" idx="0"/>
          </p:cNvCxnSpPr>
          <p:nvPr/>
        </p:nvCxnSpPr>
        <p:spPr>
          <a:xfrm>
            <a:off x="8222855" y="2501391"/>
            <a:ext cx="863094" cy="564858"/>
          </a:xfrm>
          <a:prstGeom prst="bentConnector2">
            <a:avLst/>
          </a:prstGeom>
          <a:ln w="25400" cmpd="sng">
            <a:solidFill>
              <a:srgbClr val="FFC000"/>
            </a:solidFill>
            <a:prstDash val="sys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아래쪽 리본 267"/>
          <p:cNvSpPr/>
          <p:nvPr/>
        </p:nvSpPr>
        <p:spPr>
          <a:xfrm>
            <a:off x="5201008" y="4112414"/>
            <a:ext cx="610477" cy="297455"/>
          </a:xfrm>
          <a:prstGeom prst="ribbon">
            <a:avLst>
              <a:gd name="adj1" fmla="val 20371"/>
              <a:gd name="adj2" fmla="val 6082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30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sp>
        <p:nvSpPr>
          <p:cNvPr id="269" name="아래쪽 리본 268"/>
          <p:cNvSpPr/>
          <p:nvPr/>
        </p:nvSpPr>
        <p:spPr>
          <a:xfrm>
            <a:off x="5193399" y="2120572"/>
            <a:ext cx="610477" cy="297455"/>
          </a:xfrm>
          <a:prstGeom prst="ribbon">
            <a:avLst>
              <a:gd name="adj1" fmla="val 20371"/>
              <a:gd name="adj2" fmla="val 6082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25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sp>
        <p:nvSpPr>
          <p:cNvPr id="153" name="직사각형 152"/>
          <p:cNvSpPr/>
          <p:nvPr/>
        </p:nvSpPr>
        <p:spPr>
          <a:xfrm>
            <a:off x="4639220" y="3588500"/>
            <a:ext cx="698388" cy="3291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 smtClean="0">
                <a:solidFill>
                  <a:schemeClr val="tx1"/>
                </a:solidFill>
              </a:rPr>
              <a:t>룬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18" name="왼쪽 화살표 설명선 117"/>
          <p:cNvSpPr/>
          <p:nvPr/>
        </p:nvSpPr>
        <p:spPr>
          <a:xfrm>
            <a:off x="8503255" y="3066249"/>
            <a:ext cx="1092916" cy="506776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 smtClean="0">
                <a:solidFill>
                  <a:schemeClr val="tx1"/>
                </a:solidFill>
              </a:rPr>
              <a:t>룬</a:t>
            </a:r>
            <a:r>
              <a:rPr lang="ko-KR" altLang="en-US" sz="1000" dirty="0" smtClean="0">
                <a:solidFill>
                  <a:schemeClr val="tx1"/>
                </a:solidFill>
              </a:rPr>
              <a:t> 합성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266" name="아래쪽 리본 265"/>
          <p:cNvSpPr/>
          <p:nvPr/>
        </p:nvSpPr>
        <p:spPr>
          <a:xfrm>
            <a:off x="9248467" y="2941798"/>
            <a:ext cx="610477" cy="297455"/>
          </a:xfrm>
          <a:prstGeom prst="ribbon">
            <a:avLst>
              <a:gd name="adj1" fmla="val 20371"/>
              <a:gd name="adj2" fmla="val 6082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20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sp>
        <p:nvSpPr>
          <p:cNvPr id="83" name="육각형 82"/>
          <p:cNvSpPr/>
          <p:nvPr/>
        </p:nvSpPr>
        <p:spPr>
          <a:xfrm>
            <a:off x="2090974" y="6243801"/>
            <a:ext cx="1418602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/>
              <a:t>랜덤 옵션</a:t>
            </a:r>
            <a:endParaRPr lang="ko-KR" altLang="en-US" sz="1200" dirty="0"/>
          </a:p>
        </p:txBody>
      </p:sp>
      <p:cxnSp>
        <p:nvCxnSpPr>
          <p:cNvPr id="84" name="꺾인 연결선 83"/>
          <p:cNvCxnSpPr>
            <a:stCxn id="35" idx="2"/>
            <a:endCxn id="83" idx="3"/>
          </p:cNvCxnSpPr>
          <p:nvPr/>
        </p:nvCxnSpPr>
        <p:spPr>
          <a:xfrm rot="16200000" flipH="1">
            <a:off x="-1047592" y="3358387"/>
            <a:ext cx="5741651" cy="535481"/>
          </a:xfrm>
          <a:prstGeom prst="bentConnector2">
            <a:avLst/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706068" y="1250309"/>
            <a:ext cx="702330" cy="506776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2</a:t>
            </a:r>
            <a:r>
              <a:rPr lang="ko-KR" altLang="en-US" sz="1400" dirty="0" smtClean="0">
                <a:solidFill>
                  <a:schemeClr val="tx1"/>
                </a:solidFill>
              </a:rPr>
              <a:t>성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008432" y="1250309"/>
            <a:ext cx="702330" cy="506776"/>
          </a:xfrm>
          <a:prstGeom prst="rect">
            <a:avLst/>
          </a:prstGeom>
          <a:noFill/>
          <a:ln w="254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3</a:t>
            </a:r>
            <a:r>
              <a:rPr lang="ko-KR" altLang="en-US" sz="1400" dirty="0" smtClean="0">
                <a:solidFill>
                  <a:schemeClr val="tx1"/>
                </a:solidFill>
              </a:rPr>
              <a:t>성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8755726" y="1250309"/>
            <a:ext cx="702330" cy="506776"/>
          </a:xfrm>
          <a:prstGeom prst="rect">
            <a:avLst/>
          </a:prstGeom>
          <a:noFill/>
          <a:ln w="254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6</a:t>
            </a:r>
            <a:r>
              <a:rPr lang="ko-KR" altLang="en-US" sz="1400" dirty="0" smtClean="0">
                <a:solidFill>
                  <a:schemeClr val="tx1"/>
                </a:solidFill>
              </a:rPr>
              <a:t>성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2" name="설명선 2(강조선) 51"/>
          <p:cNvSpPr/>
          <p:nvPr/>
        </p:nvSpPr>
        <p:spPr>
          <a:xfrm>
            <a:off x="2451814" y="1858361"/>
            <a:ext cx="1305499" cy="376710"/>
          </a:xfrm>
          <a:prstGeom prst="accentCallout2">
            <a:avLst>
              <a:gd name="adj1" fmla="val 21202"/>
              <a:gd name="adj2" fmla="val 86173"/>
              <a:gd name="adj3" fmla="val 21202"/>
              <a:gd name="adj4" fmla="val 105311"/>
              <a:gd name="adj5" fmla="val -19900"/>
              <a:gd name="adj6" fmla="val 118168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파밍</a:t>
            </a:r>
            <a:r>
              <a:rPr lang="ko-KR" altLang="en-US" sz="1000" dirty="0" smtClean="0">
                <a:solidFill>
                  <a:srgbClr val="FF0000"/>
                </a:solidFill>
              </a:rPr>
              <a:t> 또는 보상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512846" y="1247134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아이템 등급</a:t>
            </a:r>
            <a:endParaRPr lang="ko-KR" altLang="en-US" sz="1400" dirty="0"/>
          </a:p>
        </p:txBody>
      </p:sp>
      <p:sp>
        <p:nvSpPr>
          <p:cNvPr id="118" name="직사각형 117"/>
          <p:cNvSpPr/>
          <p:nvPr/>
        </p:nvSpPr>
        <p:spPr>
          <a:xfrm>
            <a:off x="2451815" y="1250309"/>
            <a:ext cx="702330" cy="506776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</a:t>
            </a:r>
            <a:r>
              <a:rPr lang="ko-KR" altLang="en-US" sz="1400" dirty="0" smtClean="0">
                <a:solidFill>
                  <a:schemeClr val="tx1"/>
                </a:solidFill>
              </a:rPr>
              <a:t>성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6257530" y="1250309"/>
            <a:ext cx="702330" cy="506776"/>
          </a:xfrm>
          <a:prstGeom prst="rect">
            <a:avLst/>
          </a:prstGeom>
          <a:noFill/>
          <a:ln w="254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4</a:t>
            </a:r>
            <a:r>
              <a:rPr lang="ko-KR" altLang="en-US" sz="1400" dirty="0" smtClean="0">
                <a:solidFill>
                  <a:schemeClr val="tx1"/>
                </a:solidFill>
              </a:rPr>
              <a:t>성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7506628" y="1250309"/>
            <a:ext cx="702330" cy="50677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5</a:t>
            </a:r>
            <a:r>
              <a:rPr lang="ko-KR" altLang="en-US" sz="1400" dirty="0" smtClean="0">
                <a:solidFill>
                  <a:schemeClr val="tx1"/>
                </a:solidFill>
              </a:rPr>
              <a:t>성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21" name="왼쪽 화살표 설명선 120"/>
          <p:cNvSpPr/>
          <p:nvPr/>
        </p:nvSpPr>
        <p:spPr>
          <a:xfrm>
            <a:off x="2451814" y="538702"/>
            <a:ext cx="6973594" cy="506776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chemeClr val="tx1"/>
                </a:solidFill>
              </a:rPr>
              <a:t>진화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512846" y="2336348"/>
            <a:ext cx="1575412" cy="5067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/>
              <a:t>강화 단계</a:t>
            </a:r>
            <a:endParaRPr lang="ko-KR" altLang="en-US" sz="1400" dirty="0"/>
          </a:p>
        </p:txBody>
      </p:sp>
      <p:sp>
        <p:nvSpPr>
          <p:cNvPr id="130" name="육각형 129"/>
          <p:cNvSpPr/>
          <p:nvPr/>
        </p:nvSpPr>
        <p:spPr>
          <a:xfrm>
            <a:off x="3706067" y="2336348"/>
            <a:ext cx="702331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20</a:t>
            </a:r>
            <a:endParaRPr lang="ko-KR" altLang="en-US" sz="1200" dirty="0"/>
          </a:p>
        </p:txBody>
      </p:sp>
      <p:cxnSp>
        <p:nvCxnSpPr>
          <p:cNvPr id="142" name="꺾인 연결선 141"/>
          <p:cNvCxnSpPr>
            <a:stCxn id="130" idx="0"/>
            <a:endCxn id="8" idx="1"/>
          </p:cNvCxnSpPr>
          <p:nvPr/>
        </p:nvCxnSpPr>
        <p:spPr>
          <a:xfrm flipV="1">
            <a:off x="4408398" y="1503697"/>
            <a:ext cx="600034" cy="1085804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꺾인 연결선 142"/>
          <p:cNvCxnSpPr>
            <a:stCxn id="59" idx="0"/>
            <a:endCxn id="119" idx="1"/>
          </p:cNvCxnSpPr>
          <p:nvPr/>
        </p:nvCxnSpPr>
        <p:spPr>
          <a:xfrm flipV="1">
            <a:off x="5710762" y="1503697"/>
            <a:ext cx="546768" cy="1085804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꺾인 연결선 143"/>
          <p:cNvCxnSpPr>
            <a:stCxn id="60" idx="0"/>
            <a:endCxn id="120" idx="1"/>
          </p:cNvCxnSpPr>
          <p:nvPr/>
        </p:nvCxnSpPr>
        <p:spPr>
          <a:xfrm flipV="1">
            <a:off x="6959860" y="1503697"/>
            <a:ext cx="546768" cy="1085804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꺾인 연결선 145"/>
          <p:cNvCxnSpPr>
            <a:stCxn id="61" idx="0"/>
            <a:endCxn id="39" idx="1"/>
          </p:cNvCxnSpPr>
          <p:nvPr/>
        </p:nvCxnSpPr>
        <p:spPr>
          <a:xfrm flipV="1">
            <a:off x="8206319" y="1503697"/>
            <a:ext cx="549407" cy="1085804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육각형 58"/>
          <p:cNvSpPr/>
          <p:nvPr/>
        </p:nvSpPr>
        <p:spPr>
          <a:xfrm>
            <a:off x="5008431" y="2336348"/>
            <a:ext cx="702331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20</a:t>
            </a:r>
            <a:endParaRPr lang="ko-KR" altLang="en-US" sz="1200" dirty="0"/>
          </a:p>
        </p:txBody>
      </p:sp>
      <p:sp>
        <p:nvSpPr>
          <p:cNvPr id="60" name="육각형 59"/>
          <p:cNvSpPr/>
          <p:nvPr/>
        </p:nvSpPr>
        <p:spPr>
          <a:xfrm>
            <a:off x="6257529" y="2336348"/>
            <a:ext cx="702331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20</a:t>
            </a:r>
            <a:endParaRPr lang="ko-KR" altLang="en-US" sz="1200" dirty="0"/>
          </a:p>
        </p:txBody>
      </p:sp>
      <p:sp>
        <p:nvSpPr>
          <p:cNvPr id="61" name="육각형 60"/>
          <p:cNvSpPr/>
          <p:nvPr/>
        </p:nvSpPr>
        <p:spPr>
          <a:xfrm>
            <a:off x="7503988" y="2336348"/>
            <a:ext cx="702331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20</a:t>
            </a:r>
            <a:endParaRPr lang="ko-KR" altLang="en-US" sz="1200" dirty="0"/>
          </a:p>
        </p:txBody>
      </p:sp>
      <p:sp>
        <p:nvSpPr>
          <p:cNvPr id="62" name="육각형 61"/>
          <p:cNvSpPr/>
          <p:nvPr/>
        </p:nvSpPr>
        <p:spPr>
          <a:xfrm>
            <a:off x="8755725" y="2336348"/>
            <a:ext cx="702331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20</a:t>
            </a:r>
            <a:endParaRPr lang="ko-KR" altLang="en-US" sz="1200" dirty="0"/>
          </a:p>
        </p:txBody>
      </p:sp>
      <p:sp>
        <p:nvSpPr>
          <p:cNvPr id="78" name="직사각형 77"/>
          <p:cNvSpPr/>
          <p:nvPr/>
        </p:nvSpPr>
        <p:spPr>
          <a:xfrm>
            <a:off x="10007763" y="1250309"/>
            <a:ext cx="702330" cy="506776"/>
          </a:xfrm>
          <a:prstGeom prst="rect">
            <a:avLst/>
          </a:prstGeom>
          <a:noFill/>
          <a:ln w="25400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7</a:t>
            </a:r>
            <a:r>
              <a:rPr lang="ko-KR" altLang="en-US" sz="1400" dirty="0" smtClean="0">
                <a:solidFill>
                  <a:schemeClr val="tx1"/>
                </a:solidFill>
              </a:rPr>
              <a:t>성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79" name="꺾인 연결선 78"/>
          <p:cNvCxnSpPr>
            <a:stCxn id="62" idx="0"/>
            <a:endCxn id="78" idx="1"/>
          </p:cNvCxnSpPr>
          <p:nvPr/>
        </p:nvCxnSpPr>
        <p:spPr>
          <a:xfrm flipV="1">
            <a:off x="9458056" y="1503697"/>
            <a:ext cx="549707" cy="1085804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육각형 80"/>
          <p:cNvSpPr/>
          <p:nvPr/>
        </p:nvSpPr>
        <p:spPr>
          <a:xfrm>
            <a:off x="10007762" y="2336348"/>
            <a:ext cx="702331" cy="506306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20</a:t>
            </a:r>
            <a:endParaRPr lang="ko-KR" altLang="en-US" sz="1200" dirty="0"/>
          </a:p>
        </p:txBody>
      </p:sp>
      <p:cxnSp>
        <p:nvCxnSpPr>
          <p:cNvPr id="83" name="꺾인 연결선 82"/>
          <p:cNvCxnSpPr>
            <a:stCxn id="6" idx="2"/>
            <a:endCxn id="130" idx="4"/>
          </p:cNvCxnSpPr>
          <p:nvPr/>
        </p:nvCxnSpPr>
        <p:spPr>
          <a:xfrm rot="5400000">
            <a:off x="3655308" y="1934422"/>
            <a:ext cx="579263" cy="224589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왼쪽 화살표 설명선 96"/>
          <p:cNvSpPr/>
          <p:nvPr/>
        </p:nvSpPr>
        <p:spPr>
          <a:xfrm>
            <a:off x="4337597" y="1889132"/>
            <a:ext cx="617726" cy="315167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7030A0"/>
                </a:solidFill>
              </a:rPr>
              <a:t>2 </a:t>
            </a:r>
            <a:r>
              <a:rPr lang="ko-KR" altLang="en-US" sz="1000" dirty="0" smtClean="0">
                <a:solidFill>
                  <a:srgbClr val="7030A0"/>
                </a:solidFill>
              </a:rPr>
              <a:t>종류 합성</a:t>
            </a:r>
            <a:endParaRPr lang="ko-KR" altLang="en-US" sz="1000" dirty="0">
              <a:solidFill>
                <a:srgbClr val="7030A0"/>
              </a:solidFill>
            </a:endParaRPr>
          </a:p>
        </p:txBody>
      </p:sp>
      <p:cxnSp>
        <p:nvCxnSpPr>
          <p:cNvPr id="99" name="꺾인 연결선 98"/>
          <p:cNvCxnSpPr>
            <a:stCxn id="119" idx="2"/>
            <a:endCxn id="60" idx="4"/>
          </p:cNvCxnSpPr>
          <p:nvPr/>
        </p:nvCxnSpPr>
        <p:spPr>
          <a:xfrm rot="5400000">
            <a:off x="6206770" y="1934422"/>
            <a:ext cx="579263" cy="224589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꺾인 연결선 99"/>
          <p:cNvCxnSpPr>
            <a:stCxn id="8" idx="2"/>
            <a:endCxn id="59" idx="4"/>
          </p:cNvCxnSpPr>
          <p:nvPr/>
        </p:nvCxnSpPr>
        <p:spPr>
          <a:xfrm rot="5400000">
            <a:off x="4957672" y="1934422"/>
            <a:ext cx="579263" cy="224589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왼쪽 화살표 설명선 128"/>
          <p:cNvSpPr/>
          <p:nvPr/>
        </p:nvSpPr>
        <p:spPr>
          <a:xfrm>
            <a:off x="5645825" y="1889132"/>
            <a:ext cx="617726" cy="315167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7030A0"/>
                </a:solidFill>
              </a:rPr>
              <a:t>2 </a:t>
            </a:r>
            <a:r>
              <a:rPr lang="ko-KR" altLang="en-US" sz="1000" dirty="0" smtClean="0">
                <a:solidFill>
                  <a:srgbClr val="7030A0"/>
                </a:solidFill>
              </a:rPr>
              <a:t>종류 합성</a:t>
            </a:r>
            <a:endParaRPr lang="ko-KR" altLang="en-US" sz="1000" dirty="0">
              <a:solidFill>
                <a:srgbClr val="7030A0"/>
              </a:solidFill>
            </a:endParaRPr>
          </a:p>
        </p:txBody>
      </p:sp>
      <p:cxnSp>
        <p:nvCxnSpPr>
          <p:cNvPr id="147" name="꺾인 연결선 146"/>
          <p:cNvCxnSpPr>
            <a:stCxn id="120" idx="2"/>
            <a:endCxn id="61" idx="4"/>
          </p:cNvCxnSpPr>
          <p:nvPr/>
        </p:nvCxnSpPr>
        <p:spPr>
          <a:xfrm rot="5400000">
            <a:off x="7454548" y="1933102"/>
            <a:ext cx="579263" cy="227228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꺾인 연결선 147"/>
          <p:cNvCxnSpPr>
            <a:stCxn id="39" idx="2"/>
            <a:endCxn id="62" idx="4"/>
          </p:cNvCxnSpPr>
          <p:nvPr/>
        </p:nvCxnSpPr>
        <p:spPr>
          <a:xfrm rot="5400000">
            <a:off x="8704966" y="1934422"/>
            <a:ext cx="579263" cy="224589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꺾인 연결선 151"/>
          <p:cNvCxnSpPr>
            <a:stCxn id="78" idx="2"/>
            <a:endCxn id="81" idx="4"/>
          </p:cNvCxnSpPr>
          <p:nvPr/>
        </p:nvCxnSpPr>
        <p:spPr>
          <a:xfrm rot="5400000">
            <a:off x="9957003" y="1934422"/>
            <a:ext cx="579263" cy="224589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왼쪽 화살표 설명선 162"/>
          <p:cNvSpPr/>
          <p:nvPr/>
        </p:nvSpPr>
        <p:spPr>
          <a:xfrm>
            <a:off x="6889630" y="1889132"/>
            <a:ext cx="617726" cy="315167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7030A0"/>
                </a:solidFill>
              </a:rPr>
              <a:t>2 </a:t>
            </a:r>
            <a:r>
              <a:rPr lang="ko-KR" altLang="en-US" sz="1000" dirty="0" smtClean="0">
                <a:solidFill>
                  <a:srgbClr val="7030A0"/>
                </a:solidFill>
              </a:rPr>
              <a:t>종류 합성</a:t>
            </a:r>
            <a:endParaRPr lang="ko-KR" altLang="en-US" sz="1000" dirty="0">
              <a:solidFill>
                <a:srgbClr val="7030A0"/>
              </a:solidFill>
            </a:endParaRPr>
          </a:p>
        </p:txBody>
      </p:sp>
      <p:sp>
        <p:nvSpPr>
          <p:cNvPr id="164" name="왼쪽 화살표 설명선 163"/>
          <p:cNvSpPr/>
          <p:nvPr/>
        </p:nvSpPr>
        <p:spPr>
          <a:xfrm>
            <a:off x="8155140" y="1889132"/>
            <a:ext cx="617726" cy="315167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7030A0"/>
                </a:solidFill>
              </a:rPr>
              <a:t>2 </a:t>
            </a:r>
            <a:r>
              <a:rPr lang="ko-KR" altLang="en-US" sz="1000" dirty="0" smtClean="0">
                <a:solidFill>
                  <a:srgbClr val="7030A0"/>
                </a:solidFill>
              </a:rPr>
              <a:t>종류 합성</a:t>
            </a:r>
            <a:endParaRPr lang="ko-KR" altLang="en-US" sz="1000" dirty="0">
              <a:solidFill>
                <a:srgbClr val="7030A0"/>
              </a:solidFill>
            </a:endParaRPr>
          </a:p>
        </p:txBody>
      </p:sp>
      <p:sp>
        <p:nvSpPr>
          <p:cNvPr id="165" name="왼쪽 화살표 설명선 164"/>
          <p:cNvSpPr/>
          <p:nvPr/>
        </p:nvSpPr>
        <p:spPr>
          <a:xfrm>
            <a:off x="9398945" y="1889132"/>
            <a:ext cx="617726" cy="315167"/>
          </a:xfrm>
          <a:prstGeom prst="leftArrowCallout">
            <a:avLst>
              <a:gd name="adj1" fmla="val 100000"/>
              <a:gd name="adj2" fmla="val 50000"/>
              <a:gd name="adj3" fmla="val 0"/>
              <a:gd name="adj4" fmla="val 933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7030A0"/>
                </a:solidFill>
              </a:rPr>
              <a:t>2 </a:t>
            </a:r>
            <a:r>
              <a:rPr lang="ko-KR" altLang="en-US" sz="1000" dirty="0" smtClean="0">
                <a:solidFill>
                  <a:srgbClr val="7030A0"/>
                </a:solidFill>
              </a:rPr>
              <a:t>종류 합성</a:t>
            </a:r>
            <a:endParaRPr lang="ko-KR" altLang="en-US" sz="1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94" y="642196"/>
            <a:ext cx="9774014" cy="5506218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5431316" y="5114365"/>
            <a:ext cx="984172" cy="1025000"/>
            <a:chOff x="192795" y="2599981"/>
            <a:chExt cx="840954" cy="875840"/>
          </a:xfrm>
        </p:grpSpPr>
        <p:sp>
          <p:nvSpPr>
            <p:cNvPr id="2" name="도넛 1">
              <a:hlinkClick r:id="rId3" action="ppaction://hlinksldjump"/>
            </p:cNvPr>
            <p:cNvSpPr/>
            <p:nvPr/>
          </p:nvSpPr>
          <p:spPr>
            <a:xfrm>
              <a:off x="192795" y="2599981"/>
              <a:ext cx="837282" cy="875840"/>
            </a:xfrm>
            <a:prstGeom prst="donut">
              <a:avLst>
                <a:gd name="adj" fmla="val 10162"/>
              </a:avLst>
            </a:prstGeom>
            <a:solidFill>
              <a:srgbClr val="00B05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타원 2">
              <a:hlinkClick r:id="rId3" action="ppaction://hlinksldjump"/>
            </p:cNvPr>
            <p:cNvSpPr/>
            <p:nvPr/>
          </p:nvSpPr>
          <p:spPr>
            <a:xfrm>
              <a:off x="196467" y="2655625"/>
              <a:ext cx="837282" cy="820196"/>
            </a:xfrm>
            <a:prstGeom prst="ellipse">
              <a:avLst/>
            </a:prstGeom>
            <a:solidFill>
              <a:srgbClr val="FFC000">
                <a:alpha val="23000"/>
              </a:srgbClr>
            </a:solidFill>
            <a:ln>
              <a:solidFill>
                <a:schemeClr val="accent1">
                  <a:shade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설명선 2 5"/>
          <p:cNvSpPr/>
          <p:nvPr/>
        </p:nvSpPr>
        <p:spPr>
          <a:xfrm>
            <a:off x="3712685" y="4439798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5131"/>
              <a:gd name="adj4" fmla="val 114448"/>
              <a:gd name="adj5" fmla="val 213823"/>
              <a:gd name="adj6" fmla="val 139484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대장간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8" name="대각선 방향의 모서리가 잘린 사각형 7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대각선 방향의 모서리가 잘린 사각형 8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대장간</a:t>
              </a:r>
              <a:endParaRPr lang="ko-KR" altLang="en-US" dirty="0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3984985" y="5250684"/>
            <a:ext cx="736278" cy="769072"/>
            <a:chOff x="3998093" y="5257542"/>
            <a:chExt cx="736278" cy="769072"/>
          </a:xfrm>
        </p:grpSpPr>
        <p:grpSp>
          <p:nvGrpSpPr>
            <p:cNvPr id="17" name="그룹 16"/>
            <p:cNvGrpSpPr/>
            <p:nvPr/>
          </p:nvGrpSpPr>
          <p:grpSpPr>
            <a:xfrm>
              <a:off x="3998093" y="5257542"/>
              <a:ext cx="736278" cy="727112"/>
              <a:chOff x="4343399" y="209321"/>
              <a:chExt cx="1327533" cy="1311007"/>
            </a:xfrm>
          </p:grpSpPr>
          <p:grpSp>
            <p:nvGrpSpPr>
              <p:cNvPr id="19" name="그룹 18"/>
              <p:cNvGrpSpPr/>
              <p:nvPr/>
            </p:nvGrpSpPr>
            <p:grpSpPr>
              <a:xfrm>
                <a:off x="4343399" y="209321"/>
                <a:ext cx="1327533" cy="1311007"/>
                <a:chOff x="3679632" y="209321"/>
                <a:chExt cx="1327533" cy="1311007"/>
              </a:xfrm>
            </p:grpSpPr>
            <p:pic>
              <p:nvPicPr>
                <p:cNvPr id="21" name="그림 2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40" r="86389" b="64478"/>
                <a:stretch/>
              </p:blipFill>
              <p:spPr>
                <a:xfrm>
                  <a:off x="3679632" y="209321"/>
                  <a:ext cx="1327533" cy="1311007"/>
                </a:xfrm>
                <a:prstGeom prst="rect">
                  <a:avLst/>
                </a:prstGeom>
              </p:spPr>
            </p:pic>
            <p:pic>
              <p:nvPicPr>
                <p:cNvPr id="22" name="그림 2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517" r="50574"/>
                <a:stretch/>
              </p:blipFill>
              <p:spPr>
                <a:xfrm>
                  <a:off x="3886200" y="416858"/>
                  <a:ext cx="875865" cy="968189"/>
                </a:xfrm>
                <a:prstGeom prst="rect">
                  <a:avLst/>
                </a:prstGeom>
              </p:spPr>
            </p:pic>
          </p:grpSp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5244633" y="254683"/>
                <a:ext cx="376517" cy="336178"/>
              </a:xfrm>
              <a:prstGeom prst="rect">
                <a:avLst/>
              </a:prstGeom>
            </p:spPr>
          </p:pic>
        </p:grpSp>
        <p:sp>
          <p:nvSpPr>
            <p:cNvPr id="18" name="모서리가 둥근 직사각형 17"/>
            <p:cNvSpPr/>
            <p:nvPr/>
          </p:nvSpPr>
          <p:spPr>
            <a:xfrm>
              <a:off x="4025702" y="5655604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보석함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3260446" y="5256812"/>
            <a:ext cx="703168" cy="766591"/>
            <a:chOff x="3282615" y="4920910"/>
            <a:chExt cx="703168" cy="766591"/>
          </a:xfrm>
        </p:grpSpPr>
        <p:grpSp>
          <p:nvGrpSpPr>
            <p:cNvPr id="24" name="그룹 23"/>
            <p:cNvGrpSpPr/>
            <p:nvPr/>
          </p:nvGrpSpPr>
          <p:grpSpPr>
            <a:xfrm>
              <a:off x="3298627" y="4920910"/>
              <a:ext cx="687156" cy="678496"/>
              <a:chOff x="0" y="0"/>
              <a:chExt cx="1327533" cy="1311007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40" r="86389" b="64478"/>
              <a:stretch/>
            </p:blipFill>
            <p:spPr>
              <a:xfrm>
                <a:off x="0" y="0"/>
                <a:ext cx="1327533" cy="1311007"/>
              </a:xfrm>
              <a:prstGeom prst="rect">
                <a:avLst/>
              </a:prstGeom>
            </p:spPr>
          </p:pic>
          <p:pic>
            <p:nvPicPr>
              <p:cNvPr id="27" name="그림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9" t="12986" r="53301" b="80120"/>
              <a:stretch/>
            </p:blipFill>
            <p:spPr>
              <a:xfrm>
                <a:off x="901234" y="45362"/>
                <a:ext cx="376517" cy="336178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682" y="127353"/>
                <a:ext cx="1084242" cy="1084242"/>
              </a:xfrm>
              <a:prstGeom prst="rect">
                <a:avLst/>
              </a:prstGeom>
              <a:effectLst>
                <a:glow>
                  <a:schemeClr val="bg1"/>
                </a:glow>
                <a:reflection stA="45000" endPos="0" dist="50800" dir="5400000" sy="-100000" algn="bl" rotWithShape="0"/>
              </a:effectLst>
            </p:spPr>
          </p:pic>
        </p:grpSp>
        <p:sp>
          <p:nvSpPr>
            <p:cNvPr id="25" name="모서리가 둥근 직사각형 24"/>
            <p:cNvSpPr/>
            <p:nvPr/>
          </p:nvSpPr>
          <p:spPr>
            <a:xfrm>
              <a:off x="3282615" y="5316491"/>
              <a:ext cx="681060" cy="37101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 smtClean="0">
                  <a:ln w="3175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수호자</a:t>
              </a:r>
              <a:endParaRPr lang="ko-KR" altLang="en-US" sz="1100" dirty="0">
                <a:ln w="3175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5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그룹 69"/>
          <p:cNvGrpSpPr/>
          <p:nvPr/>
        </p:nvGrpSpPr>
        <p:grpSpPr>
          <a:xfrm>
            <a:off x="579526" y="98040"/>
            <a:ext cx="11105003" cy="637111"/>
            <a:chOff x="132202" y="76176"/>
            <a:chExt cx="11105003" cy="637111"/>
          </a:xfrm>
        </p:grpSpPr>
        <p:sp>
          <p:nvSpPr>
            <p:cNvPr id="69" name="대각선 방향의 모서리가 잘린 사각형 68"/>
            <p:cNvSpPr/>
            <p:nvPr/>
          </p:nvSpPr>
          <p:spPr>
            <a:xfrm>
              <a:off x="132202" y="173460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대각선 방향의 모서리가 잘린 사각형 67"/>
            <p:cNvSpPr/>
            <p:nvPr/>
          </p:nvSpPr>
          <p:spPr>
            <a:xfrm>
              <a:off x="132202" y="76176"/>
              <a:ext cx="11105003" cy="539827"/>
            </a:xfrm>
            <a:prstGeom prst="snip2DiagRect">
              <a:avLst>
                <a:gd name="adj1" fmla="val 50000"/>
                <a:gd name="adj2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 smtClean="0"/>
                <a:t>대장간 기본 </a:t>
              </a:r>
              <a:r>
                <a:rPr lang="en-US" altLang="ko-KR" dirty="0" smtClean="0"/>
                <a:t>UI</a:t>
              </a:r>
              <a:endParaRPr lang="ko-KR" altLang="en-US" dirty="0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820308" y="925551"/>
            <a:ext cx="8272022" cy="4653012"/>
            <a:chOff x="1820308" y="925551"/>
            <a:chExt cx="8272022" cy="4653012"/>
          </a:xfrm>
        </p:grpSpPr>
        <p:pic>
          <p:nvPicPr>
            <p:cNvPr id="71" name="그림 70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0308" y="925551"/>
              <a:ext cx="8272022" cy="4653012"/>
            </a:xfrm>
            <a:prstGeom prst="rect">
              <a:avLst/>
            </a:prstGeom>
          </p:spPr>
        </p:pic>
        <p:grpSp>
          <p:nvGrpSpPr>
            <p:cNvPr id="72" name="그룹 71"/>
            <p:cNvGrpSpPr/>
            <p:nvPr/>
          </p:nvGrpSpPr>
          <p:grpSpPr>
            <a:xfrm>
              <a:off x="5884127" y="1477537"/>
              <a:ext cx="992458" cy="367990"/>
              <a:chOff x="5884127" y="1477537"/>
              <a:chExt cx="992458" cy="367990"/>
            </a:xfrm>
          </p:grpSpPr>
          <p:pic>
            <p:nvPicPr>
              <p:cNvPr id="73" name="그림 72"/>
              <p:cNvPicPr>
                <a:picLocks/>
              </p:cNvPicPr>
              <p:nvPr/>
            </p:nvPicPr>
            <p:blipFill rotWithShape="1">
              <a:blip r:embed="rId2"/>
              <a:srcRect l="61215" t="11823" r="26787" b="80269"/>
              <a:stretch/>
            </p:blipFill>
            <p:spPr>
              <a:xfrm>
                <a:off x="5884127" y="1477537"/>
                <a:ext cx="992458" cy="367990"/>
              </a:xfrm>
              <a:prstGeom prst="rect">
                <a:avLst/>
              </a:prstGeom>
            </p:spPr>
          </p:pic>
          <p:pic>
            <p:nvPicPr>
              <p:cNvPr id="74" name="그림 73"/>
              <p:cNvPicPr>
                <a:picLocks/>
              </p:cNvPicPr>
              <p:nvPr/>
            </p:nvPicPr>
            <p:blipFill rotWithShape="1">
              <a:blip r:embed="rId2"/>
              <a:srcRect l="62820" t="13501" r="34349" b="82425"/>
              <a:stretch/>
            </p:blipFill>
            <p:spPr>
              <a:xfrm>
                <a:off x="6179632" y="1566745"/>
                <a:ext cx="395869" cy="223027"/>
              </a:xfrm>
              <a:prstGeom prst="rect">
                <a:avLst/>
              </a:prstGeom>
            </p:spPr>
          </p:pic>
        </p:grpSp>
        <p:pic>
          <p:nvPicPr>
            <p:cNvPr id="75" name="그림 74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9073375" y="1555594"/>
              <a:ext cx="468353" cy="223027"/>
            </a:xfrm>
            <a:prstGeom prst="rect">
              <a:avLst/>
            </a:prstGeom>
          </p:spPr>
        </p:pic>
        <p:sp>
          <p:nvSpPr>
            <p:cNvPr id="76" name="직사각형 75"/>
            <p:cNvSpPr/>
            <p:nvPr/>
          </p:nvSpPr>
          <p:spPr>
            <a:xfrm>
              <a:off x="9067799" y="1416205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rgbClr val="FFC000"/>
                  </a:solidFill>
                  <a:latin typeface="+mn-ea"/>
                </a:rPr>
                <a:t>추출</a:t>
              </a:r>
              <a:endParaRPr lang="ko-KR" altLang="en-US" sz="1200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6082059" y="142735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강화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78" name="그림 77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>
              <a:off x="5884127" y="1477537"/>
              <a:ext cx="992458" cy="367990"/>
            </a:xfrm>
            <a:prstGeom prst="rect">
              <a:avLst/>
            </a:prstGeom>
          </p:spPr>
        </p:pic>
        <p:pic>
          <p:nvPicPr>
            <p:cNvPr id="79" name="그림 78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6179632" y="1566745"/>
              <a:ext cx="395869" cy="223027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 rot="10800000">
              <a:off x="6876585" y="4837455"/>
              <a:ext cx="992458" cy="367990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 rot="10800000">
              <a:off x="7172090" y="4904629"/>
              <a:ext cx="395869" cy="223027"/>
            </a:xfrm>
            <a:prstGeom prst="rect">
              <a:avLst/>
            </a:prstGeom>
          </p:spPr>
        </p:pic>
        <p:pic>
          <p:nvPicPr>
            <p:cNvPr id="82" name="그림 81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 rot="10800000">
              <a:off x="7926537" y="4837455"/>
              <a:ext cx="992458" cy="367990"/>
            </a:xfrm>
            <a:prstGeom prst="rect">
              <a:avLst/>
            </a:prstGeom>
          </p:spPr>
        </p:pic>
        <p:pic>
          <p:nvPicPr>
            <p:cNvPr id="83" name="그림 82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 rot="10800000">
              <a:off x="8222042" y="4904629"/>
              <a:ext cx="395869" cy="223027"/>
            </a:xfrm>
            <a:prstGeom prst="rect">
              <a:avLst/>
            </a:prstGeom>
          </p:spPr>
        </p:pic>
        <p:pic>
          <p:nvPicPr>
            <p:cNvPr id="84" name="그림 83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>
              <a:off x="6876584" y="1477537"/>
              <a:ext cx="992458" cy="367990"/>
            </a:xfrm>
            <a:prstGeom prst="rect">
              <a:avLst/>
            </a:prstGeom>
          </p:spPr>
        </p:pic>
        <p:pic>
          <p:nvPicPr>
            <p:cNvPr id="85" name="그림 84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7172089" y="1566745"/>
              <a:ext cx="395869" cy="223027"/>
            </a:xfrm>
            <a:prstGeom prst="rect">
              <a:avLst/>
            </a:prstGeom>
          </p:spPr>
        </p:pic>
        <p:pic>
          <p:nvPicPr>
            <p:cNvPr id="86" name="그림 85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>
              <a:off x="7855105" y="1477537"/>
              <a:ext cx="992458" cy="367990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8150610" y="1566745"/>
              <a:ext cx="395869" cy="223027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9176523" y="1543956"/>
              <a:ext cx="395869" cy="223027"/>
            </a:xfrm>
            <a:prstGeom prst="rect">
              <a:avLst/>
            </a:prstGeom>
          </p:spPr>
        </p:pic>
        <p:pic>
          <p:nvPicPr>
            <p:cNvPr id="89" name="그림 88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>
              <a:off x="7087186" y="1549532"/>
              <a:ext cx="468353" cy="223027"/>
            </a:xfrm>
            <a:prstGeom prst="rect">
              <a:avLst/>
            </a:prstGeom>
          </p:spPr>
        </p:pic>
        <p:sp>
          <p:nvSpPr>
            <p:cNvPr id="90" name="직사각형 89"/>
            <p:cNvSpPr/>
            <p:nvPr/>
          </p:nvSpPr>
          <p:spPr>
            <a:xfrm>
              <a:off x="7071332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분해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8120814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진화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6919919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latin typeface="+mn-ea"/>
                </a:rPr>
                <a:t>방어구</a:t>
              </a:r>
              <a:endParaRPr lang="ko-KR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7907530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latin typeface="+mn-ea"/>
                </a:rPr>
                <a:t>장신구</a:t>
              </a:r>
              <a:endParaRPr lang="ko-KR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5958171" y="1388508"/>
              <a:ext cx="916144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latin typeface="+mn-ea"/>
                </a:rPr>
                <a:t>무기</a:t>
              </a:r>
              <a:endParaRPr lang="ko-KR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grpSp>
          <p:nvGrpSpPr>
            <p:cNvPr id="95" name="그룹 94"/>
            <p:cNvGrpSpPr/>
            <p:nvPr/>
          </p:nvGrpSpPr>
          <p:grpSpPr>
            <a:xfrm>
              <a:off x="7087186" y="2553934"/>
              <a:ext cx="474940" cy="174602"/>
              <a:chOff x="7087186" y="2553934"/>
              <a:chExt cx="474940" cy="174602"/>
            </a:xfrm>
          </p:grpSpPr>
          <p:pic>
            <p:nvPicPr>
              <p:cNvPr id="96" name="그림 9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087186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97" name="그림 9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232013" y="2553934"/>
                <a:ext cx="178698" cy="174602"/>
              </a:xfrm>
              <a:prstGeom prst="rect">
                <a:avLst/>
              </a:prstGeom>
            </p:spPr>
          </p:pic>
          <p:pic>
            <p:nvPicPr>
              <p:cNvPr id="98" name="그림 9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26" t="77092" r="14925" b="12065"/>
              <a:stretch/>
            </p:blipFill>
            <p:spPr>
              <a:xfrm>
                <a:off x="7383428" y="2553934"/>
                <a:ext cx="178698" cy="174602"/>
              </a:xfrm>
              <a:prstGeom prst="rect">
                <a:avLst/>
              </a:prstGeom>
            </p:spPr>
          </p:pic>
        </p:grpSp>
        <p:pic>
          <p:nvPicPr>
            <p:cNvPr id="99" name="그림 98"/>
            <p:cNvPicPr>
              <a:picLocks/>
            </p:cNvPicPr>
            <p:nvPr/>
          </p:nvPicPr>
          <p:blipFill rotWithShape="1">
            <a:blip r:embed="rId2"/>
            <a:srcRect l="61215" t="11823" r="26787" b="80269"/>
            <a:stretch/>
          </p:blipFill>
          <p:spPr>
            <a:xfrm rot="10800000">
              <a:off x="8961069" y="4837455"/>
              <a:ext cx="992458" cy="367990"/>
            </a:xfrm>
            <a:prstGeom prst="rect">
              <a:avLst/>
            </a:prstGeom>
          </p:spPr>
        </p:pic>
        <p:pic>
          <p:nvPicPr>
            <p:cNvPr id="100" name="그림 99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 rot="10800000">
              <a:off x="9256574" y="4904629"/>
              <a:ext cx="395869" cy="223027"/>
            </a:xfrm>
            <a:prstGeom prst="rect">
              <a:avLst/>
            </a:prstGeom>
          </p:spPr>
        </p:pic>
        <p:sp>
          <p:nvSpPr>
            <p:cNvPr id="101" name="직사각형 100"/>
            <p:cNvSpPr/>
            <p:nvPr/>
          </p:nvSpPr>
          <p:spPr>
            <a:xfrm>
              <a:off x="9155346" y="4770346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dirty="0" smtClean="0">
                  <a:solidFill>
                    <a:schemeClr val="bg1"/>
                  </a:solidFill>
                  <a:latin typeface="+mn-ea"/>
                </a:rPr>
                <a:t>추출</a:t>
              </a: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02" name="그림 101"/>
            <p:cNvPicPr>
              <a:picLocks/>
            </p:cNvPicPr>
            <p:nvPr/>
          </p:nvPicPr>
          <p:blipFill rotWithShape="1">
            <a:blip r:embed="rId2"/>
            <a:srcRect l="48935" t="12039" r="38393" b="80532"/>
            <a:stretch/>
          </p:blipFill>
          <p:spPr>
            <a:xfrm rot="10800000">
              <a:off x="5841474" y="4848741"/>
              <a:ext cx="1048214" cy="345688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/>
            </p:cNvPicPr>
            <p:nvPr/>
          </p:nvPicPr>
          <p:blipFill rotWithShape="1">
            <a:blip r:embed="rId2"/>
            <a:srcRect l="62820" t="13501" r="34349" b="82425"/>
            <a:stretch/>
          </p:blipFill>
          <p:spPr>
            <a:xfrm rot="10800000">
              <a:off x="6075515" y="4904630"/>
              <a:ext cx="468353" cy="223027"/>
            </a:xfrm>
            <a:prstGeom prst="rect">
              <a:avLst/>
            </a:prstGeom>
          </p:spPr>
        </p:pic>
        <p:sp>
          <p:nvSpPr>
            <p:cNvPr id="104" name="직사각형 103"/>
            <p:cNvSpPr/>
            <p:nvPr/>
          </p:nvSpPr>
          <p:spPr>
            <a:xfrm>
              <a:off x="6064498" y="4754259"/>
              <a:ext cx="613317" cy="490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smtClean="0">
                  <a:solidFill>
                    <a:srgbClr val="FFFF00"/>
                  </a:solidFill>
                  <a:latin typeface="+mn-ea"/>
                </a:rPr>
                <a:t>강화</a:t>
              </a:r>
              <a:endParaRPr lang="ko-KR" altLang="en-US" sz="1200" b="1" dirty="0">
                <a:solidFill>
                  <a:srgbClr val="FFFF00"/>
                </a:solidFill>
                <a:latin typeface="+mn-ea"/>
              </a:endParaRPr>
            </a:p>
          </p:txBody>
        </p:sp>
      </p:grpSp>
      <p:sp>
        <p:nvSpPr>
          <p:cNvPr id="106" name="설명선 2 105"/>
          <p:cNvSpPr/>
          <p:nvPr/>
        </p:nvSpPr>
        <p:spPr>
          <a:xfrm>
            <a:off x="4155183" y="1212075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7690"/>
              <a:gd name="adj4" fmla="val 114448"/>
              <a:gd name="adj5" fmla="val 78211"/>
              <a:gd name="adj6" fmla="val 149187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대장간 아이템 태그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초기 </a:t>
            </a:r>
            <a:r>
              <a:rPr lang="ko-KR" altLang="en-US" sz="1050" dirty="0" err="1" smtClean="0">
                <a:solidFill>
                  <a:srgbClr val="002060"/>
                </a:solidFill>
              </a:rPr>
              <a:t>포커싱</a:t>
            </a:r>
            <a:r>
              <a:rPr lang="ko-KR" altLang="en-US" sz="1050" dirty="0" smtClean="0">
                <a:solidFill>
                  <a:srgbClr val="002060"/>
                </a:solidFill>
              </a:rPr>
              <a:t> 무기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sp>
        <p:nvSpPr>
          <p:cNvPr id="107" name="설명선 2 106"/>
          <p:cNvSpPr/>
          <p:nvPr/>
        </p:nvSpPr>
        <p:spPr>
          <a:xfrm>
            <a:off x="4064743" y="4538978"/>
            <a:ext cx="1589556" cy="430562"/>
          </a:xfrm>
          <a:prstGeom prst="borderCallout2">
            <a:avLst>
              <a:gd name="adj1" fmla="val 18750"/>
              <a:gd name="adj2" fmla="val 100929"/>
              <a:gd name="adj3" fmla="val 17690"/>
              <a:gd name="adj4" fmla="val 114448"/>
              <a:gd name="adj5" fmla="val 78211"/>
              <a:gd name="adj6" fmla="val 149187"/>
            </a:avLst>
          </a:prstGeom>
          <a:solidFill>
            <a:srgbClr val="92D05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대장간 기능태그</a:t>
            </a:r>
            <a:endParaRPr lang="en-US" altLang="ko-KR" sz="1050" dirty="0" smtClean="0">
              <a:solidFill>
                <a:srgbClr val="002060"/>
              </a:solidFill>
            </a:endParaRPr>
          </a:p>
          <a:p>
            <a:pPr algn="ctr"/>
            <a:r>
              <a:rPr lang="ko-KR" altLang="en-US" sz="1050" dirty="0" smtClean="0">
                <a:solidFill>
                  <a:srgbClr val="002060"/>
                </a:solidFill>
              </a:rPr>
              <a:t>초기 </a:t>
            </a:r>
            <a:r>
              <a:rPr lang="ko-KR" altLang="en-US" sz="1050" dirty="0" err="1" smtClean="0">
                <a:solidFill>
                  <a:srgbClr val="002060"/>
                </a:solidFill>
              </a:rPr>
              <a:t>포커싱</a:t>
            </a:r>
            <a:r>
              <a:rPr lang="ko-KR" altLang="en-US" sz="1050" dirty="0" smtClean="0">
                <a:solidFill>
                  <a:srgbClr val="002060"/>
                </a:solidFill>
              </a:rPr>
              <a:t> 강화 </a:t>
            </a:r>
            <a:r>
              <a:rPr lang="ko-KR" altLang="en-US" sz="1050" dirty="0" err="1" smtClean="0">
                <a:solidFill>
                  <a:srgbClr val="002060"/>
                </a:solidFill>
              </a:rPr>
              <a:t>태크</a:t>
            </a:r>
            <a:endParaRPr lang="ko-KR" altLang="en-US" sz="1050" dirty="0">
              <a:solidFill>
                <a:srgbClr val="002060"/>
              </a:solidFill>
            </a:endParaRPr>
          </a:p>
        </p:txBody>
      </p:sp>
      <p:pic>
        <p:nvPicPr>
          <p:cNvPr id="108" name="그림 107"/>
          <p:cNvPicPr>
            <a:picLocks/>
          </p:cNvPicPr>
          <p:nvPr/>
        </p:nvPicPr>
        <p:blipFill rotWithShape="1">
          <a:blip r:embed="rId2"/>
          <a:srcRect l="48935" t="12039" r="38393" b="80532"/>
          <a:stretch/>
        </p:blipFill>
        <p:spPr>
          <a:xfrm>
            <a:off x="5884124" y="1488688"/>
            <a:ext cx="1048214" cy="345688"/>
          </a:xfrm>
          <a:prstGeom prst="rect">
            <a:avLst/>
          </a:prstGeom>
        </p:spPr>
      </p:pic>
      <p:pic>
        <p:nvPicPr>
          <p:cNvPr id="109" name="그림 108"/>
          <p:cNvPicPr>
            <a:picLocks/>
          </p:cNvPicPr>
          <p:nvPr/>
        </p:nvPicPr>
        <p:blipFill rotWithShape="1">
          <a:blip r:embed="rId2"/>
          <a:srcRect l="62820" t="13501" r="34349" b="82425"/>
          <a:stretch/>
        </p:blipFill>
        <p:spPr>
          <a:xfrm>
            <a:off x="6107148" y="1555594"/>
            <a:ext cx="468353" cy="223027"/>
          </a:xfrm>
          <a:prstGeom prst="rect">
            <a:avLst/>
          </a:prstGeom>
        </p:spPr>
      </p:pic>
      <p:sp>
        <p:nvSpPr>
          <p:cNvPr id="110" name="직사각형 109"/>
          <p:cNvSpPr/>
          <p:nvPr/>
        </p:nvSpPr>
        <p:spPr>
          <a:xfrm>
            <a:off x="5939881" y="1394570"/>
            <a:ext cx="916144" cy="490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smtClean="0">
                <a:solidFill>
                  <a:srgbClr val="FFFF00"/>
                </a:solidFill>
                <a:latin typeface="+mn-ea"/>
              </a:rPr>
              <a:t>무기</a:t>
            </a:r>
            <a:endParaRPr lang="ko-KR" altLang="en-US" sz="1200" b="1" dirty="0">
              <a:solidFill>
                <a:srgbClr val="FFFF00"/>
              </a:solidFill>
              <a:latin typeface="+mn-ea"/>
            </a:endParaRPr>
          </a:p>
        </p:txBody>
      </p:sp>
      <p:pic>
        <p:nvPicPr>
          <p:cNvPr id="111" name="그림 110"/>
          <p:cNvPicPr>
            <a:picLocks/>
          </p:cNvPicPr>
          <p:nvPr/>
        </p:nvPicPr>
        <p:blipFill rotWithShape="1">
          <a:blip r:embed="rId2"/>
          <a:srcRect l="60647" t="62390" r="18976" b="18669"/>
          <a:stretch/>
        </p:blipFill>
        <p:spPr>
          <a:xfrm>
            <a:off x="6932338" y="1933043"/>
            <a:ext cx="2836325" cy="2697428"/>
          </a:xfrm>
          <a:prstGeom prst="rect">
            <a:avLst/>
          </a:prstGeom>
        </p:spPr>
      </p:pic>
      <p:pic>
        <p:nvPicPr>
          <p:cNvPr id="112" name="그림 111"/>
          <p:cNvPicPr>
            <a:picLocks/>
          </p:cNvPicPr>
          <p:nvPr/>
        </p:nvPicPr>
        <p:blipFill rotWithShape="1">
          <a:blip r:embed="rId2"/>
          <a:srcRect l="60647" t="62390" r="18976" b="18669"/>
          <a:stretch/>
        </p:blipFill>
        <p:spPr>
          <a:xfrm>
            <a:off x="5976307" y="2814849"/>
            <a:ext cx="2836325" cy="18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6061</TotalTime>
  <Words>2336</Words>
  <Application>Microsoft Office PowerPoint</Application>
  <PresentationFormat>와이드스크린</PresentationFormat>
  <Paragraphs>1109</Paragraphs>
  <Slides>40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3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taekhoon</dc:creator>
  <cp:lastModifiedBy>taekhoon</cp:lastModifiedBy>
  <cp:revision>500</cp:revision>
  <dcterms:created xsi:type="dcterms:W3CDTF">2016-02-24T06:30:08Z</dcterms:created>
  <dcterms:modified xsi:type="dcterms:W3CDTF">2016-03-17T08:07:18Z</dcterms:modified>
</cp:coreProperties>
</file>