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9" r:id="rId3"/>
    <p:sldId id="263" r:id="rId4"/>
    <p:sldId id="268" r:id="rId5"/>
    <p:sldId id="265" r:id="rId6"/>
    <p:sldId id="270" r:id="rId7"/>
    <p:sldId id="262" r:id="rId8"/>
    <p:sldId id="271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image" Target="../media/image36.png"/><Relationship Id="rId4" Type="http://schemas.openxmlformats.org/officeDocument/2006/relationships/image" Target="../media/image3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5008-2797-4573-98B6-C9824DFB0643}" type="datetimeFigureOut">
              <a:rPr lang="ko-KR" altLang="en-US" smtClean="0"/>
              <a:t>2016-03-14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74F3C-0E16-4CBF-8718-907D0137F8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0650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5008-2797-4573-98B6-C9824DFB0643}" type="datetimeFigureOut">
              <a:rPr lang="ko-KR" altLang="en-US" smtClean="0"/>
              <a:t>2016-03-14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74F3C-0E16-4CBF-8718-907D0137F8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4914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5008-2797-4573-98B6-C9824DFB0643}" type="datetimeFigureOut">
              <a:rPr lang="ko-KR" altLang="en-US" smtClean="0"/>
              <a:t>2016-03-14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74F3C-0E16-4CBF-8718-907D0137F8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0354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5008-2797-4573-98B6-C9824DFB0643}" type="datetimeFigureOut">
              <a:rPr lang="ko-KR" altLang="en-US" smtClean="0"/>
              <a:t>2016-03-14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74F3C-0E16-4CBF-8718-907D0137F8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9308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5008-2797-4573-98B6-C9824DFB0643}" type="datetimeFigureOut">
              <a:rPr lang="ko-KR" altLang="en-US" smtClean="0"/>
              <a:t>2016-03-14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74F3C-0E16-4CBF-8718-907D0137F8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961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5008-2797-4573-98B6-C9824DFB0643}" type="datetimeFigureOut">
              <a:rPr lang="ko-KR" altLang="en-US" smtClean="0"/>
              <a:t>2016-03-14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74F3C-0E16-4CBF-8718-907D0137F8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04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5008-2797-4573-98B6-C9824DFB0643}" type="datetimeFigureOut">
              <a:rPr lang="ko-KR" altLang="en-US" smtClean="0"/>
              <a:t>2016-03-14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74F3C-0E16-4CBF-8718-907D0137F8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2407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5008-2797-4573-98B6-C9824DFB0643}" type="datetimeFigureOut">
              <a:rPr lang="ko-KR" altLang="en-US" smtClean="0"/>
              <a:t>2016-03-14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74F3C-0E16-4CBF-8718-907D0137F8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6403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5008-2797-4573-98B6-C9824DFB0643}" type="datetimeFigureOut">
              <a:rPr lang="ko-KR" altLang="en-US" smtClean="0"/>
              <a:t>2016-03-14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74F3C-0E16-4CBF-8718-907D0137F8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121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5008-2797-4573-98B6-C9824DFB0643}" type="datetimeFigureOut">
              <a:rPr lang="ko-KR" altLang="en-US" smtClean="0"/>
              <a:t>2016-03-14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74F3C-0E16-4CBF-8718-907D0137F8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2017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5008-2797-4573-98B6-C9824DFB0643}" type="datetimeFigureOut">
              <a:rPr lang="ko-KR" altLang="en-US" smtClean="0"/>
              <a:t>2016-03-14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74F3C-0E16-4CBF-8718-907D0137F8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61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E5008-2797-4573-98B6-C9824DFB0643}" type="datetimeFigureOut">
              <a:rPr lang="ko-KR" altLang="en-US" smtClean="0"/>
              <a:t>2016-03-14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74F3C-0E16-4CBF-8718-907D0137F8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463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13" Type="http://schemas.openxmlformats.org/officeDocument/2006/relationships/image" Target="../media/image13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12" Type="http://schemas.openxmlformats.org/officeDocument/2006/relationships/image" Target="../media/image12.jpg"/><Relationship Id="rId17" Type="http://schemas.openxmlformats.org/officeDocument/2006/relationships/image" Target="../media/image17.jpg"/><Relationship Id="rId2" Type="http://schemas.openxmlformats.org/officeDocument/2006/relationships/image" Target="../media/image2.jpg"/><Relationship Id="rId16" Type="http://schemas.openxmlformats.org/officeDocument/2006/relationships/image" Target="../media/image16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11" Type="http://schemas.openxmlformats.org/officeDocument/2006/relationships/image" Target="../media/image11.jpg"/><Relationship Id="rId5" Type="http://schemas.openxmlformats.org/officeDocument/2006/relationships/image" Target="../media/image5.jpg"/><Relationship Id="rId15" Type="http://schemas.openxmlformats.org/officeDocument/2006/relationships/image" Target="../media/image15.jpg"/><Relationship Id="rId10" Type="http://schemas.openxmlformats.org/officeDocument/2006/relationships/image" Target="../media/image10.jpg"/><Relationship Id="rId4" Type="http://schemas.openxmlformats.org/officeDocument/2006/relationships/image" Target="../media/image4.jpg"/><Relationship Id="rId9" Type="http://schemas.openxmlformats.org/officeDocument/2006/relationships/image" Target="../media/image9.jpg"/><Relationship Id="rId14" Type="http://schemas.openxmlformats.org/officeDocument/2006/relationships/image" Target="../media/image1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g"/><Relationship Id="rId13" Type="http://schemas.openxmlformats.org/officeDocument/2006/relationships/image" Target="../media/image30.jpg"/><Relationship Id="rId3" Type="http://schemas.openxmlformats.org/officeDocument/2006/relationships/image" Target="../media/image20.jpg"/><Relationship Id="rId7" Type="http://schemas.openxmlformats.org/officeDocument/2006/relationships/image" Target="../media/image24.jpg"/><Relationship Id="rId12" Type="http://schemas.openxmlformats.org/officeDocument/2006/relationships/image" Target="../media/image29.jpg"/><Relationship Id="rId17" Type="http://schemas.openxmlformats.org/officeDocument/2006/relationships/image" Target="../media/image34.jpg"/><Relationship Id="rId2" Type="http://schemas.openxmlformats.org/officeDocument/2006/relationships/image" Target="../media/image19.jpg"/><Relationship Id="rId16" Type="http://schemas.openxmlformats.org/officeDocument/2006/relationships/image" Target="../media/image3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jpg"/><Relationship Id="rId11" Type="http://schemas.openxmlformats.org/officeDocument/2006/relationships/image" Target="../media/image28.jpg"/><Relationship Id="rId5" Type="http://schemas.openxmlformats.org/officeDocument/2006/relationships/image" Target="../media/image22.jpg"/><Relationship Id="rId15" Type="http://schemas.openxmlformats.org/officeDocument/2006/relationships/image" Target="../media/image32.jpg"/><Relationship Id="rId10" Type="http://schemas.openxmlformats.org/officeDocument/2006/relationships/image" Target="../media/image27.jpg"/><Relationship Id="rId4" Type="http://schemas.openxmlformats.org/officeDocument/2006/relationships/image" Target="../media/image21.jpg"/><Relationship Id="rId9" Type="http://schemas.openxmlformats.org/officeDocument/2006/relationships/image" Target="../media/image26.jpg"/><Relationship Id="rId14" Type="http://schemas.openxmlformats.org/officeDocument/2006/relationships/image" Target="../media/image31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jpg"/><Relationship Id="rId13" Type="http://schemas.openxmlformats.org/officeDocument/2006/relationships/image" Target="../media/image50.jpg"/><Relationship Id="rId18" Type="http://schemas.openxmlformats.org/officeDocument/2006/relationships/image" Target="../media/image55.jpg"/><Relationship Id="rId3" Type="http://schemas.openxmlformats.org/officeDocument/2006/relationships/image" Target="../media/image40.jpg"/><Relationship Id="rId7" Type="http://schemas.openxmlformats.org/officeDocument/2006/relationships/image" Target="../media/image44.jpg"/><Relationship Id="rId12" Type="http://schemas.openxmlformats.org/officeDocument/2006/relationships/image" Target="../media/image49.jpg"/><Relationship Id="rId17" Type="http://schemas.openxmlformats.org/officeDocument/2006/relationships/image" Target="../media/image54.jp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53.jpg"/><Relationship Id="rId1" Type="http://schemas.openxmlformats.org/officeDocument/2006/relationships/vmlDrawing" Target="../drawings/vmlDrawing1.vml"/><Relationship Id="rId6" Type="http://schemas.openxmlformats.org/officeDocument/2006/relationships/image" Target="../media/image43.jpg"/><Relationship Id="rId11" Type="http://schemas.openxmlformats.org/officeDocument/2006/relationships/image" Target="../media/image48.jpg"/><Relationship Id="rId5" Type="http://schemas.openxmlformats.org/officeDocument/2006/relationships/image" Target="../media/image42.jpg"/><Relationship Id="rId15" Type="http://schemas.openxmlformats.org/officeDocument/2006/relationships/image" Target="../media/image52.jpg"/><Relationship Id="rId10" Type="http://schemas.openxmlformats.org/officeDocument/2006/relationships/image" Target="../media/image47.jpg"/><Relationship Id="rId4" Type="http://schemas.openxmlformats.org/officeDocument/2006/relationships/image" Target="../media/image41.jpg"/><Relationship Id="rId9" Type="http://schemas.openxmlformats.org/officeDocument/2006/relationships/image" Target="../media/image46.jpg"/><Relationship Id="rId14" Type="http://schemas.openxmlformats.org/officeDocument/2006/relationships/image" Target="../media/image5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64"/>
          <p:cNvSpPr>
            <a:spLocks noChangeArrowheads="1"/>
          </p:cNvSpPr>
          <p:nvPr/>
        </p:nvSpPr>
        <p:spPr bwMode="auto">
          <a:xfrm>
            <a:off x="1764981" y="3763558"/>
            <a:ext cx="4248150" cy="2194047"/>
          </a:xfrm>
          <a:prstGeom prst="bevel">
            <a:avLst>
              <a:gd name="adj" fmla="val 3028"/>
            </a:avLst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ko-KR" sz="1200"/>
          </a:p>
        </p:txBody>
      </p:sp>
      <p:sp>
        <p:nvSpPr>
          <p:cNvPr id="4099" name="Text Box 33"/>
          <p:cNvSpPr txBox="1">
            <a:spLocks noChangeArrowheads="1"/>
          </p:cNvSpPr>
          <p:nvPr/>
        </p:nvSpPr>
        <p:spPr bwMode="auto">
          <a:xfrm>
            <a:off x="5232400" y="1708866"/>
            <a:ext cx="1728788" cy="246221"/>
          </a:xfrm>
          <a:prstGeom prst="rect">
            <a:avLst/>
          </a:prstGeom>
          <a:solidFill>
            <a:srgbClr val="FFFF99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ko-KR" altLang="en-US" sz="1000" dirty="0" smtClean="0"/>
              <a:t>근거리</a:t>
            </a:r>
            <a:endParaRPr lang="ko-KR" altLang="en-US" sz="1000" dirty="0"/>
          </a:p>
        </p:txBody>
      </p:sp>
      <p:grpSp>
        <p:nvGrpSpPr>
          <p:cNvPr id="24" name="그룹 23"/>
          <p:cNvGrpSpPr/>
          <p:nvPr/>
        </p:nvGrpSpPr>
        <p:grpSpPr>
          <a:xfrm>
            <a:off x="1774825" y="333375"/>
            <a:ext cx="8721725" cy="574677"/>
            <a:chOff x="1774825" y="333375"/>
            <a:chExt cx="8721725" cy="574677"/>
          </a:xfrm>
        </p:grpSpPr>
        <p:sp>
          <p:nvSpPr>
            <p:cNvPr id="4116" name="Rectangle 36"/>
            <p:cNvSpPr>
              <a:spLocks noChangeArrowheads="1"/>
            </p:cNvSpPr>
            <p:nvPr/>
          </p:nvSpPr>
          <p:spPr bwMode="auto">
            <a:xfrm>
              <a:off x="1847851" y="435888"/>
              <a:ext cx="8648699" cy="4721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latinLnBrk="1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latinLnBrk="1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latinLnBrk="1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latinLnBrk="1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latinLnBrk="1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ko-KR" altLang="ko-KR" sz="1800"/>
            </a:p>
          </p:txBody>
        </p:sp>
        <p:sp>
          <p:nvSpPr>
            <p:cNvPr id="4106" name="Rectangle 251"/>
            <p:cNvSpPr>
              <a:spLocks noChangeArrowheads="1"/>
            </p:cNvSpPr>
            <p:nvPr/>
          </p:nvSpPr>
          <p:spPr bwMode="auto">
            <a:xfrm>
              <a:off x="1774825" y="333375"/>
              <a:ext cx="8642350" cy="503238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C000"/>
                </a:gs>
              </a:gsLst>
              <a:lin ang="4800000" scaled="0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algn="ctr" eaLnBrk="1" hangingPunct="1"/>
              <a:r>
                <a:rPr lang="en-US" altLang="ko-KR" sz="2000" b="1" dirty="0" smtClean="0">
                  <a:solidFill>
                    <a:schemeClr val="bg1"/>
                  </a:solidFill>
                </a:rPr>
                <a:t>Berserker</a:t>
              </a:r>
              <a:endParaRPr lang="en-US" altLang="ko-KR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111" name="AutoShape 267"/>
          <p:cNvSpPr>
            <a:spLocks noChangeArrowheads="1"/>
          </p:cNvSpPr>
          <p:nvPr/>
        </p:nvSpPr>
        <p:spPr bwMode="auto">
          <a:xfrm>
            <a:off x="6157594" y="3763558"/>
            <a:ext cx="4248150" cy="2194047"/>
          </a:xfrm>
          <a:prstGeom prst="bevel">
            <a:avLst>
              <a:gd name="adj" fmla="val 3028"/>
            </a:avLst>
          </a:prstGeom>
          <a:noFill/>
          <a:ln w="9525">
            <a:solidFill>
              <a:srgbClr val="00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ko-KR" sz="1200"/>
          </a:p>
        </p:txBody>
      </p:sp>
      <p:sp>
        <p:nvSpPr>
          <p:cNvPr id="4113" name="AutoShape 273"/>
          <p:cNvSpPr>
            <a:spLocks noChangeArrowheads="1"/>
          </p:cNvSpPr>
          <p:nvPr/>
        </p:nvSpPr>
        <p:spPr bwMode="auto">
          <a:xfrm>
            <a:off x="2495550" y="1484314"/>
            <a:ext cx="2592388" cy="720725"/>
          </a:xfrm>
          <a:prstGeom prst="rightArrowCallout">
            <a:avLst>
              <a:gd name="adj1" fmla="val 27750"/>
              <a:gd name="adj2" fmla="val 34139"/>
              <a:gd name="adj3" fmla="val 18617"/>
              <a:gd name="adj4" fmla="val 89069"/>
            </a:avLst>
          </a:prstGeom>
          <a:solidFill>
            <a:srgbClr val="FF0000"/>
          </a:solidFill>
          <a:ln>
            <a:noFill/>
          </a:ln>
          <a:effectLst/>
          <a:extLst/>
        </p:spPr>
        <p:txBody>
          <a:bodyPr wrap="none" anchor="ctr"/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/>
            <a:r>
              <a:rPr lang="ko-KR" altLang="en-US" sz="1200" dirty="0">
                <a:solidFill>
                  <a:schemeClr val="bg1">
                    <a:lumMod val="95000"/>
                  </a:schemeClr>
                </a:solidFill>
              </a:rPr>
              <a:t>일반 </a:t>
            </a:r>
            <a:r>
              <a:rPr lang="ko-KR" altLang="en-US" sz="1200" dirty="0" smtClean="0">
                <a:solidFill>
                  <a:schemeClr val="bg1">
                    <a:lumMod val="95000"/>
                  </a:schemeClr>
                </a:solidFill>
              </a:rPr>
              <a:t>공격</a:t>
            </a:r>
            <a:endParaRPr lang="ko-KR" altLang="en-US" sz="1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117" name="Text Box 280"/>
          <p:cNvSpPr txBox="1">
            <a:spLocks noChangeArrowheads="1"/>
          </p:cNvSpPr>
          <p:nvPr/>
        </p:nvSpPr>
        <p:spPr bwMode="auto">
          <a:xfrm>
            <a:off x="2495550" y="2205039"/>
            <a:ext cx="2305050" cy="25082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ko-KR" altLang="en-US" sz="1000" b="1" dirty="0" smtClean="0">
                <a:solidFill>
                  <a:srgbClr val="FF0000"/>
                </a:solidFill>
              </a:rPr>
              <a:t>기본 랜덤 피해범위가 넓다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0" y="939126"/>
            <a:ext cx="2316681" cy="2523963"/>
          </a:xfrm>
          <a:prstGeom prst="rect">
            <a:avLst/>
          </a:prstGeom>
        </p:spPr>
      </p:pic>
      <p:sp>
        <p:nvSpPr>
          <p:cNvPr id="16" name="직사각형 15"/>
          <p:cNvSpPr/>
          <p:nvPr/>
        </p:nvSpPr>
        <p:spPr>
          <a:xfrm>
            <a:off x="7937500" y="1165264"/>
            <a:ext cx="2251710" cy="5403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Two-Hand Sword</a:t>
            </a:r>
            <a:endParaRPr lang="ko-KR" altLang="en-US" dirty="0"/>
          </a:p>
        </p:txBody>
      </p:sp>
      <p:sp>
        <p:nvSpPr>
          <p:cNvPr id="40" name="직사각형 39"/>
          <p:cNvSpPr/>
          <p:nvPr/>
        </p:nvSpPr>
        <p:spPr>
          <a:xfrm>
            <a:off x="7937500" y="1952944"/>
            <a:ext cx="2251710" cy="5403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Heavy Armor</a:t>
            </a:r>
            <a:endParaRPr lang="ko-KR" altLang="en-US" dirty="0"/>
          </a:p>
        </p:txBody>
      </p:sp>
      <p:cxnSp>
        <p:nvCxnSpPr>
          <p:cNvPr id="21" name="꺾인 연결선 20"/>
          <p:cNvCxnSpPr>
            <a:stCxn id="16" idx="1"/>
            <a:endCxn id="4099" idx="3"/>
          </p:cNvCxnSpPr>
          <p:nvPr/>
        </p:nvCxnSpPr>
        <p:spPr>
          <a:xfrm rot="10800000" flipV="1">
            <a:off x="6961188" y="1435457"/>
            <a:ext cx="976312" cy="396519"/>
          </a:xfrm>
          <a:prstGeom prst="bentConnector3">
            <a:avLst>
              <a:gd name="adj1" fmla="val 50000"/>
            </a:avLst>
          </a:prstGeom>
          <a:ln w="25400" cmpd="sng">
            <a:solidFill>
              <a:srgbClr val="FF0000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꺾인 연결선 45"/>
          <p:cNvCxnSpPr>
            <a:stCxn id="40" idx="1"/>
            <a:endCxn id="4099" idx="3"/>
          </p:cNvCxnSpPr>
          <p:nvPr/>
        </p:nvCxnSpPr>
        <p:spPr>
          <a:xfrm rot="10800000">
            <a:off x="6961188" y="1831978"/>
            <a:ext cx="976312" cy="391161"/>
          </a:xfrm>
          <a:prstGeom prst="bentConnector3">
            <a:avLst>
              <a:gd name="adj1" fmla="val 50000"/>
            </a:avLst>
          </a:prstGeom>
          <a:ln w="25400" cmpd="sng">
            <a:solidFill>
              <a:srgbClr val="FF0000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직사각형 51"/>
          <p:cNvSpPr/>
          <p:nvPr/>
        </p:nvSpPr>
        <p:spPr>
          <a:xfrm>
            <a:off x="6362381" y="3924018"/>
            <a:ext cx="3816985" cy="18695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전방 구르기</a:t>
            </a:r>
            <a:endParaRPr lang="en-US" altLang="ko-KR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  <a:p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- </a:t>
            </a:r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회피 </a:t>
            </a:r>
            <a:endParaRPr lang="en-US" altLang="ko-KR" sz="1600" dirty="0" smtClean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  <a:p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 - </a:t>
            </a:r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방어력 증가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(10sec)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- </a:t>
            </a:r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치명타 확률 증가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(10Sec)</a:t>
            </a:r>
            <a:endParaRPr lang="ko-KR" altLang="en-US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1980563" y="3924019"/>
            <a:ext cx="3816985" cy="3932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체력</a:t>
            </a:r>
            <a:endParaRPr lang="en-US" altLang="ko-KR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1980563" y="4417294"/>
            <a:ext cx="3816985" cy="3932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발화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(Fire / Light)</a:t>
            </a:r>
            <a:endParaRPr lang="en-US" altLang="ko-KR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980563" y="4902868"/>
            <a:ext cx="3816985" cy="3932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도발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, Pulling</a:t>
            </a:r>
            <a:endParaRPr lang="en-US" altLang="ko-KR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2836228" y="3169995"/>
            <a:ext cx="2251710" cy="540387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클래스 주력 속성</a:t>
            </a:r>
            <a:endParaRPr lang="ko-KR" altLang="en-US" dirty="0"/>
          </a:p>
        </p:txBody>
      </p:sp>
      <p:sp>
        <p:nvSpPr>
          <p:cNvPr id="62" name="직사각형 61"/>
          <p:cNvSpPr/>
          <p:nvPr/>
        </p:nvSpPr>
        <p:spPr>
          <a:xfrm>
            <a:off x="7100170" y="3167649"/>
            <a:ext cx="2251710" cy="5403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전투 보조 스킬</a:t>
            </a:r>
            <a:endParaRPr lang="ko-KR" altLang="en-US" dirty="0"/>
          </a:p>
        </p:txBody>
      </p:sp>
      <p:cxnSp>
        <p:nvCxnSpPr>
          <p:cNvPr id="31" name="꺾인 연결선 30"/>
          <p:cNvCxnSpPr>
            <a:stCxn id="4099" idx="2"/>
            <a:endCxn id="60" idx="0"/>
          </p:cNvCxnSpPr>
          <p:nvPr/>
        </p:nvCxnSpPr>
        <p:spPr>
          <a:xfrm rot="5400000">
            <a:off x="4421985" y="1495186"/>
            <a:ext cx="1214908" cy="2134711"/>
          </a:xfrm>
          <a:prstGeom prst="bentConnector3">
            <a:avLst>
              <a:gd name="adj1" fmla="val 65416"/>
            </a:avLst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꺾인 연결선 64"/>
          <p:cNvCxnSpPr>
            <a:stCxn id="4099" idx="2"/>
            <a:endCxn id="62" idx="0"/>
          </p:cNvCxnSpPr>
          <p:nvPr/>
        </p:nvCxnSpPr>
        <p:spPr>
          <a:xfrm rot="16200000" flipH="1">
            <a:off x="6555128" y="1496752"/>
            <a:ext cx="1212562" cy="2129231"/>
          </a:xfrm>
          <a:prstGeom prst="bentConnector3">
            <a:avLst>
              <a:gd name="adj1" fmla="val 65446"/>
            </a:avLst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직사각형 67"/>
          <p:cNvSpPr/>
          <p:nvPr/>
        </p:nvSpPr>
        <p:spPr>
          <a:xfrm>
            <a:off x="1980563" y="5400265"/>
            <a:ext cx="3816985" cy="3932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Knock-Down</a:t>
            </a:r>
            <a:endParaRPr lang="en-US" altLang="ko-KR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1774825" y="6023155"/>
            <a:ext cx="8642350" cy="739936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r>
              <a:rPr lang="ko-KR" altLang="en-US" sz="1000" dirty="0" smtClean="0"/>
              <a:t>스킬 </a:t>
            </a:r>
            <a:r>
              <a:rPr lang="ko-KR" altLang="en-US" sz="1000" dirty="0"/>
              <a:t>구성 종류와 특징</a:t>
            </a:r>
          </a:p>
          <a:p>
            <a:pPr eaLnBrk="1" hangingPunct="1"/>
            <a:r>
              <a:rPr lang="en-US" altLang="ko-KR" sz="1000" dirty="0"/>
              <a:t>1) </a:t>
            </a:r>
            <a:r>
              <a:rPr lang="ko-KR" altLang="en-US" sz="1000" dirty="0"/>
              <a:t>연속 </a:t>
            </a:r>
            <a:r>
              <a:rPr lang="ko-KR" altLang="en-US" sz="1000" dirty="0" smtClean="0"/>
              <a:t>타격 </a:t>
            </a:r>
            <a:r>
              <a:rPr lang="ko-KR" altLang="en-US" sz="1000" dirty="0"/>
              <a:t>및 </a:t>
            </a:r>
            <a:r>
              <a:rPr lang="ko-KR" altLang="en-US" sz="1000" dirty="0" smtClean="0"/>
              <a:t>연소 속성 능력</a:t>
            </a:r>
            <a:endParaRPr lang="ko-KR" altLang="en-US" sz="1000" dirty="0"/>
          </a:p>
          <a:p>
            <a:pPr eaLnBrk="1" hangingPunct="1"/>
            <a:r>
              <a:rPr lang="en-US" altLang="ko-KR" sz="1000" dirty="0" smtClean="0"/>
              <a:t>2) </a:t>
            </a:r>
            <a:r>
              <a:rPr lang="ko-KR" altLang="en-US" sz="1000" dirty="0" smtClean="0"/>
              <a:t>근거리 전투에 </a:t>
            </a:r>
            <a:r>
              <a:rPr lang="ko-KR" altLang="en-US" sz="1000" dirty="0"/>
              <a:t>적합한 </a:t>
            </a:r>
            <a:r>
              <a:rPr lang="ko-KR" altLang="en-US" sz="1000" dirty="0" err="1"/>
              <a:t>패시브</a:t>
            </a:r>
            <a:endParaRPr lang="ko-KR" altLang="en-US" sz="1000" dirty="0"/>
          </a:p>
          <a:p>
            <a:pPr eaLnBrk="1" hangingPunct="1"/>
            <a:r>
              <a:rPr lang="en-US" altLang="ko-KR" sz="1000" dirty="0" smtClean="0"/>
              <a:t>3) </a:t>
            </a:r>
            <a:r>
              <a:rPr lang="ko-KR" altLang="en-US" sz="1000" dirty="0" smtClean="0"/>
              <a:t>범위 </a:t>
            </a:r>
            <a:r>
              <a:rPr lang="ko-KR" altLang="en-US" sz="1000" dirty="0" err="1" smtClean="0"/>
              <a:t>타격형</a:t>
            </a:r>
            <a:r>
              <a:rPr lang="ko-KR" altLang="en-US" sz="1000" dirty="0" smtClean="0"/>
              <a:t> </a:t>
            </a:r>
            <a:r>
              <a:rPr lang="ko-KR" altLang="en-US" sz="1000" dirty="0"/>
              <a:t>스킬</a:t>
            </a:r>
          </a:p>
          <a:p>
            <a:pPr eaLnBrk="1" hangingPunct="1"/>
            <a:r>
              <a:rPr lang="en-US" altLang="ko-KR" sz="1000" dirty="0" smtClean="0"/>
              <a:t>4) </a:t>
            </a:r>
            <a:r>
              <a:rPr lang="ko-KR" altLang="en-US" sz="1000" dirty="0" smtClean="0"/>
              <a:t>대상 연소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대상 도발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넉</a:t>
            </a:r>
            <a:r>
              <a:rPr lang="en-US" altLang="ko-KR" sz="1000" dirty="0" smtClean="0"/>
              <a:t>-</a:t>
            </a:r>
            <a:r>
              <a:rPr lang="ko-KR" altLang="en-US" sz="1000" dirty="0" smtClean="0"/>
              <a:t>다운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315457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1774825" y="333375"/>
            <a:ext cx="8721725" cy="574677"/>
            <a:chOff x="1774825" y="333375"/>
            <a:chExt cx="8721725" cy="574677"/>
          </a:xfrm>
        </p:grpSpPr>
        <p:sp>
          <p:nvSpPr>
            <p:cNvPr id="14" name="Rectangle 36"/>
            <p:cNvSpPr>
              <a:spLocks noChangeArrowheads="1"/>
            </p:cNvSpPr>
            <p:nvPr/>
          </p:nvSpPr>
          <p:spPr bwMode="auto">
            <a:xfrm>
              <a:off x="1847851" y="435888"/>
              <a:ext cx="8648699" cy="4721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latinLnBrk="1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latinLnBrk="1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latinLnBrk="1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latinLnBrk="1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latinLnBrk="1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ko-KR" altLang="ko-KR" sz="1800"/>
            </a:p>
          </p:txBody>
        </p:sp>
        <p:sp>
          <p:nvSpPr>
            <p:cNvPr id="15" name="Rectangle 251"/>
            <p:cNvSpPr>
              <a:spLocks noChangeArrowheads="1"/>
            </p:cNvSpPr>
            <p:nvPr/>
          </p:nvSpPr>
          <p:spPr bwMode="auto">
            <a:xfrm>
              <a:off x="1774825" y="333375"/>
              <a:ext cx="8642350" cy="503238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C000"/>
                </a:gs>
              </a:gsLst>
              <a:lin ang="4800000" scaled="0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algn="ctr" eaLnBrk="1" hangingPunct="1"/>
              <a:r>
                <a:rPr lang="en-US" altLang="ko-KR" sz="2000" b="1" dirty="0" smtClean="0">
                  <a:solidFill>
                    <a:schemeClr val="bg1"/>
                  </a:solidFill>
                </a:rPr>
                <a:t>Berserker</a:t>
              </a:r>
              <a:endParaRPr lang="en-US" altLang="ko-KR" sz="2000" b="1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598823"/>
              </p:ext>
            </p:extLst>
          </p:nvPr>
        </p:nvGraphicFramePr>
        <p:xfrm>
          <a:off x="1107998" y="1352090"/>
          <a:ext cx="3238500" cy="2261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2621"/>
                <a:gridCol w="735879"/>
              </a:tblGrid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smtClean="0">
                          <a:effectLst/>
                        </a:rPr>
                        <a:t>강타</a:t>
                      </a:r>
                      <a:r>
                        <a:rPr lang="en-US" altLang="ko-KR" sz="1000" u="none" strike="noStrike" dirty="0">
                          <a:effectLst/>
                        </a:rPr>
                        <a:t>: </a:t>
                      </a:r>
                      <a:r>
                        <a:rPr lang="ko-KR" altLang="en-US" sz="1000" u="none" strike="noStrike" dirty="0">
                          <a:effectLst/>
                        </a:rPr>
                        <a:t>파워 스트라이크</a:t>
                      </a:r>
                      <a:r>
                        <a:rPr lang="en-US" altLang="ko-KR" sz="1000" u="none" strike="noStrike" dirty="0">
                          <a:effectLst/>
                        </a:rPr>
                        <a:t>(Power Strike) [Lv.2]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smtClean="0">
                          <a:effectLst/>
                        </a:rPr>
                        <a:t>태풍</a:t>
                      </a:r>
                      <a:r>
                        <a:rPr lang="en-US" altLang="ko-KR" sz="1000" u="none" strike="noStrike" dirty="0">
                          <a:effectLst/>
                        </a:rPr>
                        <a:t>: </a:t>
                      </a:r>
                      <a:r>
                        <a:rPr lang="ko-KR" altLang="en-US" sz="1000" u="none" strike="noStrike" dirty="0" err="1">
                          <a:effectLst/>
                        </a:rPr>
                        <a:t>싸이클론</a:t>
                      </a:r>
                      <a:r>
                        <a:rPr lang="en-US" altLang="ko-KR" sz="1000" u="none" strike="noStrike" dirty="0">
                          <a:effectLst/>
                        </a:rPr>
                        <a:t>(Cyclone) [Lv.4]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smtClean="0">
                          <a:effectLst/>
                        </a:rPr>
                        <a:t>파괴</a:t>
                      </a:r>
                      <a:r>
                        <a:rPr lang="en-US" altLang="ko-KR" sz="1000" u="none" strike="noStrike" dirty="0">
                          <a:effectLst/>
                        </a:rPr>
                        <a:t>: </a:t>
                      </a:r>
                      <a:r>
                        <a:rPr lang="ko-KR" altLang="en-US" sz="1000" u="none" strike="noStrike" dirty="0" err="1">
                          <a:effectLst/>
                        </a:rPr>
                        <a:t>브레이커</a:t>
                      </a:r>
                      <a:r>
                        <a:rPr lang="en-US" altLang="ko-KR" sz="1000" u="none" strike="noStrike" dirty="0">
                          <a:effectLst/>
                        </a:rPr>
                        <a:t>(Breaker) [Lv.6]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smtClean="0">
                          <a:effectLst/>
                        </a:rPr>
                        <a:t>살육</a:t>
                      </a:r>
                      <a:r>
                        <a:rPr lang="en-US" altLang="ko-KR" sz="1000" u="none" strike="noStrike" dirty="0">
                          <a:effectLst/>
                        </a:rPr>
                        <a:t>: </a:t>
                      </a:r>
                      <a:r>
                        <a:rPr lang="ko-KR" altLang="en-US" sz="1000" u="none" strike="noStrike" dirty="0" err="1">
                          <a:effectLst/>
                        </a:rPr>
                        <a:t>슬래터</a:t>
                      </a:r>
                      <a:r>
                        <a:rPr lang="en-US" altLang="ko-KR" sz="1000" u="none" strike="noStrike" dirty="0">
                          <a:effectLst/>
                        </a:rPr>
                        <a:t>(Slaughter) [Lv.8]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19" name="그림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718" y="1369090"/>
            <a:ext cx="493310" cy="493310"/>
          </a:xfrm>
          <a:prstGeom prst="rect">
            <a:avLst/>
          </a:prstGeom>
        </p:spPr>
      </p:pic>
      <p:pic>
        <p:nvPicPr>
          <p:cNvPr id="21" name="그림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803" y="1919824"/>
            <a:ext cx="493310" cy="493310"/>
          </a:xfrm>
          <a:prstGeom prst="rect">
            <a:avLst/>
          </a:prstGeom>
        </p:spPr>
      </p:pic>
      <p:pic>
        <p:nvPicPr>
          <p:cNvPr id="22" name="그림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803" y="2477025"/>
            <a:ext cx="493310" cy="493310"/>
          </a:xfrm>
          <a:prstGeom prst="rect">
            <a:avLst/>
          </a:prstGeom>
        </p:spPr>
      </p:pic>
      <p:pic>
        <p:nvPicPr>
          <p:cNvPr id="24" name="그림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803" y="3057699"/>
            <a:ext cx="493310" cy="493310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982431"/>
              </p:ext>
            </p:extLst>
          </p:nvPr>
        </p:nvGraphicFramePr>
        <p:xfrm>
          <a:off x="4452764" y="1346303"/>
          <a:ext cx="3238500" cy="2261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2621"/>
                <a:gridCol w="735879"/>
              </a:tblGrid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smtClean="0">
                          <a:effectLst/>
                        </a:rPr>
                        <a:t>포효</a:t>
                      </a:r>
                      <a:r>
                        <a:rPr lang="en-US" altLang="ko-KR" sz="1000" u="none" strike="noStrike" dirty="0">
                          <a:effectLst/>
                        </a:rPr>
                        <a:t>: </a:t>
                      </a:r>
                      <a:r>
                        <a:rPr lang="ko-KR" altLang="en-US" sz="1000" u="none" strike="noStrike" dirty="0" err="1">
                          <a:effectLst/>
                        </a:rPr>
                        <a:t>로어</a:t>
                      </a:r>
                      <a:r>
                        <a:rPr lang="en-US" altLang="ko-KR" sz="1000" u="none" strike="noStrike" dirty="0">
                          <a:effectLst/>
                        </a:rPr>
                        <a:t>(Roar) [Lv.10]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smtClean="0">
                          <a:effectLst/>
                        </a:rPr>
                        <a:t>속공</a:t>
                      </a:r>
                      <a:r>
                        <a:rPr lang="en-US" altLang="ko-KR" sz="1000" u="none" strike="noStrike" dirty="0">
                          <a:effectLst/>
                        </a:rPr>
                        <a:t>: </a:t>
                      </a:r>
                      <a:r>
                        <a:rPr lang="ko-KR" altLang="en-US" sz="1000" u="none" strike="noStrike" dirty="0" err="1">
                          <a:effectLst/>
                        </a:rPr>
                        <a:t>팬텀스러스트</a:t>
                      </a:r>
                      <a:r>
                        <a:rPr lang="en-US" altLang="ko-KR" sz="1000" u="none" strike="noStrike" dirty="0">
                          <a:effectLst/>
                        </a:rPr>
                        <a:t>(Phantom Thrust) [Lv.12]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smtClean="0">
                          <a:effectLst/>
                        </a:rPr>
                        <a:t>돌풍</a:t>
                      </a:r>
                      <a:r>
                        <a:rPr lang="en-US" altLang="ko-KR" sz="1000" u="none" strike="noStrike" dirty="0">
                          <a:effectLst/>
                        </a:rPr>
                        <a:t>: </a:t>
                      </a:r>
                      <a:r>
                        <a:rPr lang="ko-KR" altLang="en-US" sz="1000" u="none" strike="noStrike" dirty="0" err="1">
                          <a:effectLst/>
                        </a:rPr>
                        <a:t>윈드</a:t>
                      </a:r>
                      <a:r>
                        <a:rPr lang="ko-KR" altLang="en-US" sz="1000" u="none" strike="noStrike" dirty="0">
                          <a:effectLst/>
                        </a:rPr>
                        <a:t> </a:t>
                      </a:r>
                      <a:r>
                        <a:rPr lang="ko-KR" altLang="en-US" sz="1000" u="none" strike="noStrike" dirty="0" err="1">
                          <a:effectLst/>
                        </a:rPr>
                        <a:t>블레이드</a:t>
                      </a:r>
                      <a:r>
                        <a:rPr lang="en-US" altLang="ko-KR" sz="1000" u="none" strike="noStrike" dirty="0">
                          <a:effectLst/>
                        </a:rPr>
                        <a:t>(Wind Blade) [Lv.10]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smtClean="0">
                          <a:effectLst/>
                        </a:rPr>
                        <a:t>돌진</a:t>
                      </a:r>
                      <a:r>
                        <a:rPr lang="en-US" altLang="ko-KR" sz="1000" u="none" strike="noStrike" dirty="0">
                          <a:effectLst/>
                        </a:rPr>
                        <a:t>: </a:t>
                      </a:r>
                      <a:r>
                        <a:rPr lang="ko-KR" altLang="en-US" sz="1000" u="none" strike="noStrike" dirty="0">
                          <a:effectLst/>
                        </a:rPr>
                        <a:t>바디 </a:t>
                      </a:r>
                      <a:r>
                        <a:rPr lang="ko-KR" altLang="en-US" sz="1000" u="none" strike="noStrike" dirty="0" err="1">
                          <a:effectLst/>
                        </a:rPr>
                        <a:t>블로우</a:t>
                      </a:r>
                      <a:r>
                        <a:rPr lang="en-US" altLang="ko-KR" sz="1000" u="none" strike="noStrike" dirty="0">
                          <a:effectLst/>
                        </a:rPr>
                        <a:t>(Body Blow) [Lv.12]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25" name="그림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438" y="1369090"/>
            <a:ext cx="493310" cy="493310"/>
          </a:xfrm>
          <a:prstGeom prst="rect">
            <a:avLst/>
          </a:prstGeom>
        </p:spPr>
      </p:pic>
      <p:pic>
        <p:nvPicPr>
          <p:cNvPr id="26" name="그림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438" y="1913518"/>
            <a:ext cx="493310" cy="493310"/>
          </a:xfrm>
          <a:prstGeom prst="rect">
            <a:avLst/>
          </a:prstGeom>
        </p:spPr>
      </p:pic>
      <p:pic>
        <p:nvPicPr>
          <p:cNvPr id="27" name="그림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360" y="2479048"/>
            <a:ext cx="493310" cy="493310"/>
          </a:xfrm>
          <a:prstGeom prst="rect">
            <a:avLst/>
          </a:prstGeom>
        </p:spPr>
      </p:pic>
      <p:pic>
        <p:nvPicPr>
          <p:cNvPr id="28" name="그림 2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360" y="3046263"/>
            <a:ext cx="493310" cy="493310"/>
          </a:xfrm>
          <a:prstGeom prst="rect">
            <a:avLst/>
          </a:prstGeom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915682"/>
              </p:ext>
            </p:extLst>
          </p:nvPr>
        </p:nvGraphicFramePr>
        <p:xfrm>
          <a:off x="7797530" y="1340590"/>
          <a:ext cx="3238500" cy="2261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2621"/>
                <a:gridCol w="735879"/>
              </a:tblGrid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광분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프렌지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(Frenzy) [Lv.14]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강압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코어시브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(Coercive) [Lv.14]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돌출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페니트레이트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(Penetrate) [Lv.16]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마검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마하 </a:t>
                      </a:r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블레이드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(Mach Blade) [Lv.16]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29" name="그림 2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5" y="1919824"/>
            <a:ext cx="493310" cy="493310"/>
          </a:xfrm>
          <a:prstGeom prst="rect">
            <a:avLst/>
          </a:prstGeom>
        </p:spPr>
      </p:pic>
      <p:pic>
        <p:nvPicPr>
          <p:cNvPr id="30" name="그림 2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5" y="1352090"/>
            <a:ext cx="493310" cy="493310"/>
          </a:xfrm>
          <a:prstGeom prst="rect">
            <a:avLst/>
          </a:prstGeom>
        </p:spPr>
      </p:pic>
      <p:pic>
        <p:nvPicPr>
          <p:cNvPr id="31" name="그림 3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5" y="2477025"/>
            <a:ext cx="493310" cy="493310"/>
          </a:xfrm>
          <a:prstGeom prst="rect">
            <a:avLst/>
          </a:prstGeom>
        </p:spPr>
      </p:pic>
      <p:pic>
        <p:nvPicPr>
          <p:cNvPr id="32" name="그림 3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5" y="3033101"/>
            <a:ext cx="493310" cy="493310"/>
          </a:xfrm>
          <a:prstGeom prst="rect">
            <a:avLst/>
          </a:prstGeom>
        </p:spPr>
      </p:pic>
      <p:sp>
        <p:nvSpPr>
          <p:cNvPr id="33" name="직사각형 32"/>
          <p:cNvSpPr/>
          <p:nvPr/>
        </p:nvSpPr>
        <p:spPr>
          <a:xfrm>
            <a:off x="4081749" y="975459"/>
            <a:ext cx="4180902" cy="2986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</a:rPr>
              <a:t>Berserker Active Skills</a:t>
            </a:r>
            <a:endParaRPr lang="ko-KR" alt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747"/>
              </p:ext>
            </p:extLst>
          </p:nvPr>
        </p:nvGraphicFramePr>
        <p:xfrm>
          <a:off x="4452764" y="4385325"/>
          <a:ext cx="3238500" cy="2261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2621"/>
                <a:gridCol w="735879"/>
              </a:tblGrid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견고함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하드스킨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(Hard Skin) [Lv.1]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고대힘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앤션트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포스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(Ancient Force) [Lv.1]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약점간파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디텍션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(Detection) [lv.1]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갈증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블러디써스트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en-US" altLang="ko-K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BloodyThirst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[lv.1]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34" name="그림 3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360" y="4388310"/>
            <a:ext cx="493310" cy="493310"/>
          </a:xfrm>
          <a:prstGeom prst="rect">
            <a:avLst/>
          </a:prstGeom>
        </p:spPr>
      </p:pic>
      <p:pic>
        <p:nvPicPr>
          <p:cNvPr id="35" name="그림 3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360" y="4970892"/>
            <a:ext cx="493310" cy="493310"/>
          </a:xfrm>
          <a:prstGeom prst="rect">
            <a:avLst/>
          </a:prstGeom>
        </p:spPr>
      </p:pic>
      <p:pic>
        <p:nvPicPr>
          <p:cNvPr id="36" name="그림 3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360" y="5510998"/>
            <a:ext cx="493310" cy="493310"/>
          </a:xfrm>
          <a:prstGeom prst="rect">
            <a:avLst/>
          </a:prstGeom>
        </p:spPr>
      </p:pic>
      <p:pic>
        <p:nvPicPr>
          <p:cNvPr id="37" name="그림 3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360" y="6078883"/>
            <a:ext cx="493310" cy="493310"/>
          </a:xfrm>
          <a:prstGeom prst="rect">
            <a:avLst/>
          </a:prstGeom>
        </p:spPr>
      </p:pic>
      <p:sp>
        <p:nvSpPr>
          <p:cNvPr id="38" name="직사각형 37"/>
          <p:cNvSpPr/>
          <p:nvPr/>
        </p:nvSpPr>
        <p:spPr>
          <a:xfrm>
            <a:off x="4081749" y="3841511"/>
            <a:ext cx="4180902" cy="2986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</a:rPr>
              <a:t>Berserker </a:t>
            </a:r>
            <a:r>
              <a:rPr lang="en-US" altLang="ko-KR" dirty="0" smtClean="0"/>
              <a:t>Passive Skills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90277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5232400" y="1708866"/>
            <a:ext cx="1728788" cy="246221"/>
          </a:xfrm>
          <a:prstGeom prst="rect">
            <a:avLst/>
          </a:prstGeom>
          <a:solidFill>
            <a:srgbClr val="FFFF99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ko-KR" altLang="en-US" sz="1000" dirty="0" smtClean="0"/>
              <a:t>원거리</a:t>
            </a:r>
            <a:endParaRPr lang="ko-KR" altLang="en-US" sz="1000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43" y="1049417"/>
            <a:ext cx="1896020" cy="2523963"/>
          </a:xfrm>
          <a:prstGeom prst="rect">
            <a:avLst/>
          </a:prstGeom>
        </p:spPr>
      </p:pic>
      <p:grpSp>
        <p:nvGrpSpPr>
          <p:cNvPr id="27" name="그룹 26"/>
          <p:cNvGrpSpPr/>
          <p:nvPr/>
        </p:nvGrpSpPr>
        <p:grpSpPr>
          <a:xfrm>
            <a:off x="1774825" y="333375"/>
            <a:ext cx="8721725" cy="574677"/>
            <a:chOff x="1774825" y="333375"/>
            <a:chExt cx="8721725" cy="574677"/>
          </a:xfrm>
        </p:grpSpPr>
        <p:sp>
          <p:nvSpPr>
            <p:cNvPr id="28" name="Rectangle 36"/>
            <p:cNvSpPr>
              <a:spLocks noChangeArrowheads="1"/>
            </p:cNvSpPr>
            <p:nvPr/>
          </p:nvSpPr>
          <p:spPr bwMode="auto">
            <a:xfrm>
              <a:off x="1847851" y="435888"/>
              <a:ext cx="8648699" cy="4721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latinLnBrk="1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latinLnBrk="1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latinLnBrk="1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latinLnBrk="1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latinLnBrk="1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ko-KR" altLang="ko-KR" sz="1800"/>
            </a:p>
          </p:txBody>
        </p:sp>
        <p:sp>
          <p:nvSpPr>
            <p:cNvPr id="29" name="Rectangle 251"/>
            <p:cNvSpPr>
              <a:spLocks noChangeArrowheads="1"/>
            </p:cNvSpPr>
            <p:nvPr/>
          </p:nvSpPr>
          <p:spPr bwMode="auto">
            <a:xfrm>
              <a:off x="1774825" y="333375"/>
              <a:ext cx="8642350" cy="503238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C000"/>
                </a:gs>
              </a:gsLst>
              <a:lin ang="4800000" scaled="0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algn="ctr" eaLnBrk="1" hangingPunct="1"/>
              <a:r>
                <a:rPr lang="en-US" altLang="ko-KR" sz="2000" b="1" dirty="0" smtClean="0">
                  <a:solidFill>
                    <a:schemeClr val="bg1"/>
                  </a:solidFill>
                </a:rPr>
                <a:t>Demon Hunter</a:t>
              </a:r>
              <a:endParaRPr lang="en-US" altLang="ko-KR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" name="AutoShape 273"/>
          <p:cNvSpPr>
            <a:spLocks noChangeArrowheads="1"/>
          </p:cNvSpPr>
          <p:nvPr/>
        </p:nvSpPr>
        <p:spPr bwMode="auto">
          <a:xfrm>
            <a:off x="2495550" y="1484314"/>
            <a:ext cx="2592388" cy="720725"/>
          </a:xfrm>
          <a:prstGeom prst="rightArrowCallout">
            <a:avLst>
              <a:gd name="adj1" fmla="val 27750"/>
              <a:gd name="adj2" fmla="val 34139"/>
              <a:gd name="adj3" fmla="val 18617"/>
              <a:gd name="adj4" fmla="val 89069"/>
            </a:avLst>
          </a:prstGeom>
          <a:solidFill>
            <a:srgbClr val="FF0000"/>
          </a:solidFill>
          <a:ln>
            <a:noFill/>
          </a:ln>
          <a:effectLst/>
          <a:extLst/>
        </p:spPr>
        <p:txBody>
          <a:bodyPr wrap="none" anchor="ctr"/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/>
            <a:r>
              <a:rPr lang="ko-KR" altLang="en-US" sz="1200" dirty="0">
                <a:solidFill>
                  <a:schemeClr val="bg1">
                    <a:lumMod val="95000"/>
                  </a:schemeClr>
                </a:solidFill>
              </a:rPr>
              <a:t>일반 </a:t>
            </a:r>
            <a:r>
              <a:rPr lang="ko-KR" altLang="en-US" sz="1200" dirty="0" smtClean="0">
                <a:solidFill>
                  <a:schemeClr val="bg1">
                    <a:lumMod val="95000"/>
                  </a:schemeClr>
                </a:solidFill>
              </a:rPr>
              <a:t>공격</a:t>
            </a:r>
            <a:endParaRPr lang="ko-KR" altLang="en-US" sz="1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1" name="Text Box 280"/>
          <p:cNvSpPr txBox="1">
            <a:spLocks noChangeArrowheads="1"/>
          </p:cNvSpPr>
          <p:nvPr/>
        </p:nvSpPr>
        <p:spPr bwMode="auto">
          <a:xfrm>
            <a:off x="2495550" y="2205039"/>
            <a:ext cx="2305050" cy="25082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ko-KR" sz="1000" b="1" dirty="0" smtClean="0">
                <a:solidFill>
                  <a:srgbClr val="FF0000"/>
                </a:solidFill>
              </a:rPr>
              <a:t>1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회 공격 시 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2 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번의 피해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7937500" y="1165264"/>
            <a:ext cx="2251710" cy="5403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Dual Cross-Bow</a:t>
            </a:r>
            <a:endParaRPr lang="ko-KR" altLang="en-US" dirty="0"/>
          </a:p>
        </p:txBody>
      </p:sp>
      <p:sp>
        <p:nvSpPr>
          <p:cNvPr id="33" name="직사각형 32"/>
          <p:cNvSpPr/>
          <p:nvPr/>
        </p:nvSpPr>
        <p:spPr>
          <a:xfrm>
            <a:off x="7937500" y="1952944"/>
            <a:ext cx="2251710" cy="5403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Light Armor</a:t>
            </a:r>
            <a:endParaRPr lang="ko-KR" altLang="en-US" dirty="0"/>
          </a:p>
        </p:txBody>
      </p:sp>
      <p:cxnSp>
        <p:nvCxnSpPr>
          <p:cNvPr id="34" name="꺾인 연결선 33"/>
          <p:cNvCxnSpPr>
            <a:stCxn id="32" idx="1"/>
            <a:endCxn id="6146" idx="3"/>
          </p:cNvCxnSpPr>
          <p:nvPr/>
        </p:nvCxnSpPr>
        <p:spPr>
          <a:xfrm rot="10800000" flipV="1">
            <a:off x="6961188" y="1435457"/>
            <a:ext cx="976312" cy="396519"/>
          </a:xfrm>
          <a:prstGeom prst="bentConnector3">
            <a:avLst>
              <a:gd name="adj1" fmla="val 50000"/>
            </a:avLst>
          </a:prstGeom>
          <a:ln w="25400" cmpd="sng">
            <a:solidFill>
              <a:srgbClr val="FF0000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꺾인 연결선 34"/>
          <p:cNvCxnSpPr>
            <a:stCxn id="33" idx="1"/>
            <a:endCxn id="6146" idx="3"/>
          </p:cNvCxnSpPr>
          <p:nvPr/>
        </p:nvCxnSpPr>
        <p:spPr>
          <a:xfrm rot="10800000">
            <a:off x="6961188" y="1831978"/>
            <a:ext cx="976312" cy="391161"/>
          </a:xfrm>
          <a:prstGeom prst="bentConnector3">
            <a:avLst>
              <a:gd name="adj1" fmla="val 50000"/>
            </a:avLst>
          </a:prstGeom>
          <a:ln w="25400" cmpd="sng">
            <a:solidFill>
              <a:srgbClr val="FF0000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AutoShape 264"/>
          <p:cNvSpPr>
            <a:spLocks noChangeArrowheads="1"/>
          </p:cNvSpPr>
          <p:nvPr/>
        </p:nvSpPr>
        <p:spPr bwMode="auto">
          <a:xfrm>
            <a:off x="1774825" y="3601762"/>
            <a:ext cx="4248150" cy="2194047"/>
          </a:xfrm>
          <a:prstGeom prst="bevel">
            <a:avLst>
              <a:gd name="adj" fmla="val 3028"/>
            </a:avLst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ko-KR" sz="1200"/>
          </a:p>
        </p:txBody>
      </p:sp>
      <p:sp>
        <p:nvSpPr>
          <p:cNvPr id="40" name="AutoShape 267"/>
          <p:cNvSpPr>
            <a:spLocks noChangeArrowheads="1"/>
          </p:cNvSpPr>
          <p:nvPr/>
        </p:nvSpPr>
        <p:spPr bwMode="auto">
          <a:xfrm>
            <a:off x="6167438" y="3601762"/>
            <a:ext cx="4248150" cy="2194047"/>
          </a:xfrm>
          <a:prstGeom prst="bevel">
            <a:avLst>
              <a:gd name="adj" fmla="val 3028"/>
            </a:avLst>
          </a:prstGeom>
          <a:noFill/>
          <a:ln w="9525">
            <a:solidFill>
              <a:srgbClr val="00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ko-KR" sz="1200"/>
          </a:p>
        </p:txBody>
      </p:sp>
      <p:sp>
        <p:nvSpPr>
          <p:cNvPr id="41" name="직사각형 40"/>
          <p:cNvSpPr/>
          <p:nvPr/>
        </p:nvSpPr>
        <p:spPr>
          <a:xfrm>
            <a:off x="6372225" y="3762222"/>
            <a:ext cx="3816985" cy="18695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전방 구르기</a:t>
            </a:r>
            <a:endParaRPr lang="en-US" altLang="ko-KR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  <a:p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- </a:t>
            </a:r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회피</a:t>
            </a:r>
            <a:endParaRPr lang="en-US" altLang="ko-KR" sz="1600" dirty="0" smtClean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  <a:p>
            <a:r>
              <a:rPr lang="en-US" altLang="ko-KR" sz="1600" dirty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- </a:t>
            </a:r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방어력 증가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(10Sec)</a:t>
            </a:r>
          </a:p>
          <a:p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- </a:t>
            </a:r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치명타 세기 증가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(10sec)</a:t>
            </a:r>
            <a:endParaRPr lang="ko-KR" altLang="en-US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1990407" y="3762223"/>
            <a:ext cx="3816985" cy="3932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치명타 세기</a:t>
            </a:r>
            <a:endParaRPr lang="en-US" altLang="ko-KR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1990407" y="4255498"/>
            <a:ext cx="3816985" cy="3932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중독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(Poison / Darkness)</a:t>
            </a:r>
            <a:endParaRPr lang="en-US" altLang="ko-KR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1990407" y="4741072"/>
            <a:ext cx="3816985" cy="3932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혼란</a:t>
            </a:r>
            <a:endParaRPr lang="en-US" altLang="ko-KR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2846072" y="3008199"/>
            <a:ext cx="2251710" cy="540387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클래스 주력 속성</a:t>
            </a:r>
            <a:endParaRPr lang="ko-KR" altLang="en-US" dirty="0"/>
          </a:p>
        </p:txBody>
      </p:sp>
      <p:sp>
        <p:nvSpPr>
          <p:cNvPr id="46" name="직사각형 45"/>
          <p:cNvSpPr/>
          <p:nvPr/>
        </p:nvSpPr>
        <p:spPr>
          <a:xfrm>
            <a:off x="7110014" y="3005853"/>
            <a:ext cx="2251710" cy="5403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전투 보조 스킬</a:t>
            </a:r>
            <a:endParaRPr lang="ko-KR" altLang="en-US" dirty="0"/>
          </a:p>
        </p:txBody>
      </p:sp>
      <p:cxnSp>
        <p:nvCxnSpPr>
          <p:cNvPr id="47" name="꺾인 연결선 46"/>
          <p:cNvCxnSpPr>
            <a:stCxn id="6146" idx="2"/>
            <a:endCxn id="45" idx="0"/>
          </p:cNvCxnSpPr>
          <p:nvPr/>
        </p:nvCxnSpPr>
        <p:spPr>
          <a:xfrm rot="5400000">
            <a:off x="4507805" y="1419210"/>
            <a:ext cx="1053112" cy="2124867"/>
          </a:xfrm>
          <a:prstGeom prst="bentConnector3">
            <a:avLst>
              <a:gd name="adj1" fmla="val 70378"/>
            </a:avLst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꺾인 연결선 47"/>
          <p:cNvCxnSpPr>
            <a:stCxn id="6146" idx="2"/>
            <a:endCxn id="46" idx="0"/>
          </p:cNvCxnSpPr>
          <p:nvPr/>
        </p:nvCxnSpPr>
        <p:spPr>
          <a:xfrm rot="16200000" flipH="1">
            <a:off x="6640948" y="1410932"/>
            <a:ext cx="1050766" cy="2139075"/>
          </a:xfrm>
          <a:prstGeom prst="bentConnector3">
            <a:avLst>
              <a:gd name="adj1" fmla="val 70424"/>
            </a:avLst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직사각형 48"/>
          <p:cNvSpPr/>
          <p:nvPr/>
        </p:nvSpPr>
        <p:spPr>
          <a:xfrm>
            <a:off x="1990407" y="5238469"/>
            <a:ext cx="3816985" cy="3932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Knock-Back</a:t>
            </a:r>
            <a:endParaRPr lang="en-US" altLang="ko-KR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774825" y="5894867"/>
            <a:ext cx="8642350" cy="805423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r>
              <a:rPr lang="ko-KR" altLang="en-US" sz="1000" dirty="0" smtClean="0"/>
              <a:t>스킬 </a:t>
            </a:r>
            <a:r>
              <a:rPr lang="ko-KR" altLang="en-US" sz="1000" dirty="0"/>
              <a:t>구성 종류와 특징</a:t>
            </a:r>
          </a:p>
          <a:p>
            <a:pPr eaLnBrk="1" hangingPunct="1"/>
            <a:r>
              <a:rPr lang="en-US" altLang="ko-KR" sz="1000" dirty="0"/>
              <a:t>1) </a:t>
            </a:r>
            <a:r>
              <a:rPr lang="ko-KR" altLang="en-US" sz="1000" dirty="0"/>
              <a:t>연속 </a:t>
            </a:r>
            <a:r>
              <a:rPr lang="ko-KR" altLang="en-US" sz="1000" dirty="0" smtClean="0"/>
              <a:t>사격 </a:t>
            </a:r>
            <a:r>
              <a:rPr lang="ko-KR" altLang="en-US" sz="1000" dirty="0"/>
              <a:t>및 </a:t>
            </a:r>
            <a:r>
              <a:rPr lang="ko-KR" altLang="en-US" sz="1000" dirty="0" smtClean="0"/>
              <a:t>암흑</a:t>
            </a:r>
            <a:r>
              <a:rPr lang="en-US" altLang="ko-KR" sz="1000" dirty="0" smtClean="0"/>
              <a:t>/</a:t>
            </a:r>
            <a:r>
              <a:rPr lang="ko-KR" altLang="en-US" sz="1000" dirty="0" smtClean="0"/>
              <a:t>독 속성 능력</a:t>
            </a:r>
            <a:endParaRPr lang="ko-KR" altLang="en-US" sz="1000" dirty="0"/>
          </a:p>
          <a:p>
            <a:pPr eaLnBrk="1" hangingPunct="1"/>
            <a:r>
              <a:rPr lang="en-US" altLang="ko-KR" sz="1000" dirty="0" smtClean="0"/>
              <a:t>2) </a:t>
            </a:r>
            <a:r>
              <a:rPr lang="ko-KR" altLang="en-US" sz="1000" dirty="0" smtClean="0"/>
              <a:t>원거리 전투에 </a:t>
            </a:r>
            <a:r>
              <a:rPr lang="ko-KR" altLang="en-US" sz="1000" dirty="0"/>
              <a:t>적합한 </a:t>
            </a:r>
            <a:r>
              <a:rPr lang="ko-KR" altLang="en-US" sz="1000" dirty="0" err="1"/>
              <a:t>패시브</a:t>
            </a:r>
            <a:endParaRPr lang="ko-KR" altLang="en-US" sz="1000" dirty="0"/>
          </a:p>
          <a:p>
            <a:pPr eaLnBrk="1" hangingPunct="1"/>
            <a:r>
              <a:rPr lang="en-US" altLang="ko-KR" sz="1000" dirty="0" smtClean="0"/>
              <a:t>3) </a:t>
            </a:r>
            <a:r>
              <a:rPr lang="ko-KR" altLang="en-US" sz="1000" dirty="0"/>
              <a:t>대인 및 범위 혼합형 스킬</a:t>
            </a:r>
          </a:p>
          <a:p>
            <a:pPr eaLnBrk="1" hangingPunct="1"/>
            <a:r>
              <a:rPr lang="en-US" altLang="ko-KR" sz="1000" dirty="0" smtClean="0"/>
              <a:t>4) </a:t>
            </a:r>
            <a:r>
              <a:rPr lang="ko-KR" altLang="en-US" sz="1000" dirty="0" smtClean="0"/>
              <a:t>중독 </a:t>
            </a:r>
            <a:r>
              <a:rPr lang="ko-KR" altLang="en-US" sz="1000" dirty="0" err="1" smtClean="0"/>
              <a:t>속성계</a:t>
            </a:r>
            <a:r>
              <a:rPr lang="ko-KR" altLang="en-US" sz="1000" dirty="0" smtClean="0"/>
              <a:t> </a:t>
            </a:r>
            <a:r>
              <a:rPr lang="ko-KR" altLang="en-US" sz="1000" dirty="0"/>
              <a:t>화살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대상 혼란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넉</a:t>
            </a:r>
            <a:r>
              <a:rPr lang="en-US" altLang="ko-KR" sz="1000" dirty="0" smtClean="0"/>
              <a:t>-</a:t>
            </a:r>
            <a:r>
              <a:rPr lang="ko-KR" altLang="en-US" sz="1000" dirty="0" smtClean="0"/>
              <a:t>백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분신</a:t>
            </a:r>
            <a:r>
              <a:rPr lang="en-US" altLang="ko-KR" sz="1000" dirty="0"/>
              <a:t>(</a:t>
            </a:r>
            <a:r>
              <a:rPr lang="ko-KR" altLang="en-US" sz="1000" dirty="0"/>
              <a:t>특정 형태</a:t>
            </a:r>
            <a:r>
              <a:rPr lang="en-US" altLang="ko-KR" sz="1000" dirty="0"/>
              <a:t>) </a:t>
            </a:r>
            <a:r>
              <a:rPr lang="ko-KR" altLang="en-US" sz="1000" dirty="0" smtClean="0"/>
              <a:t>스킬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75140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1774825" y="333375"/>
            <a:ext cx="8721725" cy="574677"/>
            <a:chOff x="1774825" y="333375"/>
            <a:chExt cx="8721725" cy="574677"/>
          </a:xfrm>
        </p:grpSpPr>
        <p:sp>
          <p:nvSpPr>
            <p:cNvPr id="14" name="Rectangle 36"/>
            <p:cNvSpPr>
              <a:spLocks noChangeArrowheads="1"/>
            </p:cNvSpPr>
            <p:nvPr/>
          </p:nvSpPr>
          <p:spPr bwMode="auto">
            <a:xfrm>
              <a:off x="1847851" y="435888"/>
              <a:ext cx="8648699" cy="4721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latinLnBrk="1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latinLnBrk="1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latinLnBrk="1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latinLnBrk="1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latinLnBrk="1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ko-KR" altLang="ko-KR" sz="1800"/>
            </a:p>
          </p:txBody>
        </p:sp>
        <p:sp>
          <p:nvSpPr>
            <p:cNvPr id="15" name="Rectangle 251"/>
            <p:cNvSpPr>
              <a:spLocks noChangeArrowheads="1"/>
            </p:cNvSpPr>
            <p:nvPr/>
          </p:nvSpPr>
          <p:spPr bwMode="auto">
            <a:xfrm>
              <a:off x="1774825" y="333375"/>
              <a:ext cx="8642350" cy="503238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C000"/>
                </a:gs>
              </a:gsLst>
              <a:lin ang="4800000" scaled="0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algn="ctr" eaLnBrk="1" hangingPunct="1"/>
              <a:r>
                <a:rPr lang="en-US" altLang="ko-KR" sz="2000" b="1" dirty="0" smtClean="0">
                  <a:solidFill>
                    <a:schemeClr val="bg1"/>
                  </a:solidFill>
                </a:rPr>
                <a:t>Demon Hunter</a:t>
              </a:r>
              <a:endParaRPr lang="en-US" altLang="ko-KR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8" name="직사각형 7"/>
          <p:cNvSpPr/>
          <p:nvPr/>
        </p:nvSpPr>
        <p:spPr>
          <a:xfrm>
            <a:off x="4081749" y="975459"/>
            <a:ext cx="4180902" cy="2986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</a:rPr>
              <a:t>Demon Hunter Active </a:t>
            </a:r>
            <a:r>
              <a:rPr lang="en-US" altLang="ko-KR" dirty="0" smtClean="0">
                <a:solidFill>
                  <a:schemeClr val="bg1"/>
                </a:solidFill>
              </a:rPr>
              <a:t>Skills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4081749" y="3841511"/>
            <a:ext cx="4180902" cy="2986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</a:rPr>
              <a:t>Demon Hunter </a:t>
            </a:r>
            <a:r>
              <a:rPr lang="en-US" altLang="ko-KR" dirty="0" smtClean="0"/>
              <a:t>Passive </a:t>
            </a:r>
            <a:r>
              <a:rPr lang="en-US" altLang="ko-KR" dirty="0" smtClean="0"/>
              <a:t>Skills</a:t>
            </a:r>
            <a:endParaRPr lang="ko-KR" altLang="en-US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854467"/>
              </p:ext>
            </p:extLst>
          </p:nvPr>
        </p:nvGraphicFramePr>
        <p:xfrm>
          <a:off x="1039812" y="1425540"/>
          <a:ext cx="3467100" cy="2261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1174"/>
                <a:gridCol w="735926"/>
              </a:tblGrid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smtClean="0">
                          <a:effectLst/>
                        </a:rPr>
                        <a:t>난사</a:t>
                      </a:r>
                      <a:r>
                        <a:rPr lang="en-US" altLang="ko-KR" sz="1000" u="none" strike="noStrike" dirty="0">
                          <a:effectLst/>
                        </a:rPr>
                        <a:t>: </a:t>
                      </a:r>
                      <a:r>
                        <a:rPr lang="ko-KR" altLang="en-US" sz="1000" u="none" strike="noStrike" dirty="0">
                          <a:effectLst/>
                        </a:rPr>
                        <a:t>와일드 </a:t>
                      </a:r>
                      <a:r>
                        <a:rPr lang="ko-KR" altLang="en-US" sz="1000" u="none" strike="noStrike" dirty="0" err="1">
                          <a:effectLst/>
                        </a:rPr>
                        <a:t>샷</a:t>
                      </a:r>
                      <a:r>
                        <a:rPr lang="en-US" altLang="ko-KR" sz="1000" u="none" strike="noStrike" dirty="0">
                          <a:effectLst/>
                        </a:rPr>
                        <a:t>(Wild Shot) [Lv.2]</a:t>
                      </a:r>
                      <a:endParaRPr lang="en-US" altLang="ko-KR" sz="1000" b="0" i="0" u="none" strike="noStrike" dirty="0">
                        <a:solidFill>
                          <a:srgbClr val="8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err="1" smtClean="0">
                          <a:effectLst/>
                        </a:rPr>
                        <a:t>화살비</a:t>
                      </a:r>
                      <a:r>
                        <a:rPr lang="en-US" altLang="ko-KR" sz="1000" u="none" strike="noStrike" dirty="0">
                          <a:effectLst/>
                        </a:rPr>
                        <a:t>: </a:t>
                      </a:r>
                      <a:r>
                        <a:rPr lang="ko-KR" altLang="en-US" sz="1000" u="none" strike="noStrike" dirty="0" err="1">
                          <a:effectLst/>
                        </a:rPr>
                        <a:t>애로우</a:t>
                      </a:r>
                      <a:r>
                        <a:rPr lang="ko-KR" altLang="en-US" sz="1000" u="none" strike="noStrike" dirty="0">
                          <a:effectLst/>
                        </a:rPr>
                        <a:t> 샤워</a:t>
                      </a:r>
                      <a:r>
                        <a:rPr lang="en-US" altLang="ko-KR" sz="1000" u="none" strike="noStrike" dirty="0">
                          <a:effectLst/>
                        </a:rPr>
                        <a:t>(Arrow Shower) [Lv.4]</a:t>
                      </a:r>
                      <a:endParaRPr lang="en-US" altLang="ko-KR" sz="1000" b="0" i="0" u="none" strike="noStrike" dirty="0">
                        <a:solidFill>
                          <a:srgbClr val="8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smtClean="0">
                          <a:effectLst/>
                        </a:rPr>
                        <a:t>연사</a:t>
                      </a:r>
                      <a:r>
                        <a:rPr lang="en-US" altLang="ko-KR" sz="1000" u="none" strike="noStrike" dirty="0">
                          <a:effectLst/>
                        </a:rPr>
                        <a:t>: </a:t>
                      </a:r>
                      <a:r>
                        <a:rPr lang="ko-KR" altLang="en-US" sz="1000" u="none" strike="noStrike" dirty="0" err="1">
                          <a:effectLst/>
                        </a:rPr>
                        <a:t>라피드</a:t>
                      </a:r>
                      <a:r>
                        <a:rPr lang="ko-KR" altLang="en-US" sz="1000" u="none" strike="noStrike" dirty="0">
                          <a:effectLst/>
                        </a:rPr>
                        <a:t> </a:t>
                      </a:r>
                      <a:r>
                        <a:rPr lang="ko-KR" altLang="en-US" sz="1000" u="none" strike="noStrike" dirty="0" err="1">
                          <a:effectLst/>
                        </a:rPr>
                        <a:t>샷</a:t>
                      </a:r>
                      <a:r>
                        <a:rPr lang="en-US" altLang="ko-KR" sz="1000" u="none" strike="noStrike" dirty="0">
                          <a:effectLst/>
                        </a:rPr>
                        <a:t>(Rapid Shot) [Lv.4]</a:t>
                      </a:r>
                      <a:endParaRPr lang="en-US" altLang="ko-KR" sz="1000" b="0" i="0" u="none" strike="noStrike" dirty="0">
                        <a:solidFill>
                          <a:srgbClr val="8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err="1" smtClean="0">
                          <a:effectLst/>
                        </a:rPr>
                        <a:t>중독탄</a:t>
                      </a:r>
                      <a:r>
                        <a:rPr lang="en-US" altLang="ko-KR" sz="1000" u="none" strike="noStrike" dirty="0">
                          <a:effectLst/>
                        </a:rPr>
                        <a:t>: </a:t>
                      </a:r>
                      <a:r>
                        <a:rPr lang="ko-KR" altLang="en-US" sz="1000" u="none" strike="noStrike" dirty="0" err="1">
                          <a:effectLst/>
                        </a:rPr>
                        <a:t>포이즌</a:t>
                      </a:r>
                      <a:r>
                        <a:rPr lang="ko-KR" altLang="en-US" sz="1000" u="none" strike="noStrike" dirty="0">
                          <a:effectLst/>
                        </a:rPr>
                        <a:t> 봄</a:t>
                      </a:r>
                      <a:r>
                        <a:rPr lang="en-US" altLang="ko-KR" sz="1000" u="none" strike="noStrike" dirty="0">
                          <a:effectLst/>
                        </a:rPr>
                        <a:t>(Poison Bomb) [Lv.2]</a:t>
                      </a:r>
                      <a:endParaRPr lang="en-US" altLang="ko-KR" sz="1000" b="0" i="0" u="none" strike="noStrike" dirty="0">
                        <a:solidFill>
                          <a:srgbClr val="8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11" name="그림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9513" y="1932040"/>
            <a:ext cx="730250" cy="730250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9513" y="2674990"/>
            <a:ext cx="730250" cy="730250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9513" y="3417940"/>
            <a:ext cx="730250" cy="730250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9513" y="4160890"/>
            <a:ext cx="730250" cy="730250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50" y="1474541"/>
            <a:ext cx="491576" cy="491576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50" y="2019196"/>
            <a:ext cx="491576" cy="491576"/>
          </a:xfrm>
          <a:prstGeom prst="rect">
            <a:avLst/>
          </a:prstGeom>
        </p:spPr>
      </p:pic>
      <p:pic>
        <p:nvPicPr>
          <p:cNvPr id="20" name="그림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50" y="2607791"/>
            <a:ext cx="491576" cy="491576"/>
          </a:xfrm>
          <a:prstGeom prst="rect">
            <a:avLst/>
          </a:prstGeom>
        </p:spPr>
      </p:pic>
      <p:pic>
        <p:nvPicPr>
          <p:cNvPr id="22" name="그림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50" y="3149476"/>
            <a:ext cx="491576" cy="491576"/>
          </a:xfrm>
          <a:prstGeom prst="rect">
            <a:avLst/>
          </a:prstGeom>
        </p:spPr>
      </p:pic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598493"/>
              </p:ext>
            </p:extLst>
          </p:nvPr>
        </p:nvGraphicFramePr>
        <p:xfrm>
          <a:off x="4635500" y="1425540"/>
          <a:ext cx="3238500" cy="2261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2621"/>
                <a:gridCol w="735879"/>
              </a:tblGrid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산탄</a:t>
                      </a:r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버크샷</a:t>
                      </a:r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(Buck Shot) [Lv.10]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관통</a:t>
                      </a:r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피어싱</a:t>
                      </a:r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(Piercing) [Lv.2]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응징</a:t>
                      </a:r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펀니시</a:t>
                      </a:r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(Punish) [Lv.12]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본능</a:t>
                      </a:r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어보이드인스팅트</a:t>
                      </a:r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(Avoid Instinct) [Lv.12]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5" name="표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122520"/>
              </p:ext>
            </p:extLst>
          </p:nvPr>
        </p:nvGraphicFramePr>
        <p:xfrm>
          <a:off x="8002588" y="1425540"/>
          <a:ext cx="3238500" cy="2261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2621"/>
                <a:gridCol w="735879"/>
              </a:tblGrid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명사수</a:t>
                      </a:r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샤프 </a:t>
                      </a:r>
                      <a:r>
                        <a:rPr lang="ko-KR" alt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슈터</a:t>
                      </a:r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(Sharp Shooter) [Lv.14]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환영</a:t>
                      </a:r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팬텀</a:t>
                      </a: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샷</a:t>
                      </a:r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(Phantom Shot) [Lv.14]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포화</a:t>
                      </a:r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건 파이어</a:t>
                      </a:r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(Gun Fire) [Lv.16]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일격</a:t>
                      </a:r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파이널</a:t>
                      </a: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샷</a:t>
                      </a:r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(Final Shot) [Lv.16]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26" name="그림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64" y="1455491"/>
            <a:ext cx="510626" cy="510626"/>
          </a:xfrm>
          <a:prstGeom prst="rect">
            <a:avLst/>
          </a:prstGeom>
        </p:spPr>
      </p:pic>
      <p:pic>
        <p:nvPicPr>
          <p:cNvPr id="27" name="그림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64" y="2028964"/>
            <a:ext cx="510626" cy="510626"/>
          </a:xfrm>
          <a:prstGeom prst="rect">
            <a:avLst/>
          </a:prstGeom>
        </p:spPr>
      </p:pic>
      <p:pic>
        <p:nvPicPr>
          <p:cNvPr id="28" name="그림 2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64" y="2580994"/>
            <a:ext cx="510626" cy="510626"/>
          </a:xfrm>
          <a:prstGeom prst="rect">
            <a:avLst/>
          </a:prstGeom>
        </p:spPr>
      </p:pic>
      <p:pic>
        <p:nvPicPr>
          <p:cNvPr id="29" name="그림 2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64" y="3139951"/>
            <a:ext cx="510626" cy="510626"/>
          </a:xfrm>
          <a:prstGeom prst="rect">
            <a:avLst/>
          </a:prstGeom>
        </p:spPr>
      </p:pic>
      <p:pic>
        <p:nvPicPr>
          <p:cNvPr id="30" name="그림 2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868" y="1455491"/>
            <a:ext cx="513778" cy="513778"/>
          </a:xfrm>
          <a:prstGeom prst="rect">
            <a:avLst/>
          </a:prstGeom>
        </p:spPr>
      </p:pic>
      <p:pic>
        <p:nvPicPr>
          <p:cNvPr id="31" name="그림 3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868" y="2019196"/>
            <a:ext cx="513778" cy="513778"/>
          </a:xfrm>
          <a:prstGeom prst="rect">
            <a:avLst/>
          </a:prstGeom>
        </p:spPr>
      </p:pic>
      <p:pic>
        <p:nvPicPr>
          <p:cNvPr id="32" name="그림 3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868" y="2580994"/>
            <a:ext cx="513778" cy="513778"/>
          </a:xfrm>
          <a:prstGeom prst="rect">
            <a:avLst/>
          </a:prstGeom>
        </p:spPr>
      </p:pic>
      <p:pic>
        <p:nvPicPr>
          <p:cNvPr id="33" name="그림 3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868" y="3142792"/>
            <a:ext cx="513778" cy="513778"/>
          </a:xfrm>
          <a:prstGeom prst="rect">
            <a:avLst/>
          </a:prstGeom>
        </p:spPr>
      </p:pic>
      <p:graphicFrame>
        <p:nvGraphicFramePr>
          <p:cNvPr id="34" name="표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094025"/>
              </p:ext>
            </p:extLst>
          </p:nvPr>
        </p:nvGraphicFramePr>
        <p:xfrm>
          <a:off x="4452764" y="4385325"/>
          <a:ext cx="3238500" cy="2261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2621"/>
                <a:gridCol w="735879"/>
              </a:tblGrid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집중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포커스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(Focus) [lv.1]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기민함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스위프트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(Swift) [lv.1]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급소간파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위크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포인트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en-US" altLang="ko-K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WeakPoint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[lv.1]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속사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라피드파이어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(Rapid Fire) [lv.1]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35" name="그림 3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639" y="4385325"/>
            <a:ext cx="571222" cy="571222"/>
          </a:xfrm>
          <a:prstGeom prst="rect">
            <a:avLst/>
          </a:prstGeom>
        </p:spPr>
      </p:pic>
      <p:pic>
        <p:nvPicPr>
          <p:cNvPr id="36" name="그림 3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639" y="4956547"/>
            <a:ext cx="571222" cy="571222"/>
          </a:xfrm>
          <a:prstGeom prst="rect">
            <a:avLst/>
          </a:prstGeom>
        </p:spPr>
      </p:pic>
      <p:pic>
        <p:nvPicPr>
          <p:cNvPr id="37" name="그림 3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639" y="5527769"/>
            <a:ext cx="571222" cy="571222"/>
          </a:xfrm>
          <a:prstGeom prst="rect">
            <a:avLst/>
          </a:prstGeom>
        </p:spPr>
      </p:pic>
      <p:pic>
        <p:nvPicPr>
          <p:cNvPr id="38" name="그림 37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639" y="6058570"/>
            <a:ext cx="571222" cy="57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663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23" y="1011399"/>
            <a:ext cx="2272349" cy="2523963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1774825" y="333375"/>
            <a:ext cx="8721725" cy="574677"/>
            <a:chOff x="1774825" y="333375"/>
            <a:chExt cx="8721725" cy="574677"/>
          </a:xfrm>
        </p:grpSpPr>
        <p:sp>
          <p:nvSpPr>
            <p:cNvPr id="27" name="Rectangle 36"/>
            <p:cNvSpPr>
              <a:spLocks noChangeArrowheads="1"/>
            </p:cNvSpPr>
            <p:nvPr/>
          </p:nvSpPr>
          <p:spPr bwMode="auto">
            <a:xfrm>
              <a:off x="1847851" y="435888"/>
              <a:ext cx="8648699" cy="4721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latinLnBrk="1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latinLnBrk="1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latinLnBrk="1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latinLnBrk="1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latinLnBrk="1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ko-KR" altLang="ko-KR" sz="1800"/>
            </a:p>
          </p:txBody>
        </p:sp>
        <p:sp>
          <p:nvSpPr>
            <p:cNvPr id="28" name="Rectangle 251"/>
            <p:cNvSpPr>
              <a:spLocks noChangeArrowheads="1"/>
            </p:cNvSpPr>
            <p:nvPr/>
          </p:nvSpPr>
          <p:spPr bwMode="auto">
            <a:xfrm>
              <a:off x="1774825" y="333375"/>
              <a:ext cx="8642350" cy="503238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C000"/>
                </a:gs>
              </a:gsLst>
              <a:lin ang="4800000" scaled="0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algn="ctr" eaLnBrk="1" hangingPunct="1"/>
              <a:r>
                <a:rPr lang="en-US" altLang="ko-KR" sz="2000" b="1" dirty="0" smtClean="0">
                  <a:solidFill>
                    <a:schemeClr val="bg1"/>
                  </a:solidFill>
                </a:rPr>
                <a:t>Archon</a:t>
              </a:r>
              <a:endParaRPr lang="en-US" altLang="ko-KR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5232400" y="1708866"/>
            <a:ext cx="1728788" cy="246221"/>
          </a:xfrm>
          <a:prstGeom prst="rect">
            <a:avLst/>
          </a:prstGeom>
          <a:solidFill>
            <a:srgbClr val="FFFF99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ko-KR" altLang="en-US" sz="1000" dirty="0" smtClean="0"/>
              <a:t>원거리</a:t>
            </a:r>
            <a:endParaRPr lang="ko-KR" altLang="en-US" sz="1000" dirty="0"/>
          </a:p>
        </p:txBody>
      </p:sp>
      <p:sp>
        <p:nvSpPr>
          <p:cNvPr id="30" name="AutoShape 273"/>
          <p:cNvSpPr>
            <a:spLocks noChangeArrowheads="1"/>
          </p:cNvSpPr>
          <p:nvPr/>
        </p:nvSpPr>
        <p:spPr bwMode="auto">
          <a:xfrm>
            <a:off x="2495550" y="1484314"/>
            <a:ext cx="2592388" cy="720725"/>
          </a:xfrm>
          <a:prstGeom prst="rightArrowCallout">
            <a:avLst>
              <a:gd name="adj1" fmla="val 27750"/>
              <a:gd name="adj2" fmla="val 34139"/>
              <a:gd name="adj3" fmla="val 18617"/>
              <a:gd name="adj4" fmla="val 89069"/>
            </a:avLst>
          </a:prstGeom>
          <a:solidFill>
            <a:srgbClr val="FF0000"/>
          </a:solidFill>
          <a:ln>
            <a:noFill/>
          </a:ln>
          <a:effectLst/>
          <a:extLst/>
        </p:spPr>
        <p:txBody>
          <a:bodyPr wrap="none" anchor="ctr"/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/>
            <a:r>
              <a:rPr lang="ko-KR" altLang="en-US" sz="1200" dirty="0">
                <a:solidFill>
                  <a:schemeClr val="bg1">
                    <a:lumMod val="95000"/>
                  </a:schemeClr>
                </a:solidFill>
              </a:rPr>
              <a:t>일반 </a:t>
            </a:r>
            <a:r>
              <a:rPr lang="ko-KR" altLang="en-US" sz="1200" dirty="0" smtClean="0">
                <a:solidFill>
                  <a:schemeClr val="bg1">
                    <a:lumMod val="95000"/>
                  </a:schemeClr>
                </a:solidFill>
              </a:rPr>
              <a:t>공격</a:t>
            </a:r>
            <a:endParaRPr lang="ko-KR" altLang="en-US" sz="1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1" name="Text Box 280"/>
          <p:cNvSpPr txBox="1">
            <a:spLocks noChangeArrowheads="1"/>
          </p:cNvSpPr>
          <p:nvPr/>
        </p:nvSpPr>
        <p:spPr bwMode="auto">
          <a:xfrm>
            <a:off x="2495550" y="2205039"/>
            <a:ext cx="2305050" cy="25082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ko-KR" altLang="en-US" sz="1000" b="1" dirty="0" smtClean="0">
                <a:solidFill>
                  <a:srgbClr val="FF0000"/>
                </a:solidFill>
              </a:rPr>
              <a:t>광역 특화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7937500" y="1165264"/>
            <a:ext cx="2251710" cy="5403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 smtClean="0"/>
              <a:t>Chakram</a:t>
            </a:r>
            <a:endParaRPr lang="ko-KR" altLang="en-US" dirty="0"/>
          </a:p>
        </p:txBody>
      </p:sp>
      <p:sp>
        <p:nvSpPr>
          <p:cNvPr id="33" name="직사각형 32"/>
          <p:cNvSpPr/>
          <p:nvPr/>
        </p:nvSpPr>
        <p:spPr>
          <a:xfrm>
            <a:off x="7937500" y="1952944"/>
            <a:ext cx="2251710" cy="5403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Light Armor</a:t>
            </a:r>
            <a:endParaRPr lang="ko-KR" altLang="en-US" dirty="0"/>
          </a:p>
        </p:txBody>
      </p:sp>
      <p:cxnSp>
        <p:nvCxnSpPr>
          <p:cNvPr id="34" name="꺾인 연결선 33"/>
          <p:cNvCxnSpPr>
            <a:stCxn id="32" idx="1"/>
            <a:endCxn id="29" idx="3"/>
          </p:cNvCxnSpPr>
          <p:nvPr/>
        </p:nvCxnSpPr>
        <p:spPr>
          <a:xfrm rot="10800000" flipV="1">
            <a:off x="6961188" y="1435457"/>
            <a:ext cx="976312" cy="396519"/>
          </a:xfrm>
          <a:prstGeom prst="bentConnector3">
            <a:avLst>
              <a:gd name="adj1" fmla="val 50000"/>
            </a:avLst>
          </a:prstGeom>
          <a:ln w="25400" cmpd="sng">
            <a:solidFill>
              <a:srgbClr val="FF0000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꺾인 연결선 34"/>
          <p:cNvCxnSpPr>
            <a:stCxn id="33" idx="1"/>
            <a:endCxn id="29" idx="3"/>
          </p:cNvCxnSpPr>
          <p:nvPr/>
        </p:nvCxnSpPr>
        <p:spPr>
          <a:xfrm rot="10800000">
            <a:off x="6961188" y="1831978"/>
            <a:ext cx="976312" cy="391161"/>
          </a:xfrm>
          <a:prstGeom prst="bentConnector3">
            <a:avLst>
              <a:gd name="adj1" fmla="val 50000"/>
            </a:avLst>
          </a:prstGeom>
          <a:ln w="25400" cmpd="sng">
            <a:solidFill>
              <a:srgbClr val="FF0000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utoShape 264"/>
          <p:cNvSpPr>
            <a:spLocks noChangeArrowheads="1"/>
          </p:cNvSpPr>
          <p:nvPr/>
        </p:nvSpPr>
        <p:spPr bwMode="auto">
          <a:xfrm>
            <a:off x="1774825" y="3555841"/>
            <a:ext cx="4248150" cy="2194047"/>
          </a:xfrm>
          <a:prstGeom prst="bevel">
            <a:avLst>
              <a:gd name="adj" fmla="val 3028"/>
            </a:avLst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ko-KR" sz="1200"/>
          </a:p>
        </p:txBody>
      </p:sp>
      <p:sp>
        <p:nvSpPr>
          <p:cNvPr id="37" name="AutoShape 267"/>
          <p:cNvSpPr>
            <a:spLocks noChangeArrowheads="1"/>
          </p:cNvSpPr>
          <p:nvPr/>
        </p:nvSpPr>
        <p:spPr bwMode="auto">
          <a:xfrm>
            <a:off x="6167438" y="3555841"/>
            <a:ext cx="4248150" cy="2194047"/>
          </a:xfrm>
          <a:prstGeom prst="bevel">
            <a:avLst>
              <a:gd name="adj" fmla="val 3028"/>
            </a:avLst>
          </a:prstGeom>
          <a:noFill/>
          <a:ln w="9525">
            <a:solidFill>
              <a:srgbClr val="00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ko-KR" sz="1200"/>
          </a:p>
        </p:txBody>
      </p:sp>
      <p:sp>
        <p:nvSpPr>
          <p:cNvPr id="39" name="직사각형 38"/>
          <p:cNvSpPr/>
          <p:nvPr/>
        </p:nvSpPr>
        <p:spPr>
          <a:xfrm>
            <a:off x="1990407" y="3716302"/>
            <a:ext cx="3816985" cy="3932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치명타 저항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상태이상 저항</a:t>
            </a:r>
            <a:endParaRPr lang="en-US" altLang="ko-KR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1990407" y="4209577"/>
            <a:ext cx="3816985" cy="3932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둔화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(Ice / Wind / Fire / Lightning)</a:t>
            </a:r>
            <a:endParaRPr lang="en-US" altLang="ko-KR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1990407" y="4695151"/>
            <a:ext cx="3816985" cy="3932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침묵</a:t>
            </a:r>
            <a:endParaRPr lang="en-US" altLang="ko-KR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2846072" y="2962278"/>
            <a:ext cx="2251710" cy="540387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클래스 주력 속성</a:t>
            </a:r>
            <a:endParaRPr lang="ko-KR" altLang="en-US" dirty="0"/>
          </a:p>
        </p:txBody>
      </p:sp>
      <p:sp>
        <p:nvSpPr>
          <p:cNvPr id="43" name="직사각형 42"/>
          <p:cNvSpPr/>
          <p:nvPr/>
        </p:nvSpPr>
        <p:spPr>
          <a:xfrm>
            <a:off x="7110014" y="2959932"/>
            <a:ext cx="2251710" cy="5403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전투 보조 스킬</a:t>
            </a:r>
            <a:endParaRPr lang="ko-KR" altLang="en-US" dirty="0"/>
          </a:p>
        </p:txBody>
      </p:sp>
      <p:cxnSp>
        <p:nvCxnSpPr>
          <p:cNvPr id="44" name="꺾인 연결선 43"/>
          <p:cNvCxnSpPr>
            <a:stCxn id="29" idx="2"/>
            <a:endCxn id="42" idx="0"/>
          </p:cNvCxnSpPr>
          <p:nvPr/>
        </p:nvCxnSpPr>
        <p:spPr>
          <a:xfrm rot="5400000">
            <a:off x="4530766" y="1396249"/>
            <a:ext cx="1007191" cy="2124867"/>
          </a:xfrm>
          <a:prstGeom prst="bentConnector3">
            <a:avLst>
              <a:gd name="adj1" fmla="val 73160"/>
            </a:avLst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꺾인 연결선 44"/>
          <p:cNvCxnSpPr>
            <a:stCxn id="29" idx="2"/>
            <a:endCxn id="43" idx="0"/>
          </p:cNvCxnSpPr>
          <p:nvPr/>
        </p:nvCxnSpPr>
        <p:spPr>
          <a:xfrm rot="16200000" flipH="1">
            <a:off x="6663909" y="1387971"/>
            <a:ext cx="1004845" cy="2139075"/>
          </a:xfrm>
          <a:prstGeom prst="bentConnector3">
            <a:avLst>
              <a:gd name="adj1" fmla="val 73214"/>
            </a:avLst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직사각형 45"/>
          <p:cNvSpPr/>
          <p:nvPr/>
        </p:nvSpPr>
        <p:spPr>
          <a:xfrm>
            <a:off x="1990407" y="5192548"/>
            <a:ext cx="3816985" cy="3932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Knock-Back</a:t>
            </a:r>
            <a:endParaRPr lang="en-US" altLang="ko-KR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6372225" y="3716301"/>
            <a:ext cx="3816985" cy="18695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전방 도약</a:t>
            </a:r>
            <a:endParaRPr lang="en-US" altLang="ko-KR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  <a:p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- </a:t>
            </a:r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회피 </a:t>
            </a:r>
            <a:endParaRPr lang="en-US" altLang="ko-KR" sz="1600" dirty="0" smtClean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  <a:p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 - </a:t>
            </a:r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방어력 증가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(10sec)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- </a:t>
            </a:r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치명타 확률 증가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(10Sec)</a:t>
            </a:r>
            <a:endParaRPr lang="ko-KR" altLang="en-US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24" name="Rectangle 25"/>
          <p:cNvSpPr>
            <a:spLocks noChangeArrowheads="1"/>
          </p:cNvSpPr>
          <p:nvPr/>
        </p:nvSpPr>
        <p:spPr bwMode="auto">
          <a:xfrm>
            <a:off x="1774825" y="5868381"/>
            <a:ext cx="8642350" cy="794586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r>
              <a:rPr lang="ko-KR" altLang="en-US" sz="1000" dirty="0" smtClean="0"/>
              <a:t>스킬 </a:t>
            </a:r>
            <a:r>
              <a:rPr lang="ko-KR" altLang="en-US" sz="1000" dirty="0"/>
              <a:t>구성 종류와 특징</a:t>
            </a:r>
          </a:p>
          <a:p>
            <a:pPr eaLnBrk="1" hangingPunct="1"/>
            <a:r>
              <a:rPr lang="en-US" altLang="ko-KR" sz="1000" dirty="0"/>
              <a:t>1) </a:t>
            </a:r>
            <a:r>
              <a:rPr lang="ko-KR" altLang="en-US" sz="1000" dirty="0"/>
              <a:t>연속 </a:t>
            </a:r>
            <a:r>
              <a:rPr lang="ko-KR" altLang="en-US" sz="1000" dirty="0" smtClean="0"/>
              <a:t>발사 </a:t>
            </a:r>
            <a:r>
              <a:rPr lang="ko-KR" altLang="en-US" sz="1000" dirty="0"/>
              <a:t>및 </a:t>
            </a:r>
            <a:r>
              <a:rPr lang="ko-KR" altLang="en-US" sz="1000" dirty="0" err="1" smtClean="0"/>
              <a:t>원소계</a:t>
            </a:r>
            <a:r>
              <a:rPr lang="ko-KR" altLang="en-US" sz="1000" dirty="0" smtClean="0"/>
              <a:t> 속성 능력</a:t>
            </a:r>
            <a:endParaRPr lang="ko-KR" altLang="en-US" sz="1000" dirty="0"/>
          </a:p>
          <a:p>
            <a:pPr eaLnBrk="1" hangingPunct="1"/>
            <a:r>
              <a:rPr lang="en-US" altLang="ko-KR" sz="1000" dirty="0" smtClean="0"/>
              <a:t>2) </a:t>
            </a:r>
            <a:r>
              <a:rPr lang="ko-KR" altLang="en-US" sz="1000" dirty="0" smtClean="0"/>
              <a:t>중거리 </a:t>
            </a:r>
            <a:r>
              <a:rPr lang="ko-KR" altLang="en-US" sz="1000" dirty="0" smtClean="0"/>
              <a:t>전투에 </a:t>
            </a:r>
            <a:r>
              <a:rPr lang="ko-KR" altLang="en-US" sz="1000" dirty="0"/>
              <a:t>적합한 </a:t>
            </a:r>
            <a:r>
              <a:rPr lang="ko-KR" altLang="en-US" sz="1000" dirty="0" err="1"/>
              <a:t>패시브</a:t>
            </a:r>
            <a:endParaRPr lang="ko-KR" altLang="en-US" sz="1000" dirty="0"/>
          </a:p>
          <a:p>
            <a:pPr eaLnBrk="1" hangingPunct="1"/>
            <a:r>
              <a:rPr lang="en-US" altLang="ko-KR" sz="1000" dirty="0" smtClean="0"/>
              <a:t>3) </a:t>
            </a:r>
            <a:r>
              <a:rPr lang="ko-KR" altLang="en-US" sz="1000" dirty="0"/>
              <a:t>대인 및 범위 혼합형 스킬</a:t>
            </a:r>
          </a:p>
          <a:p>
            <a:pPr eaLnBrk="1" hangingPunct="1"/>
            <a:r>
              <a:rPr lang="en-US" altLang="ko-KR" sz="1000" dirty="0" smtClean="0"/>
              <a:t>4) </a:t>
            </a:r>
            <a:r>
              <a:rPr lang="ko-KR" altLang="en-US" sz="1000" dirty="0" smtClean="0"/>
              <a:t>대상 둔화</a:t>
            </a:r>
            <a:r>
              <a:rPr lang="en-US" altLang="ko-KR" sz="1000" dirty="0" smtClean="0"/>
              <a:t>(</a:t>
            </a:r>
            <a:r>
              <a:rPr lang="ko-KR" altLang="en-US" sz="1000" dirty="0" smtClean="0"/>
              <a:t>바람</a:t>
            </a:r>
            <a:r>
              <a:rPr lang="en-US" altLang="ko-KR" sz="1000" dirty="0" smtClean="0"/>
              <a:t>), </a:t>
            </a:r>
            <a:r>
              <a:rPr lang="ko-KR" altLang="en-US" sz="1000" dirty="0" smtClean="0"/>
              <a:t>대상 침묵</a:t>
            </a:r>
            <a:r>
              <a:rPr lang="en-US" altLang="ko-KR" sz="1000" dirty="0" smtClean="0"/>
              <a:t>(</a:t>
            </a:r>
            <a:r>
              <a:rPr lang="ko-KR" altLang="en-US" sz="1000" dirty="0" smtClean="0"/>
              <a:t>자연</a:t>
            </a:r>
            <a:r>
              <a:rPr lang="en-US" altLang="ko-KR" sz="1000" dirty="0" smtClean="0"/>
              <a:t>), </a:t>
            </a:r>
            <a:r>
              <a:rPr lang="ko-KR" altLang="en-US" sz="1000" dirty="0" smtClean="0"/>
              <a:t>대상 넉</a:t>
            </a:r>
            <a:r>
              <a:rPr lang="en-US" altLang="ko-KR" sz="1000" dirty="0" smtClean="0"/>
              <a:t>-</a:t>
            </a:r>
            <a:r>
              <a:rPr lang="ko-KR" altLang="en-US" sz="1000" dirty="0" smtClean="0"/>
              <a:t>백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031387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1774825" y="333375"/>
            <a:ext cx="8721725" cy="574677"/>
            <a:chOff x="1774825" y="333375"/>
            <a:chExt cx="8721725" cy="574677"/>
          </a:xfrm>
        </p:grpSpPr>
        <p:sp>
          <p:nvSpPr>
            <p:cNvPr id="14" name="Rectangle 36"/>
            <p:cNvSpPr>
              <a:spLocks noChangeArrowheads="1"/>
            </p:cNvSpPr>
            <p:nvPr/>
          </p:nvSpPr>
          <p:spPr bwMode="auto">
            <a:xfrm>
              <a:off x="1847851" y="435888"/>
              <a:ext cx="8648699" cy="4721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latinLnBrk="1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latinLnBrk="1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latinLnBrk="1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latinLnBrk="1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latinLnBrk="1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ko-KR" altLang="ko-KR" sz="1800"/>
            </a:p>
          </p:txBody>
        </p:sp>
        <p:sp>
          <p:nvSpPr>
            <p:cNvPr id="15" name="Rectangle 251"/>
            <p:cNvSpPr>
              <a:spLocks noChangeArrowheads="1"/>
            </p:cNvSpPr>
            <p:nvPr/>
          </p:nvSpPr>
          <p:spPr bwMode="auto">
            <a:xfrm>
              <a:off x="1774825" y="333375"/>
              <a:ext cx="8642350" cy="503238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C000"/>
                </a:gs>
              </a:gsLst>
              <a:lin ang="4800000" scaled="0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algn="ctr" eaLnBrk="1" hangingPunct="1"/>
              <a:r>
                <a:rPr lang="en-US" altLang="ko-KR" sz="2000" b="1" dirty="0" smtClean="0">
                  <a:solidFill>
                    <a:schemeClr val="bg1"/>
                  </a:solidFill>
                </a:rPr>
                <a:t>Archon</a:t>
              </a:r>
              <a:endParaRPr lang="en-US" altLang="ko-KR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8" name="직사각형 7"/>
          <p:cNvSpPr/>
          <p:nvPr/>
        </p:nvSpPr>
        <p:spPr>
          <a:xfrm>
            <a:off x="4081749" y="975459"/>
            <a:ext cx="4180902" cy="2986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bg1"/>
                </a:solidFill>
              </a:rPr>
              <a:t>Archon </a:t>
            </a:r>
            <a:r>
              <a:rPr lang="en-US" altLang="ko-KR" dirty="0" smtClean="0">
                <a:solidFill>
                  <a:schemeClr val="bg1"/>
                </a:solidFill>
              </a:rPr>
              <a:t>Active </a:t>
            </a:r>
            <a:r>
              <a:rPr lang="en-US" altLang="ko-KR" dirty="0" smtClean="0">
                <a:solidFill>
                  <a:schemeClr val="bg1"/>
                </a:solidFill>
              </a:rPr>
              <a:t>Skills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4081749" y="3841511"/>
            <a:ext cx="4180902" cy="2986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bg1"/>
                </a:solidFill>
              </a:rPr>
              <a:t>Archon </a:t>
            </a:r>
            <a:r>
              <a:rPr lang="en-US" altLang="ko-KR" dirty="0" smtClean="0"/>
              <a:t>Passive </a:t>
            </a:r>
            <a:r>
              <a:rPr lang="en-US" altLang="ko-KR" dirty="0" smtClean="0"/>
              <a:t>Skills</a:t>
            </a:r>
            <a:endParaRPr lang="ko-KR" altLang="en-US" dirty="0"/>
          </a:p>
        </p:txBody>
      </p:sp>
      <p:graphicFrame>
        <p:nvGraphicFramePr>
          <p:cNvPr id="20" name="표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329588"/>
              </p:ext>
            </p:extLst>
          </p:nvPr>
        </p:nvGraphicFramePr>
        <p:xfrm>
          <a:off x="1039812" y="1425540"/>
          <a:ext cx="3467100" cy="2261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1174"/>
                <a:gridCol w="735926"/>
              </a:tblGrid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아칸</a:t>
                      </a: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스킬 </a:t>
                      </a:r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소각</a:t>
                      </a:r>
                      <a:b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소각</a:t>
                      </a:r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인시너레이트</a:t>
                      </a:r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(Incinerate) [Lv.2]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아칸 스킬 </a:t>
                      </a:r>
                      <a:r>
                        <a:rPr lang="en-US" altLang="ko-KR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화염구</a:t>
                      </a:r>
                      <a:br>
                        <a:rPr lang="ko-KR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화염구</a:t>
                      </a:r>
                      <a:r>
                        <a:rPr lang="en-US" altLang="ko-KR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파이어볼</a:t>
                      </a:r>
                      <a:r>
                        <a:rPr lang="en-US" altLang="ko-KR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(FireBall) [Lv.4]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아칸 스킬 </a:t>
                      </a:r>
                      <a:r>
                        <a:rPr lang="en-US" altLang="ko-KR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달빛 회오리</a:t>
                      </a:r>
                      <a:br>
                        <a:rPr lang="ko-KR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회오리</a:t>
                      </a:r>
                      <a:r>
                        <a:rPr lang="en-US" altLang="ko-KR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문 스톰</a:t>
                      </a:r>
                      <a:r>
                        <a:rPr lang="en-US" altLang="ko-KR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(Moon Storm) [Lv.6]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아칸</a:t>
                      </a: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스킬 </a:t>
                      </a:r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유성</a:t>
                      </a:r>
                      <a:b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유성</a:t>
                      </a:r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메테오</a:t>
                      </a:r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(Meteor) [Lv.8]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467886"/>
              </p:ext>
            </p:extLst>
          </p:nvPr>
        </p:nvGraphicFramePr>
        <p:xfrm>
          <a:off x="4635500" y="1425540"/>
          <a:ext cx="3238500" cy="2261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2621"/>
                <a:gridCol w="735879"/>
              </a:tblGrid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아칸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스킬 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연쇄 번개</a:t>
                      </a:r>
                      <a:b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뇌연격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체인 </a:t>
                      </a:r>
                      <a:r>
                        <a:rPr lang="ko-KR" altLang="en-US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라이트닝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(Chain Lightning) [Lv.10]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아칸 스킬 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눈보라</a:t>
                      </a:r>
                      <a:b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눈보라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블리자드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(Blizzard) [Lv.10]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아칸 스킬 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초월</a:t>
                      </a:r>
                      <a:b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해탈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너바나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(Nirvana) [Lv.12]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아칸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스킬 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순간 이동</a:t>
                      </a:r>
                      <a:b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카르마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카르마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(Karma) [Lv.12]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572308"/>
              </p:ext>
            </p:extLst>
          </p:nvPr>
        </p:nvGraphicFramePr>
        <p:xfrm>
          <a:off x="8002588" y="1425540"/>
          <a:ext cx="3238500" cy="2261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2621"/>
                <a:gridCol w="735879"/>
              </a:tblGrid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아칸 스킬 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서리 갑옷</a:t>
                      </a:r>
                      <a:b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월령갑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루나틱실드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(Runatic Sheild) [Lv.14]</a:t>
                      </a:r>
                      <a:b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endParaRPr lang="en-US" altLang="ko-KR" sz="900" b="0" i="0" u="none" strike="noStrike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아칸 스킬 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만월</a:t>
                      </a:r>
                      <a:b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암흑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블랙 홀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(Black Hole) [Lv.14]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아칸 스킬 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만개</a:t>
                      </a:r>
                      <a:b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치유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대량회복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(Great Heal) [Lv.16]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아칸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스킬 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마지막 달빛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3" name="표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547059"/>
              </p:ext>
            </p:extLst>
          </p:nvPr>
        </p:nvGraphicFramePr>
        <p:xfrm>
          <a:off x="4452764" y="4385325"/>
          <a:ext cx="3238500" cy="2261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2621"/>
                <a:gridCol w="735879"/>
              </a:tblGrid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아칸 스킬 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마법 연마</a:t>
                      </a:r>
                      <a:b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연마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임프르브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(Improve) [Lv.1]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아칸 스킬 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저항력</a:t>
                      </a:r>
                      <a:b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저항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레지스트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(Regist) [Lv.1]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아칸 스킬 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극대화</a:t>
                      </a:r>
                      <a:b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각성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어웨이크닝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(Awakening) [Lv.1]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아칸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스킬 </a:t>
                      </a:r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마법 숙련</a:t>
                      </a:r>
                      <a:b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숙련</a:t>
                      </a:r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소서리마스터</a:t>
                      </a:r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en-US" altLang="ko-K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SorceryMaster</a:t>
                      </a:r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[Lv.1]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24" name="그림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5671" y="1433859"/>
            <a:ext cx="489754" cy="489754"/>
          </a:xfrm>
          <a:prstGeom prst="rect">
            <a:avLst/>
          </a:prstGeom>
        </p:spPr>
      </p:pic>
      <p:pic>
        <p:nvPicPr>
          <p:cNvPr id="25" name="그림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5671" y="2028225"/>
            <a:ext cx="489754" cy="489754"/>
          </a:xfrm>
          <a:prstGeom prst="rect">
            <a:avLst/>
          </a:prstGeom>
        </p:spPr>
      </p:pic>
      <p:pic>
        <p:nvPicPr>
          <p:cNvPr id="26" name="그림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5671" y="2623853"/>
            <a:ext cx="489754" cy="489754"/>
          </a:xfrm>
          <a:prstGeom prst="rect">
            <a:avLst/>
          </a:prstGeom>
        </p:spPr>
      </p:pic>
      <p:pic>
        <p:nvPicPr>
          <p:cNvPr id="27" name="그림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5671" y="3181592"/>
            <a:ext cx="489754" cy="489754"/>
          </a:xfrm>
          <a:prstGeom prst="rect">
            <a:avLst/>
          </a:prstGeom>
        </p:spPr>
      </p:pic>
      <p:pic>
        <p:nvPicPr>
          <p:cNvPr id="28" name="그림 2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482" y="1425540"/>
            <a:ext cx="489754" cy="489754"/>
          </a:xfrm>
          <a:prstGeom prst="rect">
            <a:avLst/>
          </a:prstGeom>
        </p:spPr>
      </p:pic>
      <p:pic>
        <p:nvPicPr>
          <p:cNvPr id="29" name="그림 2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482" y="2028225"/>
            <a:ext cx="489754" cy="489754"/>
          </a:xfrm>
          <a:prstGeom prst="rect">
            <a:avLst/>
          </a:prstGeom>
        </p:spPr>
      </p:pic>
      <p:pic>
        <p:nvPicPr>
          <p:cNvPr id="30" name="그림 2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482" y="2623853"/>
            <a:ext cx="489754" cy="489754"/>
          </a:xfrm>
          <a:prstGeom prst="rect">
            <a:avLst/>
          </a:prstGeom>
        </p:spPr>
      </p:pic>
      <p:pic>
        <p:nvPicPr>
          <p:cNvPr id="31" name="그림 3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482" y="3180703"/>
            <a:ext cx="489754" cy="489754"/>
          </a:xfrm>
          <a:prstGeom prst="rect">
            <a:avLst/>
          </a:prstGeom>
        </p:spPr>
      </p:pic>
      <p:pic>
        <p:nvPicPr>
          <p:cNvPr id="32" name="그림 3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7570" y="1433859"/>
            <a:ext cx="489754" cy="489754"/>
          </a:xfrm>
          <a:prstGeom prst="rect">
            <a:avLst/>
          </a:prstGeom>
        </p:spPr>
      </p:pic>
      <p:pic>
        <p:nvPicPr>
          <p:cNvPr id="33" name="그림 3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7570" y="2028225"/>
            <a:ext cx="489754" cy="489754"/>
          </a:xfrm>
          <a:prstGeom prst="rect">
            <a:avLst/>
          </a:prstGeom>
        </p:spPr>
      </p:pic>
      <p:pic>
        <p:nvPicPr>
          <p:cNvPr id="34" name="그림 3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7570" y="2622591"/>
            <a:ext cx="489754" cy="489754"/>
          </a:xfrm>
          <a:prstGeom prst="rect">
            <a:avLst/>
          </a:prstGeom>
        </p:spPr>
      </p:pic>
      <p:pic>
        <p:nvPicPr>
          <p:cNvPr id="35" name="그림 3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7570" y="3180703"/>
            <a:ext cx="489754" cy="489754"/>
          </a:xfrm>
          <a:prstGeom prst="rect">
            <a:avLst/>
          </a:prstGeom>
        </p:spPr>
      </p:pic>
      <p:pic>
        <p:nvPicPr>
          <p:cNvPr id="36" name="그림 3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123" y="4385325"/>
            <a:ext cx="500718" cy="500718"/>
          </a:xfrm>
          <a:prstGeom prst="rect">
            <a:avLst/>
          </a:prstGeom>
        </p:spPr>
      </p:pic>
      <p:pic>
        <p:nvPicPr>
          <p:cNvPr id="37" name="그림 3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123" y="4997646"/>
            <a:ext cx="500718" cy="500718"/>
          </a:xfrm>
          <a:prstGeom prst="rect">
            <a:avLst/>
          </a:prstGeom>
        </p:spPr>
      </p:pic>
      <p:pic>
        <p:nvPicPr>
          <p:cNvPr id="38" name="그림 37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123" y="5580019"/>
            <a:ext cx="500718" cy="500718"/>
          </a:xfrm>
          <a:prstGeom prst="rect">
            <a:avLst/>
          </a:prstGeom>
        </p:spPr>
      </p:pic>
      <p:pic>
        <p:nvPicPr>
          <p:cNvPr id="39" name="그림 38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123" y="6146051"/>
            <a:ext cx="500718" cy="50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604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그룹 25"/>
          <p:cNvGrpSpPr/>
          <p:nvPr/>
        </p:nvGrpSpPr>
        <p:grpSpPr>
          <a:xfrm>
            <a:off x="1774825" y="333375"/>
            <a:ext cx="8721725" cy="574677"/>
            <a:chOff x="1774825" y="333375"/>
            <a:chExt cx="8721725" cy="574677"/>
          </a:xfrm>
        </p:grpSpPr>
        <p:sp>
          <p:nvSpPr>
            <p:cNvPr id="27" name="Rectangle 36"/>
            <p:cNvSpPr>
              <a:spLocks noChangeArrowheads="1"/>
            </p:cNvSpPr>
            <p:nvPr/>
          </p:nvSpPr>
          <p:spPr bwMode="auto">
            <a:xfrm>
              <a:off x="1847851" y="435888"/>
              <a:ext cx="8648699" cy="4721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latinLnBrk="1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latinLnBrk="1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latinLnBrk="1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latinLnBrk="1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latinLnBrk="1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ko-KR" altLang="ko-KR" sz="1800"/>
            </a:p>
          </p:txBody>
        </p:sp>
        <p:sp>
          <p:nvSpPr>
            <p:cNvPr id="28" name="Rectangle 251"/>
            <p:cNvSpPr>
              <a:spLocks noChangeArrowheads="1"/>
            </p:cNvSpPr>
            <p:nvPr/>
          </p:nvSpPr>
          <p:spPr bwMode="auto">
            <a:xfrm>
              <a:off x="1774825" y="333375"/>
              <a:ext cx="8642350" cy="503238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C000"/>
                </a:gs>
              </a:gsLst>
              <a:lin ang="4800000" scaled="0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algn="ctr" eaLnBrk="1" hangingPunct="1"/>
              <a:r>
                <a:rPr lang="en-US" altLang="ko-KR" sz="2000" b="1" dirty="0" smtClean="0">
                  <a:solidFill>
                    <a:schemeClr val="bg1"/>
                  </a:solidFill>
                </a:rPr>
                <a:t>Knight</a:t>
              </a:r>
              <a:endParaRPr lang="en-US" altLang="ko-KR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5232400" y="1708866"/>
            <a:ext cx="1728788" cy="246221"/>
          </a:xfrm>
          <a:prstGeom prst="rect">
            <a:avLst/>
          </a:prstGeom>
          <a:solidFill>
            <a:srgbClr val="FFFF99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ko-KR" altLang="en-US" sz="1000" dirty="0" smtClean="0"/>
              <a:t>근거리</a:t>
            </a:r>
            <a:endParaRPr lang="ko-KR" altLang="en-US" sz="1000" dirty="0"/>
          </a:p>
        </p:txBody>
      </p:sp>
      <p:sp>
        <p:nvSpPr>
          <p:cNvPr id="30" name="AutoShape 273"/>
          <p:cNvSpPr>
            <a:spLocks noChangeArrowheads="1"/>
          </p:cNvSpPr>
          <p:nvPr/>
        </p:nvSpPr>
        <p:spPr bwMode="auto">
          <a:xfrm>
            <a:off x="2495550" y="1484314"/>
            <a:ext cx="2592388" cy="720725"/>
          </a:xfrm>
          <a:prstGeom prst="rightArrowCallout">
            <a:avLst>
              <a:gd name="adj1" fmla="val 27750"/>
              <a:gd name="adj2" fmla="val 34139"/>
              <a:gd name="adj3" fmla="val 18617"/>
              <a:gd name="adj4" fmla="val 89069"/>
            </a:avLst>
          </a:prstGeom>
          <a:solidFill>
            <a:srgbClr val="FF0000"/>
          </a:solidFill>
          <a:ln>
            <a:noFill/>
          </a:ln>
          <a:effectLst/>
          <a:extLst/>
        </p:spPr>
        <p:txBody>
          <a:bodyPr wrap="none" anchor="ctr"/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/>
            <a:r>
              <a:rPr lang="ko-KR" altLang="en-US" sz="1200" dirty="0">
                <a:solidFill>
                  <a:schemeClr val="bg1">
                    <a:lumMod val="95000"/>
                  </a:schemeClr>
                </a:solidFill>
              </a:rPr>
              <a:t>일반 </a:t>
            </a:r>
            <a:r>
              <a:rPr lang="ko-KR" altLang="en-US" sz="1200" dirty="0" smtClean="0">
                <a:solidFill>
                  <a:schemeClr val="bg1">
                    <a:lumMod val="95000"/>
                  </a:schemeClr>
                </a:solidFill>
              </a:rPr>
              <a:t>공격</a:t>
            </a:r>
            <a:endParaRPr lang="ko-KR" altLang="en-US" sz="1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1" name="Text Box 280"/>
          <p:cNvSpPr txBox="1">
            <a:spLocks noChangeArrowheads="1"/>
          </p:cNvSpPr>
          <p:nvPr/>
        </p:nvSpPr>
        <p:spPr bwMode="auto">
          <a:xfrm>
            <a:off x="2495550" y="2205039"/>
            <a:ext cx="2305050" cy="25082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ko-KR" sz="1000" b="1" dirty="0" smtClean="0">
                <a:solidFill>
                  <a:srgbClr val="FF0000"/>
                </a:solidFill>
              </a:rPr>
              <a:t>1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회 공격 시 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2 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번의 피해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7937500" y="1165264"/>
            <a:ext cx="2251710" cy="5403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Dual Sword</a:t>
            </a:r>
            <a:endParaRPr lang="ko-KR" altLang="en-US" dirty="0"/>
          </a:p>
        </p:txBody>
      </p:sp>
      <p:sp>
        <p:nvSpPr>
          <p:cNvPr id="33" name="직사각형 32"/>
          <p:cNvSpPr/>
          <p:nvPr/>
        </p:nvSpPr>
        <p:spPr>
          <a:xfrm>
            <a:off x="7937500" y="1952944"/>
            <a:ext cx="2251710" cy="5403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Light Armor</a:t>
            </a:r>
            <a:endParaRPr lang="ko-KR" altLang="en-US" dirty="0"/>
          </a:p>
        </p:txBody>
      </p:sp>
      <p:cxnSp>
        <p:nvCxnSpPr>
          <p:cNvPr id="34" name="꺾인 연결선 33"/>
          <p:cNvCxnSpPr>
            <a:stCxn id="32" idx="1"/>
            <a:endCxn id="29" idx="3"/>
          </p:cNvCxnSpPr>
          <p:nvPr/>
        </p:nvCxnSpPr>
        <p:spPr>
          <a:xfrm rot="10800000" flipV="1">
            <a:off x="6961188" y="1435457"/>
            <a:ext cx="976312" cy="396519"/>
          </a:xfrm>
          <a:prstGeom prst="bentConnector3">
            <a:avLst>
              <a:gd name="adj1" fmla="val 50000"/>
            </a:avLst>
          </a:prstGeom>
          <a:ln w="25400" cmpd="sng">
            <a:solidFill>
              <a:srgbClr val="FF0000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꺾인 연결선 34"/>
          <p:cNvCxnSpPr>
            <a:stCxn id="33" idx="1"/>
            <a:endCxn id="29" idx="3"/>
          </p:cNvCxnSpPr>
          <p:nvPr/>
        </p:nvCxnSpPr>
        <p:spPr>
          <a:xfrm rot="10800000">
            <a:off x="6961188" y="1831978"/>
            <a:ext cx="976312" cy="391161"/>
          </a:xfrm>
          <a:prstGeom prst="bentConnector3">
            <a:avLst>
              <a:gd name="adj1" fmla="val 50000"/>
            </a:avLst>
          </a:prstGeom>
          <a:ln w="25400" cmpd="sng">
            <a:solidFill>
              <a:srgbClr val="FF0000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utoShape 264"/>
          <p:cNvSpPr>
            <a:spLocks noChangeArrowheads="1"/>
          </p:cNvSpPr>
          <p:nvPr/>
        </p:nvSpPr>
        <p:spPr bwMode="auto">
          <a:xfrm>
            <a:off x="1774825" y="3628266"/>
            <a:ext cx="4248150" cy="2194047"/>
          </a:xfrm>
          <a:prstGeom prst="bevel">
            <a:avLst>
              <a:gd name="adj" fmla="val 3028"/>
            </a:avLst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ko-KR" sz="1200"/>
          </a:p>
        </p:txBody>
      </p:sp>
      <p:sp>
        <p:nvSpPr>
          <p:cNvPr id="37" name="AutoShape 267"/>
          <p:cNvSpPr>
            <a:spLocks noChangeArrowheads="1"/>
          </p:cNvSpPr>
          <p:nvPr/>
        </p:nvSpPr>
        <p:spPr bwMode="auto">
          <a:xfrm>
            <a:off x="6167438" y="3628266"/>
            <a:ext cx="4248150" cy="2194047"/>
          </a:xfrm>
          <a:prstGeom prst="bevel">
            <a:avLst>
              <a:gd name="adj" fmla="val 3028"/>
            </a:avLst>
          </a:prstGeom>
          <a:noFill/>
          <a:ln w="9525">
            <a:solidFill>
              <a:srgbClr val="00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ko-KR" sz="1200"/>
          </a:p>
        </p:txBody>
      </p:sp>
      <p:sp>
        <p:nvSpPr>
          <p:cNvPr id="39" name="직사각형 38"/>
          <p:cNvSpPr/>
          <p:nvPr/>
        </p:nvSpPr>
        <p:spPr>
          <a:xfrm>
            <a:off x="1990407" y="3788727"/>
            <a:ext cx="3816985" cy="3932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공격속도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반사</a:t>
            </a:r>
            <a:endParaRPr lang="en-US" altLang="ko-KR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1990407" y="4282002"/>
            <a:ext cx="3816985" cy="3932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출혈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(Lightning / Blood)</a:t>
            </a:r>
            <a:endParaRPr lang="en-US" altLang="ko-KR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1990407" y="4767576"/>
            <a:ext cx="3816985" cy="3932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 err="1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스턴</a:t>
            </a:r>
            <a:endParaRPr lang="en-US" altLang="ko-KR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2846072" y="3034703"/>
            <a:ext cx="2251710" cy="540387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클래스 주력 속성</a:t>
            </a:r>
            <a:endParaRPr lang="ko-KR" altLang="en-US" dirty="0"/>
          </a:p>
        </p:txBody>
      </p:sp>
      <p:sp>
        <p:nvSpPr>
          <p:cNvPr id="43" name="직사각형 42"/>
          <p:cNvSpPr/>
          <p:nvPr/>
        </p:nvSpPr>
        <p:spPr>
          <a:xfrm>
            <a:off x="7110014" y="3032357"/>
            <a:ext cx="2251710" cy="5403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전투 보조 스킬</a:t>
            </a:r>
            <a:endParaRPr lang="ko-KR" altLang="en-US" dirty="0"/>
          </a:p>
        </p:txBody>
      </p:sp>
      <p:cxnSp>
        <p:nvCxnSpPr>
          <p:cNvPr id="44" name="꺾인 연결선 43"/>
          <p:cNvCxnSpPr>
            <a:stCxn id="29" idx="2"/>
            <a:endCxn id="42" idx="0"/>
          </p:cNvCxnSpPr>
          <p:nvPr/>
        </p:nvCxnSpPr>
        <p:spPr>
          <a:xfrm rot="5400000">
            <a:off x="4494553" y="1432462"/>
            <a:ext cx="1079616" cy="2124867"/>
          </a:xfrm>
          <a:prstGeom prst="bentConnector3">
            <a:avLst>
              <a:gd name="adj1" fmla="val 74199"/>
            </a:avLst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꺾인 연결선 44"/>
          <p:cNvCxnSpPr>
            <a:stCxn id="29" idx="2"/>
            <a:endCxn id="43" idx="0"/>
          </p:cNvCxnSpPr>
          <p:nvPr/>
        </p:nvCxnSpPr>
        <p:spPr>
          <a:xfrm rot="16200000" flipH="1">
            <a:off x="6627696" y="1424184"/>
            <a:ext cx="1077270" cy="2139075"/>
          </a:xfrm>
          <a:prstGeom prst="bentConnector3">
            <a:avLst>
              <a:gd name="adj1" fmla="val 74252"/>
            </a:avLst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직사각형 45"/>
          <p:cNvSpPr/>
          <p:nvPr/>
        </p:nvSpPr>
        <p:spPr>
          <a:xfrm>
            <a:off x="1990407" y="5264973"/>
            <a:ext cx="3816985" cy="3932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Knock-Down</a:t>
            </a:r>
            <a:endParaRPr lang="en-US" altLang="ko-KR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6372225" y="3788726"/>
            <a:ext cx="3816985" cy="18695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전방 구르기</a:t>
            </a:r>
            <a:endParaRPr lang="en-US" altLang="ko-KR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  <a:p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- </a:t>
            </a:r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회피</a:t>
            </a:r>
            <a:endParaRPr lang="en-US" altLang="ko-KR" sz="1600" dirty="0" smtClean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  <a:p>
            <a:r>
              <a:rPr lang="en-US" altLang="ko-KR" sz="1600" dirty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- </a:t>
            </a:r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방어력 증가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(10Sec)</a:t>
            </a:r>
          </a:p>
          <a:p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- </a:t>
            </a:r>
            <a:r>
              <a:rPr lang="ko-KR" altLang="en-US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치명타 세기 증가</a:t>
            </a:r>
            <a:r>
              <a:rPr lang="en-US" altLang="ko-KR" sz="1600" dirty="0" smtClean="0">
                <a:solidFill>
                  <a:schemeClr val="tx1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(10sec)</a:t>
            </a:r>
            <a:endParaRPr lang="ko-KR" altLang="en-US" sz="1600" dirty="0">
              <a:solidFill>
                <a:schemeClr val="tx1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23" name="Rectangle 25"/>
          <p:cNvSpPr>
            <a:spLocks noChangeArrowheads="1"/>
          </p:cNvSpPr>
          <p:nvPr/>
        </p:nvSpPr>
        <p:spPr bwMode="auto">
          <a:xfrm>
            <a:off x="1774825" y="5930702"/>
            <a:ext cx="8642350" cy="778919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r>
              <a:rPr lang="ko-KR" altLang="en-US" sz="1000" dirty="0" smtClean="0"/>
              <a:t>스킬 </a:t>
            </a:r>
            <a:r>
              <a:rPr lang="ko-KR" altLang="en-US" sz="1000" dirty="0"/>
              <a:t>구성 종류와 특징</a:t>
            </a:r>
          </a:p>
          <a:p>
            <a:pPr eaLnBrk="1" hangingPunct="1"/>
            <a:r>
              <a:rPr lang="en-US" altLang="ko-KR" sz="1000" dirty="0"/>
              <a:t>1) </a:t>
            </a:r>
            <a:r>
              <a:rPr lang="ko-KR" altLang="en-US" sz="1000" dirty="0"/>
              <a:t>연속 </a:t>
            </a:r>
            <a:r>
              <a:rPr lang="ko-KR" altLang="en-US" sz="1000" dirty="0" smtClean="0"/>
              <a:t>타격 및 약화</a:t>
            </a:r>
            <a:r>
              <a:rPr lang="en-US" altLang="ko-KR" sz="1000" dirty="0" smtClean="0"/>
              <a:t>/</a:t>
            </a:r>
            <a:r>
              <a:rPr lang="ko-KR" altLang="en-US" sz="1000" dirty="0" smtClean="0"/>
              <a:t>번개 속성 능력</a:t>
            </a:r>
            <a:endParaRPr lang="ko-KR" altLang="en-US" sz="1000" dirty="0"/>
          </a:p>
          <a:p>
            <a:pPr eaLnBrk="1" hangingPunct="1"/>
            <a:r>
              <a:rPr lang="en-US" altLang="ko-KR" sz="1000" dirty="0" smtClean="0"/>
              <a:t>2) </a:t>
            </a:r>
            <a:r>
              <a:rPr lang="ko-KR" altLang="en-US" sz="1000" dirty="0" smtClean="0"/>
              <a:t>근거리 전투에 </a:t>
            </a:r>
            <a:r>
              <a:rPr lang="ko-KR" altLang="en-US" sz="1000" dirty="0"/>
              <a:t>적합한 </a:t>
            </a:r>
            <a:r>
              <a:rPr lang="ko-KR" altLang="en-US" sz="1000" dirty="0" err="1"/>
              <a:t>패시브</a:t>
            </a:r>
            <a:endParaRPr lang="ko-KR" altLang="en-US" sz="1000" dirty="0"/>
          </a:p>
          <a:p>
            <a:pPr eaLnBrk="1" hangingPunct="1"/>
            <a:r>
              <a:rPr lang="en-US" altLang="ko-KR" sz="1000" dirty="0" smtClean="0"/>
              <a:t>3) </a:t>
            </a:r>
            <a:r>
              <a:rPr lang="ko-KR" altLang="en-US" sz="1000" dirty="0"/>
              <a:t>대인 및 범위 혼합형 스킬</a:t>
            </a:r>
          </a:p>
          <a:p>
            <a:pPr eaLnBrk="1" hangingPunct="1"/>
            <a:r>
              <a:rPr lang="en-US" altLang="ko-KR" sz="1000" dirty="0" smtClean="0"/>
              <a:t>4) </a:t>
            </a:r>
            <a:r>
              <a:rPr lang="ko-KR" altLang="en-US" sz="1000" dirty="0" smtClean="0"/>
              <a:t>대상 출혈</a:t>
            </a:r>
            <a:r>
              <a:rPr lang="en-US" altLang="ko-KR" sz="1000" dirty="0" smtClean="0"/>
              <a:t>(</a:t>
            </a:r>
            <a:r>
              <a:rPr lang="ko-KR" altLang="en-US" sz="1000" dirty="0" smtClean="0"/>
              <a:t>약화</a:t>
            </a:r>
            <a:r>
              <a:rPr lang="en-US" altLang="ko-KR" sz="1000" dirty="0" smtClean="0"/>
              <a:t>), </a:t>
            </a:r>
            <a:r>
              <a:rPr lang="ko-KR" altLang="en-US" sz="1000" dirty="0" smtClean="0"/>
              <a:t>대상 </a:t>
            </a:r>
            <a:r>
              <a:rPr lang="ko-KR" altLang="en-US" sz="1000" dirty="0" err="1" smtClean="0"/>
              <a:t>스턴</a:t>
            </a:r>
            <a:r>
              <a:rPr lang="en-US" altLang="ko-KR" sz="1000" dirty="0" smtClean="0"/>
              <a:t>(</a:t>
            </a:r>
            <a:r>
              <a:rPr lang="ko-KR" altLang="en-US" sz="1000" dirty="0" smtClean="0"/>
              <a:t>번개</a:t>
            </a:r>
            <a:r>
              <a:rPr lang="en-US" altLang="ko-KR" sz="1000" dirty="0" smtClean="0"/>
              <a:t>), </a:t>
            </a:r>
            <a:r>
              <a:rPr lang="ko-KR" altLang="en-US" sz="1000" dirty="0" smtClean="0"/>
              <a:t>대상 넉</a:t>
            </a:r>
            <a:r>
              <a:rPr lang="en-US" altLang="ko-KR" sz="1000" dirty="0" smtClean="0"/>
              <a:t>-</a:t>
            </a:r>
            <a:r>
              <a:rPr lang="ko-KR" altLang="en-US" sz="1000" dirty="0" smtClean="0"/>
              <a:t>다운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724671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1774825" y="333375"/>
            <a:ext cx="8721725" cy="574677"/>
            <a:chOff x="1774825" y="333375"/>
            <a:chExt cx="8721725" cy="574677"/>
          </a:xfrm>
        </p:grpSpPr>
        <p:sp>
          <p:nvSpPr>
            <p:cNvPr id="14" name="Rectangle 36"/>
            <p:cNvSpPr>
              <a:spLocks noChangeArrowheads="1"/>
            </p:cNvSpPr>
            <p:nvPr/>
          </p:nvSpPr>
          <p:spPr bwMode="auto">
            <a:xfrm>
              <a:off x="1847851" y="435888"/>
              <a:ext cx="8648699" cy="4721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latinLnBrk="1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latinLnBrk="1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latinLnBrk="1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latinLnBrk="1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latinLnBrk="1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ko-KR" altLang="ko-KR" sz="1800"/>
            </a:p>
          </p:txBody>
        </p:sp>
        <p:sp>
          <p:nvSpPr>
            <p:cNvPr id="15" name="Rectangle 251"/>
            <p:cNvSpPr>
              <a:spLocks noChangeArrowheads="1"/>
            </p:cNvSpPr>
            <p:nvPr/>
          </p:nvSpPr>
          <p:spPr bwMode="auto">
            <a:xfrm>
              <a:off x="1774825" y="333375"/>
              <a:ext cx="8642350" cy="503238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C000"/>
                </a:gs>
              </a:gsLst>
              <a:lin ang="4800000" scaled="0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algn="ctr" eaLnBrk="1" hangingPunct="1"/>
              <a:r>
                <a:rPr lang="en-US" altLang="ko-KR" sz="2000" b="1" dirty="0" smtClean="0">
                  <a:solidFill>
                    <a:schemeClr val="bg1"/>
                  </a:solidFill>
                </a:rPr>
                <a:t>Knight</a:t>
              </a:r>
              <a:endParaRPr lang="en-US" altLang="ko-KR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직사각형 6"/>
          <p:cNvSpPr/>
          <p:nvPr/>
        </p:nvSpPr>
        <p:spPr>
          <a:xfrm>
            <a:off x="4081749" y="975459"/>
            <a:ext cx="4180902" cy="2986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bg1"/>
                </a:solidFill>
              </a:rPr>
              <a:t>Knight</a:t>
            </a:r>
            <a:r>
              <a:rPr lang="en-US" altLang="ko-KR" b="1" dirty="0">
                <a:solidFill>
                  <a:schemeClr val="bg1"/>
                </a:solidFill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</a:rPr>
              <a:t>Active </a:t>
            </a:r>
            <a:r>
              <a:rPr lang="en-US" altLang="ko-KR" dirty="0" smtClean="0">
                <a:solidFill>
                  <a:schemeClr val="bg1"/>
                </a:solidFill>
              </a:rPr>
              <a:t>Skills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4081749" y="3841511"/>
            <a:ext cx="4180902" cy="2986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bg1"/>
                </a:solidFill>
              </a:rPr>
              <a:t>Knight </a:t>
            </a:r>
            <a:r>
              <a:rPr lang="en-US" altLang="ko-KR" dirty="0" smtClean="0"/>
              <a:t>Passive </a:t>
            </a:r>
            <a:r>
              <a:rPr lang="en-US" altLang="ko-KR" dirty="0" smtClean="0"/>
              <a:t>Skills</a:t>
            </a:r>
            <a:endParaRPr lang="ko-KR" altLang="en-US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982571"/>
              </p:ext>
            </p:extLst>
          </p:nvPr>
        </p:nvGraphicFramePr>
        <p:xfrm>
          <a:off x="1039812" y="1425540"/>
          <a:ext cx="3467100" cy="2261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1174"/>
                <a:gridCol w="735926"/>
              </a:tblGrid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나이트 스킬 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베기</a:t>
                      </a:r>
                      <a:b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베기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슬래쉬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(Slash) [Lv.2]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나이트 스킬 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나선격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/>
                      </a:r>
                      <a:b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나선격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스파이럴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어택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(Spiral Attack) [Lv.4]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나이트 스킬 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십자베기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/>
                      </a:r>
                      <a:b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십자베기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엑스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세버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(X Sever) [Lv.6]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나이트 스킬 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뇌격</a:t>
                      </a:r>
                      <a:b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뇌격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싸인 </a:t>
                      </a:r>
                      <a:r>
                        <a:rPr lang="ko-KR" altLang="en-US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오브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썬더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(Sign of Thunder) [Lv.8]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249776"/>
              </p:ext>
            </p:extLst>
          </p:nvPr>
        </p:nvGraphicFramePr>
        <p:xfrm>
          <a:off x="4635500" y="1425540"/>
          <a:ext cx="3238500" cy="2261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2621"/>
                <a:gridCol w="735879"/>
              </a:tblGrid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나이트 스킬 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가르기</a:t>
                      </a:r>
                      <a:b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가르기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더블 스크래치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(Double Scratch) [Lv.10]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나이트 스킬 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질풍</a:t>
                      </a:r>
                      <a:b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질풍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토네이도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(Tornado) [Lv.10]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나이트 스킬 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낙화</a:t>
                      </a:r>
                      <a:b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낙화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롤링 </a:t>
                      </a:r>
                      <a:r>
                        <a:rPr lang="ko-KR" altLang="en-US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스피릿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(Rolling Spirit) [Lv.12]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나이트 스킬 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오성</a:t>
                      </a:r>
                      <a:b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오성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썬더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스타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(Thunder Star) [Lv.12]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305514"/>
              </p:ext>
            </p:extLst>
          </p:nvPr>
        </p:nvGraphicFramePr>
        <p:xfrm>
          <a:off x="8002588" y="1425540"/>
          <a:ext cx="3238500" cy="2261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2621"/>
                <a:gridCol w="735879"/>
              </a:tblGrid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나이트 스킬 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정점</a:t>
                      </a:r>
                      <a:b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정점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핑거 피니쉬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(Finger Finish) [Lv.14]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나이트 스킬 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복수</a:t>
                      </a:r>
                      <a:b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복수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벤젼스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(Vengeance) [Lv.14]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나이트 스킬 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천둥</a:t>
                      </a:r>
                      <a:b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천둥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썬더 하울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(Thunder Hawl) [Lv.16]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나이트 스킬 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폭풍</a:t>
                      </a:r>
                      <a:b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폭풍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스톰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(Storm) [Lv.16]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926640"/>
              </p:ext>
            </p:extLst>
          </p:nvPr>
        </p:nvGraphicFramePr>
        <p:xfrm>
          <a:off x="4452764" y="4385325"/>
          <a:ext cx="3238500" cy="2261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2621"/>
                <a:gridCol w="735879"/>
              </a:tblGrid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나이트 패시브 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맹공</a:t>
                      </a:r>
                      <a:b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맹공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피어스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(Fierce) [Lv.1]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나이트 패시브 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회피</a:t>
                      </a:r>
                      <a:b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회피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어보이드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(Avoid) [Lv.1]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나이트 패시브 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아킬레스</a:t>
                      </a:r>
                      <a:b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급소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아킬레스</a:t>
                      </a:r>
                      <a:r>
                        <a:rPr lang="en-US" altLang="ko-KR" sz="9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(Achilles) [Lv.1]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  <a:tr h="56536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나이트 </a:t>
                      </a:r>
                      <a:r>
                        <a:rPr lang="ko-KR" altLang="en-US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패시브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속공</a:t>
                      </a:r>
                      <a:b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속공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퓨리</a:t>
                      </a:r>
                      <a:r>
                        <a:rPr lang="en-US" altLang="ko-K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(Fury) [Lv.1]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893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6998</TotalTime>
  <Words>855</Words>
  <Application>Microsoft Office PowerPoint</Application>
  <PresentationFormat>와이드스크린</PresentationFormat>
  <Paragraphs>176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3" baseType="lpstr">
      <vt:lpstr>HY엽서M</vt:lpstr>
      <vt:lpstr>굴림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taekhoon</dc:creator>
  <cp:lastModifiedBy>taekhoon</cp:lastModifiedBy>
  <cp:revision>84</cp:revision>
  <dcterms:created xsi:type="dcterms:W3CDTF">2016-02-01T03:33:04Z</dcterms:created>
  <dcterms:modified xsi:type="dcterms:W3CDTF">2016-03-14T12:28:21Z</dcterms:modified>
</cp:coreProperties>
</file>