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56" r:id="rId5"/>
    <p:sldId id="258" r:id="rId6"/>
    <p:sldId id="262" r:id="rId7"/>
    <p:sldId id="259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00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72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43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13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1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1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4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44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53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20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06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5D49-E3D6-4FD8-810B-D0B3CAFE18BF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39F2-CD08-4ED9-8F81-99D96B5EB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895" y="362466"/>
            <a:ext cx="1156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err="1" smtClean="0"/>
              <a:t>수호레이드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4</a:t>
            </a:r>
            <a:r>
              <a:rPr lang="ko-KR" altLang="en-US" sz="1400" b="1" dirty="0" smtClean="0"/>
              <a:t>인 파티 전투 </a:t>
            </a:r>
            <a:r>
              <a:rPr lang="ko-KR" altLang="en-US" sz="1400" b="1" dirty="0" err="1" smtClean="0"/>
              <a:t>컨셉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플레이어가 한 곳에서 전투가 종료될 때까지 위치이동 없이 전투를 하지 않도록 보스와 </a:t>
            </a:r>
            <a:r>
              <a:rPr lang="ko-KR" altLang="en-US" sz="1400" b="1" dirty="0" err="1" smtClean="0"/>
              <a:t>몬스터를</a:t>
            </a:r>
            <a:r>
              <a:rPr lang="ko-KR" altLang="en-US" sz="1400" b="1" dirty="0" smtClean="0"/>
              <a:t> 쫓아 위치 이동을 하기 위한 조작을 하도록 유도함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오토 공격과 오토 스킬 공격으로 처음부터 끝까지 전투를 하지 않도록 단순 보스 전투 외 추가 전투 패턴 적용함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1895" y="1650605"/>
            <a:ext cx="115618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플레이어 위치 이동 조작 유도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모든 플레이어가 보스 전방에서 전투를 하는 것보다는 방어력이 높은 탱커가 보스의 정면에서 공격하는 등 </a:t>
            </a:r>
            <a:r>
              <a:rPr lang="ko-KR" altLang="en-US" sz="1400" b="1" dirty="0" err="1" smtClean="0"/>
              <a:t>어그로를</a:t>
            </a:r>
            <a:r>
              <a:rPr lang="ko-KR" altLang="en-US" sz="1400" b="1" dirty="0" smtClean="0"/>
              <a:t> 끌어주고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 나머지는 보스 측면 또는 후방에서 공격하는 것이 유리하도록 하여 보스 회전 방향에 따른 이동이 필요하도록 설정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보스가 일정 조건이 되었을 때 공중 부양 후 랜덤 </a:t>
            </a:r>
            <a:r>
              <a:rPr lang="ko-KR" altLang="en-US" sz="1400" b="1" dirty="0" err="1" smtClean="0"/>
              <a:t>텔레포팅하여</a:t>
            </a:r>
            <a:r>
              <a:rPr lang="ko-KR" altLang="en-US" sz="1400" b="1" dirty="0" smtClean="0"/>
              <a:t> 전투 지역을 변경함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보스 스킬 등 공격 시 공격 지역 및 방향을 예고하여 회피 조작 유도함 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보스의 모든 공격 시 </a:t>
            </a:r>
            <a:r>
              <a:rPr lang="ko-KR" altLang="en-US" sz="1400" b="1" dirty="0" err="1" smtClean="0"/>
              <a:t>넉백</a:t>
            </a:r>
            <a:r>
              <a:rPr lang="ko-KR" altLang="en-US" sz="1400" b="1" dirty="0" smtClean="0"/>
              <a:t> 등 군중제어 스킬 사용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1895" y="3154187"/>
            <a:ext cx="11561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단순 보스 전투 외 추가 전투 패턴 적용</a:t>
            </a:r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전투 중 보스 공중 부양 시 사방에 다량의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스폰시켜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처치를 해야 함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종류별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특성을 부여하여 시간 내에 제거하지 못한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수량에 따라 비율적으로 보스 </a:t>
            </a:r>
            <a:r>
              <a:rPr lang="ko-KR" altLang="en-US" sz="1400" b="1" dirty="0" err="1" smtClean="0"/>
              <a:t>몬스터가</a:t>
            </a:r>
            <a:r>
              <a:rPr lang="ko-KR" altLang="en-US" sz="1400" b="1" dirty="0" smtClean="0"/>
              <a:t> 특성을 흡수하여 </a:t>
            </a:r>
            <a:r>
              <a:rPr lang="ko-KR" altLang="en-US" sz="1400" b="1" dirty="0" err="1" smtClean="0"/>
              <a:t>버프량</a:t>
            </a:r>
            <a:r>
              <a:rPr lang="ko-KR" altLang="en-US" sz="1400" b="1" dirty="0" smtClean="0"/>
              <a:t> 적용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흡수한 능력을 </a:t>
            </a:r>
            <a:r>
              <a:rPr lang="ko-KR" altLang="en-US" sz="1400" b="1" dirty="0" err="1" smtClean="0"/>
              <a:t>특성별로</a:t>
            </a:r>
            <a:r>
              <a:rPr lang="ko-KR" altLang="en-US" sz="1400" b="1" dirty="0" smtClean="0"/>
              <a:t> 수량에 따라 차등하게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유지 시간을 적용하고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또한 보스 공중부양까지 걸리는 시간을 줄여 전투 난이도를 상승시킴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특성 외 일반</a:t>
            </a:r>
            <a:r>
              <a:rPr lang="en-US" altLang="ko-KR" sz="1400" b="1" dirty="0" err="1" smtClean="0"/>
              <a:t>vs</a:t>
            </a:r>
            <a:r>
              <a:rPr lang="ko-KR" altLang="en-US" sz="1400" b="1" dirty="0" smtClean="0"/>
              <a:t>정예 </a:t>
            </a:r>
            <a:r>
              <a:rPr lang="ko-KR" altLang="en-US" sz="1400" b="1" dirty="0" err="1" smtClean="0"/>
              <a:t>몬스터에</a:t>
            </a:r>
            <a:r>
              <a:rPr lang="ko-KR" altLang="en-US" sz="1400" b="1" dirty="0" smtClean="0"/>
              <a:t> 따라 </a:t>
            </a:r>
            <a:r>
              <a:rPr lang="ko-KR" altLang="en-US" sz="1400" b="1" dirty="0" err="1" smtClean="0"/>
              <a:t>버프량이</a:t>
            </a:r>
            <a:r>
              <a:rPr lang="ko-KR" altLang="en-US" sz="1400" b="1" dirty="0" smtClean="0"/>
              <a:t> 다르게 설정하여 정예 및 </a:t>
            </a:r>
            <a:r>
              <a:rPr lang="ko-KR" altLang="en-US" sz="1400" b="1" dirty="0" err="1" smtClean="0"/>
              <a:t>준보스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몬스터를</a:t>
            </a:r>
            <a:r>
              <a:rPr lang="ko-KR" altLang="en-US" sz="1400" b="1" dirty="0" smtClean="0"/>
              <a:t> 킬 하는 것이 중요하도록 설계</a:t>
            </a:r>
            <a:endParaRPr lang="ko-KR" altLang="en-US" sz="1400" b="1" dirty="0"/>
          </a:p>
        </p:txBody>
      </p:sp>
      <p:sp>
        <p:nvSpPr>
          <p:cNvPr id="2" name="직사각형 1"/>
          <p:cNvSpPr/>
          <p:nvPr/>
        </p:nvSpPr>
        <p:spPr>
          <a:xfrm>
            <a:off x="339026" y="4873213"/>
            <a:ext cx="6545309" cy="8085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/>
              <a:t>몬스터</a:t>
            </a:r>
            <a:r>
              <a:rPr lang="ko-KR" altLang="en-US" sz="1600" b="1" dirty="0" smtClean="0"/>
              <a:t> 무작위 랜덤 </a:t>
            </a:r>
            <a:r>
              <a:rPr lang="ko-KR" altLang="en-US" sz="1600" b="1" dirty="0" err="1" smtClean="0"/>
              <a:t>스폰으론</a:t>
            </a:r>
            <a:r>
              <a:rPr lang="ko-KR" altLang="en-US" sz="1600" b="1" dirty="0" smtClean="0"/>
              <a:t> 난이도 컨트롤이 힘들기 때문에 </a:t>
            </a:r>
            <a:r>
              <a:rPr lang="ko-KR" altLang="en-US" sz="1600" b="1" dirty="0" err="1" smtClean="0"/>
              <a:t>트리거를</a:t>
            </a:r>
            <a:r>
              <a:rPr lang="ko-KR" altLang="en-US" sz="1600" b="1" dirty="0" smtClean="0"/>
              <a:t> 다양하게 제작하여 </a:t>
            </a:r>
            <a:r>
              <a:rPr lang="ko-KR" altLang="en-US" sz="1600" b="1" dirty="0" err="1" smtClean="0"/>
              <a:t>랜덤성을</a:t>
            </a:r>
            <a:r>
              <a:rPr lang="ko-KR" altLang="en-US" sz="1600" b="1" dirty="0" smtClean="0"/>
              <a:t> 구현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7103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r="10386"/>
          <a:stretch/>
        </p:blipFill>
        <p:spPr>
          <a:xfrm>
            <a:off x="7455243" y="213675"/>
            <a:ext cx="4736757" cy="3743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895" y="114821"/>
            <a:ext cx="5718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보스 디자인 </a:t>
            </a:r>
            <a:r>
              <a:rPr lang="en-US" altLang="ko-KR" sz="1400" b="1" dirty="0" smtClean="0"/>
              <a:t>– </a:t>
            </a:r>
            <a:r>
              <a:rPr lang="ko-KR" altLang="en-US" sz="1400" b="1" dirty="0" smtClean="0"/>
              <a:t>외형 특성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4</a:t>
            </a:r>
            <a:r>
              <a:rPr lang="ko-KR" altLang="en-US" sz="1400" b="1" dirty="0" smtClean="0"/>
              <a:t>족의 낮은 기본 자세와 비행 시 </a:t>
            </a:r>
            <a:r>
              <a:rPr lang="en-US" altLang="ko-KR" sz="1400" b="1" dirty="0" smtClean="0"/>
              <a:t>2</a:t>
            </a:r>
            <a:r>
              <a:rPr lang="ko-KR" altLang="en-US" sz="1400" b="1" dirty="0" smtClean="0"/>
              <a:t>족 보행 자세의 </a:t>
            </a:r>
            <a:r>
              <a:rPr lang="ko-KR" altLang="en-US" sz="1400" b="1" dirty="0" err="1" smtClean="0"/>
              <a:t>드래곤류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등 뒤에 거대한 날개가 있어 비행이 가능해야 함</a:t>
            </a:r>
            <a:endParaRPr lang="ko-KR" altLang="en-US" sz="14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43" y="4076708"/>
            <a:ext cx="4736757" cy="26519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1895" y="1215950"/>
            <a:ext cx="5718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보스 디자인 </a:t>
            </a:r>
            <a:r>
              <a:rPr lang="en-US" altLang="ko-KR" sz="1400" b="1" dirty="0" smtClean="0"/>
              <a:t>– </a:t>
            </a:r>
            <a:r>
              <a:rPr lang="ko-KR" altLang="en-US" sz="1400" b="1" dirty="0" smtClean="0"/>
              <a:t>재질 </a:t>
            </a:r>
            <a:r>
              <a:rPr lang="en-US" altLang="ko-KR" sz="1400" b="1" dirty="0" smtClean="0"/>
              <a:t>&amp; </a:t>
            </a:r>
            <a:r>
              <a:rPr lang="ko-KR" altLang="en-US" sz="1400" b="1" dirty="0" smtClean="0"/>
              <a:t>모델링 특성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하늘색 수정체의 투명함과 </a:t>
            </a:r>
            <a:r>
              <a:rPr lang="ko-KR" altLang="en-US" sz="1400" b="1" dirty="0" err="1" smtClean="0"/>
              <a:t>다크블루</a:t>
            </a:r>
            <a:r>
              <a:rPr lang="ko-KR" altLang="en-US" sz="1400" b="1" dirty="0" smtClean="0"/>
              <a:t> 컬러로 명암처리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날카롭고 각진 </a:t>
            </a:r>
            <a:r>
              <a:rPr lang="ko-KR" altLang="en-US" sz="1400" b="1" dirty="0" smtClean="0"/>
              <a:t>모델링</a:t>
            </a:r>
            <a:endParaRPr lang="ko-KR" altLang="en-US" sz="1400" b="1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70" y="4079369"/>
            <a:ext cx="4736757" cy="26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2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895" y="114821"/>
            <a:ext cx="571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보스 디자인 </a:t>
            </a:r>
            <a:r>
              <a:rPr lang="en-US" altLang="ko-KR" sz="1400" b="1" dirty="0" smtClean="0"/>
              <a:t>– </a:t>
            </a:r>
            <a:r>
              <a:rPr lang="ko-KR" altLang="en-US" sz="1400" b="1" dirty="0" smtClean="0"/>
              <a:t>크기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보스 몸통 기준 캐릭터 약 </a:t>
            </a:r>
            <a:r>
              <a:rPr lang="en-US" altLang="ko-KR" sz="1400" b="1" dirty="0" smtClean="0"/>
              <a:t>2</a:t>
            </a:r>
            <a:r>
              <a:rPr lang="ko-KR" altLang="en-US" sz="1400" b="1" dirty="0" smtClean="0"/>
              <a:t>배 크기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상체를 일으켰을 때 </a:t>
            </a:r>
            <a:r>
              <a:rPr lang="ko-KR" altLang="en-US" sz="1400" b="1" dirty="0"/>
              <a:t>캐릭터 </a:t>
            </a:r>
            <a:r>
              <a:rPr lang="ko-KR" altLang="en-US" sz="1400" b="1" dirty="0" smtClean="0"/>
              <a:t>약 </a:t>
            </a:r>
            <a:r>
              <a:rPr lang="en-US" altLang="ko-KR" sz="1400" b="1" dirty="0" smtClean="0"/>
              <a:t>4</a:t>
            </a:r>
            <a:r>
              <a:rPr lang="ko-KR" altLang="en-US" sz="1400" b="1" dirty="0" smtClean="0"/>
              <a:t>배 크기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참고 보스인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브란데움처럼</a:t>
            </a:r>
            <a:r>
              <a:rPr lang="ko-KR" altLang="en-US" sz="1400" b="1" dirty="0" smtClean="0"/>
              <a:t> 반드시 꼬리가 있을 필요는 없음</a:t>
            </a:r>
            <a:endParaRPr lang="ko-KR" altLang="en-US" sz="14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3" y="213675"/>
            <a:ext cx="4415256" cy="26519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1895" y="1634521"/>
            <a:ext cx="77699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보스 디자인 </a:t>
            </a:r>
            <a:r>
              <a:rPr lang="en-US" altLang="ko-KR" sz="1400" b="1" dirty="0" smtClean="0"/>
              <a:t>– </a:t>
            </a:r>
            <a:r>
              <a:rPr lang="en-US" altLang="ko-KR" sz="1400" b="1" dirty="0" smtClean="0"/>
              <a:t>Animation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Idle : 4</a:t>
            </a:r>
            <a:r>
              <a:rPr lang="ko-KR" altLang="en-US" sz="1400" b="1" dirty="0" smtClean="0"/>
              <a:t>족 형태로 바닥에 엎드린 듯한 자세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Run : 4</a:t>
            </a:r>
            <a:r>
              <a:rPr lang="ko-KR" altLang="en-US" sz="1400" b="1" dirty="0" smtClean="0"/>
              <a:t>족 형태로 바닥에 엎드린 자세에서 낮고 느린 이동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Fly : 2</a:t>
            </a:r>
            <a:r>
              <a:rPr lang="ko-KR" altLang="en-US" sz="1400" b="1" dirty="0" smtClean="0"/>
              <a:t>족 형태로 상체를 들고 큰 날개를 천천히 펄럭임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Landing : </a:t>
            </a:r>
            <a:r>
              <a:rPr lang="ko-KR" altLang="en-US" sz="1400" b="1" dirty="0" smtClean="0"/>
              <a:t>비행 후 착지를 하며 </a:t>
            </a:r>
            <a:r>
              <a:rPr lang="en-US" altLang="ko-KR" sz="1400" b="1" dirty="0" smtClean="0"/>
              <a:t>Idle </a:t>
            </a:r>
            <a:r>
              <a:rPr lang="ko-KR" altLang="en-US" sz="1400" b="1" dirty="0" smtClean="0"/>
              <a:t>자세로 돌아감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Attack 1 </a:t>
            </a:r>
            <a:r>
              <a:rPr lang="en-US" altLang="ko-KR" sz="1400" b="1" dirty="0"/>
              <a:t>: Idle </a:t>
            </a:r>
            <a:r>
              <a:rPr lang="ko-KR" altLang="en-US" sz="1400" b="1" dirty="0" smtClean="0"/>
              <a:t>자세에서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상체를 들고 양 팔로 번갈아 휘두르기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Attack 2 </a:t>
            </a:r>
            <a:r>
              <a:rPr lang="en-US" altLang="ko-KR" sz="1400" b="1" dirty="0"/>
              <a:t>: Idle </a:t>
            </a:r>
            <a:r>
              <a:rPr lang="ko-KR" altLang="en-US" sz="1400" b="1" dirty="0" smtClean="0"/>
              <a:t>자세에서</a:t>
            </a:r>
            <a:r>
              <a:rPr lang="en-US" altLang="ko-KR" sz="1400" b="1" dirty="0" smtClean="0"/>
              <a:t> </a:t>
            </a:r>
            <a:r>
              <a:rPr lang="ko-KR" altLang="en-US" sz="1400" b="1" dirty="0"/>
              <a:t>상체를 들고 양 팔로 </a:t>
            </a:r>
            <a:r>
              <a:rPr lang="ko-KR" altLang="en-US" sz="1400" b="1" dirty="0" smtClean="0"/>
              <a:t>동시에 내려찍기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Skill 1 </a:t>
            </a:r>
            <a:r>
              <a:rPr lang="en-US" altLang="ko-KR" sz="1400" b="1" dirty="0"/>
              <a:t>: Idle </a:t>
            </a:r>
            <a:r>
              <a:rPr lang="ko-KR" altLang="en-US" sz="1400" b="1" dirty="0" smtClean="0"/>
              <a:t>자세에서 낮게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비행하며 푸른 기를 모았다가 뿜어내는 독 전방 범위 공격</a:t>
            </a:r>
            <a:endParaRPr lang="en-US" altLang="ko-KR" sz="1400" b="1" dirty="0" smtClean="0"/>
          </a:p>
          <a:p>
            <a:r>
              <a:rPr lang="en-US" altLang="ko-KR" sz="1400" b="1" dirty="0"/>
              <a:t>&gt; </a:t>
            </a:r>
            <a:r>
              <a:rPr lang="en-US" altLang="ko-KR" sz="1400" b="1" dirty="0" smtClean="0"/>
              <a:t>Skill 2 </a:t>
            </a:r>
            <a:r>
              <a:rPr lang="en-US" altLang="ko-KR" sz="1400" b="1" dirty="0"/>
              <a:t>: Idle </a:t>
            </a:r>
            <a:r>
              <a:rPr lang="ko-KR" altLang="en-US" sz="1400" b="1" dirty="0" smtClean="0"/>
              <a:t>자세에서 보스 중심으로 몸에서 다수의 수정체가 위로 올라갔다가 낙하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Skill 3 </a:t>
            </a:r>
            <a:r>
              <a:rPr lang="en-US" altLang="ko-KR" sz="1400" b="1" dirty="0"/>
              <a:t>: Idle </a:t>
            </a:r>
            <a:r>
              <a:rPr lang="ko-KR" altLang="en-US" sz="1400" b="1" dirty="0" smtClean="0"/>
              <a:t>자세에서 빠른 전방 돌진 공격</a:t>
            </a:r>
            <a:endParaRPr lang="en-US" altLang="ko-KR" sz="1400" b="1" dirty="0" smtClean="0"/>
          </a:p>
          <a:p>
            <a:r>
              <a:rPr lang="en-US" altLang="ko-KR" sz="1400" b="1" dirty="0"/>
              <a:t>&gt; Skill </a:t>
            </a:r>
            <a:r>
              <a:rPr lang="en-US" altLang="ko-KR" sz="1400" b="1" dirty="0" smtClean="0"/>
              <a:t>4 </a:t>
            </a:r>
            <a:r>
              <a:rPr lang="en-US" altLang="ko-KR" sz="1400" b="1" dirty="0"/>
              <a:t>: Idle </a:t>
            </a:r>
            <a:r>
              <a:rPr lang="ko-KR" altLang="en-US" sz="1400" b="1" dirty="0"/>
              <a:t>자세에서 </a:t>
            </a:r>
            <a:r>
              <a:rPr lang="ko-KR" altLang="en-US" sz="1400" b="1" dirty="0" smtClean="0"/>
              <a:t>몸을 최대한 낮고 작게 만들어 적들의 </a:t>
            </a:r>
            <a:r>
              <a:rPr lang="ko-KR" altLang="en-US" sz="1400" b="1" smtClean="0"/>
              <a:t>활력을 빼앗음</a:t>
            </a:r>
            <a:endParaRPr lang="ko-KR" altLang="en-US" sz="1400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3" y="3055729"/>
            <a:ext cx="4415256" cy="26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5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894" y="362466"/>
            <a:ext cx="11820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전투 진행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플레이어 최대 </a:t>
            </a:r>
            <a:r>
              <a:rPr lang="en-US" altLang="ko-KR" sz="1400" b="1" dirty="0" smtClean="0"/>
              <a:t>4</a:t>
            </a:r>
            <a:r>
              <a:rPr lang="ko-KR" altLang="en-US" sz="1400" b="1" dirty="0" smtClean="0"/>
              <a:t>인 </a:t>
            </a:r>
            <a:r>
              <a:rPr lang="ko-KR" altLang="en-US" sz="1400" b="1" dirty="0" err="1" smtClean="0"/>
              <a:t>스폰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보스 </a:t>
            </a:r>
            <a:r>
              <a:rPr lang="ko-KR" altLang="en-US" sz="1400" b="1" dirty="0" err="1" smtClean="0"/>
              <a:t>스폰</a:t>
            </a:r>
            <a:r>
              <a:rPr lang="ko-KR" altLang="en-US" sz="1400" b="1" dirty="0" smtClean="0"/>
              <a:t> 지역까지 이동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보스와 전투 시작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약 </a:t>
            </a:r>
            <a:r>
              <a:rPr lang="en-US" altLang="ko-KR" sz="1400" b="1" dirty="0" smtClean="0"/>
              <a:t>30</a:t>
            </a:r>
            <a:r>
              <a:rPr lang="ko-KR" altLang="en-US" sz="1400" b="1" dirty="0" smtClean="0"/>
              <a:t>초 후 보스 공중 부양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보스 </a:t>
            </a:r>
            <a:r>
              <a:rPr lang="ko-KR" altLang="en-US" sz="1400" b="1" dirty="0" err="1" smtClean="0"/>
              <a:t>비전투</a:t>
            </a:r>
            <a:r>
              <a:rPr lang="ko-KR" altLang="en-US" sz="1400" b="1" dirty="0" smtClean="0"/>
              <a:t> 상태</a:t>
            </a:r>
            <a:r>
              <a:rPr lang="en-US" altLang="ko-KR" sz="1400" b="1" dirty="0" smtClean="0"/>
              <a:t>)</a:t>
            </a:r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사방에서 약 </a:t>
            </a:r>
            <a:r>
              <a:rPr lang="en-US" altLang="ko-KR" sz="1400" b="1" dirty="0" smtClean="0"/>
              <a:t>30</a:t>
            </a:r>
            <a:r>
              <a:rPr lang="ko-KR" altLang="en-US" sz="1400" b="1" dirty="0" smtClean="0"/>
              <a:t>여 마리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스폰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종류 랜덤</a:t>
            </a:r>
            <a:r>
              <a:rPr lang="en-US" altLang="ko-KR" sz="1400" b="1" dirty="0" smtClean="0"/>
              <a:t>)</a:t>
            </a:r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비전투</a:t>
            </a:r>
            <a:r>
              <a:rPr lang="ko-KR" altLang="en-US" sz="1400" b="1" dirty="0" smtClean="0"/>
              <a:t> 상태인 보스를 제외하고 </a:t>
            </a:r>
            <a:r>
              <a:rPr lang="ko-KR" altLang="en-US" sz="1400" b="1" dirty="0" err="1" smtClean="0"/>
              <a:t>스폰된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몬스터와</a:t>
            </a:r>
            <a:r>
              <a:rPr lang="ko-KR" altLang="en-US" sz="1400" b="1" dirty="0" smtClean="0"/>
              <a:t> 전투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약 </a:t>
            </a:r>
            <a:r>
              <a:rPr lang="en-US" altLang="ko-KR" sz="1400" b="1" dirty="0" smtClean="0"/>
              <a:t>10</a:t>
            </a:r>
            <a:r>
              <a:rPr lang="ko-KR" altLang="en-US" sz="1400" b="1" dirty="0" smtClean="0"/>
              <a:t>초 후 보스 랜덤 위치로 </a:t>
            </a:r>
            <a:r>
              <a:rPr lang="ko-KR" altLang="en-US" sz="1400" b="1" dirty="0" err="1" smtClean="0"/>
              <a:t>텔레포팅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중 플레이어가 킬 못한 </a:t>
            </a:r>
            <a:r>
              <a:rPr lang="ko-KR" altLang="en-US" sz="1400" b="1" dirty="0" err="1" smtClean="0"/>
              <a:t>몬스터를</a:t>
            </a:r>
            <a:r>
              <a:rPr lang="ko-KR" altLang="en-US" sz="1400" b="1" dirty="0" smtClean="0"/>
              <a:t> 보스가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특성 흡수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몬스터는</a:t>
            </a:r>
            <a:r>
              <a:rPr lang="ko-KR" altLang="en-US" sz="1400" b="1" dirty="0" smtClean="0"/>
              <a:t> 사망하며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특성을 보스가 흡수함</a:t>
            </a:r>
            <a:r>
              <a:rPr lang="en-US" altLang="ko-KR" sz="1400" b="1" dirty="0" smtClean="0"/>
              <a:t>)</a:t>
            </a:r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종류와 수량에 따라 체력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공격력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방어력</a:t>
            </a:r>
            <a:r>
              <a:rPr lang="en-US" altLang="ko-KR" sz="1400" b="1" dirty="0" smtClean="0"/>
              <a:t>/</a:t>
            </a:r>
            <a:r>
              <a:rPr lang="ko-KR" altLang="en-US" sz="1400" b="1" dirty="0" err="1" smtClean="0"/>
              <a:t>스킬공격력</a:t>
            </a:r>
            <a:r>
              <a:rPr lang="ko-KR" altLang="en-US" sz="1400" b="1" dirty="0" smtClean="0"/>
              <a:t> 등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종류 및 유지 시간과 다음 보스 공중부양 시간이 결정됨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버프를</a:t>
            </a:r>
            <a:r>
              <a:rPr lang="ko-KR" altLang="en-US" sz="1400" b="1" dirty="0" smtClean="0"/>
              <a:t> 받은 보스와 </a:t>
            </a:r>
            <a:r>
              <a:rPr lang="ko-KR" altLang="en-US" sz="1400" b="1" dirty="0" err="1" smtClean="0"/>
              <a:t>재전투</a:t>
            </a:r>
            <a:r>
              <a:rPr lang="ko-KR" altLang="en-US" sz="1400" b="1" dirty="0" smtClean="0"/>
              <a:t> 시작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전체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킬 시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없음</a:t>
            </a:r>
            <a:r>
              <a:rPr lang="en-US" altLang="ko-KR" sz="1400" b="1" dirty="0" smtClean="0"/>
              <a:t>)</a:t>
            </a:r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약 </a:t>
            </a:r>
            <a:r>
              <a:rPr lang="en-US" altLang="ko-KR" sz="1400" b="1" dirty="0" smtClean="0"/>
              <a:t>30</a:t>
            </a:r>
            <a:r>
              <a:rPr lang="ko-KR" altLang="en-US" sz="1400" b="1" dirty="0" smtClean="0"/>
              <a:t>초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이전에 킬 못한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종류와 수량에 따라 짧아짐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 후 보스 공중 부양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보스 </a:t>
            </a:r>
            <a:r>
              <a:rPr lang="ko-KR" altLang="en-US" sz="1400" b="1" dirty="0" err="1" smtClean="0"/>
              <a:t>비전투</a:t>
            </a:r>
            <a:r>
              <a:rPr lang="ko-KR" altLang="en-US" sz="1400" b="1" dirty="0" smtClean="0"/>
              <a:t> 상태</a:t>
            </a:r>
            <a:r>
              <a:rPr lang="en-US" altLang="ko-KR" sz="1400" b="1" dirty="0" smtClean="0"/>
              <a:t>)</a:t>
            </a:r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사방에서 약 </a:t>
            </a:r>
            <a:r>
              <a:rPr lang="en-US" altLang="ko-KR" sz="1400" b="1" dirty="0" smtClean="0"/>
              <a:t>30</a:t>
            </a:r>
            <a:r>
              <a:rPr lang="ko-KR" altLang="en-US" sz="1400" b="1" dirty="0" smtClean="0"/>
              <a:t>여 마리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스폰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종류 랜덤</a:t>
            </a:r>
            <a:r>
              <a:rPr lang="en-US" altLang="ko-KR" sz="1400" b="1" dirty="0" smtClean="0"/>
              <a:t>)</a:t>
            </a:r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비전투</a:t>
            </a:r>
            <a:r>
              <a:rPr lang="ko-KR" altLang="en-US" sz="1400" b="1" dirty="0" smtClean="0"/>
              <a:t> 상태인 보스를 제외하고 </a:t>
            </a:r>
            <a:r>
              <a:rPr lang="ko-KR" altLang="en-US" sz="1400" b="1" dirty="0" err="1" smtClean="0"/>
              <a:t>스폰된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몬스터와</a:t>
            </a:r>
            <a:r>
              <a:rPr lang="ko-KR" altLang="en-US" sz="1400" b="1" dirty="0" smtClean="0"/>
              <a:t> 전투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약 </a:t>
            </a:r>
            <a:r>
              <a:rPr lang="en-US" altLang="ko-KR" sz="1400" b="1" dirty="0" smtClean="0"/>
              <a:t>10</a:t>
            </a:r>
            <a:r>
              <a:rPr lang="ko-KR" altLang="en-US" sz="1400" b="1" dirty="0" smtClean="0"/>
              <a:t>초 후 보스 랜덤 위치로 </a:t>
            </a:r>
            <a:r>
              <a:rPr lang="ko-KR" altLang="en-US" sz="1400" b="1" dirty="0" err="1" smtClean="0"/>
              <a:t>텔레포팅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중 플레이어가 킬 못한 </a:t>
            </a:r>
            <a:r>
              <a:rPr lang="ko-KR" altLang="en-US" sz="1400" b="1" dirty="0" err="1" smtClean="0"/>
              <a:t>몬스터를</a:t>
            </a:r>
            <a:r>
              <a:rPr lang="ko-KR" altLang="en-US" sz="1400" b="1" dirty="0" smtClean="0"/>
              <a:t> 보스가 흡수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몬스터는</a:t>
            </a:r>
            <a:r>
              <a:rPr lang="ko-KR" altLang="en-US" sz="1400" b="1" dirty="0" smtClean="0"/>
              <a:t> 사망하며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특성을 보스가 흡수함</a:t>
            </a:r>
            <a:r>
              <a:rPr lang="en-US" altLang="ko-KR" sz="1400" b="1" dirty="0" smtClean="0"/>
              <a:t>)</a:t>
            </a:r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종류와 수량에 따라 체력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공격력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방어력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종류 및 유지 시간이 결정됨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버프를</a:t>
            </a:r>
            <a:r>
              <a:rPr lang="ko-KR" altLang="en-US" sz="1400" b="1" dirty="0" smtClean="0"/>
              <a:t> 받은 보스와 </a:t>
            </a:r>
            <a:r>
              <a:rPr lang="ko-KR" altLang="en-US" sz="1400" b="1" dirty="0" err="1" smtClean="0"/>
              <a:t>재전투</a:t>
            </a:r>
            <a:r>
              <a:rPr lang="ko-KR" altLang="en-US" sz="1400" b="1" dirty="0" smtClean="0"/>
              <a:t> 시작</a:t>
            </a:r>
            <a:endParaRPr lang="en-US" altLang="ko-KR" sz="1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1894" y="5001843"/>
            <a:ext cx="11820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전략적 역할 및 지역 분담 </a:t>
            </a:r>
            <a:r>
              <a:rPr lang="en-US" altLang="ko-KR" sz="1400" b="1" dirty="0" smtClean="0"/>
              <a:t>&amp;</a:t>
            </a:r>
            <a:r>
              <a:rPr lang="ko-KR" altLang="en-US" sz="1400" b="1" dirty="0" smtClean="0"/>
              <a:t> 실시간 판단 요소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근거리 캐릭터로 보스 정면에서 공격을 하고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원거리 캐릭터로 보스 측면 </a:t>
            </a:r>
            <a:r>
              <a:rPr lang="en-US" altLang="ko-KR" sz="1400" b="1" dirty="0" smtClean="0"/>
              <a:t>&amp; </a:t>
            </a:r>
            <a:r>
              <a:rPr lang="ko-KR" altLang="en-US" sz="1400" b="1" dirty="0" smtClean="0"/>
              <a:t>후방으로 이동하여 공격하는 등 역할 분담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사방에서 </a:t>
            </a:r>
            <a:r>
              <a:rPr lang="ko-KR" altLang="en-US" sz="1400" b="1" dirty="0" err="1" smtClean="0"/>
              <a:t>스폰된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몬스터를</a:t>
            </a:r>
            <a:r>
              <a:rPr lang="ko-KR" altLang="en-US" sz="1400" b="1" dirty="0" smtClean="0"/>
              <a:t> 처치하기 위한 지역 분담을 어떻게 할 것인지 판단 필요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각개 전투 </a:t>
            </a:r>
            <a:r>
              <a:rPr lang="en-US" altLang="ko-KR" sz="1400" b="1" dirty="0" err="1" smtClean="0"/>
              <a:t>vs</a:t>
            </a:r>
            <a:r>
              <a:rPr lang="en-US" altLang="ko-KR" sz="1400" b="1" dirty="0" smtClean="0"/>
              <a:t> 2</a:t>
            </a:r>
            <a:r>
              <a:rPr lang="ko-KR" altLang="en-US" sz="1400" b="1" dirty="0" smtClean="0"/>
              <a:t>인 </a:t>
            </a:r>
            <a:r>
              <a:rPr lang="en-US" altLang="ko-KR" sz="1400" b="1" dirty="0" smtClean="0"/>
              <a:t>1</a:t>
            </a:r>
            <a:r>
              <a:rPr lang="ko-KR" altLang="en-US" sz="1400" b="1" dirty="0" smtClean="0"/>
              <a:t>조 </a:t>
            </a:r>
            <a:r>
              <a:rPr lang="en-US" altLang="ko-KR" sz="1400" b="1" dirty="0" err="1" smtClean="0"/>
              <a:t>vs</a:t>
            </a:r>
            <a:r>
              <a:rPr lang="en-US" altLang="ko-KR" sz="1400" b="1" dirty="0" smtClean="0"/>
              <a:t> 4</a:t>
            </a:r>
            <a:r>
              <a:rPr lang="ko-KR" altLang="en-US" sz="1400" b="1" dirty="0" smtClean="0"/>
              <a:t>인</a:t>
            </a:r>
            <a:r>
              <a:rPr lang="en-US" altLang="ko-KR" sz="1400" b="1" dirty="0" smtClean="0"/>
              <a:t> 1</a:t>
            </a:r>
            <a:r>
              <a:rPr lang="ko-KR" altLang="en-US" sz="1400" b="1" dirty="0" smtClean="0"/>
              <a:t>조 등</a:t>
            </a:r>
            <a:r>
              <a:rPr lang="en-US" altLang="ko-KR" sz="1400" b="1" dirty="0" smtClean="0"/>
              <a:t>)</a:t>
            </a:r>
          </a:p>
          <a:p>
            <a:r>
              <a:rPr lang="en-US" altLang="ko-KR" sz="1400" b="1" dirty="0" smtClean="0"/>
              <a:t>&gt; 4</a:t>
            </a:r>
            <a:r>
              <a:rPr lang="ko-KR" altLang="en-US" sz="1400" b="1" dirty="0" smtClean="0"/>
              <a:t>곳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스폰</a:t>
            </a:r>
            <a:r>
              <a:rPr lang="ko-KR" altLang="en-US" sz="1400" b="1" dirty="0" smtClean="0"/>
              <a:t> 포인트 중 몇 곳에서 </a:t>
            </a:r>
            <a:r>
              <a:rPr lang="ko-KR" altLang="en-US" sz="1400" b="1" dirty="0" err="1" smtClean="0"/>
              <a:t>스폰될</a:t>
            </a:r>
            <a:r>
              <a:rPr lang="ko-KR" altLang="en-US" sz="1400" b="1" dirty="0" smtClean="0"/>
              <a:t> 것인지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어떤 </a:t>
            </a:r>
            <a:r>
              <a:rPr lang="ko-KR" altLang="en-US" sz="1400" b="1" dirty="0" err="1" smtClean="0"/>
              <a:t>몬스터가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스폰될</a:t>
            </a:r>
            <a:r>
              <a:rPr lang="ko-KR" altLang="en-US" sz="1400" b="1" dirty="0" smtClean="0"/>
              <a:t> 것인지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정예 </a:t>
            </a:r>
            <a:r>
              <a:rPr lang="ko-KR" altLang="en-US" sz="1400" b="1" dirty="0" err="1" smtClean="0"/>
              <a:t>몬스터는</a:t>
            </a:r>
            <a:r>
              <a:rPr lang="ko-KR" altLang="en-US" sz="1400" b="1" dirty="0" smtClean="0"/>
              <a:t> 어디서 몇 마리나 </a:t>
            </a:r>
            <a:r>
              <a:rPr lang="ko-KR" altLang="en-US" sz="1400" b="1" dirty="0" err="1" smtClean="0"/>
              <a:t>스폰될</a:t>
            </a:r>
            <a:r>
              <a:rPr lang="ko-KR" altLang="en-US" sz="1400" b="1" dirty="0" smtClean="0"/>
              <a:t> 것인지 실시간 판단에 따른 행동 필요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오토스킬을</a:t>
            </a:r>
            <a:r>
              <a:rPr lang="ko-KR" altLang="en-US" sz="1400" b="1" dirty="0" smtClean="0"/>
              <a:t> 배제한 효율적인 스킬 사용 필요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보스에게 사용 </a:t>
            </a:r>
            <a:r>
              <a:rPr lang="en-US" altLang="ko-KR" sz="1400" b="1" dirty="0" err="1" smtClean="0"/>
              <a:t>vs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몬스터에게</a:t>
            </a:r>
            <a:r>
              <a:rPr lang="ko-KR" altLang="en-US" sz="1400" b="1" dirty="0" smtClean="0"/>
              <a:t> 사용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광역 공격 스킬 사용 타이밍 </a:t>
            </a:r>
            <a:r>
              <a:rPr lang="en-US" altLang="ko-KR" sz="1400" b="1" dirty="0" err="1" smtClean="0"/>
              <a:t>vs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타겟</a:t>
            </a:r>
            <a:r>
              <a:rPr lang="ko-KR" altLang="en-US" sz="1400" b="1" dirty="0" smtClean="0"/>
              <a:t> 공격 스킬 사용 타이밍</a:t>
            </a:r>
            <a:r>
              <a:rPr lang="en-US" altLang="ko-KR" sz="1400" b="1" dirty="0" smtClean="0"/>
              <a:t>)</a:t>
            </a:r>
          </a:p>
        </p:txBody>
      </p:sp>
      <p:cxnSp>
        <p:nvCxnSpPr>
          <p:cNvPr id="3" name="꺾인 연결선 2"/>
          <p:cNvCxnSpPr>
            <a:endCxn id="12" idx="1"/>
          </p:cNvCxnSpPr>
          <p:nvPr/>
        </p:nvCxnSpPr>
        <p:spPr>
          <a:xfrm rot="10800000">
            <a:off x="261893" y="1197639"/>
            <a:ext cx="12700" cy="2974309"/>
          </a:xfrm>
          <a:prstGeom prst="bentConnector3">
            <a:avLst>
              <a:gd name="adj1" fmla="val 180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1893" y="1043749"/>
            <a:ext cx="580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97180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895" y="362466"/>
            <a:ext cx="77518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특성 </a:t>
            </a:r>
            <a:r>
              <a:rPr lang="en-US" altLang="ko-KR" sz="1400" b="1" dirty="0" smtClean="0"/>
              <a:t>– </a:t>
            </a:r>
            <a:r>
              <a:rPr lang="ko-KR" altLang="en-US" sz="1400" b="1" dirty="0" smtClean="0"/>
              <a:t>생존 시 보스에게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제공</a:t>
            </a:r>
            <a:endParaRPr lang="en-US" altLang="ko-KR" sz="1400" b="1" dirty="0" smtClean="0"/>
          </a:p>
          <a:p>
            <a:pPr marL="342900" indent="-342900">
              <a:buAutoNum type="arabicPeriod"/>
            </a:pPr>
            <a:r>
              <a:rPr lang="ko-KR" altLang="en-US" sz="1400" b="1" dirty="0" smtClean="0"/>
              <a:t>공격력 </a:t>
            </a:r>
            <a:r>
              <a:rPr lang="ko-KR" altLang="en-US" sz="1400" b="1" dirty="0" err="1" smtClean="0"/>
              <a:t>버프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일반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10%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+2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-0.5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정예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30%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+5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-1.0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준보스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100%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+10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-3.0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  <a:p>
            <a:endParaRPr lang="en-US" altLang="ko-KR" sz="1400" b="1" dirty="0" smtClean="0"/>
          </a:p>
          <a:p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2. </a:t>
            </a:r>
            <a:r>
              <a:rPr lang="ko-KR" altLang="en-US" sz="1400" b="1" dirty="0" smtClean="0"/>
              <a:t>방어력 </a:t>
            </a:r>
            <a:r>
              <a:rPr lang="ko-KR" altLang="en-US" sz="1400" b="1" dirty="0" err="1" smtClean="0"/>
              <a:t>버프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일반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10%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+2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-0.5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정예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30%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+5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-1.0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준보스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100%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+10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-3.0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  <a:p>
            <a:endParaRPr lang="en-US" altLang="ko-KR" sz="1400" b="1" dirty="0" smtClean="0"/>
          </a:p>
          <a:p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3. </a:t>
            </a:r>
            <a:r>
              <a:rPr lang="ko-KR" altLang="en-US" sz="1400" b="1" dirty="0" smtClean="0"/>
              <a:t>체력 </a:t>
            </a:r>
            <a:r>
              <a:rPr lang="ko-KR" altLang="en-US" sz="1400" b="1" dirty="0" err="1" smtClean="0"/>
              <a:t>버프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일반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5% </a:t>
            </a:r>
            <a:r>
              <a:rPr lang="ko-KR" altLang="en-US" sz="1400" b="1" dirty="0" smtClean="0"/>
              <a:t>충전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+2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-0.5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정예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10% </a:t>
            </a:r>
            <a:r>
              <a:rPr lang="ko-KR" altLang="en-US" sz="1400" b="1" dirty="0" smtClean="0"/>
              <a:t>충전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+5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-1.0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준보스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30% </a:t>
            </a:r>
            <a:r>
              <a:rPr lang="ko-KR" altLang="en-US" sz="1400" b="1" dirty="0" smtClean="0"/>
              <a:t>충전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+10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-3.0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4.</a:t>
            </a:r>
            <a:r>
              <a:rPr lang="ko-KR" altLang="en-US" sz="1400" b="1" dirty="0" err="1" smtClean="0"/>
              <a:t>스킬공격력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버프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일반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10%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+2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-0.5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정예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30%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+5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-1.0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준보스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마리당 </a:t>
            </a:r>
            <a:r>
              <a:rPr lang="en-US" altLang="ko-KR" sz="1400" b="1" dirty="0" smtClean="0"/>
              <a:t>100%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사용시간 </a:t>
            </a:r>
            <a:r>
              <a:rPr lang="en-US" altLang="ko-KR" sz="1400" b="1" dirty="0" smtClean="0"/>
              <a:t>+10</a:t>
            </a:r>
            <a:r>
              <a:rPr lang="ko-KR" altLang="en-US" sz="1400" b="1" dirty="0" smtClean="0"/>
              <a:t>초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보스 공중부양  </a:t>
            </a:r>
            <a:r>
              <a:rPr lang="en-US" altLang="ko-KR" sz="1400" b="1" dirty="0" smtClean="0"/>
              <a:t>-3.0</a:t>
            </a:r>
            <a:r>
              <a:rPr lang="ko-KR" altLang="en-US" sz="1400" b="1" dirty="0" smtClean="0"/>
              <a:t>초</a:t>
            </a:r>
            <a:endParaRPr lang="en-US" altLang="ko-KR" sz="1400" b="1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"/>
          <a:stretch/>
        </p:blipFill>
        <p:spPr>
          <a:xfrm>
            <a:off x="8791673" y="253648"/>
            <a:ext cx="898889" cy="131492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/>
          <a:stretch/>
        </p:blipFill>
        <p:spPr>
          <a:xfrm>
            <a:off x="10053105" y="308335"/>
            <a:ext cx="922852" cy="129204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/>
          <a:stretch/>
        </p:blipFill>
        <p:spPr>
          <a:xfrm>
            <a:off x="9953994" y="3250804"/>
            <a:ext cx="937362" cy="127029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11" y="1723949"/>
            <a:ext cx="1021421" cy="127029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>
            <a:off x="8828408" y="3213127"/>
            <a:ext cx="1031482" cy="130797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94" y="1723948"/>
            <a:ext cx="1046443" cy="127029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797" y="4834731"/>
            <a:ext cx="1109535" cy="122209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836" y="4834731"/>
            <a:ext cx="1132352" cy="1221601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8013701" y="6260402"/>
            <a:ext cx="4032285" cy="466725"/>
          </a:xfrm>
          <a:prstGeom prst="rect">
            <a:avLst/>
          </a:prstGeom>
          <a:ln cap="sq"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각각 일반</a:t>
            </a:r>
            <a:r>
              <a:rPr lang="en-US" altLang="ko-KR" sz="1600" b="1" dirty="0" smtClean="0"/>
              <a:t>&amp;</a:t>
            </a:r>
            <a:r>
              <a:rPr lang="ko-KR" altLang="en-US" sz="1600" b="1" dirty="0" smtClean="0"/>
              <a:t>정예로 사용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총 </a:t>
            </a:r>
            <a:r>
              <a:rPr lang="en-US" altLang="ko-KR" sz="1600" b="1" dirty="0" smtClean="0"/>
              <a:t>16</a:t>
            </a:r>
            <a:r>
              <a:rPr lang="ko-KR" altLang="en-US" sz="1600" b="1" dirty="0" smtClean="0"/>
              <a:t>종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8870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73" y="1087625"/>
            <a:ext cx="9918357" cy="5655203"/>
          </a:xfrm>
          <a:prstGeom prst="rect">
            <a:avLst/>
          </a:prstGeom>
        </p:spPr>
      </p:pic>
      <p:sp>
        <p:nvSpPr>
          <p:cNvPr id="5" name="사각형 설명선 4"/>
          <p:cNvSpPr/>
          <p:nvPr/>
        </p:nvSpPr>
        <p:spPr>
          <a:xfrm>
            <a:off x="6808262" y="6393764"/>
            <a:ext cx="1095376" cy="349064"/>
          </a:xfrm>
          <a:prstGeom prst="wedgeRectCallout">
            <a:avLst>
              <a:gd name="adj1" fmla="val -78884"/>
              <a:gd name="adj2" fmla="val -8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u="none"/>
              <a:t>Start Point</a:t>
            </a:r>
            <a:endParaRPr lang="ko-KR" altLang="en-US" sz="1200" b="1" u="none"/>
          </a:p>
        </p:txBody>
      </p:sp>
      <p:sp>
        <p:nvSpPr>
          <p:cNvPr id="6" name="사각형 설명선 5"/>
          <p:cNvSpPr/>
          <p:nvPr/>
        </p:nvSpPr>
        <p:spPr>
          <a:xfrm>
            <a:off x="7113062" y="3071871"/>
            <a:ext cx="1095376" cy="352425"/>
          </a:xfrm>
          <a:prstGeom prst="wedgeRectCallout">
            <a:avLst>
              <a:gd name="adj1" fmla="val -85890"/>
              <a:gd name="adj2" fmla="val -522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u="none"/>
              <a:t>Boss Point</a:t>
            </a:r>
            <a:endParaRPr lang="ko-KR" altLang="en-US" sz="1200" b="1" u="none"/>
          </a:p>
        </p:txBody>
      </p:sp>
      <p:sp>
        <p:nvSpPr>
          <p:cNvPr id="7" name="TextBox 6"/>
          <p:cNvSpPr txBox="1"/>
          <p:nvPr/>
        </p:nvSpPr>
        <p:spPr>
          <a:xfrm>
            <a:off x="261895" y="114821"/>
            <a:ext cx="941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넓은 공간의 원형 또는 사각형의 </a:t>
            </a:r>
            <a:r>
              <a:rPr lang="ko-KR" altLang="en-US" sz="1400" b="1" dirty="0" err="1" smtClean="0"/>
              <a:t>던전</a:t>
            </a:r>
            <a:endParaRPr lang="en-US" altLang="ko-KR" sz="1400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 smtClean="0"/>
              <a:t>Start Point</a:t>
            </a:r>
            <a:r>
              <a:rPr lang="ko-KR" altLang="en-US" sz="1400" b="1" dirty="0" smtClean="0"/>
              <a:t>에</a:t>
            </a:r>
            <a:r>
              <a:rPr lang="en-US" altLang="ko-KR" sz="1400" b="1" dirty="0"/>
              <a:t> </a:t>
            </a:r>
            <a:r>
              <a:rPr lang="en-US" altLang="ko-KR" sz="1400" b="1" dirty="0" smtClean="0"/>
              <a:t>4</a:t>
            </a:r>
            <a:r>
              <a:rPr lang="ko-KR" altLang="en-US" sz="1400" b="1" dirty="0" smtClean="0"/>
              <a:t>명의 플레이어가 </a:t>
            </a:r>
            <a:r>
              <a:rPr lang="ko-KR" altLang="en-US" sz="1400" b="1" dirty="0" err="1" smtClean="0"/>
              <a:t>스폰</a:t>
            </a:r>
            <a:r>
              <a:rPr lang="ko-KR" altLang="en-US" sz="1400" b="1" dirty="0" smtClean="0"/>
              <a:t> 후 보스가 있는 공간으로 이동하며 전투 시작</a:t>
            </a:r>
            <a:endParaRPr lang="ko-KR" altLang="en-US" sz="1400" b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80" y="1253509"/>
            <a:ext cx="3135378" cy="248973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735123" y="4819649"/>
            <a:ext cx="1216024" cy="2667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/>
          </a:p>
        </p:txBody>
      </p:sp>
      <p:cxnSp>
        <p:nvCxnSpPr>
          <p:cNvPr id="8" name="꺾인 연결선 9"/>
          <p:cNvCxnSpPr/>
          <p:nvPr/>
        </p:nvCxnSpPr>
        <p:spPr>
          <a:xfrm flipH="1" flipV="1">
            <a:off x="6343135" y="3799898"/>
            <a:ext cx="16476" cy="28255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사각형 설명선 13"/>
          <p:cNvSpPr/>
          <p:nvPr/>
        </p:nvSpPr>
        <p:spPr>
          <a:xfrm>
            <a:off x="7113062" y="4733926"/>
            <a:ext cx="1095376" cy="352425"/>
          </a:xfrm>
          <a:prstGeom prst="wedgeRectCallout">
            <a:avLst>
              <a:gd name="adj1" fmla="val -85890"/>
              <a:gd name="adj2" fmla="val -522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u="none" dirty="0" smtClean="0"/>
              <a:t>Boss Trigger</a:t>
            </a:r>
            <a:endParaRPr lang="ko-KR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400954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8" t="18683" r="22093" b="27712"/>
          <a:stretch/>
        </p:blipFill>
        <p:spPr>
          <a:xfrm>
            <a:off x="639484" y="428035"/>
            <a:ext cx="11025294" cy="6429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895" y="114821"/>
            <a:ext cx="941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보스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랜덤 </a:t>
            </a:r>
            <a:r>
              <a:rPr lang="ko-KR" altLang="en-US" sz="1400" b="1" dirty="0" err="1" smtClean="0"/>
              <a:t>텔레포트</a:t>
            </a:r>
            <a:r>
              <a:rPr lang="ko-KR" altLang="en-US" sz="1400" b="1" dirty="0" smtClean="0"/>
              <a:t> 지점 </a:t>
            </a:r>
            <a:r>
              <a:rPr lang="en-US" altLang="ko-KR" sz="1400" b="1" dirty="0" smtClean="0"/>
              <a:t>&amp; </a:t>
            </a:r>
            <a:r>
              <a:rPr lang="ko-KR" altLang="en-US" sz="1400" b="1" dirty="0" err="1" smtClean="0"/>
              <a:t>몬스터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스폰</a:t>
            </a:r>
            <a:r>
              <a:rPr lang="ko-KR" altLang="en-US" sz="1400" b="1" dirty="0" smtClean="0"/>
              <a:t> 지점</a:t>
            </a:r>
            <a:endParaRPr lang="ko-KR" altLang="en-US" sz="1400" b="1" dirty="0"/>
          </a:p>
        </p:txBody>
      </p:sp>
      <p:sp>
        <p:nvSpPr>
          <p:cNvPr id="11" name="타원 10"/>
          <p:cNvSpPr/>
          <p:nvPr/>
        </p:nvSpPr>
        <p:spPr>
          <a:xfrm>
            <a:off x="5348421" y="3156941"/>
            <a:ext cx="1607419" cy="97215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Boss Spawn &amp;</a:t>
            </a:r>
          </a:p>
          <a:p>
            <a:pPr algn="ctr"/>
            <a:r>
              <a:rPr lang="en-US" altLang="ko-KR" dirty="0" smtClean="0"/>
              <a:t>Teleport</a:t>
            </a:r>
            <a:endParaRPr lang="ko-KR" altLang="en-US" dirty="0" smtClean="0"/>
          </a:p>
        </p:txBody>
      </p:sp>
      <p:sp>
        <p:nvSpPr>
          <p:cNvPr id="13" name="타원 12"/>
          <p:cNvSpPr/>
          <p:nvPr/>
        </p:nvSpPr>
        <p:spPr>
          <a:xfrm>
            <a:off x="1767823" y="3156941"/>
            <a:ext cx="1607419" cy="97215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Boss Teleport</a:t>
            </a:r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9285153" y="3156941"/>
            <a:ext cx="1607419" cy="97215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Boss Teleport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5348420" y="1049008"/>
            <a:ext cx="1607419" cy="97215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Boss Teleport</a:t>
            </a:r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5348420" y="5361126"/>
            <a:ext cx="1607419" cy="97215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Boss Teleport</a:t>
            </a:r>
            <a:endParaRPr lang="ko-KR" altLang="en-US" dirty="0"/>
          </a:p>
        </p:txBody>
      </p:sp>
      <p:sp>
        <p:nvSpPr>
          <p:cNvPr id="17" name="타원 16"/>
          <p:cNvSpPr/>
          <p:nvPr/>
        </p:nvSpPr>
        <p:spPr>
          <a:xfrm>
            <a:off x="2539431" y="1641801"/>
            <a:ext cx="1254511" cy="7587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Enemy Spawn</a:t>
            </a:r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>
            <a:off x="2539431" y="4866119"/>
            <a:ext cx="1254511" cy="7587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Enemy Spawn</a:t>
            </a:r>
            <a:endParaRPr lang="ko-KR" altLang="en-US" dirty="0"/>
          </a:p>
        </p:txBody>
      </p:sp>
      <p:sp>
        <p:nvSpPr>
          <p:cNvPr id="19" name="타원 18"/>
          <p:cNvSpPr/>
          <p:nvPr/>
        </p:nvSpPr>
        <p:spPr>
          <a:xfrm>
            <a:off x="8334332" y="4866119"/>
            <a:ext cx="1254511" cy="7587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Enemy Spawn</a:t>
            </a:r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8334332" y="1641801"/>
            <a:ext cx="1254511" cy="7587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Enemy Spawn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7179771" y="6333277"/>
            <a:ext cx="4485004" cy="466725"/>
          </a:xfrm>
          <a:prstGeom prst="rect">
            <a:avLst/>
          </a:prstGeom>
          <a:ln cap="sq"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보스 </a:t>
            </a:r>
            <a:r>
              <a:rPr lang="ko-KR" altLang="en-US" sz="1600" b="1" dirty="0" err="1" smtClean="0"/>
              <a:t>텔레포트는</a:t>
            </a:r>
            <a:r>
              <a:rPr lang="ko-KR" altLang="en-US" sz="1600" b="1" dirty="0" smtClean="0"/>
              <a:t> 현재 점유중인 지점 외 랜덤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164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8" t="18683" r="22093" b="27712"/>
          <a:stretch/>
        </p:blipFill>
        <p:spPr>
          <a:xfrm>
            <a:off x="639484" y="428035"/>
            <a:ext cx="11025294" cy="6429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895" y="114821"/>
            <a:ext cx="941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전투 중 공격 지역 예고</a:t>
            </a:r>
            <a:endParaRPr lang="ko-KR" altLang="en-US" sz="1400" b="1" dirty="0"/>
          </a:p>
        </p:txBody>
      </p:sp>
      <p:sp>
        <p:nvSpPr>
          <p:cNvPr id="2" name="타원 1"/>
          <p:cNvSpPr/>
          <p:nvPr/>
        </p:nvSpPr>
        <p:spPr>
          <a:xfrm>
            <a:off x="3977615" y="2170593"/>
            <a:ext cx="4349031" cy="2762223"/>
          </a:xfrm>
          <a:prstGeom prst="ellipse">
            <a:avLst/>
          </a:prstGeom>
          <a:solidFill>
            <a:srgbClr val="FF0000">
              <a:alpha val="6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88" y="1333633"/>
            <a:ext cx="3135378" cy="248973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58" y="3245276"/>
            <a:ext cx="843907" cy="8755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6" y="3279879"/>
            <a:ext cx="920817" cy="115102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40" y="3340619"/>
            <a:ext cx="872225" cy="10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0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8" t="18683" r="22093" b="27712"/>
          <a:stretch/>
        </p:blipFill>
        <p:spPr>
          <a:xfrm>
            <a:off x="639484" y="428035"/>
            <a:ext cx="11025294" cy="642996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87" y="75224"/>
            <a:ext cx="3135378" cy="2489735"/>
          </a:xfrm>
          <a:prstGeom prst="rect">
            <a:avLst/>
          </a:prstGeom>
        </p:spPr>
      </p:pic>
      <p:sp>
        <p:nvSpPr>
          <p:cNvPr id="5" name="이등변 삼각형 4"/>
          <p:cNvSpPr/>
          <p:nvPr/>
        </p:nvSpPr>
        <p:spPr>
          <a:xfrm>
            <a:off x="3913428" y="2126098"/>
            <a:ext cx="4526256" cy="3246002"/>
          </a:xfrm>
          <a:prstGeom prst="triangl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44" y="2166780"/>
            <a:ext cx="843907" cy="8755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05" y="2547409"/>
            <a:ext cx="920817" cy="115102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11" y="3048106"/>
            <a:ext cx="872225" cy="1090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895" y="114821"/>
            <a:ext cx="941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전투 중 공격 지역 예고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9516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8" t="18683" r="22093" b="27712"/>
          <a:stretch/>
        </p:blipFill>
        <p:spPr>
          <a:xfrm>
            <a:off x="639484" y="428035"/>
            <a:ext cx="11025294" cy="642996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069661" y="2487038"/>
            <a:ext cx="5524901" cy="1607419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33" y="1319924"/>
            <a:ext cx="3135378" cy="248973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52" y="2394226"/>
            <a:ext cx="843907" cy="8755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19" y="2487038"/>
            <a:ext cx="920817" cy="115102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12" y="3076058"/>
            <a:ext cx="872225" cy="1090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895" y="114821"/>
            <a:ext cx="941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전투 중 공격 지역 예고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5923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4" y="487290"/>
            <a:ext cx="11025294" cy="631145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90" y="1336636"/>
            <a:ext cx="590550" cy="22546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64" y="1336636"/>
            <a:ext cx="590550" cy="22546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38" y="1336636"/>
            <a:ext cx="590550" cy="22546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90" y="752513"/>
            <a:ext cx="590550" cy="59055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64" y="752513"/>
            <a:ext cx="590550" cy="59055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38" y="752513"/>
            <a:ext cx="590550" cy="5905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73" y="808470"/>
            <a:ext cx="504751" cy="5154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03" y="783706"/>
            <a:ext cx="424418" cy="5281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90" y="795797"/>
            <a:ext cx="574641" cy="5408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58190" y="1300509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X1.5</a:t>
            </a:r>
            <a:endParaRPr lang="ko-KR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8787" y="1300509"/>
            <a:ext cx="599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X1.5</a:t>
            </a:r>
            <a:endParaRPr lang="ko-KR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58139" y="1300509"/>
            <a:ext cx="59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X1.5</a:t>
            </a:r>
            <a:endParaRPr lang="ko-KR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7083" y="847733"/>
            <a:ext cx="59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X5</a:t>
            </a:r>
            <a:endParaRPr lang="ko-KR" altLang="en-US" sz="2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895" y="114821"/>
            <a:ext cx="941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b="1" dirty="0" smtClean="0"/>
              <a:t>보스 </a:t>
            </a:r>
            <a:r>
              <a:rPr lang="ko-KR" altLang="en-US" sz="1400" b="1" dirty="0" err="1" smtClean="0"/>
              <a:t>버프</a:t>
            </a:r>
            <a:r>
              <a:rPr lang="ko-KR" altLang="en-US" sz="1400" b="1" dirty="0" smtClean="0"/>
              <a:t> 표시 </a:t>
            </a:r>
            <a:r>
              <a:rPr lang="en-US" altLang="ko-KR" sz="1400" b="1" dirty="0" smtClean="0"/>
              <a:t>&amp; </a:t>
            </a:r>
            <a:r>
              <a:rPr lang="ko-KR" altLang="en-US" sz="1400" b="1" dirty="0" smtClean="0"/>
              <a:t>보스 체력 표시</a:t>
            </a:r>
            <a:endParaRPr lang="ko-KR" altLang="en-US" sz="1400" b="1" dirty="0"/>
          </a:p>
        </p:txBody>
      </p:sp>
      <p:sp>
        <p:nvSpPr>
          <p:cNvPr id="23" name="직사각형 22"/>
          <p:cNvSpPr/>
          <p:nvPr/>
        </p:nvSpPr>
        <p:spPr>
          <a:xfrm>
            <a:off x="7132696" y="752513"/>
            <a:ext cx="709351" cy="590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842047" y="660401"/>
            <a:ext cx="2343353" cy="94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343940" y="752513"/>
            <a:ext cx="288891" cy="577798"/>
          </a:xfrm>
          <a:custGeom>
            <a:avLst/>
            <a:gdLst>
              <a:gd name="connsiteX0" fmla="*/ 0 w 574641"/>
              <a:gd name="connsiteY0" fmla="*/ 0 h 571448"/>
              <a:gd name="connsiteX1" fmla="*/ 574641 w 574641"/>
              <a:gd name="connsiteY1" fmla="*/ 0 h 571448"/>
              <a:gd name="connsiteX2" fmla="*/ 574641 w 574641"/>
              <a:gd name="connsiteY2" fmla="*/ 571448 h 571448"/>
              <a:gd name="connsiteX3" fmla="*/ 0 w 574641"/>
              <a:gd name="connsiteY3" fmla="*/ 571448 h 571448"/>
              <a:gd name="connsiteX4" fmla="*/ 0 w 574641"/>
              <a:gd name="connsiteY4" fmla="*/ 0 h 571448"/>
              <a:gd name="connsiteX0" fmla="*/ 0 w 574641"/>
              <a:gd name="connsiteY0" fmla="*/ 0 h 571448"/>
              <a:gd name="connsiteX1" fmla="*/ 574641 w 574641"/>
              <a:gd name="connsiteY1" fmla="*/ 0 h 571448"/>
              <a:gd name="connsiteX2" fmla="*/ 574641 w 574641"/>
              <a:gd name="connsiteY2" fmla="*/ 571448 h 571448"/>
              <a:gd name="connsiteX3" fmla="*/ 295275 w 574641"/>
              <a:gd name="connsiteY3" fmla="*/ 304748 h 571448"/>
              <a:gd name="connsiteX4" fmla="*/ 0 w 574641"/>
              <a:gd name="connsiteY4" fmla="*/ 0 h 571448"/>
              <a:gd name="connsiteX0" fmla="*/ 0 w 580991"/>
              <a:gd name="connsiteY0" fmla="*/ 0 h 368248"/>
              <a:gd name="connsiteX1" fmla="*/ 574641 w 580991"/>
              <a:gd name="connsiteY1" fmla="*/ 0 h 368248"/>
              <a:gd name="connsiteX2" fmla="*/ 580991 w 580991"/>
              <a:gd name="connsiteY2" fmla="*/ 368248 h 368248"/>
              <a:gd name="connsiteX3" fmla="*/ 295275 w 580991"/>
              <a:gd name="connsiteY3" fmla="*/ 304748 h 368248"/>
              <a:gd name="connsiteX4" fmla="*/ 0 w 580991"/>
              <a:gd name="connsiteY4" fmla="*/ 0 h 368248"/>
              <a:gd name="connsiteX0" fmla="*/ 0 w 295241"/>
              <a:gd name="connsiteY0" fmla="*/ 0 h 368248"/>
              <a:gd name="connsiteX1" fmla="*/ 288891 w 295241"/>
              <a:gd name="connsiteY1" fmla="*/ 0 h 368248"/>
              <a:gd name="connsiteX2" fmla="*/ 295241 w 295241"/>
              <a:gd name="connsiteY2" fmla="*/ 368248 h 368248"/>
              <a:gd name="connsiteX3" fmla="*/ 9525 w 295241"/>
              <a:gd name="connsiteY3" fmla="*/ 304748 h 368248"/>
              <a:gd name="connsiteX4" fmla="*/ 0 w 295241"/>
              <a:gd name="connsiteY4" fmla="*/ 0 h 368248"/>
              <a:gd name="connsiteX0" fmla="*/ 0 w 288891"/>
              <a:gd name="connsiteY0" fmla="*/ 0 h 577798"/>
              <a:gd name="connsiteX1" fmla="*/ 288891 w 288891"/>
              <a:gd name="connsiteY1" fmla="*/ 0 h 577798"/>
              <a:gd name="connsiteX2" fmla="*/ 288891 w 288891"/>
              <a:gd name="connsiteY2" fmla="*/ 577798 h 577798"/>
              <a:gd name="connsiteX3" fmla="*/ 9525 w 288891"/>
              <a:gd name="connsiteY3" fmla="*/ 304748 h 577798"/>
              <a:gd name="connsiteX4" fmla="*/ 0 w 288891"/>
              <a:gd name="connsiteY4" fmla="*/ 0 h 57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891" h="577798">
                <a:moveTo>
                  <a:pt x="0" y="0"/>
                </a:moveTo>
                <a:lnTo>
                  <a:pt x="288891" y="0"/>
                </a:lnTo>
                <a:lnTo>
                  <a:pt x="288891" y="577798"/>
                </a:lnTo>
                <a:lnTo>
                  <a:pt x="9525" y="3047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058189" y="847733"/>
            <a:ext cx="58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ko-KR" alt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직사각형 24"/>
          <p:cNvSpPr/>
          <p:nvPr/>
        </p:nvSpPr>
        <p:spPr>
          <a:xfrm>
            <a:off x="9045887" y="752513"/>
            <a:ext cx="288891" cy="304748"/>
          </a:xfrm>
          <a:custGeom>
            <a:avLst/>
            <a:gdLst>
              <a:gd name="connsiteX0" fmla="*/ 0 w 574641"/>
              <a:gd name="connsiteY0" fmla="*/ 0 h 571448"/>
              <a:gd name="connsiteX1" fmla="*/ 574641 w 574641"/>
              <a:gd name="connsiteY1" fmla="*/ 0 h 571448"/>
              <a:gd name="connsiteX2" fmla="*/ 574641 w 574641"/>
              <a:gd name="connsiteY2" fmla="*/ 571448 h 571448"/>
              <a:gd name="connsiteX3" fmla="*/ 0 w 574641"/>
              <a:gd name="connsiteY3" fmla="*/ 571448 h 571448"/>
              <a:gd name="connsiteX4" fmla="*/ 0 w 574641"/>
              <a:gd name="connsiteY4" fmla="*/ 0 h 571448"/>
              <a:gd name="connsiteX0" fmla="*/ 0 w 574641"/>
              <a:gd name="connsiteY0" fmla="*/ 0 h 571448"/>
              <a:gd name="connsiteX1" fmla="*/ 574641 w 574641"/>
              <a:gd name="connsiteY1" fmla="*/ 0 h 571448"/>
              <a:gd name="connsiteX2" fmla="*/ 574641 w 574641"/>
              <a:gd name="connsiteY2" fmla="*/ 571448 h 571448"/>
              <a:gd name="connsiteX3" fmla="*/ 295275 w 574641"/>
              <a:gd name="connsiteY3" fmla="*/ 304748 h 571448"/>
              <a:gd name="connsiteX4" fmla="*/ 0 w 574641"/>
              <a:gd name="connsiteY4" fmla="*/ 0 h 571448"/>
              <a:gd name="connsiteX0" fmla="*/ 0 w 580991"/>
              <a:gd name="connsiteY0" fmla="*/ 0 h 368248"/>
              <a:gd name="connsiteX1" fmla="*/ 574641 w 580991"/>
              <a:gd name="connsiteY1" fmla="*/ 0 h 368248"/>
              <a:gd name="connsiteX2" fmla="*/ 580991 w 580991"/>
              <a:gd name="connsiteY2" fmla="*/ 368248 h 368248"/>
              <a:gd name="connsiteX3" fmla="*/ 295275 w 580991"/>
              <a:gd name="connsiteY3" fmla="*/ 304748 h 368248"/>
              <a:gd name="connsiteX4" fmla="*/ 0 w 580991"/>
              <a:gd name="connsiteY4" fmla="*/ 0 h 368248"/>
              <a:gd name="connsiteX0" fmla="*/ 0 w 295241"/>
              <a:gd name="connsiteY0" fmla="*/ 0 h 368248"/>
              <a:gd name="connsiteX1" fmla="*/ 288891 w 295241"/>
              <a:gd name="connsiteY1" fmla="*/ 0 h 368248"/>
              <a:gd name="connsiteX2" fmla="*/ 295241 w 295241"/>
              <a:gd name="connsiteY2" fmla="*/ 368248 h 368248"/>
              <a:gd name="connsiteX3" fmla="*/ 9525 w 295241"/>
              <a:gd name="connsiteY3" fmla="*/ 304748 h 368248"/>
              <a:gd name="connsiteX4" fmla="*/ 0 w 295241"/>
              <a:gd name="connsiteY4" fmla="*/ 0 h 368248"/>
              <a:gd name="connsiteX0" fmla="*/ 0 w 288891"/>
              <a:gd name="connsiteY0" fmla="*/ 0 h 577798"/>
              <a:gd name="connsiteX1" fmla="*/ 288891 w 288891"/>
              <a:gd name="connsiteY1" fmla="*/ 0 h 577798"/>
              <a:gd name="connsiteX2" fmla="*/ 288891 w 288891"/>
              <a:gd name="connsiteY2" fmla="*/ 577798 h 577798"/>
              <a:gd name="connsiteX3" fmla="*/ 9525 w 288891"/>
              <a:gd name="connsiteY3" fmla="*/ 304748 h 577798"/>
              <a:gd name="connsiteX4" fmla="*/ 0 w 288891"/>
              <a:gd name="connsiteY4" fmla="*/ 0 h 577798"/>
              <a:gd name="connsiteX0" fmla="*/ 0 w 288891"/>
              <a:gd name="connsiteY0" fmla="*/ 0 h 304748"/>
              <a:gd name="connsiteX1" fmla="*/ 288891 w 288891"/>
              <a:gd name="connsiteY1" fmla="*/ 0 h 304748"/>
              <a:gd name="connsiteX2" fmla="*/ 288891 w 288891"/>
              <a:gd name="connsiteY2" fmla="*/ 228548 h 304748"/>
              <a:gd name="connsiteX3" fmla="*/ 9525 w 288891"/>
              <a:gd name="connsiteY3" fmla="*/ 304748 h 304748"/>
              <a:gd name="connsiteX4" fmla="*/ 0 w 288891"/>
              <a:gd name="connsiteY4" fmla="*/ 0 h 30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891" h="304748">
                <a:moveTo>
                  <a:pt x="0" y="0"/>
                </a:moveTo>
                <a:lnTo>
                  <a:pt x="288891" y="0"/>
                </a:lnTo>
                <a:lnTo>
                  <a:pt x="288891" y="228548"/>
                </a:lnTo>
                <a:lnTo>
                  <a:pt x="9525" y="3047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760136" y="847733"/>
            <a:ext cx="58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ko-KR" alt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직사각형 24"/>
          <p:cNvSpPr/>
          <p:nvPr/>
        </p:nvSpPr>
        <p:spPr>
          <a:xfrm>
            <a:off x="9539288" y="752513"/>
            <a:ext cx="506282" cy="577798"/>
          </a:xfrm>
          <a:custGeom>
            <a:avLst/>
            <a:gdLst>
              <a:gd name="connsiteX0" fmla="*/ 0 w 574641"/>
              <a:gd name="connsiteY0" fmla="*/ 0 h 571448"/>
              <a:gd name="connsiteX1" fmla="*/ 574641 w 574641"/>
              <a:gd name="connsiteY1" fmla="*/ 0 h 571448"/>
              <a:gd name="connsiteX2" fmla="*/ 574641 w 574641"/>
              <a:gd name="connsiteY2" fmla="*/ 571448 h 571448"/>
              <a:gd name="connsiteX3" fmla="*/ 0 w 574641"/>
              <a:gd name="connsiteY3" fmla="*/ 571448 h 571448"/>
              <a:gd name="connsiteX4" fmla="*/ 0 w 574641"/>
              <a:gd name="connsiteY4" fmla="*/ 0 h 571448"/>
              <a:gd name="connsiteX0" fmla="*/ 0 w 574641"/>
              <a:gd name="connsiteY0" fmla="*/ 0 h 571448"/>
              <a:gd name="connsiteX1" fmla="*/ 574641 w 574641"/>
              <a:gd name="connsiteY1" fmla="*/ 0 h 571448"/>
              <a:gd name="connsiteX2" fmla="*/ 574641 w 574641"/>
              <a:gd name="connsiteY2" fmla="*/ 571448 h 571448"/>
              <a:gd name="connsiteX3" fmla="*/ 295275 w 574641"/>
              <a:gd name="connsiteY3" fmla="*/ 304748 h 571448"/>
              <a:gd name="connsiteX4" fmla="*/ 0 w 574641"/>
              <a:gd name="connsiteY4" fmla="*/ 0 h 571448"/>
              <a:gd name="connsiteX0" fmla="*/ 0 w 580991"/>
              <a:gd name="connsiteY0" fmla="*/ 0 h 368248"/>
              <a:gd name="connsiteX1" fmla="*/ 574641 w 580991"/>
              <a:gd name="connsiteY1" fmla="*/ 0 h 368248"/>
              <a:gd name="connsiteX2" fmla="*/ 580991 w 580991"/>
              <a:gd name="connsiteY2" fmla="*/ 368248 h 368248"/>
              <a:gd name="connsiteX3" fmla="*/ 295275 w 580991"/>
              <a:gd name="connsiteY3" fmla="*/ 304748 h 368248"/>
              <a:gd name="connsiteX4" fmla="*/ 0 w 580991"/>
              <a:gd name="connsiteY4" fmla="*/ 0 h 368248"/>
              <a:gd name="connsiteX0" fmla="*/ 0 w 295241"/>
              <a:gd name="connsiteY0" fmla="*/ 0 h 368248"/>
              <a:gd name="connsiteX1" fmla="*/ 288891 w 295241"/>
              <a:gd name="connsiteY1" fmla="*/ 0 h 368248"/>
              <a:gd name="connsiteX2" fmla="*/ 295241 w 295241"/>
              <a:gd name="connsiteY2" fmla="*/ 368248 h 368248"/>
              <a:gd name="connsiteX3" fmla="*/ 9525 w 295241"/>
              <a:gd name="connsiteY3" fmla="*/ 304748 h 368248"/>
              <a:gd name="connsiteX4" fmla="*/ 0 w 295241"/>
              <a:gd name="connsiteY4" fmla="*/ 0 h 368248"/>
              <a:gd name="connsiteX0" fmla="*/ 0 w 288891"/>
              <a:gd name="connsiteY0" fmla="*/ 0 h 577798"/>
              <a:gd name="connsiteX1" fmla="*/ 288891 w 288891"/>
              <a:gd name="connsiteY1" fmla="*/ 0 h 577798"/>
              <a:gd name="connsiteX2" fmla="*/ 288891 w 288891"/>
              <a:gd name="connsiteY2" fmla="*/ 577798 h 577798"/>
              <a:gd name="connsiteX3" fmla="*/ 9525 w 288891"/>
              <a:gd name="connsiteY3" fmla="*/ 304748 h 577798"/>
              <a:gd name="connsiteX4" fmla="*/ 0 w 288891"/>
              <a:gd name="connsiteY4" fmla="*/ 0 h 577798"/>
              <a:gd name="connsiteX0" fmla="*/ 0 w 288891"/>
              <a:gd name="connsiteY0" fmla="*/ 0 h 304748"/>
              <a:gd name="connsiteX1" fmla="*/ 288891 w 288891"/>
              <a:gd name="connsiteY1" fmla="*/ 0 h 304748"/>
              <a:gd name="connsiteX2" fmla="*/ 288891 w 288891"/>
              <a:gd name="connsiteY2" fmla="*/ 228548 h 304748"/>
              <a:gd name="connsiteX3" fmla="*/ 9525 w 288891"/>
              <a:gd name="connsiteY3" fmla="*/ 304748 h 304748"/>
              <a:gd name="connsiteX4" fmla="*/ 0 w 288891"/>
              <a:gd name="connsiteY4" fmla="*/ 0 h 304748"/>
              <a:gd name="connsiteX0" fmla="*/ 0 w 288891"/>
              <a:gd name="connsiteY0" fmla="*/ 0 h 577798"/>
              <a:gd name="connsiteX1" fmla="*/ 288891 w 288891"/>
              <a:gd name="connsiteY1" fmla="*/ 0 h 577798"/>
              <a:gd name="connsiteX2" fmla="*/ 282541 w 288891"/>
              <a:gd name="connsiteY2" fmla="*/ 577798 h 577798"/>
              <a:gd name="connsiteX3" fmla="*/ 9525 w 288891"/>
              <a:gd name="connsiteY3" fmla="*/ 304748 h 577798"/>
              <a:gd name="connsiteX4" fmla="*/ 0 w 288891"/>
              <a:gd name="connsiteY4" fmla="*/ 0 h 577798"/>
              <a:gd name="connsiteX0" fmla="*/ 0 w 288891"/>
              <a:gd name="connsiteY0" fmla="*/ 0 h 577798"/>
              <a:gd name="connsiteX1" fmla="*/ 288891 w 288891"/>
              <a:gd name="connsiteY1" fmla="*/ 0 h 577798"/>
              <a:gd name="connsiteX2" fmla="*/ 282541 w 288891"/>
              <a:gd name="connsiteY2" fmla="*/ 577798 h 577798"/>
              <a:gd name="connsiteX3" fmla="*/ 149321 w 288891"/>
              <a:gd name="connsiteY3" fmla="*/ 447637 h 577798"/>
              <a:gd name="connsiteX4" fmla="*/ 9525 w 288891"/>
              <a:gd name="connsiteY4" fmla="*/ 304748 h 577798"/>
              <a:gd name="connsiteX5" fmla="*/ 0 w 288891"/>
              <a:gd name="connsiteY5" fmla="*/ 0 h 577798"/>
              <a:gd name="connsiteX0" fmla="*/ 217391 w 506282"/>
              <a:gd name="connsiteY0" fmla="*/ 0 h 577798"/>
              <a:gd name="connsiteX1" fmla="*/ 506282 w 506282"/>
              <a:gd name="connsiteY1" fmla="*/ 0 h 577798"/>
              <a:gd name="connsiteX2" fmla="*/ 499932 w 506282"/>
              <a:gd name="connsiteY2" fmla="*/ 577798 h 577798"/>
              <a:gd name="connsiteX3" fmla="*/ 0 w 506282"/>
              <a:gd name="connsiteY3" fmla="*/ 576225 h 577798"/>
              <a:gd name="connsiteX4" fmla="*/ 226916 w 506282"/>
              <a:gd name="connsiteY4" fmla="*/ 304748 h 577798"/>
              <a:gd name="connsiteX5" fmla="*/ 217391 w 506282"/>
              <a:gd name="connsiteY5" fmla="*/ 0 h 577798"/>
              <a:gd name="connsiteX0" fmla="*/ 229297 w 506282"/>
              <a:gd name="connsiteY0" fmla="*/ 0 h 577798"/>
              <a:gd name="connsiteX1" fmla="*/ 506282 w 506282"/>
              <a:gd name="connsiteY1" fmla="*/ 0 h 577798"/>
              <a:gd name="connsiteX2" fmla="*/ 499932 w 506282"/>
              <a:gd name="connsiteY2" fmla="*/ 577798 h 577798"/>
              <a:gd name="connsiteX3" fmla="*/ 0 w 506282"/>
              <a:gd name="connsiteY3" fmla="*/ 576225 h 577798"/>
              <a:gd name="connsiteX4" fmla="*/ 226916 w 506282"/>
              <a:gd name="connsiteY4" fmla="*/ 304748 h 577798"/>
              <a:gd name="connsiteX5" fmla="*/ 229297 w 506282"/>
              <a:gd name="connsiteY5" fmla="*/ 0 h 57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282" h="577798">
                <a:moveTo>
                  <a:pt x="229297" y="0"/>
                </a:moveTo>
                <a:lnTo>
                  <a:pt x="506282" y="0"/>
                </a:lnTo>
                <a:cubicBezTo>
                  <a:pt x="504165" y="192599"/>
                  <a:pt x="502049" y="385199"/>
                  <a:pt x="499932" y="577798"/>
                </a:cubicBezTo>
                <a:lnTo>
                  <a:pt x="0" y="576225"/>
                </a:lnTo>
                <a:lnTo>
                  <a:pt x="226916" y="304748"/>
                </a:lnTo>
                <a:cubicBezTo>
                  <a:pt x="227710" y="203165"/>
                  <a:pt x="228503" y="101583"/>
                  <a:pt x="229297" y="0"/>
                </a:cubicBezTo>
                <a:close/>
              </a:path>
            </a:pathLst>
          </a:custGeom>
          <a:solidFill>
            <a:schemeClr val="accent4">
              <a:alpha val="6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9470928" y="847733"/>
            <a:ext cx="58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41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1104</Words>
  <Application>Microsoft Office PowerPoint</Application>
  <PresentationFormat>와이드스크린</PresentationFormat>
  <Paragraphs>112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38</cp:revision>
  <dcterms:created xsi:type="dcterms:W3CDTF">2016-08-16T03:21:38Z</dcterms:created>
  <dcterms:modified xsi:type="dcterms:W3CDTF">2016-08-17T05:39:57Z</dcterms:modified>
</cp:coreProperties>
</file>