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1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8BD21D3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7C43F-73D7-4462-8922-76DD4FADAFF0}" type="datetimeFigureOut">
              <a:rPr lang="ko-KR" altLang="en-US" smtClean="0"/>
              <a:t>2016-10-12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66F28-F774-4262-A847-E312529997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924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7C43F-73D7-4462-8922-76DD4FADAFF0}" type="datetimeFigureOut">
              <a:rPr lang="ko-KR" altLang="en-US" smtClean="0"/>
              <a:t>2016-10-12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66F28-F774-4262-A847-E312529997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9623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7C43F-73D7-4462-8922-76DD4FADAFF0}" type="datetimeFigureOut">
              <a:rPr lang="ko-KR" altLang="en-US" smtClean="0"/>
              <a:t>2016-10-12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66F28-F774-4262-A847-E312529997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9645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7C43F-73D7-4462-8922-76DD4FADAFF0}" type="datetimeFigureOut">
              <a:rPr lang="ko-KR" altLang="en-US" smtClean="0"/>
              <a:t>2016-10-12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66F28-F774-4262-A847-E312529997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345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7C43F-73D7-4462-8922-76DD4FADAFF0}" type="datetimeFigureOut">
              <a:rPr lang="ko-KR" altLang="en-US" smtClean="0"/>
              <a:t>2016-10-12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66F28-F774-4262-A847-E312529997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5747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7C43F-73D7-4462-8922-76DD4FADAFF0}" type="datetimeFigureOut">
              <a:rPr lang="ko-KR" altLang="en-US" smtClean="0"/>
              <a:t>2016-10-12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66F28-F774-4262-A847-E312529997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3009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7C43F-73D7-4462-8922-76DD4FADAFF0}" type="datetimeFigureOut">
              <a:rPr lang="ko-KR" altLang="en-US" smtClean="0"/>
              <a:t>2016-10-12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66F28-F774-4262-A847-E312529997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096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7C43F-73D7-4462-8922-76DD4FADAFF0}" type="datetimeFigureOut">
              <a:rPr lang="ko-KR" altLang="en-US" smtClean="0"/>
              <a:t>2016-10-12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66F28-F774-4262-A847-E312529997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6966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7C43F-73D7-4462-8922-76DD4FADAFF0}" type="datetimeFigureOut">
              <a:rPr lang="ko-KR" altLang="en-US" smtClean="0"/>
              <a:t>2016-10-12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66F28-F774-4262-A847-E312529997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414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7C43F-73D7-4462-8922-76DD4FADAFF0}" type="datetimeFigureOut">
              <a:rPr lang="ko-KR" altLang="en-US" smtClean="0"/>
              <a:t>2016-10-12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66F28-F774-4262-A847-E312529997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9753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7C43F-73D7-4462-8922-76DD4FADAFF0}" type="datetimeFigureOut">
              <a:rPr lang="ko-KR" altLang="en-US" smtClean="0"/>
              <a:t>2016-10-12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66F28-F774-4262-A847-E312529997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2423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7C43F-73D7-4462-8922-76DD4FADAFF0}" type="datetimeFigureOut">
              <a:rPr lang="ko-KR" altLang="en-US" smtClean="0"/>
              <a:t>2016-10-12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66F28-F774-4262-A847-E312529997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1058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직사각형 26"/>
          <p:cNvSpPr/>
          <p:nvPr/>
        </p:nvSpPr>
        <p:spPr>
          <a:xfrm>
            <a:off x="1570739" y="521125"/>
            <a:ext cx="9699164" cy="5774176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2" name="그룹 1"/>
          <p:cNvGrpSpPr/>
          <p:nvPr/>
        </p:nvGrpSpPr>
        <p:grpSpPr>
          <a:xfrm>
            <a:off x="5705178" y="1804934"/>
            <a:ext cx="2906006" cy="180092"/>
            <a:chOff x="3167877" y="2783002"/>
            <a:chExt cx="2906006" cy="180092"/>
          </a:xfrm>
        </p:grpSpPr>
        <p:sp>
          <p:nvSpPr>
            <p:cNvPr id="29" name="직사각형 28"/>
            <p:cNvSpPr/>
            <p:nvPr/>
          </p:nvSpPr>
          <p:spPr>
            <a:xfrm>
              <a:off x="3167877" y="2815816"/>
              <a:ext cx="736134" cy="14096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30" name="Picture 2" descr="http://www.adminsite.com/_common/_images/icn_calendar20.gi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8715" y="2805089"/>
              <a:ext cx="146656" cy="1543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직사각형 30"/>
            <p:cNvSpPr/>
            <p:nvPr/>
          </p:nvSpPr>
          <p:spPr>
            <a:xfrm>
              <a:off x="5587307" y="2812834"/>
              <a:ext cx="486576" cy="144354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600" dirty="0">
                  <a:solidFill>
                    <a:schemeClr val="bg1"/>
                  </a:solidFill>
                </a:rPr>
                <a:t>검색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220075" y="2783002"/>
              <a:ext cx="302242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500" b="1" dirty="0"/>
                <a:t>~</a:t>
              </a:r>
              <a:endParaRPr lang="ko-KR" altLang="en-US" sz="500" b="1"/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4522317" y="2819447"/>
              <a:ext cx="736134" cy="14096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34" name="Picture 2" descr="http://www.adminsite.com/_common/_images/icn_calendar20.gi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7749" y="2808720"/>
              <a:ext cx="146656" cy="1543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6" name="직사각형 55"/>
          <p:cNvSpPr/>
          <p:nvPr/>
        </p:nvSpPr>
        <p:spPr>
          <a:xfrm>
            <a:off x="8302099" y="2783002"/>
            <a:ext cx="1559682" cy="23195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bg1"/>
                </a:solidFill>
              </a:rPr>
              <a:t>코드 생성</a:t>
            </a:r>
          </a:p>
        </p:txBody>
      </p:sp>
      <p:graphicFrame>
        <p:nvGraphicFramePr>
          <p:cNvPr id="58" name="표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260818"/>
              </p:ext>
            </p:extLst>
          </p:nvPr>
        </p:nvGraphicFramePr>
        <p:xfrm>
          <a:off x="2792665" y="1446820"/>
          <a:ext cx="7069116" cy="2512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6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2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0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120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쿠폰 코드 </a:t>
                      </a: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이벤트 그룹</a:t>
                      </a: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dirty="0"/>
                        <a:t>1004</a:t>
                      </a:r>
                      <a:endParaRPr lang="ko-KR" altLang="en-US" sz="800" dirty="0"/>
                    </a:p>
                  </a:txBody>
                  <a:tcPr marL="120396" marR="120396" marT="60198" marB="6019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직사각형 19"/>
          <p:cNvSpPr/>
          <p:nvPr/>
        </p:nvSpPr>
        <p:spPr>
          <a:xfrm>
            <a:off x="5705178" y="1483423"/>
            <a:ext cx="2049226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700" dirty="0">
                <a:solidFill>
                  <a:schemeClr val="bg2">
                    <a:lumMod val="75000"/>
                  </a:schemeClr>
                </a:solidFill>
              </a:rPr>
              <a:t>입력란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759142" y="1420344"/>
            <a:ext cx="2024538" cy="253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800" dirty="0"/>
              <a:t>■ </a:t>
            </a:r>
            <a:r>
              <a:rPr lang="en-US" altLang="ko-KR" sz="800" dirty="0"/>
              <a:t>4 </a:t>
            </a:r>
            <a:r>
              <a:rPr lang="ko-KR" altLang="en-US" sz="800" dirty="0"/>
              <a:t>문자로 구성된 이벤트 그룹 입력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879779" y="1213743"/>
            <a:ext cx="1390124" cy="2330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700" dirty="0"/>
              <a:t>■ 사용한 이벤트 그룹 리스트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2788676" y="1086950"/>
            <a:ext cx="1187916" cy="17176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</a:rPr>
              <a:t>1</a:t>
            </a:r>
            <a:r>
              <a:rPr lang="ko-KR" altLang="en-US" sz="800" dirty="0">
                <a:solidFill>
                  <a:schemeClr val="bg1"/>
                </a:solidFill>
              </a:rPr>
              <a:t>회용 쿠폰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3989683" y="1079311"/>
            <a:ext cx="1187916" cy="17940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</a:rPr>
              <a:t>공용 쿠폰</a:t>
            </a:r>
          </a:p>
        </p:txBody>
      </p:sp>
      <p:graphicFrame>
        <p:nvGraphicFramePr>
          <p:cNvPr id="26" name="표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844498"/>
              </p:ext>
            </p:extLst>
          </p:nvPr>
        </p:nvGraphicFramePr>
        <p:xfrm>
          <a:off x="2792665" y="1788007"/>
          <a:ext cx="7069116" cy="2512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6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2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0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120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쿠폰 기한 설정</a:t>
                      </a: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쿠폰 시작일 </a:t>
                      </a:r>
                      <a:r>
                        <a:rPr lang="en-US" altLang="ko-KR" sz="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~ </a:t>
                      </a:r>
                      <a:r>
                        <a:rPr lang="ko-KR" altLang="en-US" sz="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종료일</a:t>
                      </a: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 dirty="0"/>
                    </a:p>
                  </a:txBody>
                  <a:tcPr marL="120396" marR="120396" marT="60198" marB="6019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7" name="직선 연결선 36"/>
          <p:cNvCxnSpPr/>
          <p:nvPr/>
        </p:nvCxnSpPr>
        <p:spPr>
          <a:xfrm>
            <a:off x="2650115" y="3399417"/>
            <a:ext cx="721166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표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3353"/>
              </p:ext>
            </p:extLst>
          </p:nvPr>
        </p:nvGraphicFramePr>
        <p:xfrm>
          <a:off x="2267849" y="3573951"/>
          <a:ext cx="8545466" cy="24588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74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0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4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2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3708">
                  <a:extLst>
                    <a:ext uri="{9D8B030D-6E8A-4147-A177-3AD203B41FA5}">
                      <a16:colId xmlns:a16="http://schemas.microsoft.com/office/drawing/2014/main" val="1860998651"/>
                    </a:ext>
                  </a:extLst>
                </a:gridCol>
                <a:gridCol w="1383708">
                  <a:extLst>
                    <a:ext uri="{9D8B030D-6E8A-4147-A177-3AD203B41FA5}">
                      <a16:colId xmlns:a16="http://schemas.microsoft.com/office/drawing/2014/main" val="4231548095"/>
                    </a:ext>
                  </a:extLst>
                </a:gridCol>
                <a:gridCol w="7440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86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58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+mj-lt"/>
                        </a:rPr>
                        <a:t>No.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이벤트 그룹</a:t>
                      </a: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쿠폰 코드</a:t>
                      </a: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보상 그룹 인덱스</a:t>
                      </a: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쿠폰 입력 시작일</a:t>
                      </a: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쿠폰 입력 종료일</a:t>
                      </a: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사용 여부</a:t>
                      </a: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사용 계정</a:t>
                      </a: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8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none" dirty="0">
                          <a:solidFill>
                            <a:schemeClr val="tx1"/>
                          </a:solidFill>
                          <a:latin typeface="+mj-lt"/>
                        </a:rPr>
                        <a:t>300</a:t>
                      </a: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none" dirty="0">
                          <a:solidFill>
                            <a:schemeClr val="tx1"/>
                          </a:solidFill>
                          <a:latin typeface="+mj-lt"/>
                        </a:rPr>
                        <a:t>A1E1</a:t>
                      </a: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A1E1-</a:t>
                      </a:r>
                      <a:r>
                        <a:rPr lang="en-US" altLang="ko-KR" sz="800" u="none" dirty="0">
                          <a:solidFill>
                            <a:schemeClr val="tx1"/>
                          </a:solidFill>
                          <a:latin typeface="+mj-lt"/>
                        </a:rPr>
                        <a:t>X1ND-A19D-JDU9</a:t>
                      </a: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none" dirty="0">
                          <a:solidFill>
                            <a:schemeClr val="tx1"/>
                          </a:solidFill>
                          <a:latin typeface="+mj-lt"/>
                        </a:rPr>
                        <a:t>100</a:t>
                      </a: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YYYY-MM-DD</a:t>
                      </a:r>
                      <a:r>
                        <a:rPr lang="en-US" altLang="ko-KR" sz="800" u="non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00:00:00</a:t>
                      </a:r>
                      <a:endParaRPr lang="ko-KR" altLang="en-US" sz="8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YYYY-MM-DD</a:t>
                      </a:r>
                      <a:r>
                        <a:rPr lang="en-US" altLang="ko-KR" sz="800" u="non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00:00:00</a:t>
                      </a:r>
                      <a:endParaRPr lang="ko-KR" altLang="en-US" sz="8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none" dirty="0">
                          <a:solidFill>
                            <a:schemeClr val="tx1"/>
                          </a:solidFill>
                          <a:latin typeface="+mj-lt"/>
                        </a:rPr>
                        <a:t>Y</a:t>
                      </a: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none" strike="noStrike" dirty="0" err="1">
                          <a:solidFill>
                            <a:schemeClr val="tx1"/>
                          </a:solidFill>
                          <a:latin typeface="+mj-lt"/>
                        </a:rPr>
                        <a:t>Noxmania</a:t>
                      </a:r>
                      <a:endParaRPr lang="ko-KR" altLang="en-US" sz="800" u="none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8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u="none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8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u="non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8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8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8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8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58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58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u="none" dirty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0" name="직사각형 39"/>
          <p:cNvSpPr/>
          <p:nvPr/>
        </p:nvSpPr>
        <p:spPr>
          <a:xfrm>
            <a:off x="2522172" y="3228009"/>
            <a:ext cx="1185838" cy="17140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</a:rPr>
              <a:t>쿠폰  내역</a:t>
            </a: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/>
          </p:nvPr>
        </p:nvGraphicFramePr>
        <p:xfrm>
          <a:off x="2792665" y="2141610"/>
          <a:ext cx="7069116" cy="4846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6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2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0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쿠폰 보상 설정</a:t>
                      </a: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보상 그룹 인덱스</a:t>
                      </a: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 dirty="0"/>
                    </a:p>
                  </a:txBody>
                  <a:tcPr marL="120396" marR="120396" marT="60198" marB="6019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73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쿠폰 발행 개수 설정</a:t>
                      </a: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발행 코드 개수</a:t>
                      </a: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 dirty="0"/>
                    </a:p>
                  </a:txBody>
                  <a:tcPr marL="120396" marR="120396" marT="60198" marB="6019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4" name="직사각형 43"/>
          <p:cNvSpPr/>
          <p:nvPr/>
        </p:nvSpPr>
        <p:spPr>
          <a:xfrm>
            <a:off x="5705178" y="2175532"/>
            <a:ext cx="2049226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700" dirty="0">
                <a:solidFill>
                  <a:schemeClr val="bg2">
                    <a:lumMod val="75000"/>
                  </a:schemeClr>
                </a:solidFill>
              </a:rPr>
              <a:t>입력란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759142" y="2145162"/>
            <a:ext cx="2024538" cy="253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800" dirty="0"/>
              <a:t>■ 쿠폰 보상 테이블 인덱스 참조</a:t>
            </a:r>
          </a:p>
        </p:txBody>
      </p:sp>
      <p:sp>
        <p:nvSpPr>
          <p:cNvPr id="46" name="직사각형 45"/>
          <p:cNvSpPr/>
          <p:nvPr/>
        </p:nvSpPr>
        <p:spPr>
          <a:xfrm>
            <a:off x="5705178" y="2420629"/>
            <a:ext cx="2049226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700" dirty="0">
                <a:solidFill>
                  <a:schemeClr val="bg2">
                    <a:lumMod val="75000"/>
                  </a:schemeClr>
                </a:solidFill>
              </a:rPr>
              <a:t>입력란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795751" y="3010706"/>
            <a:ext cx="31132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800" dirty="0"/>
              <a:t>■ 이벤트 그룹을 포함한 총 </a:t>
            </a:r>
            <a:r>
              <a:rPr lang="en-US" altLang="ko-KR" sz="800" dirty="0"/>
              <a:t>16</a:t>
            </a:r>
            <a:r>
              <a:rPr lang="ko-KR" altLang="en-US" sz="800" dirty="0"/>
              <a:t>자리 코드가 생성된다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42" name="ComboBox1" r:id="rId2" imgW="1114560" imgH="257040"/>
        </mc:Choice>
        <mc:Fallback>
          <p:control name="ComboBox1" r:id="rId2" imgW="1114560" imgH="257040">
            <p:pic>
              <p:nvPicPr>
                <p:cNvPr id="22" name="ComboBox1"/>
                <p:cNvPicPr>
                  <a:picLocks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9969499" y="1446820"/>
                  <a:ext cx="1114208" cy="259434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381326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직사각형 26"/>
          <p:cNvSpPr/>
          <p:nvPr/>
        </p:nvSpPr>
        <p:spPr>
          <a:xfrm>
            <a:off x="1570739" y="521125"/>
            <a:ext cx="9699164" cy="5774176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28" name="직선 연결선 27"/>
          <p:cNvCxnSpPr/>
          <p:nvPr/>
        </p:nvCxnSpPr>
        <p:spPr>
          <a:xfrm>
            <a:off x="2650115" y="3399417"/>
            <a:ext cx="721166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그룹 1"/>
          <p:cNvGrpSpPr/>
          <p:nvPr/>
        </p:nvGrpSpPr>
        <p:grpSpPr>
          <a:xfrm>
            <a:off x="5705178" y="1804934"/>
            <a:ext cx="2906006" cy="180092"/>
            <a:chOff x="3167877" y="2783002"/>
            <a:chExt cx="2906006" cy="180092"/>
          </a:xfrm>
        </p:grpSpPr>
        <p:sp>
          <p:nvSpPr>
            <p:cNvPr id="29" name="직사각형 28"/>
            <p:cNvSpPr/>
            <p:nvPr/>
          </p:nvSpPr>
          <p:spPr>
            <a:xfrm>
              <a:off x="3167877" y="2815816"/>
              <a:ext cx="736134" cy="14096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30" name="Picture 2" descr="http://www.adminsite.com/_common/_images/icn_calendar20.gi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8715" y="2805089"/>
              <a:ext cx="146656" cy="1543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직사각형 30"/>
            <p:cNvSpPr/>
            <p:nvPr/>
          </p:nvSpPr>
          <p:spPr>
            <a:xfrm>
              <a:off x="5587307" y="2812834"/>
              <a:ext cx="486576" cy="144354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600" dirty="0">
                  <a:solidFill>
                    <a:schemeClr val="bg1"/>
                  </a:solidFill>
                </a:rPr>
                <a:t>검색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220075" y="2783002"/>
              <a:ext cx="302242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500" b="1" dirty="0"/>
                <a:t>~</a:t>
              </a:r>
              <a:endParaRPr lang="ko-KR" altLang="en-US" sz="500" b="1"/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4522317" y="2819447"/>
              <a:ext cx="736134" cy="14096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34" name="Picture 2" descr="http://www.adminsite.com/_common/_images/icn_calendar20.gi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7749" y="2808720"/>
              <a:ext cx="146656" cy="1543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35" name="표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478547"/>
              </p:ext>
            </p:extLst>
          </p:nvPr>
        </p:nvGraphicFramePr>
        <p:xfrm>
          <a:off x="2267849" y="3573951"/>
          <a:ext cx="8545466" cy="24588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74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0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4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2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3708">
                  <a:extLst>
                    <a:ext uri="{9D8B030D-6E8A-4147-A177-3AD203B41FA5}">
                      <a16:colId xmlns:a16="http://schemas.microsoft.com/office/drawing/2014/main" val="1860998651"/>
                    </a:ext>
                  </a:extLst>
                </a:gridCol>
                <a:gridCol w="1383708">
                  <a:extLst>
                    <a:ext uri="{9D8B030D-6E8A-4147-A177-3AD203B41FA5}">
                      <a16:colId xmlns:a16="http://schemas.microsoft.com/office/drawing/2014/main" val="4231548095"/>
                    </a:ext>
                  </a:extLst>
                </a:gridCol>
                <a:gridCol w="7440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86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58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+mj-lt"/>
                        </a:rPr>
                        <a:t>No.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이벤트 그룹</a:t>
                      </a: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쿠폰 코드</a:t>
                      </a: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보상 그룹 인덱스</a:t>
                      </a: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쿠폰 입력 시작일</a:t>
                      </a: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쿠폰 입력 종료일</a:t>
                      </a: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사용 여부</a:t>
                      </a: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사용 계정</a:t>
                      </a: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8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none" dirty="0">
                          <a:solidFill>
                            <a:schemeClr val="tx1"/>
                          </a:solidFill>
                          <a:latin typeface="+mj-lt"/>
                        </a:rPr>
                        <a:t>300</a:t>
                      </a: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none" dirty="0">
                          <a:solidFill>
                            <a:schemeClr val="tx1"/>
                          </a:solidFill>
                          <a:latin typeface="+mj-lt"/>
                        </a:rPr>
                        <a:t>A1E1</a:t>
                      </a: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none" dirty="0">
                          <a:solidFill>
                            <a:schemeClr val="tx1"/>
                          </a:solidFill>
                          <a:latin typeface="+mj-lt"/>
                        </a:rPr>
                        <a:t>X1ND-A19D-JDU@9</a:t>
                      </a: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none" dirty="0">
                          <a:solidFill>
                            <a:schemeClr val="tx1"/>
                          </a:solidFill>
                          <a:latin typeface="+mj-lt"/>
                        </a:rPr>
                        <a:t>100</a:t>
                      </a: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YYYY-MM-DD</a:t>
                      </a:r>
                      <a:r>
                        <a:rPr lang="en-US" altLang="ko-KR" sz="800" u="non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00:00:00</a:t>
                      </a:r>
                      <a:endParaRPr lang="ko-KR" altLang="en-US" sz="8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YYYY-MM-DD</a:t>
                      </a:r>
                      <a:r>
                        <a:rPr lang="en-US" altLang="ko-KR" sz="800" u="non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00:00:00</a:t>
                      </a:r>
                      <a:endParaRPr lang="ko-KR" altLang="en-US" sz="8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none" dirty="0">
                          <a:solidFill>
                            <a:schemeClr val="tx1"/>
                          </a:solidFill>
                          <a:latin typeface="+mj-lt"/>
                        </a:rPr>
                        <a:t>Y</a:t>
                      </a: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u="none" strike="noStrike" dirty="0" err="1">
                          <a:solidFill>
                            <a:schemeClr val="tx1"/>
                          </a:solidFill>
                          <a:latin typeface="+mj-lt"/>
                        </a:rPr>
                        <a:t>Noxmania</a:t>
                      </a:r>
                      <a:endParaRPr lang="ko-KR" altLang="en-US" sz="800" u="none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8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u="none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8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u="non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8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8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8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8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58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58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u="none" dirty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0396" marR="120396" marT="60198" marB="60198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6" name="직사각형 35"/>
          <p:cNvSpPr/>
          <p:nvPr/>
        </p:nvSpPr>
        <p:spPr>
          <a:xfrm>
            <a:off x="2522172" y="3228009"/>
            <a:ext cx="1185838" cy="17140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</a:rPr>
              <a:t>쿠폰  내역</a:t>
            </a:r>
          </a:p>
        </p:txBody>
      </p:sp>
      <p:graphicFrame>
        <p:nvGraphicFramePr>
          <p:cNvPr id="53" name="표 52"/>
          <p:cNvGraphicFramePr>
            <a:graphicFrameLocks noGrp="1"/>
          </p:cNvGraphicFramePr>
          <p:nvPr>
            <p:extLst/>
          </p:nvPr>
        </p:nvGraphicFramePr>
        <p:xfrm>
          <a:off x="2792665" y="2141610"/>
          <a:ext cx="7069116" cy="4846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6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2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0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쿠폰 보상 설정</a:t>
                      </a: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보상 그룹 인덱스</a:t>
                      </a: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 dirty="0"/>
                    </a:p>
                  </a:txBody>
                  <a:tcPr marL="120396" marR="120396" marT="60198" marB="6019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73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쿠폰 발행 개수 설정</a:t>
                      </a: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발행 코드 개수</a:t>
                      </a: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 dirty="0"/>
                    </a:p>
                  </a:txBody>
                  <a:tcPr marL="120396" marR="120396" marT="60198" marB="6019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6" name="직사각형 55"/>
          <p:cNvSpPr/>
          <p:nvPr/>
        </p:nvSpPr>
        <p:spPr>
          <a:xfrm>
            <a:off x="8302099" y="2783002"/>
            <a:ext cx="1559682" cy="23195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bg1"/>
                </a:solidFill>
              </a:rPr>
              <a:t>코드 생성</a:t>
            </a:r>
          </a:p>
        </p:txBody>
      </p:sp>
      <p:graphicFrame>
        <p:nvGraphicFramePr>
          <p:cNvPr id="58" name="표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875506"/>
              </p:ext>
            </p:extLst>
          </p:nvPr>
        </p:nvGraphicFramePr>
        <p:xfrm>
          <a:off x="2792665" y="1446820"/>
          <a:ext cx="7069116" cy="2512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6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2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0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120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쿠폰 코드 </a:t>
                      </a: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공용 쿠폰 문자열 </a:t>
                      </a: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dirty="0"/>
                        <a:t>1004</a:t>
                      </a:r>
                      <a:endParaRPr lang="ko-KR" altLang="en-US" sz="800" dirty="0"/>
                    </a:p>
                  </a:txBody>
                  <a:tcPr marL="120396" marR="120396" marT="60198" marB="6019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직사각형 19"/>
          <p:cNvSpPr/>
          <p:nvPr/>
        </p:nvSpPr>
        <p:spPr>
          <a:xfrm>
            <a:off x="5705178" y="1483423"/>
            <a:ext cx="2049226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700" dirty="0">
                <a:solidFill>
                  <a:schemeClr val="bg2">
                    <a:lumMod val="75000"/>
                  </a:schemeClr>
                </a:solidFill>
              </a:rPr>
              <a:t>입력란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759142" y="1420344"/>
            <a:ext cx="20245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800" dirty="0"/>
              <a:t>■ </a:t>
            </a:r>
            <a:r>
              <a:rPr lang="en-US" altLang="ko-KR" sz="800" dirty="0"/>
              <a:t>8~16 </a:t>
            </a:r>
            <a:r>
              <a:rPr lang="ko-KR" altLang="en-US" sz="800" dirty="0"/>
              <a:t>문자로 구성된 문자열 입력</a:t>
            </a:r>
          </a:p>
        </p:txBody>
      </p:sp>
      <p:graphicFrame>
        <p:nvGraphicFramePr>
          <p:cNvPr id="26" name="표 25"/>
          <p:cNvGraphicFramePr>
            <a:graphicFrameLocks noGrp="1"/>
          </p:cNvGraphicFramePr>
          <p:nvPr>
            <p:extLst/>
          </p:nvPr>
        </p:nvGraphicFramePr>
        <p:xfrm>
          <a:off x="2792665" y="1788007"/>
          <a:ext cx="7069116" cy="2512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6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2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0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120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쿠폰 기한 설정</a:t>
                      </a: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쿠폰 시작일 </a:t>
                      </a:r>
                      <a:r>
                        <a:rPr lang="en-US" altLang="ko-KR" sz="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~ </a:t>
                      </a:r>
                      <a:r>
                        <a:rPr lang="ko-KR" altLang="en-US" sz="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종료일</a:t>
                      </a:r>
                    </a:p>
                  </a:txBody>
                  <a:tcPr marL="120396" marR="120396" marT="60198" marB="6019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 dirty="0"/>
                    </a:p>
                  </a:txBody>
                  <a:tcPr marL="120396" marR="120396" marT="60198" marB="6019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8" name="직사각형 37"/>
          <p:cNvSpPr/>
          <p:nvPr/>
        </p:nvSpPr>
        <p:spPr>
          <a:xfrm>
            <a:off x="5705178" y="2175532"/>
            <a:ext cx="2049226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700" dirty="0">
                <a:solidFill>
                  <a:schemeClr val="bg2">
                    <a:lumMod val="75000"/>
                  </a:schemeClr>
                </a:solidFill>
              </a:rPr>
              <a:t>입력란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759142" y="2145162"/>
            <a:ext cx="2024538" cy="253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800" dirty="0"/>
              <a:t>■ 쿠폰 보상 테이블 인덱스 참조</a:t>
            </a:r>
          </a:p>
        </p:txBody>
      </p:sp>
      <p:sp>
        <p:nvSpPr>
          <p:cNvPr id="37" name="직사각형 36"/>
          <p:cNvSpPr/>
          <p:nvPr/>
        </p:nvSpPr>
        <p:spPr>
          <a:xfrm>
            <a:off x="2788676" y="1086950"/>
            <a:ext cx="1187916" cy="171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</a:rPr>
              <a:t>1</a:t>
            </a:r>
            <a:r>
              <a:rPr lang="ko-KR" altLang="en-US" sz="800" dirty="0">
                <a:solidFill>
                  <a:schemeClr val="bg1"/>
                </a:solidFill>
              </a:rPr>
              <a:t>회용 쿠폰</a:t>
            </a:r>
          </a:p>
        </p:txBody>
      </p:sp>
      <p:sp>
        <p:nvSpPr>
          <p:cNvPr id="39" name="직사각형 38"/>
          <p:cNvSpPr/>
          <p:nvPr/>
        </p:nvSpPr>
        <p:spPr>
          <a:xfrm>
            <a:off x="3989683" y="1079311"/>
            <a:ext cx="1187916" cy="1794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</a:rPr>
              <a:t>공용 쿠폰</a:t>
            </a:r>
          </a:p>
        </p:txBody>
      </p:sp>
      <p:sp>
        <p:nvSpPr>
          <p:cNvPr id="40" name="직사각형 39"/>
          <p:cNvSpPr/>
          <p:nvPr/>
        </p:nvSpPr>
        <p:spPr>
          <a:xfrm>
            <a:off x="5705178" y="2420629"/>
            <a:ext cx="2049226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700" dirty="0">
                <a:solidFill>
                  <a:schemeClr val="bg2">
                    <a:lumMod val="75000"/>
                  </a:schemeClr>
                </a:solidFill>
              </a:rPr>
              <a:t>입력란</a:t>
            </a:r>
          </a:p>
        </p:txBody>
      </p:sp>
    </p:spTree>
    <p:extLst>
      <p:ext uri="{BB962C8B-B14F-4D97-AF65-F5344CB8AC3E}">
        <p14:creationId xmlns:p14="http://schemas.microsoft.com/office/powerpoint/2010/main" val="1409761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180</Words>
  <Application>Microsoft Office PowerPoint</Application>
  <PresentationFormat>와이드스크린</PresentationFormat>
  <Paragraphs>76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taekhoon</dc:creator>
  <cp:lastModifiedBy>taekhoon</cp:lastModifiedBy>
  <cp:revision>19</cp:revision>
  <dcterms:created xsi:type="dcterms:W3CDTF">2016-10-12T08:27:23Z</dcterms:created>
  <dcterms:modified xsi:type="dcterms:W3CDTF">2016-10-12T08:55:30Z</dcterms:modified>
</cp:coreProperties>
</file>