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1" r:id="rId6"/>
    <p:sldId id="266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46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49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0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3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80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24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9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05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4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46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29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41EC2-E616-47A1-9884-7A647B5408E0}" type="datetimeFigureOut">
              <a:rPr lang="ko-KR" altLang="en-US" smtClean="0"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7E5A-3D9C-461C-8809-C5FE53DEA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5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2.jpg"/><Relationship Id="rId21" Type="http://schemas.openxmlformats.org/officeDocument/2006/relationships/image" Target="../media/image3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9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5" Type="http://schemas.openxmlformats.org/officeDocument/2006/relationships/image" Target="../media/image38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78870" y="2967335"/>
            <a:ext cx="10434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조력자 </a:t>
            </a:r>
            <a:r>
              <a:rPr lang="en-US" altLang="ko-K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UI </a:t>
            </a:r>
            <a:r>
              <a:rPr lang="ko-KR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및 조력자 상점 조정안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26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48918" y="628941"/>
            <a:ext cx="9510593" cy="57104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90676" y="772080"/>
            <a:ext cx="1486502" cy="3978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조력자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90675" y="1283194"/>
            <a:ext cx="4334608" cy="48604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18" y="220050"/>
            <a:ext cx="9510593" cy="426201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09700"/>
            <a:ext cx="1219200" cy="1219200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409700"/>
            <a:ext cx="1219200" cy="1219200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409700"/>
            <a:ext cx="1219200" cy="1219200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755406"/>
            <a:ext cx="1219200" cy="121920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755406"/>
            <a:ext cx="1219200" cy="1219200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2755406"/>
            <a:ext cx="1219200" cy="1219200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101112"/>
            <a:ext cx="1219200" cy="1219200"/>
          </a:xfrm>
          <a:prstGeom prst="rect">
            <a:avLst/>
          </a:prstGeom>
          <a:effectLst/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4101112"/>
            <a:ext cx="1219200" cy="1219200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4101112"/>
            <a:ext cx="1219200" cy="1219200"/>
          </a:xfrm>
          <a:prstGeom prst="rect">
            <a:avLst/>
          </a:prstGeom>
        </p:spPr>
      </p:pic>
      <p:sp>
        <p:nvSpPr>
          <p:cNvPr id="81" name="직사각형 80"/>
          <p:cNvSpPr/>
          <p:nvPr/>
        </p:nvSpPr>
        <p:spPr>
          <a:xfrm>
            <a:off x="6016181" y="1283194"/>
            <a:ext cx="4728019" cy="48604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53" y="1737933"/>
            <a:ext cx="1634669" cy="2791629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r="3428"/>
          <a:stretch/>
        </p:blipFill>
        <p:spPr>
          <a:xfrm>
            <a:off x="6165030" y="2188578"/>
            <a:ext cx="1577341" cy="1925436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8430" b="32164"/>
          <a:stretch/>
        </p:blipFill>
        <p:spPr>
          <a:xfrm>
            <a:off x="1722120" y="1477266"/>
            <a:ext cx="1173480" cy="110591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260165" y="1392555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65960" y="259608"/>
            <a:ext cx="8839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4" y="4158251"/>
            <a:ext cx="275909" cy="275909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15" y="4158251"/>
            <a:ext cx="275909" cy="275909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40" y="4158251"/>
            <a:ext cx="275909" cy="275909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7930" b="24589"/>
          <a:stretch/>
        </p:blipFill>
        <p:spPr>
          <a:xfrm>
            <a:off x="4411980" y="1432560"/>
            <a:ext cx="1169710" cy="1158240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14297" b="13701"/>
          <a:stretch/>
        </p:blipFill>
        <p:spPr>
          <a:xfrm>
            <a:off x="3070859" y="1486716"/>
            <a:ext cx="1158241" cy="1104084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46" y="2312604"/>
            <a:ext cx="293436" cy="293436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90" y="2312604"/>
            <a:ext cx="293436" cy="293436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07" y="2312604"/>
            <a:ext cx="293436" cy="293436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8430" b="32164"/>
          <a:stretch/>
        </p:blipFill>
        <p:spPr>
          <a:xfrm>
            <a:off x="1722120" y="2800112"/>
            <a:ext cx="1173480" cy="1105914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7930" b="24589"/>
          <a:stretch/>
        </p:blipFill>
        <p:spPr>
          <a:xfrm>
            <a:off x="4411980" y="2755406"/>
            <a:ext cx="1169710" cy="1158240"/>
          </a:xfrm>
          <a:prstGeom prst="rect">
            <a:avLst/>
          </a:prstGeom>
        </p:spPr>
      </p:pic>
      <p:pic>
        <p:nvPicPr>
          <p:cNvPr id="102" name="그림 101"/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14297" b="13701"/>
          <a:stretch/>
        </p:blipFill>
        <p:spPr>
          <a:xfrm>
            <a:off x="3070859" y="2809562"/>
            <a:ext cx="1158241" cy="1104084"/>
          </a:xfrm>
          <a:prstGeom prst="rect">
            <a:avLst/>
          </a:prstGeom>
        </p:spPr>
      </p:pic>
      <p:pic>
        <p:nvPicPr>
          <p:cNvPr id="106" name="그림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8430" b="32164"/>
          <a:stretch/>
        </p:blipFill>
        <p:spPr>
          <a:xfrm>
            <a:off x="1722120" y="4180884"/>
            <a:ext cx="1173480" cy="1105914"/>
          </a:xfrm>
          <a:prstGeom prst="rect">
            <a:avLst/>
          </a:prstGeom>
        </p:spPr>
      </p:pic>
      <p:pic>
        <p:nvPicPr>
          <p:cNvPr id="107" name="그림 10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7930" b="24589"/>
          <a:stretch/>
        </p:blipFill>
        <p:spPr>
          <a:xfrm>
            <a:off x="4411980" y="4136178"/>
            <a:ext cx="1169710" cy="1158240"/>
          </a:xfrm>
          <a:prstGeom prst="rect">
            <a:avLst/>
          </a:prstGeom>
        </p:spPr>
      </p:pic>
      <p:pic>
        <p:nvPicPr>
          <p:cNvPr id="108" name="그림 107"/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14297" b="13701"/>
          <a:stretch/>
        </p:blipFill>
        <p:spPr>
          <a:xfrm>
            <a:off x="3070859" y="4190334"/>
            <a:ext cx="1158241" cy="1104084"/>
          </a:xfrm>
          <a:prstGeom prst="rect">
            <a:avLst/>
          </a:prstGeom>
        </p:spPr>
      </p:pic>
      <p:pic>
        <p:nvPicPr>
          <p:cNvPr id="114" name="그림 1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9"/>
          <a:stretch/>
        </p:blipFill>
        <p:spPr>
          <a:xfrm>
            <a:off x="4400550" y="5442739"/>
            <a:ext cx="1219200" cy="683741"/>
          </a:xfrm>
          <a:prstGeom prst="rect">
            <a:avLst/>
          </a:prstGeom>
        </p:spPr>
      </p:pic>
      <p:pic>
        <p:nvPicPr>
          <p:cNvPr id="121" name="그림 1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9"/>
          <a:stretch/>
        </p:blipFill>
        <p:spPr>
          <a:xfrm>
            <a:off x="3037842" y="5442739"/>
            <a:ext cx="1219200" cy="683741"/>
          </a:xfrm>
          <a:prstGeom prst="rect">
            <a:avLst/>
          </a:prstGeom>
        </p:spPr>
      </p:pic>
      <p:pic>
        <p:nvPicPr>
          <p:cNvPr id="122" name="그림 1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9"/>
          <a:stretch/>
        </p:blipFill>
        <p:spPr>
          <a:xfrm>
            <a:off x="1704659" y="5442739"/>
            <a:ext cx="1219200" cy="683741"/>
          </a:xfrm>
          <a:prstGeom prst="rect">
            <a:avLst/>
          </a:prstGeom>
        </p:spPr>
      </p:pic>
      <p:pic>
        <p:nvPicPr>
          <p:cNvPr id="123" name="그림 1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8430" b="62522"/>
          <a:stretch/>
        </p:blipFill>
        <p:spPr>
          <a:xfrm>
            <a:off x="1722120" y="5500238"/>
            <a:ext cx="1173480" cy="611002"/>
          </a:xfrm>
          <a:prstGeom prst="rect">
            <a:avLst/>
          </a:prstGeom>
        </p:spPr>
      </p:pic>
      <p:pic>
        <p:nvPicPr>
          <p:cNvPr id="124" name="그림 1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7930" b="53423"/>
          <a:stretch/>
        </p:blipFill>
        <p:spPr>
          <a:xfrm>
            <a:off x="4411980" y="5455532"/>
            <a:ext cx="1169710" cy="663328"/>
          </a:xfrm>
          <a:prstGeom prst="rect">
            <a:avLst/>
          </a:prstGeom>
        </p:spPr>
      </p:pic>
      <p:pic>
        <p:nvPicPr>
          <p:cNvPr id="125" name="그림 124"/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1" r="14297" b="52980"/>
          <a:stretch/>
        </p:blipFill>
        <p:spPr>
          <a:xfrm>
            <a:off x="3070859" y="5509688"/>
            <a:ext cx="1158241" cy="601552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3593349" y="1392555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943527" y="1392555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260165" y="4099207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943527" y="4099207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60165" y="5492543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943527" y="5492543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5698848" y="1676401"/>
            <a:ext cx="150130" cy="3009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1722121" y="3289144"/>
            <a:ext cx="120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7/10</a:t>
            </a:r>
            <a:endParaRPr lang="ko-KR" alt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074987" y="3289144"/>
            <a:ext cx="120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2/10</a:t>
            </a:r>
            <a:endParaRPr lang="ko-KR" alt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400827" y="3289144"/>
            <a:ext cx="120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0/10</a:t>
            </a:r>
            <a:endParaRPr lang="ko-KR" alt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074987" y="4568530"/>
            <a:ext cx="120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소환가능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3074987" y="5854875"/>
            <a:ext cx="120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2/10</a:t>
            </a:r>
            <a:endParaRPr lang="ko-KR" alt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6504768" y="1358282"/>
            <a:ext cx="3726627" cy="3053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잔인한 </a:t>
            </a:r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오크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7803275" y="1737934"/>
            <a:ext cx="967521" cy="89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기본 능력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8770796" y="1737934"/>
            <a:ext cx="1897204" cy="89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8625827" y="1720029"/>
            <a:ext cx="84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체력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공격력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방어력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9339723" y="1720029"/>
            <a:ext cx="1519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12,345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1,500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1,320</a:t>
            </a:r>
            <a:endParaRPr lang="en-US" altLang="ko-KR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929364" y="1769529"/>
            <a:ext cx="87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Lv.20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4" name="그림 1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46" y="3661172"/>
            <a:ext cx="293436" cy="293436"/>
          </a:xfrm>
          <a:prstGeom prst="rect">
            <a:avLst/>
          </a:prstGeom>
        </p:spPr>
      </p:pic>
      <p:pic>
        <p:nvPicPr>
          <p:cNvPr id="165" name="그림 1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90" y="3661172"/>
            <a:ext cx="293436" cy="293436"/>
          </a:xfrm>
          <a:prstGeom prst="rect">
            <a:avLst/>
          </a:prstGeom>
        </p:spPr>
      </p:pic>
      <p:pic>
        <p:nvPicPr>
          <p:cNvPr id="166" name="그림 1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07" y="3661172"/>
            <a:ext cx="293436" cy="293436"/>
          </a:xfrm>
          <a:prstGeom prst="rect">
            <a:avLst/>
          </a:prstGeom>
        </p:spPr>
      </p:pic>
      <p:pic>
        <p:nvPicPr>
          <p:cNvPr id="167" name="그림 1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46" y="5008602"/>
            <a:ext cx="293436" cy="293436"/>
          </a:xfrm>
          <a:prstGeom prst="rect">
            <a:avLst/>
          </a:prstGeom>
        </p:spPr>
      </p:pic>
      <p:pic>
        <p:nvPicPr>
          <p:cNvPr id="168" name="그림 1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90" y="5008602"/>
            <a:ext cx="293436" cy="293436"/>
          </a:xfrm>
          <a:prstGeom prst="rect">
            <a:avLst/>
          </a:prstGeom>
        </p:spPr>
      </p:pic>
      <p:pic>
        <p:nvPicPr>
          <p:cNvPr id="169" name="그림 1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07" y="5008602"/>
            <a:ext cx="293436" cy="293436"/>
          </a:xfrm>
          <a:prstGeom prst="rect">
            <a:avLst/>
          </a:prstGeom>
        </p:spPr>
      </p:pic>
      <p:sp>
        <p:nvSpPr>
          <p:cNvPr id="170" name="직사각형 169"/>
          <p:cNvSpPr/>
          <p:nvPr/>
        </p:nvSpPr>
        <p:spPr>
          <a:xfrm>
            <a:off x="7803275" y="2628900"/>
            <a:ext cx="967521" cy="89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능력치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증가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8770796" y="2628900"/>
            <a:ext cx="1897204" cy="89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716445" y="2610995"/>
            <a:ext cx="1240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체력 증가치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공격력 증가치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방어력 증가치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875520" y="2610995"/>
            <a:ext cx="7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15.2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9.7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</a:t>
            </a:r>
          </a:p>
        </p:txBody>
      </p:sp>
      <p:sp>
        <p:nvSpPr>
          <p:cNvPr id="175" name="직사각형 174"/>
          <p:cNvSpPr/>
          <p:nvPr/>
        </p:nvSpPr>
        <p:spPr>
          <a:xfrm>
            <a:off x="6820669" y="5531695"/>
            <a:ext cx="2705806" cy="2803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>
            <a:off x="6820669" y="5531695"/>
            <a:ext cx="1746106" cy="2803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TextBox 176"/>
          <p:cNvSpPr txBox="1"/>
          <p:nvPr/>
        </p:nvSpPr>
        <p:spPr>
          <a:xfrm>
            <a:off x="6820669" y="5447332"/>
            <a:ext cx="2705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/ 10</a:t>
            </a:r>
          </a:p>
        </p:txBody>
      </p:sp>
      <p:sp>
        <p:nvSpPr>
          <p:cNvPr id="178" name="직사각형 177"/>
          <p:cNvSpPr/>
          <p:nvPr/>
        </p:nvSpPr>
        <p:spPr>
          <a:xfrm>
            <a:off x="9602676" y="5457581"/>
            <a:ext cx="1017971" cy="4154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6820669" y="4897037"/>
            <a:ext cx="2705806" cy="2803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TextBox 181"/>
          <p:cNvSpPr txBox="1"/>
          <p:nvPr/>
        </p:nvSpPr>
        <p:spPr>
          <a:xfrm>
            <a:off x="6818889" y="4812674"/>
            <a:ext cx="27075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</a:p>
        </p:txBody>
      </p:sp>
      <p:sp>
        <p:nvSpPr>
          <p:cNvPr id="183" name="직사각형 182"/>
          <p:cNvSpPr/>
          <p:nvPr/>
        </p:nvSpPr>
        <p:spPr>
          <a:xfrm>
            <a:off x="9602676" y="4822923"/>
            <a:ext cx="1017971" cy="4154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레벨업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7804493" y="3519243"/>
            <a:ext cx="966304" cy="9899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스킬 정보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8770796" y="3516420"/>
            <a:ext cx="1897204" cy="9927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0" name="그림 18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35" y="1806881"/>
            <a:ext cx="279312" cy="286295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6143737" y="5359230"/>
            <a:ext cx="586167" cy="574402"/>
            <a:chOff x="6131103" y="5419998"/>
            <a:chExt cx="586167" cy="574402"/>
          </a:xfrm>
        </p:grpSpPr>
        <p:sp>
          <p:nvSpPr>
            <p:cNvPr id="118" name="대각선 방향의 모서리가 잘린 사각형 117"/>
            <p:cNvSpPr/>
            <p:nvPr/>
          </p:nvSpPr>
          <p:spPr>
            <a:xfrm>
              <a:off x="6131206" y="5419998"/>
              <a:ext cx="586064" cy="574402"/>
            </a:xfrm>
            <a:prstGeom prst="snip2DiagRect">
              <a:avLst>
                <a:gd name="adj1" fmla="val 0"/>
                <a:gd name="adj2" fmla="val 33485"/>
              </a:avLst>
            </a:prstGeom>
            <a:solidFill>
              <a:srgbClr val="7030A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9" name="그림 11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6131103" y="5419998"/>
              <a:ext cx="576787" cy="559561"/>
            </a:xfrm>
            <a:prstGeom prst="snip2DiagRect">
              <a:avLst>
                <a:gd name="adj1" fmla="val 0"/>
                <a:gd name="adj2" fmla="val 34589"/>
              </a:avLst>
            </a:prstGeom>
          </p:spPr>
        </p:pic>
      </p:grpSp>
      <p:sp>
        <p:nvSpPr>
          <p:cNvPr id="92" name="직사각형 91"/>
          <p:cNvSpPr/>
          <p:nvPr/>
        </p:nvSpPr>
        <p:spPr>
          <a:xfrm>
            <a:off x="3105123" y="772080"/>
            <a:ext cx="1486502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사용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</a:rPr>
              <a:t>등록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40340" y="4837974"/>
            <a:ext cx="87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Lv.20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74" y="3538209"/>
            <a:ext cx="300841" cy="300841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9126315" y="3517809"/>
            <a:ext cx="1240706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여신의 분노</a:t>
            </a: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4619570" y="772080"/>
            <a:ext cx="1486502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bg1"/>
                </a:solidFill>
              </a:rPr>
              <a:t>조력자 조각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6134017" y="772080"/>
            <a:ext cx="1486502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조력자 업적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7648464" y="771598"/>
            <a:ext cx="1691259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조력자 조각 상점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3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1348918" y="628941"/>
            <a:ext cx="9510593" cy="57104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직사각형 104"/>
          <p:cNvSpPr/>
          <p:nvPr/>
        </p:nvSpPr>
        <p:spPr>
          <a:xfrm>
            <a:off x="1590675" y="1283194"/>
            <a:ext cx="4334608" cy="48604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6" name="그림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18" y="220050"/>
            <a:ext cx="9510593" cy="426201"/>
          </a:xfrm>
          <a:prstGeom prst="rect">
            <a:avLst/>
          </a:prstGeom>
        </p:spPr>
      </p:pic>
      <p:sp>
        <p:nvSpPr>
          <p:cNvPr id="107" name="직사각형 106"/>
          <p:cNvSpPr/>
          <p:nvPr/>
        </p:nvSpPr>
        <p:spPr>
          <a:xfrm>
            <a:off x="6016181" y="1283194"/>
            <a:ext cx="4728019" cy="48604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53" y="1737933"/>
            <a:ext cx="1634669" cy="2791629"/>
          </a:xfrm>
          <a:prstGeom prst="rect">
            <a:avLst/>
          </a:prstGeom>
        </p:spPr>
      </p:pic>
      <p:pic>
        <p:nvPicPr>
          <p:cNvPr id="109" name="그림 10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r="3428"/>
          <a:stretch/>
        </p:blipFill>
        <p:spPr>
          <a:xfrm>
            <a:off x="6165030" y="2188578"/>
            <a:ext cx="1577341" cy="1925436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1965960" y="259608"/>
            <a:ext cx="8839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" name="그림 1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4" y="4158251"/>
            <a:ext cx="275909" cy="275909"/>
          </a:xfrm>
          <a:prstGeom prst="rect">
            <a:avLst/>
          </a:prstGeom>
        </p:spPr>
      </p:pic>
      <p:pic>
        <p:nvPicPr>
          <p:cNvPr id="118" name="그림 1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15" y="4158251"/>
            <a:ext cx="275909" cy="275909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40" y="4158251"/>
            <a:ext cx="275909" cy="275909"/>
          </a:xfrm>
          <a:prstGeom prst="rect">
            <a:avLst/>
          </a:prstGeom>
        </p:spPr>
      </p:pic>
      <p:pic>
        <p:nvPicPr>
          <p:cNvPr id="121" name="그림 1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57" y="4158251"/>
            <a:ext cx="275909" cy="275909"/>
          </a:xfrm>
          <a:prstGeom prst="rect">
            <a:avLst/>
          </a:prstGeom>
        </p:spPr>
      </p:pic>
      <p:pic>
        <p:nvPicPr>
          <p:cNvPr id="122" name="그림 1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42" y="4158251"/>
            <a:ext cx="275909" cy="275909"/>
          </a:xfrm>
          <a:prstGeom prst="rect">
            <a:avLst/>
          </a:prstGeom>
        </p:spPr>
      </p:pic>
      <p:sp>
        <p:nvSpPr>
          <p:cNvPr id="123" name="직사각형 122"/>
          <p:cNvSpPr/>
          <p:nvPr/>
        </p:nvSpPr>
        <p:spPr>
          <a:xfrm>
            <a:off x="5698848" y="1676401"/>
            <a:ext cx="150130" cy="3009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/>
          <p:cNvSpPr/>
          <p:nvPr/>
        </p:nvSpPr>
        <p:spPr>
          <a:xfrm>
            <a:off x="6504768" y="1358282"/>
            <a:ext cx="3726627" cy="3053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잔인한 </a:t>
            </a:r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오크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조각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7803275" y="1737934"/>
            <a:ext cx="967521" cy="4506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보유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8770796" y="1737934"/>
            <a:ext cx="1897204" cy="4506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" name="그림 1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35" y="1806881"/>
            <a:ext cx="279312" cy="286295"/>
          </a:xfrm>
          <a:prstGeom prst="rect">
            <a:avLst/>
          </a:prstGeom>
        </p:spPr>
      </p:pic>
      <p:pic>
        <p:nvPicPr>
          <p:cNvPr id="142" name="그림 1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27" y="1430238"/>
            <a:ext cx="1219200" cy="1219200"/>
          </a:xfrm>
          <a:prstGeom prst="snip2DiagRect">
            <a:avLst>
              <a:gd name="adj1" fmla="val 0"/>
              <a:gd name="adj2" fmla="val 35417"/>
            </a:avLst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43" name="그림 1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8430" b="32164"/>
          <a:stretch/>
        </p:blipFill>
        <p:spPr>
          <a:xfrm>
            <a:off x="3058147" y="1485104"/>
            <a:ext cx="1173480" cy="1105914"/>
          </a:xfrm>
          <a:prstGeom prst="snip2DiagRect">
            <a:avLst>
              <a:gd name="adj1" fmla="val 0"/>
              <a:gd name="adj2" fmla="val 37338"/>
            </a:avLst>
          </a:prstGeom>
        </p:spPr>
      </p:pic>
      <p:sp>
        <p:nvSpPr>
          <p:cNvPr id="144" name="TextBox 143"/>
          <p:cNvSpPr txBox="1"/>
          <p:nvPr/>
        </p:nvSpPr>
        <p:spPr>
          <a:xfrm>
            <a:off x="3417499" y="2213130"/>
            <a:ext cx="8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2" name="그림 1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22" y="1430238"/>
            <a:ext cx="1219200" cy="1219200"/>
          </a:xfrm>
          <a:prstGeom prst="snip2DiagRect">
            <a:avLst>
              <a:gd name="adj1" fmla="val 0"/>
              <a:gd name="adj2" fmla="val 35417"/>
            </a:avLst>
          </a:prstGeom>
        </p:spPr>
      </p:pic>
      <p:pic>
        <p:nvPicPr>
          <p:cNvPr id="153" name="그림 1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41" y="1485104"/>
            <a:ext cx="1179003" cy="1105914"/>
          </a:xfrm>
          <a:prstGeom prst="snip2DiagRect">
            <a:avLst>
              <a:gd name="adj1" fmla="val 0"/>
              <a:gd name="adj2" fmla="val 37338"/>
            </a:avLst>
          </a:prstGeom>
        </p:spPr>
      </p:pic>
      <p:sp>
        <p:nvSpPr>
          <p:cNvPr id="161" name="TextBox 160"/>
          <p:cNvSpPr txBox="1"/>
          <p:nvPr/>
        </p:nvSpPr>
        <p:spPr>
          <a:xfrm>
            <a:off x="2048094" y="2213130"/>
            <a:ext cx="8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2" name="그림 1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95" y="1435561"/>
            <a:ext cx="1219200" cy="1219200"/>
          </a:xfrm>
          <a:prstGeom prst="snip2DiagRect">
            <a:avLst>
              <a:gd name="adj1" fmla="val 0"/>
              <a:gd name="adj2" fmla="val 35417"/>
            </a:avLst>
          </a:prstGeom>
        </p:spPr>
      </p:pic>
      <p:pic>
        <p:nvPicPr>
          <p:cNvPr id="163" name="그림 16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4" t="37309" r="6783" b="-3"/>
          <a:stretch/>
        </p:blipFill>
        <p:spPr>
          <a:xfrm>
            <a:off x="4467439" y="1485104"/>
            <a:ext cx="1128584" cy="1125891"/>
          </a:xfrm>
          <a:prstGeom prst="snip2DiagRect">
            <a:avLst>
              <a:gd name="adj1" fmla="val 0"/>
              <a:gd name="adj2" fmla="val 36835"/>
            </a:avLst>
          </a:prstGeom>
        </p:spPr>
      </p:pic>
      <p:sp>
        <p:nvSpPr>
          <p:cNvPr id="164" name="TextBox 163"/>
          <p:cNvSpPr txBox="1"/>
          <p:nvPr/>
        </p:nvSpPr>
        <p:spPr>
          <a:xfrm>
            <a:off x="4782167" y="2218453"/>
            <a:ext cx="8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5" name="그림 1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74" y="2807084"/>
            <a:ext cx="1219200" cy="1219200"/>
          </a:xfrm>
          <a:prstGeom prst="snip2DiagRect">
            <a:avLst>
              <a:gd name="adj1" fmla="val 0"/>
              <a:gd name="adj2" fmla="val 35417"/>
            </a:avLst>
          </a:prstGeom>
        </p:spPr>
      </p:pic>
      <p:pic>
        <p:nvPicPr>
          <p:cNvPr id="166" name="그림 16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13310" r="7033" b="25062"/>
          <a:stretch/>
        </p:blipFill>
        <p:spPr>
          <a:xfrm>
            <a:off x="3099140" y="2856627"/>
            <a:ext cx="1161536" cy="1136822"/>
          </a:xfrm>
          <a:prstGeom prst="snip2DiagRect">
            <a:avLst>
              <a:gd name="adj1" fmla="val 0"/>
              <a:gd name="adj2" fmla="val 37338"/>
            </a:avLst>
          </a:prstGeom>
        </p:spPr>
      </p:pic>
      <p:sp>
        <p:nvSpPr>
          <p:cNvPr id="167" name="TextBox 166"/>
          <p:cNvSpPr txBox="1"/>
          <p:nvPr/>
        </p:nvSpPr>
        <p:spPr>
          <a:xfrm>
            <a:off x="3417346" y="3589976"/>
            <a:ext cx="8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8" name="그림 1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87" y="2817044"/>
            <a:ext cx="1219200" cy="1219200"/>
          </a:xfrm>
          <a:prstGeom prst="snip2DiagRect">
            <a:avLst>
              <a:gd name="adj1" fmla="val 0"/>
              <a:gd name="adj2" fmla="val 35417"/>
            </a:avLst>
          </a:prstGeom>
        </p:spPr>
      </p:pic>
      <p:pic>
        <p:nvPicPr>
          <p:cNvPr id="169" name="그림 1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06" y="2899538"/>
            <a:ext cx="1179003" cy="1045759"/>
          </a:xfrm>
          <a:prstGeom prst="snip2DiagRect">
            <a:avLst>
              <a:gd name="adj1" fmla="val 0"/>
              <a:gd name="adj2" fmla="val 37338"/>
            </a:avLst>
          </a:prstGeom>
        </p:spPr>
      </p:pic>
      <p:sp>
        <p:nvSpPr>
          <p:cNvPr id="170" name="TextBox 169"/>
          <p:cNvSpPr txBox="1"/>
          <p:nvPr/>
        </p:nvSpPr>
        <p:spPr>
          <a:xfrm>
            <a:off x="2070659" y="3599936"/>
            <a:ext cx="8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1" name="그림 1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89" y="2803839"/>
            <a:ext cx="1219200" cy="1219200"/>
          </a:xfrm>
          <a:prstGeom prst="snip2DiagRect">
            <a:avLst>
              <a:gd name="adj1" fmla="val 0"/>
              <a:gd name="adj2" fmla="val 35417"/>
            </a:avLst>
          </a:prstGeom>
        </p:spPr>
      </p:pic>
      <p:pic>
        <p:nvPicPr>
          <p:cNvPr id="172" name="그림 17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r="20312" b="18120"/>
          <a:stretch/>
        </p:blipFill>
        <p:spPr>
          <a:xfrm>
            <a:off x="4433633" y="2856627"/>
            <a:ext cx="1128583" cy="1092387"/>
          </a:xfrm>
          <a:prstGeom prst="snip2DiagRect">
            <a:avLst>
              <a:gd name="adj1" fmla="val 0"/>
              <a:gd name="adj2" fmla="val 37338"/>
            </a:avLst>
          </a:prstGeom>
        </p:spPr>
      </p:pic>
      <p:sp>
        <p:nvSpPr>
          <p:cNvPr id="173" name="TextBox 172"/>
          <p:cNvSpPr txBox="1"/>
          <p:nvPr/>
        </p:nvSpPr>
        <p:spPr>
          <a:xfrm>
            <a:off x="4748361" y="3586731"/>
            <a:ext cx="8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그림 1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27" y="4177167"/>
            <a:ext cx="1219200" cy="1219200"/>
          </a:xfrm>
          <a:prstGeom prst="snip2DiagRect">
            <a:avLst>
              <a:gd name="adj1" fmla="val 0"/>
              <a:gd name="adj2" fmla="val 35417"/>
            </a:avLst>
          </a:prstGeom>
        </p:spPr>
      </p:pic>
      <p:pic>
        <p:nvPicPr>
          <p:cNvPr id="176" name="그림 17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8430" b="32164"/>
          <a:stretch/>
        </p:blipFill>
        <p:spPr>
          <a:xfrm>
            <a:off x="3058147" y="4232033"/>
            <a:ext cx="1173480" cy="1105914"/>
          </a:xfrm>
          <a:prstGeom prst="snip2DiagRect">
            <a:avLst>
              <a:gd name="adj1" fmla="val 0"/>
              <a:gd name="adj2" fmla="val 37338"/>
            </a:avLst>
          </a:prstGeom>
        </p:spPr>
      </p:pic>
      <p:sp>
        <p:nvSpPr>
          <p:cNvPr id="177" name="TextBox 176"/>
          <p:cNvSpPr txBox="1"/>
          <p:nvPr/>
        </p:nvSpPr>
        <p:spPr>
          <a:xfrm>
            <a:off x="3417499" y="4960059"/>
            <a:ext cx="8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8" name="그림 1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22" y="4177167"/>
            <a:ext cx="1219200" cy="1219200"/>
          </a:xfrm>
          <a:prstGeom prst="snip2DiagRect">
            <a:avLst>
              <a:gd name="adj1" fmla="val 0"/>
              <a:gd name="adj2" fmla="val 35417"/>
            </a:avLst>
          </a:prstGeom>
        </p:spPr>
      </p:pic>
      <p:pic>
        <p:nvPicPr>
          <p:cNvPr id="180" name="그림 1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41" y="4232033"/>
            <a:ext cx="1179003" cy="1105914"/>
          </a:xfrm>
          <a:prstGeom prst="snip2DiagRect">
            <a:avLst>
              <a:gd name="adj1" fmla="val 0"/>
              <a:gd name="adj2" fmla="val 37338"/>
            </a:avLst>
          </a:prstGeom>
        </p:spPr>
      </p:pic>
      <p:sp>
        <p:nvSpPr>
          <p:cNvPr id="181" name="TextBox 180"/>
          <p:cNvSpPr txBox="1"/>
          <p:nvPr/>
        </p:nvSpPr>
        <p:spPr>
          <a:xfrm>
            <a:off x="2048094" y="4960059"/>
            <a:ext cx="8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2" name="그림 1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95" y="4182490"/>
            <a:ext cx="1219200" cy="1219200"/>
          </a:xfrm>
          <a:prstGeom prst="snip2DiagRect">
            <a:avLst>
              <a:gd name="adj1" fmla="val 0"/>
              <a:gd name="adj2" fmla="val 35417"/>
            </a:avLst>
          </a:prstGeom>
        </p:spPr>
      </p:pic>
      <p:pic>
        <p:nvPicPr>
          <p:cNvPr id="183" name="그림 18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4" t="37309" r="6783" b="-3"/>
          <a:stretch/>
        </p:blipFill>
        <p:spPr>
          <a:xfrm>
            <a:off x="4467439" y="4232033"/>
            <a:ext cx="1128584" cy="1125891"/>
          </a:xfrm>
          <a:prstGeom prst="snip2DiagRect">
            <a:avLst>
              <a:gd name="adj1" fmla="val 0"/>
              <a:gd name="adj2" fmla="val 36835"/>
            </a:avLst>
          </a:prstGeom>
        </p:spPr>
      </p:pic>
      <p:sp>
        <p:nvSpPr>
          <p:cNvPr id="184" name="TextBox 183"/>
          <p:cNvSpPr txBox="1"/>
          <p:nvPr/>
        </p:nvSpPr>
        <p:spPr>
          <a:xfrm>
            <a:off x="4782167" y="4965382"/>
            <a:ext cx="8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7" name="그림 18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67"/>
          <a:stretch/>
        </p:blipFill>
        <p:spPr>
          <a:xfrm>
            <a:off x="3050374" y="5554013"/>
            <a:ext cx="1219200" cy="583176"/>
          </a:xfrm>
          <a:prstGeom prst="snip2DiagRect">
            <a:avLst>
              <a:gd name="adj1" fmla="val 0"/>
              <a:gd name="adj2" fmla="val 35417"/>
            </a:avLst>
          </a:prstGeom>
        </p:spPr>
      </p:pic>
      <p:pic>
        <p:nvPicPr>
          <p:cNvPr id="188" name="그림 18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13310" r="7033" b="58208"/>
          <a:stretch/>
        </p:blipFill>
        <p:spPr>
          <a:xfrm>
            <a:off x="3099140" y="5603556"/>
            <a:ext cx="1161536" cy="525395"/>
          </a:xfrm>
          <a:prstGeom prst="snip2DiagRect">
            <a:avLst>
              <a:gd name="adj1" fmla="val 0"/>
              <a:gd name="adj2" fmla="val 37338"/>
            </a:avLst>
          </a:prstGeom>
        </p:spPr>
      </p:pic>
      <p:pic>
        <p:nvPicPr>
          <p:cNvPr id="192" name="그림 1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7"/>
          <a:stretch/>
        </p:blipFill>
        <p:spPr>
          <a:xfrm>
            <a:off x="1703687" y="5563973"/>
            <a:ext cx="1219200" cy="597930"/>
          </a:xfrm>
          <a:prstGeom prst="snip2DiagRect">
            <a:avLst>
              <a:gd name="adj1" fmla="val 0"/>
              <a:gd name="adj2" fmla="val 35417"/>
            </a:avLst>
          </a:prstGeom>
        </p:spPr>
      </p:pic>
      <p:pic>
        <p:nvPicPr>
          <p:cNvPr id="195" name="그림 19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5"/>
          <a:stretch/>
        </p:blipFill>
        <p:spPr>
          <a:xfrm>
            <a:off x="1711306" y="5646468"/>
            <a:ext cx="1179003" cy="490722"/>
          </a:xfrm>
          <a:prstGeom prst="snip2DiagRect">
            <a:avLst>
              <a:gd name="adj1" fmla="val 0"/>
              <a:gd name="adj2" fmla="val 37338"/>
            </a:avLst>
          </a:prstGeom>
        </p:spPr>
      </p:pic>
      <p:pic>
        <p:nvPicPr>
          <p:cNvPr id="201" name="그림 20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7"/>
          <a:stretch/>
        </p:blipFill>
        <p:spPr>
          <a:xfrm>
            <a:off x="4381389" y="5550768"/>
            <a:ext cx="1219200" cy="578183"/>
          </a:xfrm>
          <a:prstGeom prst="snip2DiagRect">
            <a:avLst>
              <a:gd name="adj1" fmla="val 0"/>
              <a:gd name="adj2" fmla="val 35417"/>
            </a:avLst>
          </a:prstGeom>
        </p:spPr>
      </p:pic>
      <p:pic>
        <p:nvPicPr>
          <p:cNvPr id="202" name="그림 20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r="20312" b="60619"/>
          <a:stretch/>
        </p:blipFill>
        <p:spPr>
          <a:xfrm>
            <a:off x="4433633" y="5603556"/>
            <a:ext cx="1128583" cy="525395"/>
          </a:xfrm>
          <a:prstGeom prst="snip2DiagRect">
            <a:avLst>
              <a:gd name="adj1" fmla="val 0"/>
              <a:gd name="adj2" fmla="val 37338"/>
            </a:avLst>
          </a:prstGeom>
        </p:spPr>
      </p:pic>
      <p:sp>
        <p:nvSpPr>
          <p:cNvPr id="207" name="직사각형 206"/>
          <p:cNvSpPr/>
          <p:nvPr/>
        </p:nvSpPr>
        <p:spPr>
          <a:xfrm>
            <a:off x="7807128" y="2713500"/>
            <a:ext cx="2860872" cy="17206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후방의 물리 딜러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강력한 단일 및 광역 피해를 입힙니다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근거리 공격에 약합니다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08" name="직사각형 207"/>
          <p:cNvSpPr/>
          <p:nvPr/>
        </p:nvSpPr>
        <p:spPr>
          <a:xfrm>
            <a:off x="6165030" y="4624964"/>
            <a:ext cx="4502970" cy="8614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잔인한 </a:t>
            </a:r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오크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조각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개를 수집하면 잔인한 </a:t>
            </a:r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오크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소환이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잔인한 </a:t>
            </a:r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오크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승급 재료로도 사용됩니다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7807128" y="2262856"/>
            <a:ext cx="967521" cy="4506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특징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0" name="그림 20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"/>
          <a:stretch/>
        </p:blipFill>
        <p:spPr>
          <a:xfrm>
            <a:off x="6165030" y="5606708"/>
            <a:ext cx="1332818" cy="418770"/>
          </a:xfrm>
          <a:prstGeom prst="rect">
            <a:avLst/>
          </a:prstGeom>
        </p:spPr>
      </p:pic>
      <p:sp>
        <p:nvSpPr>
          <p:cNvPr id="211" name="TextBox 210"/>
          <p:cNvSpPr txBox="1"/>
          <p:nvPr/>
        </p:nvSpPr>
        <p:spPr>
          <a:xfrm>
            <a:off x="6232036" y="5634688"/>
            <a:ext cx="12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획득경로</a:t>
            </a:r>
          </a:p>
        </p:txBody>
      </p:sp>
      <p:pic>
        <p:nvPicPr>
          <p:cNvPr id="212" name="그림 2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"/>
          <a:stretch/>
        </p:blipFill>
        <p:spPr>
          <a:xfrm>
            <a:off x="7729133" y="5606708"/>
            <a:ext cx="1332818" cy="418770"/>
          </a:xfrm>
          <a:prstGeom prst="rect">
            <a:avLst/>
          </a:prstGeom>
        </p:spPr>
      </p:pic>
      <p:sp>
        <p:nvSpPr>
          <p:cNvPr id="213" name="TextBox 212"/>
          <p:cNvSpPr txBox="1"/>
          <p:nvPr/>
        </p:nvSpPr>
        <p:spPr>
          <a:xfrm>
            <a:off x="7796139" y="5634688"/>
            <a:ext cx="12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기부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4" name="그림 2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"/>
          <a:stretch/>
        </p:blipFill>
        <p:spPr>
          <a:xfrm>
            <a:off x="9288583" y="5606708"/>
            <a:ext cx="1332818" cy="418770"/>
          </a:xfrm>
          <a:prstGeom prst="rect">
            <a:avLst/>
          </a:prstGeom>
        </p:spPr>
      </p:pic>
      <p:sp>
        <p:nvSpPr>
          <p:cNvPr id="215" name="TextBox 214"/>
          <p:cNvSpPr txBox="1"/>
          <p:nvPr/>
        </p:nvSpPr>
        <p:spPr>
          <a:xfrm>
            <a:off x="9355589" y="5634688"/>
            <a:ext cx="12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판매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1590676" y="772080"/>
            <a:ext cx="1486502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조력자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3105123" y="772080"/>
            <a:ext cx="1486502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사용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</a:rPr>
              <a:t>등록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4619570" y="772080"/>
            <a:ext cx="1486502" cy="3978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bg1"/>
                </a:solidFill>
              </a:rPr>
              <a:t>조력자 조각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6134017" y="772080"/>
            <a:ext cx="1486502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조력자 업적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7648464" y="771598"/>
            <a:ext cx="1691259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조력자 조각 상점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1348918" y="243896"/>
            <a:ext cx="9510593" cy="6119385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7" name="그룹 116"/>
          <p:cNvGrpSpPr/>
          <p:nvPr/>
        </p:nvGrpSpPr>
        <p:grpSpPr>
          <a:xfrm>
            <a:off x="3887204" y="1049652"/>
            <a:ext cx="4325029" cy="4444085"/>
            <a:chOff x="3747409" y="1000085"/>
            <a:chExt cx="4325029" cy="4444085"/>
          </a:xfrm>
        </p:grpSpPr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409" y="1000085"/>
              <a:ext cx="4325029" cy="4444085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5320789" y="1069998"/>
              <a:ext cx="1179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획득경로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79" y="1536461"/>
              <a:ext cx="989851" cy="989851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28" name="그림 127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4124899" y="1591327"/>
              <a:ext cx="952732" cy="897876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5320788" y="1638819"/>
              <a:ext cx="2414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조각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320788" y="2156980"/>
              <a:ext cx="2414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(35 / 100)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2" name="그룹 131"/>
            <p:cNvGrpSpPr/>
            <p:nvPr/>
          </p:nvGrpSpPr>
          <p:grpSpPr>
            <a:xfrm>
              <a:off x="3861310" y="2620218"/>
              <a:ext cx="4047015" cy="784830"/>
              <a:chOff x="3861310" y="2620218"/>
              <a:chExt cx="4047015" cy="784830"/>
            </a:xfrm>
          </p:grpSpPr>
          <p:sp>
            <p:nvSpPr>
              <p:cNvPr id="156" name="직사각형 155"/>
              <p:cNvSpPr/>
              <p:nvPr/>
            </p:nvSpPr>
            <p:spPr>
              <a:xfrm>
                <a:off x="3945925" y="2638733"/>
                <a:ext cx="3962400" cy="7002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4786752" y="2620218"/>
                <a:ext cx="236457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3-1 </a:t>
                </a:r>
                <a:r>
                  <a:rPr lang="ko-KR" altLang="en-US" sz="15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이오리아</a:t>
                </a:r>
                <a:r>
                  <a:rPr lang="ko-KR" altLang="en-US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신전 </a:t>
                </a:r>
                <a:r>
                  <a:rPr lang="ko-KR" altLang="en-US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동쪽</a:t>
                </a:r>
                <a:endParaRPr lang="en-US" altLang="ko-KR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(0 / 3)</a:t>
                </a:r>
                <a:endParaRPr lang="ko-KR" alt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8" name="그림 157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0832" y="2677701"/>
                <a:ext cx="583855" cy="612475"/>
              </a:xfrm>
              <a:prstGeom prst="rect">
                <a:avLst/>
              </a:prstGeom>
            </p:spPr>
          </p:pic>
          <p:sp>
            <p:nvSpPr>
              <p:cNvPr id="159" name="TextBox 158"/>
              <p:cNvSpPr txBox="1"/>
              <p:nvPr/>
            </p:nvSpPr>
            <p:spPr>
              <a:xfrm>
                <a:off x="3861310" y="2997072"/>
                <a:ext cx="10229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정예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직사각형 159"/>
              <p:cNvSpPr/>
              <p:nvPr/>
            </p:nvSpPr>
            <p:spPr>
              <a:xfrm>
                <a:off x="7151330" y="2713501"/>
                <a:ext cx="707808" cy="5494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이동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3" name="그룹 132"/>
            <p:cNvGrpSpPr/>
            <p:nvPr/>
          </p:nvGrpSpPr>
          <p:grpSpPr>
            <a:xfrm>
              <a:off x="3861310" y="4161825"/>
              <a:ext cx="4047015" cy="700288"/>
              <a:chOff x="3861310" y="2638733"/>
              <a:chExt cx="4047015" cy="700288"/>
            </a:xfrm>
          </p:grpSpPr>
          <p:sp>
            <p:nvSpPr>
              <p:cNvPr id="149" name="직사각형 148"/>
              <p:cNvSpPr/>
              <p:nvPr/>
            </p:nvSpPr>
            <p:spPr>
              <a:xfrm>
                <a:off x="3945925" y="2638733"/>
                <a:ext cx="3962400" cy="7002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786752" y="2809692"/>
                <a:ext cx="20346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조각상점</a:t>
                </a:r>
                <a:endParaRPr lang="en-US" altLang="ko-KR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1" name="그림 150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0832" y="2757546"/>
                <a:ext cx="583855" cy="452785"/>
              </a:xfrm>
              <a:prstGeom prst="rect">
                <a:avLst/>
              </a:prstGeom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3861310" y="2997072"/>
                <a:ext cx="10229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상점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직사각형 154"/>
              <p:cNvSpPr/>
              <p:nvPr/>
            </p:nvSpPr>
            <p:spPr>
              <a:xfrm>
                <a:off x="7151330" y="2713501"/>
                <a:ext cx="707807" cy="5494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이동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4" name="그룹 133"/>
            <p:cNvGrpSpPr/>
            <p:nvPr/>
          </p:nvGrpSpPr>
          <p:grpSpPr>
            <a:xfrm>
              <a:off x="3861310" y="3378727"/>
              <a:ext cx="4047015" cy="784830"/>
              <a:chOff x="3861310" y="2620218"/>
              <a:chExt cx="4047015" cy="784830"/>
            </a:xfrm>
          </p:grpSpPr>
          <p:sp>
            <p:nvSpPr>
              <p:cNvPr id="141" name="직사각형 140"/>
              <p:cNvSpPr/>
              <p:nvPr/>
            </p:nvSpPr>
            <p:spPr>
              <a:xfrm>
                <a:off x="3945925" y="2638733"/>
                <a:ext cx="3962400" cy="7002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786752" y="2620218"/>
                <a:ext cx="236457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6-3 </a:t>
                </a:r>
                <a:r>
                  <a:rPr lang="ko-KR" altLang="en-US" sz="15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이오리아</a:t>
                </a:r>
                <a:r>
                  <a:rPr lang="ko-KR" altLang="en-US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신전 </a:t>
                </a:r>
                <a:r>
                  <a:rPr lang="ko-KR" altLang="en-US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동쪽</a:t>
                </a:r>
                <a:endParaRPr lang="en-US" altLang="ko-KR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(3 / 3)</a:t>
                </a:r>
                <a:endParaRPr lang="ko-KR" alt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6" name="그림 145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0832" y="2677701"/>
                <a:ext cx="583855" cy="612475"/>
              </a:xfrm>
              <a:prstGeom prst="rect">
                <a:avLst/>
              </a:prstGeom>
            </p:spPr>
          </p:pic>
          <p:sp>
            <p:nvSpPr>
              <p:cNvPr id="147" name="TextBox 146"/>
              <p:cNvSpPr txBox="1"/>
              <p:nvPr/>
            </p:nvSpPr>
            <p:spPr>
              <a:xfrm>
                <a:off x="3861310" y="2997072"/>
                <a:ext cx="10229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정예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직사각형 147"/>
              <p:cNvSpPr/>
              <p:nvPr/>
            </p:nvSpPr>
            <p:spPr>
              <a:xfrm>
                <a:off x="7151330" y="2713501"/>
                <a:ext cx="707808" cy="5494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이동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35" name="그림 1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079" y="1067825"/>
              <a:ext cx="498586" cy="438755"/>
            </a:xfrm>
            <a:prstGeom prst="rect">
              <a:avLst/>
            </a:prstGeom>
          </p:spPr>
        </p:pic>
      </p:grpSp>
      <p:sp>
        <p:nvSpPr>
          <p:cNvPr id="5" name="직사각형 4"/>
          <p:cNvSpPr/>
          <p:nvPr/>
        </p:nvSpPr>
        <p:spPr>
          <a:xfrm>
            <a:off x="1389124" y="5091918"/>
            <a:ext cx="3715421" cy="12132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smtClean="0"/>
              <a:t>조력자상점 연동 방식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1.</a:t>
            </a:r>
          </a:p>
          <a:p>
            <a:r>
              <a:rPr lang="ko-KR" altLang="en-US" sz="1200" dirty="0" smtClean="0"/>
              <a:t>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조력자 조각 </a:t>
            </a:r>
            <a:r>
              <a:rPr lang="en-US" altLang="ko-KR" sz="1200" dirty="0" smtClean="0"/>
              <a:t>Tag</a:t>
            </a:r>
            <a:r>
              <a:rPr lang="ko-KR" altLang="en-US" sz="1200" dirty="0" smtClean="0"/>
              <a:t>의 획득경로 버튼       을 통해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조력자 획득 경로 </a:t>
            </a:r>
            <a:r>
              <a:rPr lang="en-US" altLang="ko-KR" sz="1200" dirty="0" smtClean="0"/>
              <a:t>Pop-Up </a:t>
            </a:r>
            <a:r>
              <a:rPr lang="ko-KR" altLang="en-US" sz="1200" dirty="0" smtClean="0"/>
              <a:t>창 메뉴의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조각상점  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이동 버튼      은 삭제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8" name="타원 7"/>
          <p:cNvSpPr/>
          <p:nvPr/>
        </p:nvSpPr>
        <p:spPr>
          <a:xfrm>
            <a:off x="3965434" y="5275363"/>
            <a:ext cx="261096" cy="24025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1</a:t>
            </a:r>
            <a:endParaRPr lang="ko-KR" altLang="en-US" sz="1050" dirty="0"/>
          </a:p>
        </p:txBody>
      </p:sp>
      <p:sp>
        <p:nvSpPr>
          <p:cNvPr id="174" name="타원 173"/>
          <p:cNvSpPr/>
          <p:nvPr/>
        </p:nvSpPr>
        <p:spPr>
          <a:xfrm>
            <a:off x="2327315" y="5661287"/>
            <a:ext cx="261096" cy="24025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2</a:t>
            </a:r>
            <a:endParaRPr lang="ko-KR" altLang="en-US" sz="1050" dirty="0"/>
          </a:p>
        </p:txBody>
      </p:sp>
      <p:sp>
        <p:nvSpPr>
          <p:cNvPr id="179" name="타원 178"/>
          <p:cNvSpPr/>
          <p:nvPr/>
        </p:nvSpPr>
        <p:spPr>
          <a:xfrm>
            <a:off x="7382858" y="6071774"/>
            <a:ext cx="436516" cy="401664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85" name="타원 184"/>
          <p:cNvSpPr/>
          <p:nvPr/>
        </p:nvSpPr>
        <p:spPr>
          <a:xfrm>
            <a:off x="8160857" y="4363978"/>
            <a:ext cx="436516" cy="401664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" name="타원형 설명선 9"/>
          <p:cNvSpPr/>
          <p:nvPr/>
        </p:nvSpPr>
        <p:spPr>
          <a:xfrm>
            <a:off x="7291125" y="6004020"/>
            <a:ext cx="619982" cy="518664"/>
          </a:xfrm>
          <a:prstGeom prst="wedgeEllipseCallout">
            <a:avLst>
              <a:gd name="adj1" fmla="val -61273"/>
              <a:gd name="adj2" fmla="val -62449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타원형 설명선 185"/>
          <p:cNvSpPr/>
          <p:nvPr/>
        </p:nvSpPr>
        <p:spPr>
          <a:xfrm>
            <a:off x="8080726" y="4300541"/>
            <a:ext cx="619982" cy="518664"/>
          </a:xfrm>
          <a:prstGeom prst="wedgeEllipseCallout">
            <a:avLst>
              <a:gd name="adj1" fmla="val -81517"/>
              <a:gd name="adj2" fmla="val 25701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69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48918" y="628941"/>
            <a:ext cx="9510593" cy="57104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90676" y="772080"/>
            <a:ext cx="1486502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조력자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90675" y="1283194"/>
            <a:ext cx="4334608" cy="48604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18" y="220050"/>
            <a:ext cx="9510593" cy="426201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09700"/>
            <a:ext cx="1219200" cy="1219200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409700"/>
            <a:ext cx="1219200" cy="1219200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409700"/>
            <a:ext cx="1219200" cy="1219200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755406"/>
            <a:ext cx="1219200" cy="121920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755406"/>
            <a:ext cx="1219200" cy="1219200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2755406"/>
            <a:ext cx="1219200" cy="1219200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101112"/>
            <a:ext cx="1219200" cy="1219200"/>
          </a:xfrm>
          <a:prstGeom prst="rect">
            <a:avLst/>
          </a:prstGeom>
          <a:effectLst/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4101112"/>
            <a:ext cx="1219200" cy="1219200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4101112"/>
            <a:ext cx="1219200" cy="1219200"/>
          </a:xfrm>
          <a:prstGeom prst="rect">
            <a:avLst/>
          </a:prstGeom>
        </p:spPr>
      </p:pic>
      <p:sp>
        <p:nvSpPr>
          <p:cNvPr id="81" name="직사각형 80"/>
          <p:cNvSpPr/>
          <p:nvPr/>
        </p:nvSpPr>
        <p:spPr>
          <a:xfrm>
            <a:off x="6016181" y="1283194"/>
            <a:ext cx="4728019" cy="48604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53" y="1737933"/>
            <a:ext cx="1634669" cy="2791629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r="3428"/>
          <a:stretch/>
        </p:blipFill>
        <p:spPr>
          <a:xfrm>
            <a:off x="6165030" y="2188578"/>
            <a:ext cx="1577341" cy="1925436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8430" b="32164"/>
          <a:stretch/>
        </p:blipFill>
        <p:spPr>
          <a:xfrm>
            <a:off x="1722120" y="1477266"/>
            <a:ext cx="1173480" cy="110591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260165" y="1392555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65960" y="259608"/>
            <a:ext cx="8839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4" y="4158251"/>
            <a:ext cx="275909" cy="275909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15" y="4158251"/>
            <a:ext cx="275909" cy="275909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40" y="4158251"/>
            <a:ext cx="275909" cy="275909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7930" b="24589"/>
          <a:stretch/>
        </p:blipFill>
        <p:spPr>
          <a:xfrm>
            <a:off x="4411980" y="1432560"/>
            <a:ext cx="1169710" cy="1158240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14297" b="13701"/>
          <a:stretch/>
        </p:blipFill>
        <p:spPr>
          <a:xfrm>
            <a:off x="3070859" y="1486716"/>
            <a:ext cx="1158241" cy="1104084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46" y="2312604"/>
            <a:ext cx="293436" cy="293436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90" y="2312604"/>
            <a:ext cx="293436" cy="293436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07" y="2312604"/>
            <a:ext cx="293436" cy="293436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8430" b="32164"/>
          <a:stretch/>
        </p:blipFill>
        <p:spPr>
          <a:xfrm>
            <a:off x="1722120" y="2800112"/>
            <a:ext cx="1173480" cy="1105914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7930" b="24589"/>
          <a:stretch/>
        </p:blipFill>
        <p:spPr>
          <a:xfrm>
            <a:off x="4411980" y="2755406"/>
            <a:ext cx="1169710" cy="1158240"/>
          </a:xfrm>
          <a:prstGeom prst="rect">
            <a:avLst/>
          </a:prstGeom>
        </p:spPr>
      </p:pic>
      <p:pic>
        <p:nvPicPr>
          <p:cNvPr id="102" name="그림 101"/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14297" b="13701"/>
          <a:stretch/>
        </p:blipFill>
        <p:spPr>
          <a:xfrm>
            <a:off x="3070859" y="2809562"/>
            <a:ext cx="1158241" cy="1104084"/>
          </a:xfrm>
          <a:prstGeom prst="rect">
            <a:avLst/>
          </a:prstGeom>
        </p:spPr>
      </p:pic>
      <p:pic>
        <p:nvPicPr>
          <p:cNvPr id="106" name="그림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8430" b="32164"/>
          <a:stretch/>
        </p:blipFill>
        <p:spPr>
          <a:xfrm>
            <a:off x="1722120" y="4180884"/>
            <a:ext cx="1173480" cy="1105914"/>
          </a:xfrm>
          <a:prstGeom prst="rect">
            <a:avLst/>
          </a:prstGeom>
        </p:spPr>
      </p:pic>
      <p:pic>
        <p:nvPicPr>
          <p:cNvPr id="107" name="그림 10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7930" b="24589"/>
          <a:stretch/>
        </p:blipFill>
        <p:spPr>
          <a:xfrm>
            <a:off x="4411980" y="4136178"/>
            <a:ext cx="1169710" cy="1158240"/>
          </a:xfrm>
          <a:prstGeom prst="rect">
            <a:avLst/>
          </a:prstGeom>
        </p:spPr>
      </p:pic>
      <p:pic>
        <p:nvPicPr>
          <p:cNvPr id="108" name="그림 107"/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14297" b="13701"/>
          <a:stretch/>
        </p:blipFill>
        <p:spPr>
          <a:xfrm>
            <a:off x="3070859" y="4190334"/>
            <a:ext cx="1158241" cy="1104084"/>
          </a:xfrm>
          <a:prstGeom prst="rect">
            <a:avLst/>
          </a:prstGeom>
        </p:spPr>
      </p:pic>
      <p:pic>
        <p:nvPicPr>
          <p:cNvPr id="114" name="그림 1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9"/>
          <a:stretch/>
        </p:blipFill>
        <p:spPr>
          <a:xfrm>
            <a:off x="4400550" y="5442739"/>
            <a:ext cx="1219200" cy="683741"/>
          </a:xfrm>
          <a:prstGeom prst="rect">
            <a:avLst/>
          </a:prstGeom>
        </p:spPr>
      </p:pic>
      <p:pic>
        <p:nvPicPr>
          <p:cNvPr id="121" name="그림 1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9"/>
          <a:stretch/>
        </p:blipFill>
        <p:spPr>
          <a:xfrm>
            <a:off x="3037842" y="5442739"/>
            <a:ext cx="1219200" cy="683741"/>
          </a:xfrm>
          <a:prstGeom prst="rect">
            <a:avLst/>
          </a:prstGeom>
        </p:spPr>
      </p:pic>
      <p:pic>
        <p:nvPicPr>
          <p:cNvPr id="122" name="그림 1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9"/>
          <a:stretch/>
        </p:blipFill>
        <p:spPr>
          <a:xfrm>
            <a:off x="1704659" y="5442739"/>
            <a:ext cx="1219200" cy="683741"/>
          </a:xfrm>
          <a:prstGeom prst="rect">
            <a:avLst/>
          </a:prstGeom>
        </p:spPr>
      </p:pic>
      <p:pic>
        <p:nvPicPr>
          <p:cNvPr id="123" name="그림 1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8430" b="62522"/>
          <a:stretch/>
        </p:blipFill>
        <p:spPr>
          <a:xfrm>
            <a:off x="1722120" y="5500238"/>
            <a:ext cx="1173480" cy="611002"/>
          </a:xfrm>
          <a:prstGeom prst="rect">
            <a:avLst/>
          </a:prstGeom>
        </p:spPr>
      </p:pic>
      <p:pic>
        <p:nvPicPr>
          <p:cNvPr id="124" name="그림 1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7930" b="53423"/>
          <a:stretch/>
        </p:blipFill>
        <p:spPr>
          <a:xfrm>
            <a:off x="4411980" y="5455532"/>
            <a:ext cx="1169710" cy="663328"/>
          </a:xfrm>
          <a:prstGeom prst="rect">
            <a:avLst/>
          </a:prstGeom>
        </p:spPr>
      </p:pic>
      <p:pic>
        <p:nvPicPr>
          <p:cNvPr id="125" name="그림 124"/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1" r="14297" b="52980"/>
          <a:stretch/>
        </p:blipFill>
        <p:spPr>
          <a:xfrm>
            <a:off x="3070859" y="5509688"/>
            <a:ext cx="1158241" cy="601552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3593349" y="1392555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943527" y="1392555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260165" y="4099207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943527" y="4099207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60165" y="5492543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943527" y="5492543"/>
            <a:ext cx="66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Lv.30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5698848" y="1676401"/>
            <a:ext cx="150130" cy="3009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1722121" y="3289144"/>
            <a:ext cx="120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7/10</a:t>
            </a:r>
            <a:endParaRPr lang="ko-KR" alt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074987" y="3289144"/>
            <a:ext cx="120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2/10</a:t>
            </a:r>
            <a:endParaRPr lang="ko-KR" alt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400827" y="3289144"/>
            <a:ext cx="120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0/10</a:t>
            </a:r>
            <a:endParaRPr lang="ko-KR" alt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074987" y="4568530"/>
            <a:ext cx="120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소환가능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3074987" y="5854875"/>
            <a:ext cx="120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2/10</a:t>
            </a:r>
            <a:endParaRPr lang="ko-KR" alt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6504768" y="1358282"/>
            <a:ext cx="3726627" cy="3053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잔인한 </a:t>
            </a:r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오크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7803275" y="1737934"/>
            <a:ext cx="967521" cy="89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기본 능력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8770796" y="1737934"/>
            <a:ext cx="1897204" cy="89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8625827" y="1720029"/>
            <a:ext cx="84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체력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공격력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방어력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9339723" y="1720029"/>
            <a:ext cx="1519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12,345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1,500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1,320</a:t>
            </a:r>
            <a:endParaRPr lang="en-US" altLang="ko-KR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929364" y="1769529"/>
            <a:ext cx="87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Lv.20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4" name="그림 1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46" y="3661172"/>
            <a:ext cx="293436" cy="293436"/>
          </a:xfrm>
          <a:prstGeom prst="rect">
            <a:avLst/>
          </a:prstGeom>
        </p:spPr>
      </p:pic>
      <p:pic>
        <p:nvPicPr>
          <p:cNvPr id="165" name="그림 1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90" y="3661172"/>
            <a:ext cx="293436" cy="293436"/>
          </a:xfrm>
          <a:prstGeom prst="rect">
            <a:avLst/>
          </a:prstGeom>
        </p:spPr>
      </p:pic>
      <p:pic>
        <p:nvPicPr>
          <p:cNvPr id="166" name="그림 1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07" y="3661172"/>
            <a:ext cx="293436" cy="293436"/>
          </a:xfrm>
          <a:prstGeom prst="rect">
            <a:avLst/>
          </a:prstGeom>
        </p:spPr>
      </p:pic>
      <p:pic>
        <p:nvPicPr>
          <p:cNvPr id="167" name="그림 1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46" y="5008602"/>
            <a:ext cx="293436" cy="293436"/>
          </a:xfrm>
          <a:prstGeom prst="rect">
            <a:avLst/>
          </a:prstGeom>
        </p:spPr>
      </p:pic>
      <p:pic>
        <p:nvPicPr>
          <p:cNvPr id="168" name="그림 1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90" y="5008602"/>
            <a:ext cx="293436" cy="293436"/>
          </a:xfrm>
          <a:prstGeom prst="rect">
            <a:avLst/>
          </a:prstGeom>
        </p:spPr>
      </p:pic>
      <p:pic>
        <p:nvPicPr>
          <p:cNvPr id="169" name="그림 1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07" y="5008602"/>
            <a:ext cx="293436" cy="293436"/>
          </a:xfrm>
          <a:prstGeom prst="rect">
            <a:avLst/>
          </a:prstGeom>
        </p:spPr>
      </p:pic>
      <p:sp>
        <p:nvSpPr>
          <p:cNvPr id="170" name="직사각형 169"/>
          <p:cNvSpPr/>
          <p:nvPr/>
        </p:nvSpPr>
        <p:spPr>
          <a:xfrm>
            <a:off x="7803275" y="2628900"/>
            <a:ext cx="967521" cy="89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능력치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증가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8770796" y="2628900"/>
            <a:ext cx="1897204" cy="89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716445" y="2610995"/>
            <a:ext cx="1240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체력 증가치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공격력 증가치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방어력 증가치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875520" y="2610995"/>
            <a:ext cx="7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15.2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9.7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</a:t>
            </a:r>
          </a:p>
        </p:txBody>
      </p:sp>
      <p:sp>
        <p:nvSpPr>
          <p:cNvPr id="175" name="직사각형 174"/>
          <p:cNvSpPr/>
          <p:nvPr/>
        </p:nvSpPr>
        <p:spPr>
          <a:xfrm>
            <a:off x="6820669" y="5531695"/>
            <a:ext cx="2705806" cy="2803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>
            <a:off x="6820669" y="5531695"/>
            <a:ext cx="1746106" cy="2803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TextBox 176"/>
          <p:cNvSpPr txBox="1"/>
          <p:nvPr/>
        </p:nvSpPr>
        <p:spPr>
          <a:xfrm>
            <a:off x="6820669" y="5447332"/>
            <a:ext cx="2705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/ 10</a:t>
            </a:r>
          </a:p>
        </p:txBody>
      </p:sp>
      <p:sp>
        <p:nvSpPr>
          <p:cNvPr id="178" name="직사각형 177"/>
          <p:cNvSpPr/>
          <p:nvPr/>
        </p:nvSpPr>
        <p:spPr>
          <a:xfrm>
            <a:off x="9602676" y="5457581"/>
            <a:ext cx="1017971" cy="4154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6820669" y="4897037"/>
            <a:ext cx="2705806" cy="2803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TextBox 181"/>
          <p:cNvSpPr txBox="1"/>
          <p:nvPr/>
        </p:nvSpPr>
        <p:spPr>
          <a:xfrm>
            <a:off x="6818889" y="4812674"/>
            <a:ext cx="27075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</a:p>
        </p:txBody>
      </p:sp>
      <p:sp>
        <p:nvSpPr>
          <p:cNvPr id="183" name="직사각형 182"/>
          <p:cNvSpPr/>
          <p:nvPr/>
        </p:nvSpPr>
        <p:spPr>
          <a:xfrm>
            <a:off x="9602676" y="4822923"/>
            <a:ext cx="1017971" cy="4154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레벨업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7804493" y="3519243"/>
            <a:ext cx="966304" cy="9899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스킬 정보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8770796" y="3516420"/>
            <a:ext cx="1897204" cy="9927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0" name="그림 18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35" y="1806881"/>
            <a:ext cx="279312" cy="286295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6143737" y="5359230"/>
            <a:ext cx="586167" cy="574402"/>
            <a:chOff x="6131103" y="5419998"/>
            <a:chExt cx="586167" cy="574402"/>
          </a:xfrm>
        </p:grpSpPr>
        <p:sp>
          <p:nvSpPr>
            <p:cNvPr id="118" name="대각선 방향의 모서리가 잘린 사각형 117"/>
            <p:cNvSpPr/>
            <p:nvPr/>
          </p:nvSpPr>
          <p:spPr>
            <a:xfrm>
              <a:off x="6131206" y="5419998"/>
              <a:ext cx="586064" cy="574402"/>
            </a:xfrm>
            <a:prstGeom prst="snip2DiagRect">
              <a:avLst>
                <a:gd name="adj1" fmla="val 0"/>
                <a:gd name="adj2" fmla="val 33485"/>
              </a:avLst>
            </a:prstGeom>
            <a:solidFill>
              <a:srgbClr val="7030A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9" name="그림 11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6131103" y="5419998"/>
              <a:ext cx="576787" cy="559561"/>
            </a:xfrm>
            <a:prstGeom prst="snip2DiagRect">
              <a:avLst>
                <a:gd name="adj1" fmla="val 0"/>
                <a:gd name="adj2" fmla="val 34589"/>
              </a:avLst>
            </a:prstGeom>
          </p:spPr>
        </p:pic>
      </p:grpSp>
      <p:sp>
        <p:nvSpPr>
          <p:cNvPr id="92" name="직사각형 91"/>
          <p:cNvSpPr/>
          <p:nvPr/>
        </p:nvSpPr>
        <p:spPr>
          <a:xfrm>
            <a:off x="3105123" y="772080"/>
            <a:ext cx="1486502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사용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</a:rPr>
              <a:t>등록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40340" y="4837974"/>
            <a:ext cx="87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Lv.20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74" y="3538209"/>
            <a:ext cx="300841" cy="300841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9126315" y="3517809"/>
            <a:ext cx="1240706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여신의 분노</a:t>
            </a: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4619570" y="772080"/>
            <a:ext cx="1486502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bg1"/>
                </a:solidFill>
              </a:rPr>
              <a:t>조력자 조각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6134017" y="772080"/>
            <a:ext cx="1486502" cy="397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조력자 업적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7648464" y="771598"/>
            <a:ext cx="1691259" cy="3978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조력자 조각 상점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1646962" y="1283194"/>
            <a:ext cx="9036136" cy="48604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4" name="그룹 213"/>
          <p:cNvGrpSpPr/>
          <p:nvPr/>
        </p:nvGrpSpPr>
        <p:grpSpPr>
          <a:xfrm>
            <a:off x="4980104" y="1872912"/>
            <a:ext cx="2431636" cy="2086282"/>
            <a:chOff x="1455274" y="1400434"/>
            <a:chExt cx="2697120" cy="2314061"/>
          </a:xfrm>
        </p:grpSpPr>
        <p:sp>
          <p:nvSpPr>
            <p:cNvPr id="262" name="직사각형 261"/>
            <p:cNvSpPr/>
            <p:nvPr/>
          </p:nvSpPr>
          <p:spPr>
            <a:xfrm>
              <a:off x="1455274" y="1400434"/>
              <a:ext cx="2697120" cy="23140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3" name="그림 2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595" y="1894587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264" name="그림 26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2101215" y="1949453"/>
              <a:ext cx="1173480" cy="1105914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265" name="TextBox 264"/>
            <p:cNvSpPr txBox="1"/>
            <p:nvPr/>
          </p:nvSpPr>
          <p:spPr>
            <a:xfrm>
              <a:off x="1795186" y="1456750"/>
              <a:ext cx="2036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조각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66" name="그림 26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1730470" y="3227042"/>
              <a:ext cx="2101698" cy="418770"/>
            </a:xfrm>
            <a:prstGeom prst="rect">
              <a:avLst/>
            </a:prstGeom>
          </p:spPr>
        </p:pic>
        <p:sp>
          <p:nvSpPr>
            <p:cNvPr id="267" name="TextBox 266"/>
            <p:cNvSpPr txBox="1"/>
            <p:nvPr/>
          </p:nvSpPr>
          <p:spPr>
            <a:xfrm>
              <a:off x="2460567" y="2677479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2413688" y="3255022"/>
              <a:ext cx="102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30000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69" name="그림 26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657" y="3309683"/>
              <a:ext cx="326865" cy="253487"/>
            </a:xfrm>
            <a:prstGeom prst="rect">
              <a:avLst/>
            </a:prstGeom>
          </p:spPr>
        </p:pic>
      </p:grpSp>
      <p:grpSp>
        <p:nvGrpSpPr>
          <p:cNvPr id="215" name="그룹 214"/>
          <p:cNvGrpSpPr/>
          <p:nvPr/>
        </p:nvGrpSpPr>
        <p:grpSpPr>
          <a:xfrm>
            <a:off x="2014482" y="1872912"/>
            <a:ext cx="2431636" cy="2086282"/>
            <a:chOff x="1455274" y="1400434"/>
            <a:chExt cx="2697120" cy="2314061"/>
          </a:xfrm>
        </p:grpSpPr>
        <p:sp>
          <p:nvSpPr>
            <p:cNvPr id="254" name="직사각형 253"/>
            <p:cNvSpPr/>
            <p:nvPr/>
          </p:nvSpPr>
          <p:spPr>
            <a:xfrm>
              <a:off x="1455274" y="1400434"/>
              <a:ext cx="2697120" cy="23140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5" name="그림 2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595" y="1894587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256" name="그림 25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214" y="1949453"/>
              <a:ext cx="1179003" cy="1105914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257" name="TextBox 256"/>
            <p:cNvSpPr txBox="1"/>
            <p:nvPr/>
          </p:nvSpPr>
          <p:spPr>
            <a:xfrm>
              <a:off x="1795186" y="1456750"/>
              <a:ext cx="2036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쿠이안</a:t>
              </a:r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조각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8" name="그림 25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1730470" y="3227042"/>
              <a:ext cx="2101698" cy="418770"/>
            </a:xfrm>
            <a:prstGeom prst="rect">
              <a:avLst/>
            </a:prstGeom>
          </p:spPr>
        </p:pic>
        <p:sp>
          <p:nvSpPr>
            <p:cNvPr id="259" name="TextBox 258"/>
            <p:cNvSpPr txBox="1"/>
            <p:nvPr/>
          </p:nvSpPr>
          <p:spPr>
            <a:xfrm>
              <a:off x="2460567" y="2677479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2413688" y="3255022"/>
              <a:ext cx="102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61" name="그림 26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657" y="3294082"/>
              <a:ext cx="326865" cy="284689"/>
            </a:xfrm>
            <a:prstGeom prst="rect">
              <a:avLst/>
            </a:prstGeom>
          </p:spPr>
        </p:pic>
      </p:grpSp>
      <p:grpSp>
        <p:nvGrpSpPr>
          <p:cNvPr id="216" name="그룹 215"/>
          <p:cNvGrpSpPr/>
          <p:nvPr/>
        </p:nvGrpSpPr>
        <p:grpSpPr>
          <a:xfrm>
            <a:off x="7950486" y="1872912"/>
            <a:ext cx="2431636" cy="2086282"/>
            <a:chOff x="1455274" y="1400434"/>
            <a:chExt cx="2697120" cy="2314061"/>
          </a:xfrm>
        </p:grpSpPr>
        <p:sp>
          <p:nvSpPr>
            <p:cNvPr id="246" name="직사각형 245"/>
            <p:cNvSpPr/>
            <p:nvPr/>
          </p:nvSpPr>
          <p:spPr>
            <a:xfrm>
              <a:off x="1455274" y="1400434"/>
              <a:ext cx="2697120" cy="23140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7" name="그림 2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595" y="1894587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248" name="그림 24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4" t="37309" r="6783" b="-3"/>
            <a:stretch/>
          </p:blipFill>
          <p:spPr>
            <a:xfrm>
              <a:off x="2145839" y="1944130"/>
              <a:ext cx="1128584" cy="1125891"/>
            </a:xfrm>
            <a:prstGeom prst="snip2DiagRect">
              <a:avLst>
                <a:gd name="adj1" fmla="val 0"/>
                <a:gd name="adj2" fmla="val 36835"/>
              </a:avLst>
            </a:prstGeom>
          </p:spPr>
        </p:pic>
        <p:sp>
          <p:nvSpPr>
            <p:cNvPr id="249" name="TextBox 248"/>
            <p:cNvSpPr txBox="1"/>
            <p:nvPr/>
          </p:nvSpPr>
          <p:spPr>
            <a:xfrm>
              <a:off x="1795186" y="1456750"/>
              <a:ext cx="2036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썬더드래곤</a:t>
              </a:r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조각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0" name="그림 24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1730470" y="3227042"/>
              <a:ext cx="2101698" cy="418770"/>
            </a:xfrm>
            <a:prstGeom prst="rect">
              <a:avLst/>
            </a:prstGeom>
          </p:spPr>
        </p:pic>
        <p:sp>
          <p:nvSpPr>
            <p:cNvPr id="251" name="TextBox 250"/>
            <p:cNvSpPr txBox="1"/>
            <p:nvPr/>
          </p:nvSpPr>
          <p:spPr>
            <a:xfrm>
              <a:off x="2460567" y="2677479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2413688" y="3255022"/>
              <a:ext cx="102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3" name="그림 25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657" y="3294082"/>
              <a:ext cx="326865" cy="284689"/>
            </a:xfrm>
            <a:prstGeom prst="rect">
              <a:avLst/>
            </a:prstGeom>
          </p:spPr>
        </p:pic>
      </p:grpSp>
      <p:grpSp>
        <p:nvGrpSpPr>
          <p:cNvPr id="217" name="그룹 216"/>
          <p:cNvGrpSpPr/>
          <p:nvPr/>
        </p:nvGrpSpPr>
        <p:grpSpPr>
          <a:xfrm>
            <a:off x="4980104" y="3998276"/>
            <a:ext cx="2431636" cy="2086282"/>
            <a:chOff x="1455274" y="1400434"/>
            <a:chExt cx="2697120" cy="2314061"/>
          </a:xfrm>
        </p:grpSpPr>
        <p:sp>
          <p:nvSpPr>
            <p:cNvPr id="238" name="직사각형 237"/>
            <p:cNvSpPr/>
            <p:nvPr/>
          </p:nvSpPr>
          <p:spPr>
            <a:xfrm>
              <a:off x="1455274" y="1400434"/>
              <a:ext cx="2697120" cy="23140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9" name="그림 2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595" y="1894587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240" name="그림 239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3" t="13310" r="7033" b="25062"/>
            <a:stretch/>
          </p:blipFill>
          <p:spPr>
            <a:xfrm>
              <a:off x="2142361" y="1944130"/>
              <a:ext cx="1161536" cy="1136822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241" name="TextBox 240"/>
            <p:cNvSpPr txBox="1"/>
            <p:nvPr/>
          </p:nvSpPr>
          <p:spPr>
            <a:xfrm>
              <a:off x="1795186" y="1456750"/>
              <a:ext cx="2036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미이라</a:t>
              </a:r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제사장 조각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2" name="그림 24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1730470" y="3227042"/>
              <a:ext cx="2101698" cy="418770"/>
            </a:xfrm>
            <a:prstGeom prst="rect">
              <a:avLst/>
            </a:prstGeom>
          </p:spPr>
        </p:pic>
        <p:sp>
          <p:nvSpPr>
            <p:cNvPr id="243" name="TextBox 242"/>
            <p:cNvSpPr txBox="1"/>
            <p:nvPr/>
          </p:nvSpPr>
          <p:spPr>
            <a:xfrm>
              <a:off x="2460567" y="2677479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413688" y="3255022"/>
              <a:ext cx="102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5" name="그림 24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657" y="3294082"/>
              <a:ext cx="326865" cy="284689"/>
            </a:xfrm>
            <a:prstGeom prst="rect">
              <a:avLst/>
            </a:prstGeom>
          </p:spPr>
        </p:pic>
      </p:grpSp>
      <p:grpSp>
        <p:nvGrpSpPr>
          <p:cNvPr id="218" name="그룹 217"/>
          <p:cNvGrpSpPr/>
          <p:nvPr/>
        </p:nvGrpSpPr>
        <p:grpSpPr>
          <a:xfrm>
            <a:off x="2014482" y="3998276"/>
            <a:ext cx="2431636" cy="2086282"/>
            <a:chOff x="1455274" y="1400434"/>
            <a:chExt cx="2697120" cy="2314061"/>
          </a:xfrm>
        </p:grpSpPr>
        <p:sp>
          <p:nvSpPr>
            <p:cNvPr id="230" name="직사각형 229"/>
            <p:cNvSpPr/>
            <p:nvPr/>
          </p:nvSpPr>
          <p:spPr>
            <a:xfrm>
              <a:off x="1455274" y="1400434"/>
              <a:ext cx="2697120" cy="23140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1" name="그림 2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595" y="1894587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232" name="그림 23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214" y="1977081"/>
              <a:ext cx="1179003" cy="1045759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233" name="TextBox 232"/>
            <p:cNvSpPr txBox="1"/>
            <p:nvPr/>
          </p:nvSpPr>
          <p:spPr>
            <a:xfrm>
              <a:off x="1795186" y="1456750"/>
              <a:ext cx="2036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누크던</a:t>
              </a:r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조각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34" name="그림 23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1730470" y="3227042"/>
              <a:ext cx="2101698" cy="418770"/>
            </a:xfrm>
            <a:prstGeom prst="rect">
              <a:avLst/>
            </a:prstGeom>
          </p:spPr>
        </p:pic>
        <p:sp>
          <p:nvSpPr>
            <p:cNvPr id="235" name="TextBox 234"/>
            <p:cNvSpPr txBox="1"/>
            <p:nvPr/>
          </p:nvSpPr>
          <p:spPr>
            <a:xfrm>
              <a:off x="2460567" y="2677479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413688" y="3255022"/>
              <a:ext cx="102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20000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37" name="그림 23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657" y="3309683"/>
              <a:ext cx="326865" cy="253487"/>
            </a:xfrm>
            <a:prstGeom prst="rect">
              <a:avLst/>
            </a:prstGeom>
          </p:spPr>
        </p:pic>
      </p:grpSp>
      <p:grpSp>
        <p:nvGrpSpPr>
          <p:cNvPr id="219" name="그룹 218"/>
          <p:cNvGrpSpPr/>
          <p:nvPr/>
        </p:nvGrpSpPr>
        <p:grpSpPr>
          <a:xfrm>
            <a:off x="7950486" y="3998276"/>
            <a:ext cx="2431636" cy="2086282"/>
            <a:chOff x="1455274" y="1400434"/>
            <a:chExt cx="2697120" cy="2314061"/>
          </a:xfrm>
        </p:grpSpPr>
        <p:sp>
          <p:nvSpPr>
            <p:cNvPr id="222" name="직사각형 221"/>
            <p:cNvSpPr/>
            <p:nvPr/>
          </p:nvSpPr>
          <p:spPr>
            <a:xfrm>
              <a:off x="1455274" y="1400434"/>
              <a:ext cx="2697120" cy="23140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3" name="그림 2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595" y="1894587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224" name="그림 223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8" r="20312" b="18120"/>
            <a:stretch/>
          </p:blipFill>
          <p:spPr>
            <a:xfrm>
              <a:off x="2145839" y="1947375"/>
              <a:ext cx="1128583" cy="1092387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225" name="TextBox 224"/>
            <p:cNvSpPr txBox="1"/>
            <p:nvPr/>
          </p:nvSpPr>
          <p:spPr>
            <a:xfrm>
              <a:off x="1795186" y="1456750"/>
              <a:ext cx="2036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가디언</a:t>
              </a:r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골룸</a:t>
              </a:r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조각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26" name="그림 22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1730470" y="3227042"/>
              <a:ext cx="2101698" cy="418770"/>
            </a:xfrm>
            <a:prstGeom prst="rect">
              <a:avLst/>
            </a:prstGeom>
          </p:spPr>
        </p:pic>
        <p:sp>
          <p:nvSpPr>
            <p:cNvPr id="227" name="TextBox 226"/>
            <p:cNvSpPr txBox="1"/>
            <p:nvPr/>
          </p:nvSpPr>
          <p:spPr>
            <a:xfrm>
              <a:off x="2460567" y="2677479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2413688" y="3255022"/>
              <a:ext cx="102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29" name="그림 2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657" y="3294082"/>
              <a:ext cx="326865" cy="284689"/>
            </a:xfrm>
            <a:prstGeom prst="rect">
              <a:avLst/>
            </a:prstGeom>
          </p:spPr>
        </p:pic>
      </p:grpSp>
      <p:pic>
        <p:nvPicPr>
          <p:cNvPr id="220" name="그림 2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76" y="2132232"/>
            <a:ext cx="836026" cy="765772"/>
          </a:xfrm>
          <a:prstGeom prst="rect">
            <a:avLst/>
          </a:prstGeom>
        </p:spPr>
      </p:pic>
      <p:sp>
        <p:nvSpPr>
          <p:cNvPr id="221" name="TextBox 220"/>
          <p:cNvSpPr txBox="1"/>
          <p:nvPr/>
        </p:nvSpPr>
        <p:spPr>
          <a:xfrm rot="21057989">
            <a:off x="5142010" y="2289284"/>
            <a:ext cx="203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구입완료</a:t>
            </a:r>
            <a:endParaRPr lang="ko-KR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7948244" y="1373185"/>
            <a:ext cx="2428120" cy="3978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</a:rPr>
              <a:t>새로고침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11629" y="1460311"/>
            <a:ext cx="2931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자동 갱신 시간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23:43:38 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0" name="그림 14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78" y="1452570"/>
            <a:ext cx="236524" cy="206004"/>
          </a:xfrm>
          <a:prstGeom prst="rect">
            <a:avLst/>
          </a:prstGeom>
        </p:spPr>
      </p:pic>
      <p:sp>
        <p:nvSpPr>
          <p:cNvPr id="151" name="직사각형 150"/>
          <p:cNvSpPr/>
          <p:nvPr/>
        </p:nvSpPr>
        <p:spPr>
          <a:xfrm>
            <a:off x="222183" y="4454188"/>
            <a:ext cx="5641852" cy="12132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smtClean="0"/>
              <a:t>조력자상점 연동 방식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2.</a:t>
            </a:r>
          </a:p>
          <a:p>
            <a:r>
              <a:rPr lang="ko-KR" altLang="en-US" sz="1200" dirty="0" smtClean="0"/>
              <a:t>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추가된 조력자 조각 상점 </a:t>
            </a:r>
            <a:r>
              <a:rPr lang="en-US" altLang="ko-KR" sz="1200" dirty="0" smtClean="0"/>
              <a:t>Tag       </a:t>
            </a:r>
            <a:r>
              <a:rPr lang="ko-KR" altLang="en-US" sz="1200" dirty="0" smtClean="0"/>
              <a:t> 를 통해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조력자 상점 </a:t>
            </a:r>
            <a:r>
              <a:rPr lang="ko-KR" altLang="en-US" sz="1200" dirty="0" err="1" smtClean="0"/>
              <a:t>정보창을</a:t>
            </a:r>
            <a:r>
              <a:rPr lang="ko-KR" altLang="en-US" sz="1200" dirty="0" smtClean="0"/>
              <a:t> 띄운다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자동 갱신 시간       은 상점 구성리스트를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회 무료로 갱신해주는 </a:t>
            </a:r>
            <a:r>
              <a:rPr lang="en-US" altLang="ko-KR" sz="1200" dirty="0" smtClean="0"/>
              <a:t>Timer</a:t>
            </a:r>
            <a:r>
              <a:rPr lang="ko-KR" altLang="en-US" sz="1200" dirty="0" smtClean="0"/>
              <a:t>이다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>
                <a:solidFill>
                  <a:srgbClr val="FFC000"/>
                </a:solidFill>
              </a:rPr>
              <a:t>결제 </a:t>
            </a:r>
            <a:r>
              <a:rPr lang="ko-KR" altLang="en-US" sz="1200" dirty="0" err="1" smtClean="0">
                <a:solidFill>
                  <a:srgbClr val="FFC000"/>
                </a:solidFill>
              </a:rPr>
              <a:t>새로고침</a:t>
            </a:r>
            <a:r>
              <a:rPr lang="ko-KR" altLang="en-US" sz="1200" dirty="0" smtClean="0">
                <a:solidFill>
                  <a:srgbClr val="FFC000"/>
                </a:solidFill>
              </a:rPr>
              <a:t>        </a:t>
            </a:r>
            <a:r>
              <a:rPr lang="ko-KR" altLang="en-US" sz="1200" dirty="0" smtClean="0"/>
              <a:t>과 무관하게 자정기준으로 </a:t>
            </a:r>
            <a:r>
              <a:rPr lang="en-US" altLang="ko-KR" sz="1200" dirty="0" smtClean="0"/>
              <a:t>24</a:t>
            </a:r>
            <a:r>
              <a:rPr lang="ko-KR" altLang="en-US" sz="1200" dirty="0" smtClean="0"/>
              <a:t>시간에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회 작동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- </a:t>
            </a:r>
            <a:r>
              <a:rPr lang="ko-KR" altLang="en-US" sz="1200" dirty="0" smtClean="0">
                <a:solidFill>
                  <a:srgbClr val="FFC000"/>
                </a:solidFill>
              </a:rPr>
              <a:t>결제 </a:t>
            </a:r>
            <a:r>
              <a:rPr lang="ko-KR" altLang="en-US" sz="1200" dirty="0" err="1" smtClean="0">
                <a:solidFill>
                  <a:srgbClr val="FFC000"/>
                </a:solidFill>
              </a:rPr>
              <a:t>새로고침</a:t>
            </a:r>
            <a:r>
              <a:rPr lang="ko-KR" altLang="en-US" sz="1200" dirty="0" err="1" smtClean="0"/>
              <a:t>은</a:t>
            </a:r>
            <a:r>
              <a:rPr lang="ko-KR" altLang="en-US" sz="1200" dirty="0" smtClean="0"/>
              <a:t> 결정된 </a:t>
            </a:r>
            <a:r>
              <a:rPr lang="ko-KR" altLang="en-US" sz="1200" dirty="0" err="1" smtClean="0"/>
              <a:t>젬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재화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를 요구하며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반복 시 변동하지 않는다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156" name="타원 155"/>
          <p:cNvSpPr/>
          <p:nvPr/>
        </p:nvSpPr>
        <p:spPr>
          <a:xfrm>
            <a:off x="2571310" y="4651595"/>
            <a:ext cx="216498" cy="199212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1</a:t>
            </a:r>
            <a:endParaRPr lang="ko-KR" altLang="en-US" sz="1050" dirty="0"/>
          </a:p>
        </p:txBody>
      </p:sp>
      <p:sp>
        <p:nvSpPr>
          <p:cNvPr id="157" name="타원 156"/>
          <p:cNvSpPr/>
          <p:nvPr/>
        </p:nvSpPr>
        <p:spPr>
          <a:xfrm>
            <a:off x="9629294" y="808567"/>
            <a:ext cx="436516" cy="401664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58" name="타원형 설명선 157"/>
          <p:cNvSpPr/>
          <p:nvPr/>
        </p:nvSpPr>
        <p:spPr>
          <a:xfrm>
            <a:off x="9537561" y="740813"/>
            <a:ext cx="619982" cy="518664"/>
          </a:xfrm>
          <a:prstGeom prst="wedgeEllipseCallout">
            <a:avLst>
              <a:gd name="adj1" fmla="val -90192"/>
              <a:gd name="adj2" fmla="val 4959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타원 158"/>
          <p:cNvSpPr/>
          <p:nvPr/>
        </p:nvSpPr>
        <p:spPr>
          <a:xfrm>
            <a:off x="1621587" y="5040684"/>
            <a:ext cx="216498" cy="199212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2</a:t>
            </a:r>
            <a:endParaRPr lang="ko-KR" altLang="en-US" sz="1050" dirty="0"/>
          </a:p>
        </p:txBody>
      </p:sp>
      <p:sp>
        <p:nvSpPr>
          <p:cNvPr id="174" name="타원 173"/>
          <p:cNvSpPr/>
          <p:nvPr/>
        </p:nvSpPr>
        <p:spPr>
          <a:xfrm>
            <a:off x="1505512" y="5217808"/>
            <a:ext cx="216498" cy="199212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3</a:t>
            </a:r>
            <a:endParaRPr lang="ko-KR" altLang="en-US" sz="1050" dirty="0"/>
          </a:p>
        </p:txBody>
      </p:sp>
      <p:sp>
        <p:nvSpPr>
          <p:cNvPr id="179" name="타원 178"/>
          <p:cNvSpPr/>
          <p:nvPr/>
        </p:nvSpPr>
        <p:spPr>
          <a:xfrm>
            <a:off x="4277683" y="1346711"/>
            <a:ext cx="436516" cy="401664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81" name="타원형 설명선 180"/>
          <p:cNvSpPr/>
          <p:nvPr/>
        </p:nvSpPr>
        <p:spPr>
          <a:xfrm>
            <a:off x="4185950" y="1278957"/>
            <a:ext cx="619982" cy="518664"/>
          </a:xfrm>
          <a:prstGeom prst="wedgeEllipseCallout">
            <a:avLst>
              <a:gd name="adj1" fmla="val -90192"/>
              <a:gd name="adj2" fmla="val 4959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타원 184"/>
          <p:cNvSpPr/>
          <p:nvPr/>
        </p:nvSpPr>
        <p:spPr>
          <a:xfrm>
            <a:off x="10314120" y="1338512"/>
            <a:ext cx="436516" cy="401664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86" name="타원형 설명선 185"/>
          <p:cNvSpPr/>
          <p:nvPr/>
        </p:nvSpPr>
        <p:spPr>
          <a:xfrm>
            <a:off x="10222387" y="1270758"/>
            <a:ext cx="619982" cy="518664"/>
          </a:xfrm>
          <a:prstGeom prst="wedgeEllipseCallout">
            <a:avLst>
              <a:gd name="adj1" fmla="val -90192"/>
              <a:gd name="adj2" fmla="val 4959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91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9036136" cy="4977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4791075" y="772080"/>
              <a:ext cx="2630573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조각 상점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4791075" y="1400434"/>
              <a:ext cx="2697120" cy="2314061"/>
              <a:chOff x="1455274" y="1400434"/>
              <a:chExt cx="2697120" cy="2314061"/>
            </a:xfrm>
          </p:grpSpPr>
          <p:sp>
            <p:nvSpPr>
              <p:cNvPr id="81" name="직사각형 80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2" name="그림 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2101215" y="1949453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6" name="그림 8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30000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309683"/>
                <a:ext cx="326865" cy="253487"/>
              </a:xfrm>
              <a:prstGeom prst="rect">
                <a:avLst/>
              </a:prstGeom>
            </p:spPr>
          </p:pic>
        </p:grpSp>
        <p:grpSp>
          <p:nvGrpSpPr>
            <p:cNvPr id="93" name="그룹 92"/>
            <p:cNvGrpSpPr/>
            <p:nvPr/>
          </p:nvGrpSpPr>
          <p:grpSpPr>
            <a:xfrm>
              <a:off x="1825453" y="1400434"/>
              <a:ext cx="2697120" cy="2314061"/>
              <a:chOff x="1455274" y="1400434"/>
              <a:chExt cx="2697120" cy="2314061"/>
            </a:xfrm>
          </p:grpSpPr>
          <p:sp>
            <p:nvSpPr>
              <p:cNvPr id="95" name="직사각형 94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3" name="그림 10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1214" y="1949453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쿠이안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08" name="그림 10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13" name="그림 1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grpSp>
          <p:nvGrpSpPr>
            <p:cNvPr id="114" name="그룹 113"/>
            <p:cNvGrpSpPr/>
            <p:nvPr/>
          </p:nvGrpSpPr>
          <p:grpSpPr>
            <a:xfrm>
              <a:off x="7761457" y="1400434"/>
              <a:ext cx="2697120" cy="2314061"/>
              <a:chOff x="1455274" y="1400434"/>
              <a:chExt cx="2697120" cy="2314061"/>
            </a:xfrm>
          </p:grpSpPr>
          <p:sp>
            <p:nvSpPr>
              <p:cNvPr id="115" name="직사각형 114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16" name="그림 1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2145839" y="1944130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19" name="TextBox 118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썬더드래곤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22" name="TextBox 121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4" name="그림 1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grpSp>
          <p:nvGrpSpPr>
            <p:cNvPr id="125" name="그룹 124"/>
            <p:cNvGrpSpPr/>
            <p:nvPr/>
          </p:nvGrpSpPr>
          <p:grpSpPr>
            <a:xfrm>
              <a:off x="4791075" y="3830596"/>
              <a:ext cx="2697120" cy="2314061"/>
              <a:chOff x="1455274" y="1400434"/>
              <a:chExt cx="2697120" cy="2314061"/>
            </a:xfrm>
          </p:grpSpPr>
          <p:sp>
            <p:nvSpPr>
              <p:cNvPr id="126" name="직사각형 125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25062"/>
              <a:stretch/>
            </p:blipFill>
            <p:spPr>
              <a:xfrm>
                <a:off x="2142361" y="1944130"/>
                <a:ext cx="1161536" cy="11368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36" name="TextBox 135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미이라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제사장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7" name="그림 13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38" name="TextBox 137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0" name="그림 1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grpSp>
          <p:nvGrpSpPr>
            <p:cNvPr id="141" name="그룹 140"/>
            <p:cNvGrpSpPr/>
            <p:nvPr/>
          </p:nvGrpSpPr>
          <p:grpSpPr>
            <a:xfrm>
              <a:off x="1825453" y="3830596"/>
              <a:ext cx="2697120" cy="2314061"/>
              <a:chOff x="1455274" y="1400434"/>
              <a:chExt cx="2697120" cy="2314061"/>
            </a:xfrm>
          </p:grpSpPr>
          <p:sp>
            <p:nvSpPr>
              <p:cNvPr id="142" name="직사각형 141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1214" y="1977081"/>
                <a:ext cx="1179003" cy="1045759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47" name="TextBox 146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누크던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9" name="그림 14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52" name="TextBox 151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20000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4" name="그림 1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309683"/>
                <a:ext cx="326865" cy="253487"/>
              </a:xfrm>
              <a:prstGeom prst="rect">
                <a:avLst/>
              </a:prstGeom>
            </p:spPr>
          </p:pic>
        </p:grpSp>
        <p:grpSp>
          <p:nvGrpSpPr>
            <p:cNvPr id="155" name="그룹 154"/>
            <p:cNvGrpSpPr/>
            <p:nvPr/>
          </p:nvGrpSpPr>
          <p:grpSpPr>
            <a:xfrm>
              <a:off x="7761457" y="3830596"/>
              <a:ext cx="2697120" cy="2314061"/>
              <a:chOff x="1455274" y="1400434"/>
              <a:chExt cx="2697120" cy="2314061"/>
            </a:xfrm>
          </p:grpSpPr>
          <p:sp>
            <p:nvSpPr>
              <p:cNvPr id="158" name="직사각형 157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59" name="그림 1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0" name="그림 159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18120"/>
              <a:stretch/>
            </p:blipFill>
            <p:spPr>
              <a:xfrm>
                <a:off x="2145839" y="1947375"/>
                <a:ext cx="1128583" cy="1092387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가디언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골룸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2" name="그림 16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63" name="TextBox 162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8" name="그림 16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sp>
          <p:nvSpPr>
            <p:cNvPr id="169" name="직사각형 168"/>
            <p:cNvSpPr/>
            <p:nvPr/>
          </p:nvSpPr>
          <p:spPr>
            <a:xfrm>
              <a:off x="9168714" y="772080"/>
              <a:ext cx="1458097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</a:rPr>
                <a:t>새로고침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646" y="1823054"/>
              <a:ext cx="1511111" cy="1384127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>
            <a:xfrm rot="21057989">
              <a:off x="5085723" y="2289284"/>
              <a:ext cx="2036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구입완료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2" name="직사각형 71"/>
          <p:cNvSpPr/>
          <p:nvPr/>
        </p:nvSpPr>
        <p:spPr>
          <a:xfrm>
            <a:off x="1348918" y="220050"/>
            <a:ext cx="9510593" cy="6119385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그룹 64"/>
          <p:cNvGrpSpPr/>
          <p:nvPr/>
        </p:nvGrpSpPr>
        <p:grpSpPr>
          <a:xfrm>
            <a:off x="3693680" y="2778741"/>
            <a:ext cx="4911593" cy="1073211"/>
            <a:chOff x="6359967" y="-1295916"/>
            <a:chExt cx="4911593" cy="1073211"/>
          </a:xfrm>
        </p:grpSpPr>
        <p:pic>
          <p:nvPicPr>
            <p:cNvPr id="66" name="그림 65"/>
            <p:cNvPicPr>
              <a:picLocks/>
            </p:cNvPicPr>
            <p:nvPr/>
          </p:nvPicPr>
          <p:blipFill rotWithShape="1">
            <a:blip r:embed="rId14"/>
            <a:srcRect l="15011" t="46572" r="57084" b="43601"/>
            <a:stretch/>
          </p:blipFill>
          <p:spPr>
            <a:xfrm>
              <a:off x="6359967" y="-1295916"/>
              <a:ext cx="4911593" cy="1073211"/>
            </a:xfrm>
            <a:prstGeom prst="rect">
              <a:avLst/>
            </a:prstGeom>
            <a:ln w="15875">
              <a:solidFill>
                <a:schemeClr val="accent2"/>
              </a:solidFill>
            </a:ln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7870251" y="-703802"/>
              <a:ext cx="862845" cy="400345"/>
            </a:xfrm>
            <a:prstGeom prst="rect">
              <a:avLst/>
            </a:prstGeom>
          </p:spPr>
        </p:pic>
        <p:sp>
          <p:nvSpPr>
            <p:cNvPr id="68" name="직사각형 67"/>
            <p:cNvSpPr/>
            <p:nvPr/>
          </p:nvSpPr>
          <p:spPr>
            <a:xfrm>
              <a:off x="7995014" y="-744944"/>
              <a:ext cx="613317" cy="482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bg1"/>
                  </a:solidFill>
                  <a:latin typeface="+mn-ea"/>
                </a:rPr>
                <a:t>확인</a:t>
              </a: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556962" y="-1202787"/>
              <a:ext cx="4517602" cy="39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050" b="1" dirty="0" err="1" smtClean="0">
                  <a:solidFill>
                    <a:srgbClr val="FFC000"/>
                  </a:solidFill>
                  <a:latin typeface="+mn-ea"/>
                </a:rPr>
                <a:t>젬</a:t>
              </a:r>
              <a:r>
                <a:rPr lang="ko-KR" altLang="en-US" sz="1050" b="1" dirty="0" smtClean="0">
                  <a:solidFill>
                    <a:srgbClr val="FFC000"/>
                  </a:solidFill>
                  <a:latin typeface="+mn-ea"/>
                </a:rPr>
                <a:t> </a:t>
              </a:r>
              <a:r>
                <a:rPr lang="en-US" altLang="ko-KR" sz="1050" b="1" dirty="0" smtClean="0">
                  <a:solidFill>
                    <a:srgbClr val="FFC000"/>
                  </a:solidFill>
                  <a:latin typeface="+mn-ea"/>
                </a:rPr>
                <a:t>30</a:t>
              </a:r>
              <a:r>
                <a:rPr lang="ko-KR" altLang="en-US" sz="1050" b="1" dirty="0" smtClean="0">
                  <a:solidFill>
                    <a:srgbClr val="FFC000"/>
                  </a:solidFill>
                  <a:latin typeface="+mn-ea"/>
                </a:rPr>
                <a:t>개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+mn-ea"/>
                </a:rPr>
                <a:t>를 사용하여 상품을 </a:t>
              </a:r>
              <a:r>
                <a:rPr lang="ko-KR" altLang="en-US" sz="1050" b="1" dirty="0" err="1" smtClean="0">
                  <a:solidFill>
                    <a:schemeClr val="bg1"/>
                  </a:solidFill>
                  <a:latin typeface="+mn-ea"/>
                </a:rPr>
                <a:t>새로고침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+mn-ea"/>
                </a:rPr>
                <a:t> 하시겠습니까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+mn-ea"/>
                </a:rPr>
                <a:t>?</a:t>
              </a:r>
            </a:p>
          </p:txBody>
        </p:sp>
        <p:pic>
          <p:nvPicPr>
            <p:cNvPr id="70" name="그림 69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8901410" y="-703802"/>
              <a:ext cx="862845" cy="400345"/>
            </a:xfrm>
            <a:prstGeom prst="rect">
              <a:avLst/>
            </a:prstGeom>
          </p:spPr>
        </p:pic>
        <p:sp>
          <p:nvSpPr>
            <p:cNvPr id="71" name="직사각형 70"/>
            <p:cNvSpPr/>
            <p:nvPr/>
          </p:nvSpPr>
          <p:spPr>
            <a:xfrm>
              <a:off x="9026173" y="-744944"/>
              <a:ext cx="613317" cy="482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bg1"/>
                  </a:solidFill>
                  <a:latin typeface="+mn-ea"/>
                </a:rPr>
                <a:t>취소</a:t>
              </a: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71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747118"/>
              </p:ext>
            </p:extLst>
          </p:nvPr>
        </p:nvGraphicFramePr>
        <p:xfrm>
          <a:off x="6457445" y="1356049"/>
          <a:ext cx="4705707" cy="49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3" imgW="6181722" imgH="6943860" progId="Excel.Sheet.12">
                  <p:embed/>
                </p:oleObj>
              </mc:Choice>
              <mc:Fallback>
                <p:oleObj name="Worksheet" r:id="rId3" imgW="6181722" imgH="6943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7445" y="1356049"/>
                        <a:ext cx="4705707" cy="494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/>
          <p:cNvSpPr/>
          <p:nvPr/>
        </p:nvSpPr>
        <p:spPr>
          <a:xfrm>
            <a:off x="212852" y="925041"/>
            <a:ext cx="3463409" cy="3532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smtClean="0"/>
              <a:t>이전 </a:t>
            </a:r>
            <a:r>
              <a:rPr lang="en-US" altLang="ko-KR" sz="1200" dirty="0" err="1" smtClean="0"/>
              <a:t>ServantPieceStoreProduct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테이블 구성</a:t>
            </a:r>
            <a:endParaRPr lang="en-US" altLang="ko-KR" sz="120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212852" y="5776958"/>
            <a:ext cx="4549550" cy="3532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smtClean="0"/>
              <a:t>초기에 같이 구성된 </a:t>
            </a:r>
            <a:r>
              <a:rPr lang="en-US" altLang="ko-KR" sz="1200" dirty="0" err="1" smtClean="0"/>
              <a:t>ServantPieceStore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테이블은 사용 안 함</a:t>
            </a:r>
            <a:endParaRPr lang="en-US" altLang="ko-KR" sz="12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7078596" y="925041"/>
            <a:ext cx="3463409" cy="3532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smtClean="0"/>
              <a:t>이전 </a:t>
            </a:r>
            <a:r>
              <a:rPr lang="en-US" altLang="ko-KR" sz="1200" dirty="0" err="1" smtClean="0"/>
              <a:t>ServantPieceStoreProduct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테이블 구성</a:t>
            </a:r>
            <a:endParaRPr lang="en-US" altLang="ko-KR" sz="1200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8624786" y="4208106"/>
            <a:ext cx="371023" cy="1745478"/>
          </a:xfrm>
          <a:prstGeom prst="rect">
            <a:avLst/>
          </a:prstGeom>
          <a:solidFill>
            <a:srgbClr val="5B9BD5">
              <a:alpha val="25098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269101" y="5663681"/>
            <a:ext cx="5422155" cy="9330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 smtClean="0"/>
              <a:t>1</a:t>
            </a:r>
            <a:r>
              <a:rPr lang="ko-KR" altLang="en-US" sz="1200" dirty="0" smtClean="0"/>
              <a:t>슬롯에서 당첨된 상품은 다른 슬롯에도 구성될 수 있으나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당첨된 상품은 중복 당첨이 되지 않도록 매 슬롯마다 중복제외 처리만 해준다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이때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발생되는 슬롯 그룹 내 </a:t>
            </a:r>
            <a:r>
              <a:rPr lang="en-US" altLang="ko-KR" sz="1200" dirty="0" err="1" smtClean="0"/>
              <a:t>DropRate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의 총합 역시 변동된다</a:t>
            </a:r>
            <a:r>
              <a:rPr lang="en-US" altLang="ko-KR" sz="1200" dirty="0" smtClean="0"/>
              <a:t>.(</a:t>
            </a:r>
            <a:r>
              <a:rPr lang="ko-KR" altLang="en-US" sz="1200" dirty="0" smtClean="0"/>
              <a:t>중복대상의 </a:t>
            </a:r>
            <a:r>
              <a:rPr lang="en-US" altLang="ko-KR" sz="1200" dirty="0" err="1" smtClean="0"/>
              <a:t>DropRate</a:t>
            </a:r>
            <a:r>
              <a:rPr lang="ko-KR" altLang="en-US" sz="1200" dirty="0" smtClean="0"/>
              <a:t>는 총합에서 제외</a:t>
            </a:r>
            <a:r>
              <a:rPr lang="en-US" altLang="ko-KR" sz="1200" dirty="0" smtClean="0"/>
              <a:t>)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92991"/>
              </p:ext>
            </p:extLst>
          </p:nvPr>
        </p:nvGraphicFramePr>
        <p:xfrm>
          <a:off x="212852" y="1356049"/>
          <a:ext cx="4776787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5" imgW="6867590" imgH="6134130" progId="Excel.Sheet.12">
                  <p:embed/>
                </p:oleObj>
              </mc:Choice>
              <mc:Fallback>
                <p:oleObj name="Worksheet" r:id="rId5" imgW="6867590" imgH="6134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852" y="1356049"/>
                        <a:ext cx="4776787" cy="426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사각형 설명선 2"/>
          <p:cNvSpPr/>
          <p:nvPr/>
        </p:nvSpPr>
        <p:spPr>
          <a:xfrm>
            <a:off x="4460253" y="4343553"/>
            <a:ext cx="3994380" cy="903838"/>
          </a:xfrm>
          <a:prstGeom prst="wedgeRectCallout">
            <a:avLst>
              <a:gd name="adj1" fmla="val 56822"/>
              <a:gd name="adj2" fmla="val -5380"/>
            </a:avLst>
          </a:prstGeom>
          <a:solidFill>
            <a:srgbClr val="5B9BD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 smtClean="0"/>
              <a:t>상품의 실제 당첨확률</a:t>
            </a:r>
            <a:r>
              <a:rPr lang="en-US" altLang="ko-KR" sz="1100" dirty="0" smtClean="0"/>
              <a:t>(%)</a:t>
            </a:r>
          </a:p>
          <a:p>
            <a:r>
              <a:rPr lang="en-US" altLang="ko-KR" sz="1100" dirty="0" smtClean="0"/>
              <a:t>= (</a:t>
            </a:r>
            <a:r>
              <a:rPr lang="ko-KR" altLang="en-US" sz="1100" dirty="0" smtClean="0"/>
              <a:t>상품의 </a:t>
            </a:r>
            <a:r>
              <a:rPr lang="en-US" altLang="ko-KR" sz="1100" dirty="0" err="1" smtClean="0"/>
              <a:t>DropRate</a:t>
            </a:r>
            <a:r>
              <a:rPr lang="en-US" altLang="ko-KR" sz="1100" dirty="0" smtClean="0"/>
              <a:t> / </a:t>
            </a:r>
            <a:r>
              <a:rPr lang="ko-KR" altLang="en-US" sz="1100" dirty="0" smtClean="0"/>
              <a:t>슬롯 그룹 내 </a:t>
            </a:r>
            <a:r>
              <a:rPr lang="en-US" altLang="ko-KR" sz="1100" dirty="0" err="1" smtClean="0"/>
              <a:t>DropRate</a:t>
            </a:r>
            <a:r>
              <a:rPr lang="ko-KR" altLang="en-US" sz="1100" dirty="0" smtClean="0"/>
              <a:t> 총 합</a:t>
            </a:r>
            <a:r>
              <a:rPr lang="en-US" altLang="ko-KR" sz="1100" dirty="0" smtClean="0"/>
              <a:t>) * 100</a:t>
            </a:r>
          </a:p>
          <a:p>
            <a:r>
              <a:rPr lang="ko-KR" altLang="en-US" sz="1100" dirty="0" smtClean="0"/>
              <a:t>예</a:t>
            </a:r>
            <a:r>
              <a:rPr lang="en-US" altLang="ko-KR" sz="1100" dirty="0" smtClean="0"/>
              <a:t>) 1</a:t>
            </a:r>
            <a:r>
              <a:rPr lang="ko-KR" altLang="en-US" sz="1100" dirty="0" smtClean="0"/>
              <a:t>슬롯 그룹 내 총합은 </a:t>
            </a:r>
            <a:r>
              <a:rPr lang="en-US" altLang="ko-KR" sz="1100" dirty="0" smtClean="0"/>
              <a:t>455</a:t>
            </a:r>
            <a:r>
              <a:rPr lang="ko-KR" altLang="en-US" sz="1100" dirty="0" smtClean="0"/>
              <a:t>이며 </a:t>
            </a:r>
            <a:r>
              <a:rPr lang="en-US" altLang="ko-KR" sz="1100" dirty="0" smtClean="0"/>
              <a:t>1</a:t>
            </a:r>
            <a:r>
              <a:rPr lang="ko-KR" altLang="en-US" sz="1100" dirty="0" smtClean="0"/>
              <a:t>번 상품의 </a:t>
            </a:r>
            <a:r>
              <a:rPr lang="en-US" altLang="ko-KR" sz="1100" dirty="0" err="1" smtClean="0"/>
              <a:t>DropRate</a:t>
            </a:r>
            <a:r>
              <a:rPr lang="en-US" altLang="ko-KR" sz="1100" dirty="0" smtClean="0"/>
              <a:t> [50]</a:t>
            </a:r>
            <a:r>
              <a:rPr lang="ko-KR" altLang="en-US" sz="1100" dirty="0" smtClean="0"/>
              <a:t>에 대한 실제 당첨 확률은 </a:t>
            </a:r>
            <a:r>
              <a:rPr lang="en-US" altLang="ko-KR" sz="1100" dirty="0" smtClean="0"/>
              <a:t>10.98 </a:t>
            </a:r>
            <a:r>
              <a:rPr lang="ko-KR" altLang="en-US" sz="1100" dirty="0" smtClean="0"/>
              <a:t>이다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03626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509</Words>
  <Application>Microsoft Office PowerPoint</Application>
  <PresentationFormat>와이드스크린</PresentationFormat>
  <Paragraphs>197</Paragraphs>
  <Slides>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Arial</vt:lpstr>
      <vt:lpstr>Office 테마</vt:lpstr>
      <vt:lpstr>Microsoft Excel Worksheet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taekhoon</dc:creator>
  <cp:lastModifiedBy>taekhoon</cp:lastModifiedBy>
  <cp:revision>38</cp:revision>
  <dcterms:created xsi:type="dcterms:W3CDTF">2016-08-09T10:29:57Z</dcterms:created>
  <dcterms:modified xsi:type="dcterms:W3CDTF">2016-08-09T12:52:45Z</dcterms:modified>
</cp:coreProperties>
</file>