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1" r:id="rId3"/>
    <p:sldId id="263" r:id="rId4"/>
    <p:sldId id="264" r:id="rId5"/>
    <p:sldId id="265" r:id="rId6"/>
    <p:sldId id="301" r:id="rId7"/>
    <p:sldId id="269" r:id="rId8"/>
    <p:sldId id="266" r:id="rId9"/>
    <p:sldId id="273" r:id="rId10"/>
    <p:sldId id="311" r:id="rId11"/>
    <p:sldId id="312" r:id="rId12"/>
    <p:sldId id="274" r:id="rId13"/>
    <p:sldId id="275" r:id="rId14"/>
    <p:sldId id="279" r:id="rId15"/>
    <p:sldId id="280" r:id="rId16"/>
    <p:sldId id="315" r:id="rId17"/>
    <p:sldId id="313" r:id="rId18"/>
    <p:sldId id="314" r:id="rId19"/>
    <p:sldId id="290" r:id="rId20"/>
    <p:sldId id="293" r:id="rId21"/>
    <p:sldId id="291" r:id="rId22"/>
    <p:sldId id="294" r:id="rId23"/>
    <p:sldId id="316" r:id="rId24"/>
  </p:sldIdLst>
  <p:sldSz cx="6858000" cy="9144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DD5FF"/>
    <a:srgbClr val="F7923F"/>
    <a:srgbClr val="21C5FF"/>
    <a:srgbClr val="CA88FC"/>
    <a:srgbClr val="CC0000"/>
    <a:srgbClr val="932503"/>
    <a:srgbClr val="FFCC00"/>
    <a:srgbClr val="B3EDB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3" autoAdjust="0"/>
    <p:restoredTop sz="94359" autoAdjust="0"/>
  </p:normalViewPr>
  <p:slideViewPr>
    <p:cSldViewPr>
      <p:cViewPr varScale="1">
        <p:scale>
          <a:sx n="80" d="100"/>
          <a:sy n="80" d="100"/>
        </p:scale>
        <p:origin x="38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B65CD070-620C-4544-ABD3-70F25BDFA150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8307E65-7DFC-4ED6-B34E-9234471D10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91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84E2576D-BF28-4121-A38C-895B0E27FC13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749300"/>
            <a:ext cx="280987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3996AB7-3C7D-404B-B910-B38EDF2FBF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62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6632" y="200473"/>
            <a:ext cx="1440160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33256" y="632521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2015.09.07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33256" y="200472"/>
            <a:ext cx="1008112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TF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팀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33256" y="416497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김  양  </a:t>
            </a:r>
            <a:r>
              <a:rPr lang="ko-KR" altLang="en-US" sz="9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래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57192" y="632520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작성일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57192" y="20047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   속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57192" y="416496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작성자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32856" y="63252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32856" y="20047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baseline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Sanctuary System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37111" y="416496"/>
            <a:ext cx="720081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1.0.0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6792" y="200472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  목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33056" y="416496"/>
            <a:ext cx="504055" cy="21602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Ver.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56792" y="416497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  류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56792" y="63252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  고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132857" y="416495"/>
            <a:ext cx="1800200" cy="2160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Community System</a:t>
            </a:r>
            <a:endParaRPr lang="ko-KR" altLang="en-US" sz="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16632" y="88670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16632" y="88924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4" y="362581"/>
            <a:ext cx="1362075" cy="323850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116632" y="971600"/>
            <a:ext cx="6624736" cy="7776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50000"/>
              </a:lnSpc>
            </a:pP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7.jpe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3779912"/>
            <a:ext cx="6624736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커뮤니티 시스템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ysClr val="windowText" lastClr="000000"/>
                </a:solidFill>
              </a:rPr>
              <a:t>성소 </a:t>
            </a:r>
            <a:r>
              <a:rPr lang="ko-KR" altLang="en-US" sz="4000" dirty="0" smtClean="0">
                <a:solidFill>
                  <a:sysClr val="windowText" lastClr="000000"/>
                </a:solidFill>
              </a:rPr>
              <a:t>시스템</a:t>
            </a:r>
            <a:endParaRPr lang="ko-KR" alt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0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86520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성소를 지었으면 아래와 같이 변합니다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원통 14"/>
          <p:cNvSpPr/>
          <p:nvPr/>
        </p:nvSpPr>
        <p:spPr>
          <a:xfrm>
            <a:off x="843230" y="3095490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0093" y="377449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원통 27"/>
          <p:cNvSpPr/>
          <p:nvPr/>
        </p:nvSpPr>
        <p:spPr>
          <a:xfrm>
            <a:off x="5424686" y="4571999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5017527" y="346624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원통 37"/>
          <p:cNvSpPr/>
          <p:nvPr/>
        </p:nvSpPr>
        <p:spPr>
          <a:xfrm>
            <a:off x="3179068" y="4377803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2771909" y="3617069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원통 39"/>
          <p:cNvSpPr/>
          <p:nvPr/>
        </p:nvSpPr>
        <p:spPr>
          <a:xfrm>
            <a:off x="2203878" y="3472583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796719" y="315248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원통 41"/>
          <p:cNvSpPr/>
          <p:nvPr/>
        </p:nvSpPr>
        <p:spPr>
          <a:xfrm>
            <a:off x="4217682" y="2643505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3710219" y="2855737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11050" y="5128879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4343" y="5127240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4343" y="5103079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959138" y="451517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812431" y="4513534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557066" y="4489234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957474" y="499614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810767" y="4994509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810767" y="4970346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989403" y="4213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870279" y="4212258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243062" y="4840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096355" y="4839257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096355" y="4815218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86520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화면의 배경은 이런 느낌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성소가 지어져 있지 않았을 때는 건물들이 이렇게 초라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건물만 봐주세요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성소가 지어지면 아래처럼 건물이 성장해있습니다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148" name="Picture 4" descr="http://media.moddb.com/images/games/1/1/296/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991" y="1763688"/>
            <a:ext cx="3071377" cy="20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105.photobucket.com/albums/m217/kaspergm/HeroesOnline_Hav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63688"/>
            <a:ext cx="3456213" cy="17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7" y="4312762"/>
            <a:ext cx="4032447" cy="188938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97" y="6633678"/>
            <a:ext cx="5423247" cy="21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정보 보기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화면에서 정보를 확인하고자 하는 성소를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72279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모서리가 둥근 직사각형 75"/>
          <p:cNvSpPr/>
          <p:nvPr/>
        </p:nvSpPr>
        <p:spPr>
          <a:xfrm>
            <a:off x="239803" y="2338071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77" name="타원 76"/>
          <p:cNvSpPr/>
          <p:nvPr/>
        </p:nvSpPr>
        <p:spPr>
          <a:xfrm>
            <a:off x="365886" y="521746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원통 77"/>
          <p:cNvSpPr/>
          <p:nvPr/>
        </p:nvSpPr>
        <p:spPr>
          <a:xfrm>
            <a:off x="843230" y="3309832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450093" y="3988840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4962136" y="4902771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2716518" y="505359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원통 81"/>
          <p:cNvSpPr/>
          <p:nvPr/>
        </p:nvSpPr>
        <p:spPr>
          <a:xfrm>
            <a:off x="5424686" y="4786341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1867050" y="4610624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3899148" y="4297591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5017527" y="3680583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7" name="원통 86"/>
          <p:cNvSpPr/>
          <p:nvPr/>
        </p:nvSpPr>
        <p:spPr>
          <a:xfrm>
            <a:off x="3179068" y="4592145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모서리가 둥근 직사각형 87"/>
          <p:cNvSpPr/>
          <p:nvPr/>
        </p:nvSpPr>
        <p:spPr>
          <a:xfrm>
            <a:off x="2771909" y="383141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9" name="원통 88"/>
          <p:cNvSpPr/>
          <p:nvPr/>
        </p:nvSpPr>
        <p:spPr>
          <a:xfrm>
            <a:off x="2203878" y="3686925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1796719" y="3366823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1" name="원통 90"/>
          <p:cNvSpPr/>
          <p:nvPr/>
        </p:nvSpPr>
        <p:spPr>
          <a:xfrm>
            <a:off x="4217682" y="2857847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모서리가 둥근 직사각형 91"/>
          <p:cNvSpPr/>
          <p:nvPr/>
        </p:nvSpPr>
        <p:spPr>
          <a:xfrm>
            <a:off x="3710219" y="3070079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611050" y="5343221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464343" y="5341582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64343" y="5317421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1959138" y="4729515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1812431" y="4727876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2557066" y="4703576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2957474" y="5210489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2810767" y="5208851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2810767" y="5184688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3989403" y="4428238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3870279" y="4426600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5243062" y="5055238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5096355" y="5053599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5096355" y="5029560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30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496" y="4992321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성소의 정보를 확인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4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모서리가 둥근 직사각형 145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47" name="타원 146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원통 147"/>
          <p:cNvSpPr/>
          <p:nvPr/>
        </p:nvSpPr>
        <p:spPr>
          <a:xfrm>
            <a:off x="843230" y="3095490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450093" y="377449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0" name="타원 149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원통 151"/>
          <p:cNvSpPr/>
          <p:nvPr/>
        </p:nvSpPr>
        <p:spPr>
          <a:xfrm>
            <a:off x="5424686" y="4571999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5017527" y="346624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7" name="원통 156"/>
          <p:cNvSpPr/>
          <p:nvPr/>
        </p:nvSpPr>
        <p:spPr>
          <a:xfrm>
            <a:off x="3179068" y="4377803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2771909" y="3617069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9" name="원통 158"/>
          <p:cNvSpPr/>
          <p:nvPr/>
        </p:nvSpPr>
        <p:spPr>
          <a:xfrm>
            <a:off x="2203878" y="3472583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1796719" y="315248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1" name="원통 160"/>
          <p:cNvSpPr/>
          <p:nvPr/>
        </p:nvSpPr>
        <p:spPr>
          <a:xfrm>
            <a:off x="4217682" y="2643505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3710219" y="2855737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611050" y="5128879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464343" y="5127240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5" name="직사각형 164"/>
          <p:cNvSpPr/>
          <p:nvPr/>
        </p:nvSpPr>
        <p:spPr>
          <a:xfrm>
            <a:off x="464343" y="5103079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1959138" y="451517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1812431" y="4513534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2557066" y="4489234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2957474" y="499614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2810767" y="4994509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2810767" y="4970346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3989403" y="4213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3870279" y="4212258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5243062" y="4840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5096355" y="4839257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5096355" y="4815218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92" name="모서리가 둥근 직사각형 191"/>
          <p:cNvSpPr/>
          <p:nvPr/>
        </p:nvSpPr>
        <p:spPr>
          <a:xfrm>
            <a:off x="1128691" y="2580328"/>
            <a:ext cx="4566564" cy="2193937"/>
          </a:xfrm>
          <a:prstGeom prst="roundRect">
            <a:avLst>
              <a:gd name="adj" fmla="val 2525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3" name="모서리가 둥근 직사각형 192"/>
          <p:cNvSpPr/>
          <p:nvPr/>
        </p:nvSpPr>
        <p:spPr>
          <a:xfrm>
            <a:off x="1128691" y="2580330"/>
            <a:ext cx="4257895" cy="264026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비르투스의</a:t>
            </a:r>
            <a:r>
              <a:rPr lang="ko-KR" altLang="en-US" sz="1400" b="1" dirty="0" smtClean="0"/>
              <a:t> 성소</a:t>
            </a:r>
            <a:endParaRPr lang="ko-KR" altLang="en-US" sz="1400" b="1" dirty="0"/>
          </a:p>
        </p:txBody>
      </p:sp>
      <p:sp>
        <p:nvSpPr>
          <p:cNvPr id="194" name="모서리가 둥근 직사각형 193"/>
          <p:cNvSpPr/>
          <p:nvPr/>
        </p:nvSpPr>
        <p:spPr>
          <a:xfrm>
            <a:off x="2532965" y="2960100"/>
            <a:ext cx="3155299" cy="443673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19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433" y="2840534"/>
            <a:ext cx="1340768" cy="18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모서리가 둥근 직사각형 195"/>
          <p:cNvSpPr/>
          <p:nvPr/>
        </p:nvSpPr>
        <p:spPr>
          <a:xfrm>
            <a:off x="5398736" y="2566391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97" name="모서리가 둥근 직사각형 196"/>
          <p:cNvSpPr/>
          <p:nvPr/>
        </p:nvSpPr>
        <p:spPr>
          <a:xfrm>
            <a:off x="1213709" y="2869513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2532965" y="3127448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&lt; LV 1 &gt;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9" name="모서리가 둥근 직사각형 198"/>
          <p:cNvSpPr/>
          <p:nvPr/>
        </p:nvSpPr>
        <p:spPr>
          <a:xfrm>
            <a:off x="2532965" y="2844356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기본</a:t>
            </a:r>
            <a:endParaRPr lang="ko-KR" altLang="en-US" sz="1000" dirty="0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3755133" y="3127448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+ 0.1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1394865" y="4389598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업그레이드</a:t>
            </a:r>
            <a:endParaRPr lang="ko-KR" altLang="en-US" sz="1000" dirty="0"/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2532965" y="3520247"/>
            <a:ext cx="3155299" cy="474897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2532965" y="3410115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개방</a:t>
            </a:r>
            <a:endParaRPr lang="ko-KR" altLang="en-US" sz="1000" dirty="0"/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2532965" y="3709411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60</a:t>
            </a:r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분 동안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3755133" y="3709411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2532965" y="4106572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다음 개방까지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3755133" y="4106572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- 14 : 38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2726302" y="4516244"/>
            <a:ext cx="2865676" cy="147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2579595" y="4514605"/>
            <a:ext cx="1990902" cy="16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0" name="직사각형 209"/>
          <p:cNvSpPr/>
          <p:nvPr/>
        </p:nvSpPr>
        <p:spPr>
          <a:xfrm>
            <a:off x="3068961" y="4490443"/>
            <a:ext cx="2033984" cy="190546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업그레이드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정보 화면에서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업그레이드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 시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최고 레벨까지 업그레이드 한 성소는 업그레이드 버튼이 없습니다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2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6470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모서리가 둥근 직사각형 125"/>
          <p:cNvSpPr/>
          <p:nvPr/>
        </p:nvSpPr>
        <p:spPr>
          <a:xfrm>
            <a:off x="239803" y="2330493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27" name="타원 126"/>
          <p:cNvSpPr/>
          <p:nvPr/>
        </p:nvSpPr>
        <p:spPr>
          <a:xfrm>
            <a:off x="365886" y="520988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원통 127"/>
          <p:cNvSpPr/>
          <p:nvPr/>
        </p:nvSpPr>
        <p:spPr>
          <a:xfrm>
            <a:off x="843230" y="3302254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50093" y="3981262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0" name="타원 129"/>
          <p:cNvSpPr/>
          <p:nvPr/>
        </p:nvSpPr>
        <p:spPr>
          <a:xfrm>
            <a:off x="4962136" y="4895193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타원 130"/>
          <p:cNvSpPr/>
          <p:nvPr/>
        </p:nvSpPr>
        <p:spPr>
          <a:xfrm>
            <a:off x="2716518" y="5046021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원통 131"/>
          <p:cNvSpPr/>
          <p:nvPr/>
        </p:nvSpPr>
        <p:spPr>
          <a:xfrm>
            <a:off x="5424686" y="4778763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타원 132"/>
          <p:cNvSpPr/>
          <p:nvPr/>
        </p:nvSpPr>
        <p:spPr>
          <a:xfrm>
            <a:off x="1867050" y="4603046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>
            <a:off x="3899148" y="4290013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017527" y="3673005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7" name="원통 136"/>
          <p:cNvSpPr/>
          <p:nvPr/>
        </p:nvSpPr>
        <p:spPr>
          <a:xfrm>
            <a:off x="3179068" y="4584567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2771909" y="3823833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9" name="원통 138"/>
          <p:cNvSpPr/>
          <p:nvPr/>
        </p:nvSpPr>
        <p:spPr>
          <a:xfrm>
            <a:off x="2203878" y="3679347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1796719" y="3359245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1" name="원통 140"/>
          <p:cNvSpPr/>
          <p:nvPr/>
        </p:nvSpPr>
        <p:spPr>
          <a:xfrm>
            <a:off x="4217682" y="2850269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3710219" y="3062501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611050" y="533564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464343" y="5334004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464343" y="5309843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1959138" y="472193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1812431" y="4720298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2557066" y="4695998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957474" y="5202911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2810767" y="5201273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2810767" y="5177110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3989403" y="4420660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3870279" y="4419022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5243062" y="5047660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5096355" y="5046021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5096355" y="5021982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1128691" y="2787092"/>
            <a:ext cx="4566564" cy="2193937"/>
          </a:xfrm>
          <a:prstGeom prst="roundRect">
            <a:avLst>
              <a:gd name="adj" fmla="val 2525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1128691" y="2787094"/>
            <a:ext cx="4257895" cy="264026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비르투스의</a:t>
            </a:r>
            <a:r>
              <a:rPr lang="ko-KR" altLang="en-US" sz="1400" b="1" dirty="0" smtClean="0"/>
              <a:t> 성소</a:t>
            </a:r>
            <a:endParaRPr lang="ko-KR" altLang="en-US" sz="1400" b="1" dirty="0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2532965" y="3166864"/>
            <a:ext cx="3155299" cy="443673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433" y="3047298"/>
            <a:ext cx="1340768" cy="18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모서리가 둥근 직사각형 161"/>
          <p:cNvSpPr/>
          <p:nvPr/>
        </p:nvSpPr>
        <p:spPr>
          <a:xfrm>
            <a:off x="5398736" y="2773155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1213709" y="3076277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2532965" y="3334212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&lt; LV 1 &gt;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2532965" y="3051120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기본</a:t>
            </a:r>
            <a:endParaRPr lang="ko-KR" altLang="en-US" sz="1000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755133" y="3334212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+ 0.1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1394865" y="4596362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업그레이드</a:t>
            </a:r>
            <a:endParaRPr lang="ko-KR" altLang="en-US" sz="1000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2532965" y="3727011"/>
            <a:ext cx="3155299" cy="474897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2532965" y="3616879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개방</a:t>
            </a:r>
            <a:endParaRPr lang="ko-KR" altLang="en-US" sz="1000" dirty="0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2532965" y="3916175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60</a:t>
            </a:r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분 동안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3755133" y="3916175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2532965" y="4313336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다음 개방까지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3755133" y="4313336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- 14 : 38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2726302" y="4723008"/>
            <a:ext cx="2865676" cy="147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2579595" y="4721369"/>
            <a:ext cx="1990902" cy="16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3068961" y="4697207"/>
            <a:ext cx="2033984" cy="190546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103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755" y="4704493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모서리가 둥근 직사각형 176"/>
          <p:cNvSpPr/>
          <p:nvPr/>
        </p:nvSpPr>
        <p:spPr>
          <a:xfrm>
            <a:off x="1799014" y="6134760"/>
            <a:ext cx="3299486" cy="165618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1799014" y="6134760"/>
            <a:ext cx="3294436" cy="115212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성소를 업그레이드 하면 개방 충전이 </a:t>
            </a:r>
            <a:r>
              <a:rPr lang="en-US" altLang="ko-KR" sz="1200" dirty="0" smtClean="0"/>
              <a:t>0</a:t>
            </a:r>
            <a:r>
              <a:rPr lang="ko-KR" altLang="en-US" sz="1200" dirty="0" smtClean="0"/>
              <a:t>으로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돌아갑니다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주의하세요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2872066" y="7385382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확인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41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정보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화면이 업그레이드를 위한 재료 투자 화면으로 변경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기존 업그레이드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버튼은 정보 버튼으로 변경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재료에는 업그레이드에 필요한 수량이 보여집니다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재료가 충분한 경우 투자 버튼을 누르면 해당 수량을 보여주는 텍스트가 사라지면서 투자 버튼이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완료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로 변경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재료가 부족한 경우 텍스트가 붉은 색으로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재료가 충분하다면 업그레이드 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200" name="그룹 199"/>
          <p:cNvGrpSpPr/>
          <p:nvPr/>
        </p:nvGrpSpPr>
        <p:grpSpPr>
          <a:xfrm>
            <a:off x="2831478" y="6228184"/>
            <a:ext cx="1058593" cy="864096"/>
            <a:chOff x="1260487" y="5913289"/>
            <a:chExt cx="636238" cy="519341"/>
          </a:xfrm>
        </p:grpSpPr>
        <p:pic>
          <p:nvPicPr>
            <p:cNvPr id="201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직사각형 201"/>
            <p:cNvSpPr/>
            <p:nvPr/>
          </p:nvSpPr>
          <p:spPr>
            <a:xfrm>
              <a:off x="1260487" y="6180603"/>
              <a:ext cx="636238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2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32 / 2</a:t>
              </a:r>
              <a:endParaRPr lang="ko-KR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6" name="모서리가 둥근 사각형 설명선 5"/>
          <p:cNvSpPr/>
          <p:nvPr/>
        </p:nvSpPr>
        <p:spPr>
          <a:xfrm>
            <a:off x="1394865" y="6460729"/>
            <a:ext cx="1188061" cy="424439"/>
          </a:xfrm>
          <a:prstGeom prst="wedgeRoundRectCallout">
            <a:avLst>
              <a:gd name="adj1" fmla="val 96448"/>
              <a:gd name="adj2" fmla="val 4882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chemeClr val="tx1"/>
                </a:solidFill>
              </a:rPr>
              <a:t>보유 재료 수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03" name="모서리가 둥근 사각형 설명선 202"/>
          <p:cNvSpPr/>
          <p:nvPr/>
        </p:nvSpPr>
        <p:spPr>
          <a:xfrm>
            <a:off x="4137349" y="6460729"/>
            <a:ext cx="1188061" cy="424439"/>
          </a:xfrm>
          <a:prstGeom prst="wedgeRoundRectCallout">
            <a:avLst>
              <a:gd name="adj1" fmla="val -85582"/>
              <a:gd name="adj2" fmla="val 522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필요 재료 수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880082" y="7882571"/>
            <a:ext cx="1058593" cy="419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0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/ 2</a:t>
            </a:r>
            <a:endParaRPr lang="ko-KR" altLang="en-US" sz="20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2200826" y="7882571"/>
            <a:ext cx="1058593" cy="419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0</a:t>
            </a:r>
            <a:r>
              <a:rPr lang="en-US" altLang="ko-KR" sz="20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/ 2</a:t>
            </a:r>
            <a:endParaRPr lang="ko-KR" altLang="en-US" sz="20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4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모서리가 둥근 직사각형 149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1" name="타원 150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원통 151"/>
          <p:cNvSpPr/>
          <p:nvPr/>
        </p:nvSpPr>
        <p:spPr>
          <a:xfrm>
            <a:off x="843230" y="3095490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450093" y="377449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4" name="타원 153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154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원통 155"/>
          <p:cNvSpPr/>
          <p:nvPr/>
        </p:nvSpPr>
        <p:spPr>
          <a:xfrm>
            <a:off x="5424686" y="4571999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156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5017527" y="346624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1" name="원통 160"/>
          <p:cNvSpPr/>
          <p:nvPr/>
        </p:nvSpPr>
        <p:spPr>
          <a:xfrm>
            <a:off x="3179068" y="4377803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2771909" y="3617069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3" name="원통 162"/>
          <p:cNvSpPr/>
          <p:nvPr/>
        </p:nvSpPr>
        <p:spPr>
          <a:xfrm>
            <a:off x="2203878" y="3472583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1796719" y="315248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5" name="원통 164"/>
          <p:cNvSpPr/>
          <p:nvPr/>
        </p:nvSpPr>
        <p:spPr>
          <a:xfrm>
            <a:off x="4217682" y="2643505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710219" y="2855737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611050" y="5128879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464343" y="5127240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464343" y="5103079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1959138" y="451517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1812431" y="4513534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2557066" y="4489234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2957474" y="499614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2810767" y="4994509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2810767" y="4970346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3989403" y="4213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3870279" y="4212258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0" name="직사각형 209"/>
          <p:cNvSpPr/>
          <p:nvPr/>
        </p:nvSpPr>
        <p:spPr>
          <a:xfrm>
            <a:off x="5243062" y="4840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1" name="직사각형 210"/>
          <p:cNvSpPr/>
          <p:nvPr/>
        </p:nvSpPr>
        <p:spPr>
          <a:xfrm>
            <a:off x="5096355" y="4839257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2" name="직사각형 211"/>
          <p:cNvSpPr/>
          <p:nvPr/>
        </p:nvSpPr>
        <p:spPr>
          <a:xfrm>
            <a:off x="5096355" y="4815218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1128691" y="2580328"/>
            <a:ext cx="4566564" cy="2193937"/>
          </a:xfrm>
          <a:prstGeom prst="roundRect">
            <a:avLst>
              <a:gd name="adj" fmla="val 2525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1128691" y="2580330"/>
            <a:ext cx="4257895" cy="264026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비르투스의</a:t>
            </a:r>
            <a:r>
              <a:rPr lang="ko-KR" altLang="en-US" sz="1400" b="1" dirty="0" smtClean="0"/>
              <a:t> 성소</a:t>
            </a:r>
            <a:endParaRPr lang="ko-KR" altLang="en-US" sz="1400" b="1" dirty="0"/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2532965" y="2960100"/>
            <a:ext cx="3155299" cy="443673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2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433" y="2840534"/>
            <a:ext cx="1340768" cy="18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" name="모서리가 둥근 직사각형 216"/>
          <p:cNvSpPr/>
          <p:nvPr/>
        </p:nvSpPr>
        <p:spPr>
          <a:xfrm>
            <a:off x="5398736" y="2566391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1213709" y="2869513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 </a:t>
            </a:r>
            <a:r>
              <a:rPr lang="ko-KR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→ </a:t>
            </a:r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0" name="모서리가 둥근 직사각형 219"/>
          <p:cNvSpPr/>
          <p:nvPr/>
        </p:nvSpPr>
        <p:spPr>
          <a:xfrm>
            <a:off x="2532965" y="2844356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기본</a:t>
            </a:r>
            <a:endParaRPr lang="ko-KR" altLang="en-US" sz="1000" dirty="0"/>
          </a:p>
        </p:txBody>
      </p:sp>
      <p:sp>
        <p:nvSpPr>
          <p:cNvPr id="221" name="모서리가 둥근 직사각형 220"/>
          <p:cNvSpPr/>
          <p:nvPr/>
        </p:nvSpPr>
        <p:spPr>
          <a:xfrm>
            <a:off x="2806067" y="3127448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+ 0.1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2" name="모서리가 둥근 직사각형 221"/>
          <p:cNvSpPr/>
          <p:nvPr/>
        </p:nvSpPr>
        <p:spPr>
          <a:xfrm>
            <a:off x="1394865" y="4389598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정보</a:t>
            </a:r>
            <a:endParaRPr lang="ko-KR" altLang="en-US" sz="1000" dirty="0"/>
          </a:p>
        </p:txBody>
      </p:sp>
      <p:sp>
        <p:nvSpPr>
          <p:cNvPr id="223" name="모서리가 둥근 직사각형 222"/>
          <p:cNvSpPr/>
          <p:nvPr/>
        </p:nvSpPr>
        <p:spPr>
          <a:xfrm>
            <a:off x="2532965" y="3520247"/>
            <a:ext cx="3155299" cy="474897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24" name="모서리가 둥근 직사각형 223"/>
          <p:cNvSpPr/>
          <p:nvPr/>
        </p:nvSpPr>
        <p:spPr>
          <a:xfrm>
            <a:off x="2532965" y="3410115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개방</a:t>
            </a:r>
            <a:endParaRPr lang="ko-KR" altLang="en-US" sz="1000" dirty="0"/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4261688" y="3127448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0.2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3664801" y="3127448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→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2806067" y="3680673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3" name="모서리가 둥근 직사각형 242"/>
          <p:cNvSpPr/>
          <p:nvPr/>
        </p:nvSpPr>
        <p:spPr>
          <a:xfrm>
            <a:off x="4261688" y="3680673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3664801" y="3680673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→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2532966" y="4109955"/>
            <a:ext cx="3155298" cy="649354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46" name="모서리가 둥근 직사각형 245"/>
          <p:cNvSpPr/>
          <p:nvPr/>
        </p:nvSpPr>
        <p:spPr>
          <a:xfrm>
            <a:off x="2532965" y="3999823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재료</a:t>
            </a:r>
            <a:endParaRPr lang="ko-KR" altLang="en-US" sz="1000" dirty="0"/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4771013" y="4438018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업그레이드</a:t>
            </a:r>
            <a:endParaRPr lang="ko-KR" altLang="en-US" sz="1000" dirty="0"/>
          </a:p>
        </p:txBody>
      </p:sp>
      <p:grpSp>
        <p:nvGrpSpPr>
          <p:cNvPr id="266" name="그룹 265"/>
          <p:cNvGrpSpPr/>
          <p:nvPr/>
        </p:nvGrpSpPr>
        <p:grpSpPr>
          <a:xfrm>
            <a:off x="2583882" y="4255892"/>
            <a:ext cx="285565" cy="245648"/>
            <a:chOff x="1340768" y="4977185"/>
            <a:chExt cx="575336" cy="494914"/>
          </a:xfrm>
        </p:grpSpPr>
        <p:pic>
          <p:nvPicPr>
            <p:cNvPr id="2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직사각형 267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69" name="그룹 268"/>
          <p:cNvGrpSpPr/>
          <p:nvPr/>
        </p:nvGrpSpPr>
        <p:grpSpPr>
          <a:xfrm>
            <a:off x="3968547" y="4262250"/>
            <a:ext cx="285565" cy="241112"/>
            <a:chOff x="1302668" y="6849393"/>
            <a:chExt cx="575336" cy="485775"/>
          </a:xfrm>
        </p:grpSpPr>
        <p:pic>
          <p:nvPicPr>
            <p:cNvPr id="270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1" name="직사각형 270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2" name="그룹 271"/>
          <p:cNvGrpSpPr/>
          <p:nvPr/>
        </p:nvGrpSpPr>
        <p:grpSpPr>
          <a:xfrm>
            <a:off x="4295563" y="4261525"/>
            <a:ext cx="285565" cy="222201"/>
            <a:chOff x="4100037" y="6849393"/>
            <a:chExt cx="575336" cy="447675"/>
          </a:xfrm>
        </p:grpSpPr>
        <p:pic>
          <p:nvPicPr>
            <p:cNvPr id="273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4" name="직사각형 273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5" name="그룹 274"/>
          <p:cNvGrpSpPr/>
          <p:nvPr/>
        </p:nvGrpSpPr>
        <p:grpSpPr>
          <a:xfrm>
            <a:off x="2924944" y="4261535"/>
            <a:ext cx="285564" cy="245648"/>
            <a:chOff x="4144818" y="4977184"/>
            <a:chExt cx="575336" cy="494915"/>
          </a:xfrm>
        </p:grpSpPr>
        <p:pic>
          <p:nvPicPr>
            <p:cNvPr id="276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" name="직사각형 276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8" name="그룹 277"/>
          <p:cNvGrpSpPr/>
          <p:nvPr/>
        </p:nvGrpSpPr>
        <p:grpSpPr>
          <a:xfrm>
            <a:off x="3642048" y="4264986"/>
            <a:ext cx="285565" cy="245839"/>
            <a:chOff x="4149080" y="5913289"/>
            <a:chExt cx="575336" cy="495300"/>
          </a:xfrm>
        </p:grpSpPr>
        <p:pic>
          <p:nvPicPr>
            <p:cNvPr id="279" name="Picture 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직사각형 279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81" name="그룹 280"/>
          <p:cNvGrpSpPr/>
          <p:nvPr/>
        </p:nvGrpSpPr>
        <p:grpSpPr>
          <a:xfrm>
            <a:off x="3212976" y="4260021"/>
            <a:ext cx="397133" cy="257772"/>
            <a:chOff x="1150144" y="5913289"/>
            <a:chExt cx="800116" cy="519341"/>
          </a:xfrm>
        </p:grpSpPr>
        <p:pic>
          <p:nvPicPr>
            <p:cNvPr id="282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직사각형 282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84" name="모서리가 둥근 직사각형 283"/>
          <p:cNvSpPr/>
          <p:nvPr/>
        </p:nvSpPr>
        <p:spPr>
          <a:xfrm>
            <a:off x="2541135" y="4509667"/>
            <a:ext cx="1308796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골드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3,000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85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405" y="452421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재료들이 번쩍 하면서 수량이 감소하고 즉시 업그레이드 된 정보로 갱신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재료만 충분하다면 버튼을 계속 터치하는 것으로 업그레이드를 현 화면에서 반복할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혹은 골드가 부족할 때 업그레이드 버튼 터치 시 상점을 안내하는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3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모서리가 둥근 직사각형 39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41" name="타원 40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원통 41"/>
          <p:cNvSpPr/>
          <p:nvPr/>
        </p:nvSpPr>
        <p:spPr>
          <a:xfrm>
            <a:off x="843230" y="3095490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450093" y="377449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원통 45"/>
          <p:cNvSpPr/>
          <p:nvPr/>
        </p:nvSpPr>
        <p:spPr>
          <a:xfrm>
            <a:off x="5424686" y="4571999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5017527" y="346624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원통 50"/>
          <p:cNvSpPr/>
          <p:nvPr/>
        </p:nvSpPr>
        <p:spPr>
          <a:xfrm>
            <a:off x="3179068" y="4377803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2771909" y="3617069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3" name="원통 52"/>
          <p:cNvSpPr/>
          <p:nvPr/>
        </p:nvSpPr>
        <p:spPr>
          <a:xfrm>
            <a:off x="2203878" y="3472583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1796719" y="315248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5" name="원통 54"/>
          <p:cNvSpPr/>
          <p:nvPr/>
        </p:nvSpPr>
        <p:spPr>
          <a:xfrm>
            <a:off x="4217682" y="2643505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3710219" y="2855737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611050" y="5128879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64343" y="5127240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64343" y="5103079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959138" y="451517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812431" y="4513534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557066" y="4489234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957474" y="499614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2810767" y="4994509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810767" y="4970346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3989403" y="4213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3870279" y="4212258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243062" y="4840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5096355" y="4839257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096355" y="4815218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1128691" y="2580328"/>
            <a:ext cx="4566564" cy="2193937"/>
          </a:xfrm>
          <a:prstGeom prst="roundRect">
            <a:avLst>
              <a:gd name="adj" fmla="val 2525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1128691" y="2580330"/>
            <a:ext cx="4257895" cy="264026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비르투스의</a:t>
            </a:r>
            <a:r>
              <a:rPr lang="ko-KR" altLang="en-US" sz="1400" b="1" dirty="0" smtClean="0"/>
              <a:t> 성소</a:t>
            </a:r>
            <a:endParaRPr lang="ko-KR" altLang="en-US" sz="1400" b="1" dirty="0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2532965" y="2960100"/>
            <a:ext cx="3155299" cy="443673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433" y="2840534"/>
            <a:ext cx="1340768" cy="18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모서리가 둥근 직사각형 74"/>
          <p:cNvSpPr/>
          <p:nvPr/>
        </p:nvSpPr>
        <p:spPr>
          <a:xfrm>
            <a:off x="5398736" y="2566391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76" name="모서리가 둥근 직사각형 75"/>
          <p:cNvSpPr/>
          <p:nvPr/>
        </p:nvSpPr>
        <p:spPr>
          <a:xfrm>
            <a:off x="1213709" y="2869513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 </a:t>
            </a:r>
            <a:r>
              <a:rPr lang="ko-KR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→ </a:t>
            </a:r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LV3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2532965" y="2844356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기본</a:t>
            </a:r>
            <a:endParaRPr lang="ko-KR" altLang="en-US" sz="1000" dirty="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2806067" y="3127448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0.2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1394865" y="4389598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정보</a:t>
            </a:r>
            <a:endParaRPr lang="ko-KR" altLang="en-US" sz="1000" dirty="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2532965" y="3520247"/>
            <a:ext cx="3155299" cy="474897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1" name="모서리가 둥근 직사각형 80"/>
          <p:cNvSpPr/>
          <p:nvPr/>
        </p:nvSpPr>
        <p:spPr>
          <a:xfrm>
            <a:off x="2532965" y="3410115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개방</a:t>
            </a:r>
            <a:endParaRPr lang="ko-KR" altLang="en-US" sz="1000" dirty="0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4261688" y="3127448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0.3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3664801" y="3127448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→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2806067" y="3680673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4261688" y="3680673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24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3664801" y="3680673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→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2532966" y="4109955"/>
            <a:ext cx="3155298" cy="649354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8" name="모서리가 둥근 직사각형 87"/>
          <p:cNvSpPr/>
          <p:nvPr/>
        </p:nvSpPr>
        <p:spPr>
          <a:xfrm>
            <a:off x="2532965" y="3999823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재료</a:t>
            </a:r>
            <a:endParaRPr lang="ko-KR" altLang="en-US" sz="1000" dirty="0"/>
          </a:p>
        </p:txBody>
      </p:sp>
      <p:sp>
        <p:nvSpPr>
          <p:cNvPr id="89" name="모서리가 둥근 직사각형 88"/>
          <p:cNvSpPr/>
          <p:nvPr/>
        </p:nvSpPr>
        <p:spPr>
          <a:xfrm>
            <a:off x="4771013" y="4438018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업그레이드</a:t>
            </a:r>
            <a:endParaRPr lang="ko-KR" altLang="en-US" sz="1000" dirty="0"/>
          </a:p>
        </p:txBody>
      </p:sp>
      <p:grpSp>
        <p:nvGrpSpPr>
          <p:cNvPr id="90" name="그룹 89"/>
          <p:cNvGrpSpPr/>
          <p:nvPr/>
        </p:nvGrpSpPr>
        <p:grpSpPr>
          <a:xfrm>
            <a:off x="2583882" y="4255892"/>
            <a:ext cx="285565" cy="245648"/>
            <a:chOff x="1340768" y="4977185"/>
            <a:chExt cx="575336" cy="494914"/>
          </a:xfrm>
        </p:grpSpPr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직사각형 91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3968547" y="4262250"/>
            <a:ext cx="285565" cy="241112"/>
            <a:chOff x="1302668" y="6849393"/>
            <a:chExt cx="575336" cy="485775"/>
          </a:xfrm>
        </p:grpSpPr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직사각형 94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4295563" y="4261525"/>
            <a:ext cx="285565" cy="222201"/>
            <a:chOff x="4100037" y="6849393"/>
            <a:chExt cx="575336" cy="447675"/>
          </a:xfrm>
        </p:grpSpPr>
        <p:pic>
          <p:nvPicPr>
            <p:cNvPr id="97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직사각형 97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2924944" y="4261535"/>
            <a:ext cx="285564" cy="245648"/>
            <a:chOff x="4144818" y="4977184"/>
            <a:chExt cx="575336" cy="494915"/>
          </a:xfrm>
        </p:grpSpPr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직사각형 100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3642048" y="4264986"/>
            <a:ext cx="285565" cy="245839"/>
            <a:chOff x="4149080" y="5913289"/>
            <a:chExt cx="575336" cy="495300"/>
          </a:xfrm>
        </p:grpSpPr>
        <p:pic>
          <p:nvPicPr>
            <p:cNvPr id="103" name="Picture 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직사각형 103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3212976" y="4260021"/>
            <a:ext cx="397133" cy="257772"/>
            <a:chOff x="1150144" y="5913289"/>
            <a:chExt cx="800116" cy="519341"/>
          </a:xfrm>
        </p:grpSpPr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직사각형 106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08" name="모서리가 둥근 직사각형 107"/>
          <p:cNvSpPr/>
          <p:nvPr/>
        </p:nvSpPr>
        <p:spPr>
          <a:xfrm>
            <a:off x="2541135" y="4509667"/>
            <a:ext cx="1308796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골드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5,000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정보 화면에서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가득 찬 게이지를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2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6470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모서리가 둥근 직사각형 125"/>
          <p:cNvSpPr/>
          <p:nvPr/>
        </p:nvSpPr>
        <p:spPr>
          <a:xfrm>
            <a:off x="239803" y="2330493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27" name="타원 126"/>
          <p:cNvSpPr/>
          <p:nvPr/>
        </p:nvSpPr>
        <p:spPr>
          <a:xfrm>
            <a:off x="365886" y="520988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원통 127"/>
          <p:cNvSpPr/>
          <p:nvPr/>
        </p:nvSpPr>
        <p:spPr>
          <a:xfrm>
            <a:off x="843230" y="3302254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50093" y="3981262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0" name="타원 129"/>
          <p:cNvSpPr/>
          <p:nvPr/>
        </p:nvSpPr>
        <p:spPr>
          <a:xfrm>
            <a:off x="4962136" y="4895193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타원 130"/>
          <p:cNvSpPr/>
          <p:nvPr/>
        </p:nvSpPr>
        <p:spPr>
          <a:xfrm>
            <a:off x="2716518" y="5046021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원통 131"/>
          <p:cNvSpPr/>
          <p:nvPr/>
        </p:nvSpPr>
        <p:spPr>
          <a:xfrm>
            <a:off x="5424686" y="4778763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타원 132"/>
          <p:cNvSpPr/>
          <p:nvPr/>
        </p:nvSpPr>
        <p:spPr>
          <a:xfrm>
            <a:off x="1867050" y="4603046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>
            <a:off x="3899148" y="4290013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017527" y="3673005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7" name="원통 136"/>
          <p:cNvSpPr/>
          <p:nvPr/>
        </p:nvSpPr>
        <p:spPr>
          <a:xfrm>
            <a:off x="3179068" y="4584567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2771909" y="3823833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9" name="원통 138"/>
          <p:cNvSpPr/>
          <p:nvPr/>
        </p:nvSpPr>
        <p:spPr>
          <a:xfrm>
            <a:off x="2203878" y="3679347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1796719" y="3359245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1" name="원통 140"/>
          <p:cNvSpPr/>
          <p:nvPr/>
        </p:nvSpPr>
        <p:spPr>
          <a:xfrm>
            <a:off x="4217682" y="2850269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3710219" y="3062501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611050" y="533564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464343" y="5334004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464343" y="5309843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1959138" y="472193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1812431" y="4720298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2557066" y="4695998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957474" y="5202911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2810767" y="5201273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2810767" y="5177110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3989403" y="4420660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3870279" y="4419022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5243062" y="5047660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5096355" y="5046021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5096355" y="5021982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1128691" y="2787092"/>
            <a:ext cx="4566564" cy="2193937"/>
          </a:xfrm>
          <a:prstGeom prst="roundRect">
            <a:avLst>
              <a:gd name="adj" fmla="val 2525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1128691" y="2787094"/>
            <a:ext cx="4257895" cy="264026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비르투스의</a:t>
            </a:r>
            <a:r>
              <a:rPr lang="ko-KR" altLang="en-US" sz="1400" b="1" dirty="0" smtClean="0"/>
              <a:t> 성소</a:t>
            </a:r>
            <a:endParaRPr lang="ko-KR" altLang="en-US" sz="1400" b="1" dirty="0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2532965" y="3166864"/>
            <a:ext cx="3155299" cy="443673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433" y="3047298"/>
            <a:ext cx="1340768" cy="18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모서리가 둥근 직사각형 161"/>
          <p:cNvSpPr/>
          <p:nvPr/>
        </p:nvSpPr>
        <p:spPr>
          <a:xfrm>
            <a:off x="5398736" y="2773155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1213709" y="3076277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2532965" y="3334212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&lt; LV 1 &gt;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2532965" y="3051120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기본</a:t>
            </a:r>
            <a:endParaRPr lang="ko-KR" altLang="en-US" sz="1000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755133" y="3334212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+ 0.1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1394865" y="4596362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업그레이드</a:t>
            </a:r>
            <a:endParaRPr lang="ko-KR" altLang="en-US" sz="1000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2532965" y="3727011"/>
            <a:ext cx="3155299" cy="474897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2532965" y="3616879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개방</a:t>
            </a:r>
            <a:endParaRPr lang="ko-KR" altLang="en-US" sz="1000" dirty="0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2532965" y="3916175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60</a:t>
            </a:r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분 동안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3755133" y="3916175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2532965" y="4313336"/>
            <a:ext cx="3059012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성소의 힘을 개방할 수 있습니다</a:t>
            </a:r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2726302" y="4723008"/>
            <a:ext cx="2865676" cy="147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2579594" y="4721369"/>
            <a:ext cx="3012383" cy="1546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03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905" y="475288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직사각형 56"/>
          <p:cNvSpPr/>
          <p:nvPr/>
        </p:nvSpPr>
        <p:spPr>
          <a:xfrm>
            <a:off x="3068961" y="4697207"/>
            <a:ext cx="2033984" cy="190546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터치</a:t>
            </a:r>
            <a:r>
              <a:rPr lang="en-US" altLang="ko-KR" sz="1050" dirty="0" smtClean="0">
                <a:solidFill>
                  <a:schemeClr val="tx1"/>
                </a:solidFill>
              </a:rPr>
              <a:t>!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86520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개방 된 성소에 빛 기둥이 내립니다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게이지가 성소 개방 시간의 카운트 다운으로 변경됩니다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원통 14"/>
          <p:cNvSpPr/>
          <p:nvPr/>
        </p:nvSpPr>
        <p:spPr>
          <a:xfrm>
            <a:off x="843230" y="3095490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0093" y="377449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원통 27"/>
          <p:cNvSpPr/>
          <p:nvPr/>
        </p:nvSpPr>
        <p:spPr>
          <a:xfrm>
            <a:off x="5424686" y="4571999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원통 37"/>
          <p:cNvSpPr/>
          <p:nvPr/>
        </p:nvSpPr>
        <p:spPr>
          <a:xfrm>
            <a:off x="3179068" y="4377803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2771909" y="3617069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원통 39"/>
          <p:cNvSpPr/>
          <p:nvPr/>
        </p:nvSpPr>
        <p:spPr>
          <a:xfrm>
            <a:off x="2203878" y="3472583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796719" y="315248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원통 41"/>
          <p:cNvSpPr/>
          <p:nvPr/>
        </p:nvSpPr>
        <p:spPr>
          <a:xfrm>
            <a:off x="4217682" y="2643505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3710219" y="2855737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11050" y="5128879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4343" y="5127240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4343" y="5103079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959138" y="451517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812431" y="4513534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557066" y="4489234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957474" y="499614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810767" y="4994509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810767" y="4970346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989403" y="4213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870279" y="4212258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243062" y="4840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096355" y="4839257"/>
            <a:ext cx="1322825" cy="1153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096355" y="4810974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- 59 : 54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50" name="원통 49"/>
          <p:cNvSpPr/>
          <p:nvPr/>
        </p:nvSpPr>
        <p:spPr>
          <a:xfrm>
            <a:off x="5260132" y="2123729"/>
            <a:ext cx="905172" cy="2667968"/>
          </a:xfrm>
          <a:prstGeom prst="can">
            <a:avLst>
              <a:gd name="adj" fmla="val 2404"/>
            </a:avLst>
          </a:prstGeom>
          <a:solidFill>
            <a:srgbClr val="FFFF99">
              <a:alpha val="30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5017527" y="346624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화면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(1)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아직 성소가 지어지지 않은 성소 부지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 제한으로 인해 아직 해제 되지 않은 성소 부지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모서리가 둥근 직사각형 27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9" name="타원 28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2771909" y="4416235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성소를 지으려면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터치해주세요</a:t>
            </a:r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784764" y="3946007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성소를 지으려면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터치해주세요</a:t>
            </a:r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21277" y="4606644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성소를 지으려면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터치해주세요</a:t>
            </a:r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8" name="Picture 4" descr="https://cdn3.iconfinder.com/data/icons/padlocks/670/lock_locker2-5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23" y="3728851"/>
            <a:ext cx="344367" cy="4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cdn3.iconfinder.com/data/icons/padlocks/670/lock_locker2-5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017" y="4382340"/>
            <a:ext cx="344367" cy="4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모서리가 둥근 직사각형 39"/>
          <p:cNvSpPr/>
          <p:nvPr/>
        </p:nvSpPr>
        <p:spPr>
          <a:xfrm>
            <a:off x="5017527" y="4374455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LV40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3828817" y="3714812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Lv30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663210" y="434711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52" name="타원 51"/>
          <p:cNvSpPr/>
          <p:nvPr/>
        </p:nvSpPr>
        <p:spPr>
          <a:xfrm>
            <a:off x="4037662" y="348650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1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초안 작성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SNS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상호 작용 피드백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피드백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보유 성소 개수 확정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파괴 삭제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항시 활성화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시스템 접목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예외처리 사항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최근 변경 된 타 시스템과 연계하여 업데이트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개인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/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길드 성소 분리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버전 관리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화면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(2)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레벨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이름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건물 이미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개방 게이지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충전 완료 된 개방 게이지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개방 중인 성소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모서리가 둥근 직사각형 78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80" name="타원 79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원통 80"/>
          <p:cNvSpPr/>
          <p:nvPr/>
        </p:nvSpPr>
        <p:spPr>
          <a:xfrm>
            <a:off x="843230" y="3095490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450093" y="377449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원통 84"/>
          <p:cNvSpPr/>
          <p:nvPr/>
        </p:nvSpPr>
        <p:spPr>
          <a:xfrm>
            <a:off x="5424686" y="4571999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원통 87"/>
          <p:cNvSpPr/>
          <p:nvPr/>
        </p:nvSpPr>
        <p:spPr>
          <a:xfrm>
            <a:off x="3179068" y="4377803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모서리가 둥근 직사각형 88"/>
          <p:cNvSpPr/>
          <p:nvPr/>
        </p:nvSpPr>
        <p:spPr>
          <a:xfrm>
            <a:off x="2771909" y="3617069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0" name="원통 89"/>
          <p:cNvSpPr/>
          <p:nvPr/>
        </p:nvSpPr>
        <p:spPr>
          <a:xfrm>
            <a:off x="2203878" y="3472583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모서리가 둥근 직사각형 90"/>
          <p:cNvSpPr/>
          <p:nvPr/>
        </p:nvSpPr>
        <p:spPr>
          <a:xfrm>
            <a:off x="1796719" y="315248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" name="원통 91"/>
          <p:cNvSpPr/>
          <p:nvPr/>
        </p:nvSpPr>
        <p:spPr>
          <a:xfrm>
            <a:off x="4217682" y="2643505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모서리가 둥근 직사각형 92"/>
          <p:cNvSpPr/>
          <p:nvPr/>
        </p:nvSpPr>
        <p:spPr>
          <a:xfrm>
            <a:off x="3710219" y="2855737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611050" y="5128879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64343" y="5127240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64343" y="5103079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1959138" y="451517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1812431" y="4513534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2557066" y="4489234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2957474" y="499614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2810767" y="4994509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2810767" y="4970346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3989403" y="4213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3870279" y="4212258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5243062" y="4840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5096355" y="4839257"/>
            <a:ext cx="1322825" cy="1153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5096355" y="4810974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- 59 : 54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46" name="원통 145"/>
          <p:cNvSpPr/>
          <p:nvPr/>
        </p:nvSpPr>
        <p:spPr>
          <a:xfrm>
            <a:off x="5260132" y="2123729"/>
            <a:ext cx="905172" cy="2667968"/>
          </a:xfrm>
          <a:prstGeom prst="can">
            <a:avLst>
              <a:gd name="adj" fmla="val 2404"/>
            </a:avLst>
          </a:prstGeom>
          <a:solidFill>
            <a:srgbClr val="FFFF99">
              <a:alpha val="30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5017527" y="346624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527024" y="359438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6" name="타원 75"/>
          <p:cNvSpPr/>
          <p:nvPr/>
        </p:nvSpPr>
        <p:spPr>
          <a:xfrm>
            <a:off x="2448373" y="489933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7" name="타원 76"/>
          <p:cNvSpPr/>
          <p:nvPr/>
        </p:nvSpPr>
        <p:spPr>
          <a:xfrm>
            <a:off x="4048575" y="381491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48" name="타원 147"/>
          <p:cNvSpPr/>
          <p:nvPr/>
        </p:nvSpPr>
        <p:spPr>
          <a:xfrm>
            <a:off x="5805264" y="264350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78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정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레벨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건물 이미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업그레이드 바로 가기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기본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능력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개방 시 능력 및 지속 시간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개방을 위한 충전 완료까지 남은 시간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9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324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모서리가 둥근 직사각형 100"/>
          <p:cNvSpPr/>
          <p:nvPr/>
        </p:nvSpPr>
        <p:spPr>
          <a:xfrm>
            <a:off x="239803" y="2123116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02" name="타원 101"/>
          <p:cNvSpPr/>
          <p:nvPr/>
        </p:nvSpPr>
        <p:spPr>
          <a:xfrm>
            <a:off x="365886" y="5002512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원통 102"/>
          <p:cNvSpPr/>
          <p:nvPr/>
        </p:nvSpPr>
        <p:spPr>
          <a:xfrm>
            <a:off x="843230" y="3094877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450093" y="3773885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5" name="타원 104"/>
          <p:cNvSpPr/>
          <p:nvPr/>
        </p:nvSpPr>
        <p:spPr>
          <a:xfrm>
            <a:off x="4962136" y="4687816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타원 105"/>
          <p:cNvSpPr/>
          <p:nvPr/>
        </p:nvSpPr>
        <p:spPr>
          <a:xfrm>
            <a:off x="2716518" y="4838644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원통 106"/>
          <p:cNvSpPr/>
          <p:nvPr/>
        </p:nvSpPr>
        <p:spPr>
          <a:xfrm>
            <a:off x="5424686" y="4571386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타원 107"/>
          <p:cNvSpPr/>
          <p:nvPr/>
        </p:nvSpPr>
        <p:spPr>
          <a:xfrm>
            <a:off x="1867050" y="439566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타원 108"/>
          <p:cNvSpPr/>
          <p:nvPr/>
        </p:nvSpPr>
        <p:spPr>
          <a:xfrm>
            <a:off x="3899148" y="4082636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5017527" y="346562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2" name="원통 111"/>
          <p:cNvSpPr/>
          <p:nvPr/>
        </p:nvSpPr>
        <p:spPr>
          <a:xfrm>
            <a:off x="3179068" y="4377190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2771909" y="3616456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4" name="원통 113"/>
          <p:cNvSpPr/>
          <p:nvPr/>
        </p:nvSpPr>
        <p:spPr>
          <a:xfrm>
            <a:off x="2203878" y="3471970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1796719" y="315186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6" name="원통 115"/>
          <p:cNvSpPr/>
          <p:nvPr/>
        </p:nvSpPr>
        <p:spPr>
          <a:xfrm>
            <a:off x="4217682" y="2642892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3710219" y="2855124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611050" y="512826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464343" y="5126627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464343" y="5102466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1959138" y="4514560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1812431" y="4512921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2557066" y="4488621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2957474" y="4995534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2810767" y="4993896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2810767" y="4969733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3989403" y="421328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3870279" y="4211645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5243062" y="484028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5096355" y="4838644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5096355" y="4814605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1128691" y="2579715"/>
            <a:ext cx="4566564" cy="2193937"/>
          </a:xfrm>
          <a:prstGeom prst="roundRect">
            <a:avLst>
              <a:gd name="adj" fmla="val 2525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1128691" y="2579717"/>
            <a:ext cx="4257895" cy="264026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비르투스의</a:t>
            </a:r>
            <a:r>
              <a:rPr lang="ko-KR" altLang="en-US" sz="1400" b="1" dirty="0" smtClean="0"/>
              <a:t> 성소</a:t>
            </a:r>
            <a:endParaRPr lang="ko-KR" altLang="en-US" sz="1400" b="1" dirty="0"/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2532965" y="2959487"/>
            <a:ext cx="3155299" cy="443673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13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433" y="2839921"/>
            <a:ext cx="1340768" cy="18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모서리가 둥근 직사각형 135"/>
          <p:cNvSpPr/>
          <p:nvPr/>
        </p:nvSpPr>
        <p:spPr>
          <a:xfrm>
            <a:off x="5398736" y="256577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1213709" y="2868900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2532965" y="3126835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&lt; LV 1 &gt;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2532965" y="2843743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기본</a:t>
            </a:r>
            <a:endParaRPr lang="ko-KR" altLang="en-US" sz="1000" dirty="0"/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3755133" y="3126835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+ 0.1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1" name="모서리가 둥근 직사각형 140"/>
          <p:cNvSpPr/>
          <p:nvPr/>
        </p:nvSpPr>
        <p:spPr>
          <a:xfrm>
            <a:off x="1394865" y="4388985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업그레이드</a:t>
            </a:r>
            <a:endParaRPr lang="ko-KR" altLang="en-US" sz="1000" dirty="0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2532965" y="3519634"/>
            <a:ext cx="3155299" cy="474897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2532965" y="3409502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개방</a:t>
            </a:r>
            <a:endParaRPr lang="ko-KR" altLang="en-US" sz="1000" dirty="0"/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2532965" y="3708798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60</a:t>
            </a:r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분 동안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3755133" y="3708798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2532965" y="4105959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다음 개방까지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3755133" y="4105959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- 14 : 38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2726302" y="4515631"/>
            <a:ext cx="2865676" cy="147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579595" y="4513992"/>
            <a:ext cx="1990902" cy="16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3068961" y="4489830"/>
            <a:ext cx="2033984" cy="190546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51" name="타원 150"/>
          <p:cNvSpPr/>
          <p:nvPr/>
        </p:nvSpPr>
        <p:spPr>
          <a:xfrm>
            <a:off x="1128327" y="326494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52" name="타원 151"/>
          <p:cNvSpPr/>
          <p:nvPr/>
        </p:nvSpPr>
        <p:spPr>
          <a:xfrm>
            <a:off x="1160368" y="402833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53" name="타원 152"/>
          <p:cNvSpPr/>
          <p:nvPr/>
        </p:nvSpPr>
        <p:spPr>
          <a:xfrm>
            <a:off x="2340795" y="27505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54" name="타원 153"/>
          <p:cNvSpPr/>
          <p:nvPr/>
        </p:nvSpPr>
        <p:spPr>
          <a:xfrm>
            <a:off x="4602096" y="406194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4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업그레이드 화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정보 화면 바로 가기 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업그레이드 시 변화 하는 능력 비교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업그레이드에 필요한 재료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업그레이드 버튼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42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모서리가 둥근 직사각형 42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원통 44"/>
          <p:cNvSpPr/>
          <p:nvPr/>
        </p:nvSpPr>
        <p:spPr>
          <a:xfrm>
            <a:off x="843230" y="3095490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450093" y="377449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원통 54"/>
          <p:cNvSpPr/>
          <p:nvPr/>
        </p:nvSpPr>
        <p:spPr>
          <a:xfrm>
            <a:off x="5424686" y="4571999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5017527" y="346624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원통 58"/>
          <p:cNvSpPr/>
          <p:nvPr/>
        </p:nvSpPr>
        <p:spPr>
          <a:xfrm>
            <a:off x="3179068" y="4377803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2771909" y="3617069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7" name="원통 76"/>
          <p:cNvSpPr/>
          <p:nvPr/>
        </p:nvSpPr>
        <p:spPr>
          <a:xfrm>
            <a:off x="2203878" y="3472583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1796719" y="315248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0" name="원통 79"/>
          <p:cNvSpPr/>
          <p:nvPr/>
        </p:nvSpPr>
        <p:spPr>
          <a:xfrm>
            <a:off x="4217682" y="2643505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모서리가 둥근 직사각형 80"/>
          <p:cNvSpPr/>
          <p:nvPr/>
        </p:nvSpPr>
        <p:spPr>
          <a:xfrm>
            <a:off x="3710219" y="2855737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11050" y="5128879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464343" y="5127240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464343" y="5103079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1959138" y="451517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1812431" y="4513534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2557066" y="4489234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2957474" y="499614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2810767" y="4994509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2810767" y="4970346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989403" y="4213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3870279" y="4212258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5243062" y="4840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096355" y="4839257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096355" y="4815218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1128691" y="2580328"/>
            <a:ext cx="4566564" cy="2193937"/>
          </a:xfrm>
          <a:prstGeom prst="roundRect">
            <a:avLst>
              <a:gd name="adj" fmla="val 2525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모서리가 둥근 직사각형 96"/>
          <p:cNvSpPr/>
          <p:nvPr/>
        </p:nvSpPr>
        <p:spPr>
          <a:xfrm>
            <a:off x="1128691" y="2580330"/>
            <a:ext cx="4257895" cy="264026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비르투스의</a:t>
            </a:r>
            <a:r>
              <a:rPr lang="ko-KR" altLang="en-US" sz="1400" b="1" dirty="0" smtClean="0"/>
              <a:t> 성소</a:t>
            </a:r>
            <a:endParaRPr lang="ko-KR" altLang="en-US" sz="1400" b="1" dirty="0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2532965" y="2960100"/>
            <a:ext cx="3155299" cy="443673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433" y="2840534"/>
            <a:ext cx="1340768" cy="18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모서리가 둥근 직사각형 99"/>
          <p:cNvSpPr/>
          <p:nvPr/>
        </p:nvSpPr>
        <p:spPr>
          <a:xfrm>
            <a:off x="5398736" y="2566391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1213709" y="2869513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 </a:t>
            </a:r>
            <a:r>
              <a:rPr lang="ko-KR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→ </a:t>
            </a:r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LV3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2532965" y="2844356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기본</a:t>
            </a:r>
            <a:endParaRPr lang="ko-KR" altLang="en-US" sz="1000" dirty="0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06067" y="3127448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0.2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1394865" y="4389598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정보</a:t>
            </a:r>
            <a:endParaRPr lang="ko-KR" altLang="en-US" sz="1000" dirty="0"/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2532965" y="3520247"/>
            <a:ext cx="3155299" cy="474897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2532965" y="3410115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개방</a:t>
            </a:r>
            <a:endParaRPr lang="ko-KR" altLang="en-US" sz="1000" dirty="0"/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4261688" y="3127448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0.3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3664801" y="3127448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→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2806067" y="3680673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4261688" y="3680673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24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3664801" y="3680673"/>
            <a:ext cx="930565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→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2532966" y="4109955"/>
            <a:ext cx="3155298" cy="649354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2532965" y="3999823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재료</a:t>
            </a:r>
            <a:endParaRPr lang="ko-KR" altLang="en-US" sz="1000" dirty="0"/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4771013" y="4438018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업그레이드</a:t>
            </a:r>
            <a:endParaRPr lang="ko-KR" altLang="en-US" sz="1000" dirty="0"/>
          </a:p>
        </p:txBody>
      </p:sp>
      <p:grpSp>
        <p:nvGrpSpPr>
          <p:cNvPr id="115" name="그룹 114"/>
          <p:cNvGrpSpPr/>
          <p:nvPr/>
        </p:nvGrpSpPr>
        <p:grpSpPr>
          <a:xfrm>
            <a:off x="2583882" y="4255892"/>
            <a:ext cx="285565" cy="245648"/>
            <a:chOff x="1340768" y="4977185"/>
            <a:chExt cx="575336" cy="494914"/>
          </a:xfrm>
        </p:grpSpPr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직사각형 116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그룹 117"/>
          <p:cNvGrpSpPr/>
          <p:nvPr/>
        </p:nvGrpSpPr>
        <p:grpSpPr>
          <a:xfrm>
            <a:off x="3968547" y="4262250"/>
            <a:ext cx="285565" cy="241112"/>
            <a:chOff x="1302668" y="6849393"/>
            <a:chExt cx="575336" cy="485775"/>
          </a:xfrm>
        </p:grpSpPr>
        <p:pic>
          <p:nvPicPr>
            <p:cNvPr id="119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직사각형 119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그룹 120"/>
          <p:cNvGrpSpPr/>
          <p:nvPr/>
        </p:nvGrpSpPr>
        <p:grpSpPr>
          <a:xfrm>
            <a:off x="4295563" y="4261525"/>
            <a:ext cx="285565" cy="222201"/>
            <a:chOff x="4100037" y="6849393"/>
            <a:chExt cx="575336" cy="447675"/>
          </a:xfrm>
        </p:grpSpPr>
        <p:pic>
          <p:nvPicPr>
            <p:cNvPr id="122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직사각형 122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2924944" y="4261535"/>
            <a:ext cx="285564" cy="245648"/>
            <a:chOff x="4144818" y="4977184"/>
            <a:chExt cx="575336" cy="494915"/>
          </a:xfrm>
        </p:grpSpPr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직사각형 125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그룹 126"/>
          <p:cNvGrpSpPr/>
          <p:nvPr/>
        </p:nvGrpSpPr>
        <p:grpSpPr>
          <a:xfrm>
            <a:off x="3642048" y="4264986"/>
            <a:ext cx="285565" cy="245839"/>
            <a:chOff x="4149080" y="5913289"/>
            <a:chExt cx="575336" cy="495300"/>
          </a:xfrm>
        </p:grpSpPr>
        <p:pic>
          <p:nvPicPr>
            <p:cNvPr id="128" name="Picture 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직사각형 128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3212976" y="4260021"/>
            <a:ext cx="397133" cy="257772"/>
            <a:chOff x="1150144" y="5913289"/>
            <a:chExt cx="800116" cy="519341"/>
          </a:xfrm>
        </p:grpSpPr>
        <p:pic>
          <p:nvPicPr>
            <p:cNvPr id="131" name="Picture 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직사각형 131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33" name="모서리가 둥근 직사각형 132"/>
          <p:cNvSpPr/>
          <p:nvPr/>
        </p:nvSpPr>
        <p:spPr>
          <a:xfrm>
            <a:off x="2541135" y="4509667"/>
            <a:ext cx="1308796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골드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5,000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4" name="타원 133"/>
          <p:cNvSpPr/>
          <p:nvPr/>
        </p:nvSpPr>
        <p:spPr>
          <a:xfrm>
            <a:off x="1128691" y="405952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>
            <a:off x="2361115" y="263194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36" name="타원 135"/>
          <p:cNvSpPr/>
          <p:nvPr/>
        </p:nvSpPr>
        <p:spPr>
          <a:xfrm>
            <a:off x="2326554" y="391663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37" name="타원 136"/>
          <p:cNvSpPr/>
          <p:nvPr/>
        </p:nvSpPr>
        <p:spPr>
          <a:xfrm>
            <a:off x="5513905" y="404949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7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충전 완료 성소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충전 알림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충전 게이지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터치 시 개방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8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모서리가 둥근 직사각형 186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88" name="타원 187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원통 188"/>
          <p:cNvSpPr/>
          <p:nvPr/>
        </p:nvSpPr>
        <p:spPr>
          <a:xfrm>
            <a:off x="843230" y="3095490"/>
            <a:ext cx="576064" cy="19982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450093" y="3774498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5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세리핌의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1" name="타원 190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타원 191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원통 192"/>
          <p:cNvSpPr/>
          <p:nvPr/>
        </p:nvSpPr>
        <p:spPr>
          <a:xfrm>
            <a:off x="5424686" y="4571999"/>
            <a:ext cx="576064" cy="2134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" name="타원 193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타원 194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017527" y="346624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</a:t>
            </a:r>
            <a:r>
              <a:rPr lang="en-US" altLang="ko-K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비르투스의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7" name="원통 196"/>
          <p:cNvSpPr/>
          <p:nvPr/>
        </p:nvSpPr>
        <p:spPr>
          <a:xfrm>
            <a:off x="3179068" y="4377803"/>
            <a:ext cx="576064" cy="558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2771909" y="3617069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오파님의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9" name="원통 198"/>
          <p:cNvSpPr/>
          <p:nvPr/>
        </p:nvSpPr>
        <p:spPr>
          <a:xfrm>
            <a:off x="2203878" y="3472583"/>
            <a:ext cx="576064" cy="999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1796719" y="3152481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2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케루빔의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1" name="원통 200"/>
          <p:cNvSpPr/>
          <p:nvPr/>
        </p:nvSpPr>
        <p:spPr>
          <a:xfrm>
            <a:off x="4217682" y="2643505"/>
            <a:ext cx="576064" cy="1531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3710219" y="2855737"/>
            <a:ext cx="1590990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4</a:t>
            </a:r>
          </a:p>
          <a:p>
            <a:pPr algn="ctr"/>
            <a:r>
              <a:rPr lang="ko-KR" altLang="en-US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도미니온스의</a:t>
            </a:r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성소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3" name="직사각형 202"/>
          <p:cNvSpPr/>
          <p:nvPr/>
        </p:nvSpPr>
        <p:spPr>
          <a:xfrm>
            <a:off x="611050" y="5128879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464343" y="5127240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464343" y="5103079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58%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1959138" y="4515173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1812431" y="4513534"/>
            <a:ext cx="1236465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2557066" y="4489234"/>
            <a:ext cx="559704" cy="15824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94%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2957474" y="4996147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0" name="직사각형 209"/>
          <p:cNvSpPr/>
          <p:nvPr/>
        </p:nvSpPr>
        <p:spPr>
          <a:xfrm>
            <a:off x="2810767" y="4994509"/>
            <a:ext cx="376333" cy="1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1" name="직사각형 210"/>
          <p:cNvSpPr/>
          <p:nvPr/>
        </p:nvSpPr>
        <p:spPr>
          <a:xfrm>
            <a:off x="2810767" y="4970346"/>
            <a:ext cx="514669" cy="15689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24%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12" name="직사각형 211"/>
          <p:cNvSpPr/>
          <p:nvPr/>
        </p:nvSpPr>
        <p:spPr>
          <a:xfrm>
            <a:off x="3989403" y="4213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3870279" y="4212258"/>
            <a:ext cx="1322825" cy="117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5243062" y="4840896"/>
            <a:ext cx="1176118" cy="12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5096355" y="4839257"/>
            <a:ext cx="817097" cy="11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6" name="직사각형 215"/>
          <p:cNvSpPr/>
          <p:nvPr/>
        </p:nvSpPr>
        <p:spPr>
          <a:xfrm>
            <a:off x="5096355" y="4815218"/>
            <a:ext cx="1236465" cy="15512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61%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1128691" y="2580328"/>
            <a:ext cx="4566564" cy="2193937"/>
          </a:xfrm>
          <a:prstGeom prst="roundRect">
            <a:avLst>
              <a:gd name="adj" fmla="val 2525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1128691" y="2580330"/>
            <a:ext cx="4257895" cy="264026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비르투스의</a:t>
            </a:r>
            <a:r>
              <a:rPr lang="ko-KR" altLang="en-US" sz="1400" b="1" dirty="0" smtClean="0"/>
              <a:t> 성소</a:t>
            </a:r>
            <a:endParaRPr lang="ko-KR" altLang="en-US" sz="1400" b="1" dirty="0"/>
          </a:p>
        </p:txBody>
      </p:sp>
      <p:sp>
        <p:nvSpPr>
          <p:cNvPr id="219" name="모서리가 둥근 직사각형 218"/>
          <p:cNvSpPr/>
          <p:nvPr/>
        </p:nvSpPr>
        <p:spPr>
          <a:xfrm>
            <a:off x="2532965" y="2960100"/>
            <a:ext cx="3155299" cy="443673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433" y="2840534"/>
            <a:ext cx="1340768" cy="18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모서리가 둥근 직사각형 220"/>
          <p:cNvSpPr/>
          <p:nvPr/>
        </p:nvSpPr>
        <p:spPr>
          <a:xfrm>
            <a:off x="5398736" y="2566391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22" name="모서리가 둥근 직사각형 221"/>
          <p:cNvSpPr/>
          <p:nvPr/>
        </p:nvSpPr>
        <p:spPr>
          <a:xfrm>
            <a:off x="1213709" y="2869513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3" name="모서리가 둥근 직사각형 222"/>
          <p:cNvSpPr/>
          <p:nvPr/>
        </p:nvSpPr>
        <p:spPr>
          <a:xfrm>
            <a:off x="2532965" y="3127448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&lt; LV 1 &gt;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4" name="모서리가 둥근 직사각형 223"/>
          <p:cNvSpPr/>
          <p:nvPr/>
        </p:nvSpPr>
        <p:spPr>
          <a:xfrm>
            <a:off x="2532965" y="2844356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기본</a:t>
            </a:r>
            <a:endParaRPr lang="ko-KR" altLang="en-US" sz="1000" dirty="0"/>
          </a:p>
        </p:txBody>
      </p:sp>
      <p:sp>
        <p:nvSpPr>
          <p:cNvPr id="225" name="모서리가 둥근 직사각형 224"/>
          <p:cNvSpPr/>
          <p:nvPr/>
        </p:nvSpPr>
        <p:spPr>
          <a:xfrm>
            <a:off x="3755133" y="3127448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+ 0.1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6" name="모서리가 둥근 직사각형 225"/>
          <p:cNvSpPr/>
          <p:nvPr/>
        </p:nvSpPr>
        <p:spPr>
          <a:xfrm>
            <a:off x="1394865" y="4389598"/>
            <a:ext cx="869904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업그레이드</a:t>
            </a:r>
            <a:endParaRPr lang="ko-KR" altLang="en-US" sz="1000" dirty="0"/>
          </a:p>
        </p:txBody>
      </p:sp>
      <p:sp>
        <p:nvSpPr>
          <p:cNvPr id="227" name="모서리가 둥근 직사각형 226"/>
          <p:cNvSpPr/>
          <p:nvPr/>
        </p:nvSpPr>
        <p:spPr>
          <a:xfrm>
            <a:off x="2532965" y="3520247"/>
            <a:ext cx="3155299" cy="474897"/>
          </a:xfrm>
          <a:prstGeom prst="roundRect">
            <a:avLst>
              <a:gd name="adj" fmla="val 264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28" name="모서리가 둥근 직사각형 227"/>
          <p:cNvSpPr/>
          <p:nvPr/>
        </p:nvSpPr>
        <p:spPr>
          <a:xfrm>
            <a:off x="2532965" y="3410115"/>
            <a:ext cx="610381" cy="222021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개방</a:t>
            </a:r>
            <a:endParaRPr lang="ko-KR" altLang="en-US" sz="1000" dirty="0"/>
          </a:p>
        </p:txBody>
      </p:sp>
      <p:sp>
        <p:nvSpPr>
          <p:cNvPr id="229" name="모서리가 둥근 직사각형 228"/>
          <p:cNvSpPr/>
          <p:nvPr/>
        </p:nvSpPr>
        <p:spPr>
          <a:xfrm>
            <a:off x="2532965" y="3709411"/>
            <a:ext cx="1203667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60</a:t>
            </a:r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분 동안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0" name="모서리가 둥근 직사각형 229"/>
          <p:cNvSpPr/>
          <p:nvPr/>
        </p:nvSpPr>
        <p:spPr>
          <a:xfrm>
            <a:off x="3755133" y="3709411"/>
            <a:ext cx="1905978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힘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+ </a:t>
            </a:r>
            <a:r>
              <a:rPr lang="en-US" altLang="ko-KR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</a:t>
            </a:r>
            <a:endParaRPr lang="ko-KR" alt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1" name="모서리가 둥근 직사각형 230"/>
          <p:cNvSpPr/>
          <p:nvPr/>
        </p:nvSpPr>
        <p:spPr>
          <a:xfrm>
            <a:off x="2532965" y="4106572"/>
            <a:ext cx="3059012" cy="312307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성소의 힘을 개방할 수 있습니다</a:t>
            </a:r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2" name="직사각형 231"/>
          <p:cNvSpPr/>
          <p:nvPr/>
        </p:nvSpPr>
        <p:spPr>
          <a:xfrm>
            <a:off x="2726302" y="4516244"/>
            <a:ext cx="2865676" cy="147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3" name="직사각형 232"/>
          <p:cNvSpPr/>
          <p:nvPr/>
        </p:nvSpPr>
        <p:spPr>
          <a:xfrm>
            <a:off x="2579594" y="4514605"/>
            <a:ext cx="3012383" cy="1546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4" name="직사각형 233"/>
          <p:cNvSpPr/>
          <p:nvPr/>
        </p:nvSpPr>
        <p:spPr>
          <a:xfrm>
            <a:off x="3068961" y="4490443"/>
            <a:ext cx="2033984" cy="190546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터치</a:t>
            </a:r>
            <a:r>
              <a:rPr lang="en-US" altLang="ko-KR" sz="1050" dirty="0" smtClean="0">
                <a:solidFill>
                  <a:schemeClr val="tx1"/>
                </a:solidFill>
              </a:rPr>
              <a:t>!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34" name="타원 133"/>
          <p:cNvSpPr/>
          <p:nvPr/>
        </p:nvSpPr>
        <p:spPr>
          <a:xfrm>
            <a:off x="2507936" y="404280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35" name="타원 234"/>
          <p:cNvSpPr/>
          <p:nvPr/>
        </p:nvSpPr>
        <p:spPr>
          <a:xfrm>
            <a:off x="3025296" y="440407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2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목차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기획의 목적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성소를 지어 게임에 도움이 되는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버프를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제공 받는 것이 가장 큰 목적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성소를 짓기 위해서는 게임 내 각종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재화를 요구하여 재화 소모를 촉진 시킵니다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성소의 설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성소의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성소의 모습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업그레이드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화면 입장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정보 보기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업그레이드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개방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개요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성소의 설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가지 종류가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en-US" altLang="ko-KR" sz="1000" dirty="0" smtClean="0">
                <a:solidFill>
                  <a:srgbClr val="FF0000"/>
                </a:solidFill>
              </a:rPr>
              <a:t>– </a:t>
            </a:r>
            <a:r>
              <a:rPr lang="ko-KR" altLang="en-US" sz="1000" dirty="0" smtClean="0">
                <a:solidFill>
                  <a:srgbClr val="FF0000"/>
                </a:solidFill>
              </a:rPr>
              <a:t>미정입니다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최초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성소는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 0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상태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성소의 최대 레벨은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LV50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r>
              <a:rPr lang="en-US" altLang="ko-KR" sz="1000" dirty="0" smtClean="0">
                <a:solidFill>
                  <a:srgbClr val="FF0000"/>
                </a:solidFill>
              </a:rPr>
              <a:t> – </a:t>
            </a:r>
            <a:r>
              <a:rPr lang="ko-KR" altLang="en-US" sz="1000" dirty="0" smtClean="0">
                <a:solidFill>
                  <a:srgbClr val="FF0000"/>
                </a:solidFill>
              </a:rPr>
              <a:t>미정입니다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성소를 지을 수 있는 장소와 수량이 정해져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r>
              <a:rPr lang="en-US" altLang="ko-KR" sz="1000" dirty="0">
                <a:solidFill>
                  <a:srgbClr val="FF0000"/>
                </a:solidFill>
              </a:rPr>
              <a:t> – </a:t>
            </a:r>
            <a:r>
              <a:rPr lang="ko-KR" altLang="en-US" sz="1000" dirty="0" smtClean="0">
                <a:solidFill>
                  <a:srgbClr val="FF0000"/>
                </a:solidFill>
              </a:rPr>
              <a:t>수량 미정입니다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성소를 지을 수 있는 장소는 레벨에 따라 해제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en-US" altLang="ko-KR" sz="1000" dirty="0" smtClean="0">
                <a:solidFill>
                  <a:srgbClr val="FF0000"/>
                </a:solidFill>
              </a:rPr>
              <a:t>– </a:t>
            </a:r>
            <a:r>
              <a:rPr lang="ko-KR" altLang="en-US" sz="1000" dirty="0" smtClean="0">
                <a:solidFill>
                  <a:srgbClr val="FF0000"/>
                </a:solidFill>
              </a:rPr>
              <a:t>해제 레벨 미정 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 1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이상만 된다면 해당 성소의 효과를 받게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성소를 업그레이드 하기 위해서는 골드와 재료 아이템을 필요로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효과를 제공합니다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또한 일정 시간마다 차지 게이지가 차오르며 게이지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100%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달성 시 성소 폭발을 이용해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효과를 일정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시간동안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극대화 시킬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폭발 시간이 끝나면 다시 평소의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효과를 제공하고 차지 게이지는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부터 다시 시작합니다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성소의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세라핌의</a:t>
            </a:r>
            <a:r>
              <a:rPr lang="ko-KR" altLang="en-US" sz="1000" dirty="0" smtClean="0">
                <a:solidFill>
                  <a:schemeClr val="tx1"/>
                </a:solidFill>
              </a:rPr>
              <a:t> 성소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물리 </a:t>
            </a:r>
            <a:r>
              <a:rPr lang="ko-KR" altLang="en-US" sz="1000" dirty="0">
                <a:solidFill>
                  <a:schemeClr val="tx1"/>
                </a:solidFill>
              </a:rPr>
              <a:t>공격력 증가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케루빔의</a:t>
            </a:r>
            <a:r>
              <a:rPr lang="ko-KR" altLang="en-US" sz="1000" dirty="0" smtClean="0">
                <a:solidFill>
                  <a:schemeClr val="tx1"/>
                </a:solidFill>
              </a:rPr>
              <a:t> 성소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물리 </a:t>
            </a:r>
            <a:r>
              <a:rPr lang="ko-KR" altLang="en-US" sz="1000" dirty="0">
                <a:solidFill>
                  <a:schemeClr val="tx1"/>
                </a:solidFill>
              </a:rPr>
              <a:t>방어력 증가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오파님의</a:t>
            </a:r>
            <a:r>
              <a:rPr lang="ko-KR" altLang="en-US" sz="1000" dirty="0" smtClean="0">
                <a:solidFill>
                  <a:schemeClr val="tx1"/>
                </a:solidFill>
              </a:rPr>
              <a:t> 성소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마법 </a:t>
            </a:r>
            <a:r>
              <a:rPr lang="ko-KR" altLang="en-US" sz="1000" dirty="0">
                <a:solidFill>
                  <a:schemeClr val="tx1"/>
                </a:solidFill>
              </a:rPr>
              <a:t>공격력 증가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도미니온스의</a:t>
            </a:r>
            <a:r>
              <a:rPr lang="ko-KR" altLang="en-US" sz="1000" dirty="0" smtClean="0">
                <a:solidFill>
                  <a:schemeClr val="tx1"/>
                </a:solidFill>
              </a:rPr>
              <a:t> 성소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마법 </a:t>
            </a:r>
            <a:r>
              <a:rPr lang="ko-KR" altLang="en-US" sz="1000" dirty="0">
                <a:solidFill>
                  <a:schemeClr val="tx1"/>
                </a:solidFill>
              </a:rPr>
              <a:t>방어력 증가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비르투스의</a:t>
            </a:r>
            <a:r>
              <a:rPr lang="ko-KR" altLang="en-US" sz="1000" dirty="0" smtClean="0">
                <a:solidFill>
                  <a:schemeClr val="tx1"/>
                </a:solidFill>
              </a:rPr>
              <a:t> 성소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체력 증가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이름 패턴은 정해졌습니다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 </a:t>
            </a:r>
            <a:r>
              <a:rPr lang="ko-KR" altLang="en-US" sz="1000" dirty="0" smtClean="0">
                <a:solidFill>
                  <a:srgbClr val="FF0000"/>
                </a:solidFill>
              </a:rPr>
              <a:t>아래는 여유분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rgbClr val="FF0000"/>
                </a:solidFill>
              </a:rPr>
              <a:t>엑수시에스의</a:t>
            </a:r>
            <a:r>
              <a:rPr lang="ko-KR" altLang="en-US" sz="1000" dirty="0" smtClean="0">
                <a:solidFill>
                  <a:srgbClr val="FF0000"/>
                </a:solidFill>
              </a:rPr>
              <a:t> 성소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rgbClr val="FF0000"/>
                </a:solidFill>
              </a:rPr>
              <a:t>아르헤스의</a:t>
            </a:r>
            <a:r>
              <a:rPr lang="ko-KR" altLang="en-US" sz="1000" dirty="0" smtClean="0">
                <a:solidFill>
                  <a:srgbClr val="FF0000"/>
                </a:solidFill>
              </a:rPr>
              <a:t> 성소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rgbClr val="FF0000"/>
                </a:solidFill>
              </a:rPr>
              <a:t>아르크안젤루스의</a:t>
            </a:r>
            <a:r>
              <a:rPr lang="ko-KR" altLang="en-US" sz="1000" dirty="0" smtClean="0">
                <a:solidFill>
                  <a:srgbClr val="FF0000"/>
                </a:solidFill>
              </a:rPr>
              <a:t> 성소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rgbClr val="FF0000"/>
                </a:solidFill>
              </a:rPr>
              <a:t>앙겔루스의</a:t>
            </a:r>
            <a:r>
              <a:rPr lang="ko-KR" altLang="en-US" sz="1000" dirty="0" smtClean="0">
                <a:solidFill>
                  <a:srgbClr val="FF0000"/>
                </a:solidFill>
              </a:rPr>
              <a:t> 성소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효과는 현재 예시이며 </a:t>
            </a:r>
            <a:r>
              <a:rPr lang="ko-KR" altLang="en-US" sz="1000" dirty="0" smtClean="0">
                <a:solidFill>
                  <a:srgbClr val="FF0000"/>
                </a:solidFill>
              </a:rPr>
              <a:t>미정입니다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성소의 모습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게임 내 아이콘 및 성소 화면에서 보여질 각 성소의 표현 방법입니다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성소는 기본적으로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HOMM (</a:t>
            </a:r>
            <a:r>
              <a:rPr lang="en-US" altLang="ko-KR" sz="1000" dirty="0" err="1" smtClean="0">
                <a:solidFill>
                  <a:sysClr val="windowText" lastClr="000000"/>
                </a:solidFill>
              </a:rPr>
              <a:t>Heros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of Might and Magic)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의 건물 성장 방식을 따릅니다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성소가 업그레이드 될 수록 건물 층이 올라가고 외형도 조금씩 변화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예시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아래는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HOMM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시리즈의 대표적인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성장형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건물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이미지 변화는 </a:t>
            </a:r>
            <a:r>
              <a:rPr lang="en-US" altLang="ko-KR" sz="1000" dirty="0" smtClean="0">
                <a:solidFill>
                  <a:srgbClr val="FF0000"/>
                </a:solidFill>
              </a:rPr>
              <a:t>10</a:t>
            </a:r>
            <a:r>
              <a:rPr lang="ko-KR" altLang="en-US" sz="1000" dirty="0" smtClean="0">
                <a:solidFill>
                  <a:srgbClr val="FF0000"/>
                </a:solidFill>
              </a:rPr>
              <a:t>레벨마다 이루어집니다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 (</a:t>
            </a:r>
            <a:r>
              <a:rPr lang="ko-KR" altLang="en-US" sz="1000" dirty="0" smtClean="0">
                <a:solidFill>
                  <a:srgbClr val="FF0000"/>
                </a:solidFill>
              </a:rPr>
              <a:t>미정입니다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)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최초 </a:t>
            </a:r>
            <a:r>
              <a:rPr lang="en-US" altLang="ko-KR" sz="1000" dirty="0" smtClean="0">
                <a:solidFill>
                  <a:srgbClr val="FF0000"/>
                </a:solidFill>
              </a:rPr>
              <a:t>LV1 </a:t>
            </a:r>
            <a:r>
              <a:rPr lang="ko-KR" altLang="en-US" sz="1000" dirty="0" smtClean="0">
                <a:solidFill>
                  <a:srgbClr val="FF0000"/>
                </a:solidFill>
              </a:rPr>
              <a:t>이미지 포함 </a:t>
            </a:r>
            <a:r>
              <a:rPr lang="en-US" altLang="ko-KR" sz="1000" dirty="0" smtClean="0">
                <a:solidFill>
                  <a:srgbClr val="FF0000"/>
                </a:solidFill>
              </a:rPr>
              <a:t>6</a:t>
            </a:r>
            <a:r>
              <a:rPr lang="ko-KR" altLang="en-US" sz="1000" dirty="0" smtClean="0">
                <a:solidFill>
                  <a:srgbClr val="FF0000"/>
                </a:solidFill>
              </a:rPr>
              <a:t>단계의 외형 변화가 진행 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 (4</a:t>
            </a:r>
            <a:r>
              <a:rPr lang="ko-KR" altLang="en-US" sz="1000" dirty="0" smtClean="0">
                <a:solidFill>
                  <a:srgbClr val="FF0000"/>
                </a:solidFill>
              </a:rPr>
              <a:t>번에 따라 변경</a:t>
            </a:r>
            <a:r>
              <a:rPr lang="en-US" altLang="ko-KR" sz="10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http://static9.cdn.ubi.com/en-GB/images/DWELLINGS%20-%20Stronghold%20Dwellingstcm21138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824" y="2483768"/>
            <a:ext cx="2310325" cy="120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872" y="4114949"/>
            <a:ext cx="79716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656" y="4114552"/>
            <a:ext cx="1098645" cy="121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567" y="4114553"/>
            <a:ext cx="634191" cy="121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916" y="4114950"/>
            <a:ext cx="104103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373" y="4114552"/>
            <a:ext cx="1150995" cy="121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4114949"/>
            <a:ext cx="809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사다리꼴 4"/>
          <p:cNvSpPr/>
          <p:nvPr/>
        </p:nvSpPr>
        <p:spPr>
          <a:xfrm>
            <a:off x="2076109" y="7488324"/>
            <a:ext cx="2705782" cy="360040"/>
          </a:xfrm>
          <a:prstGeom prst="trapezoid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LV 1 ~ LV 9</a:t>
            </a:r>
            <a:endParaRPr lang="ko-KR" altLang="en-US" sz="1000" dirty="0"/>
          </a:p>
        </p:txBody>
      </p:sp>
      <p:sp>
        <p:nvSpPr>
          <p:cNvPr id="13" name="사다리꼴 12"/>
          <p:cNvSpPr/>
          <p:nvPr/>
        </p:nvSpPr>
        <p:spPr>
          <a:xfrm>
            <a:off x="2276872" y="7128284"/>
            <a:ext cx="2304256" cy="360040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LV10 ~ LV19</a:t>
            </a:r>
            <a:endParaRPr lang="ko-KR" altLang="en-US" sz="1000" dirty="0"/>
          </a:p>
        </p:txBody>
      </p:sp>
      <p:sp>
        <p:nvSpPr>
          <p:cNvPr id="14" name="사다리꼴 13"/>
          <p:cNvSpPr/>
          <p:nvPr/>
        </p:nvSpPr>
        <p:spPr>
          <a:xfrm>
            <a:off x="2492896" y="6768244"/>
            <a:ext cx="1872208" cy="360040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ysClr val="windowText" lastClr="000000"/>
                </a:solidFill>
              </a:rPr>
              <a:t>LV20 ~ LV29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5" name="사다리꼴 14"/>
          <p:cNvSpPr/>
          <p:nvPr/>
        </p:nvSpPr>
        <p:spPr>
          <a:xfrm>
            <a:off x="2709978" y="6408204"/>
            <a:ext cx="1438044" cy="360040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ysClr val="windowText" lastClr="000000"/>
                </a:solidFill>
              </a:rPr>
              <a:t>LV30 ~ LV39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6" name="사다리꼴 15"/>
          <p:cNvSpPr/>
          <p:nvPr/>
        </p:nvSpPr>
        <p:spPr>
          <a:xfrm>
            <a:off x="2872986" y="6048164"/>
            <a:ext cx="1112028" cy="36004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ysClr val="windowText" lastClr="000000"/>
                </a:solidFill>
              </a:rPr>
              <a:t>LV40 ~ LV49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9" name="사다리꼴 18"/>
          <p:cNvSpPr/>
          <p:nvPr/>
        </p:nvSpPr>
        <p:spPr>
          <a:xfrm>
            <a:off x="3068960" y="5688124"/>
            <a:ext cx="720080" cy="360040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LV50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699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업그레이드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최초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성소는 모두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0 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건설 부지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으로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시작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최소 한 번의 업그레이드를 거쳐야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 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 되고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 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 된 성소는 효과를 발휘하기 시작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성소를 업그레이드 할 때는 재료와 골드가 필요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rgbClr val="FF0000"/>
                </a:solidFill>
              </a:rPr>
              <a:t>성소의 능력</a:t>
            </a:r>
            <a:r>
              <a:rPr lang="en-US" altLang="ko-KR" sz="1000" dirty="0" smtClean="0">
                <a:solidFill>
                  <a:srgbClr val="FF0000"/>
                </a:solidFill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</a:rPr>
              <a:t>종류 등과 함께 테이블로 관리 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화면 입장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마을에 있는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성소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오브젝트를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찾아갑니다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마을에 오브젝트를 둘 수 없다면 </a:t>
            </a:r>
            <a:r>
              <a:rPr lang="ko-KR" altLang="en-US" sz="1000" dirty="0" smtClean="0">
                <a:solidFill>
                  <a:srgbClr val="FF0000"/>
                </a:solidFill>
              </a:rPr>
              <a:t>하단의 대표 메뉴를 </a:t>
            </a:r>
            <a:r>
              <a:rPr lang="ko-KR" altLang="en-US" sz="1000" dirty="0" smtClean="0">
                <a:solidFill>
                  <a:srgbClr val="FF0000"/>
                </a:solidFill>
              </a:rPr>
              <a:t>생성하거나 다른 방법을 찾아야 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5517232" y="3949328"/>
            <a:ext cx="864096" cy="86409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위쪽 리본 6"/>
          <p:cNvSpPr/>
          <p:nvPr/>
        </p:nvSpPr>
        <p:spPr>
          <a:xfrm>
            <a:off x="5483324" y="4732046"/>
            <a:ext cx="1008112" cy="252028"/>
          </a:xfrm>
          <a:prstGeom prst="ribbon2">
            <a:avLst>
              <a:gd name="adj1" fmla="val 30385"/>
              <a:gd name="adj2" fmla="val 75000"/>
            </a:avLst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chemeClr val="bg1"/>
                </a:solidFill>
              </a:rPr>
              <a:t>성소 입장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5209969" y="3222087"/>
            <a:ext cx="713911" cy="1011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86520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시스템 창이 열립니다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지어진 성소가 없기 때문에 위와 같은 상황이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레벨이 부족해서 성소 부지가 잠겨있는 경우 자물쇠와 해제 레벨로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성소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857937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239803" y="2123729"/>
            <a:ext cx="6382949" cy="3325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365886" y="5003125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4962136" y="4688429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2716518" y="4839257"/>
            <a:ext cx="1501164" cy="181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1867050" y="4396282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3899148" y="4083249"/>
            <a:ext cx="1249720" cy="150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2771909" y="4416235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성소를 지으려면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터치해주세요</a:t>
            </a:r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1784764" y="3946007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성소를 지으려면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터치해주세요</a:t>
            </a:r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21277" y="4606644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성소를 지으려면</a:t>
            </a:r>
            <a:endParaRPr lang="en-US" altLang="ko-KR" sz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터치해주세요</a:t>
            </a:r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5" name="Picture 4" descr="https://cdn3.iconfinder.com/data/icons/padlocks/670/lock_locker2-5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23" y="3728851"/>
            <a:ext cx="344367" cy="4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cdn3.iconfinder.com/data/icons/padlocks/670/lock_locker2-5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017" y="4382340"/>
            <a:ext cx="344367" cy="4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모서리가 둥근 직사각형 28"/>
          <p:cNvSpPr/>
          <p:nvPr/>
        </p:nvSpPr>
        <p:spPr>
          <a:xfrm>
            <a:off x="5017527" y="4374455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LV40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828817" y="3714812"/>
            <a:ext cx="1390381" cy="473119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Lv30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35490</TotalTime>
  <Words>1599</Words>
  <Application>Microsoft Office PowerPoint</Application>
  <PresentationFormat>화면 슬라이드 쇼(4:3)</PresentationFormat>
  <Paragraphs>776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Arial Unicode MS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Design Document</dc:title>
  <dc:creator>김양래</dc:creator>
  <cp:lastModifiedBy>김양래</cp:lastModifiedBy>
  <cp:revision>981</cp:revision>
  <cp:lastPrinted>2015-10-22T05:18:57Z</cp:lastPrinted>
  <dcterms:created xsi:type="dcterms:W3CDTF">2011-08-28T08:04:15Z</dcterms:created>
  <dcterms:modified xsi:type="dcterms:W3CDTF">2015-10-23T08:04:13Z</dcterms:modified>
</cp:coreProperties>
</file>