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70" r:id="rId3"/>
    <p:sldId id="262" r:id="rId4"/>
    <p:sldId id="263" r:id="rId5"/>
    <p:sldId id="264" r:id="rId6"/>
    <p:sldId id="290" r:id="rId7"/>
    <p:sldId id="287" r:id="rId8"/>
    <p:sldId id="288" r:id="rId9"/>
    <p:sldId id="291" r:id="rId10"/>
    <p:sldId id="292" r:id="rId11"/>
    <p:sldId id="293" r:id="rId12"/>
    <p:sldId id="294" r:id="rId13"/>
  </p:sldIdLst>
  <p:sldSz cx="6858000" cy="9144000" type="screen4x3"/>
  <p:notesSz cx="6864350" cy="999648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49" userDrawn="1">
          <p15:clr>
            <a:srgbClr val="A4A3A4"/>
          </p15:clr>
        </p15:guide>
        <p15:guide id="2" pos="216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E507A"/>
    <a:srgbClr val="F7923F"/>
    <a:srgbClr val="FFCC00"/>
    <a:srgbClr val="FF9900"/>
    <a:srgbClr val="FFFF00"/>
    <a:srgbClr val="5DD5FF"/>
    <a:srgbClr val="21C5FF"/>
    <a:srgbClr val="FFFF99"/>
    <a:srgbClr val="CA88FC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보통 스타일 1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84E427A-3D55-4303-BF80-6455036E1DE7}" styleName="테마 스타일 1 - 강조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44" autoAdjust="0"/>
    <p:restoredTop sz="94359" autoAdjust="0"/>
  </p:normalViewPr>
  <p:slideViewPr>
    <p:cSldViewPr>
      <p:cViewPr varScale="1">
        <p:scale>
          <a:sx n="80" d="100"/>
          <a:sy n="80" d="100"/>
        </p:scale>
        <p:origin x="35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336" y="-120"/>
      </p:cViewPr>
      <p:guideLst>
        <p:guide orient="horz" pos="3149"/>
        <p:guide pos="216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B65CD070-620C-4544-ABD3-70F25BDFA150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08307E65-7DFC-4ED6-B34E-9234471D109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03910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8210" y="0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/>
          <a:lstStyle>
            <a:lvl1pPr algn="r">
              <a:defRPr sz="1300"/>
            </a:lvl1pPr>
          </a:lstStyle>
          <a:p>
            <a:fld id="{84E2576D-BF28-4121-A38C-895B0E27FC13}" type="datetimeFigureOut">
              <a:rPr lang="ko-KR" altLang="en-US" smtClean="0"/>
              <a:pPr/>
              <a:t>2015-10-23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027238" y="749300"/>
            <a:ext cx="2809875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41" tIns="48171" rIns="96341" bIns="48171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6435" y="4748332"/>
            <a:ext cx="5491480" cy="4498420"/>
          </a:xfrm>
          <a:prstGeom prst="rect">
            <a:avLst/>
          </a:prstGeom>
        </p:spPr>
        <p:txBody>
          <a:bodyPr vert="horz" lIns="96341" tIns="48171" rIns="96341" bIns="48171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l">
              <a:defRPr sz="13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8210" y="9494929"/>
            <a:ext cx="2974552" cy="499824"/>
          </a:xfrm>
          <a:prstGeom prst="rect">
            <a:avLst/>
          </a:prstGeom>
        </p:spPr>
        <p:txBody>
          <a:bodyPr vert="horz" lIns="96341" tIns="48171" rIns="96341" bIns="48171" rtlCol="0" anchor="b"/>
          <a:lstStyle>
            <a:lvl1pPr algn="r">
              <a:defRPr sz="1300"/>
            </a:lvl1pPr>
          </a:lstStyle>
          <a:p>
            <a:fld id="{D3996AB7-3C7D-404B-B910-B38EDF2FBF8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2621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116632" y="200473"/>
            <a:ext cx="1440160" cy="648071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733256" y="632521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2015.07.03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5733256" y="200472"/>
            <a:ext cx="1008112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TF</a:t>
            </a:r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팀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5733256" y="416497"/>
            <a:ext cx="1008112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김  양  </a:t>
            </a:r>
            <a:r>
              <a:rPr lang="ko-KR" altLang="en-US" sz="900" b="1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래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5157192" y="632520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작성일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>
          <a:xfrm>
            <a:off x="5157192" y="20047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   속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157192" y="416496"/>
            <a:ext cx="576064" cy="216024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작성자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2132856" y="63252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2132856" y="200471"/>
            <a:ext cx="3024335" cy="21602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Character</a:t>
            </a:r>
            <a:r>
              <a:rPr lang="en-US" altLang="ko-KR" sz="1000" b="1" baseline="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 System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4437111" y="416496"/>
            <a:ext cx="720081" cy="21602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1.0.0</a:t>
            </a:r>
            <a:endParaRPr lang="ko-KR" altLang="en-US" sz="9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1556792" y="200472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제  목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3933056" y="416496"/>
            <a:ext cx="504055" cy="216023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Ver.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1556792" y="416497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분  류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1556792" y="632521"/>
            <a:ext cx="576064" cy="21602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  고</a:t>
            </a:r>
            <a:endParaRPr lang="ko-KR" altLang="en-US" sz="10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2132857" y="416495"/>
            <a:ext cx="1800200" cy="216023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ko-KR" sz="8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Arial Unicode MS" pitchFamily="50" charset="-127"/>
              </a:rPr>
              <a:t>Soul System</a:t>
            </a:r>
            <a:endParaRPr lang="ko-KR" altLang="en-US" sz="800" b="1" dirty="0">
              <a:solidFill>
                <a:schemeClr val="tx1"/>
              </a:solidFill>
              <a:latin typeface="맑은 고딕" pitchFamily="50" charset="-127"/>
              <a:ea typeface="맑은 고딕" pitchFamily="50" charset="-127"/>
              <a:cs typeface="Arial Unicode MS" pitchFamily="50" charset="-127"/>
            </a:endParaRPr>
          </a:p>
        </p:txBody>
      </p:sp>
      <p:cxnSp>
        <p:nvCxnSpPr>
          <p:cNvPr id="26" name="직선 연결선 25"/>
          <p:cNvCxnSpPr/>
          <p:nvPr/>
        </p:nvCxnSpPr>
        <p:spPr>
          <a:xfrm>
            <a:off x="116632" y="88670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직선 연결선 27"/>
          <p:cNvCxnSpPr/>
          <p:nvPr/>
        </p:nvCxnSpPr>
        <p:spPr>
          <a:xfrm>
            <a:off x="116632" y="8892480"/>
            <a:ext cx="662473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슬라이드 번호 개체 틀 32"/>
          <p:cNvSpPr>
            <a:spLocks noGrp="1"/>
          </p:cNvSpPr>
          <p:nvPr>
            <p:ph type="sldNum" sz="quarter" idx="4"/>
          </p:nvPr>
        </p:nvSpPr>
        <p:spPr>
          <a:xfrm>
            <a:off x="3068960" y="8892480"/>
            <a:ext cx="720080" cy="2515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 b="1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</a:lstStyle>
          <a:p>
            <a:r>
              <a:rPr lang="en-US" altLang="ko-KR" dirty="0" smtClean="0"/>
              <a:t>- </a:t>
            </a:r>
            <a:fld id="{7E1A555B-76B7-46FE-AF91-10880C785833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674" y="362581"/>
            <a:ext cx="1362075" cy="323850"/>
          </a:xfrm>
          <a:prstGeom prst="rect">
            <a:avLst/>
          </a:prstGeom>
        </p:spPr>
      </p:pic>
      <p:sp>
        <p:nvSpPr>
          <p:cNvPr id="2" name="직사각형 1"/>
          <p:cNvSpPr/>
          <p:nvPr userDrawn="1"/>
        </p:nvSpPr>
        <p:spPr>
          <a:xfrm>
            <a:off x="116632" y="971600"/>
            <a:ext cx="6624736" cy="7776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150000"/>
              </a:lnSpc>
            </a:pPr>
            <a:endParaRPr lang="ko-KR" altLang="en-US" sz="900" dirty="0">
              <a:solidFill>
                <a:sysClr val="windowText" lastClr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7.gif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16.jpeg"/><Relationship Id="rId4" Type="http://schemas.openxmlformats.org/officeDocument/2006/relationships/image" Target="../media/image6.png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7.gif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11.png"/><Relationship Id="rId10" Type="http://schemas.openxmlformats.org/officeDocument/2006/relationships/image" Target="../media/image17.gif"/><Relationship Id="rId4" Type="http://schemas.openxmlformats.org/officeDocument/2006/relationships/image" Target="../media/image7.png"/><Relationship Id="rId9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3779912"/>
            <a:ext cx="6624736" cy="266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>
              <a:lnSpc>
                <a:spcPct val="150000"/>
              </a:lnSpc>
            </a:pPr>
            <a:r>
              <a:rPr lang="ko-KR" altLang="en-US" dirty="0" smtClean="0">
                <a:solidFill>
                  <a:sysClr val="windowText" lastClr="000000"/>
                </a:solidFill>
              </a:rPr>
              <a:t>캐릭터 시스템</a:t>
            </a:r>
            <a:endParaRPr lang="en-US" altLang="ko-KR" dirty="0" smtClean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ko-KR" altLang="en-US" sz="4000" dirty="0" smtClean="0">
                <a:solidFill>
                  <a:sysClr val="windowText" lastClr="000000"/>
                </a:solidFill>
              </a:rPr>
              <a:t>정령의 유물 시스템</a:t>
            </a:r>
            <a:endParaRPr lang="ko-KR" altLang="en-US" sz="4000" dirty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3" y="1860283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10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정수 주입 버튼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터치 하면 팝업이 발생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5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업그레이드 시 팝업이 닫히고 정령의 유물 슬롯이 번쩍 하며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이 상승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우측 효과도 바뀝니다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취소 시 팝업만 닫힙니다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정령의 유물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56911" y="2186129"/>
            <a:ext cx="3306533" cy="3254705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62697" y="2203863"/>
            <a:ext cx="3300747" cy="2470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정령의 유물</a:t>
            </a:r>
            <a:endParaRPr lang="ko-KR" altLang="en-US" sz="1050" dirty="0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6257607" y="220386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45" name="직사각형 44"/>
          <p:cNvSpPr/>
          <p:nvPr/>
        </p:nvSpPr>
        <p:spPr>
          <a:xfrm>
            <a:off x="3256774" y="2661682"/>
            <a:ext cx="3306533" cy="61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치명타 확률 </a:t>
            </a:r>
            <a:r>
              <a:rPr lang="en-US" altLang="ko-KR" sz="1400" b="1" dirty="0" smtClean="0">
                <a:ln w="3175">
                  <a:noFill/>
                </a:ln>
                <a:solidFill>
                  <a:schemeClr val="bg1"/>
                </a:solidFill>
              </a:rPr>
              <a:t>10 </a:t>
            </a:r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증가</a:t>
            </a:r>
            <a:endParaRPr lang="en-US" altLang="ko-KR" sz="14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▼</a:t>
            </a:r>
            <a:endParaRPr lang="en-US" altLang="ko-KR" sz="14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치명타 확률 </a:t>
            </a:r>
            <a:r>
              <a:rPr lang="en-US" altLang="ko-KR" sz="1400" b="1" dirty="0" smtClean="0">
                <a:ln w="3175">
                  <a:noFill/>
                </a:ln>
                <a:solidFill>
                  <a:schemeClr val="bg1"/>
                </a:solidFill>
              </a:rPr>
              <a:t>11 </a:t>
            </a:r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증가</a:t>
            </a:r>
            <a:endParaRPr lang="ko-KR" altLang="en-US" sz="14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265899" y="3478150"/>
            <a:ext cx="329740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모서리가 둥근 직사각형 73"/>
          <p:cNvSpPr/>
          <p:nvPr/>
        </p:nvSpPr>
        <p:spPr>
          <a:xfrm>
            <a:off x="1762230" y="5682637"/>
            <a:ext cx="3299486" cy="1558424"/>
          </a:xfrm>
          <a:prstGeom prst="roundRect">
            <a:avLst>
              <a:gd name="adj" fmla="val 4961"/>
            </a:avLst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5" name="모서리가 둥근 직사각형 74"/>
          <p:cNvSpPr/>
          <p:nvPr/>
        </p:nvSpPr>
        <p:spPr>
          <a:xfrm>
            <a:off x="1762230" y="5682637"/>
            <a:ext cx="3294436" cy="1122069"/>
          </a:xfrm>
          <a:prstGeom prst="roundRect">
            <a:avLst>
              <a:gd name="adj" fmla="val 388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ko-KR" sz="1200" dirty="0"/>
          </a:p>
        </p:txBody>
      </p:sp>
      <p:sp>
        <p:nvSpPr>
          <p:cNvPr id="76" name="모서리가 둥근 직사각형 75"/>
          <p:cNvSpPr/>
          <p:nvPr/>
        </p:nvSpPr>
        <p:spPr>
          <a:xfrm>
            <a:off x="3590859" y="6902957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취소</a:t>
            </a:r>
            <a:endParaRPr lang="ko-KR" altLang="en-US" sz="1050" dirty="0"/>
          </a:p>
        </p:txBody>
      </p:sp>
      <p:sp>
        <p:nvSpPr>
          <p:cNvPr id="77" name="모서리가 둥근 직사각형 76"/>
          <p:cNvSpPr/>
          <p:nvPr/>
        </p:nvSpPr>
        <p:spPr>
          <a:xfrm>
            <a:off x="1757180" y="5682637"/>
            <a:ext cx="3299485" cy="1119192"/>
          </a:xfrm>
          <a:prstGeom prst="roundRect">
            <a:avLst>
              <a:gd name="adj" fmla="val 6242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200" dirty="0" smtClean="0"/>
              <a:t>정령의 유물에 정수를 주입 합니다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이후에는 다시 되돌릴 수 없습니다</a:t>
            </a:r>
            <a:r>
              <a:rPr lang="en-US" altLang="ko-KR" sz="1200" dirty="0" smtClean="0"/>
              <a:t>. </a:t>
            </a:r>
            <a:r>
              <a:rPr lang="ko-KR" altLang="en-US" sz="1200" dirty="0" smtClean="0"/>
              <a:t>계속 하시겠습니까</a:t>
            </a:r>
            <a:r>
              <a:rPr lang="en-US" altLang="ko-KR" sz="1200" dirty="0" smtClean="0"/>
              <a:t>?</a:t>
            </a:r>
            <a:endParaRPr lang="ko-KR" altLang="en-US" sz="1200" dirty="0"/>
          </a:p>
        </p:txBody>
      </p:sp>
      <p:sp>
        <p:nvSpPr>
          <p:cNvPr id="80" name="모서리가 둥근 직사각형 79"/>
          <p:cNvSpPr/>
          <p:nvPr/>
        </p:nvSpPr>
        <p:spPr>
          <a:xfrm>
            <a:off x="2101637" y="6902957"/>
            <a:ext cx="1190066" cy="276994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정수 주입</a:t>
            </a:r>
            <a:endParaRPr lang="ko-KR" altLang="en-US" sz="1050" dirty="0"/>
          </a:p>
        </p:txBody>
      </p:sp>
      <p:pic>
        <p:nvPicPr>
          <p:cNvPr id="81" name="Picture 2" descr="http://www.unicolor.co.kr/data/cheditor/0906/img1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4" y="2186129"/>
            <a:ext cx="2940805" cy="32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9" name="그룹 98"/>
          <p:cNvGrpSpPr/>
          <p:nvPr/>
        </p:nvGrpSpPr>
        <p:grpSpPr>
          <a:xfrm>
            <a:off x="4225202" y="3746483"/>
            <a:ext cx="492219" cy="423415"/>
            <a:chOff x="1340768" y="4977185"/>
            <a:chExt cx="575336" cy="494914"/>
          </a:xfrm>
        </p:grpSpPr>
        <p:pic>
          <p:nvPicPr>
            <p:cNvPr id="100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1" name="직사각형 100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그룹 101"/>
          <p:cNvGrpSpPr/>
          <p:nvPr/>
        </p:nvGrpSpPr>
        <p:grpSpPr>
          <a:xfrm>
            <a:off x="5776992" y="3733135"/>
            <a:ext cx="492220" cy="415597"/>
            <a:chOff x="1302668" y="6849393"/>
            <a:chExt cx="575336" cy="485775"/>
          </a:xfrm>
        </p:grpSpPr>
        <p:pic>
          <p:nvPicPr>
            <p:cNvPr id="103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4" name="직사각형 103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5" name="그룹 104"/>
          <p:cNvGrpSpPr/>
          <p:nvPr/>
        </p:nvGrpSpPr>
        <p:grpSpPr>
          <a:xfrm>
            <a:off x="5784147" y="4322181"/>
            <a:ext cx="492219" cy="383001"/>
            <a:chOff x="4100037" y="6849393"/>
            <a:chExt cx="575336" cy="447675"/>
          </a:xfrm>
        </p:grpSpPr>
        <p:pic>
          <p:nvPicPr>
            <p:cNvPr id="106" name="Picture 7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" name="직사각형 106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그룹 107"/>
          <p:cNvGrpSpPr/>
          <p:nvPr/>
        </p:nvGrpSpPr>
        <p:grpSpPr>
          <a:xfrm>
            <a:off x="4203471" y="4328290"/>
            <a:ext cx="492220" cy="423417"/>
            <a:chOff x="4144818" y="4977184"/>
            <a:chExt cx="575336" cy="494915"/>
          </a:xfrm>
        </p:grpSpPr>
        <p:pic>
          <p:nvPicPr>
            <p:cNvPr id="109" name="Picture 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0" name="직사각형 109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1" name="그룹 110"/>
          <p:cNvGrpSpPr/>
          <p:nvPr/>
        </p:nvGrpSpPr>
        <p:grpSpPr>
          <a:xfrm>
            <a:off x="5013861" y="4315035"/>
            <a:ext cx="492219" cy="423745"/>
            <a:chOff x="4149080" y="5913289"/>
            <a:chExt cx="575336" cy="495300"/>
          </a:xfrm>
        </p:grpSpPr>
        <p:pic>
          <p:nvPicPr>
            <p:cNvPr id="112" name="Picture 6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" name="직사각형 112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114" name="그룹 113"/>
          <p:cNvGrpSpPr/>
          <p:nvPr/>
        </p:nvGrpSpPr>
        <p:grpSpPr>
          <a:xfrm>
            <a:off x="4860935" y="3746483"/>
            <a:ext cx="684526" cy="444314"/>
            <a:chOff x="1150144" y="5913289"/>
            <a:chExt cx="800116" cy="519341"/>
          </a:xfrm>
        </p:grpSpPr>
        <p:pic>
          <p:nvPicPr>
            <p:cNvPr id="115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6" name="직사각형 115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117" name="Picture 2" descr="http://tarotstar.ivyro.net/data/geditor/1008/Quartz-si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15" y="3735940"/>
            <a:ext cx="456190" cy="4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8" name="직사각형 117"/>
          <p:cNvSpPr/>
          <p:nvPr/>
        </p:nvSpPr>
        <p:spPr>
          <a:xfrm>
            <a:off x="3208081" y="3949824"/>
            <a:ext cx="684526" cy="2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114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1" name="타원 50"/>
          <p:cNvSpPr/>
          <p:nvPr/>
        </p:nvSpPr>
        <p:spPr>
          <a:xfrm>
            <a:off x="50633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9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52" name="타원 51"/>
          <p:cNvSpPr/>
          <p:nvPr/>
        </p:nvSpPr>
        <p:spPr>
          <a:xfrm>
            <a:off x="2653354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ysClr val="windowText" lastClr="000000"/>
                </a:solidFill>
              </a:rPr>
              <a:t>12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53" name="타원 52"/>
          <p:cNvSpPr/>
          <p:nvPr/>
        </p:nvSpPr>
        <p:spPr>
          <a:xfrm>
            <a:off x="1222005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2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54" name="타원 53"/>
          <p:cNvSpPr/>
          <p:nvPr/>
        </p:nvSpPr>
        <p:spPr>
          <a:xfrm>
            <a:off x="193768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3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55" name="타원 54"/>
          <p:cNvSpPr/>
          <p:nvPr/>
        </p:nvSpPr>
        <p:spPr>
          <a:xfrm>
            <a:off x="2653354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4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56" name="타원 55"/>
          <p:cNvSpPr/>
          <p:nvPr/>
        </p:nvSpPr>
        <p:spPr>
          <a:xfrm>
            <a:off x="2653354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8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57" name="타원 56"/>
          <p:cNvSpPr/>
          <p:nvPr/>
        </p:nvSpPr>
        <p:spPr>
          <a:xfrm>
            <a:off x="50633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58" name="타원 57"/>
          <p:cNvSpPr/>
          <p:nvPr/>
        </p:nvSpPr>
        <p:spPr>
          <a:xfrm>
            <a:off x="1222005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6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193768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7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0" name="타원 59"/>
          <p:cNvSpPr/>
          <p:nvPr/>
        </p:nvSpPr>
        <p:spPr>
          <a:xfrm>
            <a:off x="50633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5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1" name="타원 60"/>
          <p:cNvSpPr/>
          <p:nvPr/>
        </p:nvSpPr>
        <p:spPr>
          <a:xfrm>
            <a:off x="1222005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10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2" name="타원 61"/>
          <p:cNvSpPr/>
          <p:nvPr/>
        </p:nvSpPr>
        <p:spPr>
          <a:xfrm>
            <a:off x="193768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3" name="모서리가 둥근 직사각형 62"/>
          <p:cNvSpPr/>
          <p:nvPr/>
        </p:nvSpPr>
        <p:spPr>
          <a:xfrm>
            <a:off x="5545460" y="5066919"/>
            <a:ext cx="944587" cy="225161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정수 주입</a:t>
            </a:r>
            <a:endParaRPr lang="ko-KR" altLang="en-US" sz="1000" dirty="0"/>
          </a:p>
        </p:txBody>
      </p:sp>
      <p:pic>
        <p:nvPicPr>
          <p:cNvPr id="73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893" y="5151654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154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3" y="1860283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11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시스템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유산 슬롯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배경으로 적당한 문양의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마법진을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새겨 넣어 줍니다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슬롯 업그레이드로 얻고 있는 효과 리스트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내가 보유 중인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정령석과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정수 리스트 및 개수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400" b="1" dirty="0" smtClean="0">
                <a:solidFill>
                  <a:sysClr val="windowText" lastClr="000000"/>
                </a:solidFill>
              </a:rPr>
              <a:t>UI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56911" y="3707904"/>
            <a:ext cx="3306533" cy="1732930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3262554" y="2466536"/>
            <a:ext cx="3300754" cy="2128905"/>
          </a:xfrm>
          <a:prstGeom prst="roundRect">
            <a:avLst>
              <a:gd name="adj" fmla="val 3646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/>
              <a:t>LV3 </a:t>
            </a:r>
            <a:r>
              <a:rPr lang="ko-KR" altLang="en-US" sz="1100" dirty="0" smtClean="0"/>
              <a:t>자연 치유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체력 </a:t>
            </a:r>
            <a:r>
              <a:rPr lang="en-US" altLang="ko-KR" sz="1100" dirty="0" smtClean="0"/>
              <a:t>3 </a:t>
            </a:r>
            <a:r>
              <a:rPr lang="ko-KR" altLang="en-US" sz="1100" dirty="0" smtClean="0"/>
              <a:t>증가</a:t>
            </a:r>
            <a:endParaRPr lang="en-US" altLang="ko-KR" sz="1100" dirty="0" smtClean="0"/>
          </a:p>
          <a:p>
            <a:r>
              <a:rPr lang="en-US" altLang="ko-KR" sz="1100" dirty="0" smtClean="0"/>
              <a:t>LV5 </a:t>
            </a:r>
            <a:r>
              <a:rPr lang="ko-KR" altLang="en-US" sz="1100" dirty="0" smtClean="0"/>
              <a:t>기민함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회피 </a:t>
            </a:r>
            <a:r>
              <a:rPr lang="en-US" altLang="ko-KR" sz="1100" dirty="0" smtClean="0"/>
              <a:t>50 </a:t>
            </a:r>
            <a:r>
              <a:rPr lang="ko-KR" altLang="en-US" sz="1100" dirty="0" smtClean="0"/>
              <a:t>증가</a:t>
            </a:r>
            <a:endParaRPr lang="ko-KR" altLang="en-US" sz="1100" dirty="0"/>
          </a:p>
        </p:txBody>
      </p:sp>
      <p:pic>
        <p:nvPicPr>
          <p:cNvPr id="68" name="Picture 2" descr="http://www.unicolor.co.kr/data/cheditor/0906/img1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4" y="2186129"/>
            <a:ext cx="2940805" cy="32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타원 34"/>
          <p:cNvSpPr/>
          <p:nvPr/>
        </p:nvSpPr>
        <p:spPr>
          <a:xfrm>
            <a:off x="50633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9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2653354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ysClr val="windowText" lastClr="000000"/>
                </a:solidFill>
              </a:rPr>
              <a:t>12</a:t>
            </a:r>
            <a:endParaRPr lang="ko-KR" alt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1222005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2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93768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3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2653354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4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2653354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8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50633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222005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6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93768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7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50633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5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1222005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10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193768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62697" y="2203863"/>
            <a:ext cx="3300747" cy="2470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정령의 유물</a:t>
            </a:r>
            <a:endParaRPr lang="ko-KR" altLang="en-US" sz="1050" dirty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26" y="4958350"/>
            <a:ext cx="219054" cy="2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62" y="5195828"/>
            <a:ext cx="206416" cy="2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9" y="4951761"/>
            <a:ext cx="225641" cy="22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62" y="4949703"/>
            <a:ext cx="214842" cy="2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04" y="5189003"/>
            <a:ext cx="219054" cy="21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14" y="5195612"/>
            <a:ext cx="197991" cy="1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3823369" y="488809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10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4742046" y="4901358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40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5601953" y="4902067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20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3816709" y="513687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50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4729758" y="5142416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30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5601953" y="5150216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60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098" name="Picture 2" descr="http://tarotstar.ivyro.net/data/geditor/1008/Quartz-si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47" y="4659060"/>
            <a:ext cx="278495" cy="2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직사각형 85"/>
          <p:cNvSpPr/>
          <p:nvPr/>
        </p:nvSpPr>
        <p:spPr>
          <a:xfrm>
            <a:off x="3897277" y="4633586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34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6257607" y="220386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pic>
        <p:nvPicPr>
          <p:cNvPr id="8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545" y="468782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타원 44"/>
          <p:cNvSpPr/>
          <p:nvPr/>
        </p:nvSpPr>
        <p:spPr>
          <a:xfrm>
            <a:off x="245904" y="2512242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46" name="타원 45"/>
          <p:cNvSpPr/>
          <p:nvPr/>
        </p:nvSpPr>
        <p:spPr>
          <a:xfrm>
            <a:off x="3151949" y="2215037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48" name="타원 47"/>
          <p:cNvSpPr/>
          <p:nvPr/>
        </p:nvSpPr>
        <p:spPr>
          <a:xfrm>
            <a:off x="1055957" y="2213448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49" name="타원 48"/>
          <p:cNvSpPr/>
          <p:nvPr/>
        </p:nvSpPr>
        <p:spPr>
          <a:xfrm>
            <a:off x="6029956" y="4636863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4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3062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3" y="1860283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12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슬롯 정보 화면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현재 슬롯 능력 및 다음 업그레이드 시 능력 안내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업그레이드에 필요한 재료와 수량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업그레이드 시도 버튼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정령의 유물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56911" y="2186129"/>
            <a:ext cx="3306533" cy="3254705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62697" y="2203863"/>
            <a:ext cx="3300747" cy="2470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정령의 유물</a:t>
            </a:r>
            <a:endParaRPr lang="ko-KR" altLang="en-US" sz="1050" dirty="0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6257607" y="220386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45" name="직사각형 44"/>
          <p:cNvSpPr/>
          <p:nvPr/>
        </p:nvSpPr>
        <p:spPr>
          <a:xfrm>
            <a:off x="3256774" y="2661682"/>
            <a:ext cx="3306533" cy="61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치명타 확률 </a:t>
            </a:r>
            <a:r>
              <a:rPr lang="en-US" altLang="ko-KR" sz="1400" b="1" dirty="0" smtClean="0">
                <a:ln w="3175">
                  <a:noFill/>
                </a:ln>
                <a:solidFill>
                  <a:schemeClr val="bg1"/>
                </a:solidFill>
              </a:rPr>
              <a:t>10 </a:t>
            </a:r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증가</a:t>
            </a:r>
            <a:endParaRPr lang="en-US" altLang="ko-KR" sz="14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▼</a:t>
            </a:r>
            <a:endParaRPr lang="en-US" altLang="ko-KR" sz="14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치명타 확률 </a:t>
            </a:r>
            <a:r>
              <a:rPr lang="en-US" altLang="ko-KR" sz="1400" b="1" dirty="0" smtClean="0">
                <a:ln w="3175">
                  <a:noFill/>
                </a:ln>
                <a:solidFill>
                  <a:schemeClr val="bg1"/>
                </a:solidFill>
              </a:rPr>
              <a:t>11 </a:t>
            </a:r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증가</a:t>
            </a:r>
            <a:endParaRPr lang="ko-KR" altLang="en-US" sz="14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265899" y="3478150"/>
            <a:ext cx="329740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4225202" y="3746483"/>
            <a:ext cx="492219" cy="423415"/>
            <a:chOff x="1340768" y="4977185"/>
            <a:chExt cx="575336" cy="494914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직사각형 49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5776992" y="3733135"/>
            <a:ext cx="492220" cy="415597"/>
            <a:chOff x="1302668" y="6849393"/>
            <a:chExt cx="575336" cy="485775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직사각형 52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5784147" y="4322181"/>
            <a:ext cx="492219" cy="383001"/>
            <a:chOff x="4100037" y="6849393"/>
            <a:chExt cx="575336" cy="447675"/>
          </a:xfrm>
        </p:grpSpPr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직사각형 55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4203471" y="4328290"/>
            <a:ext cx="492220" cy="423417"/>
            <a:chOff x="4144818" y="4977184"/>
            <a:chExt cx="575336" cy="494915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직사각형 58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013861" y="4315035"/>
            <a:ext cx="492219" cy="423745"/>
            <a:chOff x="4149080" y="5913289"/>
            <a:chExt cx="575336" cy="495300"/>
          </a:xfrm>
        </p:grpSpPr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직사각형 61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4860935" y="3746483"/>
            <a:ext cx="684526" cy="444314"/>
            <a:chOff x="1150144" y="5913289"/>
            <a:chExt cx="800116" cy="519341"/>
          </a:xfrm>
        </p:grpSpPr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직사각형 64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66" name="Picture 2" descr="http://tarotstar.ivyro.net/data/geditor/1008/Quartz-si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15" y="3735940"/>
            <a:ext cx="456190" cy="4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1" name="Picture 2" descr="http://www.unicolor.co.kr/data/cheditor/0906/img1_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4" y="2186129"/>
            <a:ext cx="2940805" cy="32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직사각형 103"/>
          <p:cNvSpPr/>
          <p:nvPr/>
        </p:nvSpPr>
        <p:spPr>
          <a:xfrm>
            <a:off x="3208081" y="3949824"/>
            <a:ext cx="684526" cy="2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114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50633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9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2653354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ysClr val="windowText" lastClr="000000"/>
                </a:solidFill>
              </a:rPr>
              <a:t>12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1222005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2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193768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3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2653354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4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2653354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8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50633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1222005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6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193768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7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50633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5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1222005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10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1" name="타원 80"/>
          <p:cNvSpPr/>
          <p:nvPr/>
        </p:nvSpPr>
        <p:spPr>
          <a:xfrm>
            <a:off x="193768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2" name="타원 81"/>
          <p:cNvSpPr/>
          <p:nvPr/>
        </p:nvSpPr>
        <p:spPr>
          <a:xfrm>
            <a:off x="3464255" y="2619639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1</a:t>
            </a:r>
            <a:endParaRPr lang="ko-KR" altLang="en-US" dirty="0"/>
          </a:p>
        </p:txBody>
      </p:sp>
      <p:sp>
        <p:nvSpPr>
          <p:cNvPr id="83" name="타원 82"/>
          <p:cNvSpPr/>
          <p:nvPr/>
        </p:nvSpPr>
        <p:spPr>
          <a:xfrm>
            <a:off x="5157192" y="4899826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3</a:t>
            </a:r>
            <a:endParaRPr lang="ko-KR" altLang="en-US" dirty="0"/>
          </a:p>
        </p:txBody>
      </p:sp>
      <p:sp>
        <p:nvSpPr>
          <p:cNvPr id="84" name="타원 83"/>
          <p:cNvSpPr/>
          <p:nvPr/>
        </p:nvSpPr>
        <p:spPr>
          <a:xfrm>
            <a:off x="3712587" y="4246991"/>
            <a:ext cx="360040" cy="36004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67" name="모서리가 둥근 직사각형 66"/>
          <p:cNvSpPr/>
          <p:nvPr/>
        </p:nvSpPr>
        <p:spPr>
          <a:xfrm>
            <a:off x="5545460" y="5066919"/>
            <a:ext cx="944587" cy="225161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정수 주입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65440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3312368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초안 작성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표식 슬롯 설정 회의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가안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개선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결정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강화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13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 회의 내용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표식 종류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표식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바리에이션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표식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정보창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내 장착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/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판매 추가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위 내용에 따른 장착 방법 추가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17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16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 리뷰 피드백 적용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표식 드래그 이동 삭제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시스템 변경으로 인한 표식 시스템 조정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버전 관리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3429000" y="1475656"/>
            <a:ext cx="3312368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새롭게 개편된 내용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(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소울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)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으로 재구성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19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가디팩트로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이름 개명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재료 투자 방식으로 변경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2015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년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월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22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일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유물로 이름 개명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089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개요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시스템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시스템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목차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8935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4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문서의 목적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캐릭터의 정령의 유물 시스템을 설명하고자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힙니다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캐릭터의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패시브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스킬에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해당하는 구간으로 게임 내 재화를 투자하여 능력을 상승시키고자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현 시스템 고유의 재화가 존재하여 특정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던전의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반복 플레이를 유도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문서의 내용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시스템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시스템 이용 방법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ea"/>
              <a:buAutoNum type="arabicParenR"/>
            </a:pP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개요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7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5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능력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유물의 각 슬롯이 갖는 능력은 각 직업마다 서로 다릅니다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전 직업 공통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8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직업 고유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4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개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능력 리스트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공통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버서커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정령의 유물 시스템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922482"/>
              </p:ext>
            </p:extLst>
          </p:nvPr>
        </p:nvGraphicFramePr>
        <p:xfrm>
          <a:off x="116633" y="2915816"/>
          <a:ext cx="6624736" cy="3204140"/>
        </p:xfrm>
        <a:graphic>
          <a:graphicData uri="http://schemas.openxmlformats.org/drawingml/2006/table">
            <a:tbl>
              <a:tblPr/>
              <a:tblGrid>
                <a:gridCol w="864095"/>
                <a:gridCol w="1296144"/>
                <a:gridCol w="2376264"/>
                <a:gridCol w="2088233"/>
              </a:tblGrid>
              <a:tr h="1221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 이름</a:t>
                      </a:r>
                      <a:r>
                        <a:rPr lang="en-US" altLang="ko-KR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K)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 이름</a:t>
                      </a:r>
                      <a:r>
                        <a:rPr lang="en-US" altLang="ko-KR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E)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 설명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 효과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자연 치유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Natural Healing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초당 체력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재생량이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전투 중 체력이 소모되었을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경우</a:t>
                      </a:r>
                      <a:b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초당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체력이 회복되는 수치입니다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체력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리젠량이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원기 회복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Refection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초당 마력 재생량이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전투 중 마력이 소모되었을 경우</a:t>
                      </a:r>
                      <a:b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초당 마력이 회복되는 수치입니다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마력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리젠량이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적응성 신체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Adaptability Physical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물약 효율이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체력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마력 물약의 회복량이</a:t>
                      </a:r>
                      <a:b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체력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마력 물약을 사용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회복량이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10%</a:t>
                      </a:r>
                      <a:r>
                        <a:rPr lang="ko-KR" altLang="en-US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강철 피부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Steely Skin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 방어력이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방어력이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원소 동화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Element Assimilation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마법 방어력이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마법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방어력이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태고의 생명력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Ancient Vitality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체력이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체력이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태고의 지혜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Ancient Wisdom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마력이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최대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마력이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영혼 각성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Spiritual Awakening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 재사용 대기 시간이 감소합니다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 재사용 대기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시간이</a:t>
                      </a:r>
                      <a:endParaRPr lang="en-US" altLang="ko-KR" sz="900" b="0" i="0" u="none" strike="noStrike" dirty="0" smtClean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  <a:p>
                      <a:pPr algn="l" fontAlgn="ctr"/>
                      <a:r>
                        <a:rPr lang="en-US" altLang="ko-KR" sz="9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감소합니다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표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9037559"/>
              </p:ext>
            </p:extLst>
          </p:nvPr>
        </p:nvGraphicFramePr>
        <p:xfrm>
          <a:off x="116633" y="6588224"/>
          <a:ext cx="6624736" cy="1358853"/>
        </p:xfrm>
        <a:graphic>
          <a:graphicData uri="http://schemas.openxmlformats.org/drawingml/2006/table">
            <a:tbl>
              <a:tblPr/>
              <a:tblGrid>
                <a:gridCol w="957793"/>
                <a:gridCol w="1071816"/>
                <a:gridCol w="1812966"/>
                <a:gridCol w="2782161"/>
              </a:tblGrid>
              <a:tr h="1221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짐승같은 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Bestial Force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 공격력이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 공격력이 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태고의 힘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Ancient Force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강인함이 증가합니다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상태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이상과 도트 피해 지속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시간이 감소합니다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강인함이 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10%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약점 간파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Weakness Detection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관통이 증가합니다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대상의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/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마법 방어력을 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%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로 감소시킵니다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관통이 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8677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갈증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Blood thirst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생명력 흡수가 증가합니다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공격과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스킬로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준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피해의 일부를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체력으로 흡수합니다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endParaRPr lang="ko-KR" alt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공격 시 대상의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피해량의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10%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를 생명력으로 흡수합니다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(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도트 피해 류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스킬은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 제외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+mn-ea"/>
                        </a:rPr>
                        <a:t>)</a:t>
                      </a:r>
                      <a:endParaRPr lang="en-US" altLang="ko-KR" sz="900" b="0" i="0" u="none" strike="noStrike" dirty="0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12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6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데몬헌터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아칸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ea"/>
              <a:buAutoNum type="circleNumDbPlain" startAt="3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레벨 별 효과 및 업그레이드에 필요한 재료 목록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rgbClr val="FF0000"/>
                </a:solidFill>
              </a:rPr>
              <a:t>테이블로 대처 합니다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설정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이터널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가디언들이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매우 뛰어난 정신적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신체적 능력을 지닐 수 있는 이유 중 하나는 바로 정령의 유물 때문입니다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힘이 깃든 유물의 힘을 받아들여 그들은 누구보다도 명석한 두뇌와 지치지 않는 신체를 얻을 수 있었습니다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유물은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총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12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개의 슬롯으로 이루어져 있고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재료 아이템인 정수들과 </a:t>
            </a:r>
            <a:r>
              <a:rPr lang="ko-KR" altLang="en-US" sz="1000" dirty="0" err="1">
                <a:solidFill>
                  <a:sysClr val="windowText" lastClr="000000"/>
                </a:solidFill>
              </a:rPr>
              <a:t>던전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 탐험을 통해 획득하는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정령석을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합쳐 마력을 부여하게 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각각의 슬롯은 저마다 다른 효과를 지니고 있고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한 번 마력을 부여 받으면 영구적으로 그 효과를 얻게 됩니다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>
                <a:solidFill>
                  <a:sysClr val="windowText" lastClr="000000"/>
                </a:solidFill>
              </a:rPr>
              <a:t>각 슬롯은 모두 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10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단계로 성장하게 되며 성장 할 수록 더 많은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정령석과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더 많은</a:t>
            </a:r>
            <a:r>
              <a:rPr lang="en-US" altLang="ko-KR" sz="1000" dirty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>
                <a:solidFill>
                  <a:sysClr val="windowText" lastClr="000000"/>
                </a:solidFill>
              </a:rPr>
              <a:t>그리고 높은 등급의 정수를 요구합니다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 </a:t>
            </a:r>
            <a:r>
              <a:rPr lang="en-US" altLang="ko-KR" sz="1000" dirty="0" smtClean="0">
                <a:solidFill>
                  <a:srgbClr val="FF0000"/>
                </a:solidFill>
              </a:rPr>
              <a:t>– </a:t>
            </a:r>
            <a:r>
              <a:rPr lang="ko-KR" altLang="en-US" sz="1000" dirty="0" smtClean="0">
                <a:solidFill>
                  <a:srgbClr val="FF0000"/>
                </a:solidFill>
              </a:rPr>
              <a:t>단계는 아직 미정입니다</a:t>
            </a:r>
            <a:r>
              <a:rPr lang="en-US" altLang="ko-KR" sz="1000" dirty="0" smtClean="0">
                <a:solidFill>
                  <a:srgbClr val="FF0000"/>
                </a:solidFill>
              </a:rPr>
              <a:t>.</a:t>
            </a:r>
            <a:endParaRPr lang="en-US" altLang="ko-KR" sz="1000" dirty="0">
              <a:solidFill>
                <a:srgbClr val="FF0000"/>
              </a:solidFill>
            </a:endParaRPr>
          </a:p>
          <a:p>
            <a:pPr marL="228600" indent="-228600">
              <a:lnSpc>
                <a:spcPct val="150000"/>
              </a:lnSpc>
              <a:buFont typeface="+mj-lt"/>
              <a:buAutoNum type="arabicPeriod" startAt="2"/>
            </a:pPr>
            <a:endParaRPr lang="en-US" altLang="ko-KR" sz="1000" dirty="0" smtClean="0">
              <a:solidFill>
                <a:srgbClr val="FF0000"/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정령의 유물 시스템 설정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54354"/>
              </p:ext>
            </p:extLst>
          </p:nvPr>
        </p:nvGraphicFramePr>
        <p:xfrm>
          <a:off x="116633" y="1835696"/>
          <a:ext cx="6624736" cy="960120"/>
        </p:xfrm>
        <a:graphic>
          <a:graphicData uri="http://schemas.openxmlformats.org/drawingml/2006/table">
            <a:tbl>
              <a:tblPr/>
              <a:tblGrid>
                <a:gridCol w="957793"/>
                <a:gridCol w="1071816"/>
                <a:gridCol w="1812966"/>
                <a:gridCol w="2782161"/>
              </a:tblGrid>
              <a:tr h="1221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궁술 숙련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Archery Mastery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 공격력이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물리 공격력이 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기민함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Agility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회피가 증가합니다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상대의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공격과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스킬로부터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적중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당하지 않을 확률이 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회피가 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급소 간파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Weak Point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치명타 확률이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치명이 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4433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사냥 개시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Hunting Time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공격 속도가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  <a:b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</a:br>
                      <a:r>
                        <a:rPr lang="en-US" altLang="ko-KR" sz="900" b="0" i="0" u="none" strike="noStrike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(</a:t>
                      </a:r>
                      <a:r>
                        <a:rPr lang="ko-KR" altLang="en-US" sz="900" b="0" i="0" u="none" strike="noStrike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기본 공격 속도만 해당됩니다</a:t>
                      </a:r>
                      <a:r>
                        <a:rPr lang="en-US" altLang="ko-KR" sz="900" b="0" i="0" u="none" strike="noStrike">
                          <a:solidFill>
                            <a:srgbClr val="C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.)</a:t>
                      </a:r>
                      <a:endParaRPr lang="ko-KR" altLang="en-US" sz="900" b="0" i="0" u="none" strike="noStrike">
                        <a:solidFill>
                          <a:srgbClr val="0000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공격속도가 </a:t>
                      </a:r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10%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6904548"/>
              </p:ext>
            </p:extLst>
          </p:nvPr>
        </p:nvGraphicFramePr>
        <p:xfrm>
          <a:off x="116633" y="3419872"/>
          <a:ext cx="6624736" cy="822960"/>
        </p:xfrm>
        <a:graphic>
          <a:graphicData uri="http://schemas.openxmlformats.org/drawingml/2006/table">
            <a:tbl>
              <a:tblPr/>
              <a:tblGrid>
                <a:gridCol w="957793"/>
                <a:gridCol w="1071816"/>
                <a:gridCol w="1812966"/>
                <a:gridCol w="2782161"/>
              </a:tblGrid>
              <a:tr h="1221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마법 연마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Spell Training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마법 공격력이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마법 공격력이 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신속한 몸놀림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Rapid Move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이동 속도가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이동속도가 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10%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66508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극대화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Maximization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치명타 피해가 증가합니다</a:t>
                      </a:r>
                      <a:r>
                        <a:rPr lang="en-US" altLang="ko-K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 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치명타가 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터졌을 경우 그 </a:t>
                      </a:r>
                      <a:r>
                        <a:rPr lang="ko-KR" altLang="en-US" sz="9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피해량을</a:t>
                      </a:r>
                      <a:r>
                        <a:rPr lang="ko-KR" altLang="en-US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증가시킵니다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치명피해가 </a:t>
                      </a:r>
                      <a:r>
                        <a:rPr lang="en-US" altLang="ko-KR" sz="900" b="1" i="0" u="none" strike="noStrike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216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마법 숙련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Sorcery Mastery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 피해가 증가합니다</a:t>
                      </a:r>
                      <a:r>
                        <a:rPr lang="en-US" altLang="ko-KR" sz="900" b="0" i="0" u="none" strike="noStrike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스킬 사용 시 최종 </a:t>
                      </a:r>
                      <a:r>
                        <a:rPr lang="ko-KR" altLang="en-US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피해량이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</a:t>
                      </a:r>
                      <a:r>
                        <a:rPr lang="en-US" altLang="ko-KR" sz="900" b="1" i="0" u="none" strike="noStrike" dirty="0">
                          <a:solidFill>
                            <a:srgbClr val="FF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10%</a:t>
                      </a:r>
                      <a:r>
                        <a:rPr lang="ko-KR" alt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 증가합니다</a:t>
                      </a:r>
                      <a:r>
                        <a:rPr lang="en-US" altLang="ko-KR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656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7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228600" indent="-228600">
              <a:lnSpc>
                <a:spcPct val="150000"/>
              </a:lnSpc>
              <a:buFont typeface="+mj-lt"/>
              <a:buAutoNum type="arabicPeriod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정수 주입 하기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메인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UI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의 정령의 유물 메뉴를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정령의 유물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pic>
        <p:nvPicPr>
          <p:cNvPr id="30" name="Picture 2" descr="C:\Users\Helpas\Pictures\Screenshot_2015-07-07-17-04-10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9803" y="2058881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타원 33"/>
          <p:cNvSpPr/>
          <p:nvPr/>
        </p:nvSpPr>
        <p:spPr>
          <a:xfrm>
            <a:off x="2635747" y="5128132"/>
            <a:ext cx="521158" cy="521158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600" dirty="0" smtClean="0">
                <a:solidFill>
                  <a:sysClr val="windowText" lastClr="000000"/>
                </a:solidFill>
              </a:rPr>
              <a:t>유물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pic>
        <p:nvPicPr>
          <p:cNvPr id="33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0946" y="545977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2789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3" y="1860283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8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정령의 유물 시스템 화면이 나옵니다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왼쪽은 정령의 유물 슬롯이 위치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각 슬롯은 영혼 불꽃 모양을 하고 있고 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LV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표시가 되어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슬롯은 아이템들과 같이 반듯하게 줄을 서 있습니다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육망성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문양은 그냥 배경 입니다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오른쪽에는 현재까지 업그레이드 하여 획득한 효과가 리스트로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1143000" lvl="2" indent="-228600">
              <a:lnSpc>
                <a:spcPct val="150000"/>
              </a:lnSpc>
              <a:buFont typeface="+mj-lt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오른쪽 하단은 현재 보유 하고 있는 </a:t>
            </a:r>
            <a:r>
              <a:rPr lang="ko-KR" altLang="en-US" sz="1000" dirty="0" err="1" smtClean="0">
                <a:solidFill>
                  <a:sysClr val="windowText" lastClr="000000"/>
                </a:solidFill>
              </a:rPr>
              <a:t>정령석과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 정수의 수량이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2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슬롯 하나를 터치 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정령의 유물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56911" y="3707904"/>
            <a:ext cx="3306533" cy="1732930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47" name="모서리가 둥근 직사각형 46"/>
          <p:cNvSpPr/>
          <p:nvPr/>
        </p:nvSpPr>
        <p:spPr>
          <a:xfrm>
            <a:off x="3262554" y="2466536"/>
            <a:ext cx="3300754" cy="2128905"/>
          </a:xfrm>
          <a:prstGeom prst="roundRect">
            <a:avLst>
              <a:gd name="adj" fmla="val 3646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ko-KR" sz="1100" dirty="0" smtClean="0"/>
              <a:t>LV3 </a:t>
            </a:r>
            <a:r>
              <a:rPr lang="ko-KR" altLang="en-US" sz="1100" dirty="0" smtClean="0"/>
              <a:t>자연 치유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체력 </a:t>
            </a:r>
            <a:r>
              <a:rPr lang="en-US" altLang="ko-KR" sz="1100" dirty="0" smtClean="0"/>
              <a:t>3 </a:t>
            </a:r>
            <a:r>
              <a:rPr lang="ko-KR" altLang="en-US" sz="1100" dirty="0" smtClean="0"/>
              <a:t>증가</a:t>
            </a:r>
            <a:endParaRPr lang="en-US" altLang="ko-KR" sz="1100" dirty="0" smtClean="0"/>
          </a:p>
          <a:p>
            <a:r>
              <a:rPr lang="en-US" altLang="ko-KR" sz="1100" dirty="0" smtClean="0"/>
              <a:t>LV5 </a:t>
            </a:r>
            <a:r>
              <a:rPr lang="ko-KR" altLang="en-US" sz="1100" dirty="0" smtClean="0"/>
              <a:t>기민함</a:t>
            </a:r>
            <a:r>
              <a:rPr lang="en-US" altLang="ko-KR" sz="1100" dirty="0" smtClean="0"/>
              <a:t>: </a:t>
            </a:r>
            <a:r>
              <a:rPr lang="ko-KR" altLang="en-US" sz="1100" dirty="0" smtClean="0"/>
              <a:t>회피 </a:t>
            </a:r>
            <a:r>
              <a:rPr lang="en-US" altLang="ko-KR" sz="1100" dirty="0" smtClean="0"/>
              <a:t>50 </a:t>
            </a:r>
            <a:r>
              <a:rPr lang="ko-KR" altLang="en-US" sz="1100" dirty="0" smtClean="0"/>
              <a:t>증가</a:t>
            </a:r>
            <a:endParaRPr lang="ko-KR" altLang="en-US" sz="1100" dirty="0"/>
          </a:p>
        </p:txBody>
      </p:sp>
      <p:pic>
        <p:nvPicPr>
          <p:cNvPr id="68" name="Picture 2" descr="http://www.unicolor.co.kr/data/cheditor/0906/img1_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4" y="2186129"/>
            <a:ext cx="2940805" cy="32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타원 34"/>
          <p:cNvSpPr/>
          <p:nvPr/>
        </p:nvSpPr>
        <p:spPr>
          <a:xfrm>
            <a:off x="50633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9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6" name="타원 35"/>
          <p:cNvSpPr/>
          <p:nvPr/>
        </p:nvSpPr>
        <p:spPr>
          <a:xfrm>
            <a:off x="2653354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ysClr val="windowText" lastClr="000000"/>
                </a:solidFill>
              </a:rPr>
              <a:t>12</a:t>
            </a:r>
            <a:endParaRPr lang="ko-KR" altLang="en-US" sz="1400" dirty="0">
              <a:solidFill>
                <a:sysClr val="windowText" lastClr="000000"/>
              </a:solidFill>
            </a:endParaRPr>
          </a:p>
        </p:txBody>
      </p:sp>
      <p:sp>
        <p:nvSpPr>
          <p:cNvPr id="37" name="타원 36"/>
          <p:cNvSpPr/>
          <p:nvPr/>
        </p:nvSpPr>
        <p:spPr>
          <a:xfrm>
            <a:off x="1222005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2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8" name="타원 37"/>
          <p:cNvSpPr/>
          <p:nvPr/>
        </p:nvSpPr>
        <p:spPr>
          <a:xfrm>
            <a:off x="193768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3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39" name="타원 38"/>
          <p:cNvSpPr/>
          <p:nvPr/>
        </p:nvSpPr>
        <p:spPr>
          <a:xfrm>
            <a:off x="2653354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4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0" name="타원 39"/>
          <p:cNvSpPr/>
          <p:nvPr/>
        </p:nvSpPr>
        <p:spPr>
          <a:xfrm>
            <a:off x="2653354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8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1" name="타원 40"/>
          <p:cNvSpPr/>
          <p:nvPr/>
        </p:nvSpPr>
        <p:spPr>
          <a:xfrm>
            <a:off x="50633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2" name="타원 41"/>
          <p:cNvSpPr/>
          <p:nvPr/>
        </p:nvSpPr>
        <p:spPr>
          <a:xfrm>
            <a:off x="1222005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6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3" name="타원 42"/>
          <p:cNvSpPr/>
          <p:nvPr/>
        </p:nvSpPr>
        <p:spPr>
          <a:xfrm>
            <a:off x="193768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7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44" name="타원 43"/>
          <p:cNvSpPr/>
          <p:nvPr/>
        </p:nvSpPr>
        <p:spPr>
          <a:xfrm>
            <a:off x="50633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5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1222005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10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193768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62697" y="2203863"/>
            <a:ext cx="3300747" cy="2470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정령의 유물</a:t>
            </a:r>
            <a:endParaRPr lang="ko-KR" altLang="en-US" sz="1050" dirty="0"/>
          </a:p>
        </p:txBody>
      </p:sp>
      <p:pic>
        <p:nvPicPr>
          <p:cNvPr id="7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126" y="4958350"/>
            <a:ext cx="219054" cy="2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62" y="5195828"/>
            <a:ext cx="206416" cy="214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029" y="4951761"/>
            <a:ext cx="225641" cy="22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862" y="4949703"/>
            <a:ext cx="214842" cy="214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1304" y="5189003"/>
            <a:ext cx="219054" cy="219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914" y="5195612"/>
            <a:ext cx="197991" cy="197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직사각형 78"/>
          <p:cNvSpPr/>
          <p:nvPr/>
        </p:nvSpPr>
        <p:spPr>
          <a:xfrm>
            <a:off x="3823369" y="4888094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10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0" name="직사각형 79"/>
          <p:cNvSpPr/>
          <p:nvPr/>
        </p:nvSpPr>
        <p:spPr>
          <a:xfrm>
            <a:off x="4742046" y="4901358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40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1" name="직사각형 80"/>
          <p:cNvSpPr/>
          <p:nvPr/>
        </p:nvSpPr>
        <p:spPr>
          <a:xfrm>
            <a:off x="5601953" y="4902067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20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2" name="직사각형 81"/>
          <p:cNvSpPr/>
          <p:nvPr/>
        </p:nvSpPr>
        <p:spPr>
          <a:xfrm>
            <a:off x="3816709" y="5136871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50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3" name="직사각형 82"/>
          <p:cNvSpPr/>
          <p:nvPr/>
        </p:nvSpPr>
        <p:spPr>
          <a:xfrm>
            <a:off x="4729758" y="5142416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30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4" name="직사각형 83"/>
          <p:cNvSpPr/>
          <p:nvPr/>
        </p:nvSpPr>
        <p:spPr>
          <a:xfrm>
            <a:off x="5601953" y="5150216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60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pic>
        <p:nvPicPr>
          <p:cNvPr id="4098" name="Picture 2" descr="http://tarotstar.ivyro.net/data/geditor/1008/Quartz-site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547" y="4659060"/>
            <a:ext cx="278495" cy="261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직사각형 85"/>
          <p:cNvSpPr/>
          <p:nvPr/>
        </p:nvSpPr>
        <p:spPr>
          <a:xfrm>
            <a:off x="3897277" y="4633586"/>
            <a:ext cx="692585" cy="3004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100" b="1" dirty="0" smtClean="0">
                <a:ln w="3175">
                  <a:solidFill>
                    <a:schemeClr val="tx1"/>
                  </a:solidFill>
                </a:ln>
                <a:solidFill>
                  <a:srgbClr val="00B050"/>
                </a:solidFill>
              </a:rPr>
              <a:t>X 34</a:t>
            </a:r>
            <a:endParaRPr lang="ko-KR" altLang="en-US" sz="1100" b="1" dirty="0">
              <a:ln w="3175">
                <a:solidFill>
                  <a:schemeClr val="tx1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87" name="모서리가 둥근 직사각형 86"/>
          <p:cNvSpPr/>
          <p:nvPr/>
        </p:nvSpPr>
        <p:spPr>
          <a:xfrm>
            <a:off x="6257607" y="220386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pic>
        <p:nvPicPr>
          <p:cNvPr id="88" name="Picture 2" descr="http://cache2.asset-cache.net/xc/464895243.jpg?v=2&amp;c=IWSAsset&amp;k=2&amp;d=uoupicVpbaUjsiieuPnSeIUhvROXosCgdilVabAWwnYS_SMgNu8uYX2VgdqoLUax0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9545" y="4687826"/>
            <a:ext cx="316027" cy="541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1.wikia.nocookie.net/__cb20140301173836/elderscrolls/images/0/06/TESO_Icon_Soul_Trap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225" y="6135483"/>
            <a:ext cx="8001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9" name="직사각형 88"/>
          <p:cNvSpPr/>
          <p:nvPr/>
        </p:nvSpPr>
        <p:spPr>
          <a:xfrm>
            <a:off x="1367203" y="6148988"/>
            <a:ext cx="604995" cy="28226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600" b="1" dirty="0" smtClean="0">
                <a:ln w="3175">
                  <a:noFill/>
                </a:ln>
                <a:solidFill>
                  <a:schemeClr val="bg1"/>
                </a:solidFill>
              </a:rPr>
              <a:t>LV3</a:t>
            </a:r>
            <a:endParaRPr lang="ko-KR" altLang="en-US" sz="16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70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" descr="C:\Users\Helpas\Pictures\Screenshot_2015-07-01-17-53-0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803" y="1860283"/>
            <a:ext cx="6382949" cy="3590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7E1A555B-76B7-46FE-AF91-10880C785833}" type="slidenum">
              <a:rPr lang="ko-KR" altLang="en-US" smtClean="0"/>
              <a:pPr/>
              <a:t>9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116632" y="1475656"/>
            <a:ext cx="6624736" cy="72728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슬롯의 현재 능력과 다음 능력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, </a:t>
            </a:r>
            <a:r>
              <a:rPr lang="ko-KR" altLang="en-US" sz="1000" dirty="0" smtClean="0">
                <a:solidFill>
                  <a:sysClr val="windowText" lastClr="000000"/>
                </a:solidFill>
              </a:rPr>
              <a:t>그리고 업그레이드 시 필요한 재료 수량이 표시 됩니다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685800" lvl="1" indent="-228600">
              <a:lnSpc>
                <a:spcPct val="150000"/>
              </a:lnSpc>
              <a:buFont typeface="+mj-lt"/>
              <a:buAutoNum type="arabicParenR" startAt="4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필요한 재료 수량 표시 예</a:t>
            </a: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 smtClean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endParaRPr lang="en-US" altLang="ko-KR" sz="1000" dirty="0">
              <a:solidFill>
                <a:sysClr val="windowText" lastClr="000000"/>
              </a:solidFill>
            </a:endParaRPr>
          </a:p>
          <a:p>
            <a:pPr marL="1143000" lvl="2" indent="-228600">
              <a:lnSpc>
                <a:spcPct val="150000"/>
              </a:lnSpc>
              <a:buFont typeface="+mj-ea"/>
              <a:buAutoNum type="circleNumDbPlain"/>
            </a:pPr>
            <a:r>
              <a:rPr lang="ko-KR" altLang="en-US" sz="1000" dirty="0" smtClean="0">
                <a:solidFill>
                  <a:sysClr val="windowText" lastClr="000000"/>
                </a:solidFill>
              </a:rPr>
              <a:t>해당 슬롯이 최고 레벨인 경우 정령의 유물 업그레이드 버튼은 사라집니다</a:t>
            </a:r>
            <a:r>
              <a:rPr lang="en-US" altLang="ko-KR" sz="1000" dirty="0" smtClean="0">
                <a:solidFill>
                  <a:sysClr val="windowText" lastClr="000000"/>
                </a:solidFill>
              </a:rPr>
              <a:t>.</a:t>
            </a:r>
          </a:p>
        </p:txBody>
      </p:sp>
      <p:sp>
        <p:nvSpPr>
          <p:cNvPr id="4" name="직사각형 3"/>
          <p:cNvSpPr/>
          <p:nvPr/>
        </p:nvSpPr>
        <p:spPr>
          <a:xfrm>
            <a:off x="116632" y="971600"/>
            <a:ext cx="66247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400" b="1" dirty="0" smtClean="0">
                <a:solidFill>
                  <a:sysClr val="windowText" lastClr="000000"/>
                </a:solidFill>
              </a:rPr>
              <a:t>정령의 유물 시스템 이용 방법</a:t>
            </a:r>
            <a:endParaRPr lang="ko-KR" altLang="en-US" sz="1400" b="1" dirty="0">
              <a:solidFill>
                <a:sysClr val="windowText" lastClr="000000"/>
              </a:solidFill>
            </a:endParaRPr>
          </a:p>
        </p:txBody>
      </p:sp>
      <p:sp>
        <p:nvSpPr>
          <p:cNvPr id="27" name="모서리가 둥근 직사각형 26"/>
          <p:cNvSpPr/>
          <p:nvPr/>
        </p:nvSpPr>
        <p:spPr>
          <a:xfrm>
            <a:off x="3256911" y="2186129"/>
            <a:ext cx="3306533" cy="3254705"/>
          </a:xfrm>
          <a:prstGeom prst="roundRect">
            <a:avLst>
              <a:gd name="adj" fmla="val 0"/>
            </a:avLst>
          </a:prstGeom>
          <a:solidFill>
            <a:schemeClr val="bg1">
              <a:lumMod val="50000"/>
              <a:alpha val="70000"/>
            </a:schemeClr>
          </a:solidFill>
          <a:ln>
            <a:solidFill>
              <a:srgbClr val="F792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1" name="모서리가 둥근 직사각형 70"/>
          <p:cNvSpPr/>
          <p:nvPr/>
        </p:nvSpPr>
        <p:spPr>
          <a:xfrm>
            <a:off x="3262697" y="2203863"/>
            <a:ext cx="3300747" cy="247032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50" dirty="0" smtClean="0"/>
              <a:t>정령의 유물</a:t>
            </a:r>
            <a:endParaRPr lang="ko-KR" altLang="en-US" sz="1050" dirty="0"/>
          </a:p>
        </p:txBody>
      </p:sp>
      <p:sp>
        <p:nvSpPr>
          <p:cNvPr id="87" name="모서리가 둥근 직사각형 86"/>
          <p:cNvSpPr/>
          <p:nvPr/>
        </p:nvSpPr>
        <p:spPr>
          <a:xfrm>
            <a:off x="6257607" y="2203863"/>
            <a:ext cx="305701" cy="27796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000" b="1" dirty="0"/>
              <a:t>X</a:t>
            </a:r>
            <a:endParaRPr lang="ko-KR" altLang="en-US" sz="2000" b="1" dirty="0"/>
          </a:p>
        </p:txBody>
      </p:sp>
      <p:sp>
        <p:nvSpPr>
          <p:cNvPr id="45" name="직사각형 44"/>
          <p:cNvSpPr/>
          <p:nvPr/>
        </p:nvSpPr>
        <p:spPr>
          <a:xfrm>
            <a:off x="3256774" y="2661682"/>
            <a:ext cx="3306533" cy="613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치명타 확률 </a:t>
            </a:r>
            <a:r>
              <a:rPr lang="en-US" altLang="ko-KR" sz="1400" b="1" dirty="0" smtClean="0">
                <a:ln w="3175">
                  <a:noFill/>
                </a:ln>
                <a:solidFill>
                  <a:schemeClr val="bg1"/>
                </a:solidFill>
              </a:rPr>
              <a:t>10 </a:t>
            </a:r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증가</a:t>
            </a:r>
            <a:endParaRPr lang="en-US" altLang="ko-KR" sz="14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▼</a:t>
            </a:r>
            <a:endParaRPr lang="en-US" altLang="ko-KR" sz="1400" b="1" dirty="0" smtClean="0">
              <a:ln w="3175">
                <a:noFill/>
              </a:ln>
              <a:solidFill>
                <a:schemeClr val="bg1"/>
              </a:solidFill>
            </a:endParaRPr>
          </a:p>
          <a:p>
            <a:pPr algn="ctr"/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치명타 확률 </a:t>
            </a:r>
            <a:r>
              <a:rPr lang="en-US" altLang="ko-KR" sz="1400" b="1" dirty="0" smtClean="0">
                <a:ln w="3175">
                  <a:noFill/>
                </a:ln>
                <a:solidFill>
                  <a:schemeClr val="bg1"/>
                </a:solidFill>
              </a:rPr>
              <a:t>11 </a:t>
            </a:r>
            <a:r>
              <a:rPr lang="ko-KR" altLang="en-US" sz="1400" b="1" dirty="0" smtClean="0">
                <a:ln w="3175">
                  <a:noFill/>
                </a:ln>
                <a:solidFill>
                  <a:schemeClr val="bg1"/>
                </a:solidFill>
              </a:rPr>
              <a:t>증가</a:t>
            </a:r>
            <a:endParaRPr lang="ko-KR" altLang="en-US" sz="1400" b="1" dirty="0">
              <a:ln w="3175">
                <a:noFill/>
              </a:ln>
              <a:solidFill>
                <a:schemeClr val="bg1"/>
              </a:solidFill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3265899" y="3478150"/>
            <a:ext cx="3297408" cy="0"/>
          </a:xfrm>
          <a:prstGeom prst="line">
            <a:avLst/>
          </a:prstGeom>
          <a:ln w="190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그룹 47"/>
          <p:cNvGrpSpPr/>
          <p:nvPr/>
        </p:nvGrpSpPr>
        <p:grpSpPr>
          <a:xfrm>
            <a:off x="4225202" y="3746483"/>
            <a:ext cx="492219" cy="423415"/>
            <a:chOff x="1340768" y="4977185"/>
            <a:chExt cx="575336" cy="494914"/>
          </a:xfrm>
        </p:grpSpPr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4977185"/>
              <a:ext cx="49530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" name="직사각형 49"/>
            <p:cNvSpPr/>
            <p:nvPr/>
          </p:nvSpPr>
          <p:spPr>
            <a:xfrm>
              <a:off x="134076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1" name="그룹 50"/>
          <p:cNvGrpSpPr/>
          <p:nvPr/>
        </p:nvGrpSpPr>
        <p:grpSpPr>
          <a:xfrm>
            <a:off x="5776992" y="3733135"/>
            <a:ext cx="492220" cy="415597"/>
            <a:chOff x="1302668" y="6849393"/>
            <a:chExt cx="575336" cy="485775"/>
          </a:xfrm>
        </p:grpSpPr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3" name="직사각형 52"/>
            <p:cNvSpPr/>
            <p:nvPr/>
          </p:nvSpPr>
          <p:spPr>
            <a:xfrm>
              <a:off x="1302668" y="70831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99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5784147" y="4322181"/>
            <a:ext cx="492219" cy="383001"/>
            <a:chOff x="4100037" y="6849393"/>
            <a:chExt cx="575336" cy="447675"/>
          </a:xfrm>
        </p:grpSpPr>
        <p:pic>
          <p:nvPicPr>
            <p:cNvPr id="55" name="Picture 7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6849393"/>
              <a:ext cx="447675" cy="44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6" name="직사각형 55"/>
            <p:cNvSpPr/>
            <p:nvPr/>
          </p:nvSpPr>
          <p:spPr>
            <a:xfrm>
              <a:off x="4100037" y="703234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57" name="그룹 56"/>
          <p:cNvGrpSpPr/>
          <p:nvPr/>
        </p:nvGrpSpPr>
        <p:grpSpPr>
          <a:xfrm>
            <a:off x="4203471" y="4328290"/>
            <a:ext cx="492220" cy="423417"/>
            <a:chOff x="4144818" y="4977184"/>
            <a:chExt cx="575336" cy="494915"/>
          </a:xfrm>
        </p:grpSpPr>
        <p:pic>
          <p:nvPicPr>
            <p:cNvPr id="5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4977184"/>
              <a:ext cx="48577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직사각형 58"/>
            <p:cNvSpPr/>
            <p:nvPr/>
          </p:nvSpPr>
          <p:spPr>
            <a:xfrm>
              <a:off x="4144818" y="5220072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34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0" name="그룹 59"/>
          <p:cNvGrpSpPr/>
          <p:nvPr/>
        </p:nvGrpSpPr>
        <p:grpSpPr>
          <a:xfrm>
            <a:off x="5013861" y="4315035"/>
            <a:ext cx="492219" cy="423745"/>
            <a:chOff x="4149080" y="5913289"/>
            <a:chExt cx="575336" cy="495300"/>
          </a:xfrm>
        </p:grpSpPr>
        <p:pic>
          <p:nvPicPr>
            <p:cNvPr id="61" name="Picture 6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70218" y="5913289"/>
              <a:ext cx="495300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2" name="직사각형 61"/>
            <p:cNvSpPr/>
            <p:nvPr/>
          </p:nvSpPr>
          <p:spPr>
            <a:xfrm>
              <a:off x="4149080" y="615496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grpSp>
        <p:nvGrpSpPr>
          <p:cNvPr id="63" name="그룹 62"/>
          <p:cNvGrpSpPr/>
          <p:nvPr/>
        </p:nvGrpSpPr>
        <p:grpSpPr>
          <a:xfrm>
            <a:off x="4860935" y="3746483"/>
            <a:ext cx="684526" cy="444314"/>
            <a:chOff x="1150144" y="5913289"/>
            <a:chExt cx="800116" cy="519341"/>
          </a:xfrm>
        </p:grpSpPr>
        <p:pic>
          <p:nvPicPr>
            <p:cNvPr id="64" name="Picture 5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5913289"/>
              <a:ext cx="510194" cy="510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5" name="직사각형 64"/>
            <p:cNvSpPr/>
            <p:nvPr/>
          </p:nvSpPr>
          <p:spPr>
            <a:xfrm>
              <a:off x="1150144" y="6180603"/>
              <a:ext cx="80011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10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114</a:t>
              </a:r>
              <a:endParaRPr lang="ko-KR" altLang="en-US" sz="10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66" name="Picture 2" descr="http://tarotstar.ivyro.net/data/geditor/1008/Quartz-site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4715" y="3735940"/>
            <a:ext cx="456190" cy="427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그룹 66"/>
          <p:cNvGrpSpPr/>
          <p:nvPr/>
        </p:nvGrpSpPr>
        <p:grpSpPr>
          <a:xfrm>
            <a:off x="2767880" y="6000119"/>
            <a:ext cx="1279259" cy="1136442"/>
            <a:chOff x="1263100" y="6849393"/>
            <a:chExt cx="575336" cy="511105"/>
          </a:xfrm>
        </p:grpSpPr>
        <p:pic>
          <p:nvPicPr>
            <p:cNvPr id="7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49524" y="6849393"/>
              <a:ext cx="466725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5" name="직사각형 84"/>
            <p:cNvSpPr/>
            <p:nvPr/>
          </p:nvSpPr>
          <p:spPr>
            <a:xfrm>
              <a:off x="1263100" y="7108471"/>
              <a:ext cx="575336" cy="25202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US" altLang="ko-KR" sz="2800" b="1" dirty="0" smtClean="0">
                  <a:ln w="3175">
                    <a:solidFill>
                      <a:schemeClr val="tx1"/>
                    </a:solidFill>
                  </a:ln>
                  <a:solidFill>
                    <a:schemeClr val="bg1"/>
                  </a:solidFill>
                </a:rPr>
                <a:t>23/99</a:t>
              </a:r>
              <a:endParaRPr lang="ko-KR" altLang="en-US" sz="2800" b="1" dirty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88" name="모서리가 둥근 사각형 설명선 87"/>
          <p:cNvSpPr/>
          <p:nvPr/>
        </p:nvSpPr>
        <p:spPr>
          <a:xfrm>
            <a:off x="4218646" y="6213187"/>
            <a:ext cx="653478" cy="432058"/>
          </a:xfrm>
          <a:prstGeom prst="wedgeRoundRectCallout">
            <a:avLst>
              <a:gd name="adj1" fmla="val -91769"/>
              <a:gd name="adj2" fmla="val 10596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smtClean="0">
                <a:solidFill>
                  <a:sysClr val="windowText" lastClr="000000"/>
                </a:solidFill>
              </a:rPr>
              <a:t>보유량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89" name="모서리가 둥근 사각형 설명선 88"/>
          <p:cNvSpPr/>
          <p:nvPr/>
        </p:nvSpPr>
        <p:spPr>
          <a:xfrm>
            <a:off x="1784774" y="6213187"/>
            <a:ext cx="913443" cy="432058"/>
          </a:xfrm>
          <a:prstGeom prst="wedgeRoundRectCallout">
            <a:avLst>
              <a:gd name="adj1" fmla="val 90058"/>
              <a:gd name="adj2" fmla="val 103026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dirty="0" err="1" smtClean="0">
                <a:solidFill>
                  <a:sysClr val="windowText" lastClr="000000"/>
                </a:solidFill>
              </a:rPr>
              <a:t>필요양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90" name="모서리가 둥근 직사각형 89"/>
          <p:cNvSpPr/>
          <p:nvPr/>
        </p:nvSpPr>
        <p:spPr>
          <a:xfrm>
            <a:off x="5545460" y="5066919"/>
            <a:ext cx="944587" cy="225161"/>
          </a:xfrm>
          <a:prstGeom prst="roundRect">
            <a:avLst/>
          </a:prstGeom>
          <a:solidFill>
            <a:schemeClr val="accent2"/>
          </a:solidFill>
          <a:ln>
            <a:solidFill>
              <a:srgbClr val="F7923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000" smtClean="0"/>
              <a:t>정수 주입</a:t>
            </a:r>
            <a:endParaRPr lang="ko-KR" altLang="en-US" sz="1000" dirty="0"/>
          </a:p>
        </p:txBody>
      </p:sp>
      <p:pic>
        <p:nvPicPr>
          <p:cNvPr id="91" name="Picture 2" descr="http://www.unicolor.co.kr/data/cheditor/0906/img1_2.gif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94" y="2186129"/>
            <a:ext cx="2940805" cy="320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직사각형 103"/>
          <p:cNvSpPr/>
          <p:nvPr/>
        </p:nvSpPr>
        <p:spPr>
          <a:xfrm>
            <a:off x="3208081" y="3949824"/>
            <a:ext cx="684526" cy="2156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altLang="ko-KR" sz="1000" b="1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114</a:t>
            </a:r>
            <a:endParaRPr lang="ko-KR" altLang="en-US" sz="1000" b="1" dirty="0">
              <a:ln w="3175"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105" name="모서리가 둥근 사각형 설명선 104"/>
          <p:cNvSpPr/>
          <p:nvPr/>
        </p:nvSpPr>
        <p:spPr>
          <a:xfrm>
            <a:off x="2569181" y="7238104"/>
            <a:ext cx="2087258" cy="432058"/>
          </a:xfrm>
          <a:prstGeom prst="wedgeRoundRectCallout">
            <a:avLst>
              <a:gd name="adj1" fmla="val -7722"/>
              <a:gd name="adj2" fmla="val -102733"/>
              <a:gd name="adj3" fmla="val 16667"/>
            </a:avLst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smtClean="0">
                <a:solidFill>
                  <a:sysClr val="windowText" lastClr="000000"/>
                </a:solidFill>
              </a:rPr>
              <a:t>부족하면 붉은색 글씨로 처리</a:t>
            </a:r>
            <a:endParaRPr lang="ko-KR" altLang="en-US" sz="1000" dirty="0">
              <a:solidFill>
                <a:sysClr val="windowText" lastClr="000000"/>
              </a:solidFill>
            </a:endParaRPr>
          </a:p>
        </p:txBody>
      </p:sp>
      <p:sp>
        <p:nvSpPr>
          <p:cNvPr id="68" name="타원 67"/>
          <p:cNvSpPr/>
          <p:nvPr/>
        </p:nvSpPr>
        <p:spPr>
          <a:xfrm>
            <a:off x="50633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9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69" name="타원 68"/>
          <p:cNvSpPr/>
          <p:nvPr/>
        </p:nvSpPr>
        <p:spPr>
          <a:xfrm>
            <a:off x="2653354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>
                <a:solidFill>
                  <a:sysClr val="windowText" lastClr="000000"/>
                </a:solidFill>
              </a:rPr>
              <a:t>12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0" name="타원 69"/>
          <p:cNvSpPr/>
          <p:nvPr/>
        </p:nvSpPr>
        <p:spPr>
          <a:xfrm>
            <a:off x="1222005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2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3" name="타원 72"/>
          <p:cNvSpPr/>
          <p:nvPr/>
        </p:nvSpPr>
        <p:spPr>
          <a:xfrm>
            <a:off x="193768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3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4" name="타원 73"/>
          <p:cNvSpPr/>
          <p:nvPr/>
        </p:nvSpPr>
        <p:spPr>
          <a:xfrm>
            <a:off x="2653354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4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5" name="타원 74"/>
          <p:cNvSpPr/>
          <p:nvPr/>
        </p:nvSpPr>
        <p:spPr>
          <a:xfrm>
            <a:off x="2653354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8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6" name="타원 75"/>
          <p:cNvSpPr/>
          <p:nvPr/>
        </p:nvSpPr>
        <p:spPr>
          <a:xfrm>
            <a:off x="506330" y="2724105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7" name="타원 76"/>
          <p:cNvSpPr/>
          <p:nvPr/>
        </p:nvSpPr>
        <p:spPr>
          <a:xfrm>
            <a:off x="1222005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6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8" name="타원 77"/>
          <p:cNvSpPr/>
          <p:nvPr/>
        </p:nvSpPr>
        <p:spPr>
          <a:xfrm>
            <a:off x="193768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7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79" name="타원 78"/>
          <p:cNvSpPr/>
          <p:nvPr/>
        </p:nvSpPr>
        <p:spPr>
          <a:xfrm>
            <a:off x="506330" y="3599401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5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0" name="타원 79"/>
          <p:cNvSpPr/>
          <p:nvPr/>
        </p:nvSpPr>
        <p:spPr>
          <a:xfrm>
            <a:off x="1222005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10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  <p:sp>
        <p:nvSpPr>
          <p:cNvPr id="81" name="타원 80"/>
          <p:cNvSpPr/>
          <p:nvPr/>
        </p:nvSpPr>
        <p:spPr>
          <a:xfrm>
            <a:off x="1937680" y="4474696"/>
            <a:ext cx="404205" cy="404205"/>
          </a:xfrm>
          <a:prstGeom prst="ellipse">
            <a:avLst/>
          </a:prstGeom>
          <a:solidFill>
            <a:schemeClr val="accent1">
              <a:lumMod val="20000"/>
              <a:lumOff val="80000"/>
              <a:alpha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ysClr val="windowText" lastClr="000000"/>
                </a:solidFill>
              </a:rPr>
              <a:t>11</a:t>
            </a:r>
            <a:endParaRPr lang="ko-KR" altLang="en-US" sz="1600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49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36290</TotalTime>
  <Words>1182</Words>
  <Application>Microsoft Office PowerPoint</Application>
  <PresentationFormat>화면 슬라이드 쇼(4:3)</PresentationFormat>
  <Paragraphs>486</Paragraphs>
  <Slides>12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6" baseType="lpstr">
      <vt:lpstr>Arial Unicode MS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Soul System Design</dc:title>
  <dc:creator>김양래</dc:creator>
  <cp:lastModifiedBy>김양래</cp:lastModifiedBy>
  <cp:revision>931</cp:revision>
  <cp:lastPrinted>2015-10-20T02:26:37Z</cp:lastPrinted>
  <dcterms:created xsi:type="dcterms:W3CDTF">2011-08-28T08:04:15Z</dcterms:created>
  <dcterms:modified xsi:type="dcterms:W3CDTF">2015-10-23T08:58:44Z</dcterms:modified>
</cp:coreProperties>
</file>