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98" r:id="rId2"/>
    <p:sldId id="261" r:id="rId3"/>
    <p:sldId id="263" r:id="rId4"/>
    <p:sldId id="299" r:id="rId5"/>
    <p:sldId id="327" r:id="rId6"/>
    <p:sldId id="383" r:id="rId7"/>
    <p:sldId id="331" r:id="rId8"/>
    <p:sldId id="342" r:id="rId9"/>
    <p:sldId id="332" r:id="rId10"/>
    <p:sldId id="333" r:id="rId11"/>
    <p:sldId id="334" r:id="rId12"/>
    <p:sldId id="335" r:id="rId13"/>
    <p:sldId id="305" r:id="rId14"/>
    <p:sldId id="337" r:id="rId15"/>
    <p:sldId id="339" r:id="rId16"/>
    <p:sldId id="399" r:id="rId17"/>
    <p:sldId id="310" r:id="rId18"/>
    <p:sldId id="343" r:id="rId19"/>
    <p:sldId id="344" r:id="rId20"/>
    <p:sldId id="346" r:id="rId21"/>
    <p:sldId id="347" r:id="rId22"/>
    <p:sldId id="348" r:id="rId23"/>
    <p:sldId id="350" r:id="rId24"/>
    <p:sldId id="351" r:id="rId25"/>
    <p:sldId id="352" r:id="rId26"/>
    <p:sldId id="353" r:id="rId27"/>
    <p:sldId id="354" r:id="rId28"/>
    <p:sldId id="355" r:id="rId29"/>
    <p:sldId id="359" r:id="rId30"/>
    <p:sldId id="360" r:id="rId31"/>
    <p:sldId id="390" r:id="rId32"/>
    <p:sldId id="356" r:id="rId33"/>
    <p:sldId id="357" r:id="rId34"/>
    <p:sldId id="358" r:id="rId35"/>
    <p:sldId id="397" r:id="rId36"/>
    <p:sldId id="398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82" r:id="rId48"/>
    <p:sldId id="371" r:id="rId49"/>
    <p:sldId id="372" r:id="rId50"/>
    <p:sldId id="381" r:id="rId51"/>
    <p:sldId id="391" r:id="rId52"/>
    <p:sldId id="392" r:id="rId53"/>
    <p:sldId id="393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4" r:id="rId63"/>
    <p:sldId id="385" r:id="rId64"/>
    <p:sldId id="386" r:id="rId65"/>
    <p:sldId id="387" r:id="rId66"/>
    <p:sldId id="388" r:id="rId67"/>
    <p:sldId id="394" r:id="rId68"/>
    <p:sldId id="389" r:id="rId69"/>
    <p:sldId id="395" r:id="rId70"/>
    <p:sldId id="396" r:id="rId71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534FA"/>
    <a:srgbClr val="E3DE00"/>
    <a:srgbClr val="CA88FC"/>
    <a:srgbClr val="006F96"/>
    <a:srgbClr val="D56509"/>
    <a:srgbClr val="CDC800"/>
    <a:srgbClr val="76B531"/>
    <a:srgbClr val="F7923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5" autoAdjust="0"/>
    <p:restoredTop sz="96594" autoAdjust="0"/>
  </p:normalViewPr>
  <p:slideViewPr>
    <p:cSldViewPr>
      <p:cViewPr varScale="1">
        <p:scale>
          <a:sx n="81" d="100"/>
          <a:sy n="81" d="100"/>
        </p:scale>
        <p:origin x="24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CD070-620C-4544-ABD3-70F25BDFA150}" type="datetimeFigureOut">
              <a:rPr lang="ko-KR" altLang="en-US" smtClean="0"/>
              <a:pPr/>
              <a:t>2015-10-19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7E65-7DFC-4ED6-B34E-9234471D10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91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2576D-BF28-4121-A38C-895B0E27FC13}" type="datetimeFigureOut">
              <a:rPr lang="ko-KR" altLang="en-US" smtClean="0"/>
              <a:pPr/>
              <a:t>2015-10-19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96AB7-3C7D-404B-B910-B38EDF2FBF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62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6AB7-3C7D-404B-B910-B38EDF2FBF86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07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6AB7-3C7D-404B-B910-B38EDF2FBF86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07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6AB7-3C7D-404B-B910-B38EDF2FBF86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20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6AB7-3C7D-404B-B910-B38EDF2FBF86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14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6AB7-3C7D-404B-B910-B38EDF2FBF86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07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6AB7-3C7D-404B-B910-B38EDF2FBF86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07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6AB7-3C7D-404B-B910-B38EDF2FBF86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07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86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1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464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71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03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6632" y="200473"/>
            <a:ext cx="1440160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33256" y="632521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2015.07.2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33256" y="200472"/>
            <a:ext cx="1008112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TF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팀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33256" y="416497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김  양  </a:t>
            </a:r>
            <a:r>
              <a:rPr lang="ko-KR" altLang="en-US" sz="9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래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57192" y="632520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작성일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57192" y="20047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   속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57192" y="416496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작성자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32856" y="63252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32856" y="20047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Character System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37111" y="416496"/>
            <a:ext cx="720081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1.0.0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6792" y="200472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  목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33056" y="416496"/>
            <a:ext cx="504055" cy="21602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Ver.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56792" y="416497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  류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56792" y="63252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  고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132857" y="416495"/>
            <a:ext cx="1800200" cy="2160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Item System</a:t>
            </a:r>
            <a:endParaRPr lang="ko-KR" altLang="en-US" sz="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16632" y="88670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16632" y="88924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4" y="362581"/>
            <a:ext cx="1362075" cy="323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lnSpc>
          <a:spcPct val="150000"/>
        </a:lnSpc>
        <a:spcBef>
          <a:spcPct val="20000"/>
        </a:spcBef>
        <a:buFont typeface="+mj-lt"/>
        <a:buAutoNum type="arabicPeriod"/>
        <a:defRPr sz="10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50000"/>
        </a:lnSpc>
        <a:spcBef>
          <a:spcPct val="20000"/>
        </a:spcBef>
        <a:buFont typeface="+mj-lt"/>
        <a:buAutoNum type="alphaUcPeriod"/>
        <a:defRPr sz="10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ct val="20000"/>
        </a:spcBef>
        <a:buFont typeface="+mj-lt"/>
        <a:buAutoNum type="arabicParenR"/>
        <a:defRPr sz="1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ct val="20000"/>
        </a:spcBef>
        <a:buFont typeface="+mj-ea"/>
        <a:buAutoNum type="circleNumDbPlain"/>
        <a:defRPr sz="1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0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2.jpe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12.jpe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2.jpe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27.jpeg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2.jpe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2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microsoft.com/office/2007/relationships/hdphoto" Target="../media/hdphoto2.wd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2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2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microsoft.com/office/2007/relationships/hdphoto" Target="../media/hdphoto2.wdp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microsoft.com/office/2007/relationships/hdphoto" Target="../media/hdphoto2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8.png"/><Relationship Id="rId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microsoft.com/office/2007/relationships/hdphoto" Target="../media/hdphoto2.wdp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3779912"/>
            <a:ext cx="6624736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캐릭터 시스템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ysClr val="windowText" lastClr="000000"/>
                </a:solidFill>
              </a:rPr>
              <a:t>아이템 시스템</a:t>
            </a:r>
            <a:endParaRPr lang="ko-KR" alt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테두리 예시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기본 테두리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높은 등급 테두리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기타 테두리 예시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ysClr val="windowText" lastClr="000000"/>
                </a:solidFill>
              </a:rPr>
              <a:t>장비 아이템 설정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810101" y="2267744"/>
            <a:ext cx="682847" cy="704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2947046" y="2395864"/>
            <a:ext cx="2520280" cy="394882"/>
          </a:xfrm>
          <a:prstGeom prst="wedgeRoundRectCallout">
            <a:avLst>
              <a:gd name="adj1" fmla="val -67034"/>
              <a:gd name="adj2" fmla="val 12059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ysClr val="windowText" lastClr="000000"/>
                </a:solidFill>
              </a:rPr>
              <a:t>등급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 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★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테두리 예시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r>
              <a:rPr lang="ko-KR" altLang="en-US" sz="1000" dirty="0" smtClean="0">
                <a:solidFill>
                  <a:sysClr val="windowText" lastClr="000000"/>
                </a:solidFill>
              </a:rPr>
              <a:t>그냥 사각형의 테두리로 단조롭습니다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252" y="3635896"/>
            <a:ext cx="3655587" cy="4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모서리가 둥근 사각형 설명선 26"/>
          <p:cNvSpPr/>
          <p:nvPr/>
        </p:nvSpPr>
        <p:spPr>
          <a:xfrm>
            <a:off x="2947045" y="4161682"/>
            <a:ext cx="3024336" cy="554334"/>
          </a:xfrm>
          <a:prstGeom prst="wedgeRoundRectCallout">
            <a:avLst>
              <a:gd name="adj1" fmla="val -39050"/>
              <a:gd name="adj2" fmla="val -9539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ysClr val="windowText" lastClr="000000"/>
                </a:solidFill>
              </a:rPr>
              <a:t>등급이 높아질 수록 테두리는 해당 예시처럼 문양이 들어가고 화려해집니다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</a:p>
          <a:p>
            <a:r>
              <a:rPr lang="ko-KR" altLang="en-US" sz="1000" dirty="0" smtClean="0">
                <a:solidFill>
                  <a:sysClr val="windowText" lastClr="000000"/>
                </a:solidFill>
              </a:rPr>
              <a:t>테두리의 색깔도 변화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28" name="Picture 2" descr="http://pic.ffpic.com/files/shiliang/0621frm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856" y="5436096"/>
            <a:ext cx="2448377" cy="24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모서리가 둥근 사각형 설명선 10"/>
          <p:cNvSpPr/>
          <p:nvPr/>
        </p:nvSpPr>
        <p:spPr>
          <a:xfrm>
            <a:off x="2947045" y="7935008"/>
            <a:ext cx="3024336" cy="554334"/>
          </a:xfrm>
          <a:prstGeom prst="wedgeRoundRectCallout">
            <a:avLst>
              <a:gd name="adj1" fmla="val -26032"/>
              <a:gd name="adj2" fmla="val -8852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ysClr val="windowText" lastClr="000000"/>
                </a:solidFill>
              </a:rPr>
              <a:t>등급이 높아지면서 문양이 집중되는 부위가 꼭지점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군데에서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군데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군데 식으로 늘어나는 방식이 되어도 괜찮을 것 같습니다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게임 내 외형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등급에 따라 무기 외형의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오오라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색깔이 변합니다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아이콘 테두리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배경 색깔과 동일한 기준을 따릅니다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수준에 따라 외형의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오오라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크기가 커집니다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0~4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단계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무기 외형에서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오오라가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나오지 않습니다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5~9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단계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작은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오오라가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10~14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단계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이글거리는 작은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오오라가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15~19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단계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대형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오오라가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20~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단계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이글거리는 대형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오오라가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ysClr val="windowText" lastClr="000000"/>
                </a:solidFill>
              </a:rPr>
              <a:t>장비 아이템 설정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1346855" y="4537407"/>
            <a:ext cx="1938129" cy="791403"/>
            <a:chOff x="569888" y="2555776"/>
            <a:chExt cx="5715000" cy="2333626"/>
          </a:xfrm>
        </p:grpSpPr>
        <p:pic>
          <p:nvPicPr>
            <p:cNvPr id="23" name="Picture 2" descr="http://imgfiles.plaync.co.kr/file/Lineage2/download/20110603-36b87ea-13052716c2e--6de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8" y="2555776"/>
              <a:ext cx="5715000" cy="233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자유형 37"/>
            <p:cNvSpPr/>
            <p:nvPr/>
          </p:nvSpPr>
          <p:spPr>
            <a:xfrm>
              <a:off x="698500" y="2628900"/>
              <a:ext cx="3390900" cy="1854200"/>
            </a:xfrm>
            <a:custGeom>
              <a:avLst/>
              <a:gdLst>
                <a:gd name="connsiteX0" fmla="*/ 2463800 w 3390900"/>
                <a:gd name="connsiteY0" fmla="*/ 1485900 h 1854200"/>
                <a:gd name="connsiteX1" fmla="*/ 254000 w 3390900"/>
                <a:gd name="connsiteY1" fmla="*/ 800100 h 1854200"/>
                <a:gd name="connsiteX2" fmla="*/ 38100 w 3390900"/>
                <a:gd name="connsiteY2" fmla="*/ 850900 h 1854200"/>
                <a:gd name="connsiteX3" fmla="*/ 0 w 3390900"/>
                <a:gd name="connsiteY3" fmla="*/ 635000 h 1854200"/>
                <a:gd name="connsiteX4" fmla="*/ 38100 w 3390900"/>
                <a:gd name="connsiteY4" fmla="*/ 368300 h 1854200"/>
                <a:gd name="connsiteX5" fmla="*/ 393700 w 3390900"/>
                <a:gd name="connsiteY5" fmla="*/ 0 h 1854200"/>
                <a:gd name="connsiteX6" fmla="*/ 508000 w 3390900"/>
                <a:gd name="connsiteY6" fmla="*/ 152400 h 1854200"/>
                <a:gd name="connsiteX7" fmla="*/ 3225800 w 3390900"/>
                <a:gd name="connsiteY7" fmla="*/ 1066800 h 1854200"/>
                <a:gd name="connsiteX8" fmla="*/ 3263900 w 3390900"/>
                <a:gd name="connsiteY8" fmla="*/ 1168400 h 1854200"/>
                <a:gd name="connsiteX9" fmla="*/ 3390900 w 3390900"/>
                <a:gd name="connsiteY9" fmla="*/ 1854200 h 1854200"/>
                <a:gd name="connsiteX10" fmla="*/ 3060700 w 3390900"/>
                <a:gd name="connsiteY10" fmla="*/ 1803400 h 1854200"/>
                <a:gd name="connsiteX11" fmla="*/ 2616200 w 3390900"/>
                <a:gd name="connsiteY11" fmla="*/ 1435100 h 1854200"/>
                <a:gd name="connsiteX12" fmla="*/ 2463800 w 3390900"/>
                <a:gd name="connsiteY12" fmla="*/ 14859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0900" h="1854200">
                  <a:moveTo>
                    <a:pt x="2463800" y="1485900"/>
                  </a:moveTo>
                  <a:lnTo>
                    <a:pt x="254000" y="800100"/>
                  </a:lnTo>
                  <a:lnTo>
                    <a:pt x="38100" y="850900"/>
                  </a:lnTo>
                  <a:lnTo>
                    <a:pt x="0" y="635000"/>
                  </a:lnTo>
                  <a:lnTo>
                    <a:pt x="38100" y="368300"/>
                  </a:lnTo>
                  <a:lnTo>
                    <a:pt x="393700" y="0"/>
                  </a:lnTo>
                  <a:lnTo>
                    <a:pt x="508000" y="152400"/>
                  </a:lnTo>
                  <a:lnTo>
                    <a:pt x="3225800" y="1066800"/>
                  </a:lnTo>
                  <a:lnTo>
                    <a:pt x="3263900" y="1168400"/>
                  </a:lnTo>
                  <a:lnTo>
                    <a:pt x="3390900" y="1854200"/>
                  </a:lnTo>
                  <a:lnTo>
                    <a:pt x="3060700" y="1803400"/>
                  </a:lnTo>
                  <a:lnTo>
                    <a:pt x="2616200" y="1435100"/>
                  </a:lnTo>
                  <a:lnTo>
                    <a:pt x="2463800" y="1485900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1346855" y="2233836"/>
            <a:ext cx="1938129" cy="791403"/>
            <a:chOff x="569888" y="2555776"/>
            <a:chExt cx="5715000" cy="2333626"/>
          </a:xfrm>
        </p:grpSpPr>
        <p:pic>
          <p:nvPicPr>
            <p:cNvPr id="40" name="Picture 2" descr="http://imgfiles.plaync.co.kr/file/Lineage2/download/20110603-36b87ea-13052716c2e--6de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8" y="2555776"/>
              <a:ext cx="5715000" cy="233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자유형 40"/>
            <p:cNvSpPr/>
            <p:nvPr/>
          </p:nvSpPr>
          <p:spPr>
            <a:xfrm>
              <a:off x="698500" y="2628900"/>
              <a:ext cx="3390900" cy="1854200"/>
            </a:xfrm>
            <a:custGeom>
              <a:avLst/>
              <a:gdLst>
                <a:gd name="connsiteX0" fmla="*/ 2463800 w 3390900"/>
                <a:gd name="connsiteY0" fmla="*/ 1485900 h 1854200"/>
                <a:gd name="connsiteX1" fmla="*/ 254000 w 3390900"/>
                <a:gd name="connsiteY1" fmla="*/ 800100 h 1854200"/>
                <a:gd name="connsiteX2" fmla="*/ 38100 w 3390900"/>
                <a:gd name="connsiteY2" fmla="*/ 850900 h 1854200"/>
                <a:gd name="connsiteX3" fmla="*/ 0 w 3390900"/>
                <a:gd name="connsiteY3" fmla="*/ 635000 h 1854200"/>
                <a:gd name="connsiteX4" fmla="*/ 38100 w 3390900"/>
                <a:gd name="connsiteY4" fmla="*/ 368300 h 1854200"/>
                <a:gd name="connsiteX5" fmla="*/ 393700 w 3390900"/>
                <a:gd name="connsiteY5" fmla="*/ 0 h 1854200"/>
                <a:gd name="connsiteX6" fmla="*/ 508000 w 3390900"/>
                <a:gd name="connsiteY6" fmla="*/ 152400 h 1854200"/>
                <a:gd name="connsiteX7" fmla="*/ 3225800 w 3390900"/>
                <a:gd name="connsiteY7" fmla="*/ 1066800 h 1854200"/>
                <a:gd name="connsiteX8" fmla="*/ 3263900 w 3390900"/>
                <a:gd name="connsiteY8" fmla="*/ 1168400 h 1854200"/>
                <a:gd name="connsiteX9" fmla="*/ 3390900 w 3390900"/>
                <a:gd name="connsiteY9" fmla="*/ 1854200 h 1854200"/>
                <a:gd name="connsiteX10" fmla="*/ 3060700 w 3390900"/>
                <a:gd name="connsiteY10" fmla="*/ 1803400 h 1854200"/>
                <a:gd name="connsiteX11" fmla="*/ 2616200 w 3390900"/>
                <a:gd name="connsiteY11" fmla="*/ 1435100 h 1854200"/>
                <a:gd name="connsiteX12" fmla="*/ 2463800 w 3390900"/>
                <a:gd name="connsiteY12" fmla="*/ 14859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0900" h="1854200">
                  <a:moveTo>
                    <a:pt x="2463800" y="1485900"/>
                  </a:moveTo>
                  <a:lnTo>
                    <a:pt x="254000" y="800100"/>
                  </a:lnTo>
                  <a:lnTo>
                    <a:pt x="38100" y="850900"/>
                  </a:lnTo>
                  <a:lnTo>
                    <a:pt x="0" y="635000"/>
                  </a:lnTo>
                  <a:lnTo>
                    <a:pt x="38100" y="368300"/>
                  </a:lnTo>
                  <a:lnTo>
                    <a:pt x="393700" y="0"/>
                  </a:lnTo>
                  <a:lnTo>
                    <a:pt x="508000" y="152400"/>
                  </a:lnTo>
                  <a:lnTo>
                    <a:pt x="3225800" y="1066800"/>
                  </a:lnTo>
                  <a:lnTo>
                    <a:pt x="3263900" y="1168400"/>
                  </a:lnTo>
                  <a:lnTo>
                    <a:pt x="3390900" y="1854200"/>
                  </a:lnTo>
                  <a:lnTo>
                    <a:pt x="3060700" y="1803400"/>
                  </a:lnTo>
                  <a:lnTo>
                    <a:pt x="2616200" y="1435100"/>
                  </a:lnTo>
                  <a:lnTo>
                    <a:pt x="2463800" y="148590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bg1">
                  <a:lumMod val="5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346855" y="3385279"/>
            <a:ext cx="1938129" cy="791403"/>
            <a:chOff x="569888" y="2555776"/>
            <a:chExt cx="5715000" cy="2333626"/>
          </a:xfrm>
        </p:grpSpPr>
        <p:pic>
          <p:nvPicPr>
            <p:cNvPr id="43" name="Picture 2" descr="http://imgfiles.plaync.co.kr/file/Lineage2/download/20110603-36b87ea-13052716c2e--6de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8" y="2555776"/>
              <a:ext cx="5715000" cy="233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자유형 43"/>
            <p:cNvSpPr/>
            <p:nvPr/>
          </p:nvSpPr>
          <p:spPr>
            <a:xfrm>
              <a:off x="698500" y="2628900"/>
              <a:ext cx="3390900" cy="1854200"/>
            </a:xfrm>
            <a:custGeom>
              <a:avLst/>
              <a:gdLst>
                <a:gd name="connsiteX0" fmla="*/ 2463800 w 3390900"/>
                <a:gd name="connsiteY0" fmla="*/ 1485900 h 1854200"/>
                <a:gd name="connsiteX1" fmla="*/ 254000 w 3390900"/>
                <a:gd name="connsiteY1" fmla="*/ 800100 h 1854200"/>
                <a:gd name="connsiteX2" fmla="*/ 38100 w 3390900"/>
                <a:gd name="connsiteY2" fmla="*/ 850900 h 1854200"/>
                <a:gd name="connsiteX3" fmla="*/ 0 w 3390900"/>
                <a:gd name="connsiteY3" fmla="*/ 635000 h 1854200"/>
                <a:gd name="connsiteX4" fmla="*/ 38100 w 3390900"/>
                <a:gd name="connsiteY4" fmla="*/ 368300 h 1854200"/>
                <a:gd name="connsiteX5" fmla="*/ 393700 w 3390900"/>
                <a:gd name="connsiteY5" fmla="*/ 0 h 1854200"/>
                <a:gd name="connsiteX6" fmla="*/ 508000 w 3390900"/>
                <a:gd name="connsiteY6" fmla="*/ 152400 h 1854200"/>
                <a:gd name="connsiteX7" fmla="*/ 3225800 w 3390900"/>
                <a:gd name="connsiteY7" fmla="*/ 1066800 h 1854200"/>
                <a:gd name="connsiteX8" fmla="*/ 3263900 w 3390900"/>
                <a:gd name="connsiteY8" fmla="*/ 1168400 h 1854200"/>
                <a:gd name="connsiteX9" fmla="*/ 3390900 w 3390900"/>
                <a:gd name="connsiteY9" fmla="*/ 1854200 h 1854200"/>
                <a:gd name="connsiteX10" fmla="*/ 3060700 w 3390900"/>
                <a:gd name="connsiteY10" fmla="*/ 1803400 h 1854200"/>
                <a:gd name="connsiteX11" fmla="*/ 2616200 w 3390900"/>
                <a:gd name="connsiteY11" fmla="*/ 1435100 h 1854200"/>
                <a:gd name="connsiteX12" fmla="*/ 2463800 w 3390900"/>
                <a:gd name="connsiteY12" fmla="*/ 14859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0900" h="1854200">
                  <a:moveTo>
                    <a:pt x="2463800" y="1485900"/>
                  </a:moveTo>
                  <a:lnTo>
                    <a:pt x="254000" y="800100"/>
                  </a:lnTo>
                  <a:lnTo>
                    <a:pt x="38100" y="850900"/>
                  </a:lnTo>
                  <a:lnTo>
                    <a:pt x="0" y="635000"/>
                  </a:lnTo>
                  <a:lnTo>
                    <a:pt x="38100" y="368300"/>
                  </a:lnTo>
                  <a:lnTo>
                    <a:pt x="393700" y="0"/>
                  </a:lnTo>
                  <a:lnTo>
                    <a:pt x="508000" y="152400"/>
                  </a:lnTo>
                  <a:lnTo>
                    <a:pt x="3225800" y="1066800"/>
                  </a:lnTo>
                  <a:lnTo>
                    <a:pt x="3263900" y="1168400"/>
                  </a:lnTo>
                  <a:lnTo>
                    <a:pt x="3390900" y="1854200"/>
                  </a:lnTo>
                  <a:lnTo>
                    <a:pt x="3060700" y="1803400"/>
                  </a:lnTo>
                  <a:lnTo>
                    <a:pt x="2616200" y="1435100"/>
                  </a:lnTo>
                  <a:lnTo>
                    <a:pt x="2463800" y="1485900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3417912" y="1920404"/>
            <a:ext cx="3323456" cy="3408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ea"/>
              <a:buAutoNum type="circleNumDbPlain" startAt="4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circleNumDbPlain" startAt="4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circleNumDbPlain" startAt="4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199475" y="4537407"/>
            <a:ext cx="1938129" cy="791403"/>
            <a:chOff x="569888" y="2555776"/>
            <a:chExt cx="5715000" cy="2333626"/>
          </a:xfrm>
        </p:grpSpPr>
        <p:pic>
          <p:nvPicPr>
            <p:cNvPr id="47" name="Picture 2" descr="http://imgfiles.plaync.co.kr/file/Lineage2/download/20110603-36b87ea-13052716c2e--6de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8" y="2555776"/>
              <a:ext cx="5715000" cy="233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자유형 47"/>
            <p:cNvSpPr/>
            <p:nvPr/>
          </p:nvSpPr>
          <p:spPr>
            <a:xfrm>
              <a:off x="698500" y="2628900"/>
              <a:ext cx="3390900" cy="1854200"/>
            </a:xfrm>
            <a:custGeom>
              <a:avLst/>
              <a:gdLst>
                <a:gd name="connsiteX0" fmla="*/ 2463800 w 3390900"/>
                <a:gd name="connsiteY0" fmla="*/ 1485900 h 1854200"/>
                <a:gd name="connsiteX1" fmla="*/ 254000 w 3390900"/>
                <a:gd name="connsiteY1" fmla="*/ 800100 h 1854200"/>
                <a:gd name="connsiteX2" fmla="*/ 38100 w 3390900"/>
                <a:gd name="connsiteY2" fmla="*/ 850900 h 1854200"/>
                <a:gd name="connsiteX3" fmla="*/ 0 w 3390900"/>
                <a:gd name="connsiteY3" fmla="*/ 635000 h 1854200"/>
                <a:gd name="connsiteX4" fmla="*/ 38100 w 3390900"/>
                <a:gd name="connsiteY4" fmla="*/ 368300 h 1854200"/>
                <a:gd name="connsiteX5" fmla="*/ 393700 w 3390900"/>
                <a:gd name="connsiteY5" fmla="*/ 0 h 1854200"/>
                <a:gd name="connsiteX6" fmla="*/ 508000 w 3390900"/>
                <a:gd name="connsiteY6" fmla="*/ 152400 h 1854200"/>
                <a:gd name="connsiteX7" fmla="*/ 3225800 w 3390900"/>
                <a:gd name="connsiteY7" fmla="*/ 1066800 h 1854200"/>
                <a:gd name="connsiteX8" fmla="*/ 3263900 w 3390900"/>
                <a:gd name="connsiteY8" fmla="*/ 1168400 h 1854200"/>
                <a:gd name="connsiteX9" fmla="*/ 3390900 w 3390900"/>
                <a:gd name="connsiteY9" fmla="*/ 1854200 h 1854200"/>
                <a:gd name="connsiteX10" fmla="*/ 3060700 w 3390900"/>
                <a:gd name="connsiteY10" fmla="*/ 1803400 h 1854200"/>
                <a:gd name="connsiteX11" fmla="*/ 2616200 w 3390900"/>
                <a:gd name="connsiteY11" fmla="*/ 1435100 h 1854200"/>
                <a:gd name="connsiteX12" fmla="*/ 2463800 w 3390900"/>
                <a:gd name="connsiteY12" fmla="*/ 14859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0900" h="1854200">
                  <a:moveTo>
                    <a:pt x="2463800" y="1485900"/>
                  </a:moveTo>
                  <a:lnTo>
                    <a:pt x="254000" y="800100"/>
                  </a:lnTo>
                  <a:lnTo>
                    <a:pt x="38100" y="850900"/>
                  </a:lnTo>
                  <a:lnTo>
                    <a:pt x="0" y="635000"/>
                  </a:lnTo>
                  <a:lnTo>
                    <a:pt x="38100" y="368300"/>
                  </a:lnTo>
                  <a:lnTo>
                    <a:pt x="393700" y="0"/>
                  </a:lnTo>
                  <a:lnTo>
                    <a:pt x="508000" y="152400"/>
                  </a:lnTo>
                  <a:lnTo>
                    <a:pt x="3225800" y="1066800"/>
                  </a:lnTo>
                  <a:lnTo>
                    <a:pt x="3263900" y="1168400"/>
                  </a:lnTo>
                  <a:lnTo>
                    <a:pt x="3390900" y="1854200"/>
                  </a:lnTo>
                  <a:lnTo>
                    <a:pt x="3060700" y="1803400"/>
                  </a:lnTo>
                  <a:lnTo>
                    <a:pt x="2616200" y="1435100"/>
                  </a:lnTo>
                  <a:lnTo>
                    <a:pt x="2463800" y="1485900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4199475" y="2233836"/>
            <a:ext cx="1938129" cy="791403"/>
            <a:chOff x="569888" y="2555776"/>
            <a:chExt cx="5715000" cy="2333626"/>
          </a:xfrm>
        </p:grpSpPr>
        <p:pic>
          <p:nvPicPr>
            <p:cNvPr id="50" name="Picture 2" descr="http://imgfiles.plaync.co.kr/file/Lineage2/download/20110603-36b87ea-13052716c2e--6de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8" y="2555776"/>
              <a:ext cx="5715000" cy="233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자유형 50"/>
            <p:cNvSpPr/>
            <p:nvPr/>
          </p:nvSpPr>
          <p:spPr>
            <a:xfrm>
              <a:off x="698500" y="2628900"/>
              <a:ext cx="3390900" cy="1854200"/>
            </a:xfrm>
            <a:custGeom>
              <a:avLst/>
              <a:gdLst>
                <a:gd name="connsiteX0" fmla="*/ 2463800 w 3390900"/>
                <a:gd name="connsiteY0" fmla="*/ 1485900 h 1854200"/>
                <a:gd name="connsiteX1" fmla="*/ 254000 w 3390900"/>
                <a:gd name="connsiteY1" fmla="*/ 800100 h 1854200"/>
                <a:gd name="connsiteX2" fmla="*/ 38100 w 3390900"/>
                <a:gd name="connsiteY2" fmla="*/ 850900 h 1854200"/>
                <a:gd name="connsiteX3" fmla="*/ 0 w 3390900"/>
                <a:gd name="connsiteY3" fmla="*/ 635000 h 1854200"/>
                <a:gd name="connsiteX4" fmla="*/ 38100 w 3390900"/>
                <a:gd name="connsiteY4" fmla="*/ 368300 h 1854200"/>
                <a:gd name="connsiteX5" fmla="*/ 393700 w 3390900"/>
                <a:gd name="connsiteY5" fmla="*/ 0 h 1854200"/>
                <a:gd name="connsiteX6" fmla="*/ 508000 w 3390900"/>
                <a:gd name="connsiteY6" fmla="*/ 152400 h 1854200"/>
                <a:gd name="connsiteX7" fmla="*/ 3225800 w 3390900"/>
                <a:gd name="connsiteY7" fmla="*/ 1066800 h 1854200"/>
                <a:gd name="connsiteX8" fmla="*/ 3263900 w 3390900"/>
                <a:gd name="connsiteY8" fmla="*/ 1168400 h 1854200"/>
                <a:gd name="connsiteX9" fmla="*/ 3390900 w 3390900"/>
                <a:gd name="connsiteY9" fmla="*/ 1854200 h 1854200"/>
                <a:gd name="connsiteX10" fmla="*/ 3060700 w 3390900"/>
                <a:gd name="connsiteY10" fmla="*/ 1803400 h 1854200"/>
                <a:gd name="connsiteX11" fmla="*/ 2616200 w 3390900"/>
                <a:gd name="connsiteY11" fmla="*/ 1435100 h 1854200"/>
                <a:gd name="connsiteX12" fmla="*/ 2463800 w 3390900"/>
                <a:gd name="connsiteY12" fmla="*/ 14859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0900" h="1854200">
                  <a:moveTo>
                    <a:pt x="2463800" y="1485900"/>
                  </a:moveTo>
                  <a:lnTo>
                    <a:pt x="254000" y="800100"/>
                  </a:lnTo>
                  <a:lnTo>
                    <a:pt x="38100" y="850900"/>
                  </a:lnTo>
                  <a:lnTo>
                    <a:pt x="0" y="635000"/>
                  </a:lnTo>
                  <a:lnTo>
                    <a:pt x="38100" y="368300"/>
                  </a:lnTo>
                  <a:lnTo>
                    <a:pt x="393700" y="0"/>
                  </a:lnTo>
                  <a:lnTo>
                    <a:pt x="508000" y="152400"/>
                  </a:lnTo>
                  <a:lnTo>
                    <a:pt x="3225800" y="1066800"/>
                  </a:lnTo>
                  <a:lnTo>
                    <a:pt x="3263900" y="1168400"/>
                  </a:lnTo>
                  <a:lnTo>
                    <a:pt x="3390900" y="1854200"/>
                  </a:lnTo>
                  <a:lnTo>
                    <a:pt x="3060700" y="1803400"/>
                  </a:lnTo>
                  <a:lnTo>
                    <a:pt x="2616200" y="1435100"/>
                  </a:lnTo>
                  <a:lnTo>
                    <a:pt x="2463800" y="1485900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4199475" y="3385279"/>
            <a:ext cx="1938129" cy="791403"/>
            <a:chOff x="569888" y="2555776"/>
            <a:chExt cx="5715000" cy="2333626"/>
          </a:xfrm>
        </p:grpSpPr>
        <p:pic>
          <p:nvPicPr>
            <p:cNvPr id="53" name="Picture 2" descr="http://imgfiles.plaync.co.kr/file/Lineage2/download/20110603-36b87ea-13052716c2e--6de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8" y="2555776"/>
              <a:ext cx="5715000" cy="233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자유형 53"/>
            <p:cNvSpPr/>
            <p:nvPr/>
          </p:nvSpPr>
          <p:spPr>
            <a:xfrm>
              <a:off x="698500" y="2628900"/>
              <a:ext cx="3390900" cy="1854200"/>
            </a:xfrm>
            <a:custGeom>
              <a:avLst/>
              <a:gdLst>
                <a:gd name="connsiteX0" fmla="*/ 2463800 w 3390900"/>
                <a:gd name="connsiteY0" fmla="*/ 1485900 h 1854200"/>
                <a:gd name="connsiteX1" fmla="*/ 254000 w 3390900"/>
                <a:gd name="connsiteY1" fmla="*/ 800100 h 1854200"/>
                <a:gd name="connsiteX2" fmla="*/ 38100 w 3390900"/>
                <a:gd name="connsiteY2" fmla="*/ 850900 h 1854200"/>
                <a:gd name="connsiteX3" fmla="*/ 0 w 3390900"/>
                <a:gd name="connsiteY3" fmla="*/ 635000 h 1854200"/>
                <a:gd name="connsiteX4" fmla="*/ 38100 w 3390900"/>
                <a:gd name="connsiteY4" fmla="*/ 368300 h 1854200"/>
                <a:gd name="connsiteX5" fmla="*/ 393700 w 3390900"/>
                <a:gd name="connsiteY5" fmla="*/ 0 h 1854200"/>
                <a:gd name="connsiteX6" fmla="*/ 508000 w 3390900"/>
                <a:gd name="connsiteY6" fmla="*/ 152400 h 1854200"/>
                <a:gd name="connsiteX7" fmla="*/ 3225800 w 3390900"/>
                <a:gd name="connsiteY7" fmla="*/ 1066800 h 1854200"/>
                <a:gd name="connsiteX8" fmla="*/ 3263900 w 3390900"/>
                <a:gd name="connsiteY8" fmla="*/ 1168400 h 1854200"/>
                <a:gd name="connsiteX9" fmla="*/ 3390900 w 3390900"/>
                <a:gd name="connsiteY9" fmla="*/ 1854200 h 1854200"/>
                <a:gd name="connsiteX10" fmla="*/ 3060700 w 3390900"/>
                <a:gd name="connsiteY10" fmla="*/ 1803400 h 1854200"/>
                <a:gd name="connsiteX11" fmla="*/ 2616200 w 3390900"/>
                <a:gd name="connsiteY11" fmla="*/ 1435100 h 1854200"/>
                <a:gd name="connsiteX12" fmla="*/ 2463800 w 3390900"/>
                <a:gd name="connsiteY12" fmla="*/ 14859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0900" h="1854200">
                  <a:moveTo>
                    <a:pt x="2463800" y="1485900"/>
                  </a:moveTo>
                  <a:lnTo>
                    <a:pt x="254000" y="800100"/>
                  </a:lnTo>
                  <a:lnTo>
                    <a:pt x="38100" y="850900"/>
                  </a:lnTo>
                  <a:lnTo>
                    <a:pt x="0" y="635000"/>
                  </a:lnTo>
                  <a:lnTo>
                    <a:pt x="38100" y="368300"/>
                  </a:lnTo>
                  <a:lnTo>
                    <a:pt x="393700" y="0"/>
                  </a:lnTo>
                  <a:lnTo>
                    <a:pt x="508000" y="152400"/>
                  </a:lnTo>
                  <a:lnTo>
                    <a:pt x="3225800" y="1066800"/>
                  </a:lnTo>
                  <a:lnTo>
                    <a:pt x="3263900" y="1168400"/>
                  </a:lnTo>
                  <a:lnTo>
                    <a:pt x="3390900" y="1854200"/>
                  </a:lnTo>
                  <a:lnTo>
                    <a:pt x="3060700" y="1803400"/>
                  </a:lnTo>
                  <a:lnTo>
                    <a:pt x="2616200" y="1435100"/>
                  </a:lnTo>
                  <a:lnTo>
                    <a:pt x="2463800" y="1485900"/>
                  </a:lnTo>
                  <a:close/>
                </a:path>
              </a:pathLst>
            </a:custGeom>
            <a:noFill/>
            <a:ln>
              <a:solidFill>
                <a:srgbClr val="CA88FC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95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아이템의 정의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아이템이란 장비 아이템의 소켓에 넣어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장비가 가진 능력 외 추가적인 능력 혹은 효과를 얻게 해 주는 일종의 소모성 장착 아이템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아이템의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아이템은 총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종류로 나뉘어집니다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용맹의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공격형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붉은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수호의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방어형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파란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지혜의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유틸리티형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노란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재능의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스킬형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보라색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아이템의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총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단계의 등급을 갖습니다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LV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로 표시합니다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LV1, LV2 ……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룬스톤은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합성을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등급을 상승시키는 것을 합성이라고 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합성을 통해 상위 등급의 무작위 유형의 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개 획득 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아이템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72360"/>
              </p:ext>
            </p:extLst>
          </p:nvPr>
        </p:nvGraphicFramePr>
        <p:xfrm>
          <a:off x="1556792" y="7092280"/>
          <a:ext cx="3744416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078"/>
                <a:gridCol w="3042338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결과물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합성 재료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LV1 + LV1 + </a:t>
                      </a:r>
                      <a:r>
                        <a:rPr lang="en-US" sz="900" u="none" strike="noStrike" dirty="0" smtClean="0">
                          <a:effectLst/>
                        </a:rPr>
                        <a:t>LV1 +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재료 </a:t>
                      </a:r>
                      <a:r>
                        <a:rPr lang="en-US" altLang="ko-KR" sz="900" u="none" strike="noStrike" dirty="0">
                          <a:effectLst/>
                        </a:rPr>
                        <a:t>+ </a:t>
                      </a:r>
                      <a:r>
                        <a:rPr lang="ko-KR" altLang="en-US" sz="900" u="none" strike="noStrike" dirty="0">
                          <a:effectLst/>
                        </a:rPr>
                        <a:t>골드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dirty="0">
                          <a:effectLst/>
                        </a:rPr>
                        <a:t>LV2 + LV2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+ LV2 +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재료 </a:t>
                      </a:r>
                      <a:r>
                        <a:rPr lang="en-US" altLang="ko-KR" sz="900" u="none" strike="noStrike" dirty="0">
                          <a:effectLst/>
                        </a:rPr>
                        <a:t>+ </a:t>
                      </a:r>
                      <a:r>
                        <a:rPr lang="ko-KR" altLang="en-US" sz="900" u="none" strike="noStrike" dirty="0">
                          <a:effectLst/>
                        </a:rPr>
                        <a:t>골드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dirty="0">
                          <a:effectLst/>
                        </a:rPr>
                        <a:t>LV3 + LV3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+ LV3 +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재료 </a:t>
                      </a:r>
                      <a:r>
                        <a:rPr lang="en-US" altLang="ko-KR" sz="900" u="none" strike="noStrike" dirty="0">
                          <a:effectLst/>
                        </a:rPr>
                        <a:t>+ </a:t>
                      </a:r>
                      <a:r>
                        <a:rPr lang="ko-KR" altLang="en-US" sz="900" u="none" strike="noStrike" dirty="0">
                          <a:effectLst/>
                        </a:rPr>
                        <a:t>골드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dirty="0">
                          <a:effectLst/>
                        </a:rPr>
                        <a:t>LV4 + LV4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+ LV4 +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재료 </a:t>
                      </a:r>
                      <a:r>
                        <a:rPr lang="en-US" altLang="ko-KR" sz="900" u="none" strike="noStrike" dirty="0">
                          <a:effectLst/>
                        </a:rPr>
                        <a:t>+ </a:t>
                      </a:r>
                      <a:r>
                        <a:rPr lang="ko-KR" altLang="en-US" sz="900" u="none" strike="noStrike" dirty="0">
                          <a:effectLst/>
                        </a:rPr>
                        <a:t>골드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dirty="0">
                          <a:effectLst/>
                        </a:rPr>
                        <a:t>LV5 + LV5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+ LV5 +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재료 </a:t>
                      </a:r>
                      <a:r>
                        <a:rPr lang="en-US" altLang="ko-KR" sz="900" u="none" strike="noStrike" dirty="0">
                          <a:effectLst/>
                        </a:rPr>
                        <a:t>+ </a:t>
                      </a:r>
                      <a:r>
                        <a:rPr lang="ko-KR" altLang="en-US" sz="900" u="none" strike="noStrike" dirty="0">
                          <a:effectLst/>
                        </a:rPr>
                        <a:t>골드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4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소켓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장비 아이템의 소켓에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넣는 것으로 효과를 얻을 수 있습니다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장비 아이템의 등급은 소켓에 넣을 수 있는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최대 등급과 일치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소켓에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넣는 것으로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갖고 있는 능력 중 하나를 얻게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빈 소켓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소켓에 넣은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능력을 장비에 적용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적용 된 소켓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기존 소켓 능력을 제거하고 새롭게 넣은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능력을 장비에 적용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2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각 유형에 따라 설정 된 다양한 능력이 존재하며 장비의 소켓에 넣을 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해당 능력 하나가 무작위로 장비에 적용됩니다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플레이어는 자신이 원하는 능력을 얻기 위해 반복적으로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넣을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장비 아이템의 부위에 따라 활성화 될 수 있는 능력이 서로 다릅니다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 정렬 순서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리스트화 된 정렬 방식을 이용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63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페이지 처럼 모든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종류별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등급별로 나열되고 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스택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수를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아이템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16324"/>
              </p:ext>
            </p:extLst>
          </p:nvPr>
        </p:nvGraphicFramePr>
        <p:xfrm>
          <a:off x="548680" y="2280444"/>
          <a:ext cx="576064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장비 등급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240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★★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★★★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★★★★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★★★★★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★★★★★★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smtClean="0">
                          <a:effectLst/>
                        </a:rPr>
                        <a:t>소켓에</a:t>
                      </a:r>
                      <a:endParaRPr lang="en-US" altLang="ko-KR" sz="9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u="none" strike="noStrike" dirty="0" smtClean="0">
                          <a:effectLst/>
                        </a:rPr>
                        <a:t>넣을 수 있는</a:t>
                      </a:r>
                      <a:endParaRPr lang="en-US" altLang="ko-KR" sz="9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u="none" strike="noStrike" dirty="0" err="1" smtClean="0">
                          <a:effectLst/>
                        </a:rPr>
                        <a:t>룬스톤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 </a:t>
                      </a:r>
                      <a:r>
                        <a:rPr lang="ko-KR" altLang="en-US" sz="900" u="none" strike="noStrike" dirty="0">
                          <a:effectLst/>
                        </a:rPr>
                        <a:t>등급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smtClean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○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5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능력 표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용맹의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solidFill>
                  <a:sysClr val="windowText" lastClr="000000"/>
                </a:solidFill>
              </a:rPr>
              <a:t>공격형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붉은색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2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수호의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룬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solidFill>
                  <a:sysClr val="windowText" lastClr="000000"/>
                </a:solidFill>
              </a:rPr>
              <a:t>방어형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룬스톤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파란색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아이템 설정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16021"/>
              </p:ext>
            </p:extLst>
          </p:nvPr>
        </p:nvGraphicFramePr>
        <p:xfrm>
          <a:off x="116638" y="2429730"/>
          <a:ext cx="6624731" cy="2142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5851"/>
                <a:gridCol w="479860"/>
                <a:gridCol w="479860"/>
                <a:gridCol w="479860"/>
                <a:gridCol w="479860"/>
                <a:gridCol w="479860"/>
                <a:gridCol w="479860"/>
                <a:gridCol w="479860"/>
                <a:gridCol w="479860"/>
              </a:tblGrid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용맹의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룬스톤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무기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머리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상의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하의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장갑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신발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목걸이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반지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물리 공격력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마법 공격력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모든 공격력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명중 </a:t>
                      </a:r>
                      <a:r>
                        <a:rPr lang="en-US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치명 </a:t>
                      </a:r>
                      <a:r>
                        <a:rPr lang="en-US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치명 피해량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관통 </a:t>
                      </a:r>
                      <a:r>
                        <a:rPr lang="en-US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공격 속도 </a:t>
                      </a:r>
                      <a:r>
                        <a:rPr lang="en-US" altLang="ko-KR" sz="800" u="none" strike="noStrike">
                          <a:effectLst/>
                        </a:rPr>
                        <a:t>%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모든 피해의 </a:t>
                      </a:r>
                      <a:r>
                        <a:rPr lang="en-US" altLang="ko-KR" sz="800" u="none" strike="noStrike">
                          <a:effectLst/>
                        </a:rPr>
                        <a:t>% </a:t>
                      </a:r>
                      <a:r>
                        <a:rPr lang="ko-KR" altLang="en-US" sz="800" u="none" strike="noStrike">
                          <a:effectLst/>
                        </a:rPr>
                        <a:t>생명력 흡수 효과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모든 피해의 </a:t>
                      </a:r>
                      <a:r>
                        <a:rPr lang="en-US" altLang="ko-KR" sz="800" u="none" strike="noStrike">
                          <a:effectLst/>
                        </a:rPr>
                        <a:t>% </a:t>
                      </a:r>
                      <a:r>
                        <a:rPr lang="ko-KR" altLang="en-US" sz="800" u="none" strike="noStrike">
                          <a:effectLst/>
                        </a:rPr>
                        <a:t>마나 흡수 효과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smtClean="0">
                          <a:effectLst/>
                        </a:rPr>
                        <a:t>일반 공격 </a:t>
                      </a:r>
                      <a:r>
                        <a:rPr lang="ko-KR" altLang="en-US" sz="800" u="none" strike="noStrike" dirty="0" err="1" smtClean="0">
                          <a:effectLst/>
                        </a:rPr>
                        <a:t>피해량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strike="noStrike" dirty="0" smtClean="0">
                          <a:effectLst/>
                        </a:rPr>
                        <a:t>스킬 </a:t>
                      </a:r>
                      <a:r>
                        <a:rPr lang="ko-KR" altLang="en-US" sz="800" u="none" strike="noStrike" dirty="0" err="1" smtClean="0">
                          <a:effectLst/>
                        </a:rPr>
                        <a:t>피해량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smtClean="0">
                          <a:effectLst/>
                        </a:rPr>
                        <a:t>고정 </a:t>
                      </a:r>
                      <a:r>
                        <a:rPr lang="ko-KR" altLang="en-US" sz="800" u="none" strike="noStrike" dirty="0" err="1" smtClean="0">
                          <a:effectLst/>
                        </a:rPr>
                        <a:t>피해량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n 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내가 받은 피해의 </a:t>
                      </a:r>
                      <a:r>
                        <a:rPr lang="en-US" altLang="ko-KR" sz="800" u="none" strike="noStrike">
                          <a:effectLst/>
                        </a:rPr>
                        <a:t>%</a:t>
                      </a:r>
                      <a:r>
                        <a:rPr lang="ko-KR" altLang="en-US" sz="800" u="none" strike="noStrike">
                          <a:effectLst/>
                        </a:rPr>
                        <a:t>를 반사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23291"/>
              </p:ext>
            </p:extLst>
          </p:nvPr>
        </p:nvGraphicFramePr>
        <p:xfrm>
          <a:off x="116638" y="5436096"/>
          <a:ext cx="6624731" cy="2142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5851"/>
                <a:gridCol w="479860"/>
                <a:gridCol w="479860"/>
                <a:gridCol w="479860"/>
                <a:gridCol w="479860"/>
                <a:gridCol w="479860"/>
                <a:gridCol w="479860"/>
                <a:gridCol w="479860"/>
                <a:gridCol w="479860"/>
              </a:tblGrid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수호의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룬스톤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무기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머리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상의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하의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장갑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신발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목걸이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반지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체력 </a:t>
                      </a:r>
                      <a:r>
                        <a:rPr lang="en-US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마력 </a:t>
                      </a:r>
                      <a:r>
                        <a:rPr lang="en-US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체력 회복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마력 회복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물리 방어력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마법 방어력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모든 방어력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치명 저항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치명 피해량 저항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회피 </a:t>
                      </a:r>
                      <a:r>
                        <a:rPr lang="en-US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관통 저항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강인함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%</a:t>
                      </a:r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내가 받은 스킬 피해량 </a:t>
                      </a:r>
                      <a:r>
                        <a:rPr lang="en-US" altLang="ko-KR" sz="800" u="none" strike="noStrike">
                          <a:effectLst/>
                        </a:rPr>
                        <a:t>% </a:t>
                      </a:r>
                      <a:r>
                        <a:rPr lang="ko-KR" altLang="en-US" sz="800" u="none" strike="noStrike">
                          <a:effectLst/>
                        </a:rPr>
                        <a:t>감소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  <a:tr h="142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내가 받은 일반 공격 피해량 </a:t>
                      </a:r>
                      <a:r>
                        <a:rPr lang="en-US" altLang="ko-KR" sz="800" u="none" strike="noStrike">
                          <a:effectLst/>
                        </a:rPr>
                        <a:t>% </a:t>
                      </a:r>
                      <a:r>
                        <a:rPr lang="ko-KR" altLang="en-US" sz="800" u="none" strike="noStrike">
                          <a:effectLst/>
                        </a:rPr>
                        <a:t>감소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26" marR="8926" marT="892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5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지혜의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유틸리티형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노란색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아이템 설정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39376"/>
              </p:ext>
            </p:extLst>
          </p:nvPr>
        </p:nvGraphicFramePr>
        <p:xfrm>
          <a:off x="116637" y="2267744"/>
          <a:ext cx="6624732" cy="27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580"/>
                <a:gridCol w="459519"/>
                <a:gridCol w="459519"/>
                <a:gridCol w="459519"/>
                <a:gridCol w="459519"/>
                <a:gridCol w="459519"/>
                <a:gridCol w="459519"/>
                <a:gridCol w="459519"/>
                <a:gridCol w="459519"/>
              </a:tblGrid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지혜의 룬스톤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무기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머리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상의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하의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장갑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신발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목걸이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반지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/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골드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획득량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경험치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획득량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물약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쿨타임</a:t>
                      </a:r>
                      <a:r>
                        <a:rPr lang="ko-KR" altLang="en-US" sz="800" u="none" strike="noStrike" dirty="0">
                          <a:effectLst/>
                        </a:rPr>
                        <a:t> 감소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물약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회복량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스킬 마나 소모량 감소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보스 대상 모든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피해량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보스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몬스터에게</a:t>
                      </a:r>
                      <a:r>
                        <a:rPr lang="ko-KR" altLang="en-US" sz="800" u="none" strike="noStrike" dirty="0">
                          <a:effectLst/>
                        </a:rPr>
                        <a:t> 받는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피해량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>
                          <a:effectLst/>
                        </a:rPr>
                        <a:t>감소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플레이어 대상으로 모든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피해량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플레이어에게 받는 모든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피해량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>
                          <a:effectLst/>
                        </a:rPr>
                        <a:t>감소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구르기 후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이속</a:t>
                      </a:r>
                      <a:r>
                        <a:rPr lang="ko-KR" altLang="en-US" sz="800" u="none" strike="noStrike" dirty="0">
                          <a:effectLst/>
                        </a:rPr>
                        <a:t> 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성소 지원 후 대기 시간 </a:t>
                      </a:r>
                      <a:r>
                        <a:rPr lang="en-US" altLang="ko-KR" sz="800" u="none" strike="noStrike" dirty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>
                          <a:effectLst/>
                        </a:rPr>
                        <a:t>감소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나와 수습생의 탐험 시간 </a:t>
                      </a:r>
                      <a:r>
                        <a:rPr lang="en-US" altLang="ko-KR" sz="800" u="none" strike="noStrike" dirty="0">
                          <a:effectLst/>
                        </a:rPr>
                        <a:t>% </a:t>
                      </a:r>
                      <a:r>
                        <a:rPr lang="ko-KR" altLang="en-US" sz="800" u="none" strike="noStrike" dirty="0">
                          <a:effectLst/>
                        </a:rPr>
                        <a:t>감소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모든 스킬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쿨타임</a:t>
                      </a:r>
                      <a:r>
                        <a:rPr lang="ko-KR" altLang="en-US" sz="800" u="none" strike="noStrike" dirty="0">
                          <a:effectLst/>
                        </a:rPr>
                        <a:t> 중이면 이동 속도 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모든 스킬 쿨타임 중이면 체력 회복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모든 스킬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쿨타임</a:t>
                      </a:r>
                      <a:r>
                        <a:rPr lang="ko-KR" altLang="en-US" sz="800" u="none" strike="noStrike" dirty="0">
                          <a:effectLst/>
                        </a:rPr>
                        <a:t> 중이면 마나 회복 </a:t>
                      </a:r>
                      <a:r>
                        <a:rPr lang="en-US" altLang="ko-KR" sz="800" u="none" strike="noStrike" dirty="0">
                          <a:effectLst/>
                        </a:rPr>
                        <a:t>n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모든 스킬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쿨타임</a:t>
                      </a:r>
                      <a:r>
                        <a:rPr lang="ko-KR" altLang="en-US" sz="800" u="none" strike="noStrike" dirty="0">
                          <a:effectLst/>
                        </a:rPr>
                        <a:t> 중이면 강인함 </a:t>
                      </a:r>
                      <a:r>
                        <a:rPr lang="en-US" altLang="ko-KR" sz="800" u="none" strike="noStrike" dirty="0">
                          <a:effectLst/>
                        </a:rPr>
                        <a:t>n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용맹의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룬스톤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4</a:t>
                      </a:r>
                      <a:r>
                        <a:rPr lang="ko-KR" altLang="en-US" sz="800" u="none" strike="noStrike" dirty="0">
                          <a:effectLst/>
                        </a:rPr>
                        <a:t>개 이상 장착 시 모든 공격력 </a:t>
                      </a:r>
                      <a:r>
                        <a:rPr lang="en-US" altLang="ko-KR" sz="800" u="none" strike="noStrike" dirty="0">
                          <a:effectLst/>
                        </a:rPr>
                        <a:t>n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수호의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룬스톤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4</a:t>
                      </a:r>
                      <a:r>
                        <a:rPr lang="ko-KR" altLang="en-US" sz="800" u="none" strike="noStrike" dirty="0">
                          <a:effectLst/>
                        </a:rPr>
                        <a:t>개 이상 장착 시 모든 방어력 </a:t>
                      </a:r>
                      <a:r>
                        <a:rPr lang="en-US" altLang="ko-KR" sz="800" u="none" strike="noStrike" dirty="0">
                          <a:effectLst/>
                        </a:rPr>
                        <a:t>n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7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지혜의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룬스톤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en-US" altLang="ko-KR" sz="800" u="none" strike="noStrike" dirty="0">
                          <a:effectLst/>
                        </a:rPr>
                        <a:t>4</a:t>
                      </a:r>
                      <a:r>
                        <a:rPr lang="ko-KR" altLang="en-US" sz="800" u="none" strike="noStrike" dirty="0">
                          <a:effectLst/>
                        </a:rPr>
                        <a:t>개 이상 장착 시 체력 </a:t>
                      </a:r>
                      <a:r>
                        <a:rPr lang="en-US" altLang="ko-KR" sz="800" u="none" strike="noStrike" dirty="0">
                          <a:effectLst/>
                        </a:rPr>
                        <a:t>n </a:t>
                      </a:r>
                      <a:r>
                        <a:rPr lang="ko-KR" altLang="en-US" sz="800" u="none" strike="noStrike" dirty="0">
                          <a:effectLst/>
                        </a:rPr>
                        <a:t>증가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48" marR="8548" marT="8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6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0" lvl="2" indent="-228600">
              <a:lnSpc>
                <a:spcPct val="150000"/>
              </a:lnSpc>
              <a:buFont typeface="+mj-ea"/>
              <a:buAutoNum type="circleNumDbPlain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재능의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룬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solidFill>
                  <a:sysClr val="windowText" lastClr="000000"/>
                </a:solidFill>
              </a:rPr>
              <a:t>스킬형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룬스톤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보라색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테이블로 관리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아이템 설정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90622"/>
              </p:ext>
            </p:extLst>
          </p:nvPr>
        </p:nvGraphicFramePr>
        <p:xfrm>
          <a:off x="116634" y="2267744"/>
          <a:ext cx="6624735" cy="4758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5665"/>
                <a:gridCol w="449642"/>
                <a:gridCol w="359714"/>
                <a:gridCol w="359714"/>
              </a:tblGrid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재능의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룬스톤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직업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목걸이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반지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휘두르기의 출혈 효과를 즉시 피해로 변경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바람가르기의 마나 소모량을 </a:t>
                      </a:r>
                      <a:r>
                        <a:rPr lang="en-US" altLang="ko-KR" sz="800" u="none" strike="noStrike">
                          <a:effectLst/>
                        </a:rPr>
                        <a:t>50% </a:t>
                      </a:r>
                      <a:r>
                        <a:rPr lang="ko-KR" altLang="en-US" sz="800" u="none" strike="noStrike">
                          <a:effectLst/>
                        </a:rPr>
                        <a:t>줄입니다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파쇄기의 방어력 감소 시간이 </a:t>
                      </a:r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r>
                        <a:rPr lang="ko-KR" altLang="en-US" sz="800" u="none" strike="noStrike">
                          <a:effectLst/>
                        </a:rPr>
                        <a:t>초 증가합니다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흡혈귀 사용 시 </a:t>
                      </a:r>
                      <a:r>
                        <a:rPr lang="en-US" altLang="ko-KR" sz="800" u="none" strike="noStrike">
                          <a:effectLst/>
                        </a:rPr>
                        <a:t>20%</a:t>
                      </a:r>
                      <a:r>
                        <a:rPr lang="ko-KR" altLang="en-US" sz="800" u="none" strike="noStrike">
                          <a:effectLst/>
                        </a:rPr>
                        <a:t>의 마나를 더 소모하지만 </a:t>
                      </a:r>
                      <a:r>
                        <a:rPr lang="en-US" altLang="ko-KR" sz="800" u="none" strike="noStrike">
                          <a:effectLst/>
                        </a:rPr>
                        <a:t>20%</a:t>
                      </a:r>
                      <a:r>
                        <a:rPr lang="ko-KR" altLang="en-US" sz="800" u="none" strike="noStrike">
                          <a:effectLst/>
                        </a:rPr>
                        <a:t>체력을 더 회복합니다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날카로운 포효 시 이동 속도 감소 효과가 </a:t>
                      </a:r>
                      <a:r>
                        <a:rPr lang="en-US" altLang="ko-KR" sz="800" u="none" strike="noStrike">
                          <a:effectLst/>
                        </a:rPr>
                        <a:t>10% </a:t>
                      </a:r>
                      <a:r>
                        <a:rPr lang="ko-KR" altLang="en-US" sz="800" u="none" strike="noStrike">
                          <a:effectLst/>
                        </a:rPr>
                        <a:t>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쇠꼬챙이의 피해량이 </a:t>
                      </a:r>
                      <a:r>
                        <a:rPr lang="en-US" altLang="ko-KR" sz="800" u="none" strike="noStrike">
                          <a:effectLst/>
                        </a:rPr>
                        <a:t>20% </a:t>
                      </a:r>
                      <a:r>
                        <a:rPr lang="ko-KR" altLang="en-US" sz="800" u="none" strike="noStrike">
                          <a:effectLst/>
                        </a:rPr>
                        <a:t>줄어드는 대신 마법 피해가 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소용돌이의 회전 시간이 </a:t>
                      </a:r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r>
                        <a:rPr lang="ko-KR" altLang="en-US" sz="800" u="none" strike="noStrike">
                          <a:effectLst/>
                        </a:rPr>
                        <a:t>초 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거센 돌풍의 피해량이 </a:t>
                      </a:r>
                      <a:r>
                        <a:rPr lang="en-US" altLang="ko-KR" sz="800" u="none" strike="noStrike">
                          <a:effectLst/>
                        </a:rPr>
                        <a:t>20% </a:t>
                      </a:r>
                      <a:r>
                        <a:rPr lang="ko-KR" altLang="en-US" sz="800" u="none" strike="noStrike">
                          <a:effectLst/>
                        </a:rPr>
                        <a:t>감소하는 대신 기절 시간을 </a:t>
                      </a:r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r>
                        <a:rPr lang="ko-KR" altLang="en-US" sz="800" u="none" strike="noStrike">
                          <a:effectLst/>
                        </a:rPr>
                        <a:t>초 증가 시킵니다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광분 사용 시 광전사가 받는 피해량이 </a:t>
                      </a:r>
                      <a:r>
                        <a:rPr lang="en-US" altLang="ko-KR" sz="800" u="none" strike="noStrike">
                          <a:effectLst/>
                        </a:rPr>
                        <a:t>5% </a:t>
                      </a:r>
                      <a:r>
                        <a:rPr lang="ko-KR" altLang="en-US" sz="800" u="none" strike="noStrike">
                          <a:effectLst/>
                        </a:rPr>
                        <a:t>감소합니다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포획 사용 후 광전사의 모든 방어력이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붕산격이 즉시 피해 스킬에서 </a:t>
                      </a:r>
                      <a:r>
                        <a:rPr lang="en-US" altLang="ko-KR" sz="800" u="none" strike="noStrike">
                          <a:effectLst/>
                        </a:rPr>
                        <a:t>10</a:t>
                      </a:r>
                      <a:r>
                        <a:rPr lang="ko-KR" altLang="en-US" sz="800" u="none" strike="noStrike">
                          <a:effectLst/>
                        </a:rPr>
                        <a:t>초에 걸쳐 피해를 나누어 받는 마법 피해로 변경 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난도질에 피해를 입은 상대는 이동 속도가 </a:t>
                      </a:r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r>
                        <a:rPr lang="ko-KR" altLang="en-US" sz="800" u="none" strike="noStrike">
                          <a:effectLst/>
                        </a:rPr>
                        <a:t>초 동안 </a:t>
                      </a:r>
                      <a:r>
                        <a:rPr lang="en-US" altLang="ko-KR" sz="800" u="none" strike="noStrike">
                          <a:effectLst/>
                        </a:rPr>
                        <a:t>50% </a:t>
                      </a:r>
                      <a:r>
                        <a:rPr lang="ko-KR" altLang="en-US" sz="800" u="none" strike="noStrike">
                          <a:effectLst/>
                        </a:rPr>
                        <a:t>감소합니다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광전사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난사의 부채꼴 거리가 </a:t>
                      </a:r>
                      <a:r>
                        <a:rPr lang="en-US" altLang="ko-KR" sz="800" u="none" strike="noStrike">
                          <a:effectLst/>
                        </a:rPr>
                        <a:t>2m </a:t>
                      </a:r>
                      <a:r>
                        <a:rPr lang="ko-KR" altLang="en-US" sz="800" u="none" strike="noStrike">
                          <a:effectLst/>
                        </a:rPr>
                        <a:t>만큼 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화살비를 </a:t>
                      </a:r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r>
                        <a:rPr lang="ko-KR" altLang="en-US" sz="800" u="none" strike="noStrike">
                          <a:effectLst/>
                        </a:rPr>
                        <a:t>회만 발사하는 대신 피해를 입은 상대의 이동 속도를 </a:t>
                      </a:r>
                      <a:r>
                        <a:rPr lang="en-US" altLang="ko-KR" sz="800" u="none" strike="noStrike">
                          <a:effectLst/>
                        </a:rPr>
                        <a:t>10% </a:t>
                      </a:r>
                      <a:r>
                        <a:rPr lang="ko-KR" altLang="en-US" sz="800" u="none" strike="noStrike">
                          <a:effectLst/>
                        </a:rPr>
                        <a:t>감소시킵니다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 체력이 </a:t>
                      </a:r>
                      <a:r>
                        <a:rPr lang="en-US" altLang="ko-KR" sz="800" u="none" strike="noStrike">
                          <a:effectLst/>
                        </a:rPr>
                        <a:t>50% </a:t>
                      </a:r>
                      <a:r>
                        <a:rPr lang="ko-KR" altLang="en-US" sz="800" u="none" strike="noStrike">
                          <a:effectLst/>
                        </a:rPr>
                        <a:t>미만일 때 연사의 피해량이 </a:t>
                      </a:r>
                      <a:r>
                        <a:rPr lang="en-US" altLang="ko-KR" sz="800" u="none" strike="noStrike">
                          <a:effectLst/>
                        </a:rPr>
                        <a:t>50% </a:t>
                      </a:r>
                      <a:r>
                        <a:rPr lang="ko-KR" altLang="en-US" sz="800" u="none" strike="noStrike">
                          <a:effectLst/>
                        </a:rPr>
                        <a:t>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중독탄의 마나 소모량이 </a:t>
                      </a:r>
                      <a:r>
                        <a:rPr lang="en-US" altLang="ko-KR" sz="800" u="none" strike="noStrike">
                          <a:effectLst/>
                        </a:rPr>
                        <a:t>20% </a:t>
                      </a:r>
                      <a:r>
                        <a:rPr lang="ko-KR" altLang="en-US" sz="800" u="none" strike="noStrike">
                          <a:effectLst/>
                        </a:rPr>
                        <a:t>증가하지만 중독탄 폭발 범위가 </a:t>
                      </a:r>
                      <a:r>
                        <a:rPr lang="en-US" altLang="ko-KR" sz="800" u="none" strike="noStrike">
                          <a:effectLst/>
                        </a:rPr>
                        <a:t>1m </a:t>
                      </a:r>
                      <a:r>
                        <a:rPr lang="ko-KR" altLang="en-US" sz="800" u="none" strike="noStrike">
                          <a:effectLst/>
                        </a:rPr>
                        <a:t>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투망 사용 후 이동 속도가 </a:t>
                      </a:r>
                      <a:r>
                        <a:rPr lang="en-US" altLang="ko-KR" sz="800" u="none" strike="noStrike">
                          <a:effectLst/>
                        </a:rPr>
                        <a:t>5% </a:t>
                      </a:r>
                      <a:r>
                        <a:rPr lang="ko-KR" altLang="en-US" sz="800" u="none" strike="noStrike">
                          <a:effectLst/>
                        </a:rPr>
                        <a:t>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관통 사격의 마나 소모량이 </a:t>
                      </a:r>
                      <a:r>
                        <a:rPr lang="en-US" altLang="ko-KR" sz="800" u="none" strike="noStrike">
                          <a:effectLst/>
                        </a:rPr>
                        <a:t>30% </a:t>
                      </a:r>
                      <a:r>
                        <a:rPr lang="ko-KR" altLang="en-US" sz="800" u="none" strike="noStrike">
                          <a:effectLst/>
                        </a:rPr>
                        <a:t>증가하지만 관통 사격에 당한 대상의 이동 속도가 </a:t>
                      </a:r>
                      <a:r>
                        <a:rPr lang="en-US" altLang="ko-KR" sz="800" u="none" strike="noStrike">
                          <a:effectLst/>
                        </a:rPr>
                        <a:t>10% </a:t>
                      </a:r>
                      <a:r>
                        <a:rPr lang="ko-KR" altLang="en-US" sz="800" u="none" strike="noStrike">
                          <a:effectLst/>
                        </a:rPr>
                        <a:t>감소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벽력탄에 피해를 입은 상대의 모든 방어력이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감소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생존 본능이 반드시 치명타로 적중 합니다</a:t>
                      </a:r>
                      <a:r>
                        <a:rPr lang="en-US" altLang="ko-KR" sz="800" u="none" strike="noStrike">
                          <a:effectLst/>
                        </a:rPr>
                        <a:t>. </a:t>
                      </a:r>
                      <a:r>
                        <a:rPr lang="ko-KR" altLang="en-US" sz="800" u="none" strike="noStrike">
                          <a:effectLst/>
                        </a:rPr>
                        <a:t>하지만 넉백 효과가 사라집니다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명사수 효과 동안 몬스터가 죽으면 내 최대 체력의 </a:t>
                      </a:r>
                      <a:r>
                        <a:rPr lang="en-US" altLang="ko-KR" sz="800" u="none" strike="noStrike">
                          <a:effectLst/>
                        </a:rPr>
                        <a:t>1% </a:t>
                      </a:r>
                      <a:r>
                        <a:rPr lang="ko-KR" altLang="en-US" sz="800" u="none" strike="noStrike">
                          <a:effectLst/>
                        </a:rPr>
                        <a:t>만큼 체력을 회복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환영 난사 사용 시 생성되는 환영이 </a:t>
                      </a:r>
                      <a:r>
                        <a:rPr lang="en-US" altLang="ko-KR" sz="800" u="none" strike="noStrike">
                          <a:effectLst/>
                        </a:rPr>
                        <a:t>4</a:t>
                      </a:r>
                      <a:r>
                        <a:rPr lang="ko-KR" altLang="en-US" sz="800" u="none" strike="noStrike">
                          <a:effectLst/>
                        </a:rPr>
                        <a:t>명 더 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집중 포화에 락온 된 대상을 </a:t>
                      </a:r>
                      <a:r>
                        <a:rPr lang="en-US" altLang="ko-KR" sz="800" u="none" strike="noStrike">
                          <a:effectLst/>
                        </a:rPr>
                        <a:t>50% </a:t>
                      </a:r>
                      <a:r>
                        <a:rPr lang="ko-KR" altLang="en-US" sz="800" u="none" strike="noStrike">
                          <a:effectLst/>
                        </a:rPr>
                        <a:t>데미지로 </a:t>
                      </a:r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r>
                        <a:rPr lang="ko-KR" altLang="en-US" sz="800" u="none" strike="noStrike">
                          <a:effectLst/>
                        </a:rPr>
                        <a:t>회 더 공격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죽음의 그림자의 표식이 사라질 때 피해를 주지 않는 대신 </a:t>
                      </a:r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r>
                        <a:rPr lang="ko-KR" altLang="en-US" sz="800" u="none" strike="noStrike">
                          <a:effectLst/>
                        </a:rPr>
                        <a:t>초간 이동 불가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공격 속도를 </a:t>
                      </a:r>
                      <a:r>
                        <a:rPr lang="en-US" altLang="ko-KR" sz="800" u="none" strike="noStrike">
                          <a:effectLst/>
                        </a:rPr>
                        <a:t>50% </a:t>
                      </a:r>
                      <a:r>
                        <a:rPr lang="ko-KR" altLang="en-US" sz="800" u="none" strike="noStrike">
                          <a:effectLst/>
                        </a:rPr>
                        <a:t>감소 시킵니다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데몬헌터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소각의 부채꼴 범위가 일직선으로 좁아지지만 피해량이 </a:t>
                      </a:r>
                      <a:r>
                        <a:rPr lang="en-US" altLang="ko-KR" sz="800" u="none" strike="noStrike">
                          <a:effectLst/>
                        </a:rPr>
                        <a:t>30% </a:t>
                      </a:r>
                      <a:r>
                        <a:rPr lang="ko-KR" altLang="en-US" sz="800" u="none" strike="noStrike">
                          <a:effectLst/>
                        </a:rPr>
                        <a:t>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화염구의 마나 소모량이 </a:t>
                      </a:r>
                      <a:r>
                        <a:rPr lang="en-US" altLang="ko-KR" sz="800" u="none" strike="noStrike">
                          <a:effectLst/>
                        </a:rPr>
                        <a:t>20% </a:t>
                      </a:r>
                      <a:r>
                        <a:rPr lang="ko-KR" altLang="en-US" sz="800" u="none" strike="noStrike">
                          <a:effectLst/>
                        </a:rPr>
                        <a:t>증가하지만 피해량이 </a:t>
                      </a:r>
                      <a:r>
                        <a:rPr lang="en-US" altLang="ko-KR" sz="800" u="none" strike="noStrike">
                          <a:effectLst/>
                        </a:rPr>
                        <a:t>10% </a:t>
                      </a:r>
                      <a:r>
                        <a:rPr lang="ko-KR" altLang="en-US" sz="800" u="none" strike="noStrike">
                          <a:effectLst/>
                        </a:rPr>
                        <a:t>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err="1">
                          <a:effectLst/>
                        </a:rPr>
                        <a:t>아칸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달빛 회오리의 피해량이 </a:t>
                      </a:r>
                      <a:r>
                        <a:rPr lang="en-US" altLang="ko-KR" sz="800" u="none" strike="noStrike">
                          <a:effectLst/>
                        </a:rPr>
                        <a:t>50%</a:t>
                      </a:r>
                      <a:r>
                        <a:rPr lang="ko-KR" altLang="en-US" sz="800" u="none" strike="noStrike">
                          <a:effectLst/>
                        </a:rPr>
                        <a:t>로 감소하지만 사용 시 회오리를 </a:t>
                      </a:r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r>
                        <a:rPr lang="ko-KR" altLang="en-US" sz="800" u="none" strike="noStrike">
                          <a:effectLst/>
                        </a:rPr>
                        <a:t>개 발사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유성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시전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후 </a:t>
                      </a:r>
                      <a:r>
                        <a:rPr lang="en-US" altLang="ko-KR" sz="800" u="none" strike="noStrike" dirty="0">
                          <a:effectLst/>
                        </a:rPr>
                        <a:t>2</a:t>
                      </a:r>
                      <a:r>
                        <a:rPr lang="ko-KR" altLang="en-US" sz="800" u="none" strike="noStrike" dirty="0">
                          <a:effectLst/>
                        </a:rPr>
                        <a:t>초 내 유성을 </a:t>
                      </a:r>
                      <a:r>
                        <a:rPr lang="en-US" altLang="ko-KR" sz="800" u="none" strike="noStrike" dirty="0">
                          <a:effectLst/>
                        </a:rPr>
                        <a:t>1</a:t>
                      </a:r>
                      <a:r>
                        <a:rPr lang="ko-KR" altLang="en-US" sz="800" u="none" strike="noStrike" dirty="0">
                          <a:effectLst/>
                        </a:rPr>
                        <a:t>회 더 사용 가능 합니다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.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연쇄 번개가 튕기지 않는 대신 피해량이 </a:t>
                      </a:r>
                      <a:r>
                        <a:rPr lang="en-US" altLang="ko-KR" sz="800" u="none" strike="noStrike">
                          <a:effectLst/>
                        </a:rPr>
                        <a:t>20% </a:t>
                      </a:r>
                      <a:r>
                        <a:rPr lang="ko-KR" altLang="en-US" sz="800" u="none" strike="noStrike">
                          <a:effectLst/>
                        </a:rPr>
                        <a:t>증가하고 반드시 기절 시킵니다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눈보라의 지속 시간이 </a:t>
                      </a:r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r>
                        <a:rPr lang="ko-KR" altLang="en-US" sz="800" u="none" strike="noStrike">
                          <a:effectLst/>
                        </a:rPr>
                        <a:t>초 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초월의 각성 시간이 </a:t>
                      </a:r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r>
                        <a:rPr lang="ko-KR" altLang="en-US" sz="800" u="none" strike="noStrike">
                          <a:effectLst/>
                        </a:rPr>
                        <a:t>초 줄어들지만 마법 방어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관통 저항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치명 저항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치명 피해 저항도 증가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순간 이동 후 최대 체력의 </a:t>
                      </a:r>
                      <a:r>
                        <a:rPr lang="en-US" altLang="ko-KR" sz="800" u="none" strike="noStrike">
                          <a:effectLst/>
                        </a:rPr>
                        <a:t>5%</a:t>
                      </a:r>
                      <a:r>
                        <a:rPr lang="ko-KR" altLang="en-US" sz="800" u="none" strike="noStrike">
                          <a:effectLst/>
                        </a:rPr>
                        <a:t>만큼 체력을 회복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서리 갑옷 사용 시 이동이 불가능해지지만 빙결 효과가 </a:t>
                      </a:r>
                      <a:r>
                        <a:rPr lang="en-US" altLang="ko-KR" sz="800" u="none" strike="noStrike">
                          <a:effectLst/>
                        </a:rPr>
                        <a:t>100% </a:t>
                      </a:r>
                      <a:r>
                        <a:rPr lang="ko-KR" altLang="en-US" sz="800" u="none" strike="noStrike">
                          <a:effectLst/>
                        </a:rPr>
                        <a:t>발생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만월에 의해 대상이 죽음을 당하면 아칸의 마나가 </a:t>
                      </a:r>
                      <a:r>
                        <a:rPr lang="en-US" altLang="ko-KR" sz="800" u="none" strike="noStrike">
                          <a:effectLst/>
                        </a:rPr>
                        <a:t>n </a:t>
                      </a:r>
                      <a:r>
                        <a:rPr lang="ko-KR" altLang="en-US" sz="800" u="none" strike="noStrike">
                          <a:effectLst/>
                        </a:rPr>
                        <a:t>회복 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만개의 피해량이 </a:t>
                      </a:r>
                      <a:r>
                        <a:rPr lang="en-US" altLang="ko-KR" sz="800" u="none" strike="noStrike">
                          <a:effectLst/>
                        </a:rPr>
                        <a:t>20% </a:t>
                      </a:r>
                      <a:r>
                        <a:rPr lang="ko-KR" altLang="en-US" sz="800" u="none" strike="noStrike">
                          <a:effectLst/>
                        </a:rPr>
                        <a:t>감소하는 대신 피해량의 </a:t>
                      </a:r>
                      <a:r>
                        <a:rPr lang="en-US" altLang="ko-KR" sz="800" u="none" strike="noStrike">
                          <a:effectLst/>
                        </a:rPr>
                        <a:t>10% </a:t>
                      </a:r>
                      <a:r>
                        <a:rPr lang="ko-KR" altLang="en-US" sz="800" u="none" strike="noStrike">
                          <a:effectLst/>
                        </a:rPr>
                        <a:t>만큼 체력을 회복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  <a:tr h="1070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마지막 달빛의 마나 소모량 </a:t>
                      </a:r>
                      <a:r>
                        <a:rPr lang="en-US" altLang="ko-KR" sz="800" u="none" strike="noStrike">
                          <a:effectLst/>
                        </a:rPr>
                        <a:t>40%, </a:t>
                      </a:r>
                      <a:r>
                        <a:rPr lang="ko-KR" altLang="en-US" sz="800" u="none" strike="noStrike">
                          <a:effectLst/>
                        </a:rPr>
                        <a:t>피해량 </a:t>
                      </a:r>
                      <a:r>
                        <a:rPr lang="en-US" altLang="ko-KR" sz="800" u="none" strike="noStrike">
                          <a:effectLst/>
                        </a:rPr>
                        <a:t>60%, </a:t>
                      </a:r>
                      <a:r>
                        <a:rPr lang="ko-KR" altLang="en-US" sz="800" u="none" strike="noStrike">
                          <a:effectLst/>
                        </a:rPr>
                        <a:t>재사용 대기시간 </a:t>
                      </a:r>
                      <a:r>
                        <a:rPr lang="en-US" altLang="ko-KR" sz="800" u="none" strike="noStrike">
                          <a:effectLst/>
                        </a:rPr>
                        <a:t>50%</a:t>
                      </a:r>
                      <a:r>
                        <a:rPr lang="ko-KR" altLang="en-US" sz="800" u="none" strike="noStrike">
                          <a:effectLst/>
                        </a:rPr>
                        <a:t>가 감소 합니다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아칸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○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○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91" marR="6691" marT="669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1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 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종류를 가장 직관적으로 알 수 있는 방법은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색깔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문양은 조금씩 달랐으면 좋겠습니다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위 예시는 모두 타원의 모양을 하고 있지만 조금씩 다른 모양을 취해도 무방합니다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LV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로 표시하며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1~6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단계로 구분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동일 등급의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몇 개인지 표시하는 숫자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VIP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최고 등급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999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개를 기준으로 최초에는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스택이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가능합니다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자신이 보유 가능한 최대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개수를 초과 할 시 이후 획득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우편함으로 수령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자세한 내용은 우편 시스템에서 다룹니다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아이템 설정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369317" y="2048541"/>
            <a:ext cx="984110" cy="954433"/>
            <a:chOff x="1064828" y="6226251"/>
            <a:chExt cx="984110" cy="9544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1064828" y="6226251"/>
              <a:ext cx="696442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 2</a:t>
              </a:r>
              <a:endParaRPr lang="ko-KR" altLang="en-US" b="1" i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모서리가 둥근 사각형 설명선 38"/>
          <p:cNvSpPr/>
          <p:nvPr/>
        </p:nvSpPr>
        <p:spPr>
          <a:xfrm>
            <a:off x="2621608" y="1835696"/>
            <a:ext cx="807391" cy="288624"/>
          </a:xfrm>
          <a:prstGeom prst="wedgeRoundRectCallout">
            <a:avLst>
              <a:gd name="adj1" fmla="val -122665"/>
              <a:gd name="adj2" fmla="val 20296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ysClr val="windowText" lastClr="000000"/>
                </a:solidFill>
              </a:rPr>
              <a:t>1. </a:t>
            </a:r>
            <a:r>
              <a:rPr lang="ko-KR" altLang="en-US" sz="1000" b="1" dirty="0" err="1" smtClean="0">
                <a:solidFill>
                  <a:sysClr val="windowText" lastClr="000000"/>
                </a:solidFill>
              </a:rPr>
              <a:t>룬스톤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9549" y="3419872"/>
            <a:ext cx="969023" cy="971550"/>
            <a:chOff x="1772816" y="6372200"/>
            <a:chExt cx="969023" cy="9715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직사각형 33"/>
            <p:cNvSpPr/>
            <p:nvPr/>
          </p:nvSpPr>
          <p:spPr>
            <a:xfrm>
              <a:off x="1772816" y="6383635"/>
              <a:ext cx="696442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 5</a:t>
              </a:r>
              <a:endParaRPr lang="ko-KR" altLang="en-US" b="1" i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005064" y="2052384"/>
            <a:ext cx="849246" cy="981075"/>
            <a:chOff x="2998854" y="4081463"/>
            <a:chExt cx="849246" cy="9810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직사각형 29"/>
            <p:cNvSpPr/>
            <p:nvPr/>
          </p:nvSpPr>
          <p:spPr>
            <a:xfrm>
              <a:off x="2998854" y="4082031"/>
              <a:ext cx="696442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 6</a:t>
              </a:r>
              <a:endParaRPr lang="ko-KR" altLang="en-US" b="1" i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7" name="모서리가 둥근 사각형 설명선 46"/>
          <p:cNvSpPr/>
          <p:nvPr/>
        </p:nvSpPr>
        <p:spPr>
          <a:xfrm>
            <a:off x="2621609" y="3761335"/>
            <a:ext cx="807391" cy="288624"/>
          </a:xfrm>
          <a:prstGeom prst="wedgeRoundRectCallout">
            <a:avLst>
              <a:gd name="adj1" fmla="val -102216"/>
              <a:gd name="adj2" fmla="val 11936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ysClr val="windowText" lastClr="000000"/>
                </a:solidFill>
              </a:rPr>
              <a:t>3. </a:t>
            </a:r>
            <a:r>
              <a:rPr lang="ko-KR" altLang="en-US" sz="1000" b="1" dirty="0" err="1" smtClean="0">
                <a:solidFill>
                  <a:sysClr val="windowText" lastClr="000000"/>
                </a:solidFill>
              </a:rPr>
              <a:t>스택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005064" y="3410347"/>
            <a:ext cx="838200" cy="990600"/>
            <a:chOff x="3009900" y="4076700"/>
            <a:chExt cx="838200" cy="990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3009900" y="4076700"/>
              <a:ext cx="696442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 3</a:t>
              </a:r>
              <a:endParaRPr lang="ko-KR" altLang="en-US" b="1" i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8" name="모서리가 둥근 사각형 설명선 47"/>
          <p:cNvSpPr/>
          <p:nvPr/>
        </p:nvSpPr>
        <p:spPr>
          <a:xfrm>
            <a:off x="5085184" y="1835696"/>
            <a:ext cx="807391" cy="288624"/>
          </a:xfrm>
          <a:prstGeom prst="wedgeRoundRectCallout">
            <a:avLst>
              <a:gd name="adj1" fmla="val -110081"/>
              <a:gd name="adj2" fmla="val 5776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ysClr val="windowText" lastClr="000000"/>
                </a:solidFill>
              </a:rPr>
              <a:t>2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000" b="1" dirty="0" smtClean="0">
                <a:solidFill>
                  <a:sysClr val="windowText" lastClr="000000"/>
                </a:solidFill>
              </a:rPr>
              <a:t>등급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아이템의 정의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아이템이란 장비 아이템을 강화할 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아이템을 합성 할 때 필요로 하는 아이템을 의미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아이템의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아이템은 총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종류로 나뉘어집니다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이미지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컨셉은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엘더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스크롤의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소울젬을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기본으로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아이템의 이름은 정수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 = Essence),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앞에 각 등급에 따른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붙입니다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(LV2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정수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LV1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정수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스샷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왼쪽에 위치한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소울젬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모양으로 꼭지점이 위아래 합쳐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Lv2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정수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꼭지점이 위아래 합쳐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개인 모양으로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V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형태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Lv3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정수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스샷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가장 오른쪽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소울젬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모양처럼 꼭지점이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삼지창 모양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 startAt="3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Lv4 ~ 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정수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성부터는 아래쪽으로 튀어나옵니다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삼지창에 손잡이 있는 모습이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 재료 정도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 재료는 손잡이가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있는 형태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있는 형태로 위아래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개씩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이외에도 재료 아이템의 경우 장비 아이템의 각 등급에 해당하는 색깔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흰색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녹색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노란색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파란색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보라색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주황색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 은은하게 들어가 있어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상징적으로 해당 등급의 재료임을 의미하는 아이콘으로 구현 되었으면 좋겠습니다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재료 아이템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http://cfile4.uf.tistory.com/image/26368B3C548AB74A21F0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7" y="3429744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아이템은 장비 아이템을 분해하여 획득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 분해 시 재료 획득은 테이블로 컨트롤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정렬 기준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재료는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리스트화 된 정렬 방식을 이용 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64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페이지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처럼 모든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재료가 표시되고 그 보유 숫자를 체크할 수 있게 해줍니다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재료 아이템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3312368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초안 작성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회의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결정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 회의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설정 변경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아이콘 표시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 리뷰 회의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관련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UX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피드백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새롭게 변경 된 장비 시스템으로 개편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시스템을 현 문서로 모두 통합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피드백 내용 수정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버전 관리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29000" y="1475656"/>
            <a:ext cx="3312368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일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ysClr val="windowText" lastClr="000000"/>
                </a:solidFill>
              </a:rPr>
              <a:t>8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일 회의 내용 적용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스택에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대한 결정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아이템 부위에 대한 표시 방식 내용 추가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능력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치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대한 용어 및 설정 통일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내용 추가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아이템의 정의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아이템이란 캐릭터에게 고유한 외형을 구현하기 위한 아이템을 의미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아이템은 장착 및 해제를 할 수 있으나 장비 아이템과는 별개의 시스템으로 구분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아이템은 캐릭터 외형 표현 시 장비 아이템보다 우선되어 적용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아이템의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아이템은 총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부위로 나뉘어지며 각 부위별로 외형을 다르게 변형시킬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부위와는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별개로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아이템으로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부위를 모두 변형 시킬 수 있는 통합 부위가 존재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투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투구를 고유한 외형으로 변경 시킵니다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상의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상의를 고유한 외형으로 변경 시킵니다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특수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캐릭터별로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특수 부위가 존재하여 해당 부위의 외형을 변경 시킵니다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버서커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망토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데몬헌터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어깨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아칸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꼬리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통합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아이템으로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부위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무기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상의 특수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를 모두 변형 시킵니다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정보 내에서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(A), (B), (C)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라는 마크로 부위가 총 몇 개 존재하는지 알립니다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보통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부위가 있는 경우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(A), (B), (C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마크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개가 모두 붙습니다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통합 부위의 경우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부위만 존재 하므로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(A)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마크 하나만 붙습니다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 목록은 상점과 통일 된 형태로 그 자리에서 구매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착용 등이 가능 하도록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 정렬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분류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비싼 가격 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비싼 캐시 순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비싼 골드 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신제품 혹은 기획 상품 등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BM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전략에 따라 우선 순위를 변동시킬 수 있어야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아이템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착용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중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568" y="54597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장비하려는 아이템을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22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322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" name="모서리가 둥근 직사각형 322"/>
          <p:cNvSpPr/>
          <p:nvPr/>
        </p:nvSpPr>
        <p:spPr>
          <a:xfrm>
            <a:off x="295509" y="222336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</a:t>
            </a:r>
            <a:endParaRPr lang="ko-KR" altLang="en-US" sz="1050" dirty="0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295509" y="2604238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325" name="모서리가 둥근 직사각형 324"/>
          <p:cNvSpPr/>
          <p:nvPr/>
        </p:nvSpPr>
        <p:spPr>
          <a:xfrm>
            <a:off x="295509" y="299832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326" name="모서리가 둥근 직사각형 325"/>
          <p:cNvSpPr/>
          <p:nvPr/>
        </p:nvSpPr>
        <p:spPr>
          <a:xfrm>
            <a:off x="3284985" y="230024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27" name="모서리가 둥근 직사각형 326"/>
          <p:cNvSpPr/>
          <p:nvPr/>
        </p:nvSpPr>
        <p:spPr>
          <a:xfrm>
            <a:off x="3344292" y="2321343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전체</a:t>
            </a:r>
          </a:p>
        </p:txBody>
      </p:sp>
      <p:sp>
        <p:nvSpPr>
          <p:cNvPr id="328" name="모서리가 둥근 직사각형 327"/>
          <p:cNvSpPr/>
          <p:nvPr/>
        </p:nvSpPr>
        <p:spPr>
          <a:xfrm>
            <a:off x="4791516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방어구</a:t>
            </a:r>
            <a:endParaRPr lang="ko-KR" altLang="en-US" sz="1050" dirty="0"/>
          </a:p>
        </p:txBody>
      </p:sp>
      <p:sp>
        <p:nvSpPr>
          <p:cNvPr id="329" name="모서리가 둥근 직사각형 328"/>
          <p:cNvSpPr/>
          <p:nvPr/>
        </p:nvSpPr>
        <p:spPr>
          <a:xfrm>
            <a:off x="5515128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장신구</a:t>
            </a:r>
            <a:endParaRPr lang="ko-KR" altLang="en-US" sz="1050" dirty="0"/>
          </a:p>
        </p:txBody>
      </p:sp>
      <p:sp>
        <p:nvSpPr>
          <p:cNvPr id="330" name="모서리가 둥근 직사각형 329"/>
          <p:cNvSpPr/>
          <p:nvPr/>
        </p:nvSpPr>
        <p:spPr>
          <a:xfrm>
            <a:off x="4067904" y="23213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무기</a:t>
            </a:r>
          </a:p>
        </p:txBody>
      </p:sp>
      <p:sp>
        <p:nvSpPr>
          <p:cNvPr id="331" name="모서리가 둥근 직사각형 330"/>
          <p:cNvSpPr/>
          <p:nvPr/>
        </p:nvSpPr>
        <p:spPr>
          <a:xfrm>
            <a:off x="6165304" y="2321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332" name="모서리가 둥근 직사각형 331"/>
          <p:cNvSpPr/>
          <p:nvPr/>
        </p:nvSpPr>
        <p:spPr>
          <a:xfrm>
            <a:off x="3370668" y="2574062"/>
            <a:ext cx="3148243" cy="240890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3" name="직사각형 332"/>
          <p:cNvSpPr/>
          <p:nvPr/>
        </p:nvSpPr>
        <p:spPr>
          <a:xfrm>
            <a:off x="3423075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3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직사각형 334"/>
          <p:cNvSpPr/>
          <p:nvPr/>
        </p:nvSpPr>
        <p:spPr>
          <a:xfrm>
            <a:off x="3473875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36" name="그룹 335"/>
          <p:cNvGrpSpPr/>
          <p:nvPr/>
        </p:nvGrpSpPr>
        <p:grpSpPr>
          <a:xfrm>
            <a:off x="3423075" y="2623648"/>
            <a:ext cx="706940" cy="223381"/>
            <a:chOff x="2841492" y="6228184"/>
            <a:chExt cx="1165233" cy="368194"/>
          </a:xfrm>
        </p:grpSpPr>
        <p:sp>
          <p:nvSpPr>
            <p:cNvPr id="337" name="포인트가 5개인 별 33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38" name="포인트가 5개인 별 33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39" name="포인트가 5개인 별 33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40" name="포인트가 5개인 별 33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41" name="포인트가 5개인 별 34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42" name="포인트가 5개인 별 341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43" name="직사각형 342"/>
          <p:cNvSpPr/>
          <p:nvPr/>
        </p:nvSpPr>
        <p:spPr>
          <a:xfrm>
            <a:off x="4202843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4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" name="직사각형 344"/>
          <p:cNvSpPr/>
          <p:nvPr/>
        </p:nvSpPr>
        <p:spPr>
          <a:xfrm>
            <a:off x="4253643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46" name="그룹 345"/>
          <p:cNvGrpSpPr/>
          <p:nvPr/>
        </p:nvGrpSpPr>
        <p:grpSpPr>
          <a:xfrm>
            <a:off x="4202843" y="2623648"/>
            <a:ext cx="706940" cy="223381"/>
            <a:chOff x="2841492" y="6228184"/>
            <a:chExt cx="1165233" cy="368194"/>
          </a:xfrm>
        </p:grpSpPr>
        <p:sp>
          <p:nvSpPr>
            <p:cNvPr id="347" name="포인트가 5개인 별 34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48" name="포인트가 5개인 별 34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49" name="포인트가 5개인 별 34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0" name="포인트가 5개인 별 34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1" name="포인트가 5개인 별 35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2" name="포인트가 5개인 별 351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53" name="직사각형 352"/>
          <p:cNvSpPr/>
          <p:nvPr/>
        </p:nvSpPr>
        <p:spPr>
          <a:xfrm>
            <a:off x="5762378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5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" name="직사각형 354"/>
          <p:cNvSpPr/>
          <p:nvPr/>
        </p:nvSpPr>
        <p:spPr>
          <a:xfrm>
            <a:off x="5813178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56" name="그룹 355"/>
          <p:cNvGrpSpPr/>
          <p:nvPr/>
        </p:nvGrpSpPr>
        <p:grpSpPr>
          <a:xfrm>
            <a:off x="5762378" y="2623648"/>
            <a:ext cx="609366" cy="223381"/>
            <a:chOff x="2841492" y="6228184"/>
            <a:chExt cx="1004404" cy="368194"/>
          </a:xfrm>
        </p:grpSpPr>
        <p:sp>
          <p:nvSpPr>
            <p:cNvPr id="357" name="포인트가 5개인 별 35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8" name="포인트가 5개인 별 35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9" name="포인트가 5개인 별 35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0" name="포인트가 5개인 별 35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1" name="포인트가 5개인 별 36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62" name="직사각형 361"/>
          <p:cNvSpPr/>
          <p:nvPr/>
        </p:nvSpPr>
        <p:spPr>
          <a:xfrm>
            <a:off x="3423075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6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직사각형 363"/>
          <p:cNvSpPr/>
          <p:nvPr/>
        </p:nvSpPr>
        <p:spPr>
          <a:xfrm>
            <a:off x="3473875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65" name="그룹 364"/>
          <p:cNvGrpSpPr/>
          <p:nvPr/>
        </p:nvGrpSpPr>
        <p:grpSpPr>
          <a:xfrm>
            <a:off x="3423075" y="3413806"/>
            <a:ext cx="609366" cy="223381"/>
            <a:chOff x="2841492" y="6228184"/>
            <a:chExt cx="1004404" cy="368194"/>
          </a:xfrm>
        </p:grpSpPr>
        <p:sp>
          <p:nvSpPr>
            <p:cNvPr id="366" name="포인트가 5개인 별 365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7" name="포인트가 5개인 별 366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8" name="포인트가 5개인 별 367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9" name="포인트가 5개인 별 368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70" name="포인트가 5개인 별 369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71" name="직사각형 370"/>
          <p:cNvSpPr/>
          <p:nvPr/>
        </p:nvSpPr>
        <p:spPr>
          <a:xfrm>
            <a:off x="4202843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7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42218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" name="직사각형 372"/>
          <p:cNvSpPr/>
          <p:nvPr/>
        </p:nvSpPr>
        <p:spPr>
          <a:xfrm>
            <a:off x="4253643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74" name="그룹 373"/>
          <p:cNvGrpSpPr/>
          <p:nvPr/>
        </p:nvGrpSpPr>
        <p:grpSpPr>
          <a:xfrm>
            <a:off x="4202843" y="3413806"/>
            <a:ext cx="609366" cy="223381"/>
            <a:chOff x="2841492" y="6228184"/>
            <a:chExt cx="1004404" cy="368194"/>
          </a:xfrm>
        </p:grpSpPr>
        <p:sp>
          <p:nvSpPr>
            <p:cNvPr id="375" name="포인트가 5개인 별 37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76" name="포인트가 5개인 별 37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77" name="포인트가 5개인 별 37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78" name="포인트가 5개인 별 37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79" name="포인트가 5개인 별 37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380" name="그룹 379"/>
          <p:cNvGrpSpPr/>
          <p:nvPr/>
        </p:nvGrpSpPr>
        <p:grpSpPr>
          <a:xfrm>
            <a:off x="4978304" y="3413806"/>
            <a:ext cx="747692" cy="731485"/>
            <a:chOff x="4931034" y="3465834"/>
            <a:chExt cx="747692" cy="731485"/>
          </a:xfrm>
        </p:grpSpPr>
        <p:sp>
          <p:nvSpPr>
            <p:cNvPr id="381" name="직사각형 380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38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3" name="직사각형 382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384" name="그룹 383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385" name="포인트가 5개인 별 384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86" name="포인트가 5개인 별 385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87" name="포인트가 5개인 별 386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88" name="포인트가 5개인 별 387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389" name="직사각형 388"/>
          <p:cNvSpPr/>
          <p:nvPr/>
        </p:nvSpPr>
        <p:spPr>
          <a:xfrm>
            <a:off x="5762378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9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1" name="그룹 390"/>
          <p:cNvGrpSpPr/>
          <p:nvPr/>
        </p:nvGrpSpPr>
        <p:grpSpPr>
          <a:xfrm>
            <a:off x="5762377" y="3413806"/>
            <a:ext cx="511793" cy="223381"/>
            <a:chOff x="2841492" y="6228184"/>
            <a:chExt cx="843577" cy="368194"/>
          </a:xfrm>
        </p:grpSpPr>
        <p:sp>
          <p:nvSpPr>
            <p:cNvPr id="392" name="포인트가 5개인 별 39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93" name="포인트가 5개인 별 39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94" name="포인트가 5개인 별 39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95" name="포인트가 5개인 별 39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96" name="직사각형 395"/>
          <p:cNvSpPr/>
          <p:nvPr/>
        </p:nvSpPr>
        <p:spPr>
          <a:xfrm>
            <a:off x="3423075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97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4385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8" name="그룹 397"/>
          <p:cNvGrpSpPr/>
          <p:nvPr/>
        </p:nvGrpSpPr>
        <p:grpSpPr>
          <a:xfrm>
            <a:off x="3423073" y="4176848"/>
            <a:ext cx="414220" cy="223381"/>
            <a:chOff x="2841492" y="6228184"/>
            <a:chExt cx="682750" cy="368194"/>
          </a:xfrm>
        </p:grpSpPr>
        <p:sp>
          <p:nvSpPr>
            <p:cNvPr id="399" name="포인트가 5개인 별 39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00" name="포인트가 5개인 별 39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01" name="포인트가 5개인 별 40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02" name="직사각형 401"/>
          <p:cNvSpPr/>
          <p:nvPr/>
        </p:nvSpPr>
        <p:spPr>
          <a:xfrm>
            <a:off x="4202843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0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" name="직사각형 403"/>
          <p:cNvSpPr/>
          <p:nvPr/>
        </p:nvSpPr>
        <p:spPr>
          <a:xfrm>
            <a:off x="4253643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05" name="그룹 404"/>
          <p:cNvGrpSpPr/>
          <p:nvPr/>
        </p:nvGrpSpPr>
        <p:grpSpPr>
          <a:xfrm>
            <a:off x="4202839" y="4176848"/>
            <a:ext cx="316647" cy="223381"/>
            <a:chOff x="2841492" y="6228184"/>
            <a:chExt cx="521923" cy="368194"/>
          </a:xfrm>
        </p:grpSpPr>
        <p:sp>
          <p:nvSpPr>
            <p:cNvPr id="406" name="포인트가 5개인 별 405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07" name="포인트가 5개인 별 406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08" name="직사각형 407"/>
          <p:cNvSpPr/>
          <p:nvPr/>
        </p:nvSpPr>
        <p:spPr>
          <a:xfrm>
            <a:off x="4982611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0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" name="그룹 409"/>
          <p:cNvGrpSpPr/>
          <p:nvPr/>
        </p:nvGrpSpPr>
        <p:grpSpPr>
          <a:xfrm>
            <a:off x="4982607" y="4176848"/>
            <a:ext cx="316647" cy="223381"/>
            <a:chOff x="2841492" y="6228184"/>
            <a:chExt cx="521923" cy="368194"/>
          </a:xfrm>
        </p:grpSpPr>
        <p:sp>
          <p:nvSpPr>
            <p:cNvPr id="411" name="포인트가 5개인 별 41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12" name="포인트가 5개인 별 41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13" name="직사각형 412"/>
          <p:cNvSpPr/>
          <p:nvPr/>
        </p:nvSpPr>
        <p:spPr>
          <a:xfrm>
            <a:off x="5762378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1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" name="직사각형 414"/>
          <p:cNvSpPr/>
          <p:nvPr/>
        </p:nvSpPr>
        <p:spPr>
          <a:xfrm>
            <a:off x="5813178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16" name="포인트가 5개인 별 415"/>
          <p:cNvSpPr/>
          <p:nvPr/>
        </p:nvSpPr>
        <p:spPr>
          <a:xfrm>
            <a:off x="5762371" y="4176848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17" name="모서리가 둥근 직사각형 416"/>
          <p:cNvSpPr/>
          <p:nvPr/>
        </p:nvSpPr>
        <p:spPr>
          <a:xfrm>
            <a:off x="3423075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418" name="모서리가 둥근 직사각형 417"/>
          <p:cNvSpPr/>
          <p:nvPr/>
        </p:nvSpPr>
        <p:spPr>
          <a:xfrm>
            <a:off x="5760225" y="3681152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419" name="모서리가 둥근 직사각형 418"/>
          <p:cNvSpPr/>
          <p:nvPr/>
        </p:nvSpPr>
        <p:spPr>
          <a:xfrm>
            <a:off x="4231346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420" name="모서리가 둥근 직사각형 419"/>
          <p:cNvSpPr/>
          <p:nvPr/>
        </p:nvSpPr>
        <p:spPr>
          <a:xfrm>
            <a:off x="5758071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421" name="모서리가 둥근 직사각형 420"/>
          <p:cNvSpPr/>
          <p:nvPr/>
        </p:nvSpPr>
        <p:spPr>
          <a:xfrm>
            <a:off x="3423075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422" name="모서리가 둥근 직사각형 421"/>
          <p:cNvSpPr/>
          <p:nvPr/>
        </p:nvSpPr>
        <p:spPr>
          <a:xfrm>
            <a:off x="4218646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423" name="모서리가 둥근 직사각형 422"/>
          <p:cNvSpPr/>
          <p:nvPr/>
        </p:nvSpPr>
        <p:spPr>
          <a:xfrm>
            <a:off x="4975200" y="3675734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프리</a:t>
            </a:r>
            <a:r>
              <a:rPr lang="ko-KR" altLang="en-US" sz="1100" dirty="0" err="1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셋</a:t>
            </a:r>
            <a:r>
              <a:rPr lang="en-US" altLang="ko-KR" sz="110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1</a:t>
            </a:r>
            <a:endParaRPr lang="ko-KR" altLang="en-US" sz="11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424" name="모서리가 둥근 직사각형 423"/>
          <p:cNvSpPr/>
          <p:nvPr/>
        </p:nvSpPr>
        <p:spPr>
          <a:xfrm>
            <a:off x="5760225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425" name="모서리가 둥근 직사각형 424"/>
          <p:cNvSpPr/>
          <p:nvPr/>
        </p:nvSpPr>
        <p:spPr>
          <a:xfrm>
            <a:off x="4986512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426" name="모서리가 둥근 직사각형 425"/>
          <p:cNvSpPr/>
          <p:nvPr/>
        </p:nvSpPr>
        <p:spPr>
          <a:xfrm>
            <a:off x="4187161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427" name="모서리가 둥근 직사각형 426"/>
          <p:cNvSpPr/>
          <p:nvPr/>
        </p:nvSpPr>
        <p:spPr>
          <a:xfrm>
            <a:off x="3413448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428" name="타원 427"/>
          <p:cNvSpPr/>
          <p:nvPr/>
        </p:nvSpPr>
        <p:spPr>
          <a:xfrm>
            <a:off x="3467744" y="3156012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9" name="타원 428"/>
          <p:cNvSpPr/>
          <p:nvPr/>
        </p:nvSpPr>
        <p:spPr>
          <a:xfrm>
            <a:off x="4245447" y="3156012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0" name="그룹 429"/>
          <p:cNvGrpSpPr/>
          <p:nvPr/>
        </p:nvGrpSpPr>
        <p:grpSpPr>
          <a:xfrm>
            <a:off x="4949800" y="2623648"/>
            <a:ext cx="776196" cy="731486"/>
            <a:chOff x="4902530" y="2675676"/>
            <a:chExt cx="776196" cy="731486"/>
          </a:xfrm>
        </p:grpSpPr>
        <p:sp>
          <p:nvSpPr>
            <p:cNvPr id="431" name="직사각형 430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43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3" name="직사각형 432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434" name="포인트가 5개인 별 433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35" name="포인트가 5개인 별 434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36" name="포인트가 5개인 별 435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37" name="포인트가 5개인 별 436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38" name="포인트가 5개인 별 437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39" name="모서리가 둥근 직사각형 438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440" name="타원 439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1" name="타원 440"/>
          <p:cNvSpPr/>
          <p:nvPr/>
        </p:nvSpPr>
        <p:spPr>
          <a:xfrm>
            <a:off x="5811114" y="3156012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2" name="타원 441"/>
          <p:cNvSpPr/>
          <p:nvPr/>
        </p:nvSpPr>
        <p:spPr>
          <a:xfrm>
            <a:off x="3467744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3" name="타원 442"/>
          <p:cNvSpPr/>
          <p:nvPr/>
        </p:nvSpPr>
        <p:spPr>
          <a:xfrm>
            <a:off x="4245447" y="394390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4" name="타원 443"/>
          <p:cNvSpPr/>
          <p:nvPr/>
        </p:nvSpPr>
        <p:spPr>
          <a:xfrm>
            <a:off x="5811114" y="394390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5" name="타원 444"/>
          <p:cNvSpPr/>
          <p:nvPr/>
        </p:nvSpPr>
        <p:spPr>
          <a:xfrm>
            <a:off x="3467744" y="4704769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6" name="타원 445"/>
          <p:cNvSpPr/>
          <p:nvPr/>
        </p:nvSpPr>
        <p:spPr>
          <a:xfrm>
            <a:off x="4245447" y="4704769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7" name="타원 446"/>
          <p:cNvSpPr/>
          <p:nvPr/>
        </p:nvSpPr>
        <p:spPr>
          <a:xfrm>
            <a:off x="5033411" y="4704769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8" name="타원 447"/>
          <p:cNvSpPr/>
          <p:nvPr/>
        </p:nvSpPr>
        <p:spPr>
          <a:xfrm>
            <a:off x="5811114" y="470476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9" name="타원 448"/>
          <p:cNvSpPr/>
          <p:nvPr/>
        </p:nvSpPr>
        <p:spPr>
          <a:xfrm>
            <a:off x="4423476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0" name="타원 449"/>
          <p:cNvSpPr/>
          <p:nvPr/>
        </p:nvSpPr>
        <p:spPr>
          <a:xfrm>
            <a:off x="5033411" y="394390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1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750" y="307514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" name="타원 451"/>
          <p:cNvSpPr/>
          <p:nvPr/>
        </p:nvSpPr>
        <p:spPr>
          <a:xfrm>
            <a:off x="6407693" y="395886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3" name="직선 연결선 452"/>
          <p:cNvCxnSpPr/>
          <p:nvPr/>
        </p:nvCxnSpPr>
        <p:spPr>
          <a:xfrm>
            <a:off x="6533385" y="2575756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모서리가 둥근 직사각형 453"/>
          <p:cNvSpPr/>
          <p:nvPr/>
        </p:nvSpPr>
        <p:spPr>
          <a:xfrm>
            <a:off x="559197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아바타</a:t>
            </a:r>
            <a:endParaRPr lang="ko-KR" altLang="en-US" sz="1050" dirty="0"/>
          </a:p>
        </p:txBody>
      </p:sp>
      <p:sp>
        <p:nvSpPr>
          <p:cNvPr id="455" name="모서리가 둥근 직사각형 454"/>
          <p:cNvSpPr/>
          <p:nvPr/>
        </p:nvSpPr>
        <p:spPr>
          <a:xfrm>
            <a:off x="466513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룬스톤</a:t>
            </a:r>
            <a:endParaRPr lang="ko-KR" altLang="en-US" sz="1050" dirty="0"/>
          </a:p>
        </p:txBody>
      </p:sp>
      <p:sp>
        <p:nvSpPr>
          <p:cNvPr id="456" name="모서리가 둥근 직사각형 455"/>
          <p:cNvSpPr/>
          <p:nvPr/>
        </p:nvSpPr>
        <p:spPr>
          <a:xfrm>
            <a:off x="3738810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대장간</a:t>
            </a:r>
            <a:endParaRPr lang="ko-KR" altLang="en-US" sz="1050" dirty="0"/>
          </a:p>
        </p:txBody>
      </p:sp>
      <p:pic>
        <p:nvPicPr>
          <p:cNvPr id="4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" y="2239702"/>
            <a:ext cx="2683716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41" y="4727276"/>
            <a:ext cx="227628" cy="2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5" name="그룹 464"/>
          <p:cNvGrpSpPr/>
          <p:nvPr/>
        </p:nvGrpSpPr>
        <p:grpSpPr>
          <a:xfrm>
            <a:off x="513973" y="2249243"/>
            <a:ext cx="454203" cy="444358"/>
            <a:chOff x="295770" y="2239702"/>
            <a:chExt cx="454203" cy="444358"/>
          </a:xfrm>
        </p:grpSpPr>
        <p:grpSp>
          <p:nvGrpSpPr>
            <p:cNvPr id="466" name="그룹 465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468" name="직사각형 467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pic>
            <p:nvPicPr>
              <p:cNvPr id="469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0" name="직사각형 469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5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05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471" name="그룹 470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472" name="포인트가 5개인 별 471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473" name="포인트가 5개인 별 472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474" name="포인트가 5개인 별 473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475" name="포인트가 5개인 별 474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sp>
          <p:nvSpPr>
            <p:cNvPr id="467" name="타원 466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8" name="모서리가 둥근 직사각형 477"/>
          <p:cNvSpPr/>
          <p:nvPr/>
        </p:nvSpPr>
        <p:spPr>
          <a:xfrm>
            <a:off x="1520609" y="4729225"/>
            <a:ext cx="785253" cy="237728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4,502</a:t>
            </a:r>
            <a:endParaRPr lang="ko-KR" altLang="en-US" sz="1200" dirty="0"/>
          </a:p>
        </p:txBody>
      </p:sp>
      <p:sp>
        <p:nvSpPr>
          <p:cNvPr id="479" name="모서리가 둥근 직사각형 478"/>
          <p:cNvSpPr/>
          <p:nvPr/>
        </p:nvSpPr>
        <p:spPr>
          <a:xfrm>
            <a:off x="1337949" y="2170220"/>
            <a:ext cx="1090343" cy="237729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프리셋</a:t>
            </a:r>
            <a:r>
              <a:rPr lang="en-US" altLang="ko-KR" sz="1050" dirty="0" smtClean="0"/>
              <a:t> </a:t>
            </a:r>
            <a:r>
              <a:rPr lang="ko-KR" altLang="en-US" sz="1050" dirty="0"/>
              <a:t>저장</a:t>
            </a:r>
          </a:p>
        </p:txBody>
      </p:sp>
    </p:spTree>
    <p:extLst>
      <p:ext uri="{BB962C8B-B14F-4D97-AF65-F5344CB8AC3E}">
        <p14:creationId xmlns:p14="http://schemas.microsoft.com/office/powerpoint/2010/main" val="28537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착용 중 아이템이 아니라면 현재 장착 중인 아이템과 비교 할 수 있는 비교 창이 열립니다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착용중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아이템을 터치하면 오른쪽에 착용중인 아이템의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발생합니다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비교 창이 열릴 때 연출이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착용 중인 아이템은 왼쪽 장착 아이콘 위치에서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방금 터치한 아이템은 오른쪽 가방 위치에서 현재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비교창에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놓이게 되는 각 아이콘 위치로 아이콘이 이동하는 연출을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장착 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ysClr val="windowText" lastClr="000000"/>
                </a:solidFill>
              </a:rPr>
              <a:t>아이템 이용 방법</a:t>
            </a:r>
          </a:p>
        </p:txBody>
      </p:sp>
      <p:grpSp>
        <p:nvGrpSpPr>
          <p:cNvPr id="92" name="그룹 91"/>
          <p:cNvGrpSpPr/>
          <p:nvPr/>
        </p:nvGrpSpPr>
        <p:grpSpPr>
          <a:xfrm>
            <a:off x="250385" y="6632542"/>
            <a:ext cx="2993554" cy="1683874"/>
            <a:chOff x="239803" y="1822996"/>
            <a:chExt cx="6382949" cy="3590409"/>
          </a:xfrm>
        </p:grpSpPr>
        <p:pic>
          <p:nvPicPr>
            <p:cNvPr id="93" name="Picture 2" descr="C:\Users\Helpas\Pictures\Screenshot_2015-07-01-17-53-07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3" y="1822996"/>
              <a:ext cx="6382949" cy="359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모서리가 둥근 직사각형 93"/>
            <p:cNvSpPr/>
            <p:nvPr/>
          </p:nvSpPr>
          <p:spPr>
            <a:xfrm>
              <a:off x="3284985" y="2265301"/>
              <a:ext cx="3212058" cy="3053792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400" dirty="0"/>
            </a:p>
          </p:txBody>
        </p:sp>
        <p:sp>
          <p:nvSpPr>
            <p:cNvPr id="95" name="모서리가 둥근 직사각형 94"/>
            <p:cNvSpPr/>
            <p:nvPr/>
          </p:nvSpPr>
          <p:spPr>
            <a:xfrm>
              <a:off x="3344292" y="2286402"/>
              <a:ext cx="711145" cy="274093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/>
                <a:t>전체</a:t>
              </a:r>
            </a:p>
          </p:txBody>
        </p:sp>
        <p:sp>
          <p:nvSpPr>
            <p:cNvPr id="96" name="모서리가 둥근 직사각형 95"/>
            <p:cNvSpPr/>
            <p:nvPr/>
          </p:nvSpPr>
          <p:spPr>
            <a:xfrm>
              <a:off x="4791516" y="2283502"/>
              <a:ext cx="711145" cy="27409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 err="1" smtClean="0"/>
                <a:t>방어구</a:t>
              </a:r>
              <a:endParaRPr lang="ko-KR" altLang="en-US" sz="100" dirty="0"/>
            </a:p>
          </p:txBody>
        </p:sp>
        <p:sp>
          <p:nvSpPr>
            <p:cNvPr id="97" name="모서리가 둥근 직사각형 96"/>
            <p:cNvSpPr/>
            <p:nvPr/>
          </p:nvSpPr>
          <p:spPr>
            <a:xfrm>
              <a:off x="5515128" y="2283502"/>
              <a:ext cx="711145" cy="27409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 smtClean="0"/>
                <a:t>장신구</a:t>
              </a:r>
              <a:endParaRPr lang="ko-KR" altLang="en-US" sz="100" dirty="0"/>
            </a:p>
          </p:txBody>
        </p:sp>
        <p:sp>
          <p:nvSpPr>
            <p:cNvPr id="98" name="모서리가 둥근 직사각형 97"/>
            <p:cNvSpPr/>
            <p:nvPr/>
          </p:nvSpPr>
          <p:spPr>
            <a:xfrm>
              <a:off x="4067904" y="2286402"/>
              <a:ext cx="711145" cy="27409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/>
                <a:t>무기</a:t>
              </a:r>
            </a:p>
          </p:txBody>
        </p:sp>
        <p:sp>
          <p:nvSpPr>
            <p:cNvPr id="99" name="양쪽 모서리가 잘린 사각형 98"/>
            <p:cNvSpPr/>
            <p:nvPr/>
          </p:nvSpPr>
          <p:spPr>
            <a:xfrm>
              <a:off x="1043315" y="4747965"/>
              <a:ext cx="1390382" cy="20005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ko-KR" altLang="en-US" sz="100" smtClean="0"/>
                <a:t>상세정보</a:t>
              </a:r>
              <a:endParaRPr lang="ko-KR" altLang="en-US" sz="100" dirty="0"/>
            </a:p>
          </p:txBody>
        </p:sp>
        <p:sp>
          <p:nvSpPr>
            <p:cNvPr id="100" name="모서리가 둥근 직사각형 99"/>
            <p:cNvSpPr/>
            <p:nvPr/>
          </p:nvSpPr>
          <p:spPr>
            <a:xfrm>
              <a:off x="360204" y="4949816"/>
              <a:ext cx="2780763" cy="413309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00" dirty="0"/>
            </a:p>
          </p:txBody>
        </p:sp>
        <p:sp>
          <p:nvSpPr>
            <p:cNvPr id="101" name="모서리가 둥근 직사각형 100"/>
            <p:cNvSpPr/>
            <p:nvPr/>
          </p:nvSpPr>
          <p:spPr>
            <a:xfrm>
              <a:off x="348125" y="4969582"/>
              <a:ext cx="1390381" cy="203882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 smtClean="0"/>
                <a:t>힘    </a:t>
              </a:r>
              <a:r>
                <a:rPr lang="en-US" altLang="ko-KR" sz="100" dirty="0" smtClean="0"/>
                <a:t>300</a:t>
              </a:r>
              <a:endParaRPr lang="ko-KR" altLang="en-US" sz="100" dirty="0"/>
            </a:p>
          </p:txBody>
        </p:sp>
        <p:sp>
          <p:nvSpPr>
            <p:cNvPr id="102" name="모서리가 둥근 직사각형 101"/>
            <p:cNvSpPr/>
            <p:nvPr/>
          </p:nvSpPr>
          <p:spPr>
            <a:xfrm>
              <a:off x="348125" y="5175987"/>
              <a:ext cx="1390381" cy="203882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 smtClean="0"/>
                <a:t>민첩 </a:t>
              </a:r>
              <a:r>
                <a:rPr lang="en-US" altLang="ko-KR" sz="100" dirty="0" smtClean="0"/>
                <a:t>400</a:t>
              </a:r>
              <a:endParaRPr lang="ko-KR" altLang="en-US" sz="100" dirty="0"/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1738506" y="4969582"/>
              <a:ext cx="1390381" cy="203882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 smtClean="0"/>
                <a:t>지능 </a:t>
              </a:r>
              <a:r>
                <a:rPr lang="en-US" altLang="ko-KR" sz="100" dirty="0" smtClean="0"/>
                <a:t>300</a:t>
              </a:r>
              <a:endParaRPr lang="ko-KR" altLang="en-US" sz="100" dirty="0"/>
            </a:p>
          </p:txBody>
        </p:sp>
        <p:sp>
          <p:nvSpPr>
            <p:cNvPr id="104" name="모서리가 둥근 직사각형 103"/>
            <p:cNvSpPr/>
            <p:nvPr/>
          </p:nvSpPr>
          <p:spPr>
            <a:xfrm>
              <a:off x="1738506" y="5175987"/>
              <a:ext cx="1390381" cy="203882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 smtClean="0"/>
                <a:t>체력 </a:t>
              </a:r>
              <a:r>
                <a:rPr lang="en-US" altLang="ko-KR" sz="100" dirty="0" smtClean="0"/>
                <a:t>400</a:t>
              </a:r>
              <a:endParaRPr lang="ko-KR" altLang="en-US" sz="100" dirty="0"/>
            </a:p>
          </p:txBody>
        </p:sp>
        <p:sp>
          <p:nvSpPr>
            <p:cNvPr id="105" name="모서리가 둥근 직사각형 104"/>
            <p:cNvSpPr/>
            <p:nvPr/>
          </p:nvSpPr>
          <p:spPr>
            <a:xfrm>
              <a:off x="763842" y="4387883"/>
              <a:ext cx="945416" cy="286216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" dirty="0" smtClean="0"/>
                <a:t>4,502</a:t>
              </a:r>
              <a:endParaRPr lang="ko-KR" altLang="en-US" sz="100" dirty="0"/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74" y="4385934"/>
              <a:ext cx="318286" cy="31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모서리가 둥근 직사각형 106"/>
            <p:cNvSpPr/>
            <p:nvPr/>
          </p:nvSpPr>
          <p:spPr>
            <a:xfrm>
              <a:off x="6165304" y="2286557"/>
              <a:ext cx="305701" cy="2779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" b="1" dirty="0"/>
                <a:t>X</a:t>
              </a:r>
              <a:endParaRPr lang="ko-KR" altLang="en-US" sz="500" b="1" dirty="0"/>
            </a:p>
          </p:txBody>
        </p:sp>
        <p:grpSp>
          <p:nvGrpSpPr>
            <p:cNvPr id="108" name="그룹 107"/>
            <p:cNvGrpSpPr/>
            <p:nvPr/>
          </p:nvGrpSpPr>
          <p:grpSpPr>
            <a:xfrm>
              <a:off x="295770" y="2239702"/>
              <a:ext cx="454203" cy="444358"/>
              <a:chOff x="295770" y="2239702"/>
              <a:chExt cx="454203" cy="444358"/>
            </a:xfrm>
          </p:grpSpPr>
          <p:grpSp>
            <p:nvGrpSpPr>
              <p:cNvPr id="238" name="그룹 237"/>
              <p:cNvGrpSpPr/>
              <p:nvPr/>
            </p:nvGrpSpPr>
            <p:grpSpPr>
              <a:xfrm>
                <a:off x="295770" y="2239702"/>
                <a:ext cx="454203" cy="444358"/>
                <a:chOff x="4931034" y="3465834"/>
                <a:chExt cx="747692" cy="731485"/>
              </a:xfrm>
            </p:grpSpPr>
            <p:sp>
              <p:nvSpPr>
                <p:cNvPr id="240" name="직사각형 239"/>
                <p:cNvSpPr/>
                <p:nvPr/>
              </p:nvSpPr>
              <p:spPr>
                <a:xfrm>
                  <a:off x="4935341" y="3465834"/>
                  <a:ext cx="706940" cy="72903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"/>
                </a:p>
              </p:txBody>
            </p:sp>
            <p:pic>
              <p:nvPicPr>
                <p:cNvPr id="241" name="Picture 2" descr="C:\Users\Helpas\Downloads\Screenshot_2015-07-01-17-53-07 copy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1034" y="3474216"/>
                  <a:ext cx="711247" cy="7231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2" name="직사각형 241"/>
                <p:cNvSpPr/>
                <p:nvPr/>
              </p:nvSpPr>
              <p:spPr>
                <a:xfrm>
                  <a:off x="4986141" y="3894388"/>
                  <a:ext cx="692585" cy="3004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altLang="ko-KR" sz="1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00B050"/>
                      </a:solidFill>
                    </a:rPr>
                    <a:t>+2</a:t>
                  </a:r>
                  <a:endParaRPr lang="ko-KR" altLang="en-US" sz="100" b="1" dirty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  <p:grpSp>
              <p:nvGrpSpPr>
                <p:cNvPr id="243" name="그룹 242"/>
                <p:cNvGrpSpPr/>
                <p:nvPr/>
              </p:nvGrpSpPr>
              <p:grpSpPr>
                <a:xfrm>
                  <a:off x="4935340" y="3465834"/>
                  <a:ext cx="511793" cy="223381"/>
                  <a:chOff x="2841492" y="6228184"/>
                  <a:chExt cx="843577" cy="368194"/>
                </a:xfrm>
              </p:grpSpPr>
              <p:sp>
                <p:nvSpPr>
                  <p:cNvPr id="244" name="포인트가 5개인 별 243"/>
                  <p:cNvSpPr/>
                  <p:nvPr/>
                </p:nvSpPr>
                <p:spPr>
                  <a:xfrm>
                    <a:off x="2841492" y="6228184"/>
                    <a:ext cx="361096" cy="368194"/>
                  </a:xfrm>
                  <a:prstGeom prst="star5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"/>
                  </a:p>
                </p:txBody>
              </p:sp>
              <p:sp>
                <p:nvSpPr>
                  <p:cNvPr id="245" name="포인트가 5개인 별 244"/>
                  <p:cNvSpPr/>
                  <p:nvPr/>
                </p:nvSpPr>
                <p:spPr>
                  <a:xfrm>
                    <a:off x="3002319" y="6228184"/>
                    <a:ext cx="361096" cy="368194"/>
                  </a:xfrm>
                  <a:prstGeom prst="star5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"/>
                  </a:p>
                </p:txBody>
              </p:sp>
              <p:sp>
                <p:nvSpPr>
                  <p:cNvPr id="246" name="포인트가 5개인 별 245"/>
                  <p:cNvSpPr/>
                  <p:nvPr/>
                </p:nvSpPr>
                <p:spPr>
                  <a:xfrm>
                    <a:off x="3163146" y="6228184"/>
                    <a:ext cx="361096" cy="368194"/>
                  </a:xfrm>
                  <a:prstGeom prst="star5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"/>
                  </a:p>
                </p:txBody>
              </p:sp>
              <p:sp>
                <p:nvSpPr>
                  <p:cNvPr id="247" name="포인트가 5개인 별 246"/>
                  <p:cNvSpPr/>
                  <p:nvPr/>
                </p:nvSpPr>
                <p:spPr>
                  <a:xfrm>
                    <a:off x="3323973" y="6228184"/>
                    <a:ext cx="361096" cy="368194"/>
                  </a:xfrm>
                  <a:prstGeom prst="star5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"/>
                  </a:p>
                </p:txBody>
              </p:sp>
            </p:grpSp>
          </p:grpSp>
          <p:sp>
            <p:nvSpPr>
              <p:cNvPr id="239" name="타원 238"/>
              <p:cNvSpPr/>
              <p:nvPr/>
            </p:nvSpPr>
            <p:spPr>
              <a:xfrm>
                <a:off x="313062" y="2539120"/>
                <a:ext cx="111155" cy="11115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"/>
              </a:p>
            </p:txBody>
          </p:sp>
        </p:grpSp>
        <p:sp>
          <p:nvSpPr>
            <p:cNvPr id="109" name="모서리가 둥근 직사각형 108"/>
            <p:cNvSpPr/>
            <p:nvPr/>
          </p:nvSpPr>
          <p:spPr>
            <a:xfrm>
              <a:off x="3370668" y="2539121"/>
              <a:ext cx="3148243" cy="2408901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 dirty="0"/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3423075" y="2588707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11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768" y="259708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직사각형 111"/>
            <p:cNvSpPr/>
            <p:nvPr/>
          </p:nvSpPr>
          <p:spPr>
            <a:xfrm>
              <a:off x="3473875" y="3017261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3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+12</a:t>
              </a:r>
              <a:endParaRPr lang="ko-KR" altLang="en-US" sz="3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13" name="그룹 112"/>
            <p:cNvGrpSpPr/>
            <p:nvPr/>
          </p:nvGrpSpPr>
          <p:grpSpPr>
            <a:xfrm>
              <a:off x="3423075" y="2588707"/>
              <a:ext cx="706940" cy="223381"/>
              <a:chOff x="2841492" y="6228184"/>
              <a:chExt cx="1165233" cy="368194"/>
            </a:xfrm>
          </p:grpSpPr>
          <p:sp>
            <p:nvSpPr>
              <p:cNvPr id="232" name="포인트가 5개인 별 231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33" name="포인트가 5개인 별 232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34" name="포인트가 5개인 별 233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35" name="포인트가 5개인 별 234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36" name="포인트가 5개인 별 235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37" name="포인트가 5개인 별 236"/>
              <p:cNvSpPr/>
              <p:nvPr/>
            </p:nvSpPr>
            <p:spPr>
              <a:xfrm>
                <a:off x="364562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</p:grpSp>
        <p:sp>
          <p:nvSpPr>
            <p:cNvPr id="114" name="직사각형 113"/>
            <p:cNvSpPr/>
            <p:nvPr/>
          </p:nvSpPr>
          <p:spPr>
            <a:xfrm>
              <a:off x="4202843" y="2588707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15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536" y="259708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직사각형 115"/>
            <p:cNvSpPr/>
            <p:nvPr/>
          </p:nvSpPr>
          <p:spPr>
            <a:xfrm>
              <a:off x="4253643" y="3017261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3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+8</a:t>
              </a:r>
              <a:endParaRPr lang="ko-KR" altLang="en-US" sz="3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17" name="그룹 116"/>
            <p:cNvGrpSpPr/>
            <p:nvPr/>
          </p:nvGrpSpPr>
          <p:grpSpPr>
            <a:xfrm>
              <a:off x="4202843" y="2588707"/>
              <a:ext cx="706940" cy="223381"/>
              <a:chOff x="2841492" y="6228184"/>
              <a:chExt cx="1165233" cy="368194"/>
            </a:xfrm>
          </p:grpSpPr>
          <p:sp>
            <p:nvSpPr>
              <p:cNvPr id="226" name="포인트가 5개인 별 225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27" name="포인트가 5개인 별 226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28" name="포인트가 5개인 별 227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29" name="포인트가 5개인 별 228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30" name="포인트가 5개인 별 229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31" name="포인트가 5개인 별 230"/>
              <p:cNvSpPr/>
              <p:nvPr/>
            </p:nvSpPr>
            <p:spPr>
              <a:xfrm>
                <a:off x="364562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</p:grpSp>
        <p:sp>
          <p:nvSpPr>
            <p:cNvPr id="118" name="직사각형 117"/>
            <p:cNvSpPr/>
            <p:nvPr/>
          </p:nvSpPr>
          <p:spPr>
            <a:xfrm>
              <a:off x="5762378" y="2588707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1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071" y="259708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직사각형 119"/>
            <p:cNvSpPr/>
            <p:nvPr/>
          </p:nvSpPr>
          <p:spPr>
            <a:xfrm>
              <a:off x="5813178" y="3017261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3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+27</a:t>
              </a:r>
              <a:endParaRPr lang="ko-KR" altLang="en-US" sz="3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21" name="그룹 120"/>
            <p:cNvGrpSpPr/>
            <p:nvPr/>
          </p:nvGrpSpPr>
          <p:grpSpPr>
            <a:xfrm>
              <a:off x="5762378" y="2588707"/>
              <a:ext cx="609366" cy="223381"/>
              <a:chOff x="2841492" y="6228184"/>
              <a:chExt cx="1004404" cy="368194"/>
            </a:xfrm>
          </p:grpSpPr>
          <p:sp>
            <p:nvSpPr>
              <p:cNvPr id="221" name="포인트가 5개인 별 220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22" name="포인트가 5개인 별 221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23" name="포인트가 5개인 별 222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24" name="포인트가 5개인 별 223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25" name="포인트가 5개인 별 224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</p:grpSp>
        <p:sp>
          <p:nvSpPr>
            <p:cNvPr id="122" name="직사각형 121"/>
            <p:cNvSpPr/>
            <p:nvPr/>
          </p:nvSpPr>
          <p:spPr>
            <a:xfrm>
              <a:off x="3423075" y="3378865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23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768" y="3387247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직사각형 123"/>
            <p:cNvSpPr/>
            <p:nvPr/>
          </p:nvSpPr>
          <p:spPr>
            <a:xfrm>
              <a:off x="3473875" y="3807419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3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+15</a:t>
              </a:r>
              <a:endParaRPr lang="ko-KR" altLang="en-US" sz="3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25" name="그룹 124"/>
            <p:cNvGrpSpPr/>
            <p:nvPr/>
          </p:nvGrpSpPr>
          <p:grpSpPr>
            <a:xfrm>
              <a:off x="3423075" y="3378865"/>
              <a:ext cx="609366" cy="223381"/>
              <a:chOff x="2841492" y="6228184"/>
              <a:chExt cx="1004404" cy="368194"/>
            </a:xfrm>
          </p:grpSpPr>
          <p:sp>
            <p:nvSpPr>
              <p:cNvPr id="216" name="포인트가 5개인 별 215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17" name="포인트가 5개인 별 216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18" name="포인트가 5개인 별 217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19" name="포인트가 5개인 별 218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20" name="포인트가 5개인 별 219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</p:grpSp>
        <p:sp>
          <p:nvSpPr>
            <p:cNvPr id="126" name="직사각형 125"/>
            <p:cNvSpPr/>
            <p:nvPr/>
          </p:nvSpPr>
          <p:spPr>
            <a:xfrm>
              <a:off x="4202843" y="3378865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2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536" y="338724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직사각형 127"/>
            <p:cNvSpPr/>
            <p:nvPr/>
          </p:nvSpPr>
          <p:spPr>
            <a:xfrm>
              <a:off x="4253643" y="3807419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3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</a:t>
              </a:r>
              <a:endParaRPr lang="ko-KR" altLang="en-US" sz="3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29" name="그룹 128"/>
            <p:cNvGrpSpPr/>
            <p:nvPr/>
          </p:nvGrpSpPr>
          <p:grpSpPr>
            <a:xfrm>
              <a:off x="4202843" y="3378865"/>
              <a:ext cx="609366" cy="223381"/>
              <a:chOff x="2841492" y="6228184"/>
              <a:chExt cx="1004404" cy="368194"/>
            </a:xfrm>
          </p:grpSpPr>
          <p:sp>
            <p:nvSpPr>
              <p:cNvPr id="211" name="포인트가 5개인 별 210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12" name="포인트가 5개인 별 211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13" name="포인트가 5개인 별 212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14" name="포인트가 5개인 별 213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15" name="포인트가 5개인 별 214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</p:grpSp>
        <p:grpSp>
          <p:nvGrpSpPr>
            <p:cNvPr id="130" name="그룹 129"/>
            <p:cNvGrpSpPr/>
            <p:nvPr/>
          </p:nvGrpSpPr>
          <p:grpSpPr>
            <a:xfrm>
              <a:off x="4978304" y="3378865"/>
              <a:ext cx="747692" cy="731485"/>
              <a:chOff x="4931034" y="3465834"/>
              <a:chExt cx="747692" cy="731485"/>
            </a:xfrm>
          </p:grpSpPr>
          <p:sp>
            <p:nvSpPr>
              <p:cNvPr id="203" name="직사각형 202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pic>
            <p:nvPicPr>
              <p:cNvPr id="204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5" name="직사각형 204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3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3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06" name="그룹 205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207" name="포인트가 5개인 별 206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"/>
                </a:p>
              </p:txBody>
            </p:sp>
            <p:sp>
              <p:nvSpPr>
                <p:cNvPr id="208" name="포인트가 5개인 별 207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"/>
                </a:p>
              </p:txBody>
            </p:sp>
            <p:sp>
              <p:nvSpPr>
                <p:cNvPr id="209" name="포인트가 5개인 별 208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"/>
                </a:p>
              </p:txBody>
            </p:sp>
            <p:sp>
              <p:nvSpPr>
                <p:cNvPr id="210" name="포인트가 5개인 별 209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"/>
                </a:p>
              </p:txBody>
            </p:sp>
          </p:grpSp>
        </p:grpSp>
        <p:sp>
          <p:nvSpPr>
            <p:cNvPr id="131" name="직사각형 130"/>
            <p:cNvSpPr/>
            <p:nvPr/>
          </p:nvSpPr>
          <p:spPr>
            <a:xfrm>
              <a:off x="5762378" y="3378865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3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071" y="3387247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" name="그룹 132"/>
            <p:cNvGrpSpPr/>
            <p:nvPr/>
          </p:nvGrpSpPr>
          <p:grpSpPr>
            <a:xfrm>
              <a:off x="5762377" y="3378865"/>
              <a:ext cx="511793" cy="223381"/>
              <a:chOff x="2841492" y="6228184"/>
              <a:chExt cx="843577" cy="368194"/>
            </a:xfrm>
          </p:grpSpPr>
          <p:sp>
            <p:nvSpPr>
              <p:cNvPr id="199" name="포인트가 5개인 별 198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00" name="포인트가 5개인 별 199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01" name="포인트가 5개인 별 200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202" name="포인트가 5개인 별 201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</p:grpSp>
        <p:sp>
          <p:nvSpPr>
            <p:cNvPr id="134" name="직사각형 133"/>
            <p:cNvSpPr/>
            <p:nvPr/>
          </p:nvSpPr>
          <p:spPr>
            <a:xfrm>
              <a:off x="3423075" y="4141907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E3DE00"/>
              </a:solidFill>
            </a:ln>
            <a:effectLst>
              <a:glow rad="889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35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768" y="420890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6" name="그룹 135"/>
            <p:cNvGrpSpPr/>
            <p:nvPr/>
          </p:nvGrpSpPr>
          <p:grpSpPr>
            <a:xfrm>
              <a:off x="3423073" y="4141907"/>
              <a:ext cx="414220" cy="223381"/>
              <a:chOff x="2841492" y="6228184"/>
              <a:chExt cx="682750" cy="368194"/>
            </a:xfrm>
          </p:grpSpPr>
          <p:sp>
            <p:nvSpPr>
              <p:cNvPr id="196" name="포인트가 5개인 별 195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197" name="포인트가 5개인 별 196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198" name="포인트가 5개인 별 197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</p:grpSp>
        <p:sp>
          <p:nvSpPr>
            <p:cNvPr id="137" name="직사각형 136"/>
            <p:cNvSpPr/>
            <p:nvPr/>
          </p:nvSpPr>
          <p:spPr>
            <a:xfrm>
              <a:off x="4202843" y="4141907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B050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3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536" y="415028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4253643" y="4570461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3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</a:t>
              </a:r>
              <a:endParaRPr lang="ko-KR" altLang="en-US" sz="3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40" name="그룹 139"/>
            <p:cNvGrpSpPr/>
            <p:nvPr/>
          </p:nvGrpSpPr>
          <p:grpSpPr>
            <a:xfrm>
              <a:off x="4202839" y="4141907"/>
              <a:ext cx="316647" cy="223381"/>
              <a:chOff x="2841492" y="6228184"/>
              <a:chExt cx="521923" cy="368194"/>
            </a:xfrm>
          </p:grpSpPr>
          <p:sp>
            <p:nvSpPr>
              <p:cNvPr id="194" name="포인트가 5개인 별 193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195" name="포인트가 5개인 별 194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</p:grpSp>
        <p:sp>
          <p:nvSpPr>
            <p:cNvPr id="141" name="직사각형 140"/>
            <p:cNvSpPr/>
            <p:nvPr/>
          </p:nvSpPr>
          <p:spPr>
            <a:xfrm>
              <a:off x="4982611" y="4141907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B050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4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304" y="415028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3" name="그룹 142"/>
            <p:cNvGrpSpPr/>
            <p:nvPr/>
          </p:nvGrpSpPr>
          <p:grpSpPr>
            <a:xfrm>
              <a:off x="4982607" y="4141907"/>
              <a:ext cx="316647" cy="223381"/>
              <a:chOff x="2841492" y="6228184"/>
              <a:chExt cx="521923" cy="368194"/>
            </a:xfrm>
          </p:grpSpPr>
          <p:sp>
            <p:nvSpPr>
              <p:cNvPr id="192" name="포인트가 5개인 별 191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193" name="포인트가 5개인 별 192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</p:grpSp>
        <p:sp>
          <p:nvSpPr>
            <p:cNvPr id="144" name="직사각형 143"/>
            <p:cNvSpPr/>
            <p:nvPr/>
          </p:nvSpPr>
          <p:spPr>
            <a:xfrm>
              <a:off x="5762378" y="4141907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bg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pic>
          <p:nvPicPr>
            <p:cNvPr id="145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071" y="415028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직사각형 145"/>
            <p:cNvSpPr/>
            <p:nvPr/>
          </p:nvSpPr>
          <p:spPr>
            <a:xfrm>
              <a:off x="5813178" y="4570461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3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+12</a:t>
              </a:r>
              <a:endParaRPr lang="ko-KR" altLang="en-US" sz="3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7" name="포인트가 5개인 별 146"/>
            <p:cNvSpPr/>
            <p:nvPr/>
          </p:nvSpPr>
          <p:spPr>
            <a:xfrm>
              <a:off x="5762371" y="4141907"/>
              <a:ext cx="219074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"/>
            </a:p>
          </p:txBody>
        </p:sp>
        <p:sp>
          <p:nvSpPr>
            <p:cNvPr id="148" name="모서리가 둥근 직사각형 147"/>
            <p:cNvSpPr/>
            <p:nvPr/>
          </p:nvSpPr>
          <p:spPr>
            <a:xfrm>
              <a:off x="3423075" y="2856054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00B050"/>
                  </a:solidFill>
                </a:rPr>
                <a:t>+132</a:t>
              </a:r>
              <a:r>
                <a:rPr lang="ko-KR" altLang="en-US" sz="1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" b="1" dirty="0">
                <a:solidFill>
                  <a:srgbClr val="00B050"/>
                </a:solidFill>
              </a:endParaRPr>
            </a:p>
          </p:txBody>
        </p:sp>
        <p:sp>
          <p:nvSpPr>
            <p:cNvPr id="149" name="모서리가 둥근 직사각형 148"/>
            <p:cNvSpPr/>
            <p:nvPr/>
          </p:nvSpPr>
          <p:spPr>
            <a:xfrm>
              <a:off x="5760225" y="3646211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  <a:alpha val="60000"/>
                  </a:srgbClr>
                </a:gs>
                <a:gs pos="100000">
                  <a:srgbClr val="FF000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C00000"/>
                  </a:solidFill>
                </a:rPr>
                <a:t>-6</a:t>
              </a:r>
              <a:r>
                <a:rPr lang="ko-KR" altLang="en-US" sz="100" b="1" dirty="0" smtClean="0">
                  <a:solidFill>
                    <a:srgbClr val="C00000"/>
                  </a:solidFill>
                </a:rPr>
                <a:t>▼</a:t>
              </a:r>
              <a:endParaRPr lang="ko-KR" altLang="en-US" sz="100" b="1" dirty="0">
                <a:solidFill>
                  <a:srgbClr val="C00000"/>
                </a:solidFill>
              </a:endParaRPr>
            </a:p>
          </p:txBody>
        </p:sp>
        <p:sp>
          <p:nvSpPr>
            <p:cNvPr id="150" name="모서리가 둥근 직사각형 149"/>
            <p:cNvSpPr/>
            <p:nvPr/>
          </p:nvSpPr>
          <p:spPr>
            <a:xfrm>
              <a:off x="4231346" y="2856054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00B050"/>
                  </a:solidFill>
                </a:rPr>
                <a:t>+104</a:t>
              </a:r>
              <a:r>
                <a:rPr lang="ko-KR" altLang="en-US" sz="1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" b="1" dirty="0">
                <a:solidFill>
                  <a:srgbClr val="00B050"/>
                </a:solidFill>
              </a:endParaRPr>
            </a:p>
          </p:txBody>
        </p:sp>
        <p:sp>
          <p:nvSpPr>
            <p:cNvPr id="151" name="모서리가 둥근 직사각형 150"/>
            <p:cNvSpPr/>
            <p:nvPr/>
          </p:nvSpPr>
          <p:spPr>
            <a:xfrm>
              <a:off x="5758071" y="2856054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00B050"/>
                  </a:solidFill>
                </a:rPr>
                <a:t>+81</a:t>
              </a:r>
              <a:r>
                <a:rPr lang="ko-KR" altLang="en-US" sz="1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" b="1" dirty="0">
                <a:solidFill>
                  <a:srgbClr val="00B050"/>
                </a:solidFill>
              </a:endParaRPr>
            </a:p>
          </p:txBody>
        </p:sp>
        <p:sp>
          <p:nvSpPr>
            <p:cNvPr id="154" name="모서리가 둥근 직사각형 153"/>
            <p:cNvSpPr/>
            <p:nvPr/>
          </p:nvSpPr>
          <p:spPr>
            <a:xfrm>
              <a:off x="3423075" y="364079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00B050"/>
                  </a:solidFill>
                </a:rPr>
                <a:t>+75</a:t>
              </a:r>
              <a:r>
                <a:rPr lang="ko-KR" altLang="en-US" sz="1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" b="1" dirty="0">
                <a:solidFill>
                  <a:srgbClr val="00B050"/>
                </a:solidFill>
              </a:endParaRPr>
            </a:p>
          </p:txBody>
        </p:sp>
        <p:sp>
          <p:nvSpPr>
            <p:cNvPr id="157" name="모서리가 둥근 직사각형 156"/>
            <p:cNvSpPr/>
            <p:nvPr/>
          </p:nvSpPr>
          <p:spPr>
            <a:xfrm>
              <a:off x="4218646" y="364079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00B050"/>
                  </a:solidFill>
                </a:rPr>
                <a:t>+70</a:t>
              </a:r>
              <a:r>
                <a:rPr lang="ko-KR" altLang="en-US" sz="1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" b="1" dirty="0">
                <a:solidFill>
                  <a:srgbClr val="00B050"/>
                </a:solidFill>
              </a:endParaRPr>
            </a:p>
          </p:txBody>
        </p:sp>
        <p:sp>
          <p:nvSpPr>
            <p:cNvPr id="158" name="모서리가 둥근 직사각형 157"/>
            <p:cNvSpPr/>
            <p:nvPr/>
          </p:nvSpPr>
          <p:spPr>
            <a:xfrm>
              <a:off x="4975200" y="3640793"/>
              <a:ext cx="706938" cy="20517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착용중</a:t>
              </a:r>
              <a:endParaRPr lang="ko-KR" altLang="en-US" sz="100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159" name="모서리가 둥근 직사각형 158"/>
            <p:cNvSpPr/>
            <p:nvPr/>
          </p:nvSpPr>
          <p:spPr>
            <a:xfrm>
              <a:off x="5760225" y="4403835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  <a:alpha val="60000"/>
                  </a:srgbClr>
                </a:gs>
                <a:gs pos="100000">
                  <a:srgbClr val="FF000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C00000"/>
                  </a:solidFill>
                </a:rPr>
                <a:t>-94</a:t>
              </a:r>
              <a:r>
                <a:rPr lang="ko-KR" altLang="en-US" sz="100" b="1" dirty="0" smtClean="0">
                  <a:solidFill>
                    <a:srgbClr val="C00000"/>
                  </a:solidFill>
                </a:rPr>
                <a:t>▼</a:t>
              </a:r>
              <a:endParaRPr lang="ko-KR" altLang="en-US" sz="100" b="1" dirty="0">
                <a:solidFill>
                  <a:srgbClr val="C00000"/>
                </a:solidFill>
              </a:endParaRPr>
            </a:p>
          </p:txBody>
        </p:sp>
        <p:sp>
          <p:nvSpPr>
            <p:cNvPr id="160" name="모서리가 둥근 직사각형 159"/>
            <p:cNvSpPr/>
            <p:nvPr/>
          </p:nvSpPr>
          <p:spPr>
            <a:xfrm>
              <a:off x="4986512" y="4403835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  <a:alpha val="60000"/>
                  </a:srgbClr>
                </a:gs>
                <a:gs pos="100000">
                  <a:srgbClr val="FF000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C00000"/>
                  </a:solidFill>
                </a:rPr>
                <a:t>-38</a:t>
              </a:r>
              <a:r>
                <a:rPr lang="ko-KR" altLang="en-US" sz="100" b="1" dirty="0" smtClean="0">
                  <a:solidFill>
                    <a:srgbClr val="C00000"/>
                  </a:solidFill>
                </a:rPr>
                <a:t>▼</a:t>
              </a:r>
              <a:endParaRPr lang="ko-KR" altLang="en-US" sz="100" b="1" dirty="0">
                <a:solidFill>
                  <a:srgbClr val="C00000"/>
                </a:solidFill>
              </a:endParaRPr>
            </a:p>
          </p:txBody>
        </p:sp>
        <p:sp>
          <p:nvSpPr>
            <p:cNvPr id="161" name="모서리가 둥근 직사각형 160"/>
            <p:cNvSpPr/>
            <p:nvPr/>
          </p:nvSpPr>
          <p:spPr>
            <a:xfrm>
              <a:off x="4187161" y="4403835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  <a:alpha val="60000"/>
                  </a:srgbClr>
                </a:gs>
                <a:gs pos="100000">
                  <a:srgbClr val="FF000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C00000"/>
                  </a:solidFill>
                </a:rPr>
                <a:t>-27</a:t>
              </a:r>
              <a:r>
                <a:rPr lang="ko-KR" altLang="en-US" sz="100" b="1" dirty="0" smtClean="0">
                  <a:solidFill>
                    <a:srgbClr val="C00000"/>
                  </a:solidFill>
                </a:rPr>
                <a:t>▼</a:t>
              </a:r>
              <a:endParaRPr lang="ko-KR" altLang="en-US" sz="100" b="1" dirty="0">
                <a:solidFill>
                  <a:srgbClr val="C00000"/>
                </a:solidFill>
              </a:endParaRPr>
            </a:p>
          </p:txBody>
        </p:sp>
        <p:sp>
          <p:nvSpPr>
            <p:cNvPr id="162" name="모서리가 둥근 직사각형 161"/>
            <p:cNvSpPr/>
            <p:nvPr/>
          </p:nvSpPr>
          <p:spPr>
            <a:xfrm>
              <a:off x="3413448" y="4403835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  <a:alpha val="60000"/>
                  </a:srgbClr>
                </a:gs>
                <a:gs pos="100000">
                  <a:srgbClr val="FF000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solidFill>
                    <a:srgbClr val="C00000"/>
                  </a:solidFill>
                </a:rPr>
                <a:t>-12</a:t>
              </a:r>
              <a:r>
                <a:rPr lang="ko-KR" altLang="en-US" sz="100" b="1" dirty="0" smtClean="0">
                  <a:solidFill>
                    <a:srgbClr val="C00000"/>
                  </a:solidFill>
                </a:rPr>
                <a:t>▼</a:t>
              </a:r>
              <a:endParaRPr lang="ko-KR" altLang="en-US" sz="100" b="1" dirty="0">
                <a:solidFill>
                  <a:srgbClr val="C00000"/>
                </a:solidFill>
              </a:endParaRPr>
            </a:p>
          </p:txBody>
        </p:sp>
        <p:sp>
          <p:nvSpPr>
            <p:cNvPr id="163" name="타원 162"/>
            <p:cNvSpPr/>
            <p:nvPr/>
          </p:nvSpPr>
          <p:spPr>
            <a:xfrm>
              <a:off x="3467744" y="3121071"/>
              <a:ext cx="152542" cy="1525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64" name="타원 163"/>
            <p:cNvSpPr/>
            <p:nvPr/>
          </p:nvSpPr>
          <p:spPr>
            <a:xfrm>
              <a:off x="4245447" y="3121071"/>
              <a:ext cx="152542" cy="152542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grpSp>
          <p:nvGrpSpPr>
            <p:cNvPr id="165" name="그룹 164"/>
            <p:cNvGrpSpPr/>
            <p:nvPr/>
          </p:nvGrpSpPr>
          <p:grpSpPr>
            <a:xfrm>
              <a:off x="4949800" y="2588707"/>
              <a:ext cx="776196" cy="731486"/>
              <a:chOff x="4902530" y="2675676"/>
              <a:chExt cx="776196" cy="731486"/>
            </a:xfrm>
          </p:grpSpPr>
          <p:sp>
            <p:nvSpPr>
              <p:cNvPr id="182" name="직사각형 181"/>
              <p:cNvSpPr/>
              <p:nvPr/>
            </p:nvSpPr>
            <p:spPr>
              <a:xfrm>
                <a:off x="4935341" y="2675676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pic>
            <p:nvPicPr>
              <p:cNvPr id="183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2684059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" name="직사각형 183"/>
              <p:cNvSpPr/>
              <p:nvPr/>
            </p:nvSpPr>
            <p:spPr>
              <a:xfrm>
                <a:off x="4986141" y="3104230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3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+32</a:t>
                </a:r>
                <a:endParaRPr lang="ko-KR" altLang="en-US" sz="3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sp>
            <p:nvSpPr>
              <p:cNvPr id="185" name="포인트가 5개인 별 184"/>
              <p:cNvSpPr/>
              <p:nvPr/>
            </p:nvSpPr>
            <p:spPr>
              <a:xfrm>
                <a:off x="4935341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186" name="포인트가 5개인 별 185"/>
              <p:cNvSpPr/>
              <p:nvPr/>
            </p:nvSpPr>
            <p:spPr>
              <a:xfrm>
                <a:off x="5032914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187" name="포인트가 5개인 별 186"/>
              <p:cNvSpPr/>
              <p:nvPr/>
            </p:nvSpPr>
            <p:spPr>
              <a:xfrm>
                <a:off x="5130487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188" name="포인트가 5개인 별 187"/>
              <p:cNvSpPr/>
              <p:nvPr/>
            </p:nvSpPr>
            <p:spPr>
              <a:xfrm>
                <a:off x="5228059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189" name="포인트가 5개인 별 188"/>
              <p:cNvSpPr/>
              <p:nvPr/>
            </p:nvSpPr>
            <p:spPr>
              <a:xfrm>
                <a:off x="5325632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190" name="모서리가 둥근 직사각형 189"/>
              <p:cNvSpPr/>
              <p:nvPr/>
            </p:nvSpPr>
            <p:spPr>
              <a:xfrm>
                <a:off x="4902530" y="2943023"/>
                <a:ext cx="706938" cy="20517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  <a:alpha val="60000"/>
                    </a:srgbClr>
                  </a:gs>
                  <a:gs pos="50000">
                    <a:srgbClr val="92D050">
                      <a:tint val="44500"/>
                      <a:satMod val="160000"/>
                      <a:alpha val="60000"/>
                    </a:srgbClr>
                  </a:gs>
                  <a:gs pos="100000">
                    <a:srgbClr val="92D050">
                      <a:tint val="23500"/>
                      <a:satMod val="160000"/>
                      <a:alpha val="6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0" b="1" dirty="0" smtClean="0">
                    <a:solidFill>
                      <a:srgbClr val="00B050"/>
                    </a:solidFill>
                  </a:rPr>
                  <a:t>+98</a:t>
                </a:r>
                <a:r>
                  <a:rPr lang="ko-KR" altLang="en-US" sz="100" b="1" dirty="0" smtClean="0">
                    <a:solidFill>
                      <a:srgbClr val="00B050"/>
                    </a:solidFill>
                  </a:rPr>
                  <a:t>▲</a:t>
                </a:r>
                <a:endParaRPr lang="ko-KR" altLang="en-US" sz="1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1" name="타원 190"/>
              <p:cNvSpPr/>
              <p:nvPr/>
            </p:nvSpPr>
            <p:spPr>
              <a:xfrm>
                <a:off x="4986141" y="3208040"/>
                <a:ext cx="152542" cy="1525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"/>
              </a:p>
            </p:txBody>
          </p:sp>
        </p:grpSp>
        <p:sp>
          <p:nvSpPr>
            <p:cNvPr id="166" name="타원 165"/>
            <p:cNvSpPr/>
            <p:nvPr/>
          </p:nvSpPr>
          <p:spPr>
            <a:xfrm>
              <a:off x="5811114" y="3121071"/>
              <a:ext cx="152542" cy="15254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67" name="타원 166"/>
            <p:cNvSpPr/>
            <p:nvPr/>
          </p:nvSpPr>
          <p:spPr>
            <a:xfrm>
              <a:off x="3467744" y="3908967"/>
              <a:ext cx="152542" cy="15254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68" name="타원 167"/>
            <p:cNvSpPr/>
            <p:nvPr/>
          </p:nvSpPr>
          <p:spPr>
            <a:xfrm>
              <a:off x="4245447" y="3908967"/>
              <a:ext cx="152542" cy="1525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69" name="타원 168"/>
            <p:cNvSpPr/>
            <p:nvPr/>
          </p:nvSpPr>
          <p:spPr>
            <a:xfrm>
              <a:off x="5811114" y="3908967"/>
              <a:ext cx="152542" cy="152542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70" name="타원 169"/>
            <p:cNvSpPr/>
            <p:nvPr/>
          </p:nvSpPr>
          <p:spPr>
            <a:xfrm>
              <a:off x="3467744" y="4669828"/>
              <a:ext cx="152542" cy="152542"/>
            </a:xfrm>
            <a:prstGeom prst="ellipse">
              <a:avLst/>
            </a:prstGeom>
            <a:solidFill>
              <a:srgbClr val="A534FA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71" name="타원 170"/>
            <p:cNvSpPr/>
            <p:nvPr/>
          </p:nvSpPr>
          <p:spPr>
            <a:xfrm>
              <a:off x="4245447" y="4669828"/>
              <a:ext cx="152542" cy="152542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72" name="타원 171"/>
            <p:cNvSpPr/>
            <p:nvPr/>
          </p:nvSpPr>
          <p:spPr>
            <a:xfrm>
              <a:off x="5033411" y="4669828"/>
              <a:ext cx="152542" cy="1525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73" name="타원 172"/>
            <p:cNvSpPr/>
            <p:nvPr/>
          </p:nvSpPr>
          <p:spPr>
            <a:xfrm>
              <a:off x="5811114" y="4669828"/>
              <a:ext cx="152542" cy="15254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74" name="타원 173"/>
            <p:cNvSpPr/>
            <p:nvPr/>
          </p:nvSpPr>
          <p:spPr>
            <a:xfrm>
              <a:off x="4423476" y="3908967"/>
              <a:ext cx="152542" cy="15254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75" name="타원 174"/>
            <p:cNvSpPr/>
            <p:nvPr/>
          </p:nvSpPr>
          <p:spPr>
            <a:xfrm>
              <a:off x="5033411" y="3908967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sp>
          <p:nvSpPr>
            <p:cNvPr id="177" name="타원 176"/>
            <p:cNvSpPr/>
            <p:nvPr/>
          </p:nvSpPr>
          <p:spPr>
            <a:xfrm>
              <a:off x="6407693" y="39239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/>
            </a:p>
          </p:txBody>
        </p:sp>
        <p:cxnSp>
          <p:nvCxnSpPr>
            <p:cNvPr id="178" name="직선 연결선 177"/>
            <p:cNvCxnSpPr/>
            <p:nvPr/>
          </p:nvCxnSpPr>
          <p:spPr>
            <a:xfrm>
              <a:off x="6533385" y="2540815"/>
              <a:ext cx="0" cy="22982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모서리가 둥근 직사각형 178"/>
            <p:cNvSpPr/>
            <p:nvPr/>
          </p:nvSpPr>
          <p:spPr>
            <a:xfrm>
              <a:off x="2211699" y="4387883"/>
              <a:ext cx="945416" cy="286216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" dirty="0" smtClean="0"/>
                <a:t>8,139</a:t>
              </a:r>
              <a:endParaRPr lang="ko-KR" altLang="en-US" sz="100" dirty="0"/>
            </a:p>
          </p:txBody>
        </p:sp>
        <p:pic>
          <p:nvPicPr>
            <p:cNvPr id="180" name="Picture 2" descr="http://images.vectorhq.com/images/premium/thumbs/129/shield-icon-isolated-on-white-background-vector_12983286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362" y="4385934"/>
              <a:ext cx="330365" cy="311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모서리가 둥근 직사각형 180"/>
            <p:cNvSpPr/>
            <p:nvPr/>
          </p:nvSpPr>
          <p:spPr>
            <a:xfrm>
              <a:off x="5591978" y="5003835"/>
              <a:ext cx="869904" cy="274093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 err="1" smtClean="0"/>
                <a:t>아바타</a:t>
              </a:r>
              <a:endParaRPr lang="ko-KR" altLang="en-US" sz="100" dirty="0"/>
            </a:p>
          </p:txBody>
        </p:sp>
      </p:grpSp>
      <p:sp>
        <p:nvSpPr>
          <p:cNvPr id="248" name="타원 247"/>
          <p:cNvSpPr/>
          <p:nvPr/>
        </p:nvSpPr>
        <p:spPr>
          <a:xfrm>
            <a:off x="2385103" y="6915022"/>
            <a:ext cx="484497" cy="484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1859252" y="7157270"/>
            <a:ext cx="74418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그룹 254"/>
          <p:cNvGrpSpPr/>
          <p:nvPr/>
        </p:nvGrpSpPr>
        <p:grpSpPr>
          <a:xfrm>
            <a:off x="3583724" y="6647587"/>
            <a:ext cx="2966807" cy="1668829"/>
            <a:chOff x="239803" y="1822996"/>
            <a:chExt cx="6382949" cy="3590409"/>
          </a:xfrm>
        </p:grpSpPr>
        <p:pic>
          <p:nvPicPr>
            <p:cNvPr id="256" name="Picture 2" descr="C:\Users\Helpas\Pictures\Screenshot_2015-07-01-17-53-07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3" y="1822996"/>
              <a:ext cx="6382949" cy="359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8" name="모서리가 둥근 직사각형 257"/>
            <p:cNvSpPr/>
            <p:nvPr/>
          </p:nvSpPr>
          <p:spPr>
            <a:xfrm>
              <a:off x="268993" y="2123727"/>
              <a:ext cx="3141529" cy="3246335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259" name="모서리가 둥근 직사각형 258"/>
            <p:cNvSpPr/>
            <p:nvPr/>
          </p:nvSpPr>
          <p:spPr>
            <a:xfrm>
              <a:off x="301381" y="2179231"/>
              <a:ext cx="3085163" cy="245455"/>
            </a:xfrm>
            <a:prstGeom prst="roundRect">
              <a:avLst/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" dirty="0" smtClean="0"/>
                <a:t>천공의 칼날 </a:t>
              </a:r>
              <a:r>
                <a:rPr lang="en-US" altLang="ko-KR" sz="300" dirty="0" smtClean="0"/>
                <a:t>+2</a:t>
              </a:r>
            </a:p>
          </p:txBody>
        </p:sp>
        <p:sp>
          <p:nvSpPr>
            <p:cNvPr id="260" name="모서리가 둥근 직사각형 259"/>
            <p:cNvSpPr/>
            <p:nvPr/>
          </p:nvSpPr>
          <p:spPr>
            <a:xfrm>
              <a:off x="3442240" y="2123727"/>
              <a:ext cx="3180512" cy="3246335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/>
            </a:p>
          </p:txBody>
        </p:sp>
        <p:sp>
          <p:nvSpPr>
            <p:cNvPr id="261" name="모서리가 둥근 직사각형 260"/>
            <p:cNvSpPr/>
            <p:nvPr/>
          </p:nvSpPr>
          <p:spPr>
            <a:xfrm>
              <a:off x="3474629" y="2179231"/>
              <a:ext cx="2918548" cy="245455"/>
            </a:xfrm>
            <a:prstGeom prst="roundRect">
              <a:avLst/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" dirty="0" smtClean="0"/>
                <a:t>바람의 도끼 </a:t>
              </a:r>
              <a:r>
                <a:rPr lang="en-US" altLang="ko-KR" sz="300" dirty="0" smtClean="0"/>
                <a:t>+32</a:t>
              </a:r>
            </a:p>
          </p:txBody>
        </p:sp>
        <p:sp>
          <p:nvSpPr>
            <p:cNvPr id="262" name="모서리가 둥근 직사각형 261"/>
            <p:cNvSpPr/>
            <p:nvPr/>
          </p:nvSpPr>
          <p:spPr>
            <a:xfrm>
              <a:off x="6014456" y="5061260"/>
              <a:ext cx="517835" cy="21612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" dirty="0" smtClean="0"/>
                <a:t>장착</a:t>
              </a:r>
              <a:endParaRPr lang="ko-KR" altLang="en-US" sz="300" dirty="0"/>
            </a:p>
          </p:txBody>
        </p:sp>
        <p:sp>
          <p:nvSpPr>
            <p:cNvPr id="263" name="모서리가 둥근 직사각형 262"/>
            <p:cNvSpPr/>
            <p:nvPr/>
          </p:nvSpPr>
          <p:spPr>
            <a:xfrm>
              <a:off x="6393177" y="2179231"/>
              <a:ext cx="189684" cy="22634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/>
                <a:t>X</a:t>
              </a:r>
              <a:endParaRPr lang="ko-KR" altLang="en-US" sz="700" b="1" dirty="0"/>
            </a:p>
          </p:txBody>
        </p:sp>
        <p:sp>
          <p:nvSpPr>
            <p:cNvPr id="264" name="모서리가 둥근 직사각형 263"/>
            <p:cNvSpPr/>
            <p:nvPr/>
          </p:nvSpPr>
          <p:spPr>
            <a:xfrm>
              <a:off x="301381" y="2450085"/>
              <a:ext cx="3087963" cy="773081"/>
            </a:xfrm>
            <a:prstGeom prst="roundRect">
              <a:avLst>
                <a:gd name="adj" fmla="val 3805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00" dirty="0"/>
            </a:p>
          </p:txBody>
        </p:sp>
        <p:sp>
          <p:nvSpPr>
            <p:cNvPr id="265" name="직사각형 264"/>
            <p:cNvSpPr/>
            <p:nvPr/>
          </p:nvSpPr>
          <p:spPr>
            <a:xfrm>
              <a:off x="980662" y="2499410"/>
              <a:ext cx="1152194" cy="331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00" b="1" i="1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전투력</a:t>
              </a:r>
              <a:endParaRPr lang="ko-KR" altLang="en-US" sz="4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266" name="그룹 265"/>
            <p:cNvGrpSpPr/>
            <p:nvPr/>
          </p:nvGrpSpPr>
          <p:grpSpPr>
            <a:xfrm>
              <a:off x="358597" y="2559044"/>
              <a:ext cx="578671" cy="566128"/>
              <a:chOff x="295770" y="2239702"/>
              <a:chExt cx="454203" cy="444358"/>
            </a:xfrm>
          </p:grpSpPr>
          <p:grpSp>
            <p:nvGrpSpPr>
              <p:cNvPr id="340" name="그룹 339"/>
              <p:cNvGrpSpPr/>
              <p:nvPr/>
            </p:nvGrpSpPr>
            <p:grpSpPr>
              <a:xfrm>
                <a:off x="295770" y="2239702"/>
                <a:ext cx="454203" cy="444358"/>
                <a:chOff x="4931034" y="3465834"/>
                <a:chExt cx="747692" cy="731485"/>
              </a:xfrm>
            </p:grpSpPr>
            <p:sp>
              <p:nvSpPr>
                <p:cNvPr id="342" name="직사각형 341"/>
                <p:cNvSpPr/>
                <p:nvPr/>
              </p:nvSpPr>
              <p:spPr>
                <a:xfrm>
                  <a:off x="4935341" y="3465834"/>
                  <a:ext cx="706940" cy="72903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"/>
                </a:p>
              </p:txBody>
            </p:sp>
            <p:pic>
              <p:nvPicPr>
                <p:cNvPr id="343" name="Picture 2" descr="C:\Users\Helpas\Downloads\Screenshot_2015-07-01-17-53-07 copy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1034" y="3474216"/>
                  <a:ext cx="711247" cy="7231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4" name="직사각형 343"/>
                <p:cNvSpPr/>
                <p:nvPr/>
              </p:nvSpPr>
              <p:spPr>
                <a:xfrm>
                  <a:off x="4986141" y="3894388"/>
                  <a:ext cx="692585" cy="3004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altLang="ko-KR" sz="3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00B050"/>
                      </a:solidFill>
                    </a:rPr>
                    <a:t>+2</a:t>
                  </a:r>
                  <a:endParaRPr lang="ko-KR" altLang="en-US" sz="300" b="1" dirty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  <p:grpSp>
              <p:nvGrpSpPr>
                <p:cNvPr id="345" name="그룹 344"/>
                <p:cNvGrpSpPr/>
                <p:nvPr/>
              </p:nvGrpSpPr>
              <p:grpSpPr>
                <a:xfrm>
                  <a:off x="4935340" y="3465834"/>
                  <a:ext cx="511793" cy="223381"/>
                  <a:chOff x="2841492" y="6228184"/>
                  <a:chExt cx="843577" cy="368194"/>
                </a:xfrm>
              </p:grpSpPr>
              <p:sp>
                <p:nvSpPr>
                  <p:cNvPr id="346" name="포인트가 5개인 별 345"/>
                  <p:cNvSpPr/>
                  <p:nvPr/>
                </p:nvSpPr>
                <p:spPr>
                  <a:xfrm>
                    <a:off x="2841492" y="6228184"/>
                    <a:ext cx="361096" cy="368194"/>
                  </a:xfrm>
                  <a:prstGeom prst="star5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"/>
                  </a:p>
                </p:txBody>
              </p:sp>
              <p:sp>
                <p:nvSpPr>
                  <p:cNvPr id="347" name="포인트가 5개인 별 346"/>
                  <p:cNvSpPr/>
                  <p:nvPr/>
                </p:nvSpPr>
                <p:spPr>
                  <a:xfrm>
                    <a:off x="3002319" y="6228184"/>
                    <a:ext cx="361096" cy="368194"/>
                  </a:xfrm>
                  <a:prstGeom prst="star5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"/>
                  </a:p>
                </p:txBody>
              </p:sp>
              <p:sp>
                <p:nvSpPr>
                  <p:cNvPr id="348" name="포인트가 5개인 별 347"/>
                  <p:cNvSpPr/>
                  <p:nvPr/>
                </p:nvSpPr>
                <p:spPr>
                  <a:xfrm>
                    <a:off x="3163146" y="6228184"/>
                    <a:ext cx="361096" cy="368194"/>
                  </a:xfrm>
                  <a:prstGeom prst="star5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"/>
                  </a:p>
                </p:txBody>
              </p:sp>
              <p:sp>
                <p:nvSpPr>
                  <p:cNvPr id="349" name="포인트가 5개인 별 348"/>
                  <p:cNvSpPr/>
                  <p:nvPr/>
                </p:nvSpPr>
                <p:spPr>
                  <a:xfrm>
                    <a:off x="3323973" y="6228184"/>
                    <a:ext cx="361096" cy="368194"/>
                  </a:xfrm>
                  <a:prstGeom prst="star5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"/>
                  </a:p>
                </p:txBody>
              </p:sp>
            </p:grpSp>
          </p:grpSp>
          <p:sp>
            <p:nvSpPr>
              <p:cNvPr id="341" name="타원 340"/>
              <p:cNvSpPr/>
              <p:nvPr/>
            </p:nvSpPr>
            <p:spPr>
              <a:xfrm>
                <a:off x="313062" y="2539120"/>
                <a:ext cx="111155" cy="11115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  <p:sp>
          <p:nvSpPr>
            <p:cNvPr id="267" name="모서리가 둥근 직사각형 266"/>
            <p:cNvSpPr/>
            <p:nvPr/>
          </p:nvSpPr>
          <p:spPr>
            <a:xfrm>
              <a:off x="3474629" y="2450086"/>
              <a:ext cx="3087963" cy="773080"/>
            </a:xfrm>
            <a:prstGeom prst="roundRect">
              <a:avLst>
                <a:gd name="adj" fmla="val 3805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00" dirty="0"/>
            </a:p>
          </p:txBody>
        </p:sp>
        <p:grpSp>
          <p:nvGrpSpPr>
            <p:cNvPr id="268" name="그룹 267"/>
            <p:cNvGrpSpPr/>
            <p:nvPr/>
          </p:nvGrpSpPr>
          <p:grpSpPr>
            <a:xfrm>
              <a:off x="3532963" y="2550688"/>
              <a:ext cx="577380" cy="564866"/>
              <a:chOff x="4931034" y="2675676"/>
              <a:chExt cx="747692" cy="731486"/>
            </a:xfrm>
          </p:grpSpPr>
          <p:sp>
            <p:nvSpPr>
              <p:cNvPr id="330" name="직사각형 329"/>
              <p:cNvSpPr/>
              <p:nvPr/>
            </p:nvSpPr>
            <p:spPr>
              <a:xfrm>
                <a:off x="4935341" y="2675676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pic>
            <p:nvPicPr>
              <p:cNvPr id="332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2684059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3" name="직사각형 332"/>
              <p:cNvSpPr/>
              <p:nvPr/>
            </p:nvSpPr>
            <p:spPr>
              <a:xfrm>
                <a:off x="4986141" y="3104230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2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+32</a:t>
                </a:r>
                <a:endParaRPr lang="ko-KR" altLang="en-US" sz="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sp>
            <p:nvSpPr>
              <p:cNvPr id="334" name="포인트가 5개인 별 333"/>
              <p:cNvSpPr/>
              <p:nvPr/>
            </p:nvSpPr>
            <p:spPr>
              <a:xfrm>
                <a:off x="4935341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335" name="포인트가 5개인 별 334"/>
              <p:cNvSpPr/>
              <p:nvPr/>
            </p:nvSpPr>
            <p:spPr>
              <a:xfrm>
                <a:off x="5032914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336" name="포인트가 5개인 별 335"/>
              <p:cNvSpPr/>
              <p:nvPr/>
            </p:nvSpPr>
            <p:spPr>
              <a:xfrm>
                <a:off x="5130487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337" name="포인트가 5개인 별 336"/>
              <p:cNvSpPr/>
              <p:nvPr/>
            </p:nvSpPr>
            <p:spPr>
              <a:xfrm>
                <a:off x="5228059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338" name="포인트가 5개인 별 337"/>
              <p:cNvSpPr/>
              <p:nvPr/>
            </p:nvSpPr>
            <p:spPr>
              <a:xfrm>
                <a:off x="5325632" y="2675676"/>
                <a:ext cx="219075" cy="223381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"/>
              </a:p>
            </p:txBody>
          </p:sp>
          <p:sp>
            <p:nvSpPr>
              <p:cNvPr id="339" name="타원 338"/>
              <p:cNvSpPr/>
              <p:nvPr/>
            </p:nvSpPr>
            <p:spPr>
              <a:xfrm>
                <a:off x="4986141" y="3208040"/>
                <a:ext cx="152542" cy="1525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"/>
              </a:p>
            </p:txBody>
          </p:sp>
        </p:grpSp>
        <p:sp>
          <p:nvSpPr>
            <p:cNvPr id="270" name="직사각형 269"/>
            <p:cNvSpPr/>
            <p:nvPr/>
          </p:nvSpPr>
          <p:spPr>
            <a:xfrm>
              <a:off x="2096854" y="2821257"/>
              <a:ext cx="907588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4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4,068</a:t>
              </a:r>
              <a:endParaRPr lang="ko-KR" altLang="en-US" sz="400" b="1" dirty="0">
                <a:ln w="3175"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271" name="직사각형 270"/>
            <p:cNvSpPr/>
            <p:nvPr/>
          </p:nvSpPr>
          <p:spPr>
            <a:xfrm>
              <a:off x="980662" y="2822702"/>
              <a:ext cx="1300526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00" b="1" i="1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무기 공격력</a:t>
              </a:r>
              <a:endParaRPr lang="ko-KR" altLang="en-US" sz="4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72" name="직사각형 271"/>
            <p:cNvSpPr/>
            <p:nvPr/>
          </p:nvSpPr>
          <p:spPr>
            <a:xfrm>
              <a:off x="2096854" y="2484892"/>
              <a:ext cx="792088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400" b="1" dirty="0" smtClean="0">
                  <a:ln w="3175"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382</a:t>
              </a:r>
              <a:endParaRPr lang="ko-KR" altLang="en-US" sz="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73" name="직사각형 272"/>
            <p:cNvSpPr/>
            <p:nvPr/>
          </p:nvSpPr>
          <p:spPr>
            <a:xfrm>
              <a:off x="2734326" y="2499410"/>
              <a:ext cx="637636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500" b="1" dirty="0" smtClean="0">
                  <a:ln w="3175"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▼</a:t>
              </a:r>
              <a:endParaRPr lang="ko-KR" altLang="en-US" sz="5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74" name="직사각형 273"/>
            <p:cNvSpPr/>
            <p:nvPr/>
          </p:nvSpPr>
          <p:spPr>
            <a:xfrm>
              <a:off x="2451674" y="2821257"/>
              <a:ext cx="907588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400" b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(+8)</a:t>
              </a:r>
              <a:endParaRPr lang="ko-KR" altLang="en-US" sz="400" b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75" name="직사각형 274"/>
            <p:cNvSpPr/>
            <p:nvPr/>
          </p:nvSpPr>
          <p:spPr>
            <a:xfrm>
              <a:off x="4106127" y="2499410"/>
              <a:ext cx="1152194" cy="331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00" b="1" i="1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전투력</a:t>
              </a:r>
              <a:endParaRPr lang="ko-KR" altLang="en-US" sz="4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76" name="직사각형 275"/>
            <p:cNvSpPr/>
            <p:nvPr/>
          </p:nvSpPr>
          <p:spPr>
            <a:xfrm>
              <a:off x="5222319" y="2821257"/>
              <a:ext cx="907588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4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5,790</a:t>
              </a:r>
              <a:endParaRPr lang="ko-KR" altLang="en-US" sz="400" b="1" dirty="0">
                <a:ln w="3175"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277" name="직사각형 276"/>
            <p:cNvSpPr/>
            <p:nvPr/>
          </p:nvSpPr>
          <p:spPr>
            <a:xfrm>
              <a:off x="4106127" y="2822702"/>
              <a:ext cx="1300526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00" b="1" i="1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무기 공격력</a:t>
              </a:r>
              <a:endParaRPr lang="ko-KR" altLang="en-US" sz="4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79" name="직사각형 278"/>
            <p:cNvSpPr/>
            <p:nvPr/>
          </p:nvSpPr>
          <p:spPr>
            <a:xfrm>
              <a:off x="5222319" y="2484892"/>
              <a:ext cx="792088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400" b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413</a:t>
              </a:r>
              <a:endParaRPr lang="ko-KR" altLang="en-US" sz="400" b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80" name="직사각형 279"/>
            <p:cNvSpPr/>
            <p:nvPr/>
          </p:nvSpPr>
          <p:spPr>
            <a:xfrm>
              <a:off x="5859791" y="2499410"/>
              <a:ext cx="637636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500" b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▲</a:t>
              </a:r>
              <a:endParaRPr lang="ko-KR" altLang="en-US" sz="500" b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82" name="직사각형 281"/>
            <p:cNvSpPr/>
            <p:nvPr/>
          </p:nvSpPr>
          <p:spPr>
            <a:xfrm>
              <a:off x="5577139" y="2821257"/>
              <a:ext cx="907588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400" b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(+130)</a:t>
              </a:r>
              <a:endParaRPr lang="ko-KR" altLang="en-US" sz="400" b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83" name="모서리가 둥근 직사각형 282"/>
            <p:cNvSpPr/>
            <p:nvPr/>
          </p:nvSpPr>
          <p:spPr>
            <a:xfrm>
              <a:off x="301381" y="3318811"/>
              <a:ext cx="3087963" cy="861981"/>
            </a:xfrm>
            <a:prstGeom prst="roundRect">
              <a:avLst>
                <a:gd name="adj" fmla="val 3805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00" dirty="0"/>
            </a:p>
          </p:txBody>
        </p:sp>
        <p:sp>
          <p:nvSpPr>
            <p:cNvPr id="284" name="모서리가 둥근 직사각형 283"/>
            <p:cNvSpPr/>
            <p:nvPr/>
          </p:nvSpPr>
          <p:spPr>
            <a:xfrm>
              <a:off x="302607" y="3223166"/>
              <a:ext cx="1107970" cy="270336"/>
            </a:xfrm>
            <a:prstGeom prst="roundRect">
              <a:avLst>
                <a:gd name="adj" fmla="val 803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300" dirty="0" smtClean="0"/>
                <a:t>기본 옵션</a:t>
              </a:r>
              <a:endParaRPr lang="ko-KR" altLang="en-US" sz="300" dirty="0"/>
            </a:p>
          </p:txBody>
        </p:sp>
        <p:sp>
          <p:nvSpPr>
            <p:cNvPr id="285" name="직사각형 284"/>
            <p:cNvSpPr/>
            <p:nvPr/>
          </p:nvSpPr>
          <p:spPr>
            <a:xfrm>
              <a:off x="331374" y="3456690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" b="1" i="1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공격력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86" name="직사각형 285"/>
            <p:cNvSpPr/>
            <p:nvPr/>
          </p:nvSpPr>
          <p:spPr>
            <a:xfrm>
              <a:off x="331374" y="3659270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극대화 확률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87" name="직사각형 286"/>
            <p:cNvSpPr/>
            <p:nvPr/>
          </p:nvSpPr>
          <p:spPr>
            <a:xfrm>
              <a:off x="331374" y="3872305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극대화 </a:t>
              </a:r>
              <a:r>
                <a:rPr lang="ko-KR" altLang="en-US" sz="100" b="1" i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데미지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88" name="직사각형 287"/>
            <p:cNvSpPr/>
            <p:nvPr/>
          </p:nvSpPr>
          <p:spPr>
            <a:xfrm>
              <a:off x="1391411" y="3448044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+388</a:t>
              </a:r>
              <a:endParaRPr lang="ko-KR" altLang="en-US" sz="100" b="1" dirty="0">
                <a:ln w="3175"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289" name="직사각형 288"/>
            <p:cNvSpPr/>
            <p:nvPr/>
          </p:nvSpPr>
          <p:spPr>
            <a:xfrm>
              <a:off x="1391411" y="3650624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+7% </a:t>
              </a:r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(+0.1%)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90" name="직사각형 289"/>
            <p:cNvSpPr/>
            <p:nvPr/>
          </p:nvSpPr>
          <p:spPr>
            <a:xfrm>
              <a:off x="1391411" y="3863659"/>
              <a:ext cx="1159237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+45%</a:t>
              </a:r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 (+0.1%)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92" name="직사각형 291"/>
            <p:cNvSpPr/>
            <p:nvPr/>
          </p:nvSpPr>
          <p:spPr>
            <a:xfrm>
              <a:off x="2375336" y="3448044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(+8)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93" name="직사각형 292"/>
            <p:cNvSpPr/>
            <p:nvPr/>
          </p:nvSpPr>
          <p:spPr>
            <a:xfrm>
              <a:off x="2375336" y="3650624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(+8)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94" name="직사각형 293"/>
            <p:cNvSpPr/>
            <p:nvPr/>
          </p:nvSpPr>
          <p:spPr>
            <a:xfrm>
              <a:off x="2375336" y="3863659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(+8)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95" name="모서리가 둥근 직사각형 294"/>
            <p:cNvSpPr/>
            <p:nvPr/>
          </p:nvSpPr>
          <p:spPr>
            <a:xfrm>
              <a:off x="3494821" y="3318811"/>
              <a:ext cx="3087963" cy="861981"/>
            </a:xfrm>
            <a:prstGeom prst="roundRect">
              <a:avLst>
                <a:gd name="adj" fmla="val 3805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00" dirty="0"/>
            </a:p>
          </p:txBody>
        </p:sp>
        <p:sp>
          <p:nvSpPr>
            <p:cNvPr id="296" name="모서리가 둥근 직사각형 295"/>
            <p:cNvSpPr/>
            <p:nvPr/>
          </p:nvSpPr>
          <p:spPr>
            <a:xfrm>
              <a:off x="3496047" y="3223166"/>
              <a:ext cx="1107970" cy="270336"/>
            </a:xfrm>
            <a:prstGeom prst="roundRect">
              <a:avLst>
                <a:gd name="adj" fmla="val 803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300" dirty="0" smtClean="0"/>
                <a:t>기본 옵션</a:t>
              </a:r>
              <a:endParaRPr lang="ko-KR" altLang="en-US" sz="300" dirty="0"/>
            </a:p>
          </p:txBody>
        </p:sp>
        <p:sp>
          <p:nvSpPr>
            <p:cNvPr id="297" name="직사각형 296"/>
            <p:cNvSpPr/>
            <p:nvPr/>
          </p:nvSpPr>
          <p:spPr>
            <a:xfrm>
              <a:off x="3524814" y="3456690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" b="1" i="1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공격력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98" name="직사각형 297"/>
            <p:cNvSpPr/>
            <p:nvPr/>
          </p:nvSpPr>
          <p:spPr>
            <a:xfrm>
              <a:off x="3524814" y="3659270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극대화 확률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299" name="직사각형 298"/>
            <p:cNvSpPr/>
            <p:nvPr/>
          </p:nvSpPr>
          <p:spPr>
            <a:xfrm>
              <a:off x="3524814" y="3872305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극대화 </a:t>
              </a:r>
              <a:r>
                <a:rPr lang="ko-KR" altLang="en-US" sz="100" b="1" i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데미지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00" name="직사각형 299"/>
            <p:cNvSpPr/>
            <p:nvPr/>
          </p:nvSpPr>
          <p:spPr>
            <a:xfrm>
              <a:off x="4584851" y="3448044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+388</a:t>
              </a:r>
              <a:endParaRPr lang="ko-KR" altLang="en-US" sz="100" b="1" dirty="0">
                <a:ln w="3175"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1" name="직사각형 300"/>
            <p:cNvSpPr/>
            <p:nvPr/>
          </p:nvSpPr>
          <p:spPr>
            <a:xfrm>
              <a:off x="4584851" y="3650624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+7% </a:t>
              </a:r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(+0.1%)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02" name="직사각형 301"/>
            <p:cNvSpPr/>
            <p:nvPr/>
          </p:nvSpPr>
          <p:spPr>
            <a:xfrm>
              <a:off x="4584851" y="3863659"/>
              <a:ext cx="1159237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+45%</a:t>
              </a:r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 (+0.1%)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03" name="직사각형 302"/>
            <p:cNvSpPr/>
            <p:nvPr/>
          </p:nvSpPr>
          <p:spPr>
            <a:xfrm>
              <a:off x="5568776" y="3448044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(+8)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04" name="직사각형 303"/>
            <p:cNvSpPr/>
            <p:nvPr/>
          </p:nvSpPr>
          <p:spPr>
            <a:xfrm>
              <a:off x="5568776" y="3650624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(+8)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05" name="직사각형 304"/>
            <p:cNvSpPr/>
            <p:nvPr/>
          </p:nvSpPr>
          <p:spPr>
            <a:xfrm>
              <a:off x="5568776" y="3863659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(+8)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06" name="모서리가 둥근 직사각형 305"/>
            <p:cNvSpPr/>
            <p:nvPr/>
          </p:nvSpPr>
          <p:spPr>
            <a:xfrm>
              <a:off x="301381" y="4292370"/>
              <a:ext cx="3087963" cy="661646"/>
            </a:xfrm>
            <a:prstGeom prst="roundRect">
              <a:avLst>
                <a:gd name="adj" fmla="val 3805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00" dirty="0"/>
            </a:p>
          </p:txBody>
        </p:sp>
        <p:sp>
          <p:nvSpPr>
            <p:cNvPr id="307" name="모서리가 둥근 직사각형 306"/>
            <p:cNvSpPr/>
            <p:nvPr/>
          </p:nvSpPr>
          <p:spPr>
            <a:xfrm>
              <a:off x="302607" y="4196724"/>
              <a:ext cx="1107970" cy="270336"/>
            </a:xfrm>
            <a:prstGeom prst="roundRect">
              <a:avLst>
                <a:gd name="adj" fmla="val 803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300" dirty="0" smtClean="0"/>
                <a:t>소켓</a:t>
              </a:r>
              <a:endParaRPr lang="ko-KR" altLang="en-US" sz="300" dirty="0"/>
            </a:p>
          </p:txBody>
        </p:sp>
        <p:sp>
          <p:nvSpPr>
            <p:cNvPr id="308" name="직사각형 307"/>
            <p:cNvSpPr/>
            <p:nvPr/>
          </p:nvSpPr>
          <p:spPr>
            <a:xfrm>
              <a:off x="331374" y="4430248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공격력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09" name="직사각형 308"/>
            <p:cNvSpPr/>
            <p:nvPr/>
          </p:nvSpPr>
          <p:spPr>
            <a:xfrm>
              <a:off x="331374" y="4632828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극대화 확률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10" name="직사각형 309"/>
            <p:cNvSpPr/>
            <p:nvPr/>
          </p:nvSpPr>
          <p:spPr>
            <a:xfrm>
              <a:off x="1391411" y="4421602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+388</a:t>
              </a:r>
              <a:endParaRPr lang="ko-KR" altLang="en-US" sz="100" b="1" dirty="0">
                <a:ln w="3175"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311" name="직사각형 310"/>
            <p:cNvSpPr/>
            <p:nvPr/>
          </p:nvSpPr>
          <p:spPr>
            <a:xfrm>
              <a:off x="1391411" y="4624182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+7% </a:t>
              </a:r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(+0.1%)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12" name="직사각형 311"/>
            <p:cNvSpPr/>
            <p:nvPr/>
          </p:nvSpPr>
          <p:spPr>
            <a:xfrm>
              <a:off x="2375336" y="4421602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(+8)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13" name="직사각형 312"/>
            <p:cNvSpPr/>
            <p:nvPr/>
          </p:nvSpPr>
          <p:spPr>
            <a:xfrm>
              <a:off x="2375336" y="4624182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(+8)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14" name="타원 313"/>
            <p:cNvSpPr/>
            <p:nvPr/>
          </p:nvSpPr>
          <p:spPr>
            <a:xfrm>
              <a:off x="369720" y="4512674"/>
              <a:ext cx="152542" cy="15254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315" name="타원 314"/>
            <p:cNvSpPr/>
            <p:nvPr/>
          </p:nvSpPr>
          <p:spPr>
            <a:xfrm>
              <a:off x="379264" y="4716016"/>
              <a:ext cx="152542" cy="152542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316" name="모서리가 둥근 직사각형 315"/>
            <p:cNvSpPr/>
            <p:nvPr/>
          </p:nvSpPr>
          <p:spPr>
            <a:xfrm>
              <a:off x="3492651" y="4292370"/>
              <a:ext cx="3087963" cy="661646"/>
            </a:xfrm>
            <a:prstGeom prst="roundRect">
              <a:avLst>
                <a:gd name="adj" fmla="val 3805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00" dirty="0"/>
            </a:p>
          </p:txBody>
        </p:sp>
        <p:sp>
          <p:nvSpPr>
            <p:cNvPr id="317" name="모서리가 둥근 직사각형 316"/>
            <p:cNvSpPr/>
            <p:nvPr/>
          </p:nvSpPr>
          <p:spPr>
            <a:xfrm>
              <a:off x="3493877" y="4196724"/>
              <a:ext cx="1107970" cy="270336"/>
            </a:xfrm>
            <a:prstGeom prst="roundRect">
              <a:avLst>
                <a:gd name="adj" fmla="val 803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300" dirty="0" smtClean="0"/>
                <a:t>소켓</a:t>
              </a:r>
              <a:endParaRPr lang="ko-KR" altLang="en-US" sz="300" dirty="0"/>
            </a:p>
          </p:txBody>
        </p:sp>
        <p:sp>
          <p:nvSpPr>
            <p:cNvPr id="318" name="직사각형 317"/>
            <p:cNvSpPr/>
            <p:nvPr/>
          </p:nvSpPr>
          <p:spPr>
            <a:xfrm>
              <a:off x="3522644" y="4430248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공격력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19" name="직사각형 318"/>
            <p:cNvSpPr/>
            <p:nvPr/>
          </p:nvSpPr>
          <p:spPr>
            <a:xfrm>
              <a:off x="3922264" y="4632828"/>
              <a:ext cx="2640328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☜ </a:t>
              </a:r>
              <a:r>
                <a:rPr lang="ko-KR" altLang="en-US" sz="100" b="1" i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룬스톤을</a:t>
              </a:r>
              <a:r>
                <a:rPr lang="ko-KR" altLang="en-US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 넣으려면 소켓을 터치하세요</a:t>
              </a:r>
              <a:r>
                <a:rPr lang="en-US" altLang="ko-KR" sz="1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.</a:t>
              </a:r>
              <a:endParaRPr lang="ko-KR" altLang="en-US" sz="1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20" name="직사각형 319"/>
            <p:cNvSpPr/>
            <p:nvPr/>
          </p:nvSpPr>
          <p:spPr>
            <a:xfrm>
              <a:off x="4582681" y="4421602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+388</a:t>
              </a:r>
              <a:endParaRPr lang="ko-KR" altLang="en-US" sz="100" b="1" dirty="0">
                <a:ln w="3175"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321" name="직사각형 320"/>
            <p:cNvSpPr/>
            <p:nvPr/>
          </p:nvSpPr>
          <p:spPr>
            <a:xfrm>
              <a:off x="5566606" y="4421602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" b="1" dirty="0" smtClean="0">
                  <a:ln w="3175">
                    <a:noFill/>
                  </a:ln>
                  <a:solidFill>
                    <a:srgbClr val="92D050"/>
                  </a:solidFill>
                </a:rPr>
                <a:t>(+8)</a:t>
              </a:r>
              <a:endParaRPr lang="ko-KR" altLang="en-US" sz="1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  <p:sp>
          <p:nvSpPr>
            <p:cNvPr id="322" name="타원 321"/>
            <p:cNvSpPr/>
            <p:nvPr/>
          </p:nvSpPr>
          <p:spPr>
            <a:xfrm>
              <a:off x="3560990" y="4512674"/>
              <a:ext cx="152542" cy="15254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323" name="타원 322"/>
            <p:cNvSpPr/>
            <p:nvPr/>
          </p:nvSpPr>
          <p:spPr>
            <a:xfrm>
              <a:off x="3570534" y="4716016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/>
            </a:p>
          </p:txBody>
        </p:sp>
        <p:sp>
          <p:nvSpPr>
            <p:cNvPr id="324" name="모서리가 둥근 직사각형 323"/>
            <p:cNvSpPr/>
            <p:nvPr/>
          </p:nvSpPr>
          <p:spPr>
            <a:xfrm>
              <a:off x="2854127" y="5061260"/>
              <a:ext cx="517835" cy="21612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" dirty="0" smtClean="0"/>
                <a:t>해제</a:t>
              </a:r>
              <a:endParaRPr lang="ko-KR" altLang="en-US" sz="300" dirty="0"/>
            </a:p>
          </p:txBody>
        </p:sp>
        <p:sp>
          <p:nvSpPr>
            <p:cNvPr id="325" name="모서리가 둥근 직사각형 324"/>
            <p:cNvSpPr/>
            <p:nvPr/>
          </p:nvSpPr>
          <p:spPr>
            <a:xfrm>
              <a:off x="5417195" y="5061260"/>
              <a:ext cx="517835" cy="21612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" dirty="0" smtClean="0"/>
                <a:t>강화</a:t>
              </a:r>
              <a:endParaRPr lang="ko-KR" altLang="en-US" sz="300" dirty="0"/>
            </a:p>
          </p:txBody>
        </p:sp>
        <p:sp>
          <p:nvSpPr>
            <p:cNvPr id="326" name="모서리가 둥근 직사각형 325"/>
            <p:cNvSpPr/>
            <p:nvPr/>
          </p:nvSpPr>
          <p:spPr>
            <a:xfrm>
              <a:off x="2233980" y="5061260"/>
              <a:ext cx="517835" cy="21612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" smtClean="0"/>
                <a:t>강</a:t>
              </a:r>
              <a:r>
                <a:rPr lang="ko-KR" altLang="en-US" sz="300"/>
                <a:t>화</a:t>
              </a:r>
              <a:endParaRPr lang="ko-KR" altLang="en-US" sz="300" dirty="0"/>
            </a:p>
          </p:txBody>
        </p:sp>
        <p:pic>
          <p:nvPicPr>
            <p:cNvPr id="327" name="Picture 2" descr="http://cache2.asset-cache.net/xc/464895243.jpg?v=2&amp;c=IWSAsset&amp;k=2&amp;d=uoupicVpbaUjsiieuPnSeIUhvROXosCgdilVabAWwnYS_SMgNu8uYX2VgdqoLUax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317" y="4790736"/>
              <a:ext cx="316027" cy="541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" name="모서리가 둥근 직사각형 327"/>
            <p:cNvSpPr/>
            <p:nvPr/>
          </p:nvSpPr>
          <p:spPr>
            <a:xfrm>
              <a:off x="4238555" y="5061260"/>
              <a:ext cx="517835" cy="21612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" dirty="0" smtClean="0"/>
                <a:t>분해</a:t>
              </a:r>
              <a:endParaRPr lang="ko-KR" altLang="en-US" sz="300" dirty="0"/>
            </a:p>
          </p:txBody>
        </p:sp>
      </p:grpSp>
      <p:sp>
        <p:nvSpPr>
          <p:cNvPr id="350" name="타원 349"/>
          <p:cNvSpPr/>
          <p:nvPr/>
        </p:nvSpPr>
        <p:spPr>
          <a:xfrm>
            <a:off x="5730899" y="6915022"/>
            <a:ext cx="484497" cy="48449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1" name="직선 화살표 연결선 350"/>
          <p:cNvCxnSpPr/>
          <p:nvPr/>
        </p:nvCxnSpPr>
        <p:spPr>
          <a:xfrm flipH="1">
            <a:off x="5205048" y="7157270"/>
            <a:ext cx="74418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타원 351"/>
          <p:cNvSpPr/>
          <p:nvPr/>
        </p:nvSpPr>
        <p:spPr>
          <a:xfrm>
            <a:off x="3590130" y="6787591"/>
            <a:ext cx="332134" cy="33213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3" name="직선 화살표 연결선 352"/>
          <p:cNvCxnSpPr/>
          <p:nvPr/>
        </p:nvCxnSpPr>
        <p:spPr>
          <a:xfrm>
            <a:off x="3764640" y="6967182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타원 353"/>
          <p:cNvSpPr/>
          <p:nvPr/>
        </p:nvSpPr>
        <p:spPr>
          <a:xfrm>
            <a:off x="201340" y="6787591"/>
            <a:ext cx="332134" cy="332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5" name="직선 화살표 연결선 354"/>
          <p:cNvCxnSpPr/>
          <p:nvPr/>
        </p:nvCxnSpPr>
        <p:spPr>
          <a:xfrm>
            <a:off x="375850" y="6967182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6178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" name="모서리가 둥근 직사각형 678"/>
          <p:cNvSpPr/>
          <p:nvPr/>
        </p:nvSpPr>
        <p:spPr>
          <a:xfrm>
            <a:off x="268993" y="2126909"/>
            <a:ext cx="3141529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0" name="모서리가 둥근 직사각형 679"/>
          <p:cNvSpPr/>
          <p:nvPr/>
        </p:nvSpPr>
        <p:spPr>
          <a:xfrm>
            <a:off x="301381" y="2182413"/>
            <a:ext cx="3085163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천공의 칼날 </a:t>
            </a:r>
            <a:r>
              <a:rPr lang="en-US" altLang="ko-KR" sz="1200" dirty="0" smtClean="0"/>
              <a:t>(1)</a:t>
            </a:r>
          </a:p>
        </p:txBody>
      </p:sp>
      <p:sp>
        <p:nvSpPr>
          <p:cNvPr id="681" name="모서리가 둥근 직사각형 680"/>
          <p:cNvSpPr/>
          <p:nvPr/>
        </p:nvSpPr>
        <p:spPr>
          <a:xfrm>
            <a:off x="3442240" y="2126909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2" name="모서리가 둥근 직사각형 681"/>
          <p:cNvSpPr/>
          <p:nvPr/>
        </p:nvSpPr>
        <p:spPr>
          <a:xfrm>
            <a:off x="3474629" y="2182413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683" name="모서리가 둥근 직사각형 682"/>
          <p:cNvSpPr/>
          <p:nvPr/>
        </p:nvSpPr>
        <p:spPr>
          <a:xfrm>
            <a:off x="6014456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684" name="모서리가 둥근 직사각형 683"/>
          <p:cNvSpPr/>
          <p:nvPr/>
        </p:nvSpPr>
        <p:spPr>
          <a:xfrm>
            <a:off x="6393177" y="2182413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685" name="모서리가 둥근 직사각형 684"/>
          <p:cNvSpPr/>
          <p:nvPr/>
        </p:nvSpPr>
        <p:spPr>
          <a:xfrm>
            <a:off x="301381" y="2453267"/>
            <a:ext cx="3087963" cy="675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686" name="그룹 685"/>
          <p:cNvGrpSpPr/>
          <p:nvPr/>
        </p:nvGrpSpPr>
        <p:grpSpPr>
          <a:xfrm>
            <a:off x="358597" y="2498726"/>
            <a:ext cx="578671" cy="566128"/>
            <a:chOff x="295770" y="2239702"/>
            <a:chExt cx="454203" cy="444358"/>
          </a:xfrm>
        </p:grpSpPr>
        <p:grpSp>
          <p:nvGrpSpPr>
            <p:cNvPr id="785" name="그룹 784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787" name="직사각형 786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pic>
            <p:nvPicPr>
              <p:cNvPr id="788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9" name="직사각형 788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2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790" name="그룹 789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791" name="포인트가 5개인 별 790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792" name="포인트가 5개인 별 791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793" name="포인트가 5개인 별 792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794" name="포인트가 5개인 별 793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sp>
          <p:nvSpPr>
            <p:cNvPr id="786" name="타원 785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87" name="모서리가 둥근 직사각형 686"/>
          <p:cNvSpPr/>
          <p:nvPr/>
        </p:nvSpPr>
        <p:spPr>
          <a:xfrm>
            <a:off x="3474629" y="2453268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688" name="그룹 687"/>
          <p:cNvGrpSpPr/>
          <p:nvPr/>
        </p:nvGrpSpPr>
        <p:grpSpPr>
          <a:xfrm>
            <a:off x="3532963" y="2490370"/>
            <a:ext cx="577380" cy="564866"/>
            <a:chOff x="4931034" y="2675676"/>
            <a:chExt cx="747692" cy="731486"/>
          </a:xfrm>
        </p:grpSpPr>
        <p:sp>
          <p:nvSpPr>
            <p:cNvPr id="776" name="직사각형 775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77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8" name="직사각형 777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79" name="포인트가 5개인 별 778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80" name="포인트가 5개인 별 779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81" name="포인트가 5개인 별 780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82" name="포인트가 5개인 별 781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83" name="포인트가 5개인 별 782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84" name="타원 783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689" name="직사각형 688"/>
          <p:cNvSpPr/>
          <p:nvPr/>
        </p:nvSpPr>
        <p:spPr>
          <a:xfrm>
            <a:off x="1890311" y="245326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0" name="모서리가 둥근 직사각형 689"/>
          <p:cNvSpPr/>
          <p:nvPr/>
        </p:nvSpPr>
        <p:spPr>
          <a:xfrm>
            <a:off x="301381" y="3916078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691" name="모서리가 둥근 직사각형 690"/>
          <p:cNvSpPr/>
          <p:nvPr/>
        </p:nvSpPr>
        <p:spPr>
          <a:xfrm>
            <a:off x="302607" y="3741388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추가 </a:t>
            </a:r>
            <a:r>
              <a:rPr lang="ko-KR" altLang="en-US" sz="900" dirty="0"/>
              <a:t>능력</a:t>
            </a:r>
          </a:p>
        </p:txBody>
      </p:sp>
      <p:sp>
        <p:nvSpPr>
          <p:cNvPr id="692" name="직사각형 691"/>
          <p:cNvSpPr/>
          <p:nvPr/>
        </p:nvSpPr>
        <p:spPr>
          <a:xfrm>
            <a:off x="331374" y="382846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93" name="직사각형 692"/>
          <p:cNvSpPr/>
          <p:nvPr/>
        </p:nvSpPr>
        <p:spPr>
          <a:xfrm>
            <a:off x="331374" y="398024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94" name="직사각형 693"/>
          <p:cNvSpPr/>
          <p:nvPr/>
        </p:nvSpPr>
        <p:spPr>
          <a:xfrm>
            <a:off x="331374" y="412978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95" name="직사각형 694"/>
          <p:cNvSpPr/>
          <p:nvPr/>
        </p:nvSpPr>
        <p:spPr>
          <a:xfrm>
            <a:off x="1391411" y="381982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96" name="직사각형 695"/>
          <p:cNvSpPr/>
          <p:nvPr/>
        </p:nvSpPr>
        <p:spPr>
          <a:xfrm>
            <a:off x="1391411" y="397160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697" name="직사각형 696"/>
          <p:cNvSpPr/>
          <p:nvPr/>
        </p:nvSpPr>
        <p:spPr>
          <a:xfrm>
            <a:off x="1391411" y="4121135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701" name="모서리가 둥근 직사각형 700"/>
          <p:cNvSpPr/>
          <p:nvPr/>
        </p:nvSpPr>
        <p:spPr>
          <a:xfrm>
            <a:off x="3494821" y="3916078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702" name="모서리가 둥근 직사각형 701"/>
          <p:cNvSpPr/>
          <p:nvPr/>
        </p:nvSpPr>
        <p:spPr>
          <a:xfrm>
            <a:off x="3496047" y="3741388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703" name="직사각형 702"/>
          <p:cNvSpPr/>
          <p:nvPr/>
        </p:nvSpPr>
        <p:spPr>
          <a:xfrm>
            <a:off x="3524814" y="382846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4" name="직사각형 703"/>
          <p:cNvSpPr/>
          <p:nvPr/>
        </p:nvSpPr>
        <p:spPr>
          <a:xfrm>
            <a:off x="3524814" y="398024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5" name="직사각형 704"/>
          <p:cNvSpPr/>
          <p:nvPr/>
        </p:nvSpPr>
        <p:spPr>
          <a:xfrm>
            <a:off x="3524814" y="412978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06" name="직사각형 705"/>
          <p:cNvSpPr/>
          <p:nvPr/>
        </p:nvSpPr>
        <p:spPr>
          <a:xfrm>
            <a:off x="4584851" y="381982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07" name="직사각형 706"/>
          <p:cNvSpPr/>
          <p:nvPr/>
        </p:nvSpPr>
        <p:spPr>
          <a:xfrm>
            <a:off x="4584851" y="397160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708" name="직사각형 707"/>
          <p:cNvSpPr/>
          <p:nvPr/>
        </p:nvSpPr>
        <p:spPr>
          <a:xfrm>
            <a:off x="4584851" y="4121135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712" name="모서리가 둥근 직사각형 711"/>
          <p:cNvSpPr/>
          <p:nvPr/>
        </p:nvSpPr>
        <p:spPr>
          <a:xfrm>
            <a:off x="301381" y="4584542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713" name="모서리가 둥근 직사각형 712"/>
          <p:cNvSpPr/>
          <p:nvPr/>
        </p:nvSpPr>
        <p:spPr>
          <a:xfrm>
            <a:off x="302607" y="4409852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소켓 능력</a:t>
            </a:r>
            <a:endParaRPr lang="ko-KR" altLang="en-US" sz="900" dirty="0"/>
          </a:p>
        </p:txBody>
      </p:sp>
      <p:sp>
        <p:nvSpPr>
          <p:cNvPr id="714" name="직사각형 713"/>
          <p:cNvSpPr/>
          <p:nvPr/>
        </p:nvSpPr>
        <p:spPr>
          <a:xfrm>
            <a:off x="331374" y="4535030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15" name="직사각형 714"/>
          <p:cNvSpPr/>
          <p:nvPr/>
        </p:nvSpPr>
        <p:spPr>
          <a:xfrm>
            <a:off x="331374" y="4699510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16" name="직사각형 715"/>
          <p:cNvSpPr/>
          <p:nvPr/>
        </p:nvSpPr>
        <p:spPr>
          <a:xfrm>
            <a:off x="1391411" y="452638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17" name="직사각형 716"/>
          <p:cNvSpPr/>
          <p:nvPr/>
        </p:nvSpPr>
        <p:spPr>
          <a:xfrm>
            <a:off x="1391411" y="469086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720" name="타원 719"/>
          <p:cNvSpPr/>
          <p:nvPr/>
        </p:nvSpPr>
        <p:spPr>
          <a:xfrm>
            <a:off x="369720" y="4617456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721" name="타원 720"/>
          <p:cNvSpPr/>
          <p:nvPr/>
        </p:nvSpPr>
        <p:spPr>
          <a:xfrm>
            <a:off x="379264" y="478269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722" name="모서리가 둥근 직사각형 721"/>
          <p:cNvSpPr/>
          <p:nvPr/>
        </p:nvSpPr>
        <p:spPr>
          <a:xfrm>
            <a:off x="3492651" y="4584542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723" name="모서리가 둥근 직사각형 722"/>
          <p:cNvSpPr/>
          <p:nvPr/>
        </p:nvSpPr>
        <p:spPr>
          <a:xfrm>
            <a:off x="3493877" y="4409852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724" name="직사각형 723"/>
          <p:cNvSpPr/>
          <p:nvPr/>
        </p:nvSpPr>
        <p:spPr>
          <a:xfrm>
            <a:off x="3522644" y="4509630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25" name="직사각형 724"/>
          <p:cNvSpPr/>
          <p:nvPr/>
        </p:nvSpPr>
        <p:spPr>
          <a:xfrm>
            <a:off x="3922264" y="4674110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26" name="직사각형 725"/>
          <p:cNvSpPr/>
          <p:nvPr/>
        </p:nvSpPr>
        <p:spPr>
          <a:xfrm>
            <a:off x="4582681" y="450098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28" name="타원 727"/>
          <p:cNvSpPr/>
          <p:nvPr/>
        </p:nvSpPr>
        <p:spPr>
          <a:xfrm>
            <a:off x="3560990" y="4592056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729" name="타원 728"/>
          <p:cNvSpPr/>
          <p:nvPr/>
        </p:nvSpPr>
        <p:spPr>
          <a:xfrm>
            <a:off x="3570534" y="475729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730" name="모서리가 둥근 직사각형 729"/>
          <p:cNvSpPr/>
          <p:nvPr/>
        </p:nvSpPr>
        <p:spPr>
          <a:xfrm>
            <a:off x="2854127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해제</a:t>
            </a:r>
            <a:endParaRPr lang="ko-KR" altLang="en-US" sz="1200" dirty="0"/>
          </a:p>
        </p:txBody>
      </p:sp>
      <p:sp>
        <p:nvSpPr>
          <p:cNvPr id="731" name="모서리가 둥근 직사각형 730"/>
          <p:cNvSpPr/>
          <p:nvPr/>
        </p:nvSpPr>
        <p:spPr>
          <a:xfrm>
            <a:off x="5417195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732" name="모서리가 둥근 직사각형 731"/>
          <p:cNvSpPr/>
          <p:nvPr/>
        </p:nvSpPr>
        <p:spPr>
          <a:xfrm>
            <a:off x="2233980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강</a:t>
            </a:r>
            <a:r>
              <a:rPr lang="ko-KR" altLang="en-US" sz="1200"/>
              <a:t>화</a:t>
            </a:r>
            <a:endParaRPr lang="ko-KR" altLang="en-US" sz="1200" dirty="0"/>
          </a:p>
        </p:txBody>
      </p:sp>
      <p:sp>
        <p:nvSpPr>
          <p:cNvPr id="735" name="모서리가 둥근 직사각형 734"/>
          <p:cNvSpPr/>
          <p:nvPr/>
        </p:nvSpPr>
        <p:spPr>
          <a:xfrm>
            <a:off x="301381" y="3275223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736" name="모서리가 둥근 직사각형 735"/>
          <p:cNvSpPr/>
          <p:nvPr/>
        </p:nvSpPr>
        <p:spPr>
          <a:xfrm>
            <a:off x="302607" y="3100533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기본 </a:t>
            </a:r>
            <a:r>
              <a:rPr lang="ko-KR" altLang="en-US" sz="900" dirty="0"/>
              <a:t>능력</a:t>
            </a:r>
          </a:p>
        </p:txBody>
      </p:sp>
      <p:sp>
        <p:nvSpPr>
          <p:cNvPr id="737" name="직사각형 736"/>
          <p:cNvSpPr/>
          <p:nvPr/>
        </p:nvSpPr>
        <p:spPr>
          <a:xfrm>
            <a:off x="331374" y="318761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38" name="직사각형 737"/>
          <p:cNvSpPr/>
          <p:nvPr/>
        </p:nvSpPr>
        <p:spPr>
          <a:xfrm>
            <a:off x="331374" y="333939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39" name="직사각형 738"/>
          <p:cNvSpPr/>
          <p:nvPr/>
        </p:nvSpPr>
        <p:spPr>
          <a:xfrm>
            <a:off x="331374" y="348892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40" name="직사각형 739"/>
          <p:cNvSpPr/>
          <p:nvPr/>
        </p:nvSpPr>
        <p:spPr>
          <a:xfrm>
            <a:off x="1391411" y="317896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41" name="직사각형 740"/>
          <p:cNvSpPr/>
          <p:nvPr/>
        </p:nvSpPr>
        <p:spPr>
          <a:xfrm>
            <a:off x="1391411" y="333074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742" name="직사각형 741"/>
          <p:cNvSpPr/>
          <p:nvPr/>
        </p:nvSpPr>
        <p:spPr>
          <a:xfrm>
            <a:off x="1391411" y="3480280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746" name="모서리가 둥근 직사각형 745"/>
          <p:cNvSpPr/>
          <p:nvPr/>
        </p:nvSpPr>
        <p:spPr>
          <a:xfrm>
            <a:off x="3494821" y="3275223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747" name="모서리가 둥근 직사각형 746"/>
          <p:cNvSpPr/>
          <p:nvPr/>
        </p:nvSpPr>
        <p:spPr>
          <a:xfrm>
            <a:off x="3496047" y="3100533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748" name="직사각형 747"/>
          <p:cNvSpPr/>
          <p:nvPr/>
        </p:nvSpPr>
        <p:spPr>
          <a:xfrm>
            <a:off x="3524814" y="318761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49" name="직사각형 748"/>
          <p:cNvSpPr/>
          <p:nvPr/>
        </p:nvSpPr>
        <p:spPr>
          <a:xfrm>
            <a:off x="3524814" y="333939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50" name="직사각형 749"/>
          <p:cNvSpPr/>
          <p:nvPr/>
        </p:nvSpPr>
        <p:spPr>
          <a:xfrm>
            <a:off x="3524814" y="348892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51" name="직사각형 750"/>
          <p:cNvSpPr/>
          <p:nvPr/>
        </p:nvSpPr>
        <p:spPr>
          <a:xfrm>
            <a:off x="4584851" y="317896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52" name="직사각형 751"/>
          <p:cNvSpPr/>
          <p:nvPr/>
        </p:nvSpPr>
        <p:spPr>
          <a:xfrm>
            <a:off x="4584851" y="333074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753" name="직사각형 752"/>
          <p:cNvSpPr/>
          <p:nvPr/>
        </p:nvSpPr>
        <p:spPr>
          <a:xfrm>
            <a:off x="4584851" y="3480280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757" name="직사각형 756"/>
          <p:cNvSpPr/>
          <p:nvPr/>
        </p:nvSpPr>
        <p:spPr>
          <a:xfrm>
            <a:off x="1260186" y="2796714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59" name="모서리가 둥근 직사각형 758"/>
          <p:cNvSpPr/>
          <p:nvPr/>
        </p:nvSpPr>
        <p:spPr>
          <a:xfrm>
            <a:off x="1983729" y="2903801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102</a:t>
            </a:r>
            <a:endParaRPr lang="ko-KR" altLang="en-US" sz="800" dirty="0"/>
          </a:p>
        </p:txBody>
      </p:sp>
      <p:pic>
        <p:nvPicPr>
          <p:cNvPr id="76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7" y="2883383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3" name="직사각형 762"/>
          <p:cNvSpPr/>
          <p:nvPr/>
        </p:nvSpPr>
        <p:spPr>
          <a:xfrm>
            <a:off x="1012646" y="2427451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64" name="직사각형 763"/>
          <p:cNvSpPr/>
          <p:nvPr/>
        </p:nvSpPr>
        <p:spPr>
          <a:xfrm>
            <a:off x="2628290" y="245326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희귀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65" name="직사각형 764"/>
          <p:cNvSpPr/>
          <p:nvPr/>
        </p:nvSpPr>
        <p:spPr>
          <a:xfrm>
            <a:off x="5094368" y="2453267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72" name="직사각형 771"/>
          <p:cNvSpPr/>
          <p:nvPr/>
        </p:nvSpPr>
        <p:spPr>
          <a:xfrm>
            <a:off x="4216704" y="2427451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73" name="직사각형 772"/>
          <p:cNvSpPr/>
          <p:nvPr/>
        </p:nvSpPr>
        <p:spPr>
          <a:xfrm>
            <a:off x="5832348" y="245326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6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39" y="511206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" name="모서리가 둥근 직사각형 370"/>
          <p:cNvSpPr/>
          <p:nvPr/>
        </p:nvSpPr>
        <p:spPr>
          <a:xfrm>
            <a:off x="3748321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372" name="모서리가 둥근 직사각형 371"/>
          <p:cNvSpPr/>
          <p:nvPr/>
        </p:nvSpPr>
        <p:spPr>
          <a:xfrm>
            <a:off x="4332496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373" name="모서리가 둥근 직사각형 372"/>
          <p:cNvSpPr/>
          <p:nvPr/>
        </p:nvSpPr>
        <p:spPr>
          <a:xfrm>
            <a:off x="4882049" y="5076056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sp>
        <p:nvSpPr>
          <p:cNvPr id="356" name="직사각형 355"/>
          <p:cNvSpPr/>
          <p:nvPr/>
        </p:nvSpPr>
        <p:spPr>
          <a:xfrm>
            <a:off x="1012646" y="2592639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7" name="직사각형 356"/>
          <p:cNvSpPr/>
          <p:nvPr/>
        </p:nvSpPr>
        <p:spPr>
          <a:xfrm>
            <a:off x="1890311" y="2631462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8" name="직사각형 357"/>
          <p:cNvSpPr/>
          <p:nvPr/>
        </p:nvSpPr>
        <p:spPr>
          <a:xfrm>
            <a:off x="4466132" y="2796714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9" name="모서리가 둥근 직사각형 358"/>
          <p:cNvSpPr/>
          <p:nvPr/>
        </p:nvSpPr>
        <p:spPr>
          <a:xfrm>
            <a:off x="5189675" y="2903801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2883383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" name="직사각형 360"/>
          <p:cNvSpPr/>
          <p:nvPr/>
        </p:nvSpPr>
        <p:spPr>
          <a:xfrm>
            <a:off x="4218592" y="2592639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2" name="직사각형 361"/>
          <p:cNvSpPr/>
          <p:nvPr/>
        </p:nvSpPr>
        <p:spPr>
          <a:xfrm>
            <a:off x="5096257" y="2631462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5" name="직사각형 364"/>
          <p:cNvSpPr/>
          <p:nvPr/>
        </p:nvSpPr>
        <p:spPr>
          <a:xfrm>
            <a:off x="5568776" y="282174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장착과 동시에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비교창이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장착 된 왼쪽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장비칸이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순간 팡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하고 빛나면서 이 부위가 방금 장착 되었음을 알립니다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 비교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들은 현 장비 아이템 수준에 맞춰 즉시 비교 값이 변경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64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모서리가 둥근 직사각형 164"/>
          <p:cNvSpPr/>
          <p:nvPr/>
        </p:nvSpPr>
        <p:spPr>
          <a:xfrm>
            <a:off x="295509" y="222336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</a:t>
            </a:r>
            <a:endParaRPr lang="ko-KR" altLang="en-US" sz="1050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295509" y="2604238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295509" y="299832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3284985" y="230024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3344292" y="2321343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전체</a:t>
            </a:r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4791516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방어구</a:t>
            </a:r>
            <a:endParaRPr lang="ko-KR" altLang="en-US" sz="1050" dirty="0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5515128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장신구</a:t>
            </a:r>
            <a:endParaRPr lang="ko-KR" altLang="en-US" sz="1050" dirty="0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4067904" y="23213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무기</a:t>
            </a: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6165304" y="2321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3370668" y="2574062"/>
            <a:ext cx="3148243" cy="240890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5" name="직사각형 174"/>
          <p:cNvSpPr/>
          <p:nvPr/>
        </p:nvSpPr>
        <p:spPr>
          <a:xfrm>
            <a:off x="3423075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7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직사각형 176"/>
          <p:cNvSpPr/>
          <p:nvPr/>
        </p:nvSpPr>
        <p:spPr>
          <a:xfrm>
            <a:off x="3473875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78" name="그룹 177"/>
          <p:cNvGrpSpPr/>
          <p:nvPr/>
        </p:nvGrpSpPr>
        <p:grpSpPr>
          <a:xfrm>
            <a:off x="3423075" y="2623648"/>
            <a:ext cx="706940" cy="223381"/>
            <a:chOff x="2841492" y="6228184"/>
            <a:chExt cx="1165233" cy="368194"/>
          </a:xfrm>
        </p:grpSpPr>
        <p:sp>
          <p:nvSpPr>
            <p:cNvPr id="179" name="포인트가 5개인 별 17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0" name="포인트가 5개인 별 17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1" name="포인트가 5개인 별 18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2" name="포인트가 5개인 별 18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3" name="포인트가 5개인 별 18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4" name="포인트가 5개인 별 18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85" name="직사각형 184"/>
          <p:cNvSpPr/>
          <p:nvPr/>
        </p:nvSpPr>
        <p:spPr>
          <a:xfrm>
            <a:off x="4202843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8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직사각형 186"/>
          <p:cNvSpPr/>
          <p:nvPr/>
        </p:nvSpPr>
        <p:spPr>
          <a:xfrm>
            <a:off x="4253643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88" name="그룹 187"/>
          <p:cNvGrpSpPr/>
          <p:nvPr/>
        </p:nvGrpSpPr>
        <p:grpSpPr>
          <a:xfrm>
            <a:off x="4202843" y="2623648"/>
            <a:ext cx="706940" cy="223381"/>
            <a:chOff x="2841492" y="6228184"/>
            <a:chExt cx="1165233" cy="368194"/>
          </a:xfrm>
        </p:grpSpPr>
        <p:sp>
          <p:nvSpPr>
            <p:cNvPr id="189" name="포인트가 5개인 별 18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0" name="포인트가 5개인 별 18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1" name="포인트가 5개인 별 19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2" name="포인트가 5개인 별 19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3" name="포인트가 5개인 별 19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4" name="포인트가 5개인 별 19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95" name="직사각형 194"/>
          <p:cNvSpPr/>
          <p:nvPr/>
        </p:nvSpPr>
        <p:spPr>
          <a:xfrm>
            <a:off x="5762378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9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직사각형 196"/>
          <p:cNvSpPr/>
          <p:nvPr/>
        </p:nvSpPr>
        <p:spPr>
          <a:xfrm>
            <a:off x="5813178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98" name="그룹 197"/>
          <p:cNvGrpSpPr/>
          <p:nvPr/>
        </p:nvGrpSpPr>
        <p:grpSpPr>
          <a:xfrm>
            <a:off x="5762378" y="2623648"/>
            <a:ext cx="609366" cy="223381"/>
            <a:chOff x="2841492" y="6228184"/>
            <a:chExt cx="1004404" cy="368194"/>
          </a:xfrm>
        </p:grpSpPr>
        <p:sp>
          <p:nvSpPr>
            <p:cNvPr id="199" name="포인트가 5개인 별 19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0" name="포인트가 5개인 별 19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1" name="포인트가 5개인 별 20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2" name="포인트가 5개인 별 20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3" name="포인트가 5개인 별 20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04" name="직사각형 203"/>
          <p:cNvSpPr/>
          <p:nvPr/>
        </p:nvSpPr>
        <p:spPr>
          <a:xfrm>
            <a:off x="3423075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0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직사각형 205"/>
          <p:cNvSpPr/>
          <p:nvPr/>
        </p:nvSpPr>
        <p:spPr>
          <a:xfrm>
            <a:off x="3473875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07" name="그룹 206"/>
          <p:cNvGrpSpPr/>
          <p:nvPr/>
        </p:nvGrpSpPr>
        <p:grpSpPr>
          <a:xfrm>
            <a:off x="3423075" y="3413806"/>
            <a:ext cx="609366" cy="223381"/>
            <a:chOff x="2841492" y="6228184"/>
            <a:chExt cx="1004404" cy="368194"/>
          </a:xfrm>
        </p:grpSpPr>
        <p:sp>
          <p:nvSpPr>
            <p:cNvPr id="208" name="포인트가 5개인 별 20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9" name="포인트가 5개인 별 20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0" name="포인트가 5개인 별 20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1" name="포인트가 5개인 별 21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2" name="포인트가 5개인 별 211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13" name="직사각형 212"/>
          <p:cNvSpPr/>
          <p:nvPr/>
        </p:nvSpPr>
        <p:spPr>
          <a:xfrm>
            <a:off x="4202843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1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42218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직사각형 214"/>
          <p:cNvSpPr/>
          <p:nvPr/>
        </p:nvSpPr>
        <p:spPr>
          <a:xfrm>
            <a:off x="4253643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16" name="그룹 215"/>
          <p:cNvGrpSpPr/>
          <p:nvPr/>
        </p:nvGrpSpPr>
        <p:grpSpPr>
          <a:xfrm>
            <a:off x="4202843" y="3413806"/>
            <a:ext cx="609366" cy="223381"/>
            <a:chOff x="2841492" y="6228184"/>
            <a:chExt cx="1004404" cy="368194"/>
          </a:xfrm>
        </p:grpSpPr>
        <p:sp>
          <p:nvSpPr>
            <p:cNvPr id="217" name="포인트가 5개인 별 2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8" name="포인트가 5개인 별 2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9" name="포인트가 5개인 별 21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0" name="포인트가 5개인 별 21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1" name="포인트가 5개인 별 22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222" name="그룹 221"/>
          <p:cNvGrpSpPr/>
          <p:nvPr/>
        </p:nvGrpSpPr>
        <p:grpSpPr>
          <a:xfrm>
            <a:off x="4978304" y="3413806"/>
            <a:ext cx="747692" cy="731485"/>
            <a:chOff x="4931034" y="3465834"/>
            <a:chExt cx="747692" cy="731485"/>
          </a:xfrm>
        </p:grpSpPr>
        <p:sp>
          <p:nvSpPr>
            <p:cNvPr id="223" name="직사각형 222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2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" name="직사각형 224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26" name="그룹 225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227" name="포인트가 5개인 별 226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8" name="포인트가 5개인 별 227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9" name="포인트가 5개인 별 228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30" name="포인트가 5개인 별 229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231" name="직사각형 230"/>
          <p:cNvSpPr/>
          <p:nvPr/>
        </p:nvSpPr>
        <p:spPr>
          <a:xfrm>
            <a:off x="5762378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3" name="그룹 232"/>
          <p:cNvGrpSpPr/>
          <p:nvPr/>
        </p:nvGrpSpPr>
        <p:grpSpPr>
          <a:xfrm>
            <a:off x="5762377" y="3413806"/>
            <a:ext cx="511793" cy="223381"/>
            <a:chOff x="2841492" y="6228184"/>
            <a:chExt cx="843577" cy="368194"/>
          </a:xfrm>
        </p:grpSpPr>
        <p:sp>
          <p:nvSpPr>
            <p:cNvPr id="234" name="포인트가 5개인 별 23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5" name="포인트가 5개인 별 23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6" name="포인트가 5개인 별 23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7" name="포인트가 5개인 별 23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38" name="직사각형 237"/>
          <p:cNvSpPr/>
          <p:nvPr/>
        </p:nvSpPr>
        <p:spPr>
          <a:xfrm>
            <a:off x="3423075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4385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0" name="그룹 239"/>
          <p:cNvGrpSpPr/>
          <p:nvPr/>
        </p:nvGrpSpPr>
        <p:grpSpPr>
          <a:xfrm>
            <a:off x="3423073" y="4176848"/>
            <a:ext cx="414220" cy="223381"/>
            <a:chOff x="2841492" y="6228184"/>
            <a:chExt cx="682750" cy="368194"/>
          </a:xfrm>
        </p:grpSpPr>
        <p:sp>
          <p:nvSpPr>
            <p:cNvPr id="241" name="포인트가 5개인 별 24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2" name="포인트가 5개인 별 24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3" name="포인트가 5개인 별 24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44" name="직사각형 243"/>
          <p:cNvSpPr/>
          <p:nvPr/>
        </p:nvSpPr>
        <p:spPr>
          <a:xfrm>
            <a:off x="4202843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4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직사각형 245"/>
          <p:cNvSpPr/>
          <p:nvPr/>
        </p:nvSpPr>
        <p:spPr>
          <a:xfrm>
            <a:off x="4253643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47" name="그룹 246"/>
          <p:cNvGrpSpPr/>
          <p:nvPr/>
        </p:nvGrpSpPr>
        <p:grpSpPr>
          <a:xfrm>
            <a:off x="4202839" y="4176848"/>
            <a:ext cx="316647" cy="223381"/>
            <a:chOff x="2841492" y="6228184"/>
            <a:chExt cx="521923" cy="368194"/>
          </a:xfrm>
        </p:grpSpPr>
        <p:sp>
          <p:nvSpPr>
            <p:cNvPr id="248" name="포인트가 5개인 별 24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9" name="포인트가 5개인 별 24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50" name="직사각형 249"/>
          <p:cNvSpPr/>
          <p:nvPr/>
        </p:nvSpPr>
        <p:spPr>
          <a:xfrm>
            <a:off x="4982611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2" name="그룹 251"/>
          <p:cNvGrpSpPr/>
          <p:nvPr/>
        </p:nvGrpSpPr>
        <p:grpSpPr>
          <a:xfrm>
            <a:off x="4982607" y="4176848"/>
            <a:ext cx="316647" cy="223381"/>
            <a:chOff x="2841492" y="6228184"/>
            <a:chExt cx="521923" cy="368194"/>
          </a:xfrm>
        </p:grpSpPr>
        <p:sp>
          <p:nvSpPr>
            <p:cNvPr id="253" name="포인트가 5개인 별 2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4" name="포인트가 5개인 별 2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55" name="직사각형 254"/>
          <p:cNvSpPr/>
          <p:nvPr/>
        </p:nvSpPr>
        <p:spPr>
          <a:xfrm>
            <a:off x="5762378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" name="직사각형 256"/>
          <p:cNvSpPr/>
          <p:nvPr/>
        </p:nvSpPr>
        <p:spPr>
          <a:xfrm>
            <a:off x="5813178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8" name="포인트가 5개인 별 257"/>
          <p:cNvSpPr/>
          <p:nvPr/>
        </p:nvSpPr>
        <p:spPr>
          <a:xfrm>
            <a:off x="5762371" y="4176848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3423075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5760225" y="3681152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4231346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2" name="모서리가 둥근 직사각형 261"/>
          <p:cNvSpPr/>
          <p:nvPr/>
        </p:nvSpPr>
        <p:spPr>
          <a:xfrm>
            <a:off x="5758071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3423075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4218646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4975200" y="3675734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프리</a:t>
            </a:r>
            <a:r>
              <a:rPr lang="ko-KR" altLang="en-US" sz="1100" dirty="0" err="1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셋</a:t>
            </a:r>
            <a:r>
              <a:rPr lang="en-US" altLang="ko-KR" sz="110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1</a:t>
            </a:r>
            <a:endParaRPr lang="ko-KR" altLang="en-US" sz="11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5760225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4986512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4187161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3413448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70" name="타원 269"/>
          <p:cNvSpPr/>
          <p:nvPr/>
        </p:nvSpPr>
        <p:spPr>
          <a:xfrm>
            <a:off x="3467744" y="3156012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타원 270"/>
          <p:cNvSpPr/>
          <p:nvPr/>
        </p:nvSpPr>
        <p:spPr>
          <a:xfrm>
            <a:off x="4245447" y="3156012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2" name="그룹 271"/>
          <p:cNvGrpSpPr/>
          <p:nvPr/>
        </p:nvGrpSpPr>
        <p:grpSpPr>
          <a:xfrm>
            <a:off x="4949800" y="2623648"/>
            <a:ext cx="776196" cy="731486"/>
            <a:chOff x="4902530" y="2675676"/>
            <a:chExt cx="776196" cy="731486"/>
          </a:xfrm>
        </p:grpSpPr>
        <p:sp>
          <p:nvSpPr>
            <p:cNvPr id="273" name="직사각형 272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7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직사각형 274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76" name="포인트가 5개인 별 275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7" name="포인트가 5개인 별 276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8" name="포인트가 5개인 별 277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9" name="포인트가 5개인 별 278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0" name="포인트가 5개인 별 279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1" name="모서리가 둥근 직사각형 280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282" name="타원 281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3" name="타원 282"/>
          <p:cNvSpPr/>
          <p:nvPr/>
        </p:nvSpPr>
        <p:spPr>
          <a:xfrm>
            <a:off x="5811114" y="3156012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타원 283"/>
          <p:cNvSpPr/>
          <p:nvPr/>
        </p:nvSpPr>
        <p:spPr>
          <a:xfrm>
            <a:off x="3467744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타원 284"/>
          <p:cNvSpPr/>
          <p:nvPr/>
        </p:nvSpPr>
        <p:spPr>
          <a:xfrm>
            <a:off x="4245447" y="394390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타원 285"/>
          <p:cNvSpPr/>
          <p:nvPr/>
        </p:nvSpPr>
        <p:spPr>
          <a:xfrm>
            <a:off x="5811114" y="394390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타원 286"/>
          <p:cNvSpPr/>
          <p:nvPr/>
        </p:nvSpPr>
        <p:spPr>
          <a:xfrm>
            <a:off x="3467744" y="4704769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타원 287"/>
          <p:cNvSpPr/>
          <p:nvPr/>
        </p:nvSpPr>
        <p:spPr>
          <a:xfrm>
            <a:off x="4245447" y="4704769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타원 288"/>
          <p:cNvSpPr/>
          <p:nvPr/>
        </p:nvSpPr>
        <p:spPr>
          <a:xfrm>
            <a:off x="5033411" y="4704769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타원 289"/>
          <p:cNvSpPr/>
          <p:nvPr/>
        </p:nvSpPr>
        <p:spPr>
          <a:xfrm>
            <a:off x="5811114" y="470476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타원 290"/>
          <p:cNvSpPr/>
          <p:nvPr/>
        </p:nvSpPr>
        <p:spPr>
          <a:xfrm>
            <a:off x="4423476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타원 291"/>
          <p:cNvSpPr/>
          <p:nvPr/>
        </p:nvSpPr>
        <p:spPr>
          <a:xfrm>
            <a:off x="5033411" y="394390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3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750" y="307514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" name="타원 293"/>
          <p:cNvSpPr/>
          <p:nvPr/>
        </p:nvSpPr>
        <p:spPr>
          <a:xfrm>
            <a:off x="6407693" y="395886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5" name="직선 연결선 294"/>
          <p:cNvCxnSpPr/>
          <p:nvPr/>
        </p:nvCxnSpPr>
        <p:spPr>
          <a:xfrm>
            <a:off x="6533385" y="2575756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모서리가 둥근 직사각형 295"/>
          <p:cNvSpPr/>
          <p:nvPr/>
        </p:nvSpPr>
        <p:spPr>
          <a:xfrm>
            <a:off x="559197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아바타</a:t>
            </a:r>
            <a:endParaRPr lang="ko-KR" altLang="en-US" sz="1050" dirty="0"/>
          </a:p>
        </p:txBody>
      </p:sp>
      <p:sp>
        <p:nvSpPr>
          <p:cNvPr id="297" name="모서리가 둥근 직사각형 296"/>
          <p:cNvSpPr/>
          <p:nvPr/>
        </p:nvSpPr>
        <p:spPr>
          <a:xfrm>
            <a:off x="466513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룬스톤</a:t>
            </a:r>
            <a:endParaRPr lang="ko-KR" altLang="en-US" sz="1050" dirty="0"/>
          </a:p>
        </p:txBody>
      </p:sp>
      <p:sp>
        <p:nvSpPr>
          <p:cNvPr id="298" name="모서리가 둥근 직사각형 297"/>
          <p:cNvSpPr/>
          <p:nvPr/>
        </p:nvSpPr>
        <p:spPr>
          <a:xfrm>
            <a:off x="3738810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대장간</a:t>
            </a:r>
            <a:endParaRPr lang="ko-KR" altLang="en-US" sz="1050" dirty="0"/>
          </a:p>
        </p:txBody>
      </p:sp>
      <p:pic>
        <p:nvPicPr>
          <p:cNvPr id="2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" y="2239702"/>
            <a:ext cx="2683716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07" name="그룹 306"/>
          <p:cNvGrpSpPr/>
          <p:nvPr/>
        </p:nvGrpSpPr>
        <p:grpSpPr>
          <a:xfrm>
            <a:off x="513973" y="2249243"/>
            <a:ext cx="454203" cy="444358"/>
            <a:chOff x="295770" y="2239702"/>
            <a:chExt cx="454203" cy="444358"/>
          </a:xfrm>
        </p:grpSpPr>
        <p:grpSp>
          <p:nvGrpSpPr>
            <p:cNvPr id="308" name="그룹 307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310" name="직사각형 309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pic>
            <p:nvPicPr>
              <p:cNvPr id="311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2" name="직사각형 311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5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05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313" name="그룹 312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314" name="포인트가 5개인 별 313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15" name="포인트가 5개인 별 314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16" name="포인트가 5개인 별 315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17" name="포인트가 5개인 별 316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sp>
          <p:nvSpPr>
            <p:cNvPr id="309" name="타원 308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5" name="모서리가 둥근 직사각형 324"/>
          <p:cNvSpPr/>
          <p:nvPr/>
        </p:nvSpPr>
        <p:spPr>
          <a:xfrm>
            <a:off x="1337949" y="2170220"/>
            <a:ext cx="1090343" cy="237729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프리셋</a:t>
            </a:r>
            <a:r>
              <a:rPr lang="en-US" altLang="ko-KR" sz="1050" dirty="0" smtClean="0"/>
              <a:t> </a:t>
            </a:r>
            <a:r>
              <a:rPr lang="ko-KR" altLang="en-US" sz="1050" dirty="0"/>
              <a:t>저장</a:t>
            </a: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41" y="4727276"/>
            <a:ext cx="227628" cy="2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모서리가 둥근 직사각형 157"/>
          <p:cNvSpPr/>
          <p:nvPr/>
        </p:nvSpPr>
        <p:spPr>
          <a:xfrm>
            <a:off x="1520609" y="4729225"/>
            <a:ext cx="785253" cy="237728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4,502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22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해제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비교창에서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해제를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이후 왼쪽 창만 닫히고 오른쪽 장비 정보는 남아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20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172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모서리가 둥근 직사각형 205"/>
          <p:cNvSpPr/>
          <p:nvPr/>
        </p:nvSpPr>
        <p:spPr>
          <a:xfrm>
            <a:off x="268993" y="2352451"/>
            <a:ext cx="3141529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301381" y="2407955"/>
            <a:ext cx="3085163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천공의 칼날 </a:t>
            </a:r>
            <a:r>
              <a:rPr lang="en-US" altLang="ko-KR" sz="1200" dirty="0" smtClean="0"/>
              <a:t>(1)</a:t>
            </a:r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3442240" y="2352451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3474629" y="2407955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6014456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6393177" y="2407955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301381" y="2678809"/>
            <a:ext cx="3087963" cy="675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213" name="그룹 212"/>
          <p:cNvGrpSpPr/>
          <p:nvPr/>
        </p:nvGrpSpPr>
        <p:grpSpPr>
          <a:xfrm>
            <a:off x="358597" y="2724268"/>
            <a:ext cx="578671" cy="566128"/>
            <a:chOff x="295770" y="2239702"/>
            <a:chExt cx="454203" cy="444358"/>
          </a:xfrm>
        </p:grpSpPr>
        <p:grpSp>
          <p:nvGrpSpPr>
            <p:cNvPr id="214" name="그룹 213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216" name="직사각형 215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pic>
            <p:nvPicPr>
              <p:cNvPr id="217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8" name="직사각형 217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2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19" name="그룹 218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220" name="포인트가 5개인 별 219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1" name="포인트가 5개인 별 220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2" name="포인트가 5개인 별 221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3" name="포인트가 5개인 별 222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sp>
          <p:nvSpPr>
            <p:cNvPr id="215" name="타원 214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24" name="모서리가 둥근 직사각형 223"/>
          <p:cNvSpPr/>
          <p:nvPr/>
        </p:nvSpPr>
        <p:spPr>
          <a:xfrm>
            <a:off x="3474629" y="2678810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225" name="그룹 224"/>
          <p:cNvGrpSpPr/>
          <p:nvPr/>
        </p:nvGrpSpPr>
        <p:grpSpPr>
          <a:xfrm>
            <a:off x="3532963" y="2715912"/>
            <a:ext cx="577380" cy="564866"/>
            <a:chOff x="4931034" y="2675676"/>
            <a:chExt cx="747692" cy="731486"/>
          </a:xfrm>
        </p:grpSpPr>
        <p:sp>
          <p:nvSpPr>
            <p:cNvPr id="226" name="직사각형 225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22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직사각형 227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29" name="포인트가 5개인 별 228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0" name="포인트가 5개인 별 229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1" name="포인트가 5개인 별 230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2" name="포인트가 5개인 별 231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3" name="포인트가 5개인 별 232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4" name="타원 233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35" name="직사각형 234"/>
          <p:cNvSpPr/>
          <p:nvPr/>
        </p:nvSpPr>
        <p:spPr>
          <a:xfrm>
            <a:off x="1890311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301381" y="4141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302607" y="3966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추가 </a:t>
            </a:r>
            <a:r>
              <a:rPr lang="ko-KR" altLang="en-US" sz="900" dirty="0"/>
              <a:t>능력</a:t>
            </a:r>
          </a:p>
        </p:txBody>
      </p:sp>
      <p:sp>
        <p:nvSpPr>
          <p:cNvPr id="238" name="직사각형 237"/>
          <p:cNvSpPr/>
          <p:nvPr/>
        </p:nvSpPr>
        <p:spPr>
          <a:xfrm>
            <a:off x="331374" y="4054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331374" y="4205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0" name="직사각형 239"/>
          <p:cNvSpPr/>
          <p:nvPr/>
        </p:nvSpPr>
        <p:spPr>
          <a:xfrm>
            <a:off x="331374" y="4355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1" name="직사각형 240"/>
          <p:cNvSpPr/>
          <p:nvPr/>
        </p:nvSpPr>
        <p:spPr>
          <a:xfrm>
            <a:off x="1391411" y="4045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2" name="직사각형 241"/>
          <p:cNvSpPr/>
          <p:nvPr/>
        </p:nvSpPr>
        <p:spPr>
          <a:xfrm>
            <a:off x="1391411" y="4197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1391411" y="4346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3494821" y="4141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3496047" y="3966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246" name="직사각형 245"/>
          <p:cNvSpPr/>
          <p:nvPr/>
        </p:nvSpPr>
        <p:spPr>
          <a:xfrm>
            <a:off x="3524814" y="4054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3524814" y="4205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3524814" y="4355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4584851" y="4045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0" name="직사각형 249"/>
          <p:cNvSpPr/>
          <p:nvPr/>
        </p:nvSpPr>
        <p:spPr>
          <a:xfrm>
            <a:off x="4584851" y="4197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1" name="직사각형 250"/>
          <p:cNvSpPr/>
          <p:nvPr/>
        </p:nvSpPr>
        <p:spPr>
          <a:xfrm>
            <a:off x="4584851" y="4346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2" name="모서리가 둥근 직사각형 251"/>
          <p:cNvSpPr/>
          <p:nvPr/>
        </p:nvSpPr>
        <p:spPr>
          <a:xfrm>
            <a:off x="301381" y="4810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302607" y="4635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소켓 능력</a:t>
            </a:r>
            <a:endParaRPr lang="ko-KR" altLang="en-US" sz="900" dirty="0"/>
          </a:p>
        </p:txBody>
      </p:sp>
      <p:sp>
        <p:nvSpPr>
          <p:cNvPr id="254" name="직사각형 253"/>
          <p:cNvSpPr/>
          <p:nvPr/>
        </p:nvSpPr>
        <p:spPr>
          <a:xfrm>
            <a:off x="331374" y="47605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5" name="직사각형 254"/>
          <p:cNvSpPr/>
          <p:nvPr/>
        </p:nvSpPr>
        <p:spPr>
          <a:xfrm>
            <a:off x="331374" y="492505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6" name="직사각형 255"/>
          <p:cNvSpPr/>
          <p:nvPr/>
        </p:nvSpPr>
        <p:spPr>
          <a:xfrm>
            <a:off x="1391411" y="47519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1391411" y="491640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8" name="타원 257"/>
          <p:cNvSpPr/>
          <p:nvPr/>
        </p:nvSpPr>
        <p:spPr>
          <a:xfrm>
            <a:off x="369720" y="48429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59" name="타원 258"/>
          <p:cNvSpPr/>
          <p:nvPr/>
        </p:nvSpPr>
        <p:spPr>
          <a:xfrm>
            <a:off x="379264" y="5008240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3492651" y="4810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3493877" y="4635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262" name="직사각형 261"/>
          <p:cNvSpPr/>
          <p:nvPr/>
        </p:nvSpPr>
        <p:spPr>
          <a:xfrm>
            <a:off x="3522644" y="47351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63" name="직사각형 262"/>
          <p:cNvSpPr/>
          <p:nvPr/>
        </p:nvSpPr>
        <p:spPr>
          <a:xfrm>
            <a:off x="3922264" y="4899652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4" name="직사각형 263"/>
          <p:cNvSpPr/>
          <p:nvPr/>
        </p:nvSpPr>
        <p:spPr>
          <a:xfrm>
            <a:off x="4582681" y="47265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5" name="타원 264"/>
          <p:cNvSpPr/>
          <p:nvPr/>
        </p:nvSpPr>
        <p:spPr>
          <a:xfrm>
            <a:off x="3560990" y="48175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6" name="타원 265"/>
          <p:cNvSpPr/>
          <p:nvPr/>
        </p:nvSpPr>
        <p:spPr>
          <a:xfrm>
            <a:off x="3570534" y="4982840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2854127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해제</a:t>
            </a:r>
            <a:endParaRPr lang="ko-KR" altLang="en-US" sz="1200" dirty="0"/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5417195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2233980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강</a:t>
            </a:r>
            <a:r>
              <a:rPr lang="ko-KR" altLang="en-US" sz="1200"/>
              <a:t>화</a:t>
            </a:r>
            <a:endParaRPr lang="ko-KR" altLang="en-US" sz="1200" dirty="0"/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301381" y="3500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302607" y="3326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기본 </a:t>
            </a:r>
            <a:r>
              <a:rPr lang="ko-KR" altLang="en-US" sz="900" dirty="0"/>
              <a:t>능력</a:t>
            </a:r>
          </a:p>
        </p:txBody>
      </p:sp>
      <p:sp>
        <p:nvSpPr>
          <p:cNvPr id="272" name="직사각형 271"/>
          <p:cNvSpPr/>
          <p:nvPr/>
        </p:nvSpPr>
        <p:spPr>
          <a:xfrm>
            <a:off x="331374" y="3413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3" name="직사각형 272"/>
          <p:cNvSpPr/>
          <p:nvPr/>
        </p:nvSpPr>
        <p:spPr>
          <a:xfrm>
            <a:off x="331374" y="3564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331374" y="3714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1391411" y="3404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76" name="직사각형 275"/>
          <p:cNvSpPr/>
          <p:nvPr/>
        </p:nvSpPr>
        <p:spPr>
          <a:xfrm>
            <a:off x="1391411" y="3556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7" name="직사각형 276"/>
          <p:cNvSpPr/>
          <p:nvPr/>
        </p:nvSpPr>
        <p:spPr>
          <a:xfrm>
            <a:off x="1391411" y="3705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3494821" y="3500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79" name="모서리가 둥근 직사각형 278"/>
          <p:cNvSpPr/>
          <p:nvPr/>
        </p:nvSpPr>
        <p:spPr>
          <a:xfrm>
            <a:off x="3496047" y="3326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280" name="직사각형 279"/>
          <p:cNvSpPr/>
          <p:nvPr/>
        </p:nvSpPr>
        <p:spPr>
          <a:xfrm>
            <a:off x="3524814" y="3413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1" name="직사각형 280"/>
          <p:cNvSpPr/>
          <p:nvPr/>
        </p:nvSpPr>
        <p:spPr>
          <a:xfrm>
            <a:off x="3524814" y="3564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2" name="직사각형 281"/>
          <p:cNvSpPr/>
          <p:nvPr/>
        </p:nvSpPr>
        <p:spPr>
          <a:xfrm>
            <a:off x="3524814" y="3714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4584851" y="3404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4584851" y="3556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85" name="직사각형 284"/>
          <p:cNvSpPr/>
          <p:nvPr/>
        </p:nvSpPr>
        <p:spPr>
          <a:xfrm>
            <a:off x="4584851" y="3705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92" name="직사각형 291"/>
          <p:cNvSpPr/>
          <p:nvPr/>
        </p:nvSpPr>
        <p:spPr>
          <a:xfrm>
            <a:off x="1012646" y="2652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3" name="직사각형 292"/>
          <p:cNvSpPr/>
          <p:nvPr/>
        </p:nvSpPr>
        <p:spPr>
          <a:xfrm>
            <a:off x="2628290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희귀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4" name="직사각형 293"/>
          <p:cNvSpPr/>
          <p:nvPr/>
        </p:nvSpPr>
        <p:spPr>
          <a:xfrm>
            <a:off x="5094368" y="2678809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0" name="직사각형 319"/>
          <p:cNvSpPr/>
          <p:nvPr/>
        </p:nvSpPr>
        <p:spPr>
          <a:xfrm>
            <a:off x="4216704" y="2652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1" name="직사각형 320"/>
          <p:cNvSpPr/>
          <p:nvPr/>
        </p:nvSpPr>
        <p:spPr>
          <a:xfrm>
            <a:off x="5832348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3748321" y="5301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325" name="모서리가 둥근 직사각형 324"/>
          <p:cNvSpPr/>
          <p:nvPr/>
        </p:nvSpPr>
        <p:spPr>
          <a:xfrm>
            <a:off x="4332496" y="5301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326" name="모서리가 둥근 직사각형 325"/>
          <p:cNvSpPr/>
          <p:nvPr/>
        </p:nvSpPr>
        <p:spPr>
          <a:xfrm>
            <a:off x="4882049" y="530159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pic>
        <p:nvPicPr>
          <p:cNvPr id="29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948" y="5393989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직사각형 108"/>
          <p:cNvSpPr/>
          <p:nvPr/>
        </p:nvSpPr>
        <p:spPr>
          <a:xfrm>
            <a:off x="1260186" y="3040497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1983729" y="3147584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102</a:t>
            </a:r>
            <a:endParaRPr lang="ko-KR" altLang="en-US" sz="800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7" y="3127166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직사각형 111"/>
          <p:cNvSpPr/>
          <p:nvPr/>
        </p:nvSpPr>
        <p:spPr>
          <a:xfrm>
            <a:off x="1012646" y="2836422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1890311" y="2875245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466132" y="3040497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5189675" y="3147584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3127166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직사각형 116"/>
          <p:cNvSpPr/>
          <p:nvPr/>
        </p:nvSpPr>
        <p:spPr>
          <a:xfrm>
            <a:off x="4218592" y="2836422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5096257" y="2875245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568776" y="3065531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판매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비교창에서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판매를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이후 판매를 확인하는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특정 등급 이하에서는 이 팝업이 발생하지 않습니다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 </a:t>
            </a:r>
            <a:r>
              <a:rPr lang="en-US" altLang="ko-KR" sz="1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옵션에서 제어합니다</a:t>
            </a:r>
            <a:r>
              <a:rPr lang="en-US" altLang="ko-KR" sz="1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..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판매를 누르면 아이템이 판매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취소를 누르면 팝업이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1762230" y="6372200"/>
            <a:ext cx="3299486" cy="165618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762230" y="6372200"/>
            <a:ext cx="3294436" cy="115212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3590859" y="7592520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2776862" y="6372200"/>
            <a:ext cx="2279803" cy="32278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 </a:t>
            </a:r>
            <a:r>
              <a:rPr lang="en-US" altLang="ko-KR" sz="1200" dirty="0" smtClean="0"/>
              <a:t>+32</a:t>
            </a:r>
            <a:endParaRPr lang="ko-KR" altLang="en-US" sz="1200" dirty="0"/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2776862" y="6694981"/>
            <a:ext cx="2279803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 가격</a:t>
            </a:r>
            <a:r>
              <a:rPr lang="en-US" altLang="ko-KR" sz="1200" dirty="0" smtClean="0"/>
              <a:t>: 2,000 </a:t>
            </a:r>
            <a:r>
              <a:rPr lang="ko-KR" altLang="en-US" sz="1200" dirty="0" smtClean="0"/>
              <a:t>골드</a:t>
            </a:r>
            <a:endParaRPr lang="ko-KR" altLang="en-US" sz="1200" dirty="0"/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2776862" y="7094625"/>
            <a:ext cx="2279803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 하시겠습니까</a:t>
            </a:r>
            <a:r>
              <a:rPr lang="en-US" altLang="ko-KR" sz="1200" dirty="0" smtClean="0"/>
              <a:t>?</a:t>
            </a:r>
            <a:endParaRPr lang="ko-KR" altLang="en-US" sz="1200" dirty="0"/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2101637" y="7592520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판</a:t>
            </a:r>
            <a:r>
              <a:rPr lang="ko-KR" altLang="en-US" sz="1050" dirty="0"/>
              <a:t>매</a:t>
            </a:r>
          </a:p>
        </p:txBody>
      </p:sp>
      <p:grpSp>
        <p:nvGrpSpPr>
          <p:cNvPr id="126" name="그룹 125"/>
          <p:cNvGrpSpPr/>
          <p:nvPr/>
        </p:nvGrpSpPr>
        <p:grpSpPr>
          <a:xfrm>
            <a:off x="1899905" y="6582521"/>
            <a:ext cx="747692" cy="731486"/>
            <a:chOff x="4931034" y="2675676"/>
            <a:chExt cx="747692" cy="731486"/>
          </a:xfrm>
        </p:grpSpPr>
        <p:sp>
          <p:nvSpPr>
            <p:cNvPr id="127" name="직사각형 126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2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직사각형 128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30" name="포인트가 5개인 별 129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1" name="포인트가 5개인 별 130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2" name="포인트가 5개인 별 131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3" name="포인트가 5개인 별 132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4" name="포인트가 5개인 별 133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6" name="타원 135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172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모서리가 둥근 직사각형 205"/>
          <p:cNvSpPr/>
          <p:nvPr/>
        </p:nvSpPr>
        <p:spPr>
          <a:xfrm>
            <a:off x="268993" y="2352451"/>
            <a:ext cx="3141529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301381" y="2407955"/>
            <a:ext cx="3085163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천공의 칼날 </a:t>
            </a:r>
            <a:r>
              <a:rPr lang="en-US" altLang="ko-KR" sz="1200" dirty="0" smtClean="0"/>
              <a:t>(1)</a:t>
            </a:r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3442240" y="2352451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3474629" y="2407955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6014456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6393177" y="2407955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301381" y="2678809"/>
            <a:ext cx="3087963" cy="675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213" name="그룹 212"/>
          <p:cNvGrpSpPr/>
          <p:nvPr/>
        </p:nvGrpSpPr>
        <p:grpSpPr>
          <a:xfrm>
            <a:off x="358597" y="2724268"/>
            <a:ext cx="578671" cy="566128"/>
            <a:chOff x="295770" y="2239702"/>
            <a:chExt cx="454203" cy="444358"/>
          </a:xfrm>
        </p:grpSpPr>
        <p:grpSp>
          <p:nvGrpSpPr>
            <p:cNvPr id="214" name="그룹 213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216" name="직사각형 215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pic>
            <p:nvPicPr>
              <p:cNvPr id="217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8" name="직사각형 217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2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19" name="그룹 218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220" name="포인트가 5개인 별 219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1" name="포인트가 5개인 별 220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2" name="포인트가 5개인 별 221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3" name="포인트가 5개인 별 222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sp>
          <p:nvSpPr>
            <p:cNvPr id="215" name="타원 214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24" name="모서리가 둥근 직사각형 223"/>
          <p:cNvSpPr/>
          <p:nvPr/>
        </p:nvSpPr>
        <p:spPr>
          <a:xfrm>
            <a:off x="3474629" y="2678810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225" name="그룹 224"/>
          <p:cNvGrpSpPr/>
          <p:nvPr/>
        </p:nvGrpSpPr>
        <p:grpSpPr>
          <a:xfrm>
            <a:off x="3532963" y="2715912"/>
            <a:ext cx="577380" cy="564866"/>
            <a:chOff x="4931034" y="2675676"/>
            <a:chExt cx="747692" cy="731486"/>
          </a:xfrm>
        </p:grpSpPr>
        <p:sp>
          <p:nvSpPr>
            <p:cNvPr id="226" name="직사각형 225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22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직사각형 227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29" name="포인트가 5개인 별 228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0" name="포인트가 5개인 별 229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1" name="포인트가 5개인 별 230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2" name="포인트가 5개인 별 231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3" name="포인트가 5개인 별 232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4" name="타원 233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35" name="직사각형 234"/>
          <p:cNvSpPr/>
          <p:nvPr/>
        </p:nvSpPr>
        <p:spPr>
          <a:xfrm>
            <a:off x="1890311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301381" y="4141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302607" y="3966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추가 </a:t>
            </a:r>
            <a:r>
              <a:rPr lang="ko-KR" altLang="en-US" sz="900" dirty="0"/>
              <a:t>능력</a:t>
            </a:r>
          </a:p>
        </p:txBody>
      </p:sp>
      <p:sp>
        <p:nvSpPr>
          <p:cNvPr id="238" name="직사각형 237"/>
          <p:cNvSpPr/>
          <p:nvPr/>
        </p:nvSpPr>
        <p:spPr>
          <a:xfrm>
            <a:off x="331374" y="4054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331374" y="4205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0" name="직사각형 239"/>
          <p:cNvSpPr/>
          <p:nvPr/>
        </p:nvSpPr>
        <p:spPr>
          <a:xfrm>
            <a:off x="331374" y="4355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1" name="직사각형 240"/>
          <p:cNvSpPr/>
          <p:nvPr/>
        </p:nvSpPr>
        <p:spPr>
          <a:xfrm>
            <a:off x="1391411" y="4045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2" name="직사각형 241"/>
          <p:cNvSpPr/>
          <p:nvPr/>
        </p:nvSpPr>
        <p:spPr>
          <a:xfrm>
            <a:off x="1391411" y="4197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1391411" y="4346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3494821" y="4141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3496047" y="3966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246" name="직사각형 245"/>
          <p:cNvSpPr/>
          <p:nvPr/>
        </p:nvSpPr>
        <p:spPr>
          <a:xfrm>
            <a:off x="3524814" y="4054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3524814" y="4205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3524814" y="4355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4584851" y="4045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0" name="직사각형 249"/>
          <p:cNvSpPr/>
          <p:nvPr/>
        </p:nvSpPr>
        <p:spPr>
          <a:xfrm>
            <a:off x="4584851" y="4197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1" name="직사각형 250"/>
          <p:cNvSpPr/>
          <p:nvPr/>
        </p:nvSpPr>
        <p:spPr>
          <a:xfrm>
            <a:off x="4584851" y="4346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2" name="모서리가 둥근 직사각형 251"/>
          <p:cNvSpPr/>
          <p:nvPr/>
        </p:nvSpPr>
        <p:spPr>
          <a:xfrm>
            <a:off x="301381" y="4810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302607" y="4635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소켓 능력</a:t>
            </a:r>
            <a:endParaRPr lang="ko-KR" altLang="en-US" sz="900" dirty="0"/>
          </a:p>
        </p:txBody>
      </p:sp>
      <p:sp>
        <p:nvSpPr>
          <p:cNvPr id="254" name="직사각형 253"/>
          <p:cNvSpPr/>
          <p:nvPr/>
        </p:nvSpPr>
        <p:spPr>
          <a:xfrm>
            <a:off x="331374" y="47605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5" name="직사각형 254"/>
          <p:cNvSpPr/>
          <p:nvPr/>
        </p:nvSpPr>
        <p:spPr>
          <a:xfrm>
            <a:off x="331374" y="492505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6" name="직사각형 255"/>
          <p:cNvSpPr/>
          <p:nvPr/>
        </p:nvSpPr>
        <p:spPr>
          <a:xfrm>
            <a:off x="1391411" y="47519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1391411" y="491640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8" name="타원 257"/>
          <p:cNvSpPr/>
          <p:nvPr/>
        </p:nvSpPr>
        <p:spPr>
          <a:xfrm>
            <a:off x="369720" y="48429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59" name="타원 258"/>
          <p:cNvSpPr/>
          <p:nvPr/>
        </p:nvSpPr>
        <p:spPr>
          <a:xfrm>
            <a:off x="379264" y="5008240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3492651" y="4810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3493877" y="4635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262" name="직사각형 261"/>
          <p:cNvSpPr/>
          <p:nvPr/>
        </p:nvSpPr>
        <p:spPr>
          <a:xfrm>
            <a:off x="3522644" y="47351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63" name="직사각형 262"/>
          <p:cNvSpPr/>
          <p:nvPr/>
        </p:nvSpPr>
        <p:spPr>
          <a:xfrm>
            <a:off x="3922264" y="4899652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4" name="직사각형 263"/>
          <p:cNvSpPr/>
          <p:nvPr/>
        </p:nvSpPr>
        <p:spPr>
          <a:xfrm>
            <a:off x="4582681" y="47265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5" name="타원 264"/>
          <p:cNvSpPr/>
          <p:nvPr/>
        </p:nvSpPr>
        <p:spPr>
          <a:xfrm>
            <a:off x="3560990" y="48175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6" name="타원 265"/>
          <p:cNvSpPr/>
          <p:nvPr/>
        </p:nvSpPr>
        <p:spPr>
          <a:xfrm>
            <a:off x="3570534" y="4982840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2854127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해제</a:t>
            </a:r>
            <a:endParaRPr lang="ko-KR" altLang="en-US" sz="1200" dirty="0"/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5417195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2233980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강</a:t>
            </a:r>
            <a:r>
              <a:rPr lang="ko-KR" altLang="en-US" sz="1200"/>
              <a:t>화</a:t>
            </a:r>
            <a:endParaRPr lang="ko-KR" altLang="en-US" sz="1200" dirty="0"/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301381" y="3500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302607" y="3326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기본 </a:t>
            </a:r>
            <a:r>
              <a:rPr lang="ko-KR" altLang="en-US" sz="900" dirty="0"/>
              <a:t>능력</a:t>
            </a:r>
          </a:p>
        </p:txBody>
      </p:sp>
      <p:sp>
        <p:nvSpPr>
          <p:cNvPr id="272" name="직사각형 271"/>
          <p:cNvSpPr/>
          <p:nvPr/>
        </p:nvSpPr>
        <p:spPr>
          <a:xfrm>
            <a:off x="331374" y="3413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3" name="직사각형 272"/>
          <p:cNvSpPr/>
          <p:nvPr/>
        </p:nvSpPr>
        <p:spPr>
          <a:xfrm>
            <a:off x="331374" y="3564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331374" y="3714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1391411" y="3404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76" name="직사각형 275"/>
          <p:cNvSpPr/>
          <p:nvPr/>
        </p:nvSpPr>
        <p:spPr>
          <a:xfrm>
            <a:off x="1391411" y="3556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7" name="직사각형 276"/>
          <p:cNvSpPr/>
          <p:nvPr/>
        </p:nvSpPr>
        <p:spPr>
          <a:xfrm>
            <a:off x="1391411" y="3705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3494821" y="3500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79" name="모서리가 둥근 직사각형 278"/>
          <p:cNvSpPr/>
          <p:nvPr/>
        </p:nvSpPr>
        <p:spPr>
          <a:xfrm>
            <a:off x="3496047" y="3326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280" name="직사각형 279"/>
          <p:cNvSpPr/>
          <p:nvPr/>
        </p:nvSpPr>
        <p:spPr>
          <a:xfrm>
            <a:off x="3524814" y="3413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1" name="직사각형 280"/>
          <p:cNvSpPr/>
          <p:nvPr/>
        </p:nvSpPr>
        <p:spPr>
          <a:xfrm>
            <a:off x="3524814" y="3564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2" name="직사각형 281"/>
          <p:cNvSpPr/>
          <p:nvPr/>
        </p:nvSpPr>
        <p:spPr>
          <a:xfrm>
            <a:off x="3524814" y="3714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4584851" y="3404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4584851" y="3556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85" name="직사각형 284"/>
          <p:cNvSpPr/>
          <p:nvPr/>
        </p:nvSpPr>
        <p:spPr>
          <a:xfrm>
            <a:off x="4584851" y="3705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92" name="직사각형 291"/>
          <p:cNvSpPr/>
          <p:nvPr/>
        </p:nvSpPr>
        <p:spPr>
          <a:xfrm>
            <a:off x="1012646" y="2652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3" name="직사각형 292"/>
          <p:cNvSpPr/>
          <p:nvPr/>
        </p:nvSpPr>
        <p:spPr>
          <a:xfrm>
            <a:off x="2628290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희귀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4" name="직사각형 293"/>
          <p:cNvSpPr/>
          <p:nvPr/>
        </p:nvSpPr>
        <p:spPr>
          <a:xfrm>
            <a:off x="5094368" y="2678809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7" name="직사각형 346"/>
          <p:cNvSpPr/>
          <p:nvPr/>
        </p:nvSpPr>
        <p:spPr>
          <a:xfrm>
            <a:off x="4216704" y="2652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8" name="직사각형 347"/>
          <p:cNvSpPr/>
          <p:nvPr/>
        </p:nvSpPr>
        <p:spPr>
          <a:xfrm>
            <a:off x="5832348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1" name="모서리가 둥근 직사각형 350"/>
          <p:cNvSpPr/>
          <p:nvPr/>
        </p:nvSpPr>
        <p:spPr>
          <a:xfrm>
            <a:off x="3748321" y="5301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352" name="모서리가 둥근 직사각형 351"/>
          <p:cNvSpPr/>
          <p:nvPr/>
        </p:nvSpPr>
        <p:spPr>
          <a:xfrm>
            <a:off x="4332496" y="5301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353" name="모서리가 둥근 직사각형 352"/>
          <p:cNvSpPr/>
          <p:nvPr/>
        </p:nvSpPr>
        <p:spPr>
          <a:xfrm>
            <a:off x="4882049" y="530159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pic>
        <p:nvPicPr>
          <p:cNvPr id="29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662" y="538052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직사각형 134"/>
          <p:cNvSpPr/>
          <p:nvPr/>
        </p:nvSpPr>
        <p:spPr>
          <a:xfrm>
            <a:off x="1260186" y="3041255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1983729" y="3148342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102</a:t>
            </a:r>
            <a:endParaRPr lang="ko-KR" altLang="en-US" sz="800" dirty="0"/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7" y="3127924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직사각형 138"/>
          <p:cNvSpPr/>
          <p:nvPr/>
        </p:nvSpPr>
        <p:spPr>
          <a:xfrm>
            <a:off x="1012646" y="2837180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1890311" y="2876003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4466132" y="3041255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5189675" y="3148342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3127924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직사각형 143"/>
          <p:cNvSpPr/>
          <p:nvPr/>
        </p:nvSpPr>
        <p:spPr>
          <a:xfrm>
            <a:off x="4218592" y="2837180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5096257" y="2876003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5568776" y="3066289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분해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비교창에서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분해를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20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172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모서리가 둥근 직사각형 205"/>
          <p:cNvSpPr/>
          <p:nvPr/>
        </p:nvSpPr>
        <p:spPr>
          <a:xfrm>
            <a:off x="268993" y="2352451"/>
            <a:ext cx="3141529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301381" y="2407955"/>
            <a:ext cx="3085163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천공의 칼날 </a:t>
            </a:r>
            <a:r>
              <a:rPr lang="en-US" altLang="ko-KR" sz="1200" dirty="0" smtClean="0"/>
              <a:t>(1)</a:t>
            </a:r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3442240" y="2352451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3474629" y="2407955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6014456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6393177" y="2407955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301381" y="2678809"/>
            <a:ext cx="3087963" cy="675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213" name="그룹 212"/>
          <p:cNvGrpSpPr/>
          <p:nvPr/>
        </p:nvGrpSpPr>
        <p:grpSpPr>
          <a:xfrm>
            <a:off x="358597" y="2724268"/>
            <a:ext cx="578671" cy="566128"/>
            <a:chOff x="295770" y="2239702"/>
            <a:chExt cx="454203" cy="444358"/>
          </a:xfrm>
        </p:grpSpPr>
        <p:grpSp>
          <p:nvGrpSpPr>
            <p:cNvPr id="214" name="그룹 213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216" name="직사각형 215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pic>
            <p:nvPicPr>
              <p:cNvPr id="217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8" name="직사각형 217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2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19" name="그룹 218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220" name="포인트가 5개인 별 219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1" name="포인트가 5개인 별 220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2" name="포인트가 5개인 별 221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3" name="포인트가 5개인 별 222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sp>
          <p:nvSpPr>
            <p:cNvPr id="215" name="타원 214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24" name="모서리가 둥근 직사각형 223"/>
          <p:cNvSpPr/>
          <p:nvPr/>
        </p:nvSpPr>
        <p:spPr>
          <a:xfrm>
            <a:off x="3474629" y="2678810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225" name="그룹 224"/>
          <p:cNvGrpSpPr/>
          <p:nvPr/>
        </p:nvGrpSpPr>
        <p:grpSpPr>
          <a:xfrm>
            <a:off x="3532963" y="2715912"/>
            <a:ext cx="577380" cy="564866"/>
            <a:chOff x="4931034" y="2675676"/>
            <a:chExt cx="747692" cy="731486"/>
          </a:xfrm>
        </p:grpSpPr>
        <p:sp>
          <p:nvSpPr>
            <p:cNvPr id="226" name="직사각형 225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22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직사각형 227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29" name="포인트가 5개인 별 228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0" name="포인트가 5개인 별 229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1" name="포인트가 5개인 별 230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2" name="포인트가 5개인 별 231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3" name="포인트가 5개인 별 232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4" name="타원 233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35" name="직사각형 234"/>
          <p:cNvSpPr/>
          <p:nvPr/>
        </p:nvSpPr>
        <p:spPr>
          <a:xfrm>
            <a:off x="1890311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301381" y="4141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302607" y="3966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추가 </a:t>
            </a:r>
            <a:r>
              <a:rPr lang="ko-KR" altLang="en-US" sz="900" dirty="0"/>
              <a:t>능력</a:t>
            </a:r>
          </a:p>
        </p:txBody>
      </p:sp>
      <p:sp>
        <p:nvSpPr>
          <p:cNvPr id="238" name="직사각형 237"/>
          <p:cNvSpPr/>
          <p:nvPr/>
        </p:nvSpPr>
        <p:spPr>
          <a:xfrm>
            <a:off x="331374" y="4054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331374" y="4205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0" name="직사각형 239"/>
          <p:cNvSpPr/>
          <p:nvPr/>
        </p:nvSpPr>
        <p:spPr>
          <a:xfrm>
            <a:off x="331374" y="4355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1" name="직사각형 240"/>
          <p:cNvSpPr/>
          <p:nvPr/>
        </p:nvSpPr>
        <p:spPr>
          <a:xfrm>
            <a:off x="1391411" y="4045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2" name="직사각형 241"/>
          <p:cNvSpPr/>
          <p:nvPr/>
        </p:nvSpPr>
        <p:spPr>
          <a:xfrm>
            <a:off x="1391411" y="4197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1391411" y="4346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3494821" y="4141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3496047" y="3966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246" name="직사각형 245"/>
          <p:cNvSpPr/>
          <p:nvPr/>
        </p:nvSpPr>
        <p:spPr>
          <a:xfrm>
            <a:off x="3524814" y="4054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3524814" y="4205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3524814" y="4355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4584851" y="4045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0" name="직사각형 249"/>
          <p:cNvSpPr/>
          <p:nvPr/>
        </p:nvSpPr>
        <p:spPr>
          <a:xfrm>
            <a:off x="4584851" y="4197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1" name="직사각형 250"/>
          <p:cNvSpPr/>
          <p:nvPr/>
        </p:nvSpPr>
        <p:spPr>
          <a:xfrm>
            <a:off x="4584851" y="4346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2" name="모서리가 둥근 직사각형 251"/>
          <p:cNvSpPr/>
          <p:nvPr/>
        </p:nvSpPr>
        <p:spPr>
          <a:xfrm>
            <a:off x="301381" y="4810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302607" y="4635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소켓 능력</a:t>
            </a:r>
            <a:endParaRPr lang="ko-KR" altLang="en-US" sz="900" dirty="0"/>
          </a:p>
        </p:txBody>
      </p:sp>
      <p:sp>
        <p:nvSpPr>
          <p:cNvPr id="254" name="직사각형 253"/>
          <p:cNvSpPr/>
          <p:nvPr/>
        </p:nvSpPr>
        <p:spPr>
          <a:xfrm>
            <a:off x="331374" y="47605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5" name="직사각형 254"/>
          <p:cNvSpPr/>
          <p:nvPr/>
        </p:nvSpPr>
        <p:spPr>
          <a:xfrm>
            <a:off x="331374" y="492505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6" name="직사각형 255"/>
          <p:cNvSpPr/>
          <p:nvPr/>
        </p:nvSpPr>
        <p:spPr>
          <a:xfrm>
            <a:off x="1391411" y="47519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1391411" y="491640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8" name="타원 257"/>
          <p:cNvSpPr/>
          <p:nvPr/>
        </p:nvSpPr>
        <p:spPr>
          <a:xfrm>
            <a:off x="369720" y="48429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59" name="타원 258"/>
          <p:cNvSpPr/>
          <p:nvPr/>
        </p:nvSpPr>
        <p:spPr>
          <a:xfrm>
            <a:off x="379264" y="5008240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3492651" y="4810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3493877" y="4635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262" name="직사각형 261"/>
          <p:cNvSpPr/>
          <p:nvPr/>
        </p:nvSpPr>
        <p:spPr>
          <a:xfrm>
            <a:off x="3522644" y="47351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63" name="직사각형 262"/>
          <p:cNvSpPr/>
          <p:nvPr/>
        </p:nvSpPr>
        <p:spPr>
          <a:xfrm>
            <a:off x="3922264" y="4899652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4" name="직사각형 263"/>
          <p:cNvSpPr/>
          <p:nvPr/>
        </p:nvSpPr>
        <p:spPr>
          <a:xfrm>
            <a:off x="4582681" y="47265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5" name="타원 264"/>
          <p:cNvSpPr/>
          <p:nvPr/>
        </p:nvSpPr>
        <p:spPr>
          <a:xfrm>
            <a:off x="3560990" y="48175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6" name="타원 265"/>
          <p:cNvSpPr/>
          <p:nvPr/>
        </p:nvSpPr>
        <p:spPr>
          <a:xfrm>
            <a:off x="3570534" y="4982840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2854127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해제</a:t>
            </a:r>
            <a:endParaRPr lang="ko-KR" altLang="en-US" sz="1200" dirty="0"/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5417195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2233980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강</a:t>
            </a:r>
            <a:r>
              <a:rPr lang="ko-KR" altLang="en-US" sz="1200"/>
              <a:t>화</a:t>
            </a:r>
            <a:endParaRPr lang="ko-KR" altLang="en-US" sz="1200" dirty="0"/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301381" y="3500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302607" y="3326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기본 </a:t>
            </a:r>
            <a:r>
              <a:rPr lang="ko-KR" altLang="en-US" sz="900" dirty="0"/>
              <a:t>능력</a:t>
            </a:r>
          </a:p>
        </p:txBody>
      </p:sp>
      <p:sp>
        <p:nvSpPr>
          <p:cNvPr id="272" name="직사각형 271"/>
          <p:cNvSpPr/>
          <p:nvPr/>
        </p:nvSpPr>
        <p:spPr>
          <a:xfrm>
            <a:off x="331374" y="3413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3" name="직사각형 272"/>
          <p:cNvSpPr/>
          <p:nvPr/>
        </p:nvSpPr>
        <p:spPr>
          <a:xfrm>
            <a:off x="331374" y="3564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331374" y="3714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1391411" y="3404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76" name="직사각형 275"/>
          <p:cNvSpPr/>
          <p:nvPr/>
        </p:nvSpPr>
        <p:spPr>
          <a:xfrm>
            <a:off x="1391411" y="3556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7" name="직사각형 276"/>
          <p:cNvSpPr/>
          <p:nvPr/>
        </p:nvSpPr>
        <p:spPr>
          <a:xfrm>
            <a:off x="1391411" y="3705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3494821" y="3500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79" name="모서리가 둥근 직사각형 278"/>
          <p:cNvSpPr/>
          <p:nvPr/>
        </p:nvSpPr>
        <p:spPr>
          <a:xfrm>
            <a:off x="3496047" y="3326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280" name="직사각형 279"/>
          <p:cNvSpPr/>
          <p:nvPr/>
        </p:nvSpPr>
        <p:spPr>
          <a:xfrm>
            <a:off x="3524814" y="3413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1" name="직사각형 280"/>
          <p:cNvSpPr/>
          <p:nvPr/>
        </p:nvSpPr>
        <p:spPr>
          <a:xfrm>
            <a:off x="3524814" y="3564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2" name="직사각형 281"/>
          <p:cNvSpPr/>
          <p:nvPr/>
        </p:nvSpPr>
        <p:spPr>
          <a:xfrm>
            <a:off x="3524814" y="3714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4584851" y="3404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4584851" y="3556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85" name="직사각형 284"/>
          <p:cNvSpPr/>
          <p:nvPr/>
        </p:nvSpPr>
        <p:spPr>
          <a:xfrm>
            <a:off x="4584851" y="3705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92" name="직사각형 291"/>
          <p:cNvSpPr/>
          <p:nvPr/>
        </p:nvSpPr>
        <p:spPr>
          <a:xfrm>
            <a:off x="1012646" y="2652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3" name="직사각형 292"/>
          <p:cNvSpPr/>
          <p:nvPr/>
        </p:nvSpPr>
        <p:spPr>
          <a:xfrm>
            <a:off x="2628290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희귀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4" name="직사각형 293"/>
          <p:cNvSpPr/>
          <p:nvPr/>
        </p:nvSpPr>
        <p:spPr>
          <a:xfrm>
            <a:off x="5094368" y="2678809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0" name="직사각형 319"/>
          <p:cNvSpPr/>
          <p:nvPr/>
        </p:nvSpPr>
        <p:spPr>
          <a:xfrm>
            <a:off x="4216704" y="2652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1" name="직사각형 320"/>
          <p:cNvSpPr/>
          <p:nvPr/>
        </p:nvSpPr>
        <p:spPr>
          <a:xfrm>
            <a:off x="5832348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3748321" y="5301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325" name="모서리가 둥근 직사각형 324"/>
          <p:cNvSpPr/>
          <p:nvPr/>
        </p:nvSpPr>
        <p:spPr>
          <a:xfrm>
            <a:off x="4332496" y="5301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326" name="모서리가 둥근 직사각형 325"/>
          <p:cNvSpPr/>
          <p:nvPr/>
        </p:nvSpPr>
        <p:spPr>
          <a:xfrm>
            <a:off x="4882049" y="530159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pic>
        <p:nvPicPr>
          <p:cNvPr id="29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021" y="5367774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직사각형 108"/>
          <p:cNvSpPr/>
          <p:nvPr/>
        </p:nvSpPr>
        <p:spPr>
          <a:xfrm>
            <a:off x="1260186" y="3041255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1983729" y="3148342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102</a:t>
            </a:r>
            <a:endParaRPr lang="ko-KR" altLang="en-US" sz="800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7" y="3127924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직사각형 111"/>
          <p:cNvSpPr/>
          <p:nvPr/>
        </p:nvSpPr>
        <p:spPr>
          <a:xfrm>
            <a:off x="1012646" y="2837180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1890311" y="2876003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466132" y="3041255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5189675" y="3148342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3127924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직사각형 116"/>
          <p:cNvSpPr/>
          <p:nvPr/>
        </p:nvSpPr>
        <p:spPr>
          <a:xfrm>
            <a:off x="4218592" y="2837180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5096257" y="2876003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568776" y="3066289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대장간으로 이동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오른쪽은 터치 했던 아이템이 체크 되어 있고 왼쪽은 분해 시 얻을 수 있는 아이템 리스트가 출력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분해를 터치하면 경고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특정 등급 이하에서는 이 팝업이 발생하지 않습니다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옵션에서 제어합니다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분해를 터치하면 분해가 진행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아이콘이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뿅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하고 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분해 결과에 나온 재료 아이템 수량이 카운트 다운 되면서 떨어지고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빛방울이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생깁니다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빛방울들이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오른쪽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재료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탭으로 날아갑니다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이후 대장간 시스템 창이 닫히고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화면으로 이동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301381" y="3387247"/>
            <a:ext cx="2938710" cy="1553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02607" y="3220219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분해 결과</a:t>
            </a:r>
            <a:endParaRPr lang="ko-KR" altLang="en-US" sz="1200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분해</a:t>
            </a:r>
            <a:endParaRPr lang="ko-KR" altLang="en-US" sz="1050" dirty="0"/>
          </a:p>
        </p:txBody>
      </p:sp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3560009"/>
            <a:ext cx="325854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506421"/>
            <a:ext cx="307055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025183"/>
            <a:ext cx="335653" cy="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3560008"/>
            <a:ext cx="319588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8" y="4042773"/>
            <a:ext cx="325854" cy="3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4531803"/>
            <a:ext cx="29452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직사각형 190"/>
          <p:cNvSpPr/>
          <p:nvPr/>
        </p:nvSpPr>
        <p:spPr>
          <a:xfrm>
            <a:off x="953975" y="35396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2376375" y="35396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953975" y="405094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376375" y="405094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953975" y="450642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2376375" y="450642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1799014" y="6369488"/>
            <a:ext cx="3299486" cy="1195389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9" name="모서리가 둥근 직사각형 198"/>
          <p:cNvSpPr/>
          <p:nvPr/>
        </p:nvSpPr>
        <p:spPr>
          <a:xfrm>
            <a:off x="1799014" y="6369488"/>
            <a:ext cx="3294436" cy="763341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★★★★ 등급 이상의 장비를 분해 합니다</a:t>
            </a:r>
            <a:r>
              <a:rPr lang="en-US" altLang="ko-KR" sz="1200" dirty="0" smtClean="0"/>
              <a:t>.</a:t>
            </a:r>
          </a:p>
          <a:p>
            <a:pPr algn="ctr"/>
            <a:r>
              <a:rPr lang="ko-KR" altLang="en-US" sz="1200" dirty="0" smtClean="0"/>
              <a:t>장비 분해 시 아이템은 소멸 됩니다</a:t>
            </a:r>
            <a:r>
              <a:rPr lang="en-US" altLang="ko-KR" sz="1200" dirty="0" smtClean="0"/>
              <a:t>.</a:t>
            </a:r>
          </a:p>
          <a:p>
            <a:pPr algn="ctr"/>
            <a:r>
              <a:rPr lang="ko-KR" altLang="en-US" sz="1200" dirty="0" smtClean="0"/>
              <a:t>분해하시겠습니까</a:t>
            </a:r>
            <a:r>
              <a:rPr lang="en-US" altLang="ko-KR" sz="1200" dirty="0" smtClean="0"/>
              <a:t>?</a:t>
            </a:r>
            <a:endParaRPr lang="en-US" altLang="ko-KR" sz="1200" dirty="0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2239078" y="7214729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분해</a:t>
            </a:r>
            <a:endParaRPr lang="ko-KR" altLang="en-US" sz="1050" dirty="0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3674984" y="7214729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4087273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grpSp>
        <p:nvGrpSpPr>
          <p:cNvPr id="179" name="그룹 178"/>
          <p:cNvGrpSpPr/>
          <p:nvPr/>
        </p:nvGrpSpPr>
        <p:grpSpPr>
          <a:xfrm>
            <a:off x="374952" y="2420548"/>
            <a:ext cx="747692" cy="731486"/>
            <a:chOff x="4931034" y="2675676"/>
            <a:chExt cx="747692" cy="731486"/>
          </a:xfrm>
        </p:grpSpPr>
        <p:sp>
          <p:nvSpPr>
            <p:cNvPr id="181" name="직사각형 180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8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" name="직사각형 185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87" name="포인트가 5개인 별 186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7" name="포인트가 5개인 별 196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2" name="포인트가 5개인 별 201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3" name="포인트가 5개인 별 202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4" name="포인트가 5개인 별 203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5" name="타원 204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8" name="모서리가 둥근 직사각형 217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3370668" y="2539121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3423075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3473875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3423075" y="2588707"/>
            <a:ext cx="706940" cy="223381"/>
            <a:chOff x="2841492" y="6228184"/>
            <a:chExt cx="1165233" cy="368194"/>
          </a:xfrm>
        </p:grpSpPr>
        <p:sp>
          <p:nvSpPr>
            <p:cNvPr id="43" name="포인트가 5개인 별 4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4" name="포인트가 5개인 별 4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5" name="포인트가 5개인 별 4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6" name="포인트가 5개인 별 4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7" name="포인트가 5개인 별 4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8" name="포인트가 5개인 별 4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4202843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5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4253643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202843" y="2588707"/>
            <a:ext cx="706940" cy="223381"/>
            <a:chOff x="2841492" y="6228184"/>
            <a:chExt cx="1165233" cy="368194"/>
          </a:xfrm>
        </p:grpSpPr>
        <p:sp>
          <p:nvSpPr>
            <p:cNvPr id="53" name="포인트가 5개인 별 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4" name="포인트가 5개인 별 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5" name="포인트가 5개인 별 5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6" name="포인트가 5개인 별 5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7" name="포인트가 5개인 별 5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8" name="포인트가 5개인 별 5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5762378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5813178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5762378" y="2588707"/>
            <a:ext cx="609366" cy="223381"/>
            <a:chOff x="2841492" y="6228184"/>
            <a:chExt cx="1004404" cy="368194"/>
          </a:xfrm>
        </p:grpSpPr>
        <p:sp>
          <p:nvSpPr>
            <p:cNvPr id="63" name="포인트가 5개인 별 6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4" name="포인트가 5개인 별 6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5" name="포인트가 5개인 별 6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6" name="포인트가 5개인 별 6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7" name="포인트가 5개인 별 6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3423075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3473875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3423075" y="3378865"/>
            <a:ext cx="609366" cy="223381"/>
            <a:chOff x="2841492" y="6228184"/>
            <a:chExt cx="1004404" cy="368194"/>
          </a:xfrm>
        </p:grpSpPr>
        <p:sp>
          <p:nvSpPr>
            <p:cNvPr id="72" name="포인트가 5개인 별 7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3" name="포인트가 5개인 별 7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4" name="포인트가 5개인 별 7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5" name="포인트가 5개인 별 7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" name="포인트가 5개인 별 7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4202843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87246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253643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4202843" y="3378865"/>
            <a:ext cx="609366" cy="223381"/>
            <a:chOff x="2841492" y="6228184"/>
            <a:chExt cx="1004404" cy="368194"/>
          </a:xfrm>
        </p:grpSpPr>
        <p:sp>
          <p:nvSpPr>
            <p:cNvPr id="81" name="포인트가 5개인 별 8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" name="포인트가 5개인 별 8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" name="포인트가 5개인 별 8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4" name="포인트가 5개인 별 83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5" name="포인트가 5개인 별 84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978304" y="3378865"/>
            <a:ext cx="747692" cy="731485"/>
            <a:chOff x="4931034" y="3465834"/>
            <a:chExt cx="747692" cy="731485"/>
          </a:xfrm>
        </p:grpSpPr>
        <p:sp>
          <p:nvSpPr>
            <p:cNvPr id="87" name="직사각형 86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직사각형 88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91" name="포인트가 5개인 별 90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2" name="포인트가 5개인 별 91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3" name="포인트가 5개인 별 92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4" name="포인트가 5개인 별 93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95" name="직사각형 94"/>
          <p:cNvSpPr/>
          <p:nvPr/>
        </p:nvSpPr>
        <p:spPr>
          <a:xfrm>
            <a:off x="5762378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9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그룹 96"/>
          <p:cNvGrpSpPr/>
          <p:nvPr/>
        </p:nvGrpSpPr>
        <p:grpSpPr>
          <a:xfrm>
            <a:off x="5762377" y="3378865"/>
            <a:ext cx="511793" cy="223381"/>
            <a:chOff x="2841492" y="6228184"/>
            <a:chExt cx="843577" cy="368194"/>
          </a:xfrm>
        </p:grpSpPr>
        <p:sp>
          <p:nvSpPr>
            <p:cNvPr id="98" name="포인트가 5개인 별 9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9" name="포인트가 5개인 별 9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0" name="포인트가 5개인 별 9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1" name="포인트가 5개인 별 10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2" name="직사각형 101"/>
          <p:cNvSpPr/>
          <p:nvPr/>
        </p:nvSpPr>
        <p:spPr>
          <a:xfrm>
            <a:off x="3423075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08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그룹 103"/>
          <p:cNvGrpSpPr/>
          <p:nvPr/>
        </p:nvGrpSpPr>
        <p:grpSpPr>
          <a:xfrm>
            <a:off x="3423073" y="4141907"/>
            <a:ext cx="414220" cy="223381"/>
            <a:chOff x="2841492" y="6228184"/>
            <a:chExt cx="682750" cy="368194"/>
          </a:xfrm>
        </p:grpSpPr>
        <p:sp>
          <p:nvSpPr>
            <p:cNvPr id="105" name="포인트가 5개인 별 10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4202843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직사각형 109"/>
          <p:cNvSpPr/>
          <p:nvPr/>
        </p:nvSpPr>
        <p:spPr>
          <a:xfrm>
            <a:off x="4253643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4202839" y="4141907"/>
            <a:ext cx="316647" cy="223381"/>
            <a:chOff x="2841492" y="6228184"/>
            <a:chExt cx="521923" cy="368194"/>
          </a:xfrm>
        </p:grpSpPr>
        <p:sp>
          <p:nvSpPr>
            <p:cNvPr id="112" name="포인트가 5개인 별 11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3" name="포인트가 5개인 별 11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4982611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1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그룹 115"/>
          <p:cNvGrpSpPr/>
          <p:nvPr/>
        </p:nvGrpSpPr>
        <p:grpSpPr>
          <a:xfrm>
            <a:off x="4982607" y="4141907"/>
            <a:ext cx="316647" cy="223381"/>
            <a:chOff x="2841492" y="6228184"/>
            <a:chExt cx="521923" cy="368194"/>
          </a:xfrm>
        </p:grpSpPr>
        <p:sp>
          <p:nvSpPr>
            <p:cNvPr id="117" name="포인트가 5개인 별 1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5762378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2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5813178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2" name="포인트가 5개인 별 121"/>
          <p:cNvSpPr/>
          <p:nvPr/>
        </p:nvSpPr>
        <p:spPr>
          <a:xfrm>
            <a:off x="5762371" y="4141907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23075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760225" y="3646211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4231346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758071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423075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218646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975200" y="3640793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5760225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4986512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187161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3413448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4" name="타원 133"/>
          <p:cNvSpPr/>
          <p:nvPr/>
        </p:nvSpPr>
        <p:spPr>
          <a:xfrm>
            <a:off x="3467744" y="312107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타원 134"/>
          <p:cNvSpPr/>
          <p:nvPr/>
        </p:nvSpPr>
        <p:spPr>
          <a:xfrm>
            <a:off x="4245447" y="312107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6" name="그룹 135"/>
          <p:cNvGrpSpPr/>
          <p:nvPr/>
        </p:nvGrpSpPr>
        <p:grpSpPr>
          <a:xfrm>
            <a:off x="4949800" y="2588707"/>
            <a:ext cx="776196" cy="731486"/>
            <a:chOff x="4902530" y="2675676"/>
            <a:chExt cx="776196" cy="731486"/>
          </a:xfrm>
        </p:grpSpPr>
        <p:sp>
          <p:nvSpPr>
            <p:cNvPr id="137" name="직사각형 136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3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0" name="포인트가 5개인 별 139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1" name="포인트가 5개인 별 140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2" name="포인트가 5개인 별 141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3" name="포인트가 5개인 별 142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4" name="포인트가 5개인 별 143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46" name="타원 145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7" name="타원 146"/>
          <p:cNvSpPr/>
          <p:nvPr/>
        </p:nvSpPr>
        <p:spPr>
          <a:xfrm>
            <a:off x="5811114" y="312107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/>
          <p:cNvSpPr/>
          <p:nvPr/>
        </p:nvSpPr>
        <p:spPr>
          <a:xfrm>
            <a:off x="3467744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4245447" y="3908967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5811114" y="3908967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3467744" y="4669828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4245447" y="466982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5033411" y="466982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5811114" y="466982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154"/>
          <p:cNvSpPr/>
          <p:nvPr/>
        </p:nvSpPr>
        <p:spPr>
          <a:xfrm>
            <a:off x="4423476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/>
          <p:cNvSpPr/>
          <p:nvPr/>
        </p:nvSpPr>
        <p:spPr>
          <a:xfrm>
            <a:off x="5033411" y="3908967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/>
          <p:cNvSpPr/>
          <p:nvPr/>
        </p:nvSpPr>
        <p:spPr>
          <a:xfrm>
            <a:off x="6407693" y="3923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9" name="직선 연결선 158"/>
          <p:cNvCxnSpPr/>
          <p:nvPr/>
        </p:nvCxnSpPr>
        <p:spPr>
          <a:xfrm>
            <a:off x="6533385" y="2540815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3473875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직사각형 205"/>
          <p:cNvSpPr/>
          <p:nvPr/>
        </p:nvSpPr>
        <p:spPr>
          <a:xfrm>
            <a:off x="4275637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직사각형 206"/>
          <p:cNvSpPr/>
          <p:nvPr/>
        </p:nvSpPr>
        <p:spPr>
          <a:xfrm>
            <a:off x="5033411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직사각형 207"/>
          <p:cNvSpPr/>
          <p:nvPr/>
        </p:nvSpPr>
        <p:spPr>
          <a:xfrm>
            <a:off x="5835173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직사각형 208"/>
          <p:cNvSpPr/>
          <p:nvPr/>
        </p:nvSpPr>
        <p:spPr>
          <a:xfrm>
            <a:off x="3473875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0" name="직사각형 209"/>
          <p:cNvSpPr/>
          <p:nvPr/>
        </p:nvSpPr>
        <p:spPr>
          <a:xfrm>
            <a:off x="4275637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1" name="직사각형 210"/>
          <p:cNvSpPr/>
          <p:nvPr/>
        </p:nvSpPr>
        <p:spPr>
          <a:xfrm>
            <a:off x="5033411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5835173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" name="직사각형 212"/>
          <p:cNvSpPr/>
          <p:nvPr/>
        </p:nvSpPr>
        <p:spPr>
          <a:xfrm>
            <a:off x="3473875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4" name="직사각형 213"/>
          <p:cNvSpPr/>
          <p:nvPr/>
        </p:nvSpPr>
        <p:spPr>
          <a:xfrm>
            <a:off x="4275637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" name="직사각형 214"/>
          <p:cNvSpPr/>
          <p:nvPr/>
        </p:nvSpPr>
        <p:spPr>
          <a:xfrm>
            <a:off x="5033411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6" name="직사각형 215"/>
          <p:cNvSpPr/>
          <p:nvPr/>
        </p:nvSpPr>
        <p:spPr>
          <a:xfrm>
            <a:off x="5835173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7" name="직사각형 216"/>
          <p:cNvSpPr/>
          <p:nvPr/>
        </p:nvSpPr>
        <p:spPr>
          <a:xfrm>
            <a:off x="5045002" y="2611295"/>
            <a:ext cx="212125" cy="2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23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대장간으로 바로 가는 방법도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메뉴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의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5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2636912" y="48960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936" y="505756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목차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대장간으로 이동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 장비 리스트에서 분해하고자 하는 장비를 터치하면 바로 왼쪽 화면으로 등록됩니다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여러 개를 터치하면 체크가 되면서 계속 등록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301381" y="3387247"/>
            <a:ext cx="2938710" cy="1553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02607" y="3220219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분해 결과</a:t>
            </a:r>
            <a:endParaRPr lang="ko-KR" altLang="en-US" sz="1200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분해</a:t>
            </a:r>
            <a:endParaRPr lang="ko-KR" altLang="en-US" sz="1050" dirty="0"/>
          </a:p>
        </p:txBody>
      </p:sp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3560009"/>
            <a:ext cx="325854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506421"/>
            <a:ext cx="307055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025183"/>
            <a:ext cx="335653" cy="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3560008"/>
            <a:ext cx="319588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8" y="4042773"/>
            <a:ext cx="325854" cy="3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4531803"/>
            <a:ext cx="29452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직사각형 190"/>
          <p:cNvSpPr/>
          <p:nvPr/>
        </p:nvSpPr>
        <p:spPr>
          <a:xfrm>
            <a:off x="953975" y="35396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2376375" y="35396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953975" y="405094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376375" y="405094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953975" y="450642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2376375" y="450642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408206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62" name="직사각형 161"/>
          <p:cNvSpPr/>
          <p:nvPr/>
        </p:nvSpPr>
        <p:spPr>
          <a:xfrm>
            <a:off x="374952" y="2425539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장비를 선택해 주세요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3370668" y="2539121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3423075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3473875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3423075" y="2588707"/>
            <a:ext cx="706940" cy="223381"/>
            <a:chOff x="2841492" y="6228184"/>
            <a:chExt cx="1165233" cy="368194"/>
          </a:xfrm>
        </p:grpSpPr>
        <p:sp>
          <p:nvSpPr>
            <p:cNvPr id="43" name="포인트가 5개인 별 4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4" name="포인트가 5개인 별 4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5" name="포인트가 5개인 별 4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6" name="포인트가 5개인 별 4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7" name="포인트가 5개인 별 4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8" name="포인트가 5개인 별 4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4202843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5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4253643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202843" y="2588707"/>
            <a:ext cx="706940" cy="223381"/>
            <a:chOff x="2841492" y="6228184"/>
            <a:chExt cx="1165233" cy="368194"/>
          </a:xfrm>
        </p:grpSpPr>
        <p:sp>
          <p:nvSpPr>
            <p:cNvPr id="53" name="포인트가 5개인 별 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4" name="포인트가 5개인 별 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5" name="포인트가 5개인 별 5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6" name="포인트가 5개인 별 5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7" name="포인트가 5개인 별 5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8" name="포인트가 5개인 별 5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5762378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5813178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5762378" y="2588707"/>
            <a:ext cx="609366" cy="223381"/>
            <a:chOff x="2841492" y="6228184"/>
            <a:chExt cx="1004404" cy="368194"/>
          </a:xfrm>
        </p:grpSpPr>
        <p:sp>
          <p:nvSpPr>
            <p:cNvPr id="63" name="포인트가 5개인 별 6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4" name="포인트가 5개인 별 6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5" name="포인트가 5개인 별 6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6" name="포인트가 5개인 별 6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7" name="포인트가 5개인 별 6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3423075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3473875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3423075" y="3378865"/>
            <a:ext cx="609366" cy="223381"/>
            <a:chOff x="2841492" y="6228184"/>
            <a:chExt cx="1004404" cy="368194"/>
          </a:xfrm>
        </p:grpSpPr>
        <p:sp>
          <p:nvSpPr>
            <p:cNvPr id="72" name="포인트가 5개인 별 7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3" name="포인트가 5개인 별 7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4" name="포인트가 5개인 별 7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5" name="포인트가 5개인 별 7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" name="포인트가 5개인 별 7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4202843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87246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253643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4202843" y="3378865"/>
            <a:ext cx="609366" cy="223381"/>
            <a:chOff x="2841492" y="6228184"/>
            <a:chExt cx="1004404" cy="368194"/>
          </a:xfrm>
        </p:grpSpPr>
        <p:sp>
          <p:nvSpPr>
            <p:cNvPr id="81" name="포인트가 5개인 별 8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" name="포인트가 5개인 별 8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" name="포인트가 5개인 별 8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4" name="포인트가 5개인 별 83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5" name="포인트가 5개인 별 84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978304" y="3378865"/>
            <a:ext cx="747692" cy="731485"/>
            <a:chOff x="4931034" y="3465834"/>
            <a:chExt cx="747692" cy="731485"/>
          </a:xfrm>
        </p:grpSpPr>
        <p:sp>
          <p:nvSpPr>
            <p:cNvPr id="87" name="직사각형 86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직사각형 88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91" name="포인트가 5개인 별 90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2" name="포인트가 5개인 별 91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3" name="포인트가 5개인 별 92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4" name="포인트가 5개인 별 93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95" name="직사각형 94"/>
          <p:cNvSpPr/>
          <p:nvPr/>
        </p:nvSpPr>
        <p:spPr>
          <a:xfrm>
            <a:off x="5762378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9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그룹 96"/>
          <p:cNvGrpSpPr/>
          <p:nvPr/>
        </p:nvGrpSpPr>
        <p:grpSpPr>
          <a:xfrm>
            <a:off x="5762377" y="3378865"/>
            <a:ext cx="511793" cy="223381"/>
            <a:chOff x="2841492" y="6228184"/>
            <a:chExt cx="843577" cy="368194"/>
          </a:xfrm>
        </p:grpSpPr>
        <p:sp>
          <p:nvSpPr>
            <p:cNvPr id="98" name="포인트가 5개인 별 9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9" name="포인트가 5개인 별 9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0" name="포인트가 5개인 별 9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1" name="포인트가 5개인 별 10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2" name="직사각형 101"/>
          <p:cNvSpPr/>
          <p:nvPr/>
        </p:nvSpPr>
        <p:spPr>
          <a:xfrm>
            <a:off x="3423075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08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그룹 103"/>
          <p:cNvGrpSpPr/>
          <p:nvPr/>
        </p:nvGrpSpPr>
        <p:grpSpPr>
          <a:xfrm>
            <a:off x="3423073" y="4141907"/>
            <a:ext cx="414220" cy="223381"/>
            <a:chOff x="2841492" y="6228184"/>
            <a:chExt cx="682750" cy="368194"/>
          </a:xfrm>
        </p:grpSpPr>
        <p:sp>
          <p:nvSpPr>
            <p:cNvPr id="105" name="포인트가 5개인 별 10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4202843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직사각형 109"/>
          <p:cNvSpPr/>
          <p:nvPr/>
        </p:nvSpPr>
        <p:spPr>
          <a:xfrm>
            <a:off x="4253643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4202839" y="4141907"/>
            <a:ext cx="316647" cy="223381"/>
            <a:chOff x="2841492" y="6228184"/>
            <a:chExt cx="521923" cy="368194"/>
          </a:xfrm>
        </p:grpSpPr>
        <p:sp>
          <p:nvSpPr>
            <p:cNvPr id="112" name="포인트가 5개인 별 11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3" name="포인트가 5개인 별 11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4982611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1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그룹 115"/>
          <p:cNvGrpSpPr/>
          <p:nvPr/>
        </p:nvGrpSpPr>
        <p:grpSpPr>
          <a:xfrm>
            <a:off x="4982607" y="4141907"/>
            <a:ext cx="316647" cy="223381"/>
            <a:chOff x="2841492" y="6228184"/>
            <a:chExt cx="521923" cy="368194"/>
          </a:xfrm>
        </p:grpSpPr>
        <p:sp>
          <p:nvSpPr>
            <p:cNvPr id="117" name="포인트가 5개인 별 1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5762378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2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5813178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2" name="포인트가 5개인 별 121"/>
          <p:cNvSpPr/>
          <p:nvPr/>
        </p:nvSpPr>
        <p:spPr>
          <a:xfrm>
            <a:off x="5762371" y="4141907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23075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760225" y="3646211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4231346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758071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423075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218646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975200" y="3640793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5760225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4986512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187161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3413448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4" name="타원 133"/>
          <p:cNvSpPr/>
          <p:nvPr/>
        </p:nvSpPr>
        <p:spPr>
          <a:xfrm>
            <a:off x="3467744" y="312107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타원 134"/>
          <p:cNvSpPr/>
          <p:nvPr/>
        </p:nvSpPr>
        <p:spPr>
          <a:xfrm>
            <a:off x="4245447" y="312107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6" name="그룹 135"/>
          <p:cNvGrpSpPr/>
          <p:nvPr/>
        </p:nvGrpSpPr>
        <p:grpSpPr>
          <a:xfrm>
            <a:off x="4949800" y="2588707"/>
            <a:ext cx="776196" cy="731486"/>
            <a:chOff x="4902530" y="2675676"/>
            <a:chExt cx="776196" cy="731486"/>
          </a:xfrm>
        </p:grpSpPr>
        <p:sp>
          <p:nvSpPr>
            <p:cNvPr id="137" name="직사각형 136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3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0" name="포인트가 5개인 별 139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1" name="포인트가 5개인 별 140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2" name="포인트가 5개인 별 141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3" name="포인트가 5개인 별 142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4" name="포인트가 5개인 별 143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46" name="타원 145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7" name="타원 146"/>
          <p:cNvSpPr/>
          <p:nvPr/>
        </p:nvSpPr>
        <p:spPr>
          <a:xfrm>
            <a:off x="5811114" y="312107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/>
          <p:cNvSpPr/>
          <p:nvPr/>
        </p:nvSpPr>
        <p:spPr>
          <a:xfrm>
            <a:off x="3467744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4245447" y="3908967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5811114" y="3908967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3467744" y="4669828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4245447" y="466982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5033411" y="466982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5811114" y="466982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154"/>
          <p:cNvSpPr/>
          <p:nvPr/>
        </p:nvSpPr>
        <p:spPr>
          <a:xfrm>
            <a:off x="4423476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/>
          <p:cNvSpPr/>
          <p:nvPr/>
        </p:nvSpPr>
        <p:spPr>
          <a:xfrm>
            <a:off x="5033411" y="3908967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/>
          <p:cNvSpPr/>
          <p:nvPr/>
        </p:nvSpPr>
        <p:spPr>
          <a:xfrm>
            <a:off x="6407693" y="3923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9" name="직선 연결선 158"/>
          <p:cNvCxnSpPr/>
          <p:nvPr/>
        </p:nvCxnSpPr>
        <p:spPr>
          <a:xfrm>
            <a:off x="6533385" y="2540815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직사각형 162"/>
          <p:cNvSpPr/>
          <p:nvPr/>
        </p:nvSpPr>
        <p:spPr>
          <a:xfrm>
            <a:off x="3473875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>
            <a:off x="4275637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>
            <a:off x="5033411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>
            <a:off x="5835173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>
            <a:off x="3473875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>
            <a:off x="4275637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>
            <a:off x="5033411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>
            <a:off x="5835173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직사각형 171"/>
          <p:cNvSpPr/>
          <p:nvPr/>
        </p:nvSpPr>
        <p:spPr>
          <a:xfrm>
            <a:off x="3473875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직사각형 172"/>
          <p:cNvSpPr/>
          <p:nvPr/>
        </p:nvSpPr>
        <p:spPr>
          <a:xfrm>
            <a:off x="4275637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/>
          <p:cNvSpPr/>
          <p:nvPr/>
        </p:nvSpPr>
        <p:spPr>
          <a:xfrm>
            <a:off x="5033411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>
            <a:off x="5835173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238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여러 개를 체크하면 아이템 아이콘이 쌓입니다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체크를 풀어서 취소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일괄 분해 시에도 설정해 놓은 등급 이상의 장비가 하나라도 포함 되어 있다면 경고 팝업을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301381" y="3387247"/>
            <a:ext cx="2938710" cy="1553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02607" y="3220219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분해 결과</a:t>
            </a:r>
            <a:endParaRPr lang="ko-KR" altLang="en-US" sz="1200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분해</a:t>
            </a:r>
            <a:endParaRPr lang="ko-KR" altLang="en-US" sz="1050" dirty="0"/>
          </a:p>
        </p:txBody>
      </p:sp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3560009"/>
            <a:ext cx="325854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506421"/>
            <a:ext cx="307055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025183"/>
            <a:ext cx="335653" cy="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3560008"/>
            <a:ext cx="319588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8" y="4042773"/>
            <a:ext cx="325854" cy="3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4531803"/>
            <a:ext cx="29452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직사각형 190"/>
          <p:cNvSpPr/>
          <p:nvPr/>
        </p:nvSpPr>
        <p:spPr>
          <a:xfrm>
            <a:off x="953975" y="35396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10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2376375" y="35396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10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953975" y="405094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30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376375" y="405094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30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953975" y="450642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40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2376375" y="450642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10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408206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grpSp>
        <p:nvGrpSpPr>
          <p:cNvPr id="246" name="그룹 245"/>
          <p:cNvGrpSpPr/>
          <p:nvPr/>
        </p:nvGrpSpPr>
        <p:grpSpPr>
          <a:xfrm>
            <a:off x="2239099" y="2355112"/>
            <a:ext cx="747692" cy="731485"/>
            <a:chOff x="1580931" y="2294554"/>
            <a:chExt cx="747692" cy="731485"/>
          </a:xfrm>
        </p:grpSpPr>
        <p:sp>
          <p:nvSpPr>
            <p:cNvPr id="247" name="직사각형 246"/>
            <p:cNvSpPr/>
            <p:nvPr/>
          </p:nvSpPr>
          <p:spPr>
            <a:xfrm>
              <a:off x="1585238" y="229455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4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931" y="230293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9" name="직사각형 248"/>
            <p:cNvSpPr/>
            <p:nvPr/>
          </p:nvSpPr>
          <p:spPr>
            <a:xfrm>
              <a:off x="1636038" y="272310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50" name="그룹 249"/>
            <p:cNvGrpSpPr/>
            <p:nvPr/>
          </p:nvGrpSpPr>
          <p:grpSpPr>
            <a:xfrm>
              <a:off x="1585238" y="2294554"/>
              <a:ext cx="706940" cy="223381"/>
              <a:chOff x="2841492" y="6228184"/>
              <a:chExt cx="1165233" cy="368194"/>
            </a:xfrm>
          </p:grpSpPr>
          <p:sp>
            <p:nvSpPr>
              <p:cNvPr id="252" name="포인트가 5개인 별 251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53" name="포인트가 5개인 별 252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54" name="포인트가 5개인 별 253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55" name="포인트가 5개인 별 254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56" name="포인트가 5개인 별 255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57" name="포인트가 5개인 별 256"/>
              <p:cNvSpPr/>
              <p:nvPr/>
            </p:nvSpPr>
            <p:spPr>
              <a:xfrm>
                <a:off x="364562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251" name="타원 250"/>
            <p:cNvSpPr/>
            <p:nvPr/>
          </p:nvSpPr>
          <p:spPr>
            <a:xfrm>
              <a:off x="1629907" y="2826918"/>
              <a:ext cx="152542" cy="1525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0" name="그룹 269"/>
          <p:cNvGrpSpPr/>
          <p:nvPr/>
        </p:nvGrpSpPr>
        <p:grpSpPr>
          <a:xfrm>
            <a:off x="1863403" y="2355112"/>
            <a:ext cx="747692" cy="731485"/>
            <a:chOff x="1580931" y="2294554"/>
            <a:chExt cx="747692" cy="731485"/>
          </a:xfrm>
        </p:grpSpPr>
        <p:sp>
          <p:nvSpPr>
            <p:cNvPr id="271" name="직사각형 270"/>
            <p:cNvSpPr/>
            <p:nvPr/>
          </p:nvSpPr>
          <p:spPr>
            <a:xfrm>
              <a:off x="1585238" y="229455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7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931" y="230293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3" name="직사각형 272"/>
            <p:cNvSpPr/>
            <p:nvPr/>
          </p:nvSpPr>
          <p:spPr>
            <a:xfrm>
              <a:off x="1636038" y="272310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74" name="그룹 273"/>
            <p:cNvGrpSpPr/>
            <p:nvPr/>
          </p:nvGrpSpPr>
          <p:grpSpPr>
            <a:xfrm>
              <a:off x="1585238" y="2294554"/>
              <a:ext cx="706940" cy="223381"/>
              <a:chOff x="2841492" y="6228184"/>
              <a:chExt cx="1165233" cy="368194"/>
            </a:xfrm>
          </p:grpSpPr>
          <p:sp>
            <p:nvSpPr>
              <p:cNvPr id="276" name="포인트가 5개인 별 275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77" name="포인트가 5개인 별 276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78" name="포인트가 5개인 별 277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79" name="포인트가 5개인 별 278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80" name="포인트가 5개인 별 279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81" name="포인트가 5개인 별 280"/>
              <p:cNvSpPr/>
              <p:nvPr/>
            </p:nvSpPr>
            <p:spPr>
              <a:xfrm>
                <a:off x="364562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275" name="타원 274"/>
            <p:cNvSpPr/>
            <p:nvPr/>
          </p:nvSpPr>
          <p:spPr>
            <a:xfrm>
              <a:off x="1629907" y="2826918"/>
              <a:ext cx="152542" cy="1525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2" name="그룹 221"/>
          <p:cNvGrpSpPr/>
          <p:nvPr/>
        </p:nvGrpSpPr>
        <p:grpSpPr>
          <a:xfrm>
            <a:off x="1487706" y="2355112"/>
            <a:ext cx="747692" cy="731485"/>
            <a:chOff x="1580931" y="2294554"/>
            <a:chExt cx="747692" cy="731485"/>
          </a:xfrm>
        </p:grpSpPr>
        <p:sp>
          <p:nvSpPr>
            <p:cNvPr id="223" name="직사각형 222"/>
            <p:cNvSpPr/>
            <p:nvPr/>
          </p:nvSpPr>
          <p:spPr>
            <a:xfrm>
              <a:off x="1585238" y="229455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2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931" y="230293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" name="직사각형 224"/>
            <p:cNvSpPr/>
            <p:nvPr/>
          </p:nvSpPr>
          <p:spPr>
            <a:xfrm>
              <a:off x="1636038" y="272310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26" name="그룹 225"/>
            <p:cNvGrpSpPr/>
            <p:nvPr/>
          </p:nvGrpSpPr>
          <p:grpSpPr>
            <a:xfrm>
              <a:off x="1585238" y="2294554"/>
              <a:ext cx="706940" cy="223381"/>
              <a:chOff x="2841492" y="6228184"/>
              <a:chExt cx="1165233" cy="368194"/>
            </a:xfrm>
          </p:grpSpPr>
          <p:sp>
            <p:nvSpPr>
              <p:cNvPr id="228" name="포인트가 5개인 별 227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9" name="포인트가 5개인 별 228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30" name="포인트가 5개인 별 229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31" name="포인트가 5개인 별 230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32" name="포인트가 5개인 별 231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33" name="포인트가 5개인 별 232"/>
              <p:cNvSpPr/>
              <p:nvPr/>
            </p:nvSpPr>
            <p:spPr>
              <a:xfrm>
                <a:off x="364562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227" name="타원 226"/>
            <p:cNvSpPr/>
            <p:nvPr/>
          </p:nvSpPr>
          <p:spPr>
            <a:xfrm>
              <a:off x="1629907" y="2826918"/>
              <a:ext cx="152542" cy="1525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4" name="그룹 233"/>
          <p:cNvGrpSpPr/>
          <p:nvPr/>
        </p:nvGrpSpPr>
        <p:grpSpPr>
          <a:xfrm>
            <a:off x="1112009" y="2355112"/>
            <a:ext cx="747692" cy="731485"/>
            <a:chOff x="1580931" y="2294554"/>
            <a:chExt cx="747692" cy="731485"/>
          </a:xfrm>
        </p:grpSpPr>
        <p:sp>
          <p:nvSpPr>
            <p:cNvPr id="235" name="직사각형 234"/>
            <p:cNvSpPr/>
            <p:nvPr/>
          </p:nvSpPr>
          <p:spPr>
            <a:xfrm>
              <a:off x="1585238" y="229455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36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931" y="230293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직사각형 236"/>
            <p:cNvSpPr/>
            <p:nvPr/>
          </p:nvSpPr>
          <p:spPr>
            <a:xfrm>
              <a:off x="1636038" y="272310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38" name="그룹 237"/>
            <p:cNvGrpSpPr/>
            <p:nvPr/>
          </p:nvGrpSpPr>
          <p:grpSpPr>
            <a:xfrm>
              <a:off x="1585238" y="2294554"/>
              <a:ext cx="706940" cy="223381"/>
              <a:chOff x="2841492" y="6228184"/>
              <a:chExt cx="1165233" cy="368194"/>
            </a:xfrm>
          </p:grpSpPr>
          <p:sp>
            <p:nvSpPr>
              <p:cNvPr id="240" name="포인트가 5개인 별 239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41" name="포인트가 5개인 별 240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42" name="포인트가 5개인 별 241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43" name="포인트가 5개인 별 242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44" name="포인트가 5개인 별 243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45" name="포인트가 5개인 별 244"/>
              <p:cNvSpPr/>
              <p:nvPr/>
            </p:nvSpPr>
            <p:spPr>
              <a:xfrm>
                <a:off x="364562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239" name="타원 238"/>
            <p:cNvSpPr/>
            <p:nvPr/>
          </p:nvSpPr>
          <p:spPr>
            <a:xfrm>
              <a:off x="1629907" y="2826918"/>
              <a:ext cx="152542" cy="1525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8" name="그룹 257"/>
          <p:cNvGrpSpPr/>
          <p:nvPr/>
        </p:nvGrpSpPr>
        <p:grpSpPr>
          <a:xfrm>
            <a:off x="736312" y="2355112"/>
            <a:ext cx="747692" cy="731485"/>
            <a:chOff x="1580931" y="2294554"/>
            <a:chExt cx="747692" cy="731485"/>
          </a:xfrm>
        </p:grpSpPr>
        <p:sp>
          <p:nvSpPr>
            <p:cNvPr id="259" name="직사각형 258"/>
            <p:cNvSpPr/>
            <p:nvPr/>
          </p:nvSpPr>
          <p:spPr>
            <a:xfrm>
              <a:off x="1585238" y="229455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6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931" y="230293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" name="직사각형 260"/>
            <p:cNvSpPr/>
            <p:nvPr/>
          </p:nvSpPr>
          <p:spPr>
            <a:xfrm>
              <a:off x="1636038" y="272310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62" name="그룹 261"/>
            <p:cNvGrpSpPr/>
            <p:nvPr/>
          </p:nvGrpSpPr>
          <p:grpSpPr>
            <a:xfrm>
              <a:off x="1585238" y="2294554"/>
              <a:ext cx="706940" cy="223381"/>
              <a:chOff x="2841492" y="6228184"/>
              <a:chExt cx="1165233" cy="368194"/>
            </a:xfrm>
          </p:grpSpPr>
          <p:sp>
            <p:nvSpPr>
              <p:cNvPr id="264" name="포인트가 5개인 별 263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5" name="포인트가 5개인 별 264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6" name="포인트가 5개인 별 265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7" name="포인트가 5개인 별 266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8" name="포인트가 5개인 별 267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9" name="포인트가 5개인 별 268"/>
              <p:cNvSpPr/>
              <p:nvPr/>
            </p:nvSpPr>
            <p:spPr>
              <a:xfrm>
                <a:off x="364562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263" name="타원 262"/>
            <p:cNvSpPr/>
            <p:nvPr/>
          </p:nvSpPr>
          <p:spPr>
            <a:xfrm>
              <a:off x="1629907" y="2826918"/>
              <a:ext cx="152542" cy="1525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9" name="그룹 208"/>
          <p:cNvGrpSpPr/>
          <p:nvPr/>
        </p:nvGrpSpPr>
        <p:grpSpPr>
          <a:xfrm>
            <a:off x="360615" y="2355112"/>
            <a:ext cx="747692" cy="731485"/>
            <a:chOff x="1580931" y="2294554"/>
            <a:chExt cx="747692" cy="731485"/>
          </a:xfrm>
        </p:grpSpPr>
        <p:sp>
          <p:nvSpPr>
            <p:cNvPr id="210" name="직사각형 209"/>
            <p:cNvSpPr/>
            <p:nvPr/>
          </p:nvSpPr>
          <p:spPr>
            <a:xfrm>
              <a:off x="1585238" y="229455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11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931" y="230293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2" name="직사각형 211"/>
            <p:cNvSpPr/>
            <p:nvPr/>
          </p:nvSpPr>
          <p:spPr>
            <a:xfrm>
              <a:off x="1636038" y="272310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+12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13" name="그룹 212"/>
            <p:cNvGrpSpPr/>
            <p:nvPr/>
          </p:nvGrpSpPr>
          <p:grpSpPr>
            <a:xfrm>
              <a:off x="1585238" y="2294554"/>
              <a:ext cx="706940" cy="223381"/>
              <a:chOff x="2841492" y="6228184"/>
              <a:chExt cx="1165233" cy="368194"/>
            </a:xfrm>
          </p:grpSpPr>
          <p:sp>
            <p:nvSpPr>
              <p:cNvPr id="215" name="포인트가 5개인 별 214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16" name="포인트가 5개인 별 215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17" name="포인트가 5개인 별 216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18" name="포인트가 5개인 별 217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19" name="포인트가 5개인 별 218"/>
              <p:cNvSpPr/>
              <p:nvPr/>
            </p:nvSpPr>
            <p:spPr>
              <a:xfrm>
                <a:off x="3484800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0" name="포인트가 5개인 별 219"/>
              <p:cNvSpPr/>
              <p:nvPr/>
            </p:nvSpPr>
            <p:spPr>
              <a:xfrm>
                <a:off x="364562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214" name="타원 213"/>
            <p:cNvSpPr/>
            <p:nvPr/>
          </p:nvSpPr>
          <p:spPr>
            <a:xfrm>
              <a:off x="1629907" y="2826918"/>
              <a:ext cx="152542" cy="1525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2" name="모서리가 둥근 직사각형 281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3370668" y="2539121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3423075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3473875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3423075" y="2588707"/>
            <a:ext cx="706940" cy="223381"/>
            <a:chOff x="2841492" y="6228184"/>
            <a:chExt cx="1165233" cy="368194"/>
          </a:xfrm>
        </p:grpSpPr>
        <p:sp>
          <p:nvSpPr>
            <p:cNvPr id="43" name="포인트가 5개인 별 4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4" name="포인트가 5개인 별 4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5" name="포인트가 5개인 별 4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6" name="포인트가 5개인 별 4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7" name="포인트가 5개인 별 4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8" name="포인트가 5개인 별 4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4202843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5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4253643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202843" y="2588707"/>
            <a:ext cx="706940" cy="223381"/>
            <a:chOff x="2841492" y="6228184"/>
            <a:chExt cx="1165233" cy="368194"/>
          </a:xfrm>
        </p:grpSpPr>
        <p:sp>
          <p:nvSpPr>
            <p:cNvPr id="53" name="포인트가 5개인 별 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4" name="포인트가 5개인 별 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5" name="포인트가 5개인 별 5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6" name="포인트가 5개인 별 5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7" name="포인트가 5개인 별 5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8" name="포인트가 5개인 별 5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5762378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5813178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5762378" y="2588707"/>
            <a:ext cx="609366" cy="223381"/>
            <a:chOff x="2841492" y="6228184"/>
            <a:chExt cx="1004404" cy="368194"/>
          </a:xfrm>
        </p:grpSpPr>
        <p:sp>
          <p:nvSpPr>
            <p:cNvPr id="63" name="포인트가 5개인 별 6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4" name="포인트가 5개인 별 6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5" name="포인트가 5개인 별 6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6" name="포인트가 5개인 별 6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7" name="포인트가 5개인 별 6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3423075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3473875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3423075" y="3378865"/>
            <a:ext cx="609366" cy="223381"/>
            <a:chOff x="2841492" y="6228184"/>
            <a:chExt cx="1004404" cy="368194"/>
          </a:xfrm>
        </p:grpSpPr>
        <p:sp>
          <p:nvSpPr>
            <p:cNvPr id="72" name="포인트가 5개인 별 7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3" name="포인트가 5개인 별 7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4" name="포인트가 5개인 별 7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5" name="포인트가 5개인 별 7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" name="포인트가 5개인 별 7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4202843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87246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253643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4202843" y="3378865"/>
            <a:ext cx="609366" cy="223381"/>
            <a:chOff x="2841492" y="6228184"/>
            <a:chExt cx="1004404" cy="368194"/>
          </a:xfrm>
        </p:grpSpPr>
        <p:sp>
          <p:nvSpPr>
            <p:cNvPr id="81" name="포인트가 5개인 별 8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" name="포인트가 5개인 별 8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" name="포인트가 5개인 별 8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4" name="포인트가 5개인 별 83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5" name="포인트가 5개인 별 84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978304" y="3378865"/>
            <a:ext cx="747692" cy="731485"/>
            <a:chOff x="4931034" y="3465834"/>
            <a:chExt cx="747692" cy="731485"/>
          </a:xfrm>
        </p:grpSpPr>
        <p:sp>
          <p:nvSpPr>
            <p:cNvPr id="87" name="직사각형 86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직사각형 88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91" name="포인트가 5개인 별 90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2" name="포인트가 5개인 별 91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3" name="포인트가 5개인 별 92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4" name="포인트가 5개인 별 93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95" name="직사각형 94"/>
          <p:cNvSpPr/>
          <p:nvPr/>
        </p:nvSpPr>
        <p:spPr>
          <a:xfrm>
            <a:off x="5762378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9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그룹 96"/>
          <p:cNvGrpSpPr/>
          <p:nvPr/>
        </p:nvGrpSpPr>
        <p:grpSpPr>
          <a:xfrm>
            <a:off x="5762377" y="3378865"/>
            <a:ext cx="511793" cy="223381"/>
            <a:chOff x="2841492" y="6228184"/>
            <a:chExt cx="843577" cy="368194"/>
          </a:xfrm>
        </p:grpSpPr>
        <p:sp>
          <p:nvSpPr>
            <p:cNvPr id="98" name="포인트가 5개인 별 9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9" name="포인트가 5개인 별 9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0" name="포인트가 5개인 별 9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1" name="포인트가 5개인 별 10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2" name="직사각형 101"/>
          <p:cNvSpPr/>
          <p:nvPr/>
        </p:nvSpPr>
        <p:spPr>
          <a:xfrm>
            <a:off x="3423075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08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그룹 103"/>
          <p:cNvGrpSpPr/>
          <p:nvPr/>
        </p:nvGrpSpPr>
        <p:grpSpPr>
          <a:xfrm>
            <a:off x="3423073" y="4141907"/>
            <a:ext cx="414220" cy="223381"/>
            <a:chOff x="2841492" y="6228184"/>
            <a:chExt cx="682750" cy="368194"/>
          </a:xfrm>
        </p:grpSpPr>
        <p:sp>
          <p:nvSpPr>
            <p:cNvPr id="105" name="포인트가 5개인 별 10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4202843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직사각형 109"/>
          <p:cNvSpPr/>
          <p:nvPr/>
        </p:nvSpPr>
        <p:spPr>
          <a:xfrm>
            <a:off x="4253643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4202839" y="4141907"/>
            <a:ext cx="316647" cy="223381"/>
            <a:chOff x="2841492" y="6228184"/>
            <a:chExt cx="521923" cy="368194"/>
          </a:xfrm>
        </p:grpSpPr>
        <p:sp>
          <p:nvSpPr>
            <p:cNvPr id="112" name="포인트가 5개인 별 11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3" name="포인트가 5개인 별 11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4982611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1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그룹 115"/>
          <p:cNvGrpSpPr/>
          <p:nvPr/>
        </p:nvGrpSpPr>
        <p:grpSpPr>
          <a:xfrm>
            <a:off x="4982607" y="4141907"/>
            <a:ext cx="316647" cy="223381"/>
            <a:chOff x="2841492" y="6228184"/>
            <a:chExt cx="521923" cy="368194"/>
          </a:xfrm>
        </p:grpSpPr>
        <p:sp>
          <p:nvSpPr>
            <p:cNvPr id="117" name="포인트가 5개인 별 1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5762378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2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5813178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2" name="포인트가 5개인 별 121"/>
          <p:cNvSpPr/>
          <p:nvPr/>
        </p:nvSpPr>
        <p:spPr>
          <a:xfrm>
            <a:off x="5762371" y="4141907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23075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760225" y="3646211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4231346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758071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423075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218646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975200" y="3640793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5760225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4986512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187161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3413448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4" name="타원 133"/>
          <p:cNvSpPr/>
          <p:nvPr/>
        </p:nvSpPr>
        <p:spPr>
          <a:xfrm>
            <a:off x="3467744" y="312107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타원 134"/>
          <p:cNvSpPr/>
          <p:nvPr/>
        </p:nvSpPr>
        <p:spPr>
          <a:xfrm>
            <a:off x="4245447" y="312107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6" name="그룹 135"/>
          <p:cNvGrpSpPr/>
          <p:nvPr/>
        </p:nvGrpSpPr>
        <p:grpSpPr>
          <a:xfrm>
            <a:off x="4949800" y="2588707"/>
            <a:ext cx="776196" cy="731486"/>
            <a:chOff x="4902530" y="2675676"/>
            <a:chExt cx="776196" cy="731486"/>
          </a:xfrm>
        </p:grpSpPr>
        <p:sp>
          <p:nvSpPr>
            <p:cNvPr id="137" name="직사각형 136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3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0" name="포인트가 5개인 별 139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1" name="포인트가 5개인 별 140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2" name="포인트가 5개인 별 141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3" name="포인트가 5개인 별 142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4" name="포인트가 5개인 별 143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46" name="타원 145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7" name="타원 146"/>
          <p:cNvSpPr/>
          <p:nvPr/>
        </p:nvSpPr>
        <p:spPr>
          <a:xfrm>
            <a:off x="5811114" y="312107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/>
          <p:cNvSpPr/>
          <p:nvPr/>
        </p:nvSpPr>
        <p:spPr>
          <a:xfrm>
            <a:off x="3467744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4245447" y="3908967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5811114" y="3908967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3467744" y="4669828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4245447" y="466982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5033411" y="466982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5811114" y="466982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154"/>
          <p:cNvSpPr/>
          <p:nvPr/>
        </p:nvSpPr>
        <p:spPr>
          <a:xfrm>
            <a:off x="4423476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/>
          <p:cNvSpPr/>
          <p:nvPr/>
        </p:nvSpPr>
        <p:spPr>
          <a:xfrm>
            <a:off x="5033411" y="3908967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/>
          <p:cNvSpPr/>
          <p:nvPr/>
        </p:nvSpPr>
        <p:spPr>
          <a:xfrm>
            <a:off x="6407693" y="3923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9" name="직선 연결선 158"/>
          <p:cNvCxnSpPr/>
          <p:nvPr/>
        </p:nvCxnSpPr>
        <p:spPr>
          <a:xfrm>
            <a:off x="6533385" y="2540815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직사각형 162"/>
          <p:cNvSpPr/>
          <p:nvPr/>
        </p:nvSpPr>
        <p:spPr>
          <a:xfrm>
            <a:off x="3473875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>
            <a:off x="4275637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>
            <a:off x="5033411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>
            <a:off x="5835173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>
            <a:off x="3473875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>
            <a:off x="4275637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>
            <a:off x="5033411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>
            <a:off x="5835173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직사각형 171"/>
          <p:cNvSpPr/>
          <p:nvPr/>
        </p:nvSpPr>
        <p:spPr>
          <a:xfrm>
            <a:off x="3473875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직사각형 172"/>
          <p:cNvSpPr/>
          <p:nvPr/>
        </p:nvSpPr>
        <p:spPr>
          <a:xfrm>
            <a:off x="4275637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/>
          <p:cNvSpPr/>
          <p:nvPr/>
        </p:nvSpPr>
        <p:spPr>
          <a:xfrm>
            <a:off x="5033411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>
            <a:off x="5835173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>
            <a:off x="3467695" y="2614793"/>
            <a:ext cx="212125" cy="2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4279951" y="2614793"/>
            <a:ext cx="212125" cy="2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5043144" y="2614793"/>
            <a:ext cx="212125" cy="2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5043144" y="4191710"/>
            <a:ext cx="212125" cy="2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4294362" y="4191710"/>
            <a:ext cx="212125" cy="2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5835172" y="4191710"/>
            <a:ext cx="212125" cy="2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7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소켓에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넣기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비교창에서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203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172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모서리가 둥근 직사각형 203"/>
          <p:cNvSpPr/>
          <p:nvPr/>
        </p:nvSpPr>
        <p:spPr>
          <a:xfrm>
            <a:off x="268993" y="2352451"/>
            <a:ext cx="3141529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301381" y="2407955"/>
            <a:ext cx="3085163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천공의 칼날 </a:t>
            </a:r>
            <a:r>
              <a:rPr lang="en-US" altLang="ko-KR" sz="1200" dirty="0" smtClean="0"/>
              <a:t>(1)</a:t>
            </a: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3442240" y="2352451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3474629" y="2407955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6014456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6393177" y="2407955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301381" y="2678809"/>
            <a:ext cx="3087963" cy="675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211" name="그룹 210"/>
          <p:cNvGrpSpPr/>
          <p:nvPr/>
        </p:nvGrpSpPr>
        <p:grpSpPr>
          <a:xfrm>
            <a:off x="358597" y="2724268"/>
            <a:ext cx="578671" cy="566128"/>
            <a:chOff x="295770" y="2239702"/>
            <a:chExt cx="454203" cy="444358"/>
          </a:xfrm>
        </p:grpSpPr>
        <p:grpSp>
          <p:nvGrpSpPr>
            <p:cNvPr id="212" name="그룹 211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214" name="직사각형 213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pic>
            <p:nvPicPr>
              <p:cNvPr id="215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6" name="직사각형 215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2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17" name="그룹 216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218" name="포인트가 5개인 별 217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19" name="포인트가 5개인 별 218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0" name="포인트가 5개인 별 219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1" name="포인트가 5개인 별 220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sp>
          <p:nvSpPr>
            <p:cNvPr id="213" name="타원 212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22" name="모서리가 둥근 직사각형 221"/>
          <p:cNvSpPr/>
          <p:nvPr/>
        </p:nvSpPr>
        <p:spPr>
          <a:xfrm>
            <a:off x="3474629" y="2678810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223" name="그룹 222"/>
          <p:cNvGrpSpPr/>
          <p:nvPr/>
        </p:nvGrpSpPr>
        <p:grpSpPr>
          <a:xfrm>
            <a:off x="3532963" y="2715912"/>
            <a:ext cx="577380" cy="564866"/>
            <a:chOff x="4931034" y="2675676"/>
            <a:chExt cx="747692" cy="731486"/>
          </a:xfrm>
        </p:grpSpPr>
        <p:sp>
          <p:nvSpPr>
            <p:cNvPr id="224" name="직사각형 223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225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직사각형 225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27" name="포인트가 5개인 별 226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28" name="포인트가 5개인 별 227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29" name="포인트가 5개인 별 228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0" name="포인트가 5개인 별 229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1" name="포인트가 5개인 별 230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2" name="타원 231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33" name="직사각형 232"/>
          <p:cNvSpPr/>
          <p:nvPr/>
        </p:nvSpPr>
        <p:spPr>
          <a:xfrm>
            <a:off x="1890311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301381" y="4141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302607" y="3966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추가 </a:t>
            </a:r>
            <a:r>
              <a:rPr lang="ko-KR" altLang="en-US" sz="900" dirty="0"/>
              <a:t>능력</a:t>
            </a:r>
          </a:p>
        </p:txBody>
      </p:sp>
      <p:sp>
        <p:nvSpPr>
          <p:cNvPr id="236" name="직사각형 235"/>
          <p:cNvSpPr/>
          <p:nvPr/>
        </p:nvSpPr>
        <p:spPr>
          <a:xfrm>
            <a:off x="331374" y="4054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7" name="직사각형 236"/>
          <p:cNvSpPr/>
          <p:nvPr/>
        </p:nvSpPr>
        <p:spPr>
          <a:xfrm>
            <a:off x="331374" y="4205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8" name="직사각형 237"/>
          <p:cNvSpPr/>
          <p:nvPr/>
        </p:nvSpPr>
        <p:spPr>
          <a:xfrm>
            <a:off x="331374" y="4355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1391411" y="4045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0" name="직사각형 239"/>
          <p:cNvSpPr/>
          <p:nvPr/>
        </p:nvSpPr>
        <p:spPr>
          <a:xfrm>
            <a:off x="1391411" y="4197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1" name="직사각형 240"/>
          <p:cNvSpPr/>
          <p:nvPr/>
        </p:nvSpPr>
        <p:spPr>
          <a:xfrm>
            <a:off x="1391411" y="4346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3494821" y="4141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43" name="모서리가 둥근 직사각형 242"/>
          <p:cNvSpPr/>
          <p:nvPr/>
        </p:nvSpPr>
        <p:spPr>
          <a:xfrm>
            <a:off x="3496047" y="3966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244" name="직사각형 243"/>
          <p:cNvSpPr/>
          <p:nvPr/>
        </p:nvSpPr>
        <p:spPr>
          <a:xfrm>
            <a:off x="3524814" y="4054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5" name="직사각형 244"/>
          <p:cNvSpPr/>
          <p:nvPr/>
        </p:nvSpPr>
        <p:spPr>
          <a:xfrm>
            <a:off x="3524814" y="4205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6" name="직사각형 245"/>
          <p:cNvSpPr/>
          <p:nvPr/>
        </p:nvSpPr>
        <p:spPr>
          <a:xfrm>
            <a:off x="3524814" y="4355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4584851" y="4045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4584851" y="4197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4584851" y="4346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0" name="모서리가 둥근 직사각형 249"/>
          <p:cNvSpPr/>
          <p:nvPr/>
        </p:nvSpPr>
        <p:spPr>
          <a:xfrm>
            <a:off x="301381" y="4810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51" name="모서리가 둥근 직사각형 250"/>
          <p:cNvSpPr/>
          <p:nvPr/>
        </p:nvSpPr>
        <p:spPr>
          <a:xfrm>
            <a:off x="302607" y="4635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소켓 능력</a:t>
            </a:r>
            <a:endParaRPr lang="ko-KR" altLang="en-US" sz="900" dirty="0"/>
          </a:p>
        </p:txBody>
      </p:sp>
      <p:sp>
        <p:nvSpPr>
          <p:cNvPr id="252" name="직사각형 251"/>
          <p:cNvSpPr/>
          <p:nvPr/>
        </p:nvSpPr>
        <p:spPr>
          <a:xfrm>
            <a:off x="331374" y="47605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3" name="직사각형 252"/>
          <p:cNvSpPr/>
          <p:nvPr/>
        </p:nvSpPr>
        <p:spPr>
          <a:xfrm>
            <a:off x="331374" y="492505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4" name="직사각형 253"/>
          <p:cNvSpPr/>
          <p:nvPr/>
        </p:nvSpPr>
        <p:spPr>
          <a:xfrm>
            <a:off x="1391411" y="47519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5" name="직사각형 254"/>
          <p:cNvSpPr/>
          <p:nvPr/>
        </p:nvSpPr>
        <p:spPr>
          <a:xfrm>
            <a:off x="1391411" y="491640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6" name="타원 255"/>
          <p:cNvSpPr/>
          <p:nvPr/>
        </p:nvSpPr>
        <p:spPr>
          <a:xfrm>
            <a:off x="369720" y="48429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57" name="타원 256"/>
          <p:cNvSpPr/>
          <p:nvPr/>
        </p:nvSpPr>
        <p:spPr>
          <a:xfrm>
            <a:off x="379264" y="5008240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58" name="모서리가 둥근 직사각형 257"/>
          <p:cNvSpPr/>
          <p:nvPr/>
        </p:nvSpPr>
        <p:spPr>
          <a:xfrm>
            <a:off x="3492651" y="4810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3493877" y="4635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260" name="직사각형 259"/>
          <p:cNvSpPr/>
          <p:nvPr/>
        </p:nvSpPr>
        <p:spPr>
          <a:xfrm>
            <a:off x="3522644" y="47351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61" name="직사각형 260"/>
          <p:cNvSpPr/>
          <p:nvPr/>
        </p:nvSpPr>
        <p:spPr>
          <a:xfrm>
            <a:off x="3922264" y="4899652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2" name="직사각형 261"/>
          <p:cNvSpPr/>
          <p:nvPr/>
        </p:nvSpPr>
        <p:spPr>
          <a:xfrm>
            <a:off x="4582681" y="47265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3" name="타원 262"/>
          <p:cNvSpPr/>
          <p:nvPr/>
        </p:nvSpPr>
        <p:spPr>
          <a:xfrm>
            <a:off x="3560990" y="48175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4" name="타원 263"/>
          <p:cNvSpPr/>
          <p:nvPr/>
        </p:nvSpPr>
        <p:spPr>
          <a:xfrm>
            <a:off x="3570534" y="4982840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2854127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해제</a:t>
            </a:r>
            <a:endParaRPr lang="ko-KR" altLang="en-US" sz="1200" dirty="0"/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5417195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2233980" y="5289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강</a:t>
            </a:r>
            <a:r>
              <a:rPr lang="ko-KR" altLang="en-US" sz="1200"/>
              <a:t>화</a:t>
            </a:r>
            <a:endParaRPr lang="ko-KR" altLang="en-US" sz="1200" dirty="0"/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301381" y="3500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302607" y="3326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기본 </a:t>
            </a:r>
            <a:r>
              <a:rPr lang="ko-KR" altLang="en-US" sz="900" dirty="0"/>
              <a:t>능력</a:t>
            </a:r>
          </a:p>
        </p:txBody>
      </p:sp>
      <p:sp>
        <p:nvSpPr>
          <p:cNvPr id="270" name="직사각형 269"/>
          <p:cNvSpPr/>
          <p:nvPr/>
        </p:nvSpPr>
        <p:spPr>
          <a:xfrm>
            <a:off x="331374" y="3413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1" name="직사각형 270"/>
          <p:cNvSpPr/>
          <p:nvPr/>
        </p:nvSpPr>
        <p:spPr>
          <a:xfrm>
            <a:off x="331374" y="3564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2" name="직사각형 271"/>
          <p:cNvSpPr/>
          <p:nvPr/>
        </p:nvSpPr>
        <p:spPr>
          <a:xfrm>
            <a:off x="331374" y="3714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3" name="직사각형 272"/>
          <p:cNvSpPr/>
          <p:nvPr/>
        </p:nvSpPr>
        <p:spPr>
          <a:xfrm>
            <a:off x="1391411" y="3404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1391411" y="3556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1391411" y="3705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3494821" y="3500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3496047" y="3326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278" name="직사각형 277"/>
          <p:cNvSpPr/>
          <p:nvPr/>
        </p:nvSpPr>
        <p:spPr>
          <a:xfrm>
            <a:off x="3524814" y="3413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3524814" y="3564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0" name="직사각형 279"/>
          <p:cNvSpPr/>
          <p:nvPr/>
        </p:nvSpPr>
        <p:spPr>
          <a:xfrm>
            <a:off x="3524814" y="3714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1" name="직사각형 280"/>
          <p:cNvSpPr/>
          <p:nvPr/>
        </p:nvSpPr>
        <p:spPr>
          <a:xfrm>
            <a:off x="4584851" y="3404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82" name="직사각형 281"/>
          <p:cNvSpPr/>
          <p:nvPr/>
        </p:nvSpPr>
        <p:spPr>
          <a:xfrm>
            <a:off x="4584851" y="3556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4584851" y="3705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90" name="직사각형 289"/>
          <p:cNvSpPr/>
          <p:nvPr/>
        </p:nvSpPr>
        <p:spPr>
          <a:xfrm>
            <a:off x="1012646" y="2652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1" name="직사각형 290"/>
          <p:cNvSpPr/>
          <p:nvPr/>
        </p:nvSpPr>
        <p:spPr>
          <a:xfrm>
            <a:off x="2628290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희귀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2" name="직사각형 291"/>
          <p:cNvSpPr/>
          <p:nvPr/>
        </p:nvSpPr>
        <p:spPr>
          <a:xfrm>
            <a:off x="5094368" y="2678809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8" name="직사각형 317"/>
          <p:cNvSpPr/>
          <p:nvPr/>
        </p:nvSpPr>
        <p:spPr>
          <a:xfrm>
            <a:off x="4216704" y="2652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9" name="직사각형 318"/>
          <p:cNvSpPr/>
          <p:nvPr/>
        </p:nvSpPr>
        <p:spPr>
          <a:xfrm>
            <a:off x="5832348" y="2678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3748321" y="5301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4332496" y="5301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4882049" y="530159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pic>
        <p:nvPicPr>
          <p:cNvPr id="29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870" y="5383823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직사각형 108"/>
          <p:cNvSpPr/>
          <p:nvPr/>
        </p:nvSpPr>
        <p:spPr>
          <a:xfrm>
            <a:off x="1260186" y="3041255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1983729" y="3148342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102</a:t>
            </a:r>
            <a:endParaRPr lang="ko-KR" altLang="en-US" sz="800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7" y="3127924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직사각형 111"/>
          <p:cNvSpPr/>
          <p:nvPr/>
        </p:nvSpPr>
        <p:spPr>
          <a:xfrm>
            <a:off x="1012646" y="2837180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1890311" y="2876003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466132" y="3041255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5189675" y="3148342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3127924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직사각형 116"/>
          <p:cNvSpPr/>
          <p:nvPr/>
        </p:nvSpPr>
        <p:spPr>
          <a:xfrm>
            <a:off x="4218592" y="2837180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5096257" y="2876003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568776" y="3066289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왼쪽 창에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리스트가 나타납니다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왼쪽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리스트는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종류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등급으로 총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칸을 강제로 차지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상하 스크롤로 모든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종류와 보유 숫자를 파악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보유하지 않고 있다면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으로 표시되고 터치해도 반응이 없습니다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스택이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있는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중 소켓에 넣기를 원하는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터치합니다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7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9629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모서리가 둥근 직사각형 177"/>
          <p:cNvSpPr/>
          <p:nvPr/>
        </p:nvSpPr>
        <p:spPr>
          <a:xfrm>
            <a:off x="3442240" y="2130360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6014456" y="506789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313" name="모서리가 둥근 직사각형 312"/>
          <p:cNvSpPr/>
          <p:nvPr/>
        </p:nvSpPr>
        <p:spPr>
          <a:xfrm>
            <a:off x="5417195" y="506789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239802" y="2130360"/>
            <a:ext cx="3189197" cy="32461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1063423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수호의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1826557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지혜의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325" name="모서리가 둥근 직사각형 324"/>
          <p:cNvSpPr/>
          <p:nvPr/>
        </p:nvSpPr>
        <p:spPr>
          <a:xfrm>
            <a:off x="362957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용맹의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326" name="모서리가 둥근 직사각형 325"/>
          <p:cNvSpPr/>
          <p:nvPr/>
        </p:nvSpPr>
        <p:spPr>
          <a:xfrm>
            <a:off x="337462" y="2490043"/>
            <a:ext cx="2947522" cy="28866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1" name="모서리가 둥근 직사각형 390"/>
          <p:cNvSpPr/>
          <p:nvPr/>
        </p:nvSpPr>
        <p:spPr>
          <a:xfrm>
            <a:off x="2524866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재능의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grpSp>
        <p:nvGrpSpPr>
          <p:cNvPr id="125" name="그룹 124"/>
          <p:cNvGrpSpPr/>
          <p:nvPr/>
        </p:nvGrpSpPr>
        <p:grpSpPr>
          <a:xfrm>
            <a:off x="404664" y="2632082"/>
            <a:ext cx="593976" cy="499758"/>
            <a:chOff x="1064828" y="6226251"/>
            <a:chExt cx="984110" cy="954433"/>
          </a:xfrm>
        </p:grpSpPr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직사각형 126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그룹 128"/>
          <p:cNvGrpSpPr/>
          <p:nvPr/>
        </p:nvGrpSpPr>
        <p:grpSpPr>
          <a:xfrm>
            <a:off x="1135482" y="2623119"/>
            <a:ext cx="584870" cy="508721"/>
            <a:chOff x="1772816" y="6372200"/>
            <a:chExt cx="969023" cy="971550"/>
          </a:xfrm>
        </p:grpSpPr>
        <p:pic>
          <p:nvPicPr>
            <p:cNvPr id="1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직사각형 130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1934763" y="2625679"/>
            <a:ext cx="512576" cy="513708"/>
            <a:chOff x="2998854" y="4081463"/>
            <a:chExt cx="849246" cy="981075"/>
          </a:xfrm>
        </p:grpSpPr>
        <p:pic>
          <p:nvPicPr>
            <p:cNvPr id="13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직사각형 134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2608237" y="2601348"/>
            <a:ext cx="562246" cy="518696"/>
            <a:chOff x="3009900" y="4076700"/>
            <a:chExt cx="931540" cy="990600"/>
          </a:xfrm>
        </p:grpSpPr>
        <p:pic>
          <p:nvPicPr>
            <p:cNvPr id="13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404664" y="3166111"/>
            <a:ext cx="593976" cy="499758"/>
            <a:chOff x="1064828" y="6226251"/>
            <a:chExt cx="984110" cy="95443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직사각형 78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1135482" y="3157148"/>
            <a:ext cx="584870" cy="508721"/>
            <a:chOff x="1772816" y="6372200"/>
            <a:chExt cx="969023" cy="971550"/>
          </a:xfrm>
        </p:grpSpPr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직사각형 82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1934763" y="3159708"/>
            <a:ext cx="512576" cy="513708"/>
            <a:chOff x="2998854" y="4081463"/>
            <a:chExt cx="849246" cy="981075"/>
          </a:xfrm>
        </p:grpSpPr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직사각형 86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2608237" y="3135377"/>
            <a:ext cx="562246" cy="518696"/>
            <a:chOff x="3009900" y="4076700"/>
            <a:chExt cx="931540" cy="990600"/>
          </a:xfrm>
        </p:grpSpPr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직사각형 90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404664" y="3687458"/>
            <a:ext cx="593976" cy="499758"/>
            <a:chOff x="1064828" y="6226251"/>
            <a:chExt cx="984110" cy="954433"/>
          </a:xfrm>
        </p:grpSpPr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직사각형 94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1135482" y="3678495"/>
            <a:ext cx="584870" cy="508721"/>
            <a:chOff x="1772816" y="6372200"/>
            <a:chExt cx="969023" cy="971550"/>
          </a:xfrm>
        </p:grpSpPr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직사각형 98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1934763" y="3681055"/>
            <a:ext cx="512576" cy="513708"/>
            <a:chOff x="2998854" y="4081463"/>
            <a:chExt cx="849246" cy="981075"/>
          </a:xfrm>
        </p:grpSpPr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직사각형 102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2608237" y="3656724"/>
            <a:ext cx="562246" cy="518696"/>
            <a:chOff x="3009900" y="4076700"/>
            <a:chExt cx="931540" cy="990600"/>
          </a:xfrm>
        </p:grpSpPr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직사각형 106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404664" y="4223914"/>
            <a:ext cx="593976" cy="499758"/>
            <a:chOff x="1064828" y="6226251"/>
            <a:chExt cx="984110" cy="954433"/>
          </a:xfrm>
        </p:grpSpPr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직사각형 110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1135482" y="4214951"/>
            <a:ext cx="584870" cy="508721"/>
            <a:chOff x="1772816" y="6372200"/>
            <a:chExt cx="969023" cy="971550"/>
          </a:xfrm>
        </p:grpSpPr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직사각형 114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1934763" y="4217511"/>
            <a:ext cx="512576" cy="513708"/>
            <a:chOff x="2998854" y="4081463"/>
            <a:chExt cx="849246" cy="981075"/>
          </a:xfrm>
        </p:grpSpPr>
        <p:pic>
          <p:nvPicPr>
            <p:cNvPr id="11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직사각형 118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그룹 120"/>
          <p:cNvGrpSpPr/>
          <p:nvPr/>
        </p:nvGrpSpPr>
        <p:grpSpPr>
          <a:xfrm>
            <a:off x="2608237" y="4193180"/>
            <a:ext cx="562246" cy="518696"/>
            <a:chOff x="3009900" y="4076700"/>
            <a:chExt cx="931540" cy="990600"/>
          </a:xfrm>
        </p:grpSpPr>
        <p:pic>
          <p:nvPicPr>
            <p:cNvPr id="12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직사각형 122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그룹 140"/>
          <p:cNvGrpSpPr/>
          <p:nvPr/>
        </p:nvGrpSpPr>
        <p:grpSpPr>
          <a:xfrm>
            <a:off x="404664" y="4753218"/>
            <a:ext cx="593976" cy="499758"/>
            <a:chOff x="1064828" y="6226251"/>
            <a:chExt cx="984110" cy="954433"/>
          </a:xfrm>
        </p:grpSpPr>
        <p:pic>
          <p:nvPicPr>
            <p:cNvPr id="1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직사각형 142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2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1135482" y="4744255"/>
            <a:ext cx="584870" cy="508721"/>
            <a:chOff x="1772816" y="6372200"/>
            <a:chExt cx="969023" cy="971550"/>
          </a:xfrm>
        </p:grpSpPr>
        <p:pic>
          <p:nvPicPr>
            <p:cNvPr id="14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직사각형 146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2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그룹 148"/>
          <p:cNvGrpSpPr/>
          <p:nvPr/>
        </p:nvGrpSpPr>
        <p:grpSpPr>
          <a:xfrm>
            <a:off x="1934763" y="4746815"/>
            <a:ext cx="512576" cy="513708"/>
            <a:chOff x="2998854" y="4081463"/>
            <a:chExt cx="849246" cy="981075"/>
          </a:xfrm>
        </p:grpSpPr>
        <p:pic>
          <p:nvPicPr>
            <p:cNvPr id="15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직사각형 150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2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그룹 152"/>
          <p:cNvGrpSpPr/>
          <p:nvPr/>
        </p:nvGrpSpPr>
        <p:grpSpPr>
          <a:xfrm>
            <a:off x="2608237" y="4722484"/>
            <a:ext cx="562246" cy="518696"/>
            <a:chOff x="3009900" y="4076700"/>
            <a:chExt cx="931540" cy="990600"/>
          </a:xfrm>
        </p:grpSpPr>
        <p:pic>
          <p:nvPicPr>
            <p:cNvPr id="154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직사각형 154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2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57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274" y="50296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모서리가 둥근 직사각형 157"/>
          <p:cNvSpPr/>
          <p:nvPr/>
        </p:nvSpPr>
        <p:spPr>
          <a:xfrm>
            <a:off x="3474629" y="2183036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6393177" y="2183036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3474629" y="2453891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161" name="그룹 160"/>
          <p:cNvGrpSpPr/>
          <p:nvPr/>
        </p:nvGrpSpPr>
        <p:grpSpPr>
          <a:xfrm>
            <a:off x="3532963" y="2490993"/>
            <a:ext cx="577380" cy="564866"/>
            <a:chOff x="4931034" y="2675676"/>
            <a:chExt cx="747692" cy="731486"/>
          </a:xfrm>
        </p:grpSpPr>
        <p:sp>
          <p:nvSpPr>
            <p:cNvPr id="162" name="직사각형 161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163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직사각형 163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65" name="포인트가 5개인 별 164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66" name="포인트가 5개인 별 165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67" name="포인트가 5개인 별 166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68" name="포인트가 5개인 별 167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69" name="포인트가 5개인 별 168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70" name="타원 169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71" name="모서리가 둥근 직사각형 170"/>
          <p:cNvSpPr/>
          <p:nvPr/>
        </p:nvSpPr>
        <p:spPr>
          <a:xfrm>
            <a:off x="3494821" y="3916701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3496047" y="3742011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173" name="직사각형 172"/>
          <p:cNvSpPr/>
          <p:nvPr/>
        </p:nvSpPr>
        <p:spPr>
          <a:xfrm>
            <a:off x="3524814" y="382908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3524814" y="398086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3524814" y="413040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4584851" y="382044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4584851" y="397222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03" name="직사각형 202"/>
          <p:cNvSpPr/>
          <p:nvPr/>
        </p:nvSpPr>
        <p:spPr>
          <a:xfrm>
            <a:off x="4584851" y="4121758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3492651" y="4585165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3493877" y="44104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209" name="직사각형 208"/>
          <p:cNvSpPr/>
          <p:nvPr/>
        </p:nvSpPr>
        <p:spPr>
          <a:xfrm>
            <a:off x="3522644" y="45102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10" name="직사각형 209"/>
          <p:cNvSpPr/>
          <p:nvPr/>
        </p:nvSpPr>
        <p:spPr>
          <a:xfrm>
            <a:off x="3922264" y="4674733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1" name="직사각형 210"/>
          <p:cNvSpPr/>
          <p:nvPr/>
        </p:nvSpPr>
        <p:spPr>
          <a:xfrm>
            <a:off x="4582681" y="45016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13" name="타원 212"/>
          <p:cNvSpPr/>
          <p:nvPr/>
        </p:nvSpPr>
        <p:spPr>
          <a:xfrm>
            <a:off x="3560990" y="459267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14" name="타원 213"/>
          <p:cNvSpPr/>
          <p:nvPr/>
        </p:nvSpPr>
        <p:spPr>
          <a:xfrm>
            <a:off x="3570534" y="4757921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3494821" y="3275846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16" name="모서리가 둥근 직사각형 215"/>
          <p:cNvSpPr/>
          <p:nvPr/>
        </p:nvSpPr>
        <p:spPr>
          <a:xfrm>
            <a:off x="3496047" y="3101156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217" name="직사각형 216"/>
          <p:cNvSpPr/>
          <p:nvPr/>
        </p:nvSpPr>
        <p:spPr>
          <a:xfrm>
            <a:off x="3524814" y="318823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18" name="직사각형 217"/>
          <p:cNvSpPr/>
          <p:nvPr/>
        </p:nvSpPr>
        <p:spPr>
          <a:xfrm>
            <a:off x="3524814" y="334001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19" name="직사각형 218"/>
          <p:cNvSpPr/>
          <p:nvPr/>
        </p:nvSpPr>
        <p:spPr>
          <a:xfrm>
            <a:off x="3524814" y="348954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20" name="직사각형 219"/>
          <p:cNvSpPr/>
          <p:nvPr/>
        </p:nvSpPr>
        <p:spPr>
          <a:xfrm>
            <a:off x="4584851" y="317958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21" name="직사각형 220"/>
          <p:cNvSpPr/>
          <p:nvPr/>
        </p:nvSpPr>
        <p:spPr>
          <a:xfrm>
            <a:off x="4584851" y="333136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22" name="직사각형 221"/>
          <p:cNvSpPr/>
          <p:nvPr/>
        </p:nvSpPr>
        <p:spPr>
          <a:xfrm>
            <a:off x="4584851" y="3480903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26" name="직사각형 225"/>
          <p:cNvSpPr/>
          <p:nvPr/>
        </p:nvSpPr>
        <p:spPr>
          <a:xfrm>
            <a:off x="5094368" y="2453890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3" name="직사각형 232"/>
          <p:cNvSpPr/>
          <p:nvPr/>
        </p:nvSpPr>
        <p:spPr>
          <a:xfrm>
            <a:off x="4216704" y="2428074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4" name="직사각형 233"/>
          <p:cNvSpPr/>
          <p:nvPr/>
        </p:nvSpPr>
        <p:spPr>
          <a:xfrm>
            <a:off x="5832348" y="2453890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3748321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4332496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182" name="모서리가 둥근 직사각형 181"/>
          <p:cNvSpPr/>
          <p:nvPr/>
        </p:nvSpPr>
        <p:spPr>
          <a:xfrm>
            <a:off x="4882049" y="5076056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sp>
        <p:nvSpPr>
          <p:cNvPr id="199" name="직사각형 198"/>
          <p:cNvSpPr/>
          <p:nvPr/>
        </p:nvSpPr>
        <p:spPr>
          <a:xfrm>
            <a:off x="4466132" y="2819984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5189675" y="2927071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2906653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직사각형 203"/>
          <p:cNvSpPr/>
          <p:nvPr/>
        </p:nvSpPr>
        <p:spPr>
          <a:xfrm>
            <a:off x="4218592" y="2615909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5096257" y="2654732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5568776" y="284501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갖고 있는 능력들이 나열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선택을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7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9629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모서리가 둥근 직사각형 177"/>
          <p:cNvSpPr/>
          <p:nvPr/>
        </p:nvSpPr>
        <p:spPr>
          <a:xfrm>
            <a:off x="3442240" y="2130360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6014456" y="506789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313" name="모서리가 둥근 직사각형 312"/>
          <p:cNvSpPr/>
          <p:nvPr/>
        </p:nvSpPr>
        <p:spPr>
          <a:xfrm>
            <a:off x="5417195" y="506789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239802" y="2130360"/>
            <a:ext cx="3189197" cy="32461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1063423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사파이어</a:t>
            </a:r>
            <a:endParaRPr lang="ko-KR" altLang="en-US" sz="1000" dirty="0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1826557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토파즈</a:t>
            </a:r>
            <a:endParaRPr lang="ko-KR" altLang="en-US" sz="1000" dirty="0"/>
          </a:p>
        </p:txBody>
      </p:sp>
      <p:sp>
        <p:nvSpPr>
          <p:cNvPr id="325" name="모서리가 둥근 직사각형 324"/>
          <p:cNvSpPr/>
          <p:nvPr/>
        </p:nvSpPr>
        <p:spPr>
          <a:xfrm>
            <a:off x="362957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루비</a:t>
            </a:r>
            <a:endParaRPr lang="ko-KR" altLang="en-US" sz="1000" dirty="0"/>
          </a:p>
        </p:txBody>
      </p:sp>
      <p:sp>
        <p:nvSpPr>
          <p:cNvPr id="391" name="모서리가 둥근 직사각형 390"/>
          <p:cNvSpPr/>
          <p:nvPr/>
        </p:nvSpPr>
        <p:spPr>
          <a:xfrm>
            <a:off x="2524866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아메시스</a:t>
            </a:r>
            <a:endParaRPr lang="ko-KR" altLang="en-US" sz="1000" dirty="0"/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340502" y="2234225"/>
            <a:ext cx="2947522" cy="28866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340502" y="2338094"/>
            <a:ext cx="2947522" cy="294592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1129093" y="2402363"/>
            <a:ext cx="2111760" cy="232514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LV3 </a:t>
            </a:r>
            <a:r>
              <a:rPr lang="ko-KR" altLang="en-US" sz="1200" dirty="0" smtClean="0"/>
              <a:t>루비</a:t>
            </a:r>
            <a:endParaRPr lang="en-US" altLang="ko-KR" sz="1200" dirty="0" smtClean="0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1129093" y="2671195"/>
            <a:ext cx="2111760" cy="421330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투구 소켓 능력</a:t>
            </a:r>
            <a:endParaRPr lang="en-US" altLang="ko-KR" sz="1200" dirty="0" smtClean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418227" y="3157267"/>
            <a:ext cx="2809925" cy="1803381"/>
          </a:xfrm>
          <a:prstGeom prst="roundRect">
            <a:avLst>
              <a:gd name="adj" fmla="val 1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134" name="직사각형 133"/>
          <p:cNvSpPr/>
          <p:nvPr/>
        </p:nvSpPr>
        <p:spPr>
          <a:xfrm>
            <a:off x="472351" y="3185307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골드 </a:t>
            </a:r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획득량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2217114" y="3176661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472351" y="3441757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경험치 </a:t>
            </a:r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획득량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2217114" y="3433111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472351" y="3695544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무기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2217114" y="368689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472351" y="3951994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방어구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2217114" y="394334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472351" y="4203191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장신구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2217114" y="419454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472351" y="4459641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룬스톤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2217114" y="445099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3106197" y="2185864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grpSp>
        <p:nvGrpSpPr>
          <p:cNvPr id="83" name="그룹 82"/>
          <p:cNvGrpSpPr/>
          <p:nvPr/>
        </p:nvGrpSpPr>
        <p:grpSpPr>
          <a:xfrm>
            <a:off x="418227" y="2483528"/>
            <a:ext cx="584870" cy="508721"/>
            <a:chOff x="1772816" y="6372200"/>
            <a:chExt cx="969023" cy="971550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직사각형 84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2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94" name="모서리가 둥근 직사각형 93"/>
          <p:cNvSpPr/>
          <p:nvPr/>
        </p:nvSpPr>
        <p:spPr>
          <a:xfrm>
            <a:off x="3474629" y="2183036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6393177" y="2183036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00" name="모서리가 둥근 직사각형 99"/>
          <p:cNvSpPr/>
          <p:nvPr/>
        </p:nvSpPr>
        <p:spPr>
          <a:xfrm>
            <a:off x="3474629" y="2453891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101" name="그룹 100"/>
          <p:cNvGrpSpPr/>
          <p:nvPr/>
        </p:nvGrpSpPr>
        <p:grpSpPr>
          <a:xfrm>
            <a:off x="3532963" y="2490993"/>
            <a:ext cx="577380" cy="564866"/>
            <a:chOff x="4931034" y="2675676"/>
            <a:chExt cx="747692" cy="731486"/>
          </a:xfrm>
        </p:grpSpPr>
        <p:sp>
          <p:nvSpPr>
            <p:cNvPr id="102" name="직사각형 101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103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직사각형 103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5" name="포인트가 5개인 별 104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8" name="포인트가 5개인 별 107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9" name="포인트가 5개인 별 108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10" name="타원 109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1" name="모서리가 둥근 직사각형 110"/>
          <p:cNvSpPr/>
          <p:nvPr/>
        </p:nvSpPr>
        <p:spPr>
          <a:xfrm>
            <a:off x="3494821" y="3916701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3496047" y="3742011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113" name="직사각형 112"/>
          <p:cNvSpPr/>
          <p:nvPr/>
        </p:nvSpPr>
        <p:spPr>
          <a:xfrm>
            <a:off x="3524814" y="382908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3524814" y="398086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3524814" y="413040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4584851" y="382044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4584851" y="397222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4584851" y="4121758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3492651" y="4585165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93877" y="44104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3522644" y="45102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3922264" y="4674733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4582681" y="45016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0" name="타원 129"/>
          <p:cNvSpPr/>
          <p:nvPr/>
        </p:nvSpPr>
        <p:spPr>
          <a:xfrm>
            <a:off x="3560990" y="459267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47" name="타원 146"/>
          <p:cNvSpPr/>
          <p:nvPr/>
        </p:nvSpPr>
        <p:spPr>
          <a:xfrm>
            <a:off x="3570534" y="4757921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3494821" y="3275846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3496047" y="3101156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150" name="직사각형 149"/>
          <p:cNvSpPr/>
          <p:nvPr/>
        </p:nvSpPr>
        <p:spPr>
          <a:xfrm>
            <a:off x="3524814" y="318823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3524814" y="334001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3524814" y="348954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4584851" y="317958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4584851" y="333136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4584851" y="3480903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5094368" y="2453890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4216704" y="2428074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5832348" y="2453890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3748321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4332496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4882049" y="5076056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81594" y="503226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취소</a:t>
            </a:r>
            <a:endParaRPr lang="ko-KR" altLang="en-US" sz="1200" dirty="0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084333" y="503226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선택</a:t>
            </a:r>
            <a:endParaRPr lang="ko-KR" altLang="en-US" sz="1200" dirty="0"/>
          </a:p>
        </p:txBody>
      </p:sp>
      <p:pic>
        <p:nvPicPr>
          <p:cNvPr id="151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413" y="5086447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직사각형 94"/>
          <p:cNvSpPr/>
          <p:nvPr/>
        </p:nvSpPr>
        <p:spPr>
          <a:xfrm>
            <a:off x="4466132" y="2808109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5189675" y="2915196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2894778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직사각형 97"/>
          <p:cNvSpPr/>
          <p:nvPr/>
        </p:nvSpPr>
        <p:spPr>
          <a:xfrm>
            <a:off x="4218592" y="2604034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096257" y="264285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5568776" y="283314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오른쪽에 팝업이 등장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소켓 능력 창이 붕 떠오르듯 확대되는 것처럼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뒤쪽 창이 어둡게 되면 더 좋을 것 같습니다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10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넣고자 하는 소켓을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터치하면 바로 연출이 시작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왼쪽 창에서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랜덤하게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선택 된 능력 하나를 제외한 다른 능력들이 좌에서 우로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페이드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아웃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동시에 오른쪽 팝업 중 내가 터치한 소켓 항목만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팝업에 남고 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왼쪽 창 연출이 끝나면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랜덤하게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선택 된 능력 텍스트가 팡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하고 터지는 것처럼 보여지면서 팝업으로 올라옵니다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7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9629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모서리가 둥근 직사각형 177"/>
          <p:cNvSpPr/>
          <p:nvPr/>
        </p:nvSpPr>
        <p:spPr>
          <a:xfrm>
            <a:off x="3442240" y="2130360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6014456" y="506789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313" name="모서리가 둥근 직사각형 312"/>
          <p:cNvSpPr/>
          <p:nvPr/>
        </p:nvSpPr>
        <p:spPr>
          <a:xfrm>
            <a:off x="5417195" y="506789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239802" y="2130360"/>
            <a:ext cx="3189197" cy="32461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1063423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사파이어</a:t>
            </a:r>
            <a:endParaRPr lang="ko-KR" altLang="en-US" sz="1000" dirty="0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1826557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토파즈</a:t>
            </a:r>
            <a:endParaRPr lang="ko-KR" altLang="en-US" sz="1000" dirty="0"/>
          </a:p>
        </p:txBody>
      </p:sp>
      <p:sp>
        <p:nvSpPr>
          <p:cNvPr id="325" name="모서리가 둥근 직사각형 324"/>
          <p:cNvSpPr/>
          <p:nvPr/>
        </p:nvSpPr>
        <p:spPr>
          <a:xfrm>
            <a:off x="362957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루비</a:t>
            </a:r>
            <a:endParaRPr lang="ko-KR" altLang="en-US" sz="1000" dirty="0"/>
          </a:p>
        </p:txBody>
      </p:sp>
      <p:sp>
        <p:nvSpPr>
          <p:cNvPr id="391" name="모서리가 둥근 직사각형 390"/>
          <p:cNvSpPr/>
          <p:nvPr/>
        </p:nvSpPr>
        <p:spPr>
          <a:xfrm>
            <a:off x="2524866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아메시스</a:t>
            </a:r>
            <a:endParaRPr lang="ko-KR" altLang="en-US" sz="1000" dirty="0"/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340502" y="2234225"/>
            <a:ext cx="2947522" cy="28866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340502" y="2338094"/>
            <a:ext cx="2947522" cy="294592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1129093" y="2402363"/>
            <a:ext cx="2111760" cy="232514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LV3 </a:t>
            </a:r>
            <a:r>
              <a:rPr lang="ko-KR" altLang="en-US" sz="1200" dirty="0" smtClean="0"/>
              <a:t>루비</a:t>
            </a:r>
            <a:endParaRPr lang="en-US" altLang="ko-KR" sz="1200" dirty="0" smtClean="0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1129093" y="2671195"/>
            <a:ext cx="2111760" cy="421330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투구 소켓 능력</a:t>
            </a:r>
            <a:endParaRPr lang="en-US" altLang="ko-KR" sz="1200" dirty="0" smtClean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418227" y="3157267"/>
            <a:ext cx="2809925" cy="1803381"/>
          </a:xfrm>
          <a:prstGeom prst="roundRect">
            <a:avLst>
              <a:gd name="adj" fmla="val 1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134" name="직사각형 133"/>
          <p:cNvSpPr/>
          <p:nvPr/>
        </p:nvSpPr>
        <p:spPr>
          <a:xfrm>
            <a:off x="472351" y="3185307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골드 </a:t>
            </a:r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획득량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2217114" y="3176661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472351" y="3441757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경험치 </a:t>
            </a:r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획득량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2217114" y="3433111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472351" y="3695544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무기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2217114" y="368689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472351" y="3951994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방어구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2217114" y="394334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472351" y="4203191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장신구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2217114" y="419454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472351" y="4459641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룬스톤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2217114" y="445099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3106197" y="2185864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grpSp>
        <p:nvGrpSpPr>
          <p:cNvPr id="83" name="그룹 82"/>
          <p:cNvGrpSpPr/>
          <p:nvPr/>
        </p:nvGrpSpPr>
        <p:grpSpPr>
          <a:xfrm>
            <a:off x="418227" y="2483528"/>
            <a:ext cx="584870" cy="508721"/>
            <a:chOff x="1772816" y="6372200"/>
            <a:chExt cx="969023" cy="971550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직사각형 84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2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94" name="모서리가 둥근 직사각형 93"/>
          <p:cNvSpPr/>
          <p:nvPr/>
        </p:nvSpPr>
        <p:spPr>
          <a:xfrm>
            <a:off x="3474629" y="2183036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6393177" y="2183036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00" name="모서리가 둥근 직사각형 99"/>
          <p:cNvSpPr/>
          <p:nvPr/>
        </p:nvSpPr>
        <p:spPr>
          <a:xfrm>
            <a:off x="3474629" y="2453891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101" name="그룹 100"/>
          <p:cNvGrpSpPr/>
          <p:nvPr/>
        </p:nvGrpSpPr>
        <p:grpSpPr>
          <a:xfrm>
            <a:off x="3532963" y="2490993"/>
            <a:ext cx="577380" cy="564866"/>
            <a:chOff x="4931034" y="2675676"/>
            <a:chExt cx="747692" cy="731486"/>
          </a:xfrm>
        </p:grpSpPr>
        <p:sp>
          <p:nvSpPr>
            <p:cNvPr id="102" name="직사각형 101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103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직사각형 103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5" name="포인트가 5개인 별 104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8" name="포인트가 5개인 별 107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9" name="포인트가 5개인 별 108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10" name="타원 109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1" name="모서리가 둥근 직사각형 110"/>
          <p:cNvSpPr/>
          <p:nvPr/>
        </p:nvSpPr>
        <p:spPr>
          <a:xfrm>
            <a:off x="3494821" y="3916701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3496047" y="3742011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113" name="직사각형 112"/>
          <p:cNvSpPr/>
          <p:nvPr/>
        </p:nvSpPr>
        <p:spPr>
          <a:xfrm>
            <a:off x="3524814" y="382908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3524814" y="398086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3524814" y="413040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4584851" y="382044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4584851" y="397222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 </a:t>
            </a:r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(+0.1%)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4584851" y="4121758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 (+0.1%)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568776" y="382044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5568776" y="397222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5568776" y="412175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3492651" y="4585165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93877" y="44104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3522644" y="45102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3922264" y="4674733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4582681" y="45016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5566606" y="45016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30" name="타원 129"/>
          <p:cNvSpPr/>
          <p:nvPr/>
        </p:nvSpPr>
        <p:spPr>
          <a:xfrm>
            <a:off x="3560990" y="459267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47" name="타원 146"/>
          <p:cNvSpPr/>
          <p:nvPr/>
        </p:nvSpPr>
        <p:spPr>
          <a:xfrm>
            <a:off x="3570534" y="4757921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3494821" y="3275846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3496047" y="3101156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150" name="직사각형 149"/>
          <p:cNvSpPr/>
          <p:nvPr/>
        </p:nvSpPr>
        <p:spPr>
          <a:xfrm>
            <a:off x="3524814" y="318823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3524814" y="334001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3524814" y="348954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4584851" y="317958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4584851" y="333136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 </a:t>
            </a:r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(+0.1%)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4584851" y="3480903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 (+0.1%)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5568776" y="317958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5568776" y="333136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5568776" y="348090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5094368" y="2453890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4464244" y="2631747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4464244" y="2808984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생존력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5187787" y="2738834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302</a:t>
            </a:r>
            <a:endParaRPr lang="ko-KR" altLang="en-US" sz="800" dirty="0"/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85" y="2718416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모서리가 둥근 직사각형 165"/>
          <p:cNvSpPr/>
          <p:nvPr/>
        </p:nvSpPr>
        <p:spPr>
          <a:xfrm>
            <a:off x="5187843" y="2902538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248</a:t>
            </a:r>
            <a:endParaRPr lang="ko-KR" altLang="en-US" sz="800" dirty="0"/>
          </a:p>
        </p:txBody>
      </p:sp>
      <p:pic>
        <p:nvPicPr>
          <p:cNvPr id="167" name="Picture 2" descr="http://images.vectorhq.com/images/premium/thumbs/129/shield-icon-isolated-on-white-background-vector_1298328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73" y="2894820"/>
            <a:ext cx="167127" cy="1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직사각형 167"/>
          <p:cNvSpPr/>
          <p:nvPr/>
        </p:nvSpPr>
        <p:spPr>
          <a:xfrm>
            <a:off x="4216704" y="2428074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5832348" y="2453890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5568776" y="263160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5568776" y="280778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FF0000"/>
                </a:solidFill>
              </a:rPr>
              <a:t>-42</a:t>
            </a:r>
            <a:endParaRPr lang="ko-KR" altLang="en-US" sz="8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3748321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4332496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4882049" y="5076056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81594" y="503226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취소</a:t>
            </a:r>
            <a:endParaRPr lang="ko-KR" altLang="en-US" sz="1200" dirty="0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084333" y="503226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선택</a:t>
            </a:r>
            <a:endParaRPr lang="ko-KR" altLang="en-US" sz="1200" dirty="0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3442240" y="2130191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57563" y="3634126"/>
            <a:ext cx="3165189" cy="917155"/>
            <a:chOff x="2814501" y="5894484"/>
            <a:chExt cx="3307061" cy="917155"/>
          </a:xfrm>
        </p:grpSpPr>
        <p:sp>
          <p:nvSpPr>
            <p:cNvPr id="96" name="모서리가 둥근 직사각형 95"/>
            <p:cNvSpPr/>
            <p:nvPr/>
          </p:nvSpPr>
          <p:spPr>
            <a:xfrm>
              <a:off x="2819551" y="5894484"/>
              <a:ext cx="3294436" cy="917155"/>
            </a:xfrm>
            <a:prstGeom prst="roundRect">
              <a:avLst>
                <a:gd name="adj" fmla="val 3882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dirty="0"/>
            </a:p>
          </p:txBody>
        </p:sp>
        <p:sp>
          <p:nvSpPr>
            <p:cNvPr id="97" name="모서리가 둥근 직사각형 96"/>
            <p:cNvSpPr/>
            <p:nvPr/>
          </p:nvSpPr>
          <p:spPr>
            <a:xfrm>
              <a:off x="2814501" y="5894484"/>
              <a:ext cx="3299485" cy="322781"/>
            </a:xfrm>
            <a:prstGeom prst="roundRect">
              <a:avLst>
                <a:gd name="adj" fmla="val 6242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 err="1" smtClean="0"/>
                <a:t>룬스톤</a:t>
              </a:r>
              <a:r>
                <a:rPr lang="ko-KR" altLang="en-US" sz="900" dirty="0" smtClean="0"/>
                <a:t> 적용 시 기존 </a:t>
              </a:r>
              <a:r>
                <a:rPr lang="ko-KR" altLang="en-US" sz="900" dirty="0" err="1" smtClean="0"/>
                <a:t>룬스톤은</a:t>
              </a:r>
              <a:r>
                <a:rPr lang="ko-KR" altLang="en-US" sz="900" dirty="0" smtClean="0"/>
                <a:t> 소멸 됩니다</a:t>
              </a:r>
              <a:r>
                <a:rPr lang="en-US" altLang="ko-KR" sz="900" dirty="0" smtClean="0"/>
                <a:t>.</a:t>
              </a:r>
            </a:p>
            <a:p>
              <a:pPr algn="ctr"/>
              <a:r>
                <a:rPr lang="ko-KR" altLang="en-US" sz="900" dirty="0" smtClean="0"/>
                <a:t>어느 소켓에 </a:t>
              </a:r>
              <a:r>
                <a:rPr lang="ko-KR" altLang="en-US" sz="900" dirty="0" err="1" smtClean="0"/>
                <a:t>룬스톤을</a:t>
              </a:r>
              <a:r>
                <a:rPr lang="ko-KR" altLang="en-US" sz="900" dirty="0" smtClean="0"/>
                <a:t> 넣으시겠습니까</a:t>
              </a:r>
              <a:r>
                <a:rPr lang="en-US" altLang="ko-KR" sz="900" dirty="0" smtClean="0"/>
                <a:t>?</a:t>
              </a:r>
              <a:endParaRPr lang="ko-KR" altLang="en-US" sz="900" dirty="0"/>
            </a:p>
          </p:txBody>
        </p:sp>
        <p:sp>
          <p:nvSpPr>
            <p:cNvPr id="98" name="모서리가 둥근 직사각형 97"/>
            <p:cNvSpPr/>
            <p:nvPr/>
          </p:nvSpPr>
          <p:spPr>
            <a:xfrm>
              <a:off x="2827126" y="6227010"/>
              <a:ext cx="3294436" cy="280809"/>
            </a:xfrm>
            <a:prstGeom prst="roundRect">
              <a:avLst>
                <a:gd name="adj" fmla="val 3882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dirty="0"/>
            </a:p>
          </p:txBody>
        </p:sp>
        <p:sp>
          <p:nvSpPr>
            <p:cNvPr id="146" name="모서리가 둥근 직사각형 145"/>
            <p:cNvSpPr/>
            <p:nvPr/>
          </p:nvSpPr>
          <p:spPr>
            <a:xfrm>
              <a:off x="2827126" y="6514260"/>
              <a:ext cx="3294436" cy="297379"/>
            </a:xfrm>
            <a:prstGeom prst="roundRect">
              <a:avLst>
                <a:gd name="adj" fmla="val 3882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dirty="0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3706863" y="6186632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0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공격력</a:t>
              </a:r>
              <a:endParaRPr lang="ko-KR" altLang="en-US" sz="10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5059223" y="6177986"/>
              <a:ext cx="983925" cy="329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 smtClean="0">
                  <a:ln w="3175">
                    <a:noFill/>
                  </a:ln>
                  <a:solidFill>
                    <a:schemeClr val="bg1"/>
                  </a:solidFill>
                </a:rPr>
                <a:t>388 ~ 404</a:t>
              </a:r>
              <a:endParaRPr lang="ko-KR" altLang="en-US" sz="1000" b="1" dirty="0">
                <a:ln w="3175"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2" name="타원 181"/>
            <p:cNvSpPr/>
            <p:nvPr/>
          </p:nvSpPr>
          <p:spPr>
            <a:xfrm>
              <a:off x="3060543" y="6270955"/>
              <a:ext cx="152542" cy="15254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3706863" y="6490452"/>
              <a:ext cx="104457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0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비어 있음</a:t>
              </a:r>
              <a:endParaRPr lang="ko-KR" altLang="en-US" sz="10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184" name="타원 183"/>
            <p:cNvSpPr/>
            <p:nvPr/>
          </p:nvSpPr>
          <p:spPr>
            <a:xfrm>
              <a:off x="3060543" y="6574775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</p:grpSp>
      <p:pic>
        <p:nvPicPr>
          <p:cNvPr id="18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399" y="4041984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원하는 능력을 선택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원하는 능력을 터치하는 순간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페이지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번 화면에서 우측 소켓 내용이 선택한 내용으로 변경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소켓 색깔과 내용이 변경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만약 우측 내용을 선택 했다면 기존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유지한다는 의미로 변경되는 점은 없습니다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변경 된 화면이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번 화면이므로 이후 반복해서 변경하고자 한다면 같은 방법으로 곧장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11)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번부터 진행할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7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9629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모서리가 둥근 직사각형 177"/>
          <p:cNvSpPr/>
          <p:nvPr/>
        </p:nvSpPr>
        <p:spPr>
          <a:xfrm>
            <a:off x="3442240" y="2130360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6014456" y="506789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313" name="모서리가 둥근 직사각형 312"/>
          <p:cNvSpPr/>
          <p:nvPr/>
        </p:nvSpPr>
        <p:spPr>
          <a:xfrm>
            <a:off x="5417195" y="506789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239802" y="2130360"/>
            <a:ext cx="3189197" cy="32461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1063423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사파이어</a:t>
            </a:r>
            <a:endParaRPr lang="ko-KR" altLang="en-US" sz="1000" dirty="0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1826557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토파즈</a:t>
            </a:r>
            <a:endParaRPr lang="ko-KR" altLang="en-US" sz="1000" dirty="0"/>
          </a:p>
        </p:txBody>
      </p:sp>
      <p:sp>
        <p:nvSpPr>
          <p:cNvPr id="325" name="모서리가 둥근 직사각형 324"/>
          <p:cNvSpPr/>
          <p:nvPr/>
        </p:nvSpPr>
        <p:spPr>
          <a:xfrm>
            <a:off x="362957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루비</a:t>
            </a:r>
            <a:endParaRPr lang="ko-KR" altLang="en-US" sz="1000" dirty="0"/>
          </a:p>
        </p:txBody>
      </p:sp>
      <p:sp>
        <p:nvSpPr>
          <p:cNvPr id="391" name="모서리가 둥근 직사각형 390"/>
          <p:cNvSpPr/>
          <p:nvPr/>
        </p:nvSpPr>
        <p:spPr>
          <a:xfrm>
            <a:off x="2524866" y="2231908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아메시스</a:t>
            </a:r>
            <a:endParaRPr lang="ko-KR" altLang="en-US" sz="1000" dirty="0"/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340502" y="2234225"/>
            <a:ext cx="2947522" cy="28866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340502" y="2338094"/>
            <a:ext cx="2947522" cy="294592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1129093" y="2402363"/>
            <a:ext cx="2111760" cy="232514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LV3 </a:t>
            </a:r>
            <a:r>
              <a:rPr lang="ko-KR" altLang="en-US" sz="1200" dirty="0" smtClean="0"/>
              <a:t>루비</a:t>
            </a:r>
            <a:endParaRPr lang="en-US" altLang="ko-KR" sz="1200" dirty="0" smtClean="0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1129093" y="2671195"/>
            <a:ext cx="2111760" cy="421330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투구 소켓 능력</a:t>
            </a:r>
            <a:endParaRPr lang="en-US" altLang="ko-KR" sz="1200" dirty="0" smtClean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418227" y="3157267"/>
            <a:ext cx="2809925" cy="1803381"/>
          </a:xfrm>
          <a:prstGeom prst="roundRect">
            <a:avLst>
              <a:gd name="adj" fmla="val 1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134" name="직사각형 133"/>
          <p:cNvSpPr/>
          <p:nvPr/>
        </p:nvSpPr>
        <p:spPr>
          <a:xfrm>
            <a:off x="472351" y="3185307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골드 </a:t>
            </a:r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획득량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2217114" y="3176661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472351" y="3441757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경험치 </a:t>
            </a:r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획득량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2217114" y="3433111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472351" y="3695544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무기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2217114" y="368689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472351" y="3951994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방어구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2217114" y="394334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472351" y="4203191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장신구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2217114" y="419454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472351" y="4459641"/>
            <a:ext cx="1744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룬스톤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획득 확률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2217114" y="445099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ln w="3175">
                  <a:noFill/>
                </a:ln>
                <a:solidFill>
                  <a:schemeClr val="bg1"/>
                </a:solidFill>
              </a:rPr>
              <a:t>3% ~ 5%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3106197" y="2185864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grpSp>
        <p:nvGrpSpPr>
          <p:cNvPr id="83" name="그룹 82"/>
          <p:cNvGrpSpPr/>
          <p:nvPr/>
        </p:nvGrpSpPr>
        <p:grpSpPr>
          <a:xfrm>
            <a:off x="418227" y="2483528"/>
            <a:ext cx="584870" cy="508721"/>
            <a:chOff x="1772816" y="6372200"/>
            <a:chExt cx="969023" cy="971550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직사각형 84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2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94" name="모서리가 둥근 직사각형 93"/>
          <p:cNvSpPr/>
          <p:nvPr/>
        </p:nvSpPr>
        <p:spPr>
          <a:xfrm>
            <a:off x="3474629" y="2183036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6393177" y="2183036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00" name="모서리가 둥근 직사각형 99"/>
          <p:cNvSpPr/>
          <p:nvPr/>
        </p:nvSpPr>
        <p:spPr>
          <a:xfrm>
            <a:off x="3474629" y="2453891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101" name="그룹 100"/>
          <p:cNvGrpSpPr/>
          <p:nvPr/>
        </p:nvGrpSpPr>
        <p:grpSpPr>
          <a:xfrm>
            <a:off x="3532963" y="2490993"/>
            <a:ext cx="577380" cy="564866"/>
            <a:chOff x="4931034" y="2675676"/>
            <a:chExt cx="747692" cy="731486"/>
          </a:xfrm>
        </p:grpSpPr>
        <p:sp>
          <p:nvSpPr>
            <p:cNvPr id="102" name="직사각형 101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103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직사각형 103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5" name="포인트가 5개인 별 104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8" name="포인트가 5개인 별 107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9" name="포인트가 5개인 별 108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10" name="타원 109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1" name="모서리가 둥근 직사각형 110"/>
          <p:cNvSpPr/>
          <p:nvPr/>
        </p:nvSpPr>
        <p:spPr>
          <a:xfrm>
            <a:off x="3494821" y="3916701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3496047" y="3742011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113" name="직사각형 112"/>
          <p:cNvSpPr/>
          <p:nvPr/>
        </p:nvSpPr>
        <p:spPr>
          <a:xfrm>
            <a:off x="3524814" y="382908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3524814" y="398086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3524814" y="413040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4584851" y="382044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4584851" y="397222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 </a:t>
            </a:r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(+0.1%)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4584851" y="4121758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 (+0.1%)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568776" y="382044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5568776" y="397222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5568776" y="412175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3492651" y="4585165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93877" y="44104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3522644" y="45102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3922264" y="4674733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4582681" y="45016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5566606" y="45016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30" name="타원 129"/>
          <p:cNvSpPr/>
          <p:nvPr/>
        </p:nvSpPr>
        <p:spPr>
          <a:xfrm>
            <a:off x="3560990" y="459267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47" name="타원 146"/>
          <p:cNvSpPr/>
          <p:nvPr/>
        </p:nvSpPr>
        <p:spPr>
          <a:xfrm>
            <a:off x="3570534" y="4757921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3494821" y="3275846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3496047" y="3101156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150" name="직사각형 149"/>
          <p:cNvSpPr/>
          <p:nvPr/>
        </p:nvSpPr>
        <p:spPr>
          <a:xfrm>
            <a:off x="3524814" y="318823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3524814" y="334001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3524814" y="3489549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4584851" y="317958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4584851" y="333136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 </a:t>
            </a:r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(+0.1%)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4584851" y="3480903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 (+0.1%)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5568776" y="317958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5568776" y="333136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5568776" y="348090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5094368" y="2453890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4464244" y="2631747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4464244" y="2808984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생존력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5187787" y="2738834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302</a:t>
            </a:r>
            <a:endParaRPr lang="ko-KR" altLang="en-US" sz="800" dirty="0"/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85" y="2718416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모서리가 둥근 직사각형 165"/>
          <p:cNvSpPr/>
          <p:nvPr/>
        </p:nvSpPr>
        <p:spPr>
          <a:xfrm>
            <a:off x="5187843" y="2902538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248</a:t>
            </a:r>
            <a:endParaRPr lang="ko-KR" altLang="en-US" sz="800" dirty="0"/>
          </a:p>
        </p:txBody>
      </p:sp>
      <p:pic>
        <p:nvPicPr>
          <p:cNvPr id="167" name="Picture 2" descr="http://images.vectorhq.com/images/premium/thumbs/129/shield-icon-isolated-on-white-background-vector_1298328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73" y="2894820"/>
            <a:ext cx="167127" cy="1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직사각형 167"/>
          <p:cNvSpPr/>
          <p:nvPr/>
        </p:nvSpPr>
        <p:spPr>
          <a:xfrm>
            <a:off x="4216704" y="2428074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5832348" y="2453890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5568776" y="263160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5568776" y="280778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FF0000"/>
                </a:solidFill>
              </a:rPr>
              <a:t>-42</a:t>
            </a:r>
            <a:endParaRPr lang="ko-KR" altLang="en-US" sz="8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3748321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4332496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4882049" y="5076056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81594" y="503226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취소</a:t>
            </a:r>
            <a:endParaRPr lang="ko-KR" altLang="en-US" sz="1200" dirty="0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084333" y="503226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선택</a:t>
            </a:r>
            <a:endParaRPr lang="ko-KR" altLang="en-US" sz="1200" dirty="0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3442240" y="2130191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3469646" y="3966652"/>
            <a:ext cx="3153106" cy="280809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/>
          </a:p>
        </p:txBody>
      </p:sp>
      <p:sp>
        <p:nvSpPr>
          <p:cNvPr id="179" name="직사각형 178"/>
          <p:cNvSpPr/>
          <p:nvPr/>
        </p:nvSpPr>
        <p:spPr>
          <a:xfrm>
            <a:off x="4311643" y="3926274"/>
            <a:ext cx="99976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5605987" y="3917628"/>
            <a:ext cx="94171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ln w="3175">
                  <a:noFill/>
                </a:ln>
                <a:solidFill>
                  <a:schemeClr val="bg1"/>
                </a:solidFill>
              </a:rPr>
              <a:t>388 ~ 404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2" name="타원 181"/>
          <p:cNvSpPr/>
          <p:nvPr/>
        </p:nvSpPr>
        <p:spPr>
          <a:xfrm>
            <a:off x="3693050" y="4022472"/>
            <a:ext cx="145998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236109" y="2130191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5" name="직사각형 194"/>
          <p:cNvSpPr/>
          <p:nvPr/>
        </p:nvSpPr>
        <p:spPr>
          <a:xfrm>
            <a:off x="305815" y="334205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305815" y="3493834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1365852" y="348518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 </a:t>
            </a:r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(+0.1%)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2349777" y="3485188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(+8)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99" name="모서리가 둥근 직사각형 198"/>
          <p:cNvSpPr/>
          <p:nvPr/>
        </p:nvSpPr>
        <p:spPr>
          <a:xfrm>
            <a:off x="250647" y="3479617"/>
            <a:ext cx="3153106" cy="280809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/>
          </a:p>
        </p:txBody>
      </p:sp>
      <p:sp>
        <p:nvSpPr>
          <p:cNvPr id="200" name="직사각형 199"/>
          <p:cNvSpPr/>
          <p:nvPr/>
        </p:nvSpPr>
        <p:spPr>
          <a:xfrm>
            <a:off x="514590" y="3439239"/>
            <a:ext cx="1577817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골드 </a:t>
            </a:r>
            <a:r>
              <a:rPr lang="ko-KR" altLang="en-US" sz="10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획득량</a:t>
            </a:r>
            <a:r>
              <a:rPr lang="ko-KR" altLang="en-US" sz="1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증가</a:t>
            </a:r>
            <a:endParaRPr lang="ko-KR" altLang="en-US" sz="10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2386988" y="3430593"/>
            <a:ext cx="94171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ln w="3175">
                  <a:noFill/>
                </a:ln>
                <a:solidFill>
                  <a:schemeClr val="bg1"/>
                </a:solidFill>
              </a:rPr>
              <a:t>10%</a:t>
            </a:r>
            <a:endParaRPr lang="ko-KR" altLang="en-US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8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795" y="3578114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강화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중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568" y="54597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강화하려는 아이템을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282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" name="모서리가 둥근 직사각형 282"/>
          <p:cNvSpPr/>
          <p:nvPr/>
        </p:nvSpPr>
        <p:spPr>
          <a:xfrm>
            <a:off x="295509" y="222336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</a:t>
            </a:r>
            <a:endParaRPr lang="ko-KR" altLang="en-US" sz="1050" dirty="0"/>
          </a:p>
        </p:txBody>
      </p:sp>
      <p:sp>
        <p:nvSpPr>
          <p:cNvPr id="284" name="모서리가 둥근 직사각형 283"/>
          <p:cNvSpPr/>
          <p:nvPr/>
        </p:nvSpPr>
        <p:spPr>
          <a:xfrm>
            <a:off x="295509" y="2604238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285" name="모서리가 둥근 직사각형 284"/>
          <p:cNvSpPr/>
          <p:nvPr/>
        </p:nvSpPr>
        <p:spPr>
          <a:xfrm>
            <a:off x="295509" y="299832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3284985" y="230024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87" name="모서리가 둥근 직사각형 286"/>
          <p:cNvSpPr/>
          <p:nvPr/>
        </p:nvSpPr>
        <p:spPr>
          <a:xfrm>
            <a:off x="3344292" y="2321343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전체</a:t>
            </a:r>
          </a:p>
        </p:txBody>
      </p:sp>
      <p:sp>
        <p:nvSpPr>
          <p:cNvPr id="288" name="모서리가 둥근 직사각형 287"/>
          <p:cNvSpPr/>
          <p:nvPr/>
        </p:nvSpPr>
        <p:spPr>
          <a:xfrm>
            <a:off x="4791516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방어구</a:t>
            </a:r>
            <a:endParaRPr lang="ko-KR" altLang="en-US" sz="1050" dirty="0"/>
          </a:p>
        </p:txBody>
      </p:sp>
      <p:sp>
        <p:nvSpPr>
          <p:cNvPr id="289" name="모서리가 둥근 직사각형 288"/>
          <p:cNvSpPr/>
          <p:nvPr/>
        </p:nvSpPr>
        <p:spPr>
          <a:xfrm>
            <a:off x="5515128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장신구</a:t>
            </a:r>
            <a:endParaRPr lang="ko-KR" altLang="en-US" sz="1050" dirty="0"/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4067904" y="23213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무기</a:t>
            </a:r>
          </a:p>
        </p:txBody>
      </p:sp>
      <p:sp>
        <p:nvSpPr>
          <p:cNvPr id="291" name="모서리가 둥근 직사각형 290"/>
          <p:cNvSpPr/>
          <p:nvPr/>
        </p:nvSpPr>
        <p:spPr>
          <a:xfrm>
            <a:off x="6165304" y="2321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92" name="모서리가 둥근 직사각형 291"/>
          <p:cNvSpPr/>
          <p:nvPr/>
        </p:nvSpPr>
        <p:spPr>
          <a:xfrm>
            <a:off x="3370668" y="2574062"/>
            <a:ext cx="3148243" cy="240890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3" name="직사각형 292"/>
          <p:cNvSpPr/>
          <p:nvPr/>
        </p:nvSpPr>
        <p:spPr>
          <a:xfrm>
            <a:off x="3423075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9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직사각형 294"/>
          <p:cNvSpPr/>
          <p:nvPr/>
        </p:nvSpPr>
        <p:spPr>
          <a:xfrm>
            <a:off x="3473875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96" name="그룹 295"/>
          <p:cNvGrpSpPr/>
          <p:nvPr/>
        </p:nvGrpSpPr>
        <p:grpSpPr>
          <a:xfrm>
            <a:off x="3423075" y="2623648"/>
            <a:ext cx="706940" cy="223381"/>
            <a:chOff x="2841492" y="6228184"/>
            <a:chExt cx="1165233" cy="368194"/>
          </a:xfrm>
        </p:grpSpPr>
        <p:sp>
          <p:nvSpPr>
            <p:cNvPr id="297" name="포인트가 5개인 별 29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98" name="포인트가 5개인 별 29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99" name="포인트가 5개인 별 29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0" name="포인트가 5개인 별 29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1" name="포인트가 5개인 별 30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2" name="포인트가 5개인 별 301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03" name="직사각형 302"/>
          <p:cNvSpPr/>
          <p:nvPr/>
        </p:nvSpPr>
        <p:spPr>
          <a:xfrm>
            <a:off x="4202843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0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" name="직사각형 304"/>
          <p:cNvSpPr/>
          <p:nvPr/>
        </p:nvSpPr>
        <p:spPr>
          <a:xfrm>
            <a:off x="4253643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06" name="그룹 305"/>
          <p:cNvGrpSpPr/>
          <p:nvPr/>
        </p:nvGrpSpPr>
        <p:grpSpPr>
          <a:xfrm>
            <a:off x="4202843" y="2623648"/>
            <a:ext cx="706940" cy="223381"/>
            <a:chOff x="2841492" y="6228184"/>
            <a:chExt cx="1165233" cy="368194"/>
          </a:xfrm>
        </p:grpSpPr>
        <p:sp>
          <p:nvSpPr>
            <p:cNvPr id="307" name="포인트가 5개인 별 30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8" name="포인트가 5개인 별 30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9" name="포인트가 5개인 별 30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0" name="포인트가 5개인 별 30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1" name="포인트가 5개인 별 31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2" name="포인트가 5개인 별 311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13" name="직사각형 312"/>
          <p:cNvSpPr/>
          <p:nvPr/>
        </p:nvSpPr>
        <p:spPr>
          <a:xfrm>
            <a:off x="5762378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1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" name="직사각형 314"/>
          <p:cNvSpPr/>
          <p:nvPr/>
        </p:nvSpPr>
        <p:spPr>
          <a:xfrm>
            <a:off x="5813178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16" name="그룹 315"/>
          <p:cNvGrpSpPr/>
          <p:nvPr/>
        </p:nvGrpSpPr>
        <p:grpSpPr>
          <a:xfrm>
            <a:off x="5762378" y="2623648"/>
            <a:ext cx="609366" cy="223381"/>
            <a:chOff x="2841492" y="6228184"/>
            <a:chExt cx="1004404" cy="368194"/>
          </a:xfrm>
        </p:grpSpPr>
        <p:sp>
          <p:nvSpPr>
            <p:cNvPr id="317" name="포인트가 5개인 별 3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8" name="포인트가 5개인 별 3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9" name="포인트가 5개인 별 31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0" name="포인트가 5개인 별 31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1" name="포인트가 5개인 별 32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22" name="직사각형 321"/>
          <p:cNvSpPr/>
          <p:nvPr/>
        </p:nvSpPr>
        <p:spPr>
          <a:xfrm>
            <a:off x="3423075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2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직사각형 323"/>
          <p:cNvSpPr/>
          <p:nvPr/>
        </p:nvSpPr>
        <p:spPr>
          <a:xfrm>
            <a:off x="3473875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25" name="그룹 324"/>
          <p:cNvGrpSpPr/>
          <p:nvPr/>
        </p:nvGrpSpPr>
        <p:grpSpPr>
          <a:xfrm>
            <a:off x="3423075" y="3413806"/>
            <a:ext cx="609366" cy="223381"/>
            <a:chOff x="2841492" y="6228184"/>
            <a:chExt cx="1004404" cy="368194"/>
          </a:xfrm>
        </p:grpSpPr>
        <p:sp>
          <p:nvSpPr>
            <p:cNvPr id="326" name="포인트가 5개인 별 325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7" name="포인트가 5개인 별 326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8" name="포인트가 5개인 별 327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9" name="포인트가 5개인 별 328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30" name="포인트가 5개인 별 329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31" name="직사각형 330"/>
          <p:cNvSpPr/>
          <p:nvPr/>
        </p:nvSpPr>
        <p:spPr>
          <a:xfrm>
            <a:off x="4202843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3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42218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" name="직사각형 332"/>
          <p:cNvSpPr/>
          <p:nvPr/>
        </p:nvSpPr>
        <p:spPr>
          <a:xfrm>
            <a:off x="4253643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34" name="그룹 333"/>
          <p:cNvGrpSpPr/>
          <p:nvPr/>
        </p:nvGrpSpPr>
        <p:grpSpPr>
          <a:xfrm>
            <a:off x="4202843" y="3413806"/>
            <a:ext cx="609366" cy="223381"/>
            <a:chOff x="2841492" y="6228184"/>
            <a:chExt cx="1004404" cy="368194"/>
          </a:xfrm>
        </p:grpSpPr>
        <p:sp>
          <p:nvSpPr>
            <p:cNvPr id="335" name="포인트가 5개인 별 33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36" name="포인트가 5개인 별 33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37" name="포인트가 5개인 별 33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38" name="포인트가 5개인 별 33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39" name="포인트가 5개인 별 33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340" name="그룹 339"/>
          <p:cNvGrpSpPr/>
          <p:nvPr/>
        </p:nvGrpSpPr>
        <p:grpSpPr>
          <a:xfrm>
            <a:off x="4978304" y="3413806"/>
            <a:ext cx="747692" cy="731485"/>
            <a:chOff x="4931034" y="3465834"/>
            <a:chExt cx="747692" cy="731485"/>
          </a:xfrm>
        </p:grpSpPr>
        <p:sp>
          <p:nvSpPr>
            <p:cNvPr id="341" name="직사각형 340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34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3" name="직사각형 342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344" name="그룹 343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345" name="포인트가 5개인 별 344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6" name="포인트가 5개인 별 345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7" name="포인트가 5개인 별 346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8" name="포인트가 5개인 별 347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349" name="직사각형 348"/>
          <p:cNvSpPr/>
          <p:nvPr/>
        </p:nvSpPr>
        <p:spPr>
          <a:xfrm>
            <a:off x="5762378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5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1" name="그룹 350"/>
          <p:cNvGrpSpPr/>
          <p:nvPr/>
        </p:nvGrpSpPr>
        <p:grpSpPr>
          <a:xfrm>
            <a:off x="5762377" y="3413806"/>
            <a:ext cx="511793" cy="223381"/>
            <a:chOff x="2841492" y="6228184"/>
            <a:chExt cx="843577" cy="368194"/>
          </a:xfrm>
        </p:grpSpPr>
        <p:sp>
          <p:nvSpPr>
            <p:cNvPr id="352" name="포인트가 5개인 별 35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3" name="포인트가 5개인 별 35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4" name="포인트가 5개인 별 35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5" name="포인트가 5개인 별 35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56" name="직사각형 355"/>
          <p:cNvSpPr/>
          <p:nvPr/>
        </p:nvSpPr>
        <p:spPr>
          <a:xfrm>
            <a:off x="3423075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57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4385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" name="그룹 357"/>
          <p:cNvGrpSpPr/>
          <p:nvPr/>
        </p:nvGrpSpPr>
        <p:grpSpPr>
          <a:xfrm>
            <a:off x="3423073" y="4176848"/>
            <a:ext cx="414220" cy="223381"/>
            <a:chOff x="2841492" y="6228184"/>
            <a:chExt cx="682750" cy="368194"/>
          </a:xfrm>
        </p:grpSpPr>
        <p:sp>
          <p:nvSpPr>
            <p:cNvPr id="359" name="포인트가 5개인 별 35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0" name="포인트가 5개인 별 35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1" name="포인트가 5개인 별 36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62" name="직사각형 361"/>
          <p:cNvSpPr/>
          <p:nvPr/>
        </p:nvSpPr>
        <p:spPr>
          <a:xfrm>
            <a:off x="4202843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6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직사각형 363"/>
          <p:cNvSpPr/>
          <p:nvPr/>
        </p:nvSpPr>
        <p:spPr>
          <a:xfrm>
            <a:off x="4253643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65" name="그룹 364"/>
          <p:cNvGrpSpPr/>
          <p:nvPr/>
        </p:nvGrpSpPr>
        <p:grpSpPr>
          <a:xfrm>
            <a:off x="4202839" y="4176848"/>
            <a:ext cx="316647" cy="223381"/>
            <a:chOff x="2841492" y="6228184"/>
            <a:chExt cx="521923" cy="368194"/>
          </a:xfrm>
        </p:grpSpPr>
        <p:sp>
          <p:nvSpPr>
            <p:cNvPr id="366" name="포인트가 5개인 별 365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7" name="포인트가 5개인 별 366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68" name="직사각형 367"/>
          <p:cNvSpPr/>
          <p:nvPr/>
        </p:nvSpPr>
        <p:spPr>
          <a:xfrm>
            <a:off x="4982611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6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" name="그룹 369"/>
          <p:cNvGrpSpPr/>
          <p:nvPr/>
        </p:nvGrpSpPr>
        <p:grpSpPr>
          <a:xfrm>
            <a:off x="4982607" y="4176848"/>
            <a:ext cx="316647" cy="223381"/>
            <a:chOff x="2841492" y="6228184"/>
            <a:chExt cx="521923" cy="368194"/>
          </a:xfrm>
        </p:grpSpPr>
        <p:sp>
          <p:nvSpPr>
            <p:cNvPr id="371" name="포인트가 5개인 별 37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72" name="포인트가 5개인 별 37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73" name="직사각형 372"/>
          <p:cNvSpPr/>
          <p:nvPr/>
        </p:nvSpPr>
        <p:spPr>
          <a:xfrm>
            <a:off x="5762378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7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" name="직사각형 374"/>
          <p:cNvSpPr/>
          <p:nvPr/>
        </p:nvSpPr>
        <p:spPr>
          <a:xfrm>
            <a:off x="5813178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76" name="포인트가 5개인 별 375"/>
          <p:cNvSpPr/>
          <p:nvPr/>
        </p:nvSpPr>
        <p:spPr>
          <a:xfrm>
            <a:off x="5762371" y="4176848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77" name="모서리가 둥근 직사각형 376"/>
          <p:cNvSpPr/>
          <p:nvPr/>
        </p:nvSpPr>
        <p:spPr>
          <a:xfrm>
            <a:off x="3423075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78" name="모서리가 둥근 직사각형 377"/>
          <p:cNvSpPr/>
          <p:nvPr/>
        </p:nvSpPr>
        <p:spPr>
          <a:xfrm>
            <a:off x="5760225" y="3681152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79" name="모서리가 둥근 직사각형 378"/>
          <p:cNvSpPr/>
          <p:nvPr/>
        </p:nvSpPr>
        <p:spPr>
          <a:xfrm>
            <a:off x="4231346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80" name="모서리가 둥근 직사각형 379"/>
          <p:cNvSpPr/>
          <p:nvPr/>
        </p:nvSpPr>
        <p:spPr>
          <a:xfrm>
            <a:off x="5758071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81" name="모서리가 둥근 직사각형 380"/>
          <p:cNvSpPr/>
          <p:nvPr/>
        </p:nvSpPr>
        <p:spPr>
          <a:xfrm>
            <a:off x="3423075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82" name="모서리가 둥근 직사각형 381"/>
          <p:cNvSpPr/>
          <p:nvPr/>
        </p:nvSpPr>
        <p:spPr>
          <a:xfrm>
            <a:off x="4218646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83" name="모서리가 둥근 직사각형 382"/>
          <p:cNvSpPr/>
          <p:nvPr/>
        </p:nvSpPr>
        <p:spPr>
          <a:xfrm>
            <a:off x="4975200" y="3675734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프리</a:t>
            </a:r>
            <a:r>
              <a:rPr lang="ko-KR" altLang="en-US" sz="1100" dirty="0" err="1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셋</a:t>
            </a:r>
            <a:r>
              <a:rPr lang="en-US" altLang="ko-KR" sz="110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1</a:t>
            </a:r>
            <a:endParaRPr lang="ko-KR" altLang="en-US" sz="11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84" name="모서리가 둥근 직사각형 383"/>
          <p:cNvSpPr/>
          <p:nvPr/>
        </p:nvSpPr>
        <p:spPr>
          <a:xfrm>
            <a:off x="5760225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85" name="모서리가 둥근 직사각형 384"/>
          <p:cNvSpPr/>
          <p:nvPr/>
        </p:nvSpPr>
        <p:spPr>
          <a:xfrm>
            <a:off x="4986512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86" name="모서리가 둥근 직사각형 385"/>
          <p:cNvSpPr/>
          <p:nvPr/>
        </p:nvSpPr>
        <p:spPr>
          <a:xfrm>
            <a:off x="4187161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87" name="모서리가 둥근 직사각형 386"/>
          <p:cNvSpPr/>
          <p:nvPr/>
        </p:nvSpPr>
        <p:spPr>
          <a:xfrm>
            <a:off x="3413448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88" name="타원 387"/>
          <p:cNvSpPr/>
          <p:nvPr/>
        </p:nvSpPr>
        <p:spPr>
          <a:xfrm>
            <a:off x="3467744" y="3156012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9" name="타원 388"/>
          <p:cNvSpPr/>
          <p:nvPr/>
        </p:nvSpPr>
        <p:spPr>
          <a:xfrm>
            <a:off x="4245447" y="3156012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0" name="그룹 389"/>
          <p:cNvGrpSpPr/>
          <p:nvPr/>
        </p:nvGrpSpPr>
        <p:grpSpPr>
          <a:xfrm>
            <a:off x="4949800" y="2623648"/>
            <a:ext cx="776196" cy="731486"/>
            <a:chOff x="4902530" y="2675676"/>
            <a:chExt cx="776196" cy="731486"/>
          </a:xfrm>
        </p:grpSpPr>
        <p:sp>
          <p:nvSpPr>
            <p:cNvPr id="391" name="직사각형 390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39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3" name="직사각형 392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94" name="포인트가 5개인 별 393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95" name="포인트가 5개인 별 394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96" name="포인트가 5개인 별 395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97" name="포인트가 5개인 별 396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98" name="포인트가 5개인 별 397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99" name="모서리가 둥근 직사각형 398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400" name="타원 399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1" name="타원 400"/>
          <p:cNvSpPr/>
          <p:nvPr/>
        </p:nvSpPr>
        <p:spPr>
          <a:xfrm>
            <a:off x="5811114" y="3156012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2" name="타원 401"/>
          <p:cNvSpPr/>
          <p:nvPr/>
        </p:nvSpPr>
        <p:spPr>
          <a:xfrm>
            <a:off x="3467744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3" name="타원 402"/>
          <p:cNvSpPr/>
          <p:nvPr/>
        </p:nvSpPr>
        <p:spPr>
          <a:xfrm>
            <a:off x="4245447" y="394390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4" name="타원 403"/>
          <p:cNvSpPr/>
          <p:nvPr/>
        </p:nvSpPr>
        <p:spPr>
          <a:xfrm>
            <a:off x="5811114" y="394390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5" name="타원 404"/>
          <p:cNvSpPr/>
          <p:nvPr/>
        </p:nvSpPr>
        <p:spPr>
          <a:xfrm>
            <a:off x="3467744" y="4704769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6" name="타원 405"/>
          <p:cNvSpPr/>
          <p:nvPr/>
        </p:nvSpPr>
        <p:spPr>
          <a:xfrm>
            <a:off x="4245447" y="4704769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7" name="타원 406"/>
          <p:cNvSpPr/>
          <p:nvPr/>
        </p:nvSpPr>
        <p:spPr>
          <a:xfrm>
            <a:off x="5033411" y="4704769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8" name="타원 407"/>
          <p:cNvSpPr/>
          <p:nvPr/>
        </p:nvSpPr>
        <p:spPr>
          <a:xfrm>
            <a:off x="5811114" y="470476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9" name="타원 408"/>
          <p:cNvSpPr/>
          <p:nvPr/>
        </p:nvSpPr>
        <p:spPr>
          <a:xfrm>
            <a:off x="4423476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0" name="타원 409"/>
          <p:cNvSpPr/>
          <p:nvPr/>
        </p:nvSpPr>
        <p:spPr>
          <a:xfrm>
            <a:off x="5033411" y="394390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1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750" y="307514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" name="타원 411"/>
          <p:cNvSpPr/>
          <p:nvPr/>
        </p:nvSpPr>
        <p:spPr>
          <a:xfrm>
            <a:off x="6407693" y="395886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3" name="직선 연결선 412"/>
          <p:cNvCxnSpPr/>
          <p:nvPr/>
        </p:nvCxnSpPr>
        <p:spPr>
          <a:xfrm>
            <a:off x="6533385" y="2575756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모서리가 둥근 직사각형 413"/>
          <p:cNvSpPr/>
          <p:nvPr/>
        </p:nvSpPr>
        <p:spPr>
          <a:xfrm>
            <a:off x="559197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아바타</a:t>
            </a:r>
            <a:endParaRPr lang="ko-KR" altLang="en-US" sz="1050" dirty="0"/>
          </a:p>
        </p:txBody>
      </p:sp>
      <p:sp>
        <p:nvSpPr>
          <p:cNvPr id="415" name="모서리가 둥근 직사각형 414"/>
          <p:cNvSpPr/>
          <p:nvPr/>
        </p:nvSpPr>
        <p:spPr>
          <a:xfrm>
            <a:off x="466513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룬스톤</a:t>
            </a:r>
            <a:endParaRPr lang="ko-KR" altLang="en-US" sz="1050" dirty="0"/>
          </a:p>
        </p:txBody>
      </p:sp>
      <p:sp>
        <p:nvSpPr>
          <p:cNvPr id="416" name="모서리가 둥근 직사각형 415"/>
          <p:cNvSpPr/>
          <p:nvPr/>
        </p:nvSpPr>
        <p:spPr>
          <a:xfrm>
            <a:off x="3738810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대장간</a:t>
            </a:r>
            <a:endParaRPr lang="ko-KR" altLang="en-US" sz="1050" dirty="0"/>
          </a:p>
        </p:txBody>
      </p:sp>
      <p:pic>
        <p:nvPicPr>
          <p:cNvPr id="4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" y="2239702"/>
            <a:ext cx="2683716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25" name="그룹 424"/>
          <p:cNvGrpSpPr/>
          <p:nvPr/>
        </p:nvGrpSpPr>
        <p:grpSpPr>
          <a:xfrm>
            <a:off x="513973" y="2249243"/>
            <a:ext cx="454203" cy="444358"/>
            <a:chOff x="295770" y="2239702"/>
            <a:chExt cx="454203" cy="444358"/>
          </a:xfrm>
        </p:grpSpPr>
        <p:grpSp>
          <p:nvGrpSpPr>
            <p:cNvPr id="426" name="그룹 425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428" name="직사각형 427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pic>
            <p:nvPicPr>
              <p:cNvPr id="429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" name="직사각형 429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5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05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431" name="그룹 430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432" name="포인트가 5개인 별 431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433" name="포인트가 5개인 별 432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434" name="포인트가 5개인 별 433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435" name="포인트가 5개인 별 434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sp>
          <p:nvSpPr>
            <p:cNvPr id="427" name="타원 426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7" name="모서리가 둥근 직사각형 166"/>
          <p:cNvSpPr/>
          <p:nvPr/>
        </p:nvSpPr>
        <p:spPr>
          <a:xfrm>
            <a:off x="1337949" y="2170220"/>
            <a:ext cx="1090343" cy="237729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프리셋</a:t>
            </a:r>
            <a:r>
              <a:rPr lang="en-US" altLang="ko-KR" sz="1050" dirty="0" smtClean="0"/>
              <a:t> </a:t>
            </a:r>
            <a:r>
              <a:rPr lang="ko-KR" altLang="en-US" sz="1050" dirty="0"/>
              <a:t>저장</a:t>
            </a: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41" y="4727276"/>
            <a:ext cx="227628" cy="2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모서리가 둥근 직사각형 157"/>
          <p:cNvSpPr/>
          <p:nvPr/>
        </p:nvSpPr>
        <p:spPr>
          <a:xfrm>
            <a:off x="1520609" y="4729225"/>
            <a:ext cx="785253" cy="237728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4,502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939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ysClr val="windowText" lastClr="000000"/>
                </a:solidFill>
              </a:rPr>
              <a:t>아이템 시스템 이용 방법</a:t>
            </a:r>
          </a:p>
        </p:txBody>
      </p:sp>
      <p:pic>
        <p:nvPicPr>
          <p:cNvPr id="12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6178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모서리가 둥근 직사각형 127"/>
          <p:cNvSpPr/>
          <p:nvPr/>
        </p:nvSpPr>
        <p:spPr>
          <a:xfrm>
            <a:off x="268993" y="2126909"/>
            <a:ext cx="3141529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301381" y="2182413"/>
            <a:ext cx="3085163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천공의 칼날 </a:t>
            </a:r>
            <a:r>
              <a:rPr lang="en-US" altLang="ko-KR" sz="1200" dirty="0" smtClean="0"/>
              <a:t>(1)</a:t>
            </a: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3442240" y="2126909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3474629" y="2182413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6014456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6393177" y="2182413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301381" y="2453267"/>
            <a:ext cx="3087963" cy="675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135" name="그룹 134"/>
          <p:cNvGrpSpPr/>
          <p:nvPr/>
        </p:nvGrpSpPr>
        <p:grpSpPr>
          <a:xfrm>
            <a:off x="358597" y="2498726"/>
            <a:ext cx="578671" cy="566128"/>
            <a:chOff x="295770" y="2239702"/>
            <a:chExt cx="454203" cy="444358"/>
          </a:xfrm>
        </p:grpSpPr>
        <p:grpSp>
          <p:nvGrpSpPr>
            <p:cNvPr id="136" name="그룹 135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138" name="직사각형 137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pic>
            <p:nvPicPr>
              <p:cNvPr id="139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직사각형 139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2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41" name="그룹 140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142" name="포인트가 5개인 별 141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43" name="포인트가 5개인 별 142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44" name="포인트가 5개인 별 143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45" name="포인트가 5개인 별 144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sp>
          <p:nvSpPr>
            <p:cNvPr id="137" name="타원 136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46" name="모서리가 둥근 직사각형 145"/>
          <p:cNvSpPr/>
          <p:nvPr/>
        </p:nvSpPr>
        <p:spPr>
          <a:xfrm>
            <a:off x="3474629" y="2453268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147" name="그룹 146"/>
          <p:cNvGrpSpPr/>
          <p:nvPr/>
        </p:nvGrpSpPr>
        <p:grpSpPr>
          <a:xfrm>
            <a:off x="3532963" y="2490370"/>
            <a:ext cx="577380" cy="564866"/>
            <a:chOff x="4931034" y="2675676"/>
            <a:chExt cx="747692" cy="731486"/>
          </a:xfrm>
        </p:grpSpPr>
        <p:sp>
          <p:nvSpPr>
            <p:cNvPr id="148" name="직사각형 147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14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직사각형 149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51" name="포인트가 5개인 별 150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52" name="포인트가 5개인 별 151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53" name="포인트가 5개인 별 152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54" name="포인트가 5개인 별 153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55" name="포인트가 5개인 별 154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56" name="타원 155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57" name="직사각형 156"/>
          <p:cNvSpPr/>
          <p:nvPr/>
        </p:nvSpPr>
        <p:spPr>
          <a:xfrm>
            <a:off x="1890311" y="245326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301381" y="3916078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302607" y="3741388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추가 </a:t>
            </a:r>
            <a:r>
              <a:rPr lang="ko-KR" altLang="en-US" sz="900" dirty="0"/>
              <a:t>능력</a:t>
            </a:r>
          </a:p>
        </p:txBody>
      </p:sp>
      <p:sp>
        <p:nvSpPr>
          <p:cNvPr id="160" name="직사각형 159"/>
          <p:cNvSpPr/>
          <p:nvPr/>
        </p:nvSpPr>
        <p:spPr>
          <a:xfrm>
            <a:off x="331374" y="382846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331374" y="398024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331374" y="412978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1391411" y="381982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1391411" y="397160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65" name="직사각형 164"/>
          <p:cNvSpPr/>
          <p:nvPr/>
        </p:nvSpPr>
        <p:spPr>
          <a:xfrm>
            <a:off x="1391411" y="4121135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494821" y="3916078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3496047" y="3741388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168" name="직사각형 167"/>
          <p:cNvSpPr/>
          <p:nvPr/>
        </p:nvSpPr>
        <p:spPr>
          <a:xfrm>
            <a:off x="3524814" y="382846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3524814" y="398024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3524814" y="412978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4584851" y="381982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4584851" y="397160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4584851" y="4121135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301381" y="4584542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302607" y="4409852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소켓 능력</a:t>
            </a:r>
            <a:endParaRPr lang="ko-KR" altLang="en-US" sz="900" dirty="0"/>
          </a:p>
        </p:txBody>
      </p:sp>
      <p:sp>
        <p:nvSpPr>
          <p:cNvPr id="176" name="직사각형 175"/>
          <p:cNvSpPr/>
          <p:nvPr/>
        </p:nvSpPr>
        <p:spPr>
          <a:xfrm>
            <a:off x="331374" y="4535030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331374" y="4699510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1391411" y="452638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1391411" y="469086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80" name="타원 179"/>
          <p:cNvSpPr/>
          <p:nvPr/>
        </p:nvSpPr>
        <p:spPr>
          <a:xfrm>
            <a:off x="369720" y="4617456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81" name="타원 180"/>
          <p:cNvSpPr/>
          <p:nvPr/>
        </p:nvSpPr>
        <p:spPr>
          <a:xfrm>
            <a:off x="379264" y="478269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82" name="모서리가 둥근 직사각형 181"/>
          <p:cNvSpPr/>
          <p:nvPr/>
        </p:nvSpPr>
        <p:spPr>
          <a:xfrm>
            <a:off x="3492651" y="4584542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3493877" y="4409852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184" name="직사각형 183"/>
          <p:cNvSpPr/>
          <p:nvPr/>
        </p:nvSpPr>
        <p:spPr>
          <a:xfrm>
            <a:off x="3522644" y="4509630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3922264" y="4674110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4582681" y="450098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7" name="타원 186"/>
          <p:cNvSpPr/>
          <p:nvPr/>
        </p:nvSpPr>
        <p:spPr>
          <a:xfrm>
            <a:off x="3560990" y="4592056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88" name="타원 187"/>
          <p:cNvSpPr/>
          <p:nvPr/>
        </p:nvSpPr>
        <p:spPr>
          <a:xfrm>
            <a:off x="3570534" y="475729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2854127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해제</a:t>
            </a:r>
            <a:endParaRPr lang="ko-KR" altLang="en-US" sz="1200" dirty="0"/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5417195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2233980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강</a:t>
            </a:r>
            <a:r>
              <a:rPr lang="ko-KR" altLang="en-US" sz="1200"/>
              <a:t>화</a:t>
            </a:r>
            <a:endParaRPr lang="ko-KR" altLang="en-US" sz="1200" dirty="0"/>
          </a:p>
        </p:txBody>
      </p:sp>
      <p:sp>
        <p:nvSpPr>
          <p:cNvPr id="192" name="모서리가 둥근 직사각형 191"/>
          <p:cNvSpPr/>
          <p:nvPr/>
        </p:nvSpPr>
        <p:spPr>
          <a:xfrm>
            <a:off x="301381" y="3275223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93" name="모서리가 둥근 직사각형 192"/>
          <p:cNvSpPr/>
          <p:nvPr/>
        </p:nvSpPr>
        <p:spPr>
          <a:xfrm>
            <a:off x="302607" y="3100533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기본 </a:t>
            </a:r>
            <a:r>
              <a:rPr lang="ko-KR" altLang="en-US" sz="900" dirty="0"/>
              <a:t>능력</a:t>
            </a:r>
          </a:p>
        </p:txBody>
      </p:sp>
      <p:sp>
        <p:nvSpPr>
          <p:cNvPr id="194" name="직사각형 193"/>
          <p:cNvSpPr/>
          <p:nvPr/>
        </p:nvSpPr>
        <p:spPr>
          <a:xfrm>
            <a:off x="331374" y="318761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331374" y="333939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331374" y="348892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1391411" y="317896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1391411" y="333074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1391411" y="3480280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3494821" y="3275223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3496047" y="3100533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202" name="직사각형 201"/>
          <p:cNvSpPr/>
          <p:nvPr/>
        </p:nvSpPr>
        <p:spPr>
          <a:xfrm>
            <a:off x="3524814" y="318761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03" name="직사각형 202"/>
          <p:cNvSpPr/>
          <p:nvPr/>
        </p:nvSpPr>
        <p:spPr>
          <a:xfrm>
            <a:off x="3524814" y="333939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3524814" y="348892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4584851" y="317896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4584851" y="333074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4584851" y="3480280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1012646" y="2427451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2628290" y="245326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희귀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6" name="직사각형 215"/>
          <p:cNvSpPr/>
          <p:nvPr/>
        </p:nvSpPr>
        <p:spPr>
          <a:xfrm>
            <a:off x="5094368" y="2453267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3" name="직사각형 222"/>
          <p:cNvSpPr/>
          <p:nvPr/>
        </p:nvSpPr>
        <p:spPr>
          <a:xfrm>
            <a:off x="4216704" y="2427451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5832348" y="245326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1" name="모서리가 둥근 직사각형 280"/>
          <p:cNvSpPr/>
          <p:nvPr/>
        </p:nvSpPr>
        <p:spPr>
          <a:xfrm>
            <a:off x="3748321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291" name="모서리가 둥근 직사각형 290"/>
          <p:cNvSpPr/>
          <p:nvPr/>
        </p:nvSpPr>
        <p:spPr>
          <a:xfrm>
            <a:off x="4332496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329" name="모서리가 둥근 직사각형 328"/>
          <p:cNvSpPr/>
          <p:nvPr/>
        </p:nvSpPr>
        <p:spPr>
          <a:xfrm>
            <a:off x="4882049" y="5076056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pic>
        <p:nvPicPr>
          <p:cNvPr id="36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199" y="5163705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직사각형 108"/>
          <p:cNvSpPr/>
          <p:nvPr/>
        </p:nvSpPr>
        <p:spPr>
          <a:xfrm>
            <a:off x="1260186" y="2808109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1983729" y="2915196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102</a:t>
            </a:r>
            <a:endParaRPr lang="ko-KR" altLang="en-US" sz="800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7" y="2894778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직사각형 111"/>
          <p:cNvSpPr/>
          <p:nvPr/>
        </p:nvSpPr>
        <p:spPr>
          <a:xfrm>
            <a:off x="1012646" y="2604034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1890311" y="264285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466132" y="2808109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5189675" y="2915196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2894778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직사각형 116"/>
          <p:cNvSpPr/>
          <p:nvPr/>
        </p:nvSpPr>
        <p:spPr>
          <a:xfrm>
            <a:off x="4218592" y="2604034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5096257" y="264285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568776" y="2833143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문서의 목적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게임 내 장비 아이템과 관련 된 내용을 정리하고자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각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아이템들의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게임 내 외형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게임 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아이템과 관련 된 내용을 정리하고자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아이템의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아이템들의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설정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게임 내 재료 아이템과 관련 된 내용을 정리하고자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종류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아이템의 설정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게임 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아이템과 관련 된 내용을 정리하고자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종류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아이템의 설정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아이콘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 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게임 내 외형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 설정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종류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설정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개요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대장간으로 이동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강화를 선택 했던 아이템이 오른쪽에 비활성화 되어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정보가 왼쪽에 나오고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버튼을 누르면 강화가 진행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아이콘들이 반짝 빛나면서 필요 개수만큼 차감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성공률 텍스트가 사라지고 게이지 같은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 등장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게이지가 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~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올라가면서 긴장감을 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게이지가 가득 차면 게이지가 펑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터지면서 아이콘이 화이트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페이드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아웃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성공 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아이콘이 화이트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페이드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인 되면서 번쩍 빛나면서 강화 숫자가 올라갑니다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실패 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아이콘이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다크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페이드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인 되면서 실망스런 연기와 함께 숫자가 오르지 않습니다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부족 시 강화 버튼이 비활성화 되어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301381" y="3792197"/>
            <a:ext cx="2938710" cy="114813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100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02607" y="3562930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강화 결과</a:t>
            </a:r>
            <a:endParaRPr lang="ko-KR" altLang="en-US" sz="1200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4082069" y="22835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강화</a:t>
            </a:r>
          </a:p>
        </p:txBody>
      </p:sp>
      <p:grpSp>
        <p:nvGrpSpPr>
          <p:cNvPr id="173" name="그룹 172"/>
          <p:cNvGrpSpPr/>
          <p:nvPr/>
        </p:nvGrpSpPr>
        <p:grpSpPr>
          <a:xfrm>
            <a:off x="357199" y="2414470"/>
            <a:ext cx="747692" cy="731486"/>
            <a:chOff x="4931034" y="2675676"/>
            <a:chExt cx="747692" cy="731486"/>
          </a:xfrm>
        </p:grpSpPr>
        <p:sp>
          <p:nvSpPr>
            <p:cNvPr id="175" name="직사각형 174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76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9" name="직사각형 178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81" name="포인트가 5개인 별 180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2" name="포인트가 5개인 별 181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6" name="포인트가 5개인 별 185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7" name="포인트가 5개인 별 186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7" name="포인트가 5개인 별 196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9" name="타원 198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0" name="직사각형 199"/>
          <p:cNvSpPr/>
          <p:nvPr/>
        </p:nvSpPr>
        <p:spPr>
          <a:xfrm>
            <a:off x="301382" y="3790070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강화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1560983" y="3790070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2412200" y="3790070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+34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301382" y="3966786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무기 공격력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1560983" y="3966786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13,322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2412200" y="3966786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14,923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0" name="직사각형 209"/>
          <p:cNvSpPr/>
          <p:nvPr/>
        </p:nvSpPr>
        <p:spPr>
          <a:xfrm>
            <a:off x="301382" y="4136202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치명타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1" name="직사각형 210"/>
          <p:cNvSpPr/>
          <p:nvPr/>
        </p:nvSpPr>
        <p:spPr>
          <a:xfrm>
            <a:off x="1560983" y="4136202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+5%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2" name="직사각형 211"/>
          <p:cNvSpPr/>
          <p:nvPr/>
        </p:nvSpPr>
        <p:spPr>
          <a:xfrm>
            <a:off x="2412200" y="4136202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+8%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301382" y="4305618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흡혈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1560983" y="4305618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+2%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2412200" y="4305618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+3%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6" name="직사각형 215"/>
          <p:cNvSpPr/>
          <p:nvPr/>
        </p:nvSpPr>
        <p:spPr>
          <a:xfrm>
            <a:off x="301382" y="4470842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900" b="1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회피력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7" name="직사각형 216"/>
          <p:cNvSpPr/>
          <p:nvPr/>
        </p:nvSpPr>
        <p:spPr>
          <a:xfrm>
            <a:off x="1560983" y="4470842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8" name="직사각형 217"/>
          <p:cNvSpPr/>
          <p:nvPr/>
        </p:nvSpPr>
        <p:spPr>
          <a:xfrm>
            <a:off x="2412200" y="4470842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+36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9" name="직사각형 218"/>
          <p:cNvSpPr/>
          <p:nvPr/>
        </p:nvSpPr>
        <p:spPr>
          <a:xfrm>
            <a:off x="301382" y="4645378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소켓 효과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0" name="직사각형 219"/>
          <p:cNvSpPr/>
          <p:nvPr/>
        </p:nvSpPr>
        <p:spPr>
          <a:xfrm>
            <a:off x="1560983" y="4645378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+12%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1" name="직사각형 220"/>
          <p:cNvSpPr/>
          <p:nvPr/>
        </p:nvSpPr>
        <p:spPr>
          <a:xfrm>
            <a:off x="2412200" y="4645378"/>
            <a:ext cx="823362" cy="2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+15%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2" name="직사각형 221"/>
          <p:cNvSpPr/>
          <p:nvPr/>
        </p:nvSpPr>
        <p:spPr>
          <a:xfrm>
            <a:off x="643904" y="3235890"/>
            <a:ext cx="1550446" cy="2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성공률</a:t>
            </a:r>
            <a:r>
              <a:rPr lang="en-US" altLang="ko-KR" sz="1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: 28%</a:t>
            </a:r>
            <a:endParaRPr lang="ko-KR" altLang="en-US" sz="14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톱니 모양의 오른쪽 화살표 2"/>
          <p:cNvSpPr/>
          <p:nvPr/>
        </p:nvSpPr>
        <p:spPr>
          <a:xfrm>
            <a:off x="2163028" y="4226510"/>
            <a:ext cx="261872" cy="2946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" name="직사각형 222"/>
          <p:cNvSpPr/>
          <p:nvPr/>
        </p:nvSpPr>
        <p:spPr>
          <a:xfrm>
            <a:off x="1104891" y="2283502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강화비용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4" name="직사각형 223"/>
          <p:cNvSpPr/>
          <p:nvPr/>
        </p:nvSpPr>
        <p:spPr>
          <a:xfrm>
            <a:off x="1731284" y="2307964"/>
            <a:ext cx="1550446" cy="2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10,000 </a:t>
            </a:r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골드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7" name="직사각형 226"/>
          <p:cNvSpPr/>
          <p:nvPr/>
        </p:nvSpPr>
        <p:spPr>
          <a:xfrm>
            <a:off x="1104891" y="2572628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강화재료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29" name="그룹 228"/>
          <p:cNvGrpSpPr/>
          <p:nvPr/>
        </p:nvGrpSpPr>
        <p:grpSpPr>
          <a:xfrm>
            <a:off x="1222152" y="2843808"/>
            <a:ext cx="362433" cy="311771"/>
            <a:chOff x="1340768" y="4977185"/>
            <a:chExt cx="575336" cy="494914"/>
          </a:xfrm>
        </p:grpSpPr>
        <p:pic>
          <p:nvPicPr>
            <p:cNvPr id="2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직사각형 230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2" name="그룹 231"/>
          <p:cNvGrpSpPr/>
          <p:nvPr/>
        </p:nvGrpSpPr>
        <p:grpSpPr>
          <a:xfrm>
            <a:off x="1907402" y="2843808"/>
            <a:ext cx="362433" cy="306014"/>
            <a:chOff x="1302668" y="6849393"/>
            <a:chExt cx="575336" cy="485775"/>
          </a:xfrm>
        </p:grpSpPr>
        <p:pic>
          <p:nvPicPr>
            <p:cNvPr id="2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" name="직사각형 233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5" name="그룹 234"/>
          <p:cNvGrpSpPr/>
          <p:nvPr/>
        </p:nvGrpSpPr>
        <p:grpSpPr>
          <a:xfrm>
            <a:off x="2869113" y="2850051"/>
            <a:ext cx="362433" cy="282013"/>
            <a:chOff x="4100037" y="6849393"/>
            <a:chExt cx="575336" cy="447675"/>
          </a:xfrm>
        </p:grpSpPr>
        <p:pic>
          <p:nvPicPr>
            <p:cNvPr id="23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직사각형 236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8" name="그룹 237"/>
          <p:cNvGrpSpPr/>
          <p:nvPr/>
        </p:nvGrpSpPr>
        <p:grpSpPr>
          <a:xfrm>
            <a:off x="2241496" y="2843808"/>
            <a:ext cx="362433" cy="311772"/>
            <a:chOff x="4144818" y="4977184"/>
            <a:chExt cx="575336" cy="494915"/>
          </a:xfrm>
        </p:grpSpPr>
        <p:pic>
          <p:nvPicPr>
            <p:cNvPr id="23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직사각형 239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1" name="그룹 240"/>
          <p:cNvGrpSpPr/>
          <p:nvPr/>
        </p:nvGrpSpPr>
        <p:grpSpPr>
          <a:xfrm>
            <a:off x="2577402" y="2843808"/>
            <a:ext cx="362433" cy="312014"/>
            <a:chOff x="4149080" y="5913289"/>
            <a:chExt cx="575336" cy="495300"/>
          </a:xfrm>
        </p:grpSpPr>
        <p:pic>
          <p:nvPicPr>
            <p:cNvPr id="24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직사각형 242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4" name="그룹 243"/>
          <p:cNvGrpSpPr/>
          <p:nvPr/>
        </p:nvGrpSpPr>
        <p:grpSpPr>
          <a:xfrm>
            <a:off x="1453057" y="2843808"/>
            <a:ext cx="504033" cy="327159"/>
            <a:chOff x="1150144" y="5913289"/>
            <a:chExt cx="800116" cy="519341"/>
          </a:xfrm>
        </p:grpSpPr>
        <p:pic>
          <p:nvPicPr>
            <p:cNvPr id="245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" name="직사각형 245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04" name="모서리가 둥근 직사각형 203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3370668" y="2539121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3423075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3473875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3423075" y="2588707"/>
            <a:ext cx="706940" cy="223381"/>
            <a:chOff x="2841492" y="6228184"/>
            <a:chExt cx="1165233" cy="368194"/>
          </a:xfrm>
        </p:grpSpPr>
        <p:sp>
          <p:nvSpPr>
            <p:cNvPr id="43" name="포인트가 5개인 별 4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4" name="포인트가 5개인 별 4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5" name="포인트가 5개인 별 4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6" name="포인트가 5개인 별 4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7" name="포인트가 5개인 별 4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8" name="포인트가 5개인 별 4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4202843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5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4253643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202843" y="2588707"/>
            <a:ext cx="706940" cy="223381"/>
            <a:chOff x="2841492" y="6228184"/>
            <a:chExt cx="1165233" cy="368194"/>
          </a:xfrm>
        </p:grpSpPr>
        <p:sp>
          <p:nvSpPr>
            <p:cNvPr id="53" name="포인트가 5개인 별 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4" name="포인트가 5개인 별 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5" name="포인트가 5개인 별 5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6" name="포인트가 5개인 별 5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7" name="포인트가 5개인 별 5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8" name="포인트가 5개인 별 5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5762378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5813178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5762378" y="2588707"/>
            <a:ext cx="609366" cy="223381"/>
            <a:chOff x="2841492" y="6228184"/>
            <a:chExt cx="1004404" cy="368194"/>
          </a:xfrm>
        </p:grpSpPr>
        <p:sp>
          <p:nvSpPr>
            <p:cNvPr id="63" name="포인트가 5개인 별 6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4" name="포인트가 5개인 별 6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5" name="포인트가 5개인 별 6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6" name="포인트가 5개인 별 6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7" name="포인트가 5개인 별 6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3423075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3473875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3423075" y="3378865"/>
            <a:ext cx="609366" cy="223381"/>
            <a:chOff x="2841492" y="6228184"/>
            <a:chExt cx="1004404" cy="368194"/>
          </a:xfrm>
        </p:grpSpPr>
        <p:sp>
          <p:nvSpPr>
            <p:cNvPr id="72" name="포인트가 5개인 별 7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3" name="포인트가 5개인 별 7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4" name="포인트가 5개인 별 7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5" name="포인트가 5개인 별 7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" name="포인트가 5개인 별 7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4202843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87246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253643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4202843" y="3378865"/>
            <a:ext cx="609366" cy="223381"/>
            <a:chOff x="2841492" y="6228184"/>
            <a:chExt cx="1004404" cy="368194"/>
          </a:xfrm>
        </p:grpSpPr>
        <p:sp>
          <p:nvSpPr>
            <p:cNvPr id="81" name="포인트가 5개인 별 8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" name="포인트가 5개인 별 8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" name="포인트가 5개인 별 8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4" name="포인트가 5개인 별 83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5" name="포인트가 5개인 별 84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978304" y="3378865"/>
            <a:ext cx="747692" cy="731485"/>
            <a:chOff x="4931034" y="3465834"/>
            <a:chExt cx="747692" cy="731485"/>
          </a:xfrm>
        </p:grpSpPr>
        <p:sp>
          <p:nvSpPr>
            <p:cNvPr id="87" name="직사각형 86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직사각형 88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91" name="포인트가 5개인 별 90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2" name="포인트가 5개인 별 91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3" name="포인트가 5개인 별 92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4" name="포인트가 5개인 별 93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95" name="직사각형 94"/>
          <p:cNvSpPr/>
          <p:nvPr/>
        </p:nvSpPr>
        <p:spPr>
          <a:xfrm>
            <a:off x="5762378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9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그룹 96"/>
          <p:cNvGrpSpPr/>
          <p:nvPr/>
        </p:nvGrpSpPr>
        <p:grpSpPr>
          <a:xfrm>
            <a:off x="5762377" y="3378865"/>
            <a:ext cx="511793" cy="223381"/>
            <a:chOff x="2841492" y="6228184"/>
            <a:chExt cx="843577" cy="368194"/>
          </a:xfrm>
        </p:grpSpPr>
        <p:sp>
          <p:nvSpPr>
            <p:cNvPr id="98" name="포인트가 5개인 별 9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9" name="포인트가 5개인 별 9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0" name="포인트가 5개인 별 9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1" name="포인트가 5개인 별 10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2" name="직사각형 101"/>
          <p:cNvSpPr/>
          <p:nvPr/>
        </p:nvSpPr>
        <p:spPr>
          <a:xfrm>
            <a:off x="3423075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08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그룹 103"/>
          <p:cNvGrpSpPr/>
          <p:nvPr/>
        </p:nvGrpSpPr>
        <p:grpSpPr>
          <a:xfrm>
            <a:off x="3423073" y="4141907"/>
            <a:ext cx="414220" cy="223381"/>
            <a:chOff x="2841492" y="6228184"/>
            <a:chExt cx="682750" cy="368194"/>
          </a:xfrm>
        </p:grpSpPr>
        <p:sp>
          <p:nvSpPr>
            <p:cNvPr id="105" name="포인트가 5개인 별 10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4202843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직사각형 109"/>
          <p:cNvSpPr/>
          <p:nvPr/>
        </p:nvSpPr>
        <p:spPr>
          <a:xfrm>
            <a:off x="4253643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4202839" y="4141907"/>
            <a:ext cx="316647" cy="223381"/>
            <a:chOff x="2841492" y="6228184"/>
            <a:chExt cx="521923" cy="368194"/>
          </a:xfrm>
        </p:grpSpPr>
        <p:sp>
          <p:nvSpPr>
            <p:cNvPr id="112" name="포인트가 5개인 별 11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3" name="포인트가 5개인 별 11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4982611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1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그룹 115"/>
          <p:cNvGrpSpPr/>
          <p:nvPr/>
        </p:nvGrpSpPr>
        <p:grpSpPr>
          <a:xfrm>
            <a:off x="4982607" y="4141907"/>
            <a:ext cx="316647" cy="223381"/>
            <a:chOff x="2841492" y="6228184"/>
            <a:chExt cx="521923" cy="368194"/>
          </a:xfrm>
        </p:grpSpPr>
        <p:sp>
          <p:nvSpPr>
            <p:cNvPr id="117" name="포인트가 5개인 별 1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5762378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2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5813178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2" name="포인트가 5개인 별 121"/>
          <p:cNvSpPr/>
          <p:nvPr/>
        </p:nvSpPr>
        <p:spPr>
          <a:xfrm>
            <a:off x="5762371" y="4141907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23075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760225" y="3646211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4231346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758071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423075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218646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975200" y="3640793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5760225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4986512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187161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3413448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4" name="타원 133"/>
          <p:cNvSpPr/>
          <p:nvPr/>
        </p:nvSpPr>
        <p:spPr>
          <a:xfrm>
            <a:off x="3467744" y="312107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타원 134"/>
          <p:cNvSpPr/>
          <p:nvPr/>
        </p:nvSpPr>
        <p:spPr>
          <a:xfrm>
            <a:off x="4245447" y="312107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6" name="그룹 135"/>
          <p:cNvGrpSpPr/>
          <p:nvPr/>
        </p:nvGrpSpPr>
        <p:grpSpPr>
          <a:xfrm>
            <a:off x="4949800" y="2588707"/>
            <a:ext cx="776196" cy="731486"/>
            <a:chOff x="4902530" y="2675676"/>
            <a:chExt cx="776196" cy="731486"/>
          </a:xfrm>
        </p:grpSpPr>
        <p:sp>
          <p:nvSpPr>
            <p:cNvPr id="137" name="직사각형 136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3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0" name="포인트가 5개인 별 139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1" name="포인트가 5개인 별 140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2" name="포인트가 5개인 별 141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3" name="포인트가 5개인 별 142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4" name="포인트가 5개인 별 143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46" name="타원 145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7" name="타원 146"/>
          <p:cNvSpPr/>
          <p:nvPr/>
        </p:nvSpPr>
        <p:spPr>
          <a:xfrm>
            <a:off x="5811114" y="312107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/>
          <p:cNvSpPr/>
          <p:nvPr/>
        </p:nvSpPr>
        <p:spPr>
          <a:xfrm>
            <a:off x="3467744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4245447" y="3908967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5811114" y="3908967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3467744" y="4669828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4245447" y="466982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5033411" y="466982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5811114" y="466982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154"/>
          <p:cNvSpPr/>
          <p:nvPr/>
        </p:nvSpPr>
        <p:spPr>
          <a:xfrm>
            <a:off x="4423476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/>
          <p:cNvSpPr/>
          <p:nvPr/>
        </p:nvSpPr>
        <p:spPr>
          <a:xfrm>
            <a:off x="5033411" y="3908967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/>
          <p:cNvSpPr/>
          <p:nvPr/>
        </p:nvSpPr>
        <p:spPr>
          <a:xfrm>
            <a:off x="6407693" y="3923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9" name="직선 연결선 158"/>
          <p:cNvCxnSpPr/>
          <p:nvPr/>
        </p:nvCxnSpPr>
        <p:spPr>
          <a:xfrm>
            <a:off x="6533385" y="2540815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모서리가 둥근 직사각형 224"/>
          <p:cNvSpPr/>
          <p:nvPr/>
        </p:nvSpPr>
        <p:spPr>
          <a:xfrm>
            <a:off x="4949799" y="2580999"/>
            <a:ext cx="782871" cy="736738"/>
          </a:xfrm>
          <a:prstGeom prst="roundRect">
            <a:avLst>
              <a:gd name="adj" fmla="val 319"/>
            </a:avLst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90" name="직사각형 189"/>
          <p:cNvSpPr/>
          <p:nvPr/>
        </p:nvSpPr>
        <p:spPr>
          <a:xfrm>
            <a:off x="2191232" y="3235890"/>
            <a:ext cx="296669" cy="2990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+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58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대장간으로 바로 가는 방법도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메뉴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의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5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2636912" y="48960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936" y="505756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대장간으로 이동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301381" y="3387247"/>
            <a:ext cx="2938710" cy="1553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02607" y="3220219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분해 결과</a:t>
            </a:r>
            <a:endParaRPr lang="ko-KR" altLang="en-US" sz="1200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분해</a:t>
            </a:r>
            <a:endParaRPr lang="ko-KR" altLang="en-US" sz="1050" dirty="0"/>
          </a:p>
        </p:txBody>
      </p:sp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3560009"/>
            <a:ext cx="325854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506421"/>
            <a:ext cx="307055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025183"/>
            <a:ext cx="335653" cy="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3560008"/>
            <a:ext cx="319588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8" y="4042773"/>
            <a:ext cx="325854" cy="3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4531803"/>
            <a:ext cx="29452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직사각형 190"/>
          <p:cNvSpPr/>
          <p:nvPr/>
        </p:nvSpPr>
        <p:spPr>
          <a:xfrm>
            <a:off x="953975" y="35396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2376375" y="35396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953975" y="405094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376375" y="405094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953975" y="450642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2376375" y="450642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408206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72" name="직사각형 171"/>
          <p:cNvSpPr/>
          <p:nvPr/>
        </p:nvSpPr>
        <p:spPr>
          <a:xfrm>
            <a:off x="374952" y="2425539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장비를 선택해 주세요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3370668" y="2539121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3423075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3473875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3423075" y="2588707"/>
            <a:ext cx="706940" cy="223381"/>
            <a:chOff x="2841492" y="6228184"/>
            <a:chExt cx="1165233" cy="368194"/>
          </a:xfrm>
        </p:grpSpPr>
        <p:sp>
          <p:nvSpPr>
            <p:cNvPr id="43" name="포인트가 5개인 별 4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4" name="포인트가 5개인 별 4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5" name="포인트가 5개인 별 4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6" name="포인트가 5개인 별 4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7" name="포인트가 5개인 별 4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8" name="포인트가 5개인 별 4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4202843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5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4253643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202843" y="2588707"/>
            <a:ext cx="706940" cy="223381"/>
            <a:chOff x="2841492" y="6228184"/>
            <a:chExt cx="1165233" cy="368194"/>
          </a:xfrm>
        </p:grpSpPr>
        <p:sp>
          <p:nvSpPr>
            <p:cNvPr id="53" name="포인트가 5개인 별 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4" name="포인트가 5개인 별 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5" name="포인트가 5개인 별 5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6" name="포인트가 5개인 별 5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7" name="포인트가 5개인 별 5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8" name="포인트가 5개인 별 5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5762378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5813178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5762378" y="2588707"/>
            <a:ext cx="609366" cy="223381"/>
            <a:chOff x="2841492" y="6228184"/>
            <a:chExt cx="1004404" cy="368194"/>
          </a:xfrm>
        </p:grpSpPr>
        <p:sp>
          <p:nvSpPr>
            <p:cNvPr id="63" name="포인트가 5개인 별 6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4" name="포인트가 5개인 별 6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5" name="포인트가 5개인 별 6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6" name="포인트가 5개인 별 6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7" name="포인트가 5개인 별 6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3423075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3473875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3423075" y="3378865"/>
            <a:ext cx="609366" cy="223381"/>
            <a:chOff x="2841492" y="6228184"/>
            <a:chExt cx="1004404" cy="368194"/>
          </a:xfrm>
        </p:grpSpPr>
        <p:sp>
          <p:nvSpPr>
            <p:cNvPr id="72" name="포인트가 5개인 별 7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3" name="포인트가 5개인 별 7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4" name="포인트가 5개인 별 7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5" name="포인트가 5개인 별 7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" name="포인트가 5개인 별 7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4202843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87246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253643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4202843" y="3378865"/>
            <a:ext cx="609366" cy="223381"/>
            <a:chOff x="2841492" y="6228184"/>
            <a:chExt cx="1004404" cy="368194"/>
          </a:xfrm>
        </p:grpSpPr>
        <p:sp>
          <p:nvSpPr>
            <p:cNvPr id="81" name="포인트가 5개인 별 8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" name="포인트가 5개인 별 8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" name="포인트가 5개인 별 8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4" name="포인트가 5개인 별 83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5" name="포인트가 5개인 별 84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978304" y="3378865"/>
            <a:ext cx="747692" cy="731485"/>
            <a:chOff x="4931034" y="3465834"/>
            <a:chExt cx="747692" cy="731485"/>
          </a:xfrm>
        </p:grpSpPr>
        <p:sp>
          <p:nvSpPr>
            <p:cNvPr id="87" name="직사각형 86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직사각형 88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91" name="포인트가 5개인 별 90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2" name="포인트가 5개인 별 91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3" name="포인트가 5개인 별 92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4" name="포인트가 5개인 별 93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95" name="직사각형 94"/>
          <p:cNvSpPr/>
          <p:nvPr/>
        </p:nvSpPr>
        <p:spPr>
          <a:xfrm>
            <a:off x="5762378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9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그룹 96"/>
          <p:cNvGrpSpPr/>
          <p:nvPr/>
        </p:nvGrpSpPr>
        <p:grpSpPr>
          <a:xfrm>
            <a:off x="5762377" y="3378865"/>
            <a:ext cx="511793" cy="223381"/>
            <a:chOff x="2841492" y="6228184"/>
            <a:chExt cx="843577" cy="368194"/>
          </a:xfrm>
        </p:grpSpPr>
        <p:sp>
          <p:nvSpPr>
            <p:cNvPr id="98" name="포인트가 5개인 별 9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9" name="포인트가 5개인 별 9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0" name="포인트가 5개인 별 9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1" name="포인트가 5개인 별 10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2" name="직사각형 101"/>
          <p:cNvSpPr/>
          <p:nvPr/>
        </p:nvSpPr>
        <p:spPr>
          <a:xfrm>
            <a:off x="3423075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08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그룹 103"/>
          <p:cNvGrpSpPr/>
          <p:nvPr/>
        </p:nvGrpSpPr>
        <p:grpSpPr>
          <a:xfrm>
            <a:off x="3423073" y="4141907"/>
            <a:ext cx="414220" cy="223381"/>
            <a:chOff x="2841492" y="6228184"/>
            <a:chExt cx="682750" cy="368194"/>
          </a:xfrm>
        </p:grpSpPr>
        <p:sp>
          <p:nvSpPr>
            <p:cNvPr id="105" name="포인트가 5개인 별 10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4202843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직사각형 109"/>
          <p:cNvSpPr/>
          <p:nvPr/>
        </p:nvSpPr>
        <p:spPr>
          <a:xfrm>
            <a:off x="4253643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4202839" y="4141907"/>
            <a:ext cx="316647" cy="223381"/>
            <a:chOff x="2841492" y="6228184"/>
            <a:chExt cx="521923" cy="368194"/>
          </a:xfrm>
        </p:grpSpPr>
        <p:sp>
          <p:nvSpPr>
            <p:cNvPr id="112" name="포인트가 5개인 별 11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3" name="포인트가 5개인 별 11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4982611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1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그룹 115"/>
          <p:cNvGrpSpPr/>
          <p:nvPr/>
        </p:nvGrpSpPr>
        <p:grpSpPr>
          <a:xfrm>
            <a:off x="4982607" y="4141907"/>
            <a:ext cx="316647" cy="223381"/>
            <a:chOff x="2841492" y="6228184"/>
            <a:chExt cx="521923" cy="368194"/>
          </a:xfrm>
        </p:grpSpPr>
        <p:sp>
          <p:nvSpPr>
            <p:cNvPr id="117" name="포인트가 5개인 별 1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5762378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2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5813178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2" name="포인트가 5개인 별 121"/>
          <p:cNvSpPr/>
          <p:nvPr/>
        </p:nvSpPr>
        <p:spPr>
          <a:xfrm>
            <a:off x="5762371" y="4141907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23075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760225" y="3646211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4231346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758071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423075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218646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975200" y="3640793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5760225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4986512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187161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3413448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4" name="타원 133"/>
          <p:cNvSpPr/>
          <p:nvPr/>
        </p:nvSpPr>
        <p:spPr>
          <a:xfrm>
            <a:off x="3467744" y="312107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타원 134"/>
          <p:cNvSpPr/>
          <p:nvPr/>
        </p:nvSpPr>
        <p:spPr>
          <a:xfrm>
            <a:off x="4245447" y="312107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6" name="그룹 135"/>
          <p:cNvGrpSpPr/>
          <p:nvPr/>
        </p:nvGrpSpPr>
        <p:grpSpPr>
          <a:xfrm>
            <a:off x="4949800" y="2588707"/>
            <a:ext cx="776196" cy="731486"/>
            <a:chOff x="4902530" y="2675676"/>
            <a:chExt cx="776196" cy="731486"/>
          </a:xfrm>
        </p:grpSpPr>
        <p:sp>
          <p:nvSpPr>
            <p:cNvPr id="137" name="직사각형 136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3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0" name="포인트가 5개인 별 139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1" name="포인트가 5개인 별 140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2" name="포인트가 5개인 별 141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3" name="포인트가 5개인 별 142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4" name="포인트가 5개인 별 143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46" name="타원 145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7" name="타원 146"/>
          <p:cNvSpPr/>
          <p:nvPr/>
        </p:nvSpPr>
        <p:spPr>
          <a:xfrm>
            <a:off x="5811114" y="312107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/>
          <p:cNvSpPr/>
          <p:nvPr/>
        </p:nvSpPr>
        <p:spPr>
          <a:xfrm>
            <a:off x="3467744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4245447" y="3908967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5811114" y="3908967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3467744" y="4669828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4245447" y="466982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5033411" y="466982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5811114" y="466982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154"/>
          <p:cNvSpPr/>
          <p:nvPr/>
        </p:nvSpPr>
        <p:spPr>
          <a:xfrm>
            <a:off x="4423476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/>
          <p:cNvSpPr/>
          <p:nvPr/>
        </p:nvSpPr>
        <p:spPr>
          <a:xfrm>
            <a:off x="5033411" y="3908967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/>
          <p:cNvSpPr/>
          <p:nvPr/>
        </p:nvSpPr>
        <p:spPr>
          <a:xfrm>
            <a:off x="6407693" y="3923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9" name="직선 연결선 158"/>
          <p:cNvCxnSpPr/>
          <p:nvPr/>
        </p:nvCxnSpPr>
        <p:spPr>
          <a:xfrm>
            <a:off x="6533385" y="2540815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직사각형 172"/>
          <p:cNvSpPr/>
          <p:nvPr/>
        </p:nvSpPr>
        <p:spPr>
          <a:xfrm>
            <a:off x="3473875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/>
          <p:cNvSpPr/>
          <p:nvPr/>
        </p:nvSpPr>
        <p:spPr>
          <a:xfrm>
            <a:off x="4275637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>
            <a:off x="5033411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>
            <a:off x="5835173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직사각형 180"/>
          <p:cNvSpPr/>
          <p:nvPr/>
        </p:nvSpPr>
        <p:spPr>
          <a:xfrm>
            <a:off x="3473875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>
            <a:off x="4275637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직사각형 185"/>
          <p:cNvSpPr/>
          <p:nvPr/>
        </p:nvSpPr>
        <p:spPr>
          <a:xfrm>
            <a:off x="5033411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직사각형 186"/>
          <p:cNvSpPr/>
          <p:nvPr/>
        </p:nvSpPr>
        <p:spPr>
          <a:xfrm>
            <a:off x="5835173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직사각형 196"/>
          <p:cNvSpPr/>
          <p:nvPr/>
        </p:nvSpPr>
        <p:spPr>
          <a:xfrm>
            <a:off x="3473875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직사각형 197"/>
          <p:cNvSpPr/>
          <p:nvPr/>
        </p:nvSpPr>
        <p:spPr>
          <a:xfrm>
            <a:off x="4275637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5033411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5835173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0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098" y="237728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모서리가 둥근 직사각형 25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96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강화를 원하는 장비를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오른쪽 장비 리스트에서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강화하고자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하는 장비를 터치하면 바로 왼쪽 화면으로 등록됩니다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취소는 왼쪽 화면의 아이콘을 터치하면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+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아이콘은 성공률 보정 캐시 아이템 등록을 위한 장치이며 터치 시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확률은 테이블로 컨트롤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301381" y="3792197"/>
            <a:ext cx="2938710" cy="114813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100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02607" y="3562930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강화 결과</a:t>
            </a:r>
            <a:endParaRPr lang="ko-KR" altLang="en-US" sz="1200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4082069" y="22835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강화</a:t>
            </a:r>
          </a:p>
        </p:txBody>
      </p:sp>
      <p:sp>
        <p:nvSpPr>
          <p:cNvPr id="222" name="직사각형 221"/>
          <p:cNvSpPr/>
          <p:nvPr/>
        </p:nvSpPr>
        <p:spPr>
          <a:xfrm>
            <a:off x="618788" y="3235890"/>
            <a:ext cx="1550446" cy="2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성공률</a:t>
            </a:r>
            <a:r>
              <a:rPr lang="en-US" altLang="ko-KR" sz="1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: %</a:t>
            </a:r>
            <a:endParaRPr lang="ko-KR" altLang="en-US" sz="14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3" name="직사각형 222"/>
          <p:cNvSpPr/>
          <p:nvPr/>
        </p:nvSpPr>
        <p:spPr>
          <a:xfrm>
            <a:off x="1104891" y="2283502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강화비용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7" name="직사각형 226"/>
          <p:cNvSpPr/>
          <p:nvPr/>
        </p:nvSpPr>
        <p:spPr>
          <a:xfrm>
            <a:off x="1104891" y="2572628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강화재료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29" name="그룹 228"/>
          <p:cNvGrpSpPr/>
          <p:nvPr/>
        </p:nvGrpSpPr>
        <p:grpSpPr>
          <a:xfrm>
            <a:off x="1222152" y="2843808"/>
            <a:ext cx="362433" cy="311771"/>
            <a:chOff x="1340768" y="4977185"/>
            <a:chExt cx="575336" cy="494914"/>
          </a:xfrm>
        </p:grpSpPr>
        <p:pic>
          <p:nvPicPr>
            <p:cNvPr id="23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직사각형 230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2" name="그룹 231"/>
          <p:cNvGrpSpPr/>
          <p:nvPr/>
        </p:nvGrpSpPr>
        <p:grpSpPr>
          <a:xfrm>
            <a:off x="1907402" y="2843808"/>
            <a:ext cx="362433" cy="306014"/>
            <a:chOff x="1302668" y="6849393"/>
            <a:chExt cx="575336" cy="485775"/>
          </a:xfrm>
        </p:grpSpPr>
        <p:pic>
          <p:nvPicPr>
            <p:cNvPr id="23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" name="직사각형 233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5" name="그룹 234"/>
          <p:cNvGrpSpPr/>
          <p:nvPr/>
        </p:nvGrpSpPr>
        <p:grpSpPr>
          <a:xfrm>
            <a:off x="2869113" y="2850051"/>
            <a:ext cx="362433" cy="282013"/>
            <a:chOff x="4100037" y="6849393"/>
            <a:chExt cx="575336" cy="447675"/>
          </a:xfrm>
        </p:grpSpPr>
        <p:pic>
          <p:nvPicPr>
            <p:cNvPr id="23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직사각형 236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8" name="그룹 237"/>
          <p:cNvGrpSpPr/>
          <p:nvPr/>
        </p:nvGrpSpPr>
        <p:grpSpPr>
          <a:xfrm>
            <a:off x="2241496" y="2843808"/>
            <a:ext cx="362433" cy="311772"/>
            <a:chOff x="4144818" y="4977184"/>
            <a:chExt cx="575336" cy="494915"/>
          </a:xfrm>
        </p:grpSpPr>
        <p:pic>
          <p:nvPicPr>
            <p:cNvPr id="23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직사각형 239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1" name="그룹 240"/>
          <p:cNvGrpSpPr/>
          <p:nvPr/>
        </p:nvGrpSpPr>
        <p:grpSpPr>
          <a:xfrm>
            <a:off x="2577402" y="2843808"/>
            <a:ext cx="362433" cy="312014"/>
            <a:chOff x="4149080" y="5913289"/>
            <a:chExt cx="575336" cy="495300"/>
          </a:xfrm>
        </p:grpSpPr>
        <p:pic>
          <p:nvPicPr>
            <p:cNvPr id="24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직사각형 242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4" name="그룹 243"/>
          <p:cNvGrpSpPr/>
          <p:nvPr/>
        </p:nvGrpSpPr>
        <p:grpSpPr>
          <a:xfrm>
            <a:off x="1453057" y="2843808"/>
            <a:ext cx="504033" cy="327159"/>
            <a:chOff x="1150144" y="5913289"/>
            <a:chExt cx="800116" cy="519341"/>
          </a:xfrm>
        </p:grpSpPr>
        <p:pic>
          <p:nvPicPr>
            <p:cNvPr id="245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" name="직사각형 245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89" name="직사각형 188"/>
          <p:cNvSpPr/>
          <p:nvPr/>
        </p:nvSpPr>
        <p:spPr>
          <a:xfrm>
            <a:off x="414672" y="2425539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장비를 선택해 주세요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3370668" y="2539121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3423075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3473875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3423075" y="2588707"/>
            <a:ext cx="706940" cy="223381"/>
            <a:chOff x="2841492" y="6228184"/>
            <a:chExt cx="1165233" cy="368194"/>
          </a:xfrm>
        </p:grpSpPr>
        <p:sp>
          <p:nvSpPr>
            <p:cNvPr id="43" name="포인트가 5개인 별 4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4" name="포인트가 5개인 별 4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5" name="포인트가 5개인 별 4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6" name="포인트가 5개인 별 4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7" name="포인트가 5개인 별 4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8" name="포인트가 5개인 별 4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4202843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5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4253643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202843" y="2588707"/>
            <a:ext cx="706940" cy="223381"/>
            <a:chOff x="2841492" y="6228184"/>
            <a:chExt cx="1165233" cy="368194"/>
          </a:xfrm>
        </p:grpSpPr>
        <p:sp>
          <p:nvSpPr>
            <p:cNvPr id="53" name="포인트가 5개인 별 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4" name="포인트가 5개인 별 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5" name="포인트가 5개인 별 5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6" name="포인트가 5개인 별 5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7" name="포인트가 5개인 별 5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8" name="포인트가 5개인 별 57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5762378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5813178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5762378" y="2588707"/>
            <a:ext cx="609366" cy="223381"/>
            <a:chOff x="2841492" y="6228184"/>
            <a:chExt cx="1004404" cy="368194"/>
          </a:xfrm>
        </p:grpSpPr>
        <p:sp>
          <p:nvSpPr>
            <p:cNvPr id="63" name="포인트가 5개인 별 6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4" name="포인트가 5개인 별 6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5" name="포인트가 5개인 별 6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6" name="포인트가 5개인 별 6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7" name="포인트가 5개인 별 6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3423075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3473875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3423075" y="3378865"/>
            <a:ext cx="609366" cy="223381"/>
            <a:chOff x="2841492" y="6228184"/>
            <a:chExt cx="1004404" cy="368194"/>
          </a:xfrm>
        </p:grpSpPr>
        <p:sp>
          <p:nvSpPr>
            <p:cNvPr id="72" name="포인트가 5개인 별 7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3" name="포인트가 5개인 별 7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4" name="포인트가 5개인 별 7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5" name="포인트가 5개인 별 7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" name="포인트가 5개인 별 7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4202843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87246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253643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4202843" y="3378865"/>
            <a:ext cx="609366" cy="223381"/>
            <a:chOff x="2841492" y="6228184"/>
            <a:chExt cx="1004404" cy="368194"/>
          </a:xfrm>
        </p:grpSpPr>
        <p:sp>
          <p:nvSpPr>
            <p:cNvPr id="81" name="포인트가 5개인 별 8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" name="포인트가 5개인 별 8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" name="포인트가 5개인 별 8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4" name="포인트가 5개인 별 83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5" name="포인트가 5개인 별 84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978304" y="3378865"/>
            <a:ext cx="747692" cy="731485"/>
            <a:chOff x="4931034" y="3465834"/>
            <a:chExt cx="747692" cy="731485"/>
          </a:xfrm>
        </p:grpSpPr>
        <p:sp>
          <p:nvSpPr>
            <p:cNvPr id="87" name="직사각형 86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직사각형 88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91" name="포인트가 5개인 별 90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2" name="포인트가 5개인 별 91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3" name="포인트가 5개인 별 92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4" name="포인트가 5개인 별 93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95" name="직사각형 94"/>
          <p:cNvSpPr/>
          <p:nvPr/>
        </p:nvSpPr>
        <p:spPr>
          <a:xfrm>
            <a:off x="5762378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9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그룹 96"/>
          <p:cNvGrpSpPr/>
          <p:nvPr/>
        </p:nvGrpSpPr>
        <p:grpSpPr>
          <a:xfrm>
            <a:off x="5762377" y="3378865"/>
            <a:ext cx="511793" cy="223381"/>
            <a:chOff x="2841492" y="6228184"/>
            <a:chExt cx="843577" cy="368194"/>
          </a:xfrm>
        </p:grpSpPr>
        <p:sp>
          <p:nvSpPr>
            <p:cNvPr id="98" name="포인트가 5개인 별 9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9" name="포인트가 5개인 별 9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0" name="포인트가 5개인 별 9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1" name="포인트가 5개인 별 10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2" name="직사각형 101"/>
          <p:cNvSpPr/>
          <p:nvPr/>
        </p:nvSpPr>
        <p:spPr>
          <a:xfrm>
            <a:off x="3423075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3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08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그룹 103"/>
          <p:cNvGrpSpPr/>
          <p:nvPr/>
        </p:nvGrpSpPr>
        <p:grpSpPr>
          <a:xfrm>
            <a:off x="3423073" y="4141907"/>
            <a:ext cx="414220" cy="223381"/>
            <a:chOff x="2841492" y="6228184"/>
            <a:chExt cx="682750" cy="368194"/>
          </a:xfrm>
        </p:grpSpPr>
        <p:sp>
          <p:nvSpPr>
            <p:cNvPr id="105" name="포인트가 5개인 별 10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4202843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직사각형 109"/>
          <p:cNvSpPr/>
          <p:nvPr/>
        </p:nvSpPr>
        <p:spPr>
          <a:xfrm>
            <a:off x="4253643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4202839" y="4141907"/>
            <a:ext cx="316647" cy="223381"/>
            <a:chOff x="2841492" y="6228184"/>
            <a:chExt cx="521923" cy="368194"/>
          </a:xfrm>
        </p:grpSpPr>
        <p:sp>
          <p:nvSpPr>
            <p:cNvPr id="112" name="포인트가 5개인 별 11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3" name="포인트가 5개인 별 11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4982611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1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그룹 115"/>
          <p:cNvGrpSpPr/>
          <p:nvPr/>
        </p:nvGrpSpPr>
        <p:grpSpPr>
          <a:xfrm>
            <a:off x="4982607" y="4141907"/>
            <a:ext cx="316647" cy="223381"/>
            <a:chOff x="2841492" y="6228184"/>
            <a:chExt cx="521923" cy="368194"/>
          </a:xfrm>
        </p:grpSpPr>
        <p:sp>
          <p:nvSpPr>
            <p:cNvPr id="117" name="포인트가 5개인 별 1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5762378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2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5813178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2" name="포인트가 5개인 별 121"/>
          <p:cNvSpPr/>
          <p:nvPr/>
        </p:nvSpPr>
        <p:spPr>
          <a:xfrm>
            <a:off x="5762371" y="4141907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23075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760225" y="3646211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4231346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758071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423075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218646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975200" y="3640793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5760225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4986512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187161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3413448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4" name="타원 133"/>
          <p:cNvSpPr/>
          <p:nvPr/>
        </p:nvSpPr>
        <p:spPr>
          <a:xfrm>
            <a:off x="3467744" y="312107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타원 134"/>
          <p:cNvSpPr/>
          <p:nvPr/>
        </p:nvSpPr>
        <p:spPr>
          <a:xfrm>
            <a:off x="4245447" y="312107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6" name="그룹 135"/>
          <p:cNvGrpSpPr/>
          <p:nvPr/>
        </p:nvGrpSpPr>
        <p:grpSpPr>
          <a:xfrm>
            <a:off x="4949800" y="2588707"/>
            <a:ext cx="776196" cy="731486"/>
            <a:chOff x="4902530" y="2675676"/>
            <a:chExt cx="776196" cy="731486"/>
          </a:xfrm>
        </p:grpSpPr>
        <p:sp>
          <p:nvSpPr>
            <p:cNvPr id="137" name="직사각형 136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3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40" name="포인트가 5개인 별 139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1" name="포인트가 5개인 별 140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2" name="포인트가 5개인 별 141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3" name="포인트가 5개인 별 142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4" name="포인트가 5개인 별 143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46" name="타원 145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7" name="타원 146"/>
          <p:cNvSpPr/>
          <p:nvPr/>
        </p:nvSpPr>
        <p:spPr>
          <a:xfrm>
            <a:off x="5811114" y="312107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/>
          <p:cNvSpPr/>
          <p:nvPr/>
        </p:nvSpPr>
        <p:spPr>
          <a:xfrm>
            <a:off x="3467744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4245447" y="3908967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5811114" y="3908967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3467744" y="4669828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4245447" y="466982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5033411" y="466982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5811114" y="466982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154"/>
          <p:cNvSpPr/>
          <p:nvPr/>
        </p:nvSpPr>
        <p:spPr>
          <a:xfrm>
            <a:off x="4423476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/>
          <p:cNvSpPr/>
          <p:nvPr/>
        </p:nvSpPr>
        <p:spPr>
          <a:xfrm>
            <a:off x="5033411" y="3908967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/>
          <p:cNvSpPr/>
          <p:nvPr/>
        </p:nvSpPr>
        <p:spPr>
          <a:xfrm>
            <a:off x="6407693" y="3923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9" name="직선 연결선 158"/>
          <p:cNvCxnSpPr/>
          <p:nvPr/>
        </p:nvCxnSpPr>
        <p:spPr>
          <a:xfrm>
            <a:off x="6533385" y="2540815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모서리가 둥근 직사각형 25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61" name="직사각형 160"/>
          <p:cNvSpPr/>
          <p:nvPr/>
        </p:nvSpPr>
        <p:spPr>
          <a:xfrm>
            <a:off x="2191232" y="3235890"/>
            <a:ext cx="296669" cy="2990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+</a:t>
            </a:r>
            <a:endParaRPr lang="ko-KR" altLang="en-US" sz="2800" dirty="0"/>
          </a:p>
        </p:txBody>
      </p:sp>
      <p:pic>
        <p:nvPicPr>
          <p:cNvPr id="162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335" y="3307054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모서리가 둥근 직사각형 162"/>
          <p:cNvSpPr/>
          <p:nvPr/>
        </p:nvSpPr>
        <p:spPr>
          <a:xfrm>
            <a:off x="1762230" y="6469960"/>
            <a:ext cx="3299486" cy="155842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1762230" y="6469960"/>
            <a:ext cx="3294436" cy="1122069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590859" y="7690280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1757180" y="6469960"/>
            <a:ext cx="3299485" cy="32278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 성공률 </a:t>
            </a:r>
            <a:r>
              <a:rPr lang="en-US" altLang="ko-KR" sz="1200" dirty="0" smtClean="0"/>
              <a:t>n% </a:t>
            </a:r>
            <a:r>
              <a:rPr lang="ko-KR" altLang="en-US" sz="1200" dirty="0" smtClean="0"/>
              <a:t>증가</a:t>
            </a:r>
            <a:endParaRPr lang="ko-KR" altLang="en-US" sz="1200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1762230" y="6792741"/>
            <a:ext cx="3294435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가격</a:t>
            </a:r>
            <a:r>
              <a:rPr lang="en-US" altLang="ko-KR" sz="1200" dirty="0" smtClean="0"/>
              <a:t>: 2,000 </a:t>
            </a:r>
            <a:r>
              <a:rPr lang="ko-KR" altLang="en-US" sz="1200" dirty="0" smtClean="0"/>
              <a:t>캐시</a:t>
            </a:r>
            <a:endParaRPr lang="ko-KR" altLang="en-US" sz="1200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1757180" y="7192385"/>
            <a:ext cx="3299485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구입 하시겠습니까</a:t>
            </a:r>
            <a:r>
              <a:rPr lang="en-US" altLang="ko-KR" sz="1200" dirty="0" smtClean="0"/>
              <a:t>?</a:t>
            </a:r>
            <a:endParaRPr lang="ko-KR" altLang="en-US" sz="1200" dirty="0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2101637" y="7690280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확인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467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합성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중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2636912" y="51441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946" y="54597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합성을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45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6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849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모서리가 둥근 직사각형 173"/>
          <p:cNvSpPr/>
          <p:nvPr/>
        </p:nvSpPr>
        <p:spPr>
          <a:xfrm>
            <a:off x="3284985" y="227080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4806087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356710" y="2291903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255687" y="2270802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301381" y="3392748"/>
            <a:ext cx="2938710" cy="1553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302607" y="3225720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분해 결과</a:t>
            </a:r>
            <a:endParaRPr lang="ko-KR" altLang="en-US" sz="1200" dirty="0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1436854" y="499663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분해</a:t>
            </a:r>
            <a:endParaRPr lang="ko-KR" altLang="en-US" sz="1050" dirty="0"/>
          </a:p>
        </p:txBody>
      </p:sp>
      <p:pic>
        <p:nvPicPr>
          <p:cNvPr id="1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3565510"/>
            <a:ext cx="325854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511922"/>
            <a:ext cx="307055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030684"/>
            <a:ext cx="335653" cy="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3565509"/>
            <a:ext cx="319588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8" y="4048274"/>
            <a:ext cx="325854" cy="3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4537304"/>
            <a:ext cx="29452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직사각형 194"/>
          <p:cNvSpPr/>
          <p:nvPr/>
        </p:nvSpPr>
        <p:spPr>
          <a:xfrm>
            <a:off x="953975" y="354518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2376375" y="354518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953975" y="4056445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2376375" y="4056445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953975" y="451192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2376375" y="451192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389251" y="2431040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장비를 선택해 주세요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4082069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3370668" y="2544622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1" name="직사각형 210"/>
          <p:cNvSpPr/>
          <p:nvPr/>
        </p:nvSpPr>
        <p:spPr>
          <a:xfrm>
            <a:off x="3423075" y="25942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1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6025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직사각형 212"/>
          <p:cNvSpPr/>
          <p:nvPr/>
        </p:nvSpPr>
        <p:spPr>
          <a:xfrm>
            <a:off x="3473875" y="30227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14" name="그룹 213"/>
          <p:cNvGrpSpPr/>
          <p:nvPr/>
        </p:nvGrpSpPr>
        <p:grpSpPr>
          <a:xfrm>
            <a:off x="3423075" y="2594208"/>
            <a:ext cx="706940" cy="223381"/>
            <a:chOff x="2841492" y="6228184"/>
            <a:chExt cx="1165233" cy="368194"/>
          </a:xfrm>
        </p:grpSpPr>
        <p:sp>
          <p:nvSpPr>
            <p:cNvPr id="215" name="포인트가 5개인 별 21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6" name="포인트가 5개인 별 21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7" name="포인트가 5개인 별 21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8" name="포인트가 5개인 별 21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9" name="포인트가 5개인 별 21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0" name="포인트가 5개인 별 21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21" name="직사각형 220"/>
          <p:cNvSpPr/>
          <p:nvPr/>
        </p:nvSpPr>
        <p:spPr>
          <a:xfrm>
            <a:off x="4202843" y="25942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2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6025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직사각형 222"/>
          <p:cNvSpPr/>
          <p:nvPr/>
        </p:nvSpPr>
        <p:spPr>
          <a:xfrm>
            <a:off x="4253643" y="30227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24" name="그룹 223"/>
          <p:cNvGrpSpPr/>
          <p:nvPr/>
        </p:nvGrpSpPr>
        <p:grpSpPr>
          <a:xfrm>
            <a:off x="4202843" y="2594208"/>
            <a:ext cx="706940" cy="223381"/>
            <a:chOff x="2841492" y="6228184"/>
            <a:chExt cx="1165233" cy="368194"/>
          </a:xfrm>
        </p:grpSpPr>
        <p:sp>
          <p:nvSpPr>
            <p:cNvPr id="225" name="포인트가 5개인 별 22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6" name="포인트가 5개인 별 22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7" name="포인트가 5개인 별 22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8" name="포인트가 5개인 별 22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9" name="포인트가 5개인 별 22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0" name="포인트가 5개인 별 22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31" name="직사각형 230"/>
          <p:cNvSpPr/>
          <p:nvPr/>
        </p:nvSpPr>
        <p:spPr>
          <a:xfrm>
            <a:off x="5762378" y="25942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6025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직사각형 232"/>
          <p:cNvSpPr/>
          <p:nvPr/>
        </p:nvSpPr>
        <p:spPr>
          <a:xfrm>
            <a:off x="5813178" y="30227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34" name="그룹 233"/>
          <p:cNvGrpSpPr/>
          <p:nvPr/>
        </p:nvGrpSpPr>
        <p:grpSpPr>
          <a:xfrm>
            <a:off x="5762378" y="2594208"/>
            <a:ext cx="609366" cy="223381"/>
            <a:chOff x="2841492" y="6228184"/>
            <a:chExt cx="1004404" cy="368194"/>
          </a:xfrm>
        </p:grpSpPr>
        <p:sp>
          <p:nvSpPr>
            <p:cNvPr id="235" name="포인트가 5개인 별 23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6" name="포인트가 5개인 별 23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7" name="포인트가 5개인 별 23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8" name="포인트가 5개인 별 23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9" name="포인트가 5개인 별 23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40" name="직사각형 239"/>
          <p:cNvSpPr/>
          <p:nvPr/>
        </p:nvSpPr>
        <p:spPr>
          <a:xfrm>
            <a:off x="3423075" y="338436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4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9274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직사각형 241"/>
          <p:cNvSpPr/>
          <p:nvPr/>
        </p:nvSpPr>
        <p:spPr>
          <a:xfrm>
            <a:off x="3473875" y="381292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43" name="그룹 242"/>
          <p:cNvGrpSpPr/>
          <p:nvPr/>
        </p:nvGrpSpPr>
        <p:grpSpPr>
          <a:xfrm>
            <a:off x="3423075" y="3384366"/>
            <a:ext cx="609366" cy="223381"/>
            <a:chOff x="2841492" y="6228184"/>
            <a:chExt cx="1004404" cy="368194"/>
          </a:xfrm>
        </p:grpSpPr>
        <p:sp>
          <p:nvSpPr>
            <p:cNvPr id="244" name="포인트가 5개인 별 24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5" name="포인트가 5개인 별 24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6" name="포인트가 5개인 별 24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7" name="포인트가 5개인 별 24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8" name="포인트가 5개인 별 24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49" name="직사각형 248"/>
          <p:cNvSpPr/>
          <p:nvPr/>
        </p:nvSpPr>
        <p:spPr>
          <a:xfrm>
            <a:off x="4202843" y="338436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927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직사각형 250"/>
          <p:cNvSpPr/>
          <p:nvPr/>
        </p:nvSpPr>
        <p:spPr>
          <a:xfrm>
            <a:off x="4253643" y="381292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52" name="그룹 251"/>
          <p:cNvGrpSpPr/>
          <p:nvPr/>
        </p:nvGrpSpPr>
        <p:grpSpPr>
          <a:xfrm>
            <a:off x="4202843" y="3384366"/>
            <a:ext cx="609366" cy="223381"/>
            <a:chOff x="2841492" y="6228184"/>
            <a:chExt cx="1004404" cy="368194"/>
          </a:xfrm>
        </p:grpSpPr>
        <p:sp>
          <p:nvSpPr>
            <p:cNvPr id="253" name="포인트가 5개인 별 2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4" name="포인트가 5개인 별 2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5" name="포인트가 5개인 별 25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6" name="포인트가 5개인 별 25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7" name="포인트가 5개인 별 25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258" name="그룹 257"/>
          <p:cNvGrpSpPr/>
          <p:nvPr/>
        </p:nvGrpSpPr>
        <p:grpSpPr>
          <a:xfrm>
            <a:off x="4978304" y="3384366"/>
            <a:ext cx="747692" cy="731485"/>
            <a:chOff x="4931034" y="3465834"/>
            <a:chExt cx="747692" cy="731485"/>
          </a:xfrm>
        </p:grpSpPr>
        <p:sp>
          <p:nvSpPr>
            <p:cNvPr id="259" name="직사각형 258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6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" name="직사각형 260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62" name="그룹 261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263" name="포인트가 5개인 별 262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4" name="포인트가 5개인 별 263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5" name="포인트가 5개인 별 264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6" name="포인트가 5개인 별 265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267" name="직사각형 266"/>
          <p:cNvSpPr/>
          <p:nvPr/>
        </p:nvSpPr>
        <p:spPr>
          <a:xfrm>
            <a:off x="5762378" y="338436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6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9274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9" name="그룹 268"/>
          <p:cNvGrpSpPr/>
          <p:nvPr/>
        </p:nvGrpSpPr>
        <p:grpSpPr>
          <a:xfrm>
            <a:off x="5762377" y="3384366"/>
            <a:ext cx="511793" cy="223381"/>
            <a:chOff x="2841492" y="6228184"/>
            <a:chExt cx="843577" cy="368194"/>
          </a:xfrm>
        </p:grpSpPr>
        <p:sp>
          <p:nvSpPr>
            <p:cNvPr id="270" name="포인트가 5개인 별 269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1" name="포인트가 5개인 별 270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2" name="포인트가 5개인 별 271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3" name="포인트가 5개인 별 272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74" name="직사각형 273"/>
          <p:cNvSpPr/>
          <p:nvPr/>
        </p:nvSpPr>
        <p:spPr>
          <a:xfrm>
            <a:off x="3423075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7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1441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" name="그룹 275"/>
          <p:cNvGrpSpPr/>
          <p:nvPr/>
        </p:nvGrpSpPr>
        <p:grpSpPr>
          <a:xfrm>
            <a:off x="3423073" y="4147408"/>
            <a:ext cx="414220" cy="223381"/>
            <a:chOff x="2841492" y="6228184"/>
            <a:chExt cx="682750" cy="368194"/>
          </a:xfrm>
        </p:grpSpPr>
        <p:sp>
          <p:nvSpPr>
            <p:cNvPr id="277" name="포인트가 5개인 별 27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8" name="포인트가 5개인 별 27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9" name="포인트가 5개인 별 27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80" name="직사각형 279"/>
          <p:cNvSpPr/>
          <p:nvPr/>
        </p:nvSpPr>
        <p:spPr>
          <a:xfrm>
            <a:off x="4202843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8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57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직사각형 281"/>
          <p:cNvSpPr/>
          <p:nvPr/>
        </p:nvSpPr>
        <p:spPr>
          <a:xfrm>
            <a:off x="4253643" y="45759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83" name="그룹 282"/>
          <p:cNvGrpSpPr/>
          <p:nvPr/>
        </p:nvGrpSpPr>
        <p:grpSpPr>
          <a:xfrm>
            <a:off x="4202839" y="4147408"/>
            <a:ext cx="316647" cy="223381"/>
            <a:chOff x="2841492" y="6228184"/>
            <a:chExt cx="521923" cy="368194"/>
          </a:xfrm>
        </p:grpSpPr>
        <p:sp>
          <p:nvSpPr>
            <p:cNvPr id="284" name="포인트가 5개인 별 28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5" name="포인트가 5개인 별 28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86" name="직사각형 285"/>
          <p:cNvSpPr/>
          <p:nvPr/>
        </p:nvSpPr>
        <p:spPr>
          <a:xfrm>
            <a:off x="4982611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87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57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8" name="그룹 287"/>
          <p:cNvGrpSpPr/>
          <p:nvPr/>
        </p:nvGrpSpPr>
        <p:grpSpPr>
          <a:xfrm>
            <a:off x="4982607" y="4147408"/>
            <a:ext cx="316647" cy="223381"/>
            <a:chOff x="2841492" y="6228184"/>
            <a:chExt cx="521923" cy="368194"/>
          </a:xfrm>
        </p:grpSpPr>
        <p:sp>
          <p:nvSpPr>
            <p:cNvPr id="289" name="포인트가 5개인 별 28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90" name="포인트가 5개인 별 28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91" name="직사각형 290"/>
          <p:cNvSpPr/>
          <p:nvPr/>
        </p:nvSpPr>
        <p:spPr>
          <a:xfrm>
            <a:off x="5762378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9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57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직사각형 292"/>
          <p:cNvSpPr/>
          <p:nvPr/>
        </p:nvSpPr>
        <p:spPr>
          <a:xfrm>
            <a:off x="5813178" y="45759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94" name="포인트가 5개인 별 293"/>
          <p:cNvSpPr/>
          <p:nvPr/>
        </p:nvSpPr>
        <p:spPr>
          <a:xfrm>
            <a:off x="5762371" y="4147408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95" name="모서리가 둥근 직사각형 294"/>
          <p:cNvSpPr/>
          <p:nvPr/>
        </p:nvSpPr>
        <p:spPr>
          <a:xfrm>
            <a:off x="3423075" y="286155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6" name="모서리가 둥근 직사각형 295"/>
          <p:cNvSpPr/>
          <p:nvPr/>
        </p:nvSpPr>
        <p:spPr>
          <a:xfrm>
            <a:off x="5760225" y="3651712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97" name="모서리가 둥근 직사각형 296"/>
          <p:cNvSpPr/>
          <p:nvPr/>
        </p:nvSpPr>
        <p:spPr>
          <a:xfrm>
            <a:off x="4231346" y="286155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8" name="모서리가 둥근 직사각형 297"/>
          <p:cNvSpPr/>
          <p:nvPr/>
        </p:nvSpPr>
        <p:spPr>
          <a:xfrm>
            <a:off x="5758071" y="286155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9" name="모서리가 둥근 직사각형 298"/>
          <p:cNvSpPr/>
          <p:nvPr/>
        </p:nvSpPr>
        <p:spPr>
          <a:xfrm>
            <a:off x="3423075" y="364629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00" name="모서리가 둥근 직사각형 299"/>
          <p:cNvSpPr/>
          <p:nvPr/>
        </p:nvSpPr>
        <p:spPr>
          <a:xfrm>
            <a:off x="4218646" y="364629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01" name="모서리가 둥근 직사각형 300"/>
          <p:cNvSpPr/>
          <p:nvPr/>
        </p:nvSpPr>
        <p:spPr>
          <a:xfrm>
            <a:off x="4975200" y="3646294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02" name="모서리가 둥근 직사각형 301"/>
          <p:cNvSpPr/>
          <p:nvPr/>
        </p:nvSpPr>
        <p:spPr>
          <a:xfrm>
            <a:off x="5760225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3" name="모서리가 둥근 직사각형 302"/>
          <p:cNvSpPr/>
          <p:nvPr/>
        </p:nvSpPr>
        <p:spPr>
          <a:xfrm>
            <a:off x="4986512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4" name="모서리가 둥근 직사각형 303"/>
          <p:cNvSpPr/>
          <p:nvPr/>
        </p:nvSpPr>
        <p:spPr>
          <a:xfrm>
            <a:off x="4187161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5" name="모서리가 둥근 직사각형 304"/>
          <p:cNvSpPr/>
          <p:nvPr/>
        </p:nvSpPr>
        <p:spPr>
          <a:xfrm>
            <a:off x="3413448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6" name="타원 305"/>
          <p:cNvSpPr/>
          <p:nvPr/>
        </p:nvSpPr>
        <p:spPr>
          <a:xfrm>
            <a:off x="3467744" y="3126572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타원 306"/>
          <p:cNvSpPr/>
          <p:nvPr/>
        </p:nvSpPr>
        <p:spPr>
          <a:xfrm>
            <a:off x="4245447" y="3126572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8" name="그룹 307"/>
          <p:cNvGrpSpPr/>
          <p:nvPr/>
        </p:nvGrpSpPr>
        <p:grpSpPr>
          <a:xfrm>
            <a:off x="4949800" y="2594208"/>
            <a:ext cx="776196" cy="731486"/>
            <a:chOff x="4902530" y="2675676"/>
            <a:chExt cx="776196" cy="731486"/>
          </a:xfrm>
        </p:grpSpPr>
        <p:sp>
          <p:nvSpPr>
            <p:cNvPr id="309" name="직사각형 308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31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" name="직사각형 310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12" name="포인트가 5개인 별 311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3" name="포인트가 5개인 별 312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4" name="포인트가 5개인 별 313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5" name="포인트가 5개인 별 314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6" name="포인트가 5개인 별 315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7" name="모서리가 둥근 직사각형 316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318" name="타원 317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9" name="타원 318"/>
          <p:cNvSpPr/>
          <p:nvPr/>
        </p:nvSpPr>
        <p:spPr>
          <a:xfrm>
            <a:off x="5811114" y="3126572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타원 319"/>
          <p:cNvSpPr/>
          <p:nvPr/>
        </p:nvSpPr>
        <p:spPr>
          <a:xfrm>
            <a:off x="3467744" y="391446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타원 320"/>
          <p:cNvSpPr/>
          <p:nvPr/>
        </p:nvSpPr>
        <p:spPr>
          <a:xfrm>
            <a:off x="4245447" y="391446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타원 321"/>
          <p:cNvSpPr/>
          <p:nvPr/>
        </p:nvSpPr>
        <p:spPr>
          <a:xfrm>
            <a:off x="5811114" y="391446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타원 322"/>
          <p:cNvSpPr/>
          <p:nvPr/>
        </p:nvSpPr>
        <p:spPr>
          <a:xfrm>
            <a:off x="3467744" y="4675329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타원 323"/>
          <p:cNvSpPr/>
          <p:nvPr/>
        </p:nvSpPr>
        <p:spPr>
          <a:xfrm>
            <a:off x="4245447" y="4675329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타원 324"/>
          <p:cNvSpPr/>
          <p:nvPr/>
        </p:nvSpPr>
        <p:spPr>
          <a:xfrm>
            <a:off x="5033411" y="4675329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6" name="타원 325"/>
          <p:cNvSpPr/>
          <p:nvPr/>
        </p:nvSpPr>
        <p:spPr>
          <a:xfrm>
            <a:off x="5811114" y="467532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타원 326"/>
          <p:cNvSpPr/>
          <p:nvPr/>
        </p:nvSpPr>
        <p:spPr>
          <a:xfrm>
            <a:off x="4423476" y="391446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타원 327"/>
          <p:cNvSpPr/>
          <p:nvPr/>
        </p:nvSpPr>
        <p:spPr>
          <a:xfrm>
            <a:off x="5033411" y="391446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9" name="타원 328"/>
          <p:cNvSpPr/>
          <p:nvPr/>
        </p:nvSpPr>
        <p:spPr>
          <a:xfrm>
            <a:off x="6407693" y="392942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0" name="직선 연결선 329"/>
          <p:cNvCxnSpPr/>
          <p:nvPr/>
        </p:nvCxnSpPr>
        <p:spPr>
          <a:xfrm>
            <a:off x="6533385" y="2546316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직사각형 149"/>
          <p:cNvSpPr/>
          <p:nvPr/>
        </p:nvSpPr>
        <p:spPr>
          <a:xfrm>
            <a:off x="3473875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>
            <a:off x="4275637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>
            <a:off x="5033411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>
            <a:off x="5835173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>
            <a:off x="3473875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>
            <a:off x="4275637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>
            <a:off x="5033411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>
            <a:off x="5835173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>
            <a:off x="3473875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>
            <a:off x="4275637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/>
          <p:cNvSpPr/>
          <p:nvPr/>
        </p:nvSpPr>
        <p:spPr>
          <a:xfrm>
            <a:off x="5033411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직사각형 162"/>
          <p:cNvSpPr/>
          <p:nvPr/>
        </p:nvSpPr>
        <p:spPr>
          <a:xfrm>
            <a:off x="5835173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0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561" y="2390305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모서리가 둥근 직사각형 179"/>
          <p:cNvSpPr/>
          <p:nvPr/>
        </p:nvSpPr>
        <p:spPr>
          <a:xfrm>
            <a:off x="6165304" y="229205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198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모서리가 둥근 직사각형 463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542" name="모서리가 둥근 직사각형 541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합성</a:t>
            </a:r>
          </a:p>
        </p:txBody>
      </p:sp>
      <p:sp>
        <p:nvSpPr>
          <p:cNvPr id="543" name="모서리가 둥근 직사각형 542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544" name="모서리가 둥근 직사각형 543"/>
          <p:cNvSpPr/>
          <p:nvPr/>
        </p:nvSpPr>
        <p:spPr>
          <a:xfrm>
            <a:off x="408206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 창에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리스트가 나타납니다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합성하려는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46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46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66" name="모서리가 둥근 직사각형 465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546" name="모서리가 둥근 직사각형 545"/>
          <p:cNvSpPr/>
          <p:nvPr/>
        </p:nvSpPr>
        <p:spPr>
          <a:xfrm>
            <a:off x="301381" y="3792197"/>
            <a:ext cx="2938710" cy="114813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100" dirty="0"/>
          </a:p>
        </p:txBody>
      </p:sp>
      <p:sp>
        <p:nvSpPr>
          <p:cNvPr id="547" name="모서리가 둥근 직사각형 546"/>
          <p:cNvSpPr/>
          <p:nvPr/>
        </p:nvSpPr>
        <p:spPr>
          <a:xfrm>
            <a:off x="302607" y="3562930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합</a:t>
            </a:r>
            <a:r>
              <a:rPr lang="ko-KR" altLang="en-US" sz="1200" dirty="0"/>
              <a:t>성</a:t>
            </a:r>
            <a:r>
              <a:rPr lang="ko-KR" altLang="en-US" sz="1200" dirty="0" smtClean="0"/>
              <a:t> 결과</a:t>
            </a:r>
            <a:endParaRPr lang="ko-KR" altLang="en-US" sz="1200" dirty="0"/>
          </a:p>
        </p:txBody>
      </p:sp>
      <p:sp>
        <p:nvSpPr>
          <p:cNvPr id="548" name="모서리가 둥근 직사각형 547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550" name="직사각형 549"/>
          <p:cNvSpPr/>
          <p:nvPr/>
        </p:nvSpPr>
        <p:spPr>
          <a:xfrm>
            <a:off x="1104891" y="2283502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합성비용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51" name="직사각형 550"/>
          <p:cNvSpPr/>
          <p:nvPr/>
        </p:nvSpPr>
        <p:spPr>
          <a:xfrm>
            <a:off x="1104891" y="2572628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합성재료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552" name="그룹 551"/>
          <p:cNvGrpSpPr/>
          <p:nvPr/>
        </p:nvGrpSpPr>
        <p:grpSpPr>
          <a:xfrm>
            <a:off x="1222152" y="3202821"/>
            <a:ext cx="362433" cy="311771"/>
            <a:chOff x="1340768" y="4977185"/>
            <a:chExt cx="575336" cy="494914"/>
          </a:xfrm>
        </p:grpSpPr>
        <p:pic>
          <p:nvPicPr>
            <p:cNvPr id="5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4" name="직사각형 553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55" name="그룹 554"/>
          <p:cNvGrpSpPr/>
          <p:nvPr/>
        </p:nvGrpSpPr>
        <p:grpSpPr>
          <a:xfrm>
            <a:off x="1907402" y="3202821"/>
            <a:ext cx="362433" cy="306014"/>
            <a:chOff x="1302668" y="6849393"/>
            <a:chExt cx="575336" cy="485775"/>
          </a:xfrm>
        </p:grpSpPr>
        <p:pic>
          <p:nvPicPr>
            <p:cNvPr id="55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7" name="직사각형 556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58" name="그룹 557"/>
          <p:cNvGrpSpPr/>
          <p:nvPr/>
        </p:nvGrpSpPr>
        <p:grpSpPr>
          <a:xfrm>
            <a:off x="2869113" y="3209064"/>
            <a:ext cx="362433" cy="282013"/>
            <a:chOff x="4100037" y="6849393"/>
            <a:chExt cx="575336" cy="447675"/>
          </a:xfrm>
        </p:grpSpPr>
        <p:pic>
          <p:nvPicPr>
            <p:cNvPr id="55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0" name="직사각형 559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61" name="그룹 560"/>
          <p:cNvGrpSpPr/>
          <p:nvPr/>
        </p:nvGrpSpPr>
        <p:grpSpPr>
          <a:xfrm>
            <a:off x="2241496" y="3202821"/>
            <a:ext cx="362433" cy="311772"/>
            <a:chOff x="4144818" y="4977184"/>
            <a:chExt cx="575336" cy="494915"/>
          </a:xfrm>
        </p:grpSpPr>
        <p:pic>
          <p:nvPicPr>
            <p:cNvPr id="56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" name="직사각형 562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64" name="그룹 563"/>
          <p:cNvGrpSpPr/>
          <p:nvPr/>
        </p:nvGrpSpPr>
        <p:grpSpPr>
          <a:xfrm>
            <a:off x="2577402" y="3202821"/>
            <a:ext cx="362433" cy="312014"/>
            <a:chOff x="4149080" y="5913289"/>
            <a:chExt cx="575336" cy="495300"/>
          </a:xfrm>
        </p:grpSpPr>
        <p:pic>
          <p:nvPicPr>
            <p:cNvPr id="56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6" name="직사각형 565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67" name="그룹 566"/>
          <p:cNvGrpSpPr/>
          <p:nvPr/>
        </p:nvGrpSpPr>
        <p:grpSpPr>
          <a:xfrm>
            <a:off x="1453057" y="3202821"/>
            <a:ext cx="504033" cy="327159"/>
            <a:chOff x="1150144" y="5913289"/>
            <a:chExt cx="800116" cy="519341"/>
          </a:xfrm>
        </p:grpSpPr>
        <p:pic>
          <p:nvPicPr>
            <p:cNvPr id="568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9" name="직사각형 568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70" name="직사각형 569"/>
          <p:cNvSpPr/>
          <p:nvPr/>
        </p:nvSpPr>
        <p:spPr>
          <a:xfrm>
            <a:off x="414672" y="2425539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룬스톤을</a:t>
            </a:r>
            <a:r>
              <a:rPr lang="ko-KR" altLang="en-US" sz="1050" dirty="0" smtClean="0"/>
              <a:t> 선택해 주세요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571" name="직사각형 570"/>
          <p:cNvSpPr/>
          <p:nvPr/>
        </p:nvSpPr>
        <p:spPr>
          <a:xfrm>
            <a:off x="1247941" y="2884916"/>
            <a:ext cx="246068" cy="250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572" name="직사각형 571"/>
          <p:cNvSpPr/>
          <p:nvPr/>
        </p:nvSpPr>
        <p:spPr>
          <a:xfrm>
            <a:off x="1562091" y="2852028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</a:t>
            </a:r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개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73" name="직사각형 572"/>
          <p:cNvSpPr/>
          <p:nvPr/>
        </p:nvSpPr>
        <p:spPr>
          <a:xfrm>
            <a:off x="1494009" y="4020891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93" name="모서리가 둥근 직사각형 92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467" name="모서리가 둥근 직사각형 466"/>
          <p:cNvSpPr/>
          <p:nvPr/>
        </p:nvSpPr>
        <p:spPr>
          <a:xfrm>
            <a:off x="3323084" y="2759051"/>
            <a:ext cx="3148243" cy="245846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5" name="모서리가 둥근 직사각형 464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94" name="모서리가 둥근 직사각형 93"/>
          <p:cNvSpPr/>
          <p:nvPr/>
        </p:nvSpPr>
        <p:spPr>
          <a:xfrm>
            <a:off x="4022576" y="2601791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수호의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95" name="모서리가 둥근 직사각형 94"/>
          <p:cNvSpPr/>
          <p:nvPr/>
        </p:nvSpPr>
        <p:spPr>
          <a:xfrm>
            <a:off x="4785710" y="2601791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지혜의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3322110" y="2601791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용맹의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97" name="모서리가 둥근 직사각형 96"/>
          <p:cNvSpPr/>
          <p:nvPr/>
        </p:nvSpPr>
        <p:spPr>
          <a:xfrm>
            <a:off x="5484019" y="2601791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재능의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grpSp>
        <p:nvGrpSpPr>
          <p:cNvPr id="46" name="그룹 45"/>
          <p:cNvGrpSpPr/>
          <p:nvPr/>
        </p:nvGrpSpPr>
        <p:grpSpPr>
          <a:xfrm>
            <a:off x="3415294" y="2898709"/>
            <a:ext cx="593976" cy="499758"/>
            <a:chOff x="1064828" y="6226251"/>
            <a:chExt cx="984110" cy="954433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직사각형 47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146112" y="2889746"/>
            <a:ext cx="584870" cy="508721"/>
            <a:chOff x="1772816" y="6372200"/>
            <a:chExt cx="969023" cy="971550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4945393" y="2892306"/>
            <a:ext cx="512576" cy="513708"/>
            <a:chOff x="2998854" y="4081463"/>
            <a:chExt cx="849246" cy="981075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직사각형 55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5618867" y="2867975"/>
            <a:ext cx="562246" cy="518696"/>
            <a:chOff x="3009900" y="4076700"/>
            <a:chExt cx="931540" cy="990600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직사각형 59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3415294" y="3432738"/>
            <a:ext cx="593976" cy="499758"/>
            <a:chOff x="1064828" y="6226251"/>
            <a:chExt cx="984110" cy="95443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직사각형 63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4146112" y="3423775"/>
            <a:ext cx="584870" cy="508721"/>
            <a:chOff x="1772816" y="6372200"/>
            <a:chExt cx="969023" cy="971550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직사각형 67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4945393" y="3426335"/>
            <a:ext cx="512576" cy="513708"/>
            <a:chOff x="2998854" y="4081463"/>
            <a:chExt cx="849246" cy="981075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직사각형 71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5618867" y="3402004"/>
            <a:ext cx="562246" cy="518696"/>
            <a:chOff x="3009900" y="4076700"/>
            <a:chExt cx="931540" cy="990600"/>
          </a:xfrm>
        </p:grpSpPr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직사각형 75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3415294" y="3954085"/>
            <a:ext cx="593976" cy="499758"/>
            <a:chOff x="1064828" y="6226251"/>
            <a:chExt cx="984110" cy="954433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직사각형 79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4146112" y="3945122"/>
            <a:ext cx="584870" cy="508721"/>
            <a:chOff x="1772816" y="6372200"/>
            <a:chExt cx="969023" cy="971550"/>
          </a:xfrm>
        </p:grpSpPr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직사각형 83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945393" y="3947682"/>
            <a:ext cx="512576" cy="513708"/>
            <a:chOff x="2998854" y="4081463"/>
            <a:chExt cx="849246" cy="981075"/>
          </a:xfrm>
        </p:grpSpPr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직사각형 87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5618867" y="3923351"/>
            <a:ext cx="562246" cy="518696"/>
            <a:chOff x="3009900" y="4076700"/>
            <a:chExt cx="931540" cy="990600"/>
          </a:xfrm>
        </p:grpSpPr>
        <p:pic>
          <p:nvPicPr>
            <p:cNvPr id="91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직사각형 91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3415294" y="4490541"/>
            <a:ext cx="593976" cy="499758"/>
            <a:chOff x="1064828" y="6226251"/>
            <a:chExt cx="984110" cy="954433"/>
          </a:xfrm>
        </p:grpSpPr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직사각형 100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4146112" y="4481578"/>
            <a:ext cx="584870" cy="508721"/>
            <a:chOff x="1772816" y="6372200"/>
            <a:chExt cx="969023" cy="971550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직사각형 104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4945393" y="4484138"/>
            <a:ext cx="512576" cy="513708"/>
            <a:chOff x="2998854" y="4081463"/>
            <a:chExt cx="849246" cy="981075"/>
          </a:xfrm>
        </p:grpSpPr>
        <p:pic>
          <p:nvPicPr>
            <p:cNvPr id="10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직사각형 108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5618867" y="4459807"/>
            <a:ext cx="562246" cy="518696"/>
            <a:chOff x="3009900" y="4076700"/>
            <a:chExt cx="931540" cy="990600"/>
          </a:xfrm>
        </p:grpSpPr>
        <p:pic>
          <p:nvPicPr>
            <p:cNvPr id="112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직사각형 112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29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026" y="474493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모서리가 둥근 직사각형 463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542" name="모서리가 둥근 직사각형 541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합성</a:t>
            </a:r>
          </a:p>
        </p:txBody>
      </p:sp>
      <p:sp>
        <p:nvSpPr>
          <p:cNvPr id="543" name="모서리가 둥근 직사각형 542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544" name="모서리가 둥근 직사각형 543"/>
          <p:cNvSpPr/>
          <p:nvPr/>
        </p:nvSpPr>
        <p:spPr>
          <a:xfrm>
            <a:off x="408206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선택한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왼쪽에 등록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합성을 위한 재료 조건들이 보입니다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합성을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중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아이콘이 반짝 빛나면서 필요 개수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개가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아이콘들이 반짝 빛나면서 필요 개수만큼 차감 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합성 결과 영역에 아이콘이 반짝 빛나면서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완료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텍스트를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재료가 모자란 경우 합성 버튼이 비활성화 되어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46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47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66" name="모서리가 둥근 직사각형 465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546" name="모서리가 둥근 직사각형 545"/>
          <p:cNvSpPr/>
          <p:nvPr/>
        </p:nvSpPr>
        <p:spPr>
          <a:xfrm>
            <a:off x="301381" y="3792197"/>
            <a:ext cx="2938710" cy="114813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100" dirty="0"/>
          </a:p>
        </p:txBody>
      </p:sp>
      <p:sp>
        <p:nvSpPr>
          <p:cNvPr id="547" name="모서리가 둥근 직사각형 546"/>
          <p:cNvSpPr/>
          <p:nvPr/>
        </p:nvSpPr>
        <p:spPr>
          <a:xfrm>
            <a:off x="302607" y="3562930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합</a:t>
            </a:r>
            <a:r>
              <a:rPr lang="ko-KR" altLang="en-US" sz="1200" dirty="0"/>
              <a:t>성</a:t>
            </a:r>
            <a:r>
              <a:rPr lang="ko-KR" altLang="en-US" sz="1200" dirty="0" smtClean="0"/>
              <a:t> 결과</a:t>
            </a:r>
            <a:endParaRPr lang="ko-KR" altLang="en-US" sz="1200" dirty="0"/>
          </a:p>
        </p:txBody>
      </p:sp>
      <p:sp>
        <p:nvSpPr>
          <p:cNvPr id="548" name="모서리가 둥근 직사각형 547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550" name="직사각형 549"/>
          <p:cNvSpPr/>
          <p:nvPr/>
        </p:nvSpPr>
        <p:spPr>
          <a:xfrm>
            <a:off x="1104891" y="2283502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합성비용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51" name="직사각형 550"/>
          <p:cNvSpPr/>
          <p:nvPr/>
        </p:nvSpPr>
        <p:spPr>
          <a:xfrm>
            <a:off x="1104891" y="2572628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합성재료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552" name="그룹 551"/>
          <p:cNvGrpSpPr/>
          <p:nvPr/>
        </p:nvGrpSpPr>
        <p:grpSpPr>
          <a:xfrm>
            <a:off x="1222152" y="3202821"/>
            <a:ext cx="362433" cy="311771"/>
            <a:chOff x="1340768" y="4977185"/>
            <a:chExt cx="575336" cy="494914"/>
          </a:xfrm>
        </p:grpSpPr>
        <p:pic>
          <p:nvPicPr>
            <p:cNvPr id="5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4" name="직사각형 553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55" name="그룹 554"/>
          <p:cNvGrpSpPr/>
          <p:nvPr/>
        </p:nvGrpSpPr>
        <p:grpSpPr>
          <a:xfrm>
            <a:off x="1907402" y="3202821"/>
            <a:ext cx="362433" cy="306014"/>
            <a:chOff x="1302668" y="6849393"/>
            <a:chExt cx="575336" cy="485775"/>
          </a:xfrm>
        </p:grpSpPr>
        <p:pic>
          <p:nvPicPr>
            <p:cNvPr id="55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7" name="직사각형 556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58" name="그룹 557"/>
          <p:cNvGrpSpPr/>
          <p:nvPr/>
        </p:nvGrpSpPr>
        <p:grpSpPr>
          <a:xfrm>
            <a:off x="2869113" y="3209064"/>
            <a:ext cx="362433" cy="282013"/>
            <a:chOff x="4100037" y="6849393"/>
            <a:chExt cx="575336" cy="447675"/>
          </a:xfrm>
        </p:grpSpPr>
        <p:pic>
          <p:nvPicPr>
            <p:cNvPr id="55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0" name="직사각형 559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61" name="그룹 560"/>
          <p:cNvGrpSpPr/>
          <p:nvPr/>
        </p:nvGrpSpPr>
        <p:grpSpPr>
          <a:xfrm>
            <a:off x="2241496" y="3202821"/>
            <a:ext cx="362433" cy="311772"/>
            <a:chOff x="4144818" y="4977184"/>
            <a:chExt cx="575336" cy="494915"/>
          </a:xfrm>
        </p:grpSpPr>
        <p:pic>
          <p:nvPicPr>
            <p:cNvPr id="56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" name="직사각형 562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64" name="그룹 563"/>
          <p:cNvGrpSpPr/>
          <p:nvPr/>
        </p:nvGrpSpPr>
        <p:grpSpPr>
          <a:xfrm>
            <a:off x="2577402" y="3202821"/>
            <a:ext cx="362433" cy="312014"/>
            <a:chOff x="4149080" y="5913289"/>
            <a:chExt cx="575336" cy="495300"/>
          </a:xfrm>
        </p:grpSpPr>
        <p:pic>
          <p:nvPicPr>
            <p:cNvPr id="56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6" name="직사각형 565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67" name="그룹 566"/>
          <p:cNvGrpSpPr/>
          <p:nvPr/>
        </p:nvGrpSpPr>
        <p:grpSpPr>
          <a:xfrm>
            <a:off x="1453057" y="3202821"/>
            <a:ext cx="504033" cy="327159"/>
            <a:chOff x="1150144" y="5913289"/>
            <a:chExt cx="800116" cy="519341"/>
          </a:xfrm>
        </p:grpSpPr>
        <p:pic>
          <p:nvPicPr>
            <p:cNvPr id="568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9" name="직사각형 568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71" name="직사각형 570"/>
          <p:cNvSpPr/>
          <p:nvPr/>
        </p:nvSpPr>
        <p:spPr>
          <a:xfrm>
            <a:off x="1247941" y="2884916"/>
            <a:ext cx="246068" cy="250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572" name="직사각형 571"/>
          <p:cNvSpPr/>
          <p:nvPr/>
        </p:nvSpPr>
        <p:spPr>
          <a:xfrm>
            <a:off x="1562091" y="2852028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4</a:t>
            </a:r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개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731284" y="2307964"/>
            <a:ext cx="1550446" cy="2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10,000 </a:t>
            </a:r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골드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02" name="그룹 101"/>
          <p:cNvGrpSpPr/>
          <p:nvPr/>
        </p:nvGrpSpPr>
        <p:grpSpPr>
          <a:xfrm>
            <a:off x="1159881" y="2868293"/>
            <a:ext cx="348279" cy="267531"/>
            <a:chOff x="565072" y="2012562"/>
            <a:chExt cx="1326167" cy="949516"/>
          </a:xfrm>
        </p:grpSpPr>
        <p:pic>
          <p:nvPicPr>
            <p:cNvPr id="103" name="그림 102" descr="http://images.gofreedownload.net/ruby-242024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421" y="2024772"/>
              <a:ext cx="996818" cy="93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직사각형 103"/>
            <p:cNvSpPr/>
            <p:nvPr/>
          </p:nvSpPr>
          <p:spPr>
            <a:xfrm>
              <a:off x="565072" y="2012562"/>
              <a:ext cx="1285515" cy="379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5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 3</a:t>
              </a:r>
              <a:endParaRPr lang="ko-KR" altLang="en-US" sz="500" b="1" i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</p:grpSp>
      <p:sp>
        <p:nvSpPr>
          <p:cNvPr id="100" name="모서리가 둥근 직사각형 99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467" name="모서리가 둥근 직사각형 466"/>
          <p:cNvSpPr/>
          <p:nvPr/>
        </p:nvSpPr>
        <p:spPr>
          <a:xfrm>
            <a:off x="3323084" y="2759051"/>
            <a:ext cx="3148243" cy="245846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5" name="모서리가 둥근 직사각형 464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4023550" y="2640325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수호의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4786684" y="2640325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지혜의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323084" y="2640325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용맹의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5484993" y="2640325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재능의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grpSp>
        <p:nvGrpSpPr>
          <p:cNvPr id="202" name="그룹 201"/>
          <p:cNvGrpSpPr/>
          <p:nvPr/>
        </p:nvGrpSpPr>
        <p:grpSpPr>
          <a:xfrm>
            <a:off x="3415294" y="2898709"/>
            <a:ext cx="593976" cy="499758"/>
            <a:chOff x="1064828" y="6226251"/>
            <a:chExt cx="984110" cy="954433"/>
          </a:xfrm>
        </p:grpSpPr>
        <p:pic>
          <p:nvPicPr>
            <p:cNvPr id="203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직사각형 203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그룹 205"/>
          <p:cNvGrpSpPr/>
          <p:nvPr/>
        </p:nvGrpSpPr>
        <p:grpSpPr>
          <a:xfrm>
            <a:off x="4146112" y="2889746"/>
            <a:ext cx="584870" cy="508721"/>
            <a:chOff x="1772816" y="6372200"/>
            <a:chExt cx="969023" cy="971550"/>
          </a:xfrm>
        </p:grpSpPr>
        <p:pic>
          <p:nvPicPr>
            <p:cNvPr id="20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직사각형 207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그룹 209"/>
          <p:cNvGrpSpPr/>
          <p:nvPr/>
        </p:nvGrpSpPr>
        <p:grpSpPr>
          <a:xfrm>
            <a:off x="4945393" y="2892306"/>
            <a:ext cx="512576" cy="513708"/>
            <a:chOff x="2998854" y="4081463"/>
            <a:chExt cx="849246" cy="981075"/>
          </a:xfrm>
        </p:grpSpPr>
        <p:pic>
          <p:nvPicPr>
            <p:cNvPr id="211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직사각형 211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14" name="그룹 213"/>
          <p:cNvGrpSpPr/>
          <p:nvPr/>
        </p:nvGrpSpPr>
        <p:grpSpPr>
          <a:xfrm>
            <a:off x="5618867" y="2867975"/>
            <a:ext cx="562246" cy="518696"/>
            <a:chOff x="3009900" y="4076700"/>
            <a:chExt cx="931540" cy="990600"/>
          </a:xfrm>
        </p:grpSpPr>
        <p:pic>
          <p:nvPicPr>
            <p:cNvPr id="215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" name="직사각형 215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그룹 217"/>
          <p:cNvGrpSpPr/>
          <p:nvPr/>
        </p:nvGrpSpPr>
        <p:grpSpPr>
          <a:xfrm>
            <a:off x="3415294" y="3432738"/>
            <a:ext cx="593976" cy="499758"/>
            <a:chOff x="1064828" y="6226251"/>
            <a:chExt cx="984110" cy="954433"/>
          </a:xfrm>
        </p:grpSpPr>
        <p:pic>
          <p:nvPicPr>
            <p:cNvPr id="219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" name="직사각형 219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22" name="그룹 221"/>
          <p:cNvGrpSpPr/>
          <p:nvPr/>
        </p:nvGrpSpPr>
        <p:grpSpPr>
          <a:xfrm>
            <a:off x="4146112" y="3423775"/>
            <a:ext cx="584870" cy="508721"/>
            <a:chOff x="1772816" y="6372200"/>
            <a:chExt cx="969023" cy="971550"/>
          </a:xfrm>
        </p:grpSpPr>
        <p:pic>
          <p:nvPicPr>
            <p:cNvPr id="223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직사각형 223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4945393" y="3426335"/>
            <a:ext cx="512576" cy="513708"/>
            <a:chOff x="2998854" y="4081463"/>
            <a:chExt cx="849246" cy="981075"/>
          </a:xfrm>
        </p:grpSpPr>
        <p:pic>
          <p:nvPicPr>
            <p:cNvPr id="227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직사각형 227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그룹 229"/>
          <p:cNvGrpSpPr/>
          <p:nvPr/>
        </p:nvGrpSpPr>
        <p:grpSpPr>
          <a:xfrm>
            <a:off x="5618867" y="3402004"/>
            <a:ext cx="562246" cy="518696"/>
            <a:chOff x="3009900" y="4076700"/>
            <a:chExt cx="931540" cy="990600"/>
          </a:xfrm>
        </p:grpSpPr>
        <p:pic>
          <p:nvPicPr>
            <p:cNvPr id="231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직사각형 231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4" name="그룹 233"/>
          <p:cNvGrpSpPr/>
          <p:nvPr/>
        </p:nvGrpSpPr>
        <p:grpSpPr>
          <a:xfrm>
            <a:off x="3415294" y="3954085"/>
            <a:ext cx="593976" cy="499758"/>
            <a:chOff x="1064828" y="6226251"/>
            <a:chExt cx="984110" cy="954433"/>
          </a:xfrm>
        </p:grpSpPr>
        <p:pic>
          <p:nvPicPr>
            <p:cNvPr id="23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" name="직사각형 235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8" name="그룹 237"/>
          <p:cNvGrpSpPr/>
          <p:nvPr/>
        </p:nvGrpSpPr>
        <p:grpSpPr>
          <a:xfrm>
            <a:off x="4146112" y="3945122"/>
            <a:ext cx="584870" cy="508721"/>
            <a:chOff x="1772816" y="6372200"/>
            <a:chExt cx="969023" cy="971550"/>
          </a:xfrm>
        </p:grpSpPr>
        <p:pic>
          <p:nvPicPr>
            <p:cNvPr id="23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직사각형 239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2" name="그룹 241"/>
          <p:cNvGrpSpPr/>
          <p:nvPr/>
        </p:nvGrpSpPr>
        <p:grpSpPr>
          <a:xfrm>
            <a:off x="4945393" y="3947682"/>
            <a:ext cx="512576" cy="513708"/>
            <a:chOff x="2998854" y="4081463"/>
            <a:chExt cx="849246" cy="981075"/>
          </a:xfrm>
        </p:grpSpPr>
        <p:pic>
          <p:nvPicPr>
            <p:cNvPr id="243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" name="직사각형 243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6" name="그룹 245"/>
          <p:cNvGrpSpPr/>
          <p:nvPr/>
        </p:nvGrpSpPr>
        <p:grpSpPr>
          <a:xfrm>
            <a:off x="5618867" y="3923351"/>
            <a:ext cx="562246" cy="518696"/>
            <a:chOff x="3009900" y="4076700"/>
            <a:chExt cx="931540" cy="990600"/>
          </a:xfrm>
        </p:grpSpPr>
        <p:pic>
          <p:nvPicPr>
            <p:cNvPr id="247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직사각형 247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49" name="직사각형 248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50" name="그룹 249"/>
          <p:cNvGrpSpPr/>
          <p:nvPr/>
        </p:nvGrpSpPr>
        <p:grpSpPr>
          <a:xfrm>
            <a:off x="3415294" y="4490541"/>
            <a:ext cx="593976" cy="499758"/>
            <a:chOff x="1064828" y="6226251"/>
            <a:chExt cx="984110" cy="954433"/>
          </a:xfrm>
        </p:grpSpPr>
        <p:pic>
          <p:nvPicPr>
            <p:cNvPr id="25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직사각형 251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53" name="직사각형 252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54" name="그룹 253"/>
          <p:cNvGrpSpPr/>
          <p:nvPr/>
        </p:nvGrpSpPr>
        <p:grpSpPr>
          <a:xfrm>
            <a:off x="4146112" y="4481578"/>
            <a:ext cx="584870" cy="508721"/>
            <a:chOff x="1772816" y="6372200"/>
            <a:chExt cx="969023" cy="971550"/>
          </a:xfrm>
        </p:grpSpPr>
        <p:pic>
          <p:nvPicPr>
            <p:cNvPr id="255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직사각형 255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57" name="직사각형 256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58" name="그룹 257"/>
          <p:cNvGrpSpPr/>
          <p:nvPr/>
        </p:nvGrpSpPr>
        <p:grpSpPr>
          <a:xfrm>
            <a:off x="4945393" y="4484138"/>
            <a:ext cx="512576" cy="513708"/>
            <a:chOff x="2998854" y="4081463"/>
            <a:chExt cx="849246" cy="981075"/>
          </a:xfrm>
        </p:grpSpPr>
        <p:pic>
          <p:nvPicPr>
            <p:cNvPr id="259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직사각형 259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61" name="직사각형 260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62" name="그룹 261"/>
          <p:cNvGrpSpPr/>
          <p:nvPr/>
        </p:nvGrpSpPr>
        <p:grpSpPr>
          <a:xfrm>
            <a:off x="5618867" y="4459807"/>
            <a:ext cx="562246" cy="518696"/>
            <a:chOff x="3009900" y="4076700"/>
            <a:chExt cx="931540" cy="990600"/>
          </a:xfrm>
        </p:grpSpPr>
        <p:pic>
          <p:nvPicPr>
            <p:cNvPr id="263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4" name="직사각형 263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65" name="직사각형 264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339365" y="2433791"/>
            <a:ext cx="768564" cy="713908"/>
            <a:chOff x="1064828" y="6226251"/>
            <a:chExt cx="920611" cy="954433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직사각형 112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6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관리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중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597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64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모서리가 둥근 직사각형 164"/>
          <p:cNvSpPr/>
          <p:nvPr/>
        </p:nvSpPr>
        <p:spPr>
          <a:xfrm>
            <a:off x="295509" y="222336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</a:t>
            </a:r>
            <a:endParaRPr lang="ko-KR" altLang="en-US" sz="1050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295509" y="2604238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295509" y="299832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3284985" y="230024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3344292" y="2321343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전체</a:t>
            </a:r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4791516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방어구</a:t>
            </a:r>
            <a:endParaRPr lang="ko-KR" altLang="en-US" sz="1050" dirty="0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5515128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장신구</a:t>
            </a:r>
            <a:endParaRPr lang="ko-KR" altLang="en-US" sz="1050" dirty="0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4067904" y="23213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무기</a:t>
            </a: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6165304" y="2321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3370668" y="2574062"/>
            <a:ext cx="3148243" cy="240890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5" name="직사각형 174"/>
          <p:cNvSpPr/>
          <p:nvPr/>
        </p:nvSpPr>
        <p:spPr>
          <a:xfrm>
            <a:off x="3423075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7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직사각형 176"/>
          <p:cNvSpPr/>
          <p:nvPr/>
        </p:nvSpPr>
        <p:spPr>
          <a:xfrm>
            <a:off x="3473875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78" name="그룹 177"/>
          <p:cNvGrpSpPr/>
          <p:nvPr/>
        </p:nvGrpSpPr>
        <p:grpSpPr>
          <a:xfrm>
            <a:off x="3423075" y="2623648"/>
            <a:ext cx="706940" cy="223381"/>
            <a:chOff x="2841492" y="6228184"/>
            <a:chExt cx="1165233" cy="368194"/>
          </a:xfrm>
        </p:grpSpPr>
        <p:sp>
          <p:nvSpPr>
            <p:cNvPr id="179" name="포인트가 5개인 별 17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0" name="포인트가 5개인 별 17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1" name="포인트가 5개인 별 18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2" name="포인트가 5개인 별 18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3" name="포인트가 5개인 별 18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4" name="포인트가 5개인 별 18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85" name="직사각형 184"/>
          <p:cNvSpPr/>
          <p:nvPr/>
        </p:nvSpPr>
        <p:spPr>
          <a:xfrm>
            <a:off x="4202843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8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직사각형 186"/>
          <p:cNvSpPr/>
          <p:nvPr/>
        </p:nvSpPr>
        <p:spPr>
          <a:xfrm>
            <a:off x="4253643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88" name="그룹 187"/>
          <p:cNvGrpSpPr/>
          <p:nvPr/>
        </p:nvGrpSpPr>
        <p:grpSpPr>
          <a:xfrm>
            <a:off x="4202843" y="2623648"/>
            <a:ext cx="706940" cy="223381"/>
            <a:chOff x="2841492" y="6228184"/>
            <a:chExt cx="1165233" cy="368194"/>
          </a:xfrm>
        </p:grpSpPr>
        <p:sp>
          <p:nvSpPr>
            <p:cNvPr id="189" name="포인트가 5개인 별 18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0" name="포인트가 5개인 별 18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1" name="포인트가 5개인 별 19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2" name="포인트가 5개인 별 19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3" name="포인트가 5개인 별 19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4" name="포인트가 5개인 별 19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95" name="직사각형 194"/>
          <p:cNvSpPr/>
          <p:nvPr/>
        </p:nvSpPr>
        <p:spPr>
          <a:xfrm>
            <a:off x="5762378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9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직사각형 196"/>
          <p:cNvSpPr/>
          <p:nvPr/>
        </p:nvSpPr>
        <p:spPr>
          <a:xfrm>
            <a:off x="5813178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98" name="그룹 197"/>
          <p:cNvGrpSpPr/>
          <p:nvPr/>
        </p:nvGrpSpPr>
        <p:grpSpPr>
          <a:xfrm>
            <a:off x="5762378" y="2623648"/>
            <a:ext cx="609366" cy="223381"/>
            <a:chOff x="2841492" y="6228184"/>
            <a:chExt cx="1004404" cy="368194"/>
          </a:xfrm>
        </p:grpSpPr>
        <p:sp>
          <p:nvSpPr>
            <p:cNvPr id="199" name="포인트가 5개인 별 19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0" name="포인트가 5개인 별 19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1" name="포인트가 5개인 별 20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2" name="포인트가 5개인 별 20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3" name="포인트가 5개인 별 20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04" name="직사각형 203"/>
          <p:cNvSpPr/>
          <p:nvPr/>
        </p:nvSpPr>
        <p:spPr>
          <a:xfrm>
            <a:off x="3423075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0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직사각형 205"/>
          <p:cNvSpPr/>
          <p:nvPr/>
        </p:nvSpPr>
        <p:spPr>
          <a:xfrm>
            <a:off x="3473875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07" name="그룹 206"/>
          <p:cNvGrpSpPr/>
          <p:nvPr/>
        </p:nvGrpSpPr>
        <p:grpSpPr>
          <a:xfrm>
            <a:off x="3423075" y="3413806"/>
            <a:ext cx="609366" cy="223381"/>
            <a:chOff x="2841492" y="6228184"/>
            <a:chExt cx="1004404" cy="368194"/>
          </a:xfrm>
        </p:grpSpPr>
        <p:sp>
          <p:nvSpPr>
            <p:cNvPr id="208" name="포인트가 5개인 별 20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9" name="포인트가 5개인 별 20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0" name="포인트가 5개인 별 20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1" name="포인트가 5개인 별 21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2" name="포인트가 5개인 별 211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13" name="직사각형 212"/>
          <p:cNvSpPr/>
          <p:nvPr/>
        </p:nvSpPr>
        <p:spPr>
          <a:xfrm>
            <a:off x="4202843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1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42218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직사각형 214"/>
          <p:cNvSpPr/>
          <p:nvPr/>
        </p:nvSpPr>
        <p:spPr>
          <a:xfrm>
            <a:off x="4253643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16" name="그룹 215"/>
          <p:cNvGrpSpPr/>
          <p:nvPr/>
        </p:nvGrpSpPr>
        <p:grpSpPr>
          <a:xfrm>
            <a:off x="4202843" y="3413806"/>
            <a:ext cx="609366" cy="223381"/>
            <a:chOff x="2841492" y="6228184"/>
            <a:chExt cx="1004404" cy="368194"/>
          </a:xfrm>
        </p:grpSpPr>
        <p:sp>
          <p:nvSpPr>
            <p:cNvPr id="217" name="포인트가 5개인 별 2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8" name="포인트가 5개인 별 2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9" name="포인트가 5개인 별 21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0" name="포인트가 5개인 별 21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1" name="포인트가 5개인 별 22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222" name="그룹 221"/>
          <p:cNvGrpSpPr/>
          <p:nvPr/>
        </p:nvGrpSpPr>
        <p:grpSpPr>
          <a:xfrm>
            <a:off x="4978304" y="3413806"/>
            <a:ext cx="747692" cy="731485"/>
            <a:chOff x="4931034" y="3465834"/>
            <a:chExt cx="747692" cy="731485"/>
          </a:xfrm>
        </p:grpSpPr>
        <p:sp>
          <p:nvSpPr>
            <p:cNvPr id="223" name="직사각형 222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2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" name="직사각형 224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26" name="그룹 225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227" name="포인트가 5개인 별 226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8" name="포인트가 5개인 별 227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9" name="포인트가 5개인 별 228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30" name="포인트가 5개인 별 229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231" name="직사각형 230"/>
          <p:cNvSpPr/>
          <p:nvPr/>
        </p:nvSpPr>
        <p:spPr>
          <a:xfrm>
            <a:off x="5762378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3" name="그룹 232"/>
          <p:cNvGrpSpPr/>
          <p:nvPr/>
        </p:nvGrpSpPr>
        <p:grpSpPr>
          <a:xfrm>
            <a:off x="5762377" y="3413806"/>
            <a:ext cx="511793" cy="223381"/>
            <a:chOff x="2841492" y="6228184"/>
            <a:chExt cx="843577" cy="368194"/>
          </a:xfrm>
        </p:grpSpPr>
        <p:sp>
          <p:nvSpPr>
            <p:cNvPr id="234" name="포인트가 5개인 별 23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5" name="포인트가 5개인 별 23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6" name="포인트가 5개인 별 23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7" name="포인트가 5개인 별 23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38" name="직사각형 237"/>
          <p:cNvSpPr/>
          <p:nvPr/>
        </p:nvSpPr>
        <p:spPr>
          <a:xfrm>
            <a:off x="3423075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4385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0" name="그룹 239"/>
          <p:cNvGrpSpPr/>
          <p:nvPr/>
        </p:nvGrpSpPr>
        <p:grpSpPr>
          <a:xfrm>
            <a:off x="3423073" y="4176848"/>
            <a:ext cx="414220" cy="223381"/>
            <a:chOff x="2841492" y="6228184"/>
            <a:chExt cx="682750" cy="368194"/>
          </a:xfrm>
        </p:grpSpPr>
        <p:sp>
          <p:nvSpPr>
            <p:cNvPr id="241" name="포인트가 5개인 별 24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2" name="포인트가 5개인 별 24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3" name="포인트가 5개인 별 24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44" name="직사각형 243"/>
          <p:cNvSpPr/>
          <p:nvPr/>
        </p:nvSpPr>
        <p:spPr>
          <a:xfrm>
            <a:off x="4202843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4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직사각형 245"/>
          <p:cNvSpPr/>
          <p:nvPr/>
        </p:nvSpPr>
        <p:spPr>
          <a:xfrm>
            <a:off x="4253643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47" name="그룹 246"/>
          <p:cNvGrpSpPr/>
          <p:nvPr/>
        </p:nvGrpSpPr>
        <p:grpSpPr>
          <a:xfrm>
            <a:off x="4202839" y="4176848"/>
            <a:ext cx="316647" cy="223381"/>
            <a:chOff x="2841492" y="6228184"/>
            <a:chExt cx="521923" cy="368194"/>
          </a:xfrm>
        </p:grpSpPr>
        <p:sp>
          <p:nvSpPr>
            <p:cNvPr id="248" name="포인트가 5개인 별 24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9" name="포인트가 5개인 별 24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50" name="직사각형 249"/>
          <p:cNvSpPr/>
          <p:nvPr/>
        </p:nvSpPr>
        <p:spPr>
          <a:xfrm>
            <a:off x="4982611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2" name="그룹 251"/>
          <p:cNvGrpSpPr/>
          <p:nvPr/>
        </p:nvGrpSpPr>
        <p:grpSpPr>
          <a:xfrm>
            <a:off x="4982607" y="4176848"/>
            <a:ext cx="316647" cy="223381"/>
            <a:chOff x="2841492" y="6228184"/>
            <a:chExt cx="521923" cy="368194"/>
          </a:xfrm>
        </p:grpSpPr>
        <p:sp>
          <p:nvSpPr>
            <p:cNvPr id="253" name="포인트가 5개인 별 2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4" name="포인트가 5개인 별 2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55" name="직사각형 254"/>
          <p:cNvSpPr/>
          <p:nvPr/>
        </p:nvSpPr>
        <p:spPr>
          <a:xfrm>
            <a:off x="5762378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" name="직사각형 256"/>
          <p:cNvSpPr/>
          <p:nvPr/>
        </p:nvSpPr>
        <p:spPr>
          <a:xfrm>
            <a:off x="5813178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8" name="포인트가 5개인 별 257"/>
          <p:cNvSpPr/>
          <p:nvPr/>
        </p:nvSpPr>
        <p:spPr>
          <a:xfrm>
            <a:off x="5762371" y="4176848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3423075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5760225" y="3681152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4231346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2" name="모서리가 둥근 직사각형 261"/>
          <p:cNvSpPr/>
          <p:nvPr/>
        </p:nvSpPr>
        <p:spPr>
          <a:xfrm>
            <a:off x="5758071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3423075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4218646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4975200" y="3675734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프리</a:t>
            </a:r>
            <a:r>
              <a:rPr lang="ko-KR" altLang="en-US" sz="1100" dirty="0" err="1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셋</a:t>
            </a:r>
            <a:r>
              <a:rPr lang="en-US" altLang="ko-KR" sz="110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1</a:t>
            </a:r>
            <a:endParaRPr lang="ko-KR" altLang="en-US" sz="11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5760225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4986512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4187161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3413448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70" name="타원 269"/>
          <p:cNvSpPr/>
          <p:nvPr/>
        </p:nvSpPr>
        <p:spPr>
          <a:xfrm>
            <a:off x="3467744" y="3156012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타원 270"/>
          <p:cNvSpPr/>
          <p:nvPr/>
        </p:nvSpPr>
        <p:spPr>
          <a:xfrm>
            <a:off x="4245447" y="3156012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2" name="그룹 271"/>
          <p:cNvGrpSpPr/>
          <p:nvPr/>
        </p:nvGrpSpPr>
        <p:grpSpPr>
          <a:xfrm>
            <a:off x="4949800" y="2623648"/>
            <a:ext cx="776196" cy="731486"/>
            <a:chOff x="4902530" y="2675676"/>
            <a:chExt cx="776196" cy="731486"/>
          </a:xfrm>
        </p:grpSpPr>
        <p:sp>
          <p:nvSpPr>
            <p:cNvPr id="273" name="직사각형 272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7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직사각형 274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76" name="포인트가 5개인 별 275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7" name="포인트가 5개인 별 276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8" name="포인트가 5개인 별 277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9" name="포인트가 5개인 별 278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0" name="포인트가 5개인 별 279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1" name="모서리가 둥근 직사각형 280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282" name="타원 281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3" name="타원 282"/>
          <p:cNvSpPr/>
          <p:nvPr/>
        </p:nvSpPr>
        <p:spPr>
          <a:xfrm>
            <a:off x="5811114" y="3156012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타원 283"/>
          <p:cNvSpPr/>
          <p:nvPr/>
        </p:nvSpPr>
        <p:spPr>
          <a:xfrm>
            <a:off x="3467744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타원 284"/>
          <p:cNvSpPr/>
          <p:nvPr/>
        </p:nvSpPr>
        <p:spPr>
          <a:xfrm>
            <a:off x="4245447" y="394390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타원 285"/>
          <p:cNvSpPr/>
          <p:nvPr/>
        </p:nvSpPr>
        <p:spPr>
          <a:xfrm>
            <a:off x="5811114" y="394390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타원 286"/>
          <p:cNvSpPr/>
          <p:nvPr/>
        </p:nvSpPr>
        <p:spPr>
          <a:xfrm>
            <a:off x="3467744" y="4704769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타원 287"/>
          <p:cNvSpPr/>
          <p:nvPr/>
        </p:nvSpPr>
        <p:spPr>
          <a:xfrm>
            <a:off x="4245447" y="4704769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타원 288"/>
          <p:cNvSpPr/>
          <p:nvPr/>
        </p:nvSpPr>
        <p:spPr>
          <a:xfrm>
            <a:off x="5033411" y="4704769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타원 289"/>
          <p:cNvSpPr/>
          <p:nvPr/>
        </p:nvSpPr>
        <p:spPr>
          <a:xfrm>
            <a:off x="5811114" y="470476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타원 290"/>
          <p:cNvSpPr/>
          <p:nvPr/>
        </p:nvSpPr>
        <p:spPr>
          <a:xfrm>
            <a:off x="4423476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타원 291"/>
          <p:cNvSpPr/>
          <p:nvPr/>
        </p:nvSpPr>
        <p:spPr>
          <a:xfrm>
            <a:off x="5033411" y="394390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4" name="타원 293"/>
          <p:cNvSpPr/>
          <p:nvPr/>
        </p:nvSpPr>
        <p:spPr>
          <a:xfrm>
            <a:off x="6407693" y="395886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5" name="직선 연결선 294"/>
          <p:cNvCxnSpPr/>
          <p:nvPr/>
        </p:nvCxnSpPr>
        <p:spPr>
          <a:xfrm>
            <a:off x="6533385" y="2575756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모서리가 둥근 직사각형 295"/>
          <p:cNvSpPr/>
          <p:nvPr/>
        </p:nvSpPr>
        <p:spPr>
          <a:xfrm>
            <a:off x="559197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아바타</a:t>
            </a:r>
            <a:endParaRPr lang="ko-KR" altLang="en-US" sz="1050" dirty="0"/>
          </a:p>
        </p:txBody>
      </p:sp>
      <p:sp>
        <p:nvSpPr>
          <p:cNvPr id="297" name="모서리가 둥근 직사각형 296"/>
          <p:cNvSpPr/>
          <p:nvPr/>
        </p:nvSpPr>
        <p:spPr>
          <a:xfrm>
            <a:off x="466513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룬스톤</a:t>
            </a:r>
            <a:endParaRPr lang="ko-KR" altLang="en-US" sz="1050" dirty="0"/>
          </a:p>
        </p:txBody>
      </p:sp>
      <p:sp>
        <p:nvSpPr>
          <p:cNvPr id="298" name="모서리가 둥근 직사각형 297"/>
          <p:cNvSpPr/>
          <p:nvPr/>
        </p:nvSpPr>
        <p:spPr>
          <a:xfrm>
            <a:off x="3738810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대장간</a:t>
            </a:r>
            <a:endParaRPr lang="ko-KR" altLang="en-US" sz="1050" dirty="0"/>
          </a:p>
        </p:txBody>
      </p:sp>
      <p:pic>
        <p:nvPicPr>
          <p:cNvPr id="2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" y="2239702"/>
            <a:ext cx="2683716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07" name="그룹 306"/>
          <p:cNvGrpSpPr/>
          <p:nvPr/>
        </p:nvGrpSpPr>
        <p:grpSpPr>
          <a:xfrm>
            <a:off x="513973" y="2249243"/>
            <a:ext cx="454203" cy="444358"/>
            <a:chOff x="295770" y="2239702"/>
            <a:chExt cx="454203" cy="444358"/>
          </a:xfrm>
        </p:grpSpPr>
        <p:grpSp>
          <p:nvGrpSpPr>
            <p:cNvPr id="308" name="그룹 307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310" name="직사각형 309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pic>
            <p:nvPicPr>
              <p:cNvPr id="311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2" name="직사각형 311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5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05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313" name="그룹 312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314" name="포인트가 5개인 별 313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15" name="포인트가 5개인 별 314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16" name="포인트가 5개인 별 315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17" name="포인트가 5개인 별 316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sp>
          <p:nvSpPr>
            <p:cNvPr id="309" name="타원 308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3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750" y="51696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모서리가 둥근 직사각형 324"/>
          <p:cNvSpPr/>
          <p:nvPr/>
        </p:nvSpPr>
        <p:spPr>
          <a:xfrm>
            <a:off x="1337949" y="2170220"/>
            <a:ext cx="1090343" cy="237729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프리셋</a:t>
            </a:r>
            <a:r>
              <a:rPr lang="en-US" altLang="ko-KR" sz="1050" dirty="0" smtClean="0"/>
              <a:t> </a:t>
            </a:r>
            <a:r>
              <a:rPr lang="ko-KR" altLang="en-US" sz="1050" dirty="0"/>
              <a:t>저장</a:t>
            </a: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41" y="4727276"/>
            <a:ext cx="227628" cy="2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모서리가 둥근 직사각형 157"/>
          <p:cNvSpPr/>
          <p:nvPr/>
        </p:nvSpPr>
        <p:spPr>
          <a:xfrm>
            <a:off x="1520609" y="4729225"/>
            <a:ext cx="785253" cy="237728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4,502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52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 설정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종류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설정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 아이콘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 설정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종류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아이템의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설정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착용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해제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판매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분해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소켓에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넣기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강화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합성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관리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관리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장착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해제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구매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타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개요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재료를 한 눈에 볼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재료는 정해진 리스트에서 그 종류가 더 이상 늘거나 줄지 않는 항목이기 때문에 위와 같은 고정적 방법을 선택 하였습니다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 버튼을 누르면 다시 가방 화면으로 이동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2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모서리가 둥근 직사각형 125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3323084" y="2539121"/>
            <a:ext cx="3148243" cy="238724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50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5591978" y="50038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아바타</a:t>
            </a:r>
            <a:endParaRPr lang="ko-KR" altLang="en-US" sz="1050" dirty="0"/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4665138" y="50038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가방</a:t>
            </a:r>
            <a:endParaRPr lang="ko-KR" altLang="en-US" sz="1050" dirty="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738810" y="50038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대장간</a:t>
            </a:r>
            <a:endParaRPr lang="ko-KR" altLang="en-US" sz="1050" dirty="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3996662" y="2307551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수호의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4759796" y="2307551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지혜의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3296196" y="2307551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용맹의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91" name="모서리가 둥근 직사각형 90"/>
          <p:cNvSpPr/>
          <p:nvPr/>
        </p:nvSpPr>
        <p:spPr>
          <a:xfrm>
            <a:off x="5458105" y="2307551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재능의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grpSp>
        <p:nvGrpSpPr>
          <p:cNvPr id="37" name="그룹 36"/>
          <p:cNvGrpSpPr/>
          <p:nvPr/>
        </p:nvGrpSpPr>
        <p:grpSpPr>
          <a:xfrm>
            <a:off x="3415294" y="2698626"/>
            <a:ext cx="593976" cy="499758"/>
            <a:chOff x="1064828" y="6226251"/>
            <a:chExt cx="984110" cy="954433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146112" y="2689663"/>
            <a:ext cx="584870" cy="508721"/>
            <a:chOff x="1772816" y="6372200"/>
            <a:chExt cx="969023" cy="97155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4945393" y="2692223"/>
            <a:ext cx="512576" cy="513708"/>
            <a:chOff x="2998854" y="4081463"/>
            <a:chExt cx="849246" cy="981075"/>
          </a:xfrm>
        </p:grpSpPr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직사각형 46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5618867" y="2667892"/>
            <a:ext cx="562246" cy="518696"/>
            <a:chOff x="3009900" y="4076700"/>
            <a:chExt cx="931540" cy="99060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직사각형 50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3415294" y="3232655"/>
            <a:ext cx="593976" cy="499758"/>
            <a:chOff x="1064828" y="6226251"/>
            <a:chExt cx="984110" cy="954433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직사각형 54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4146112" y="3223692"/>
            <a:ext cx="584870" cy="508721"/>
            <a:chOff x="1772816" y="6372200"/>
            <a:chExt cx="969023" cy="971550"/>
          </a:xfrm>
        </p:grpSpPr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직사각형 58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4945393" y="3226252"/>
            <a:ext cx="512576" cy="513708"/>
            <a:chOff x="2998854" y="4081463"/>
            <a:chExt cx="849246" cy="981075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직사각형 62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5618867" y="3201921"/>
            <a:ext cx="562246" cy="518696"/>
            <a:chOff x="3009900" y="4076700"/>
            <a:chExt cx="931540" cy="990600"/>
          </a:xfrm>
        </p:grpSpPr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직사각형 66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3415294" y="3754002"/>
            <a:ext cx="593976" cy="499758"/>
            <a:chOff x="1064828" y="6226251"/>
            <a:chExt cx="984110" cy="954433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직사각형 70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4146112" y="3745039"/>
            <a:ext cx="584870" cy="508721"/>
            <a:chOff x="1772816" y="6372200"/>
            <a:chExt cx="969023" cy="971550"/>
          </a:xfrm>
        </p:grpSpPr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직사각형 74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4945393" y="3747599"/>
            <a:ext cx="512576" cy="513708"/>
            <a:chOff x="2998854" y="4081463"/>
            <a:chExt cx="849246" cy="981075"/>
          </a:xfrm>
        </p:grpSpPr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직사각형 78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5618867" y="3723268"/>
            <a:ext cx="562246" cy="518696"/>
            <a:chOff x="3009900" y="4076700"/>
            <a:chExt cx="931540" cy="990600"/>
          </a:xfrm>
        </p:grpSpPr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직사각형 82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3415294" y="4290458"/>
            <a:ext cx="593976" cy="499758"/>
            <a:chOff x="1064828" y="6226251"/>
            <a:chExt cx="984110" cy="954433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직사각형 93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4146112" y="4281495"/>
            <a:ext cx="584870" cy="508721"/>
            <a:chOff x="1772816" y="6372200"/>
            <a:chExt cx="969023" cy="971550"/>
          </a:xfrm>
        </p:grpSpPr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직사각형 97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4945393" y="4284055"/>
            <a:ext cx="512576" cy="513708"/>
            <a:chOff x="2998854" y="4081463"/>
            <a:chExt cx="849246" cy="981075"/>
          </a:xfrm>
        </p:grpSpPr>
        <p:pic>
          <p:nvPicPr>
            <p:cNvPr id="10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직사각형 101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그룹 126"/>
          <p:cNvGrpSpPr/>
          <p:nvPr/>
        </p:nvGrpSpPr>
        <p:grpSpPr>
          <a:xfrm>
            <a:off x="5618867" y="4259724"/>
            <a:ext cx="562246" cy="518696"/>
            <a:chOff x="3009900" y="4076700"/>
            <a:chExt cx="931540" cy="990600"/>
          </a:xfrm>
        </p:grpSpPr>
        <p:pic>
          <p:nvPicPr>
            <p:cNvPr id="12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직사각형 128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32" name="모서리가 둥근 직사각형 131"/>
          <p:cNvSpPr/>
          <p:nvPr/>
        </p:nvSpPr>
        <p:spPr>
          <a:xfrm>
            <a:off x="295509" y="222336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</a:t>
            </a:r>
            <a:endParaRPr lang="ko-KR" altLang="en-US" sz="1050" dirty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295509" y="2604238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295509" y="299832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" y="2239702"/>
            <a:ext cx="2683716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3" name="그룹 142"/>
          <p:cNvGrpSpPr/>
          <p:nvPr/>
        </p:nvGrpSpPr>
        <p:grpSpPr>
          <a:xfrm>
            <a:off x="513973" y="2249243"/>
            <a:ext cx="454203" cy="444358"/>
            <a:chOff x="295770" y="2239702"/>
            <a:chExt cx="454203" cy="444358"/>
          </a:xfrm>
        </p:grpSpPr>
        <p:grpSp>
          <p:nvGrpSpPr>
            <p:cNvPr id="144" name="그룹 143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146" name="직사각형 145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pic>
            <p:nvPicPr>
              <p:cNvPr id="147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8" name="직사각형 147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5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05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50" name="그룹 149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151" name="포인트가 5개인 별 150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52" name="포인트가 5개인 별 151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53" name="포인트가 5개인 별 152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54" name="포인트가 5개인 별 153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sp>
          <p:nvSpPr>
            <p:cNvPr id="145" name="타원 144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0" name="모서리가 둥근 직사각형 109"/>
          <p:cNvSpPr/>
          <p:nvPr/>
        </p:nvSpPr>
        <p:spPr>
          <a:xfrm>
            <a:off x="1337949" y="2170220"/>
            <a:ext cx="1090343" cy="237729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프리셋</a:t>
            </a:r>
            <a:r>
              <a:rPr lang="en-US" altLang="ko-KR" sz="1050" dirty="0" smtClean="0"/>
              <a:t> </a:t>
            </a:r>
            <a:r>
              <a:rPr lang="ko-KR" altLang="en-US" sz="1050" dirty="0"/>
              <a:t>저장</a:t>
            </a: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41" y="4727276"/>
            <a:ext cx="227628" cy="2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모서리가 둥근 직사각형 103"/>
          <p:cNvSpPr/>
          <p:nvPr/>
        </p:nvSpPr>
        <p:spPr>
          <a:xfrm>
            <a:off x="1520609" y="4729225"/>
            <a:ext cx="785253" cy="237728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4,502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866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9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관리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중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2636912" y="51441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946" y="54597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52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6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849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모서리가 둥근 직사각형 173"/>
          <p:cNvSpPr/>
          <p:nvPr/>
        </p:nvSpPr>
        <p:spPr>
          <a:xfrm>
            <a:off x="3284985" y="227080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4806087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356710" y="2291903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255687" y="2270802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301381" y="3392748"/>
            <a:ext cx="2938710" cy="1553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302607" y="3225720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분해 결과</a:t>
            </a:r>
            <a:endParaRPr lang="ko-KR" altLang="en-US" sz="1200" dirty="0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1436854" y="499663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분해</a:t>
            </a:r>
            <a:endParaRPr lang="ko-KR" altLang="en-US" sz="1050" dirty="0"/>
          </a:p>
        </p:txBody>
      </p:sp>
      <p:pic>
        <p:nvPicPr>
          <p:cNvPr id="1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3565510"/>
            <a:ext cx="325854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511922"/>
            <a:ext cx="307055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030684"/>
            <a:ext cx="335653" cy="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3565509"/>
            <a:ext cx="319588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8" y="4048274"/>
            <a:ext cx="325854" cy="3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4537304"/>
            <a:ext cx="29452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직사각형 194"/>
          <p:cNvSpPr/>
          <p:nvPr/>
        </p:nvSpPr>
        <p:spPr>
          <a:xfrm>
            <a:off x="953975" y="354518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2376375" y="354518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953975" y="4056445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2376375" y="4056445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953975" y="451192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2376375" y="451192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389251" y="2431040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장비를 선택해 주세요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4082069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3370668" y="2544622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1" name="직사각형 210"/>
          <p:cNvSpPr/>
          <p:nvPr/>
        </p:nvSpPr>
        <p:spPr>
          <a:xfrm>
            <a:off x="3423075" y="25942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1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6025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직사각형 212"/>
          <p:cNvSpPr/>
          <p:nvPr/>
        </p:nvSpPr>
        <p:spPr>
          <a:xfrm>
            <a:off x="3473875" y="30227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14" name="그룹 213"/>
          <p:cNvGrpSpPr/>
          <p:nvPr/>
        </p:nvGrpSpPr>
        <p:grpSpPr>
          <a:xfrm>
            <a:off x="3423075" y="2594208"/>
            <a:ext cx="706940" cy="223381"/>
            <a:chOff x="2841492" y="6228184"/>
            <a:chExt cx="1165233" cy="368194"/>
          </a:xfrm>
        </p:grpSpPr>
        <p:sp>
          <p:nvSpPr>
            <p:cNvPr id="215" name="포인트가 5개인 별 21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6" name="포인트가 5개인 별 21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7" name="포인트가 5개인 별 21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8" name="포인트가 5개인 별 21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9" name="포인트가 5개인 별 21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0" name="포인트가 5개인 별 21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21" name="직사각형 220"/>
          <p:cNvSpPr/>
          <p:nvPr/>
        </p:nvSpPr>
        <p:spPr>
          <a:xfrm>
            <a:off x="4202843" y="25942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2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6025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직사각형 222"/>
          <p:cNvSpPr/>
          <p:nvPr/>
        </p:nvSpPr>
        <p:spPr>
          <a:xfrm>
            <a:off x="4253643" y="30227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24" name="그룹 223"/>
          <p:cNvGrpSpPr/>
          <p:nvPr/>
        </p:nvGrpSpPr>
        <p:grpSpPr>
          <a:xfrm>
            <a:off x="4202843" y="2594208"/>
            <a:ext cx="706940" cy="223381"/>
            <a:chOff x="2841492" y="6228184"/>
            <a:chExt cx="1165233" cy="368194"/>
          </a:xfrm>
        </p:grpSpPr>
        <p:sp>
          <p:nvSpPr>
            <p:cNvPr id="225" name="포인트가 5개인 별 22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6" name="포인트가 5개인 별 22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7" name="포인트가 5개인 별 22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8" name="포인트가 5개인 별 22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9" name="포인트가 5개인 별 22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0" name="포인트가 5개인 별 22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31" name="직사각형 230"/>
          <p:cNvSpPr/>
          <p:nvPr/>
        </p:nvSpPr>
        <p:spPr>
          <a:xfrm>
            <a:off x="5762378" y="25942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6025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직사각형 232"/>
          <p:cNvSpPr/>
          <p:nvPr/>
        </p:nvSpPr>
        <p:spPr>
          <a:xfrm>
            <a:off x="5813178" y="30227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34" name="그룹 233"/>
          <p:cNvGrpSpPr/>
          <p:nvPr/>
        </p:nvGrpSpPr>
        <p:grpSpPr>
          <a:xfrm>
            <a:off x="5762378" y="2594208"/>
            <a:ext cx="609366" cy="223381"/>
            <a:chOff x="2841492" y="6228184"/>
            <a:chExt cx="1004404" cy="368194"/>
          </a:xfrm>
        </p:grpSpPr>
        <p:sp>
          <p:nvSpPr>
            <p:cNvPr id="235" name="포인트가 5개인 별 23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6" name="포인트가 5개인 별 23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7" name="포인트가 5개인 별 23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8" name="포인트가 5개인 별 23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9" name="포인트가 5개인 별 23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40" name="직사각형 239"/>
          <p:cNvSpPr/>
          <p:nvPr/>
        </p:nvSpPr>
        <p:spPr>
          <a:xfrm>
            <a:off x="3423075" y="338436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4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9274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직사각형 241"/>
          <p:cNvSpPr/>
          <p:nvPr/>
        </p:nvSpPr>
        <p:spPr>
          <a:xfrm>
            <a:off x="3473875" y="381292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43" name="그룹 242"/>
          <p:cNvGrpSpPr/>
          <p:nvPr/>
        </p:nvGrpSpPr>
        <p:grpSpPr>
          <a:xfrm>
            <a:off x="3423075" y="3384366"/>
            <a:ext cx="609366" cy="223381"/>
            <a:chOff x="2841492" y="6228184"/>
            <a:chExt cx="1004404" cy="368194"/>
          </a:xfrm>
        </p:grpSpPr>
        <p:sp>
          <p:nvSpPr>
            <p:cNvPr id="244" name="포인트가 5개인 별 24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5" name="포인트가 5개인 별 24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6" name="포인트가 5개인 별 24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7" name="포인트가 5개인 별 24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8" name="포인트가 5개인 별 24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49" name="직사각형 248"/>
          <p:cNvSpPr/>
          <p:nvPr/>
        </p:nvSpPr>
        <p:spPr>
          <a:xfrm>
            <a:off x="4202843" y="338436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927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직사각형 250"/>
          <p:cNvSpPr/>
          <p:nvPr/>
        </p:nvSpPr>
        <p:spPr>
          <a:xfrm>
            <a:off x="4253643" y="381292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52" name="그룹 251"/>
          <p:cNvGrpSpPr/>
          <p:nvPr/>
        </p:nvGrpSpPr>
        <p:grpSpPr>
          <a:xfrm>
            <a:off x="4202843" y="3384366"/>
            <a:ext cx="609366" cy="223381"/>
            <a:chOff x="2841492" y="6228184"/>
            <a:chExt cx="1004404" cy="368194"/>
          </a:xfrm>
        </p:grpSpPr>
        <p:sp>
          <p:nvSpPr>
            <p:cNvPr id="253" name="포인트가 5개인 별 2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4" name="포인트가 5개인 별 2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5" name="포인트가 5개인 별 25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6" name="포인트가 5개인 별 25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7" name="포인트가 5개인 별 25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258" name="그룹 257"/>
          <p:cNvGrpSpPr/>
          <p:nvPr/>
        </p:nvGrpSpPr>
        <p:grpSpPr>
          <a:xfrm>
            <a:off x="4978304" y="3384366"/>
            <a:ext cx="747692" cy="731485"/>
            <a:chOff x="4931034" y="3465834"/>
            <a:chExt cx="747692" cy="731485"/>
          </a:xfrm>
        </p:grpSpPr>
        <p:sp>
          <p:nvSpPr>
            <p:cNvPr id="259" name="직사각형 258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6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" name="직사각형 260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62" name="그룹 261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263" name="포인트가 5개인 별 262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4" name="포인트가 5개인 별 263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5" name="포인트가 5개인 별 264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6" name="포인트가 5개인 별 265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267" name="직사각형 266"/>
          <p:cNvSpPr/>
          <p:nvPr/>
        </p:nvSpPr>
        <p:spPr>
          <a:xfrm>
            <a:off x="5762378" y="338436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6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9274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9" name="그룹 268"/>
          <p:cNvGrpSpPr/>
          <p:nvPr/>
        </p:nvGrpSpPr>
        <p:grpSpPr>
          <a:xfrm>
            <a:off x="5762377" y="3384366"/>
            <a:ext cx="511793" cy="223381"/>
            <a:chOff x="2841492" y="6228184"/>
            <a:chExt cx="843577" cy="368194"/>
          </a:xfrm>
        </p:grpSpPr>
        <p:sp>
          <p:nvSpPr>
            <p:cNvPr id="270" name="포인트가 5개인 별 269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1" name="포인트가 5개인 별 270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2" name="포인트가 5개인 별 271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3" name="포인트가 5개인 별 272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74" name="직사각형 273"/>
          <p:cNvSpPr/>
          <p:nvPr/>
        </p:nvSpPr>
        <p:spPr>
          <a:xfrm>
            <a:off x="3423075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7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1441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" name="그룹 275"/>
          <p:cNvGrpSpPr/>
          <p:nvPr/>
        </p:nvGrpSpPr>
        <p:grpSpPr>
          <a:xfrm>
            <a:off x="3423073" y="4147408"/>
            <a:ext cx="414220" cy="223381"/>
            <a:chOff x="2841492" y="6228184"/>
            <a:chExt cx="682750" cy="368194"/>
          </a:xfrm>
        </p:grpSpPr>
        <p:sp>
          <p:nvSpPr>
            <p:cNvPr id="277" name="포인트가 5개인 별 27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8" name="포인트가 5개인 별 27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9" name="포인트가 5개인 별 27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80" name="직사각형 279"/>
          <p:cNvSpPr/>
          <p:nvPr/>
        </p:nvSpPr>
        <p:spPr>
          <a:xfrm>
            <a:off x="4202843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8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57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직사각형 281"/>
          <p:cNvSpPr/>
          <p:nvPr/>
        </p:nvSpPr>
        <p:spPr>
          <a:xfrm>
            <a:off x="4253643" y="45759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83" name="그룹 282"/>
          <p:cNvGrpSpPr/>
          <p:nvPr/>
        </p:nvGrpSpPr>
        <p:grpSpPr>
          <a:xfrm>
            <a:off x="4202839" y="4147408"/>
            <a:ext cx="316647" cy="223381"/>
            <a:chOff x="2841492" y="6228184"/>
            <a:chExt cx="521923" cy="368194"/>
          </a:xfrm>
        </p:grpSpPr>
        <p:sp>
          <p:nvSpPr>
            <p:cNvPr id="284" name="포인트가 5개인 별 28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5" name="포인트가 5개인 별 28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86" name="직사각형 285"/>
          <p:cNvSpPr/>
          <p:nvPr/>
        </p:nvSpPr>
        <p:spPr>
          <a:xfrm>
            <a:off x="4982611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87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57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8" name="그룹 287"/>
          <p:cNvGrpSpPr/>
          <p:nvPr/>
        </p:nvGrpSpPr>
        <p:grpSpPr>
          <a:xfrm>
            <a:off x="4982607" y="4147408"/>
            <a:ext cx="316647" cy="223381"/>
            <a:chOff x="2841492" y="6228184"/>
            <a:chExt cx="521923" cy="368194"/>
          </a:xfrm>
        </p:grpSpPr>
        <p:sp>
          <p:nvSpPr>
            <p:cNvPr id="289" name="포인트가 5개인 별 28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90" name="포인트가 5개인 별 28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91" name="직사각형 290"/>
          <p:cNvSpPr/>
          <p:nvPr/>
        </p:nvSpPr>
        <p:spPr>
          <a:xfrm>
            <a:off x="5762378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9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57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직사각형 292"/>
          <p:cNvSpPr/>
          <p:nvPr/>
        </p:nvSpPr>
        <p:spPr>
          <a:xfrm>
            <a:off x="5813178" y="45759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94" name="포인트가 5개인 별 293"/>
          <p:cNvSpPr/>
          <p:nvPr/>
        </p:nvSpPr>
        <p:spPr>
          <a:xfrm>
            <a:off x="5762371" y="4147408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95" name="모서리가 둥근 직사각형 294"/>
          <p:cNvSpPr/>
          <p:nvPr/>
        </p:nvSpPr>
        <p:spPr>
          <a:xfrm>
            <a:off x="3423075" y="286155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6" name="모서리가 둥근 직사각형 295"/>
          <p:cNvSpPr/>
          <p:nvPr/>
        </p:nvSpPr>
        <p:spPr>
          <a:xfrm>
            <a:off x="5760225" y="3651712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97" name="모서리가 둥근 직사각형 296"/>
          <p:cNvSpPr/>
          <p:nvPr/>
        </p:nvSpPr>
        <p:spPr>
          <a:xfrm>
            <a:off x="4231346" y="286155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8" name="모서리가 둥근 직사각형 297"/>
          <p:cNvSpPr/>
          <p:nvPr/>
        </p:nvSpPr>
        <p:spPr>
          <a:xfrm>
            <a:off x="5758071" y="286155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9" name="모서리가 둥근 직사각형 298"/>
          <p:cNvSpPr/>
          <p:nvPr/>
        </p:nvSpPr>
        <p:spPr>
          <a:xfrm>
            <a:off x="3423075" y="364629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00" name="모서리가 둥근 직사각형 299"/>
          <p:cNvSpPr/>
          <p:nvPr/>
        </p:nvSpPr>
        <p:spPr>
          <a:xfrm>
            <a:off x="4218646" y="364629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01" name="모서리가 둥근 직사각형 300"/>
          <p:cNvSpPr/>
          <p:nvPr/>
        </p:nvSpPr>
        <p:spPr>
          <a:xfrm>
            <a:off x="4975200" y="3646294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02" name="모서리가 둥근 직사각형 301"/>
          <p:cNvSpPr/>
          <p:nvPr/>
        </p:nvSpPr>
        <p:spPr>
          <a:xfrm>
            <a:off x="5760225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3" name="모서리가 둥근 직사각형 302"/>
          <p:cNvSpPr/>
          <p:nvPr/>
        </p:nvSpPr>
        <p:spPr>
          <a:xfrm>
            <a:off x="4986512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4" name="모서리가 둥근 직사각형 303"/>
          <p:cNvSpPr/>
          <p:nvPr/>
        </p:nvSpPr>
        <p:spPr>
          <a:xfrm>
            <a:off x="4187161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5" name="모서리가 둥근 직사각형 304"/>
          <p:cNvSpPr/>
          <p:nvPr/>
        </p:nvSpPr>
        <p:spPr>
          <a:xfrm>
            <a:off x="3413448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6" name="타원 305"/>
          <p:cNvSpPr/>
          <p:nvPr/>
        </p:nvSpPr>
        <p:spPr>
          <a:xfrm>
            <a:off x="3467744" y="3126572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타원 306"/>
          <p:cNvSpPr/>
          <p:nvPr/>
        </p:nvSpPr>
        <p:spPr>
          <a:xfrm>
            <a:off x="4245447" y="3126572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8" name="그룹 307"/>
          <p:cNvGrpSpPr/>
          <p:nvPr/>
        </p:nvGrpSpPr>
        <p:grpSpPr>
          <a:xfrm>
            <a:off x="4949800" y="2594208"/>
            <a:ext cx="776196" cy="731486"/>
            <a:chOff x="4902530" y="2675676"/>
            <a:chExt cx="776196" cy="731486"/>
          </a:xfrm>
        </p:grpSpPr>
        <p:sp>
          <p:nvSpPr>
            <p:cNvPr id="309" name="직사각형 308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31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" name="직사각형 310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12" name="포인트가 5개인 별 311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3" name="포인트가 5개인 별 312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4" name="포인트가 5개인 별 313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5" name="포인트가 5개인 별 314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6" name="포인트가 5개인 별 315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7" name="모서리가 둥근 직사각형 316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318" name="타원 317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9" name="타원 318"/>
          <p:cNvSpPr/>
          <p:nvPr/>
        </p:nvSpPr>
        <p:spPr>
          <a:xfrm>
            <a:off x="5811114" y="3126572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타원 319"/>
          <p:cNvSpPr/>
          <p:nvPr/>
        </p:nvSpPr>
        <p:spPr>
          <a:xfrm>
            <a:off x="3467744" y="391446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타원 320"/>
          <p:cNvSpPr/>
          <p:nvPr/>
        </p:nvSpPr>
        <p:spPr>
          <a:xfrm>
            <a:off x="4245447" y="391446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타원 321"/>
          <p:cNvSpPr/>
          <p:nvPr/>
        </p:nvSpPr>
        <p:spPr>
          <a:xfrm>
            <a:off x="5811114" y="391446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타원 322"/>
          <p:cNvSpPr/>
          <p:nvPr/>
        </p:nvSpPr>
        <p:spPr>
          <a:xfrm>
            <a:off x="3467744" y="4675329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타원 323"/>
          <p:cNvSpPr/>
          <p:nvPr/>
        </p:nvSpPr>
        <p:spPr>
          <a:xfrm>
            <a:off x="4245447" y="4675329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타원 324"/>
          <p:cNvSpPr/>
          <p:nvPr/>
        </p:nvSpPr>
        <p:spPr>
          <a:xfrm>
            <a:off x="5033411" y="4675329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6" name="타원 325"/>
          <p:cNvSpPr/>
          <p:nvPr/>
        </p:nvSpPr>
        <p:spPr>
          <a:xfrm>
            <a:off x="5811114" y="467532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타원 326"/>
          <p:cNvSpPr/>
          <p:nvPr/>
        </p:nvSpPr>
        <p:spPr>
          <a:xfrm>
            <a:off x="4423476" y="391446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타원 327"/>
          <p:cNvSpPr/>
          <p:nvPr/>
        </p:nvSpPr>
        <p:spPr>
          <a:xfrm>
            <a:off x="5033411" y="391446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9" name="타원 328"/>
          <p:cNvSpPr/>
          <p:nvPr/>
        </p:nvSpPr>
        <p:spPr>
          <a:xfrm>
            <a:off x="6443318" y="392942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0" name="직선 연결선 329"/>
          <p:cNvCxnSpPr/>
          <p:nvPr/>
        </p:nvCxnSpPr>
        <p:spPr>
          <a:xfrm>
            <a:off x="6533385" y="2546316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직사각형 149"/>
          <p:cNvSpPr/>
          <p:nvPr/>
        </p:nvSpPr>
        <p:spPr>
          <a:xfrm>
            <a:off x="3473875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>
            <a:off x="4275637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>
            <a:off x="5033411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>
            <a:off x="5835173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>
            <a:off x="3473875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>
            <a:off x="4275637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>
            <a:off x="5033411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>
            <a:off x="5835173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>
            <a:off x="3473875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>
            <a:off x="4275637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/>
          <p:cNvSpPr/>
          <p:nvPr/>
        </p:nvSpPr>
        <p:spPr>
          <a:xfrm>
            <a:off x="5033411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직사각형 162"/>
          <p:cNvSpPr/>
          <p:nvPr/>
        </p:nvSpPr>
        <p:spPr>
          <a:xfrm>
            <a:off x="5835173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6165304" y="229205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pic>
        <p:nvPicPr>
          <p:cNvPr id="160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298" y="2390305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현황을 확인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53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6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849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모서리가 둥근 직사각형 173"/>
          <p:cNvSpPr/>
          <p:nvPr/>
        </p:nvSpPr>
        <p:spPr>
          <a:xfrm>
            <a:off x="3284985" y="227080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4806087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356710" y="22919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255687" y="2270802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301381" y="2544621"/>
            <a:ext cx="2938710" cy="2680951"/>
          </a:xfrm>
          <a:prstGeom prst="roundRect">
            <a:avLst>
              <a:gd name="adj" fmla="val 1147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/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4082069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재료</a:t>
            </a: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6165304" y="229205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3370668" y="2544622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55" y="2926751"/>
            <a:ext cx="325854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55" y="4448813"/>
            <a:ext cx="307055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55" y="3632666"/>
            <a:ext cx="335653" cy="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79" y="2926751"/>
            <a:ext cx="319588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78" y="3679356"/>
            <a:ext cx="325854" cy="3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79" y="4520569"/>
            <a:ext cx="29452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직사각형 194"/>
          <p:cNvSpPr/>
          <p:nvPr/>
        </p:nvSpPr>
        <p:spPr>
          <a:xfrm>
            <a:off x="3926869" y="29064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10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5608905" y="2906425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40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3926869" y="3658427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20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5608905" y="3687527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3926869" y="444881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30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5608905" y="4495188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60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302607" y="2641199"/>
            <a:ext cx="2856669" cy="1528616"/>
          </a:xfrm>
          <a:prstGeom prst="roundRect">
            <a:avLst>
              <a:gd name="adj" fmla="val 2598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02607" y="2548237"/>
            <a:ext cx="830766" cy="209067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무기</a:t>
            </a:r>
            <a:endParaRPr lang="ko-KR" altLang="en-US" sz="900" dirty="0"/>
          </a:p>
        </p:txBody>
      </p:sp>
      <p:sp>
        <p:nvSpPr>
          <p:cNvPr id="33" name="직사각형 32"/>
          <p:cNvSpPr/>
          <p:nvPr/>
        </p:nvSpPr>
        <p:spPr>
          <a:xfrm>
            <a:off x="311309" y="274625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11309" y="2968959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11309" y="320712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3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973618" y="274625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2818359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09" y="3279229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9" y="3037133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09" y="3485150"/>
            <a:ext cx="156273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13" y="3706275"/>
            <a:ext cx="159337" cy="1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74" y="3943644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직사각형 46"/>
          <p:cNvSpPr/>
          <p:nvPr/>
        </p:nvSpPr>
        <p:spPr>
          <a:xfrm>
            <a:off x="973618" y="2970420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3042522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직사각형 48"/>
          <p:cNvSpPr/>
          <p:nvPr/>
        </p:nvSpPr>
        <p:spPr>
          <a:xfrm>
            <a:off x="1806741" y="2970420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9" y="3275390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973618" y="320867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3280779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직사각형 52"/>
          <p:cNvSpPr/>
          <p:nvPr/>
        </p:nvSpPr>
        <p:spPr>
          <a:xfrm>
            <a:off x="1806741" y="320867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591513" y="320867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11309" y="342207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4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39" y="3494179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9" y="3490340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973618" y="342362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806741" y="342362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591513" y="342362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 ~ 4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11309" y="3635707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5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44" y="3707808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직사각형 64"/>
          <p:cNvSpPr/>
          <p:nvPr/>
        </p:nvSpPr>
        <p:spPr>
          <a:xfrm>
            <a:off x="973618" y="3637256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806741" y="3637256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591513" y="3637256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 ~ 4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311309" y="3861895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6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973618" y="3863444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1806741" y="3863444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2591513" y="3863444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 ~ 4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8" y="3710871"/>
            <a:ext cx="156273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03" y="3932318"/>
            <a:ext cx="159337" cy="1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4" y="3933851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모서리가 둥근 직사각형 78"/>
          <p:cNvSpPr/>
          <p:nvPr/>
        </p:nvSpPr>
        <p:spPr>
          <a:xfrm>
            <a:off x="302607" y="4292119"/>
            <a:ext cx="2856669" cy="923937"/>
          </a:xfrm>
          <a:prstGeom prst="roundRect">
            <a:avLst>
              <a:gd name="adj" fmla="val 2598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302607" y="4199157"/>
            <a:ext cx="830766" cy="209067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상의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하의</a:t>
            </a:r>
            <a:endParaRPr lang="ko-KR" altLang="en-US" sz="900" dirty="0"/>
          </a:p>
        </p:txBody>
      </p:sp>
      <p:sp>
        <p:nvSpPr>
          <p:cNvPr id="81" name="직사각형 80"/>
          <p:cNvSpPr/>
          <p:nvPr/>
        </p:nvSpPr>
        <p:spPr>
          <a:xfrm>
            <a:off x="311309" y="439717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311309" y="4619879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11309" y="485804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3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973618" y="439717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4469279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09" y="4930149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9" y="4688053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직사각형 90"/>
          <p:cNvSpPr/>
          <p:nvPr/>
        </p:nvSpPr>
        <p:spPr>
          <a:xfrm>
            <a:off x="973618" y="4621340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4693442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직사각형 92"/>
          <p:cNvSpPr/>
          <p:nvPr/>
        </p:nvSpPr>
        <p:spPr>
          <a:xfrm>
            <a:off x="1806741" y="4621340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9" y="4926310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직사각형 94"/>
          <p:cNvSpPr/>
          <p:nvPr/>
        </p:nvSpPr>
        <p:spPr>
          <a:xfrm>
            <a:off x="973618" y="485959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4931699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직사각형 96"/>
          <p:cNvSpPr/>
          <p:nvPr/>
        </p:nvSpPr>
        <p:spPr>
          <a:xfrm>
            <a:off x="1806741" y="485959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2591513" y="485959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299057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재료</a:t>
            </a:r>
            <a:endParaRPr lang="ko-KR" altLang="en-US" sz="900" dirty="0"/>
          </a:p>
        </p:txBody>
      </p:sp>
      <p:sp>
        <p:nvSpPr>
          <p:cNvPr id="118" name="타원 117"/>
          <p:cNvSpPr/>
          <p:nvPr/>
        </p:nvSpPr>
        <p:spPr>
          <a:xfrm>
            <a:off x="3106906" y="40243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9" name="직선 연결선 118"/>
          <p:cNvCxnSpPr/>
          <p:nvPr/>
        </p:nvCxnSpPr>
        <p:spPr>
          <a:xfrm>
            <a:off x="3196973" y="2641199"/>
            <a:ext cx="0" cy="2574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장착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중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597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타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64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모서리가 둥근 직사각형 164"/>
          <p:cNvSpPr/>
          <p:nvPr/>
        </p:nvSpPr>
        <p:spPr>
          <a:xfrm>
            <a:off x="295509" y="222336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</a:t>
            </a:r>
            <a:endParaRPr lang="ko-KR" altLang="en-US" sz="1050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295509" y="2604238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295509" y="299832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3284985" y="230024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3344292" y="2321343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전체</a:t>
            </a:r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4791516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방어구</a:t>
            </a:r>
            <a:endParaRPr lang="ko-KR" altLang="en-US" sz="1050" dirty="0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5515128" y="23184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장신구</a:t>
            </a:r>
            <a:endParaRPr lang="ko-KR" altLang="en-US" sz="1050" dirty="0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4067904" y="232134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무기</a:t>
            </a: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6165304" y="2321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3370668" y="2574062"/>
            <a:ext cx="3148243" cy="240890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5" name="직사각형 174"/>
          <p:cNvSpPr/>
          <p:nvPr/>
        </p:nvSpPr>
        <p:spPr>
          <a:xfrm>
            <a:off x="3423075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7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직사각형 176"/>
          <p:cNvSpPr/>
          <p:nvPr/>
        </p:nvSpPr>
        <p:spPr>
          <a:xfrm>
            <a:off x="3473875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78" name="그룹 177"/>
          <p:cNvGrpSpPr/>
          <p:nvPr/>
        </p:nvGrpSpPr>
        <p:grpSpPr>
          <a:xfrm>
            <a:off x="3423075" y="2623648"/>
            <a:ext cx="706940" cy="223381"/>
            <a:chOff x="2841492" y="6228184"/>
            <a:chExt cx="1165233" cy="368194"/>
          </a:xfrm>
        </p:grpSpPr>
        <p:sp>
          <p:nvSpPr>
            <p:cNvPr id="179" name="포인트가 5개인 별 17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0" name="포인트가 5개인 별 17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1" name="포인트가 5개인 별 18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2" name="포인트가 5개인 별 18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3" name="포인트가 5개인 별 18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4" name="포인트가 5개인 별 18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85" name="직사각형 184"/>
          <p:cNvSpPr/>
          <p:nvPr/>
        </p:nvSpPr>
        <p:spPr>
          <a:xfrm>
            <a:off x="4202843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8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직사각형 186"/>
          <p:cNvSpPr/>
          <p:nvPr/>
        </p:nvSpPr>
        <p:spPr>
          <a:xfrm>
            <a:off x="4253643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88" name="그룹 187"/>
          <p:cNvGrpSpPr/>
          <p:nvPr/>
        </p:nvGrpSpPr>
        <p:grpSpPr>
          <a:xfrm>
            <a:off x="4202843" y="2623648"/>
            <a:ext cx="706940" cy="223381"/>
            <a:chOff x="2841492" y="6228184"/>
            <a:chExt cx="1165233" cy="368194"/>
          </a:xfrm>
        </p:grpSpPr>
        <p:sp>
          <p:nvSpPr>
            <p:cNvPr id="189" name="포인트가 5개인 별 18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0" name="포인트가 5개인 별 18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1" name="포인트가 5개인 별 19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2" name="포인트가 5개인 별 19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3" name="포인트가 5개인 별 19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4" name="포인트가 5개인 별 19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95" name="직사각형 194"/>
          <p:cNvSpPr/>
          <p:nvPr/>
        </p:nvSpPr>
        <p:spPr>
          <a:xfrm>
            <a:off x="5762378" y="26236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9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6320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직사각형 196"/>
          <p:cNvSpPr/>
          <p:nvPr/>
        </p:nvSpPr>
        <p:spPr>
          <a:xfrm>
            <a:off x="5813178" y="30522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98" name="그룹 197"/>
          <p:cNvGrpSpPr/>
          <p:nvPr/>
        </p:nvGrpSpPr>
        <p:grpSpPr>
          <a:xfrm>
            <a:off x="5762378" y="2623648"/>
            <a:ext cx="609366" cy="223381"/>
            <a:chOff x="2841492" y="6228184"/>
            <a:chExt cx="1004404" cy="368194"/>
          </a:xfrm>
        </p:grpSpPr>
        <p:sp>
          <p:nvSpPr>
            <p:cNvPr id="199" name="포인트가 5개인 별 19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0" name="포인트가 5개인 별 19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1" name="포인트가 5개인 별 20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2" name="포인트가 5개인 별 20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3" name="포인트가 5개인 별 20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04" name="직사각형 203"/>
          <p:cNvSpPr/>
          <p:nvPr/>
        </p:nvSpPr>
        <p:spPr>
          <a:xfrm>
            <a:off x="3423075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0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직사각형 205"/>
          <p:cNvSpPr/>
          <p:nvPr/>
        </p:nvSpPr>
        <p:spPr>
          <a:xfrm>
            <a:off x="3473875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07" name="그룹 206"/>
          <p:cNvGrpSpPr/>
          <p:nvPr/>
        </p:nvGrpSpPr>
        <p:grpSpPr>
          <a:xfrm>
            <a:off x="3423075" y="3413806"/>
            <a:ext cx="609366" cy="223381"/>
            <a:chOff x="2841492" y="6228184"/>
            <a:chExt cx="1004404" cy="368194"/>
          </a:xfrm>
        </p:grpSpPr>
        <p:sp>
          <p:nvSpPr>
            <p:cNvPr id="208" name="포인트가 5개인 별 20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9" name="포인트가 5개인 별 20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0" name="포인트가 5개인 별 20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1" name="포인트가 5개인 별 21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2" name="포인트가 5개인 별 211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13" name="직사각형 212"/>
          <p:cNvSpPr/>
          <p:nvPr/>
        </p:nvSpPr>
        <p:spPr>
          <a:xfrm>
            <a:off x="4202843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1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42218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직사각형 214"/>
          <p:cNvSpPr/>
          <p:nvPr/>
        </p:nvSpPr>
        <p:spPr>
          <a:xfrm>
            <a:off x="4253643" y="384236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16" name="그룹 215"/>
          <p:cNvGrpSpPr/>
          <p:nvPr/>
        </p:nvGrpSpPr>
        <p:grpSpPr>
          <a:xfrm>
            <a:off x="4202843" y="3413806"/>
            <a:ext cx="609366" cy="223381"/>
            <a:chOff x="2841492" y="6228184"/>
            <a:chExt cx="1004404" cy="368194"/>
          </a:xfrm>
        </p:grpSpPr>
        <p:sp>
          <p:nvSpPr>
            <p:cNvPr id="217" name="포인트가 5개인 별 21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8" name="포인트가 5개인 별 21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9" name="포인트가 5개인 별 21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0" name="포인트가 5개인 별 21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1" name="포인트가 5개인 별 22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222" name="그룹 221"/>
          <p:cNvGrpSpPr/>
          <p:nvPr/>
        </p:nvGrpSpPr>
        <p:grpSpPr>
          <a:xfrm>
            <a:off x="4978304" y="3413806"/>
            <a:ext cx="747692" cy="731485"/>
            <a:chOff x="4931034" y="3465834"/>
            <a:chExt cx="747692" cy="731485"/>
          </a:xfrm>
        </p:grpSpPr>
        <p:sp>
          <p:nvSpPr>
            <p:cNvPr id="223" name="직사각형 222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2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" name="직사각형 224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26" name="그룹 225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227" name="포인트가 5개인 별 226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8" name="포인트가 5개인 별 227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9" name="포인트가 5개인 별 228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30" name="포인트가 5개인 별 229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231" name="직사각형 230"/>
          <p:cNvSpPr/>
          <p:nvPr/>
        </p:nvSpPr>
        <p:spPr>
          <a:xfrm>
            <a:off x="5762378" y="341380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42218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3" name="그룹 232"/>
          <p:cNvGrpSpPr/>
          <p:nvPr/>
        </p:nvGrpSpPr>
        <p:grpSpPr>
          <a:xfrm>
            <a:off x="5762377" y="3413806"/>
            <a:ext cx="511793" cy="223381"/>
            <a:chOff x="2841492" y="6228184"/>
            <a:chExt cx="843577" cy="368194"/>
          </a:xfrm>
        </p:grpSpPr>
        <p:sp>
          <p:nvSpPr>
            <p:cNvPr id="234" name="포인트가 5개인 별 23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5" name="포인트가 5개인 별 23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6" name="포인트가 5개인 별 23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7" name="포인트가 5개인 별 23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38" name="직사각형 237"/>
          <p:cNvSpPr/>
          <p:nvPr/>
        </p:nvSpPr>
        <p:spPr>
          <a:xfrm>
            <a:off x="3423075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4385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0" name="그룹 239"/>
          <p:cNvGrpSpPr/>
          <p:nvPr/>
        </p:nvGrpSpPr>
        <p:grpSpPr>
          <a:xfrm>
            <a:off x="3423073" y="4176848"/>
            <a:ext cx="414220" cy="223381"/>
            <a:chOff x="2841492" y="6228184"/>
            <a:chExt cx="682750" cy="368194"/>
          </a:xfrm>
        </p:grpSpPr>
        <p:sp>
          <p:nvSpPr>
            <p:cNvPr id="241" name="포인트가 5개인 별 24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2" name="포인트가 5개인 별 24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3" name="포인트가 5개인 별 24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44" name="직사각형 243"/>
          <p:cNvSpPr/>
          <p:nvPr/>
        </p:nvSpPr>
        <p:spPr>
          <a:xfrm>
            <a:off x="4202843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4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직사각형 245"/>
          <p:cNvSpPr/>
          <p:nvPr/>
        </p:nvSpPr>
        <p:spPr>
          <a:xfrm>
            <a:off x="4253643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47" name="그룹 246"/>
          <p:cNvGrpSpPr/>
          <p:nvPr/>
        </p:nvGrpSpPr>
        <p:grpSpPr>
          <a:xfrm>
            <a:off x="4202839" y="4176848"/>
            <a:ext cx="316647" cy="223381"/>
            <a:chOff x="2841492" y="6228184"/>
            <a:chExt cx="521923" cy="368194"/>
          </a:xfrm>
        </p:grpSpPr>
        <p:sp>
          <p:nvSpPr>
            <p:cNvPr id="248" name="포인트가 5개인 별 24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9" name="포인트가 5개인 별 24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50" name="직사각형 249"/>
          <p:cNvSpPr/>
          <p:nvPr/>
        </p:nvSpPr>
        <p:spPr>
          <a:xfrm>
            <a:off x="4982611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2" name="그룹 251"/>
          <p:cNvGrpSpPr/>
          <p:nvPr/>
        </p:nvGrpSpPr>
        <p:grpSpPr>
          <a:xfrm>
            <a:off x="4982607" y="4176848"/>
            <a:ext cx="316647" cy="223381"/>
            <a:chOff x="2841492" y="6228184"/>
            <a:chExt cx="521923" cy="368194"/>
          </a:xfrm>
        </p:grpSpPr>
        <p:sp>
          <p:nvSpPr>
            <p:cNvPr id="253" name="포인트가 5개인 별 25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4" name="포인트가 5개인 별 25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55" name="직사각형 254"/>
          <p:cNvSpPr/>
          <p:nvPr/>
        </p:nvSpPr>
        <p:spPr>
          <a:xfrm>
            <a:off x="5762378" y="417684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8523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" name="직사각형 256"/>
          <p:cNvSpPr/>
          <p:nvPr/>
        </p:nvSpPr>
        <p:spPr>
          <a:xfrm>
            <a:off x="5813178" y="460540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8" name="포인트가 5개인 별 257"/>
          <p:cNvSpPr/>
          <p:nvPr/>
        </p:nvSpPr>
        <p:spPr>
          <a:xfrm>
            <a:off x="5762371" y="4176848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3423075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5760225" y="3681152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4231346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2" name="모서리가 둥근 직사각형 261"/>
          <p:cNvSpPr/>
          <p:nvPr/>
        </p:nvSpPr>
        <p:spPr>
          <a:xfrm>
            <a:off x="5758071" y="289099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3423075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4218646" y="367573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4975200" y="3675734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프리</a:t>
            </a:r>
            <a:r>
              <a:rPr lang="ko-KR" altLang="en-US" sz="1100" dirty="0" err="1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셋</a:t>
            </a:r>
            <a:r>
              <a:rPr lang="en-US" altLang="ko-KR" sz="110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1</a:t>
            </a:r>
            <a:endParaRPr lang="ko-KR" altLang="en-US" sz="11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5760225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4986512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4187161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3413448" y="443877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70" name="타원 269"/>
          <p:cNvSpPr/>
          <p:nvPr/>
        </p:nvSpPr>
        <p:spPr>
          <a:xfrm>
            <a:off x="3467744" y="3156012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타원 270"/>
          <p:cNvSpPr/>
          <p:nvPr/>
        </p:nvSpPr>
        <p:spPr>
          <a:xfrm>
            <a:off x="4245447" y="3156012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2" name="그룹 271"/>
          <p:cNvGrpSpPr/>
          <p:nvPr/>
        </p:nvGrpSpPr>
        <p:grpSpPr>
          <a:xfrm>
            <a:off x="4949800" y="2623648"/>
            <a:ext cx="776196" cy="731486"/>
            <a:chOff x="4902530" y="2675676"/>
            <a:chExt cx="776196" cy="731486"/>
          </a:xfrm>
        </p:grpSpPr>
        <p:sp>
          <p:nvSpPr>
            <p:cNvPr id="273" name="직사각형 272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7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직사각형 274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76" name="포인트가 5개인 별 275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7" name="포인트가 5개인 별 276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8" name="포인트가 5개인 별 277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9" name="포인트가 5개인 별 278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0" name="포인트가 5개인 별 279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1" name="모서리가 둥근 직사각형 280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282" name="타원 281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3" name="타원 282"/>
          <p:cNvSpPr/>
          <p:nvPr/>
        </p:nvSpPr>
        <p:spPr>
          <a:xfrm>
            <a:off x="5811114" y="3156012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타원 283"/>
          <p:cNvSpPr/>
          <p:nvPr/>
        </p:nvSpPr>
        <p:spPr>
          <a:xfrm>
            <a:off x="3467744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타원 284"/>
          <p:cNvSpPr/>
          <p:nvPr/>
        </p:nvSpPr>
        <p:spPr>
          <a:xfrm>
            <a:off x="4245447" y="394390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타원 285"/>
          <p:cNvSpPr/>
          <p:nvPr/>
        </p:nvSpPr>
        <p:spPr>
          <a:xfrm>
            <a:off x="5811114" y="394390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타원 286"/>
          <p:cNvSpPr/>
          <p:nvPr/>
        </p:nvSpPr>
        <p:spPr>
          <a:xfrm>
            <a:off x="3467744" y="4704769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타원 287"/>
          <p:cNvSpPr/>
          <p:nvPr/>
        </p:nvSpPr>
        <p:spPr>
          <a:xfrm>
            <a:off x="4245447" y="4704769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타원 288"/>
          <p:cNvSpPr/>
          <p:nvPr/>
        </p:nvSpPr>
        <p:spPr>
          <a:xfrm>
            <a:off x="5033411" y="4704769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타원 289"/>
          <p:cNvSpPr/>
          <p:nvPr/>
        </p:nvSpPr>
        <p:spPr>
          <a:xfrm>
            <a:off x="5811114" y="470476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타원 290"/>
          <p:cNvSpPr/>
          <p:nvPr/>
        </p:nvSpPr>
        <p:spPr>
          <a:xfrm>
            <a:off x="4423476" y="394390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타원 291"/>
          <p:cNvSpPr/>
          <p:nvPr/>
        </p:nvSpPr>
        <p:spPr>
          <a:xfrm>
            <a:off x="5033411" y="394390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타원 292"/>
          <p:cNvSpPr/>
          <p:nvPr/>
        </p:nvSpPr>
        <p:spPr>
          <a:xfrm>
            <a:off x="6407693" y="395886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4" name="직선 연결선 293"/>
          <p:cNvCxnSpPr/>
          <p:nvPr/>
        </p:nvCxnSpPr>
        <p:spPr>
          <a:xfrm>
            <a:off x="6533385" y="2575756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모서리가 둥근 직사각형 294"/>
          <p:cNvSpPr/>
          <p:nvPr/>
        </p:nvSpPr>
        <p:spPr>
          <a:xfrm>
            <a:off x="559197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아바타</a:t>
            </a:r>
            <a:endParaRPr lang="ko-KR" altLang="en-US" sz="1050" dirty="0"/>
          </a:p>
        </p:txBody>
      </p:sp>
      <p:sp>
        <p:nvSpPr>
          <p:cNvPr id="296" name="모서리가 둥근 직사각형 295"/>
          <p:cNvSpPr/>
          <p:nvPr/>
        </p:nvSpPr>
        <p:spPr>
          <a:xfrm>
            <a:off x="4665138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룬스톤</a:t>
            </a:r>
            <a:endParaRPr lang="ko-KR" altLang="en-US" sz="1050" dirty="0"/>
          </a:p>
        </p:txBody>
      </p:sp>
      <p:sp>
        <p:nvSpPr>
          <p:cNvPr id="297" name="모서리가 둥근 직사각형 296"/>
          <p:cNvSpPr/>
          <p:nvPr/>
        </p:nvSpPr>
        <p:spPr>
          <a:xfrm>
            <a:off x="3738810" y="503877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대장간</a:t>
            </a:r>
            <a:endParaRPr lang="ko-KR" altLang="en-US" sz="1050" dirty="0"/>
          </a:p>
        </p:txBody>
      </p:sp>
      <p:pic>
        <p:nvPicPr>
          <p:cNvPr id="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" y="2239702"/>
            <a:ext cx="2683716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06" name="그룹 305"/>
          <p:cNvGrpSpPr/>
          <p:nvPr/>
        </p:nvGrpSpPr>
        <p:grpSpPr>
          <a:xfrm>
            <a:off x="513973" y="2249243"/>
            <a:ext cx="454203" cy="444358"/>
            <a:chOff x="295770" y="2239702"/>
            <a:chExt cx="454203" cy="444358"/>
          </a:xfrm>
        </p:grpSpPr>
        <p:grpSp>
          <p:nvGrpSpPr>
            <p:cNvPr id="307" name="그룹 306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309" name="직사각형 308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pic>
            <p:nvPicPr>
              <p:cNvPr id="310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1" name="직사각형 310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5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05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312" name="그룹 311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313" name="포인트가 5개인 별 312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14" name="포인트가 5개인 별 313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15" name="포인트가 5개인 별 314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16" name="포인트가 5개인 별 315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sp>
          <p:nvSpPr>
            <p:cNvPr id="308" name="타원 307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1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206" y="5132285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모서리가 둥근 직사각형 324"/>
          <p:cNvSpPr/>
          <p:nvPr/>
        </p:nvSpPr>
        <p:spPr>
          <a:xfrm>
            <a:off x="1337949" y="2170220"/>
            <a:ext cx="1090343" cy="237729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프리셋</a:t>
            </a:r>
            <a:r>
              <a:rPr lang="en-US" altLang="ko-KR" sz="1050" dirty="0" smtClean="0"/>
              <a:t> </a:t>
            </a:r>
            <a:r>
              <a:rPr lang="ko-KR" altLang="en-US" sz="1050" dirty="0"/>
              <a:t>저장</a:t>
            </a: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41" y="4727276"/>
            <a:ext cx="227628" cy="2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모서리가 둥근 직사각형 157"/>
          <p:cNvSpPr/>
          <p:nvPr/>
        </p:nvSpPr>
        <p:spPr>
          <a:xfrm>
            <a:off x="1520609" y="4729225"/>
            <a:ext cx="785253" cy="237728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4,502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100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화면으로 이동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머리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몸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특수 카테고리가 각각 개별로 좌우 스크롤이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착용 부위 표시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착용 중인 부위는 각 카테고리가 밝게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아이콘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착용중인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구매 하지 않은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구매 가격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구매한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보유 항목 보기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내가 구매한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소지하고 있는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다시 가방 화면으로 이동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착용하고자 하는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20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모서리가 둥근 직사각형 206"/>
          <p:cNvSpPr/>
          <p:nvPr/>
        </p:nvSpPr>
        <p:spPr>
          <a:xfrm>
            <a:off x="293575" y="225094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8" name="Picture 3" descr="C:\Users\Helpas\Downloads\캐릭터\캐릭터샷\데몬헌터\데몬헌터_2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744" y="2449487"/>
            <a:ext cx="1584176" cy="2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모서리가 둥근 직사각형 208"/>
          <p:cNvSpPr/>
          <p:nvPr/>
        </p:nvSpPr>
        <p:spPr>
          <a:xfrm>
            <a:off x="3435097" y="225662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3435096" y="2278248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3435096" y="4120004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3435096" y="3199126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3438462" y="2269325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머리</a:t>
            </a:r>
            <a:endParaRPr lang="ko-KR" altLang="en-US" dirty="0"/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3423222" y="3199126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몸</a:t>
            </a:r>
            <a:endParaRPr lang="ko-KR" altLang="en-US" dirty="0"/>
          </a:p>
        </p:txBody>
      </p:sp>
      <p:sp>
        <p:nvSpPr>
          <p:cNvPr id="216" name="모서리가 둥근 직사각형 215"/>
          <p:cNvSpPr/>
          <p:nvPr/>
        </p:nvSpPr>
        <p:spPr>
          <a:xfrm>
            <a:off x="3434856" y="4125631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특수</a:t>
            </a:r>
            <a:endParaRPr lang="ko-KR" altLang="en-US" dirty="0"/>
          </a:p>
        </p:txBody>
      </p:sp>
      <p:pic>
        <p:nvPicPr>
          <p:cNvPr id="2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482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48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82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65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192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6" name="직선 연결선 225"/>
          <p:cNvCxnSpPr/>
          <p:nvPr/>
        </p:nvCxnSpPr>
        <p:spPr>
          <a:xfrm flipH="1">
            <a:off x="3820238" y="3037121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타원 226"/>
          <p:cNvSpPr/>
          <p:nvPr/>
        </p:nvSpPr>
        <p:spPr>
          <a:xfrm>
            <a:off x="4509120" y="295782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8" name="직선 연결선 227"/>
          <p:cNvCxnSpPr/>
          <p:nvPr/>
        </p:nvCxnSpPr>
        <p:spPr>
          <a:xfrm flipH="1">
            <a:off x="3820238" y="3953524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 flipH="1">
            <a:off x="3820238" y="4888425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타원 229"/>
          <p:cNvSpPr/>
          <p:nvPr/>
        </p:nvSpPr>
        <p:spPr>
          <a:xfrm>
            <a:off x="5313192" y="388553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1" name="타원 230"/>
          <p:cNvSpPr/>
          <p:nvPr/>
        </p:nvSpPr>
        <p:spPr>
          <a:xfrm>
            <a:off x="4793958" y="480438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3851807" y="2356362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3847782" y="3258253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3873748" y="4185663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4598772" y="3258062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4600081" y="2360587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38" name="모서리가 둥근 직사각형 237"/>
          <p:cNvSpPr/>
          <p:nvPr/>
        </p:nvSpPr>
        <p:spPr>
          <a:xfrm>
            <a:off x="4581129" y="2777359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239" name="모서리가 둥근 직사각형 238"/>
          <p:cNvSpPr/>
          <p:nvPr/>
        </p:nvSpPr>
        <p:spPr>
          <a:xfrm>
            <a:off x="4581129" y="3727050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240" name="모서리가 둥근 직사각형 239"/>
          <p:cNvSpPr/>
          <p:nvPr/>
        </p:nvSpPr>
        <p:spPr>
          <a:xfrm>
            <a:off x="3861048" y="4645096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3631815" y="5024121"/>
            <a:ext cx="1022084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보유 항목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3501008" y="5024121"/>
            <a:ext cx="130807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43" name="줄무늬가 있는 오른쪽 화살표 242"/>
          <p:cNvSpPr/>
          <p:nvPr/>
        </p:nvSpPr>
        <p:spPr>
          <a:xfrm>
            <a:off x="5469620" y="2431178"/>
            <a:ext cx="1271748" cy="504056"/>
          </a:xfrm>
          <a:prstGeom prst="striped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줄무늬가 있는 오른쪽 화살표 243"/>
          <p:cNvSpPr/>
          <p:nvPr/>
        </p:nvSpPr>
        <p:spPr>
          <a:xfrm rot="10800000">
            <a:off x="2904629" y="2430050"/>
            <a:ext cx="1271748" cy="504056"/>
          </a:xfrm>
          <a:prstGeom prst="striped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줄무늬가 있는 오른쪽 화살표 244"/>
          <p:cNvSpPr/>
          <p:nvPr/>
        </p:nvSpPr>
        <p:spPr>
          <a:xfrm>
            <a:off x="5469620" y="3382607"/>
            <a:ext cx="1271748" cy="504056"/>
          </a:xfrm>
          <a:prstGeom prst="striped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6" name="줄무늬가 있는 오른쪽 화살표 245"/>
          <p:cNvSpPr/>
          <p:nvPr/>
        </p:nvSpPr>
        <p:spPr>
          <a:xfrm rot="10800000">
            <a:off x="2904629" y="3381479"/>
            <a:ext cx="1271748" cy="504056"/>
          </a:xfrm>
          <a:prstGeom prst="striped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줄무늬가 있는 오른쪽 화살표 246"/>
          <p:cNvSpPr/>
          <p:nvPr/>
        </p:nvSpPr>
        <p:spPr>
          <a:xfrm>
            <a:off x="5469620" y="4261006"/>
            <a:ext cx="1271748" cy="504056"/>
          </a:xfrm>
          <a:prstGeom prst="striped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줄무늬가 있는 오른쪽 화살표 247"/>
          <p:cNvSpPr/>
          <p:nvPr/>
        </p:nvSpPr>
        <p:spPr>
          <a:xfrm rot="10800000">
            <a:off x="2904629" y="4259878"/>
            <a:ext cx="1271748" cy="504056"/>
          </a:xfrm>
          <a:prstGeom prst="striped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048" y="2840432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모서리가 둥근 직사각형 48"/>
          <p:cNvSpPr/>
          <p:nvPr/>
        </p:nvSpPr>
        <p:spPr>
          <a:xfrm>
            <a:off x="5617378" y="49784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가방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1100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 정보를 확인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발생함과 동시에 왼쪽 캐릭터 외형이 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착용 했을 때 모습이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세트의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A, B, C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마크는 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몇 개의 부위로 나뉘어 있는지를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통합 부위의 경우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(A)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마크 하나만 되어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통합 부위를 장착 하면 카테고리가 전부 밝게 변하게 되고 장착 중이던 다른 부위의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모두 해제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세트의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[SET]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버튼은 해당 세트를 모두 착용한 외형으로 왼쪽 캐릭터를 바꾸어 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장착 버튼으로 장착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00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모서리가 둥근 직사각형 100"/>
          <p:cNvSpPr/>
          <p:nvPr/>
        </p:nvSpPr>
        <p:spPr>
          <a:xfrm>
            <a:off x="293575" y="225094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" name="Picture 3" descr="C:\Users\Helpas\Downloads\캐릭터\캐릭터샷\데몬헌터\데몬헌터_2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744" y="2449487"/>
            <a:ext cx="1584176" cy="2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모서리가 둥근 직사각형 102"/>
          <p:cNvSpPr/>
          <p:nvPr/>
        </p:nvSpPr>
        <p:spPr>
          <a:xfrm>
            <a:off x="3435097" y="225662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3435096" y="2278248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3435096" y="4120004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435096" y="3199126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3438462" y="2269325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머리</a:t>
            </a:r>
            <a:endParaRPr lang="ko-KR" altLang="en-US" dirty="0"/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3423222" y="3199126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몸</a:t>
            </a:r>
            <a:endParaRPr lang="ko-KR" altLang="en-US" dirty="0"/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3434856" y="4125631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특수</a:t>
            </a:r>
            <a:endParaRPr lang="ko-KR" altLang="en-US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482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48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82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65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192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0" name="직선 연결선 119"/>
          <p:cNvCxnSpPr/>
          <p:nvPr/>
        </p:nvCxnSpPr>
        <p:spPr>
          <a:xfrm flipH="1">
            <a:off x="3820238" y="3037121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타원 120"/>
          <p:cNvSpPr/>
          <p:nvPr/>
        </p:nvSpPr>
        <p:spPr>
          <a:xfrm>
            <a:off x="4509120" y="295782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2" name="직선 연결선 121"/>
          <p:cNvCxnSpPr/>
          <p:nvPr/>
        </p:nvCxnSpPr>
        <p:spPr>
          <a:xfrm flipH="1">
            <a:off x="3820238" y="3953524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H="1">
            <a:off x="3820238" y="4888425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타원 123"/>
          <p:cNvSpPr/>
          <p:nvPr/>
        </p:nvSpPr>
        <p:spPr>
          <a:xfrm>
            <a:off x="5313192" y="388553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타원 124"/>
          <p:cNvSpPr/>
          <p:nvPr/>
        </p:nvSpPr>
        <p:spPr>
          <a:xfrm>
            <a:off x="4793958" y="480438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3851807" y="2356362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847782" y="3258253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582265" y="4181225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3873748" y="4185663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4598772" y="3258062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4600081" y="2360587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581129" y="2777359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4581129" y="3727050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3861048" y="4645096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grpSp>
        <p:nvGrpSpPr>
          <p:cNvPr id="137" name="그룹 136"/>
          <p:cNvGrpSpPr/>
          <p:nvPr/>
        </p:nvGrpSpPr>
        <p:grpSpPr>
          <a:xfrm>
            <a:off x="3431277" y="2692935"/>
            <a:ext cx="3180512" cy="2135440"/>
            <a:chOff x="3442240" y="2292544"/>
            <a:chExt cx="3180512" cy="2135440"/>
          </a:xfrm>
        </p:grpSpPr>
        <p:sp>
          <p:nvSpPr>
            <p:cNvPr id="138" name="모서리가 둥근 직사각형 137"/>
            <p:cNvSpPr/>
            <p:nvPr/>
          </p:nvSpPr>
          <p:spPr>
            <a:xfrm>
              <a:off x="3442240" y="2292544"/>
              <a:ext cx="3180512" cy="2135440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" name="모서리가 둥근 직사각형 138"/>
            <p:cNvSpPr/>
            <p:nvPr/>
          </p:nvSpPr>
          <p:spPr>
            <a:xfrm>
              <a:off x="3474629" y="2348047"/>
              <a:ext cx="2918548" cy="245455"/>
            </a:xfrm>
            <a:prstGeom prst="roundRect">
              <a:avLst/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아이템 이름</a:t>
              </a:r>
              <a:endParaRPr lang="en-US" altLang="ko-KR" sz="1200" dirty="0" smtClean="0"/>
            </a:p>
          </p:txBody>
        </p:sp>
        <p:sp>
          <p:nvSpPr>
            <p:cNvPr id="140" name="모서리가 둥근 직사각형 139"/>
            <p:cNvSpPr/>
            <p:nvPr/>
          </p:nvSpPr>
          <p:spPr>
            <a:xfrm>
              <a:off x="4081967" y="3043648"/>
              <a:ext cx="2520280" cy="346141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/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4080294" y="3043649"/>
              <a:ext cx="655813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4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능력</a:t>
              </a:r>
              <a:endParaRPr lang="ko-KR" altLang="en-US" sz="14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4749991" y="3043649"/>
              <a:ext cx="771422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불 속성</a:t>
              </a:r>
              <a:endParaRPr lang="ko-KR" altLang="en-US" sz="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5229820" y="3043649"/>
              <a:ext cx="906524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5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2,068</a:t>
              </a:r>
              <a:endParaRPr lang="ko-KR" altLang="en-US" sz="105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4" name="모서리가 둥근 직사각형 143"/>
            <p:cNvSpPr/>
            <p:nvPr/>
          </p:nvSpPr>
          <p:spPr>
            <a:xfrm>
              <a:off x="5800824" y="4096359"/>
              <a:ext cx="733708" cy="30622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장착</a:t>
              </a:r>
              <a:endParaRPr lang="ko-KR" altLang="en-US" sz="1200" dirty="0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6393177" y="2348047"/>
              <a:ext cx="189684" cy="22634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/>
                <a:t>X</a:t>
              </a:r>
              <a:endParaRPr lang="ko-KR" altLang="en-US" sz="2000" b="1" dirty="0"/>
            </a:p>
          </p:txBody>
        </p:sp>
        <p:sp>
          <p:nvSpPr>
            <p:cNvPr id="146" name="모서리가 둥근 직사각형 145"/>
            <p:cNvSpPr/>
            <p:nvPr/>
          </p:nvSpPr>
          <p:spPr>
            <a:xfrm>
              <a:off x="4081967" y="2691038"/>
              <a:ext cx="2520280" cy="339504"/>
            </a:xfrm>
            <a:prstGeom prst="roundRect">
              <a:avLst>
                <a:gd name="adj" fmla="val 8036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/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080294" y="2691038"/>
              <a:ext cx="655813" cy="331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40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92D050"/>
                  </a:solidFill>
                </a:rPr>
                <a:t>세트</a:t>
              </a:r>
              <a:endParaRPr lang="ko-KR" altLang="en-US" sz="1400" b="1" i="1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984" y="2669749"/>
              <a:ext cx="605088" cy="62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직사각형 148"/>
            <p:cNvSpPr/>
            <p:nvPr/>
          </p:nvSpPr>
          <p:spPr>
            <a:xfrm>
              <a:off x="4827103" y="2719746"/>
              <a:ext cx="152882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(A)</a:t>
              </a:r>
              <a:r>
                <a:rPr lang="en-US" altLang="ko-KR" sz="1050" b="1" i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 (B) (C)</a:t>
              </a:r>
              <a:endParaRPr lang="ko-KR" altLang="en-US" sz="105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0" name="모서리가 둥근 직사각형 149"/>
            <p:cNvSpPr/>
            <p:nvPr/>
          </p:nvSpPr>
          <p:spPr>
            <a:xfrm>
              <a:off x="3474629" y="3389789"/>
              <a:ext cx="3108232" cy="67815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ko-KR" altLang="en-US" sz="1200" dirty="0" smtClean="0"/>
                <a:t>남은 사용기간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무제한</a:t>
              </a:r>
              <a:endParaRPr lang="ko-KR" altLang="en-US" sz="1200" dirty="0"/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6106954" y="2779239"/>
              <a:ext cx="451648" cy="18850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/>
                <a:t>SET</a:t>
              </a:r>
              <a:endParaRPr lang="ko-KR" altLang="en-US" sz="1000" dirty="0"/>
            </a:p>
          </p:txBody>
        </p:sp>
      </p:grpSp>
      <p:sp>
        <p:nvSpPr>
          <p:cNvPr id="58" name="모서리가 둥근 직사각형 57"/>
          <p:cNvSpPr/>
          <p:nvPr/>
        </p:nvSpPr>
        <p:spPr>
          <a:xfrm>
            <a:off x="5630078" y="49657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가방</a:t>
            </a:r>
            <a:endParaRPr lang="ko-KR" altLang="en-US" sz="1050" dirty="0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3631815" y="5024121"/>
            <a:ext cx="1022084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보유 항목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3501008" y="5024121"/>
            <a:ext cx="130807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11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해제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화면에서 착용중인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2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68794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모서리가 둥근 직사각형 52"/>
          <p:cNvSpPr/>
          <p:nvPr/>
        </p:nvSpPr>
        <p:spPr>
          <a:xfrm>
            <a:off x="293575" y="2496743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4" name="Picture 3" descr="C:\Users\Helpas\Downloads\캐릭터\캐릭터샷\데몬헌터\데몬헌터_2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744" y="2695285"/>
            <a:ext cx="1584176" cy="2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모서리가 둥근 직사각형 54"/>
          <p:cNvSpPr/>
          <p:nvPr/>
        </p:nvSpPr>
        <p:spPr>
          <a:xfrm>
            <a:off x="3435097" y="2502423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3435096" y="2524046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3435096" y="4365802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3435096" y="3444924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3438462" y="2515123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머리</a:t>
            </a:r>
            <a:endParaRPr lang="ko-KR" altLang="en-US" dirty="0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3423222" y="3444924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몸</a:t>
            </a:r>
            <a:endParaRPr lang="ko-KR" altLang="en-US" dirty="0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3434856" y="4371429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특수</a:t>
            </a:r>
            <a:endParaRPr lang="ko-KR" altLang="en-US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482" y="2589460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48" y="4423568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82" y="3497822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65" y="2589460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2589460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3497822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192" y="3497822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4423568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4423568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직선 연결선 71"/>
          <p:cNvCxnSpPr/>
          <p:nvPr/>
        </p:nvCxnSpPr>
        <p:spPr>
          <a:xfrm flipH="1">
            <a:off x="3820238" y="3282919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타원 72"/>
          <p:cNvSpPr/>
          <p:nvPr/>
        </p:nvSpPr>
        <p:spPr>
          <a:xfrm>
            <a:off x="4509120" y="32036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4" name="직선 연결선 73"/>
          <p:cNvCxnSpPr/>
          <p:nvPr/>
        </p:nvCxnSpPr>
        <p:spPr>
          <a:xfrm flipH="1">
            <a:off x="3820238" y="4199322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H="1">
            <a:off x="3820238" y="5134223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타원 75"/>
          <p:cNvSpPr/>
          <p:nvPr/>
        </p:nvSpPr>
        <p:spPr>
          <a:xfrm>
            <a:off x="5313192" y="413133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4793958" y="505018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3851807" y="2602160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3847782" y="3504051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3873748" y="4431461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4598772" y="3503860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4600081" y="2606385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4581129" y="3023157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4581129" y="3972848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3861048" y="4890894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pic>
        <p:nvPicPr>
          <p:cNvPr id="95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991" y="296072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모서리가 둥근 직사각형 42"/>
          <p:cNvSpPr/>
          <p:nvPr/>
        </p:nvSpPr>
        <p:spPr>
          <a:xfrm>
            <a:off x="5630078" y="5207372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가방</a:t>
            </a:r>
            <a:endParaRPr lang="ko-KR" altLang="en-US" sz="1050" dirty="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631815" y="5275345"/>
            <a:ext cx="1022084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보유 항목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3501008" y="5275345"/>
            <a:ext cx="130807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착용 중인 아이템은 해제 버튼이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해제 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00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모서리가 둥근 직사각형 100"/>
          <p:cNvSpPr/>
          <p:nvPr/>
        </p:nvSpPr>
        <p:spPr>
          <a:xfrm>
            <a:off x="293575" y="225094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" name="Picture 3" descr="C:\Users\Helpas\Downloads\캐릭터\캐릭터샷\데몬헌터\데몬헌터_2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744" y="2449487"/>
            <a:ext cx="1584176" cy="2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모서리가 둥근 직사각형 102"/>
          <p:cNvSpPr/>
          <p:nvPr/>
        </p:nvSpPr>
        <p:spPr>
          <a:xfrm>
            <a:off x="3435097" y="225662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3435096" y="2278248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3435096" y="4120004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435096" y="3199126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3438462" y="2269325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머리</a:t>
            </a:r>
            <a:endParaRPr lang="ko-KR" altLang="en-US" dirty="0"/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3423222" y="3199126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몸</a:t>
            </a:r>
            <a:endParaRPr lang="ko-KR" altLang="en-US" dirty="0"/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3434856" y="4125631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특수</a:t>
            </a:r>
            <a:endParaRPr lang="ko-KR" altLang="en-US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482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48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82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65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192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0" name="직선 연결선 119"/>
          <p:cNvCxnSpPr/>
          <p:nvPr/>
        </p:nvCxnSpPr>
        <p:spPr>
          <a:xfrm flipH="1">
            <a:off x="3820238" y="3037121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타원 120"/>
          <p:cNvSpPr/>
          <p:nvPr/>
        </p:nvSpPr>
        <p:spPr>
          <a:xfrm>
            <a:off x="4509120" y="295782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2" name="직선 연결선 121"/>
          <p:cNvCxnSpPr/>
          <p:nvPr/>
        </p:nvCxnSpPr>
        <p:spPr>
          <a:xfrm flipH="1">
            <a:off x="3820238" y="3953524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H="1">
            <a:off x="3820238" y="4888425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타원 123"/>
          <p:cNvSpPr/>
          <p:nvPr/>
        </p:nvSpPr>
        <p:spPr>
          <a:xfrm>
            <a:off x="5313192" y="388553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타원 124"/>
          <p:cNvSpPr/>
          <p:nvPr/>
        </p:nvSpPr>
        <p:spPr>
          <a:xfrm>
            <a:off x="4793958" y="480438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3851807" y="2356362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847782" y="3258253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582265" y="4181225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3873748" y="4185663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4598772" y="3258062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4600081" y="2360587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581129" y="2777359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4581129" y="3727050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3861048" y="4645096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grpSp>
        <p:nvGrpSpPr>
          <p:cNvPr id="137" name="그룹 136"/>
          <p:cNvGrpSpPr/>
          <p:nvPr/>
        </p:nvGrpSpPr>
        <p:grpSpPr>
          <a:xfrm>
            <a:off x="3431277" y="2692935"/>
            <a:ext cx="3180512" cy="2135440"/>
            <a:chOff x="3442240" y="2292544"/>
            <a:chExt cx="3180512" cy="2135440"/>
          </a:xfrm>
        </p:grpSpPr>
        <p:sp>
          <p:nvSpPr>
            <p:cNvPr id="138" name="모서리가 둥근 직사각형 137"/>
            <p:cNvSpPr/>
            <p:nvPr/>
          </p:nvSpPr>
          <p:spPr>
            <a:xfrm>
              <a:off x="3442240" y="2292544"/>
              <a:ext cx="3180512" cy="2135440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" name="모서리가 둥근 직사각형 138"/>
            <p:cNvSpPr/>
            <p:nvPr/>
          </p:nvSpPr>
          <p:spPr>
            <a:xfrm>
              <a:off x="3474629" y="2348047"/>
              <a:ext cx="2918548" cy="245455"/>
            </a:xfrm>
            <a:prstGeom prst="roundRect">
              <a:avLst/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아이템 이름</a:t>
              </a:r>
              <a:endParaRPr lang="en-US" altLang="ko-KR" sz="1200" dirty="0" smtClean="0"/>
            </a:p>
          </p:txBody>
        </p:sp>
        <p:sp>
          <p:nvSpPr>
            <p:cNvPr id="140" name="모서리가 둥근 직사각형 139"/>
            <p:cNvSpPr/>
            <p:nvPr/>
          </p:nvSpPr>
          <p:spPr>
            <a:xfrm>
              <a:off x="4081967" y="3043648"/>
              <a:ext cx="2520280" cy="346141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/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4736107" y="3043649"/>
              <a:ext cx="771422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불 속성</a:t>
              </a:r>
              <a:endParaRPr lang="ko-KR" altLang="en-US" sz="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5215936" y="3043649"/>
              <a:ext cx="906524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5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2,068</a:t>
              </a:r>
              <a:endParaRPr lang="ko-KR" altLang="en-US" sz="105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4" name="모서리가 둥근 직사각형 143"/>
            <p:cNvSpPr/>
            <p:nvPr/>
          </p:nvSpPr>
          <p:spPr>
            <a:xfrm>
              <a:off x="5800824" y="4096359"/>
              <a:ext cx="733708" cy="30622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해제</a:t>
              </a:r>
              <a:endParaRPr lang="ko-KR" altLang="en-US" sz="1200" dirty="0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6393177" y="2348047"/>
              <a:ext cx="189684" cy="22634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/>
                <a:t>X</a:t>
              </a:r>
              <a:endParaRPr lang="ko-KR" altLang="en-US" sz="2000" b="1" dirty="0"/>
            </a:p>
          </p:txBody>
        </p:sp>
        <p:sp>
          <p:nvSpPr>
            <p:cNvPr id="146" name="모서리가 둥근 직사각형 145"/>
            <p:cNvSpPr/>
            <p:nvPr/>
          </p:nvSpPr>
          <p:spPr>
            <a:xfrm>
              <a:off x="4081967" y="2691038"/>
              <a:ext cx="2520280" cy="339504"/>
            </a:xfrm>
            <a:prstGeom prst="roundRect">
              <a:avLst>
                <a:gd name="adj" fmla="val 8036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/>
            </a:p>
          </p:txBody>
        </p:sp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984" y="2669749"/>
              <a:ext cx="605088" cy="62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직사각형 148"/>
            <p:cNvSpPr/>
            <p:nvPr/>
          </p:nvSpPr>
          <p:spPr>
            <a:xfrm>
              <a:off x="4813219" y="2719746"/>
              <a:ext cx="152882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i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약탈자 </a:t>
              </a:r>
              <a:r>
                <a:rPr lang="en-US" altLang="ko-KR" sz="105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(A)</a:t>
              </a:r>
              <a:r>
                <a:rPr lang="en-US" altLang="ko-KR" sz="1050" b="1" i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 (B) (C)</a:t>
              </a:r>
              <a:endParaRPr lang="ko-KR" altLang="en-US" sz="105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0" name="모서리가 둥근 직사각형 149"/>
            <p:cNvSpPr/>
            <p:nvPr/>
          </p:nvSpPr>
          <p:spPr>
            <a:xfrm>
              <a:off x="3474629" y="3389789"/>
              <a:ext cx="3108232" cy="67815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ko-KR" altLang="en-US" sz="1200" dirty="0" smtClean="0"/>
                <a:t>남은 사용기간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무제한</a:t>
              </a:r>
              <a:endParaRPr lang="ko-KR" altLang="en-US" sz="1200" dirty="0"/>
            </a:p>
          </p:txBody>
        </p:sp>
      </p:grpSp>
      <p:sp>
        <p:nvSpPr>
          <p:cNvPr id="56" name="직사각형 55"/>
          <p:cNvSpPr/>
          <p:nvPr/>
        </p:nvSpPr>
        <p:spPr>
          <a:xfrm>
            <a:off x="4069331" y="3444040"/>
            <a:ext cx="65581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4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능력</a:t>
            </a:r>
            <a:endParaRPr lang="ko-KR" altLang="en-US" sz="14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069331" y="3091429"/>
            <a:ext cx="655813" cy="331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4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세트</a:t>
            </a:r>
            <a:endParaRPr lang="ko-KR" altLang="en-US" sz="14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6095991" y="3179630"/>
            <a:ext cx="451648" cy="188502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SET</a:t>
            </a:r>
            <a:endParaRPr lang="ko-KR" altLang="en-US" sz="1000" dirty="0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5630078" y="49657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가방</a:t>
            </a:r>
            <a:endParaRPr lang="ko-KR" altLang="en-US" sz="1050" dirty="0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3631815" y="5024121"/>
            <a:ext cx="1022084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보유 항목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3501008" y="5024121"/>
            <a:ext cx="130807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정의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아이템이란 캐릭터가 정해진 부위에 착용할 수 있는 아이템을 의미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캐릭터는 장비 아이템을 착용하여 해당 아이템이 갖고 있는 고유의 옵션들을 획득할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고유의 옵션들은 캐릭터의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능력치를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증가 시키거나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추가시키거나 하는 등의 효과들이 주 내용을 이루고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아이템은 총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종류로 나뉘어지며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여기서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8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부위로 구분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무기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무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방어구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머리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상의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하의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장갑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신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장신구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목걸이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반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장비는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개의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능력 카테고리를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갖습니다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각 카테고리 별 스킬 항목은 차후 테이블로 관리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기본 능력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장비의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컨셉을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나타내는 해당 장비의 고유한 능력입니다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장비는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기본 능력을 갖습니다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추가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능력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장비에 붙는 접두사에 따라 지정된 혹은 무작위로 부여 받는 능력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장비는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추가 능력을 갖습니다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장비 아이템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12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구매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화면에서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미보유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아이템을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2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68794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모서리가 둥근 직사각형 52"/>
          <p:cNvSpPr/>
          <p:nvPr/>
        </p:nvSpPr>
        <p:spPr>
          <a:xfrm>
            <a:off x="293575" y="2496743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4" name="Picture 3" descr="C:\Users\Helpas\Downloads\캐릭터\캐릭터샷\데몬헌터\데몬헌터_2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744" y="2695285"/>
            <a:ext cx="1584176" cy="2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모서리가 둥근 직사각형 54"/>
          <p:cNvSpPr/>
          <p:nvPr/>
        </p:nvSpPr>
        <p:spPr>
          <a:xfrm>
            <a:off x="3435097" y="2502423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3435096" y="2524046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3435096" y="4365802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3435096" y="3444924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3438462" y="2515123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머리</a:t>
            </a:r>
            <a:endParaRPr lang="ko-KR" altLang="en-US" dirty="0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3423222" y="3444924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몸</a:t>
            </a:r>
            <a:endParaRPr lang="ko-KR" altLang="en-US" dirty="0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3434856" y="4371429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특수</a:t>
            </a:r>
            <a:endParaRPr lang="ko-KR" altLang="en-US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482" y="2589460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48" y="4423568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82" y="3497822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65" y="2589460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2589460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3497822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192" y="3497822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4423568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4423568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직선 연결선 71"/>
          <p:cNvCxnSpPr/>
          <p:nvPr/>
        </p:nvCxnSpPr>
        <p:spPr>
          <a:xfrm flipH="1">
            <a:off x="3820238" y="3282919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타원 72"/>
          <p:cNvSpPr/>
          <p:nvPr/>
        </p:nvSpPr>
        <p:spPr>
          <a:xfrm>
            <a:off x="4509120" y="32036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4" name="직선 연결선 73"/>
          <p:cNvCxnSpPr/>
          <p:nvPr/>
        </p:nvCxnSpPr>
        <p:spPr>
          <a:xfrm flipH="1">
            <a:off x="3820238" y="4199322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H="1">
            <a:off x="3820238" y="5134223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타원 75"/>
          <p:cNvSpPr/>
          <p:nvPr/>
        </p:nvSpPr>
        <p:spPr>
          <a:xfrm>
            <a:off x="5313192" y="413133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4793958" y="505018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3851807" y="2602160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3847782" y="3504051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3873748" y="4431461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4598772" y="3503860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4600081" y="2606385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4581129" y="3023157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4581129" y="3972848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3861048" y="4890894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pic>
        <p:nvPicPr>
          <p:cNvPr id="95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269" y="296072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모서리가 둥근 직사각형 43"/>
          <p:cNvSpPr/>
          <p:nvPr/>
        </p:nvSpPr>
        <p:spPr>
          <a:xfrm>
            <a:off x="5630078" y="5208611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가방</a:t>
            </a:r>
            <a:endParaRPr lang="ko-KR" altLang="en-US" sz="1050" dirty="0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3619115" y="5270872"/>
            <a:ext cx="1022084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보유 항목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3488308" y="5270872"/>
            <a:ext cx="130807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미보유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중인 아이템은 구매 버튼이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구매 버튼을 누르면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확인 버튼을 누르면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구매 되고 팝업과 아이템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닫히고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착용중이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취소 버튼을 누르면 팝업이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아이템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5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867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모서리가 둥근 직사각형 158"/>
          <p:cNvSpPr/>
          <p:nvPr/>
        </p:nvSpPr>
        <p:spPr>
          <a:xfrm>
            <a:off x="293575" y="225662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0" name="Picture 3" descr="C:\Users\Helpas\Downloads\캐릭터\캐릭터샷\데몬헌터\데몬헌터_2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744" y="2455167"/>
            <a:ext cx="1584176" cy="2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모서리가 둥근 직사각형 160"/>
          <p:cNvSpPr/>
          <p:nvPr/>
        </p:nvSpPr>
        <p:spPr>
          <a:xfrm>
            <a:off x="3435097" y="226230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3435096" y="2283928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3435096" y="4125684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3435096" y="3204806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438462" y="2275005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머리</a:t>
            </a:r>
            <a:endParaRPr lang="ko-KR" altLang="en-US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3423222" y="3204806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몸</a:t>
            </a:r>
            <a:endParaRPr lang="ko-KR" altLang="en-US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3434856" y="4131311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특수</a:t>
            </a:r>
            <a:endParaRPr lang="ko-KR" altLang="en-US" dirty="0"/>
          </a:p>
        </p:txBody>
      </p:sp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482" y="234934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48" y="418345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82" y="325770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65" y="234934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234934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325770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192" y="325770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418345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418345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8" name="직선 연결선 177"/>
          <p:cNvCxnSpPr/>
          <p:nvPr/>
        </p:nvCxnSpPr>
        <p:spPr>
          <a:xfrm flipH="1">
            <a:off x="3820238" y="3042801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타원 178"/>
          <p:cNvSpPr/>
          <p:nvPr/>
        </p:nvSpPr>
        <p:spPr>
          <a:xfrm>
            <a:off x="4509120" y="296350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0" name="직선 연결선 179"/>
          <p:cNvCxnSpPr/>
          <p:nvPr/>
        </p:nvCxnSpPr>
        <p:spPr>
          <a:xfrm flipH="1">
            <a:off x="3820238" y="3959204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/>
          <p:nvPr/>
        </p:nvCxnSpPr>
        <p:spPr>
          <a:xfrm flipH="1">
            <a:off x="3820238" y="4894105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타원 181"/>
          <p:cNvSpPr/>
          <p:nvPr/>
        </p:nvSpPr>
        <p:spPr>
          <a:xfrm>
            <a:off x="5313192" y="389121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3851807" y="2362042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3847782" y="3263933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86" name="모서리가 둥근 직사각형 185"/>
          <p:cNvSpPr/>
          <p:nvPr/>
        </p:nvSpPr>
        <p:spPr>
          <a:xfrm>
            <a:off x="4582265" y="4186905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87" name="모서리가 둥근 직사각형 186"/>
          <p:cNvSpPr/>
          <p:nvPr/>
        </p:nvSpPr>
        <p:spPr>
          <a:xfrm>
            <a:off x="3873748" y="4191343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4598772" y="3263742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4600081" y="2366267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4581129" y="2783039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4581129" y="3732730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192" name="모서리가 둥근 직사각형 191"/>
          <p:cNvSpPr/>
          <p:nvPr/>
        </p:nvSpPr>
        <p:spPr>
          <a:xfrm>
            <a:off x="3861048" y="4650776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grpSp>
        <p:nvGrpSpPr>
          <p:cNvPr id="195" name="그룹 194"/>
          <p:cNvGrpSpPr/>
          <p:nvPr/>
        </p:nvGrpSpPr>
        <p:grpSpPr>
          <a:xfrm>
            <a:off x="3431277" y="2758583"/>
            <a:ext cx="3180512" cy="2135440"/>
            <a:chOff x="3442240" y="2292544"/>
            <a:chExt cx="3180512" cy="2135440"/>
          </a:xfrm>
        </p:grpSpPr>
        <p:sp>
          <p:nvSpPr>
            <p:cNvPr id="196" name="모서리가 둥근 직사각형 195"/>
            <p:cNvSpPr/>
            <p:nvPr/>
          </p:nvSpPr>
          <p:spPr>
            <a:xfrm>
              <a:off x="3442240" y="2292544"/>
              <a:ext cx="3180512" cy="2135440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7" name="모서리가 둥근 직사각형 196"/>
            <p:cNvSpPr/>
            <p:nvPr/>
          </p:nvSpPr>
          <p:spPr>
            <a:xfrm>
              <a:off x="3474629" y="2348047"/>
              <a:ext cx="2918548" cy="245455"/>
            </a:xfrm>
            <a:prstGeom prst="roundRect">
              <a:avLst/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아이템 이름</a:t>
              </a:r>
              <a:endParaRPr lang="en-US" altLang="ko-KR" sz="1200" dirty="0" smtClean="0"/>
            </a:p>
          </p:txBody>
        </p:sp>
        <p:sp>
          <p:nvSpPr>
            <p:cNvPr id="198" name="모서리가 둥근 직사각형 197"/>
            <p:cNvSpPr/>
            <p:nvPr/>
          </p:nvSpPr>
          <p:spPr>
            <a:xfrm>
              <a:off x="4081967" y="3043648"/>
              <a:ext cx="2520280" cy="346141"/>
            </a:xfrm>
            <a:prstGeom prst="roundRect">
              <a:avLst>
                <a:gd name="adj" fmla="val 3854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4736107" y="3043649"/>
              <a:ext cx="771422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불 속성</a:t>
              </a:r>
              <a:endParaRPr lang="ko-KR" altLang="en-US" sz="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1" name="직사각형 200"/>
            <p:cNvSpPr/>
            <p:nvPr/>
          </p:nvSpPr>
          <p:spPr>
            <a:xfrm>
              <a:off x="5215936" y="3043649"/>
              <a:ext cx="906524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5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2,068</a:t>
              </a:r>
              <a:endParaRPr lang="ko-KR" altLang="en-US" sz="105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2" name="모서리가 둥근 직사각형 201"/>
            <p:cNvSpPr/>
            <p:nvPr/>
          </p:nvSpPr>
          <p:spPr>
            <a:xfrm>
              <a:off x="5800824" y="4096359"/>
              <a:ext cx="733708" cy="30622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구매</a:t>
              </a:r>
              <a:endParaRPr lang="ko-KR" altLang="en-US" sz="1200" dirty="0"/>
            </a:p>
          </p:txBody>
        </p:sp>
        <p:sp>
          <p:nvSpPr>
            <p:cNvPr id="203" name="모서리가 둥근 직사각형 202"/>
            <p:cNvSpPr/>
            <p:nvPr/>
          </p:nvSpPr>
          <p:spPr>
            <a:xfrm>
              <a:off x="6393177" y="2348047"/>
              <a:ext cx="189684" cy="22634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792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/>
                <a:t>X</a:t>
              </a:r>
              <a:endParaRPr lang="ko-KR" altLang="en-US" sz="2000" b="1" dirty="0"/>
            </a:p>
          </p:txBody>
        </p:sp>
        <p:sp>
          <p:nvSpPr>
            <p:cNvPr id="204" name="모서리가 둥근 직사각형 203"/>
            <p:cNvSpPr/>
            <p:nvPr/>
          </p:nvSpPr>
          <p:spPr>
            <a:xfrm>
              <a:off x="4081967" y="2691038"/>
              <a:ext cx="2520280" cy="339504"/>
            </a:xfrm>
            <a:prstGeom prst="roundRect">
              <a:avLst>
                <a:gd name="adj" fmla="val 8036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/>
            </a:p>
          </p:txBody>
        </p:sp>
        <p:pic>
          <p:nvPicPr>
            <p:cNvPr id="20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984" y="2669749"/>
              <a:ext cx="605088" cy="62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직사각형 206"/>
            <p:cNvSpPr/>
            <p:nvPr/>
          </p:nvSpPr>
          <p:spPr>
            <a:xfrm>
              <a:off x="4813219" y="2719746"/>
              <a:ext cx="1528825" cy="32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i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약탈자 </a:t>
              </a:r>
              <a:r>
                <a:rPr lang="en-US" altLang="ko-KR" sz="1050" b="1" i="1" dirty="0" smtClean="0">
                  <a:ln w="3175"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(A)</a:t>
              </a:r>
              <a:r>
                <a:rPr lang="en-US" altLang="ko-KR" sz="1050" b="1" i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 (B) (C)</a:t>
              </a:r>
              <a:endParaRPr lang="ko-KR" altLang="en-US" sz="105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8" name="모서리가 둥근 직사각형 207"/>
            <p:cNvSpPr/>
            <p:nvPr/>
          </p:nvSpPr>
          <p:spPr>
            <a:xfrm>
              <a:off x="3474629" y="3389789"/>
              <a:ext cx="3108232" cy="67815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ko-KR" altLang="en-US" sz="1200" dirty="0" smtClean="0"/>
                <a:t>남은 사용기간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무제한</a:t>
              </a:r>
              <a:endParaRPr lang="en-US" altLang="ko-KR" sz="1200" dirty="0" smtClean="0"/>
            </a:p>
            <a:p>
              <a:pPr algn="r"/>
              <a:endParaRPr lang="en-US" altLang="ko-KR" sz="1200" dirty="0"/>
            </a:p>
            <a:p>
              <a:pPr algn="r"/>
              <a:r>
                <a:rPr lang="ko-KR" altLang="en-US" sz="1200" dirty="0" smtClean="0"/>
                <a:t>가격</a:t>
              </a:r>
              <a:r>
                <a:rPr lang="en-US" altLang="ko-KR" sz="1200" dirty="0" smtClean="0"/>
                <a:t>: 2,000 </a:t>
              </a:r>
              <a:r>
                <a:rPr lang="ko-KR" altLang="en-US" sz="1200" dirty="0" smtClean="0"/>
                <a:t>골드</a:t>
              </a:r>
              <a:endParaRPr lang="ko-KR" altLang="en-US" sz="1200" dirty="0"/>
            </a:p>
          </p:txBody>
        </p:sp>
      </p:grpSp>
      <p:sp>
        <p:nvSpPr>
          <p:cNvPr id="209" name="모서리가 둥근 직사각형 208"/>
          <p:cNvSpPr/>
          <p:nvPr/>
        </p:nvSpPr>
        <p:spPr>
          <a:xfrm>
            <a:off x="1762230" y="5964729"/>
            <a:ext cx="3299486" cy="165618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1762230" y="5964729"/>
            <a:ext cx="3294436" cy="115212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/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3590859" y="7185049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2776862" y="5964729"/>
            <a:ext cx="2279803" cy="32278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불타오르는 약탈자 투</a:t>
            </a:r>
            <a:r>
              <a:rPr lang="ko-KR" altLang="en-US" sz="1200" dirty="0"/>
              <a:t>구</a:t>
            </a:r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2776862" y="6287510"/>
            <a:ext cx="2279803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가격</a:t>
            </a:r>
            <a:r>
              <a:rPr lang="en-US" altLang="ko-KR" sz="1200" dirty="0" smtClean="0"/>
              <a:t>: 2,000 </a:t>
            </a:r>
            <a:r>
              <a:rPr lang="ko-KR" altLang="en-US" sz="1200" dirty="0" smtClean="0"/>
              <a:t>골드</a:t>
            </a:r>
            <a:endParaRPr lang="ko-KR" altLang="en-US" sz="1200" dirty="0"/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2776862" y="6687154"/>
            <a:ext cx="2279803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구입 하시겠습니까</a:t>
            </a:r>
            <a:r>
              <a:rPr lang="en-US" altLang="ko-KR" sz="1200" dirty="0" smtClean="0"/>
              <a:t>?</a:t>
            </a:r>
            <a:endParaRPr lang="ko-KR" altLang="en-US" sz="1200" dirty="0"/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2101637" y="7185049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확인</a:t>
            </a:r>
            <a:endParaRPr lang="ko-KR" altLang="en-US" sz="1050" dirty="0"/>
          </a:p>
        </p:txBody>
      </p:sp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729" y="6129337"/>
            <a:ext cx="843689" cy="86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직사각형 63"/>
          <p:cNvSpPr/>
          <p:nvPr/>
        </p:nvSpPr>
        <p:spPr>
          <a:xfrm>
            <a:off x="4069331" y="3520240"/>
            <a:ext cx="655813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4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능력</a:t>
            </a:r>
            <a:endParaRPr lang="ko-KR" altLang="en-US" sz="14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069331" y="3167629"/>
            <a:ext cx="655813" cy="331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4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세트</a:t>
            </a:r>
            <a:endParaRPr lang="ko-KR" altLang="en-US" sz="14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6095991" y="3243130"/>
            <a:ext cx="451648" cy="188502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SET</a:t>
            </a:r>
            <a:endParaRPr lang="ko-KR" altLang="en-US" sz="1000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5617378" y="49657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가방</a:t>
            </a:r>
            <a:endParaRPr lang="ko-KR" altLang="en-US" sz="1050" dirty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631815" y="5024121"/>
            <a:ext cx="1022084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보유 항목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3501008" y="5024121"/>
            <a:ext cx="130807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저장 번호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착용 중인 장비 아이템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장비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저장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상세정보 터치 시 패널이 위로 올라가면서 세부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스펙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확인이 가능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기본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스탯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 내 장비 관련 탭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기타 메뉴 연결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대장간 시스템으로 이동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목록 확인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시스템으로 이동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62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344292" y="22864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전체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791516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방어구</a:t>
            </a:r>
            <a:endParaRPr lang="ko-KR" altLang="en-US" sz="105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515128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장신구</a:t>
            </a:r>
            <a:endParaRPr lang="ko-KR" altLang="en-US" sz="105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067904" y="22864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무기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3370668" y="2539121"/>
            <a:ext cx="3148243" cy="240890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3423075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3473875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3423075" y="2588707"/>
            <a:ext cx="706940" cy="223381"/>
            <a:chOff x="2841492" y="6228184"/>
            <a:chExt cx="1165233" cy="368194"/>
          </a:xfrm>
        </p:grpSpPr>
        <p:sp>
          <p:nvSpPr>
            <p:cNvPr id="39" name="포인트가 5개인 별 3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0" name="포인트가 5개인 별 3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1" name="포인트가 5개인 별 4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2" name="포인트가 5개인 별 4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3" name="포인트가 5개인 별 4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4" name="포인트가 5개인 별 4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4202843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4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직사각형 46"/>
          <p:cNvSpPr/>
          <p:nvPr/>
        </p:nvSpPr>
        <p:spPr>
          <a:xfrm>
            <a:off x="4253643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4202843" y="2588707"/>
            <a:ext cx="706940" cy="223381"/>
            <a:chOff x="2841492" y="6228184"/>
            <a:chExt cx="1165233" cy="368194"/>
          </a:xfrm>
        </p:grpSpPr>
        <p:sp>
          <p:nvSpPr>
            <p:cNvPr id="49" name="포인트가 5개인 별 4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0" name="포인트가 5개인 별 4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1" name="포인트가 5개인 별 5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2" name="포인트가 5개인 별 5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3" name="포인트가 5개인 별 5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54" name="포인트가 5개인 별 5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5762378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5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직사각형 56"/>
          <p:cNvSpPr/>
          <p:nvPr/>
        </p:nvSpPr>
        <p:spPr>
          <a:xfrm>
            <a:off x="5813178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5762378" y="2588707"/>
            <a:ext cx="609366" cy="223381"/>
            <a:chOff x="2841492" y="6228184"/>
            <a:chExt cx="1004404" cy="368194"/>
          </a:xfrm>
        </p:grpSpPr>
        <p:sp>
          <p:nvSpPr>
            <p:cNvPr id="59" name="포인트가 5개인 별 5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0" name="포인트가 5개인 별 5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1" name="포인트가 5개인 별 6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2" name="포인트가 5개인 별 6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3" name="포인트가 5개인 별 6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3423075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직사각형 65"/>
          <p:cNvSpPr/>
          <p:nvPr/>
        </p:nvSpPr>
        <p:spPr>
          <a:xfrm>
            <a:off x="3473875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3423075" y="3378865"/>
            <a:ext cx="609366" cy="223381"/>
            <a:chOff x="2841492" y="6228184"/>
            <a:chExt cx="1004404" cy="368194"/>
          </a:xfrm>
        </p:grpSpPr>
        <p:sp>
          <p:nvSpPr>
            <p:cNvPr id="68" name="포인트가 5개인 별 6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9" name="포인트가 5개인 별 6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0" name="포인트가 5개인 별 69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1" name="포인트가 5개인 별 70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2" name="포인트가 5개인 별 71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4202843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87246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직사각형 74"/>
          <p:cNvSpPr/>
          <p:nvPr/>
        </p:nvSpPr>
        <p:spPr>
          <a:xfrm>
            <a:off x="4253643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4202843" y="3378865"/>
            <a:ext cx="609366" cy="223381"/>
            <a:chOff x="2841492" y="6228184"/>
            <a:chExt cx="1004404" cy="368194"/>
          </a:xfrm>
        </p:grpSpPr>
        <p:sp>
          <p:nvSpPr>
            <p:cNvPr id="77" name="포인트가 5개인 별 7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8" name="포인트가 5개인 별 7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9" name="포인트가 5개인 별 7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0" name="포인트가 5개인 별 79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1" name="포인트가 5개인 별 80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4978304" y="3378865"/>
            <a:ext cx="747692" cy="731485"/>
            <a:chOff x="4931034" y="3465834"/>
            <a:chExt cx="747692" cy="731485"/>
          </a:xfrm>
        </p:grpSpPr>
        <p:sp>
          <p:nvSpPr>
            <p:cNvPr id="83" name="직사각형 82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직사각형 84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86" name="그룹 85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87" name="포인트가 5개인 별 86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88" name="포인트가 5개인 별 87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89" name="포인트가 5개인 별 88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90" name="포인트가 5개인 별 89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91" name="직사각형 90"/>
          <p:cNvSpPr/>
          <p:nvPr/>
        </p:nvSpPr>
        <p:spPr>
          <a:xfrm>
            <a:off x="5762378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9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그룹 92"/>
          <p:cNvGrpSpPr/>
          <p:nvPr/>
        </p:nvGrpSpPr>
        <p:grpSpPr>
          <a:xfrm>
            <a:off x="5762377" y="3378865"/>
            <a:ext cx="511793" cy="223381"/>
            <a:chOff x="2841492" y="6228184"/>
            <a:chExt cx="843577" cy="368194"/>
          </a:xfrm>
        </p:grpSpPr>
        <p:sp>
          <p:nvSpPr>
            <p:cNvPr id="94" name="포인트가 5개인 별 9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5" name="포인트가 5개인 별 9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6" name="포인트가 5개인 별 9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7" name="포인트가 5개인 별 9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98" name="직사각형 97"/>
          <p:cNvSpPr/>
          <p:nvPr/>
        </p:nvSpPr>
        <p:spPr>
          <a:xfrm>
            <a:off x="3423075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9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08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그룹 99"/>
          <p:cNvGrpSpPr/>
          <p:nvPr/>
        </p:nvGrpSpPr>
        <p:grpSpPr>
          <a:xfrm>
            <a:off x="3423073" y="4141907"/>
            <a:ext cx="414220" cy="223381"/>
            <a:chOff x="2841492" y="6228184"/>
            <a:chExt cx="682750" cy="368194"/>
          </a:xfrm>
        </p:grpSpPr>
        <p:sp>
          <p:nvSpPr>
            <p:cNvPr id="101" name="포인트가 5개인 별 100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2" name="포인트가 5개인 별 101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3" name="포인트가 5개인 별 102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04" name="직사각형 103"/>
          <p:cNvSpPr/>
          <p:nvPr/>
        </p:nvSpPr>
        <p:spPr>
          <a:xfrm>
            <a:off x="4202843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0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직사각형 105"/>
          <p:cNvSpPr/>
          <p:nvPr/>
        </p:nvSpPr>
        <p:spPr>
          <a:xfrm>
            <a:off x="4253643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07" name="그룹 106"/>
          <p:cNvGrpSpPr/>
          <p:nvPr/>
        </p:nvGrpSpPr>
        <p:grpSpPr>
          <a:xfrm>
            <a:off x="4202839" y="4141907"/>
            <a:ext cx="316647" cy="223381"/>
            <a:chOff x="2841492" y="6228184"/>
            <a:chExt cx="521923" cy="368194"/>
          </a:xfrm>
        </p:grpSpPr>
        <p:sp>
          <p:nvSpPr>
            <p:cNvPr id="108" name="포인트가 5개인 별 10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09" name="포인트가 5개인 별 10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0" name="직사각형 109"/>
          <p:cNvSpPr/>
          <p:nvPr/>
        </p:nvSpPr>
        <p:spPr>
          <a:xfrm>
            <a:off x="4982611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1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그룹 111"/>
          <p:cNvGrpSpPr/>
          <p:nvPr/>
        </p:nvGrpSpPr>
        <p:grpSpPr>
          <a:xfrm>
            <a:off x="4982607" y="4141907"/>
            <a:ext cx="316647" cy="223381"/>
            <a:chOff x="2841492" y="6228184"/>
            <a:chExt cx="521923" cy="368194"/>
          </a:xfrm>
        </p:grpSpPr>
        <p:sp>
          <p:nvSpPr>
            <p:cNvPr id="113" name="포인트가 5개인 별 11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4" name="포인트가 5개인 별 11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15" name="직사각형 114"/>
          <p:cNvSpPr/>
          <p:nvPr/>
        </p:nvSpPr>
        <p:spPr>
          <a:xfrm>
            <a:off x="5762378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1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직사각형 116"/>
          <p:cNvSpPr/>
          <p:nvPr/>
        </p:nvSpPr>
        <p:spPr>
          <a:xfrm>
            <a:off x="5813178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8" name="포인트가 5개인 별 117"/>
          <p:cNvSpPr/>
          <p:nvPr/>
        </p:nvSpPr>
        <p:spPr>
          <a:xfrm>
            <a:off x="5762371" y="4141907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3423075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5760225" y="3646211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4231346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5758071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423075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4218646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4975200" y="3640793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760225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4986512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4187161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3413448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30" name="타원 129"/>
          <p:cNvSpPr/>
          <p:nvPr/>
        </p:nvSpPr>
        <p:spPr>
          <a:xfrm>
            <a:off x="3467744" y="312107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타원 130"/>
          <p:cNvSpPr/>
          <p:nvPr/>
        </p:nvSpPr>
        <p:spPr>
          <a:xfrm>
            <a:off x="4245447" y="312107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2" name="그룹 131"/>
          <p:cNvGrpSpPr/>
          <p:nvPr/>
        </p:nvGrpSpPr>
        <p:grpSpPr>
          <a:xfrm>
            <a:off x="4949800" y="2588707"/>
            <a:ext cx="776196" cy="731486"/>
            <a:chOff x="4902530" y="2675676"/>
            <a:chExt cx="776196" cy="731486"/>
          </a:xfrm>
        </p:grpSpPr>
        <p:sp>
          <p:nvSpPr>
            <p:cNvPr id="133" name="직사각형 132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3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직사각형 134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36" name="포인트가 5개인 별 135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7" name="포인트가 5개인 별 136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8" name="포인트가 5개인 별 137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9" name="포인트가 5개인 별 138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0" name="포인트가 5개인 별 139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1" name="모서리가 둥근 직사각형 140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42" name="타원 141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3" name="타원 142"/>
          <p:cNvSpPr/>
          <p:nvPr/>
        </p:nvSpPr>
        <p:spPr>
          <a:xfrm>
            <a:off x="5811114" y="312107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타원 143"/>
          <p:cNvSpPr/>
          <p:nvPr/>
        </p:nvSpPr>
        <p:spPr>
          <a:xfrm>
            <a:off x="3467744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타원 144"/>
          <p:cNvSpPr/>
          <p:nvPr/>
        </p:nvSpPr>
        <p:spPr>
          <a:xfrm>
            <a:off x="4245447" y="3908967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타원 145"/>
          <p:cNvSpPr/>
          <p:nvPr/>
        </p:nvSpPr>
        <p:spPr>
          <a:xfrm>
            <a:off x="5811114" y="3908967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타원 146"/>
          <p:cNvSpPr/>
          <p:nvPr/>
        </p:nvSpPr>
        <p:spPr>
          <a:xfrm>
            <a:off x="3467744" y="4669828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/>
          <p:cNvSpPr/>
          <p:nvPr/>
        </p:nvSpPr>
        <p:spPr>
          <a:xfrm>
            <a:off x="4245447" y="466982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5033411" y="466982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5811114" y="466982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4423476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5033411" y="3908967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6407693" y="3923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5" name="직선 연결선 154"/>
          <p:cNvCxnSpPr/>
          <p:nvPr/>
        </p:nvCxnSpPr>
        <p:spPr>
          <a:xfrm>
            <a:off x="6533385" y="2540815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모서리가 둥근 직사각형 157"/>
          <p:cNvSpPr/>
          <p:nvPr/>
        </p:nvSpPr>
        <p:spPr>
          <a:xfrm>
            <a:off x="5591978" y="50038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아바타</a:t>
            </a:r>
            <a:endParaRPr lang="ko-KR" altLang="en-US" sz="1050" dirty="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4665138" y="50038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룬스톤</a:t>
            </a:r>
            <a:endParaRPr lang="ko-KR" altLang="en-US" sz="1050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3738810" y="50038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대장간</a:t>
            </a:r>
            <a:endParaRPr lang="ko-KR" altLang="en-US" sz="1050" dirty="0"/>
          </a:p>
        </p:txBody>
      </p:sp>
      <p:sp>
        <p:nvSpPr>
          <p:cNvPr id="167" name="타원 166"/>
          <p:cNvSpPr/>
          <p:nvPr/>
        </p:nvSpPr>
        <p:spPr>
          <a:xfrm>
            <a:off x="3531224" y="483589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295509" y="222336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</a:t>
            </a:r>
            <a:endParaRPr lang="ko-KR" altLang="en-US" sz="1050" dirty="0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295509" y="2604238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295509" y="299832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" y="2239702"/>
            <a:ext cx="2683716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0" name="그룹 179"/>
          <p:cNvGrpSpPr/>
          <p:nvPr/>
        </p:nvGrpSpPr>
        <p:grpSpPr>
          <a:xfrm>
            <a:off x="513973" y="2249243"/>
            <a:ext cx="454203" cy="444358"/>
            <a:chOff x="295770" y="2239702"/>
            <a:chExt cx="454203" cy="444358"/>
          </a:xfrm>
        </p:grpSpPr>
        <p:grpSp>
          <p:nvGrpSpPr>
            <p:cNvPr id="181" name="그룹 180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183" name="직사각형 182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pic>
            <p:nvPicPr>
              <p:cNvPr id="184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5" name="직사각형 184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5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05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86" name="그룹 185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187" name="포인트가 5개인 별 186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88" name="포인트가 5개인 별 187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89" name="포인트가 5개인 별 188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90" name="포인트가 5개인 별 189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sp>
          <p:nvSpPr>
            <p:cNvPr id="182" name="타원 181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5" name="타원 164"/>
          <p:cNvSpPr/>
          <p:nvPr/>
        </p:nvSpPr>
        <p:spPr>
          <a:xfrm>
            <a:off x="3071237" y="204693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66" name="타원 165"/>
          <p:cNvSpPr/>
          <p:nvPr/>
        </p:nvSpPr>
        <p:spPr>
          <a:xfrm>
            <a:off x="3071237" y="2837241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60" name="타원 159"/>
          <p:cNvSpPr/>
          <p:nvPr/>
        </p:nvSpPr>
        <p:spPr>
          <a:xfrm>
            <a:off x="42360" y="183129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5" name="타원 194"/>
          <p:cNvSpPr/>
          <p:nvPr/>
        </p:nvSpPr>
        <p:spPr>
          <a:xfrm>
            <a:off x="832715" y="19570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1337949" y="2170220"/>
            <a:ext cx="1090343" cy="237729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프리셋</a:t>
            </a:r>
            <a:r>
              <a:rPr lang="en-US" altLang="ko-KR" sz="1050" dirty="0" smtClean="0"/>
              <a:t> </a:t>
            </a:r>
            <a:r>
              <a:rPr lang="ko-KR" altLang="en-US" sz="1050" dirty="0"/>
              <a:t>저장</a:t>
            </a:r>
          </a:p>
        </p:txBody>
      </p:sp>
      <p:sp>
        <p:nvSpPr>
          <p:cNvPr id="161" name="타원 160"/>
          <p:cNvSpPr/>
          <p:nvPr/>
        </p:nvSpPr>
        <p:spPr>
          <a:xfrm>
            <a:off x="1368626" y="190317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62" name="타원 161"/>
          <p:cNvSpPr/>
          <p:nvPr/>
        </p:nvSpPr>
        <p:spPr>
          <a:xfrm>
            <a:off x="1269474" y="435906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64" name="타원 163"/>
          <p:cNvSpPr/>
          <p:nvPr/>
        </p:nvSpPr>
        <p:spPr>
          <a:xfrm>
            <a:off x="642403" y="505336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41" y="4727276"/>
            <a:ext cx="227628" cy="2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모서리가 둥근 직사각형 175"/>
          <p:cNvSpPr/>
          <p:nvPr/>
        </p:nvSpPr>
        <p:spPr>
          <a:xfrm>
            <a:off x="1520609" y="4729225"/>
            <a:ext cx="785253" cy="237728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4,502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448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 이름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저장 된 아이템의 경우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번호가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 )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안에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장비의 정보 및 통합 수치 능력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생존력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기본 능력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추가 능력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소켓 능력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해제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분해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판매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장착 버튼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63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6178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모서리가 둥근 직사각형 163"/>
          <p:cNvSpPr/>
          <p:nvPr/>
        </p:nvSpPr>
        <p:spPr>
          <a:xfrm>
            <a:off x="268993" y="2126909"/>
            <a:ext cx="3141529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301381" y="2182413"/>
            <a:ext cx="3085163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천공의 칼날 </a:t>
            </a:r>
            <a:r>
              <a:rPr lang="en-US" altLang="ko-KR" sz="1200" dirty="0" smtClean="0"/>
              <a:t>(1)</a:t>
            </a:r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442240" y="2126909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3474629" y="2182413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6014456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6393177" y="2182413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301381" y="2453267"/>
            <a:ext cx="3087963" cy="675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171" name="그룹 170"/>
          <p:cNvGrpSpPr/>
          <p:nvPr/>
        </p:nvGrpSpPr>
        <p:grpSpPr>
          <a:xfrm>
            <a:off x="358597" y="2498726"/>
            <a:ext cx="578671" cy="566128"/>
            <a:chOff x="295770" y="2239702"/>
            <a:chExt cx="454203" cy="444358"/>
          </a:xfrm>
        </p:grpSpPr>
        <p:grpSp>
          <p:nvGrpSpPr>
            <p:cNvPr id="172" name="그룹 171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174" name="직사각형 173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pic>
            <p:nvPicPr>
              <p:cNvPr id="175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6" name="직사각형 175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2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77" name="그룹 176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178" name="포인트가 5개인 별 177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79" name="포인트가 5개인 별 178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80" name="포인트가 5개인 별 179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81" name="포인트가 5개인 별 180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sp>
          <p:nvSpPr>
            <p:cNvPr id="173" name="타원 172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82" name="모서리가 둥근 직사각형 181"/>
          <p:cNvSpPr/>
          <p:nvPr/>
        </p:nvSpPr>
        <p:spPr>
          <a:xfrm>
            <a:off x="3474629" y="2453268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183" name="그룹 182"/>
          <p:cNvGrpSpPr/>
          <p:nvPr/>
        </p:nvGrpSpPr>
        <p:grpSpPr>
          <a:xfrm>
            <a:off x="3532963" y="2490370"/>
            <a:ext cx="577380" cy="564866"/>
            <a:chOff x="4931034" y="2675676"/>
            <a:chExt cx="747692" cy="731486"/>
          </a:xfrm>
        </p:grpSpPr>
        <p:sp>
          <p:nvSpPr>
            <p:cNvPr id="184" name="직사각형 183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185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" name="직사각형 185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87" name="포인트가 5개인 별 186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88" name="포인트가 5개인 별 187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89" name="포인트가 5개인 별 188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90" name="포인트가 5개인 별 189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91" name="포인트가 5개인 별 190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92" name="타원 191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93" name="직사각형 192"/>
          <p:cNvSpPr/>
          <p:nvPr/>
        </p:nvSpPr>
        <p:spPr>
          <a:xfrm>
            <a:off x="1890311" y="245326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4" name="모서리가 둥근 직사각형 193"/>
          <p:cNvSpPr/>
          <p:nvPr/>
        </p:nvSpPr>
        <p:spPr>
          <a:xfrm>
            <a:off x="301381" y="3916078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302607" y="3741388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추가 </a:t>
            </a:r>
            <a:r>
              <a:rPr lang="ko-KR" altLang="en-US" sz="900" dirty="0"/>
              <a:t>능력</a:t>
            </a:r>
          </a:p>
        </p:txBody>
      </p:sp>
      <p:sp>
        <p:nvSpPr>
          <p:cNvPr id="196" name="직사각형 195"/>
          <p:cNvSpPr/>
          <p:nvPr/>
        </p:nvSpPr>
        <p:spPr>
          <a:xfrm>
            <a:off x="331374" y="382846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331374" y="398024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331374" y="412978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1391411" y="381982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1391411" y="397160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1391411" y="4121135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3494821" y="3916078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3496047" y="3741388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204" name="직사각형 203"/>
          <p:cNvSpPr/>
          <p:nvPr/>
        </p:nvSpPr>
        <p:spPr>
          <a:xfrm>
            <a:off x="3524814" y="382846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3524814" y="398024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3524814" y="412978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4584851" y="381982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4584851" y="3971600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4584851" y="4121135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301381" y="4584542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302607" y="4409852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소켓 능력</a:t>
            </a:r>
            <a:endParaRPr lang="ko-KR" altLang="en-US" sz="900" dirty="0"/>
          </a:p>
        </p:txBody>
      </p:sp>
      <p:sp>
        <p:nvSpPr>
          <p:cNvPr id="212" name="직사각형 211"/>
          <p:cNvSpPr/>
          <p:nvPr/>
        </p:nvSpPr>
        <p:spPr>
          <a:xfrm>
            <a:off x="331374" y="4535030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331374" y="4699510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1391411" y="452638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1391411" y="469086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16" name="타원 215"/>
          <p:cNvSpPr/>
          <p:nvPr/>
        </p:nvSpPr>
        <p:spPr>
          <a:xfrm>
            <a:off x="369720" y="4617456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17" name="타원 216"/>
          <p:cNvSpPr/>
          <p:nvPr/>
        </p:nvSpPr>
        <p:spPr>
          <a:xfrm>
            <a:off x="379264" y="478269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3492651" y="4584542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19" name="모서리가 둥근 직사각형 218"/>
          <p:cNvSpPr/>
          <p:nvPr/>
        </p:nvSpPr>
        <p:spPr>
          <a:xfrm>
            <a:off x="3493877" y="4409852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220" name="직사각형 219"/>
          <p:cNvSpPr/>
          <p:nvPr/>
        </p:nvSpPr>
        <p:spPr>
          <a:xfrm>
            <a:off x="3522644" y="4509630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21" name="직사각형 220"/>
          <p:cNvSpPr/>
          <p:nvPr/>
        </p:nvSpPr>
        <p:spPr>
          <a:xfrm>
            <a:off x="3922264" y="4674110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2" name="직사각형 221"/>
          <p:cNvSpPr/>
          <p:nvPr/>
        </p:nvSpPr>
        <p:spPr>
          <a:xfrm>
            <a:off x="4582681" y="4500984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23" name="타원 222"/>
          <p:cNvSpPr/>
          <p:nvPr/>
        </p:nvSpPr>
        <p:spPr>
          <a:xfrm>
            <a:off x="3560990" y="4592056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24" name="타원 223"/>
          <p:cNvSpPr/>
          <p:nvPr/>
        </p:nvSpPr>
        <p:spPr>
          <a:xfrm>
            <a:off x="3570534" y="475729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25" name="모서리가 둥근 직사각형 224"/>
          <p:cNvSpPr/>
          <p:nvPr/>
        </p:nvSpPr>
        <p:spPr>
          <a:xfrm>
            <a:off x="2854127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해제</a:t>
            </a:r>
            <a:endParaRPr lang="ko-KR" altLang="en-US" sz="1200" dirty="0"/>
          </a:p>
        </p:txBody>
      </p:sp>
      <p:sp>
        <p:nvSpPr>
          <p:cNvPr id="226" name="모서리가 둥근 직사각형 225"/>
          <p:cNvSpPr/>
          <p:nvPr/>
        </p:nvSpPr>
        <p:spPr>
          <a:xfrm>
            <a:off x="5417195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227" name="모서리가 둥근 직사각형 226"/>
          <p:cNvSpPr/>
          <p:nvPr/>
        </p:nvSpPr>
        <p:spPr>
          <a:xfrm>
            <a:off x="2233980" y="50644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강</a:t>
            </a:r>
            <a:r>
              <a:rPr lang="ko-KR" altLang="en-US" sz="1200"/>
              <a:t>화</a:t>
            </a:r>
            <a:endParaRPr lang="ko-KR" altLang="en-US" sz="1200" dirty="0"/>
          </a:p>
        </p:txBody>
      </p:sp>
      <p:sp>
        <p:nvSpPr>
          <p:cNvPr id="228" name="모서리가 둥근 직사각형 227"/>
          <p:cNvSpPr/>
          <p:nvPr/>
        </p:nvSpPr>
        <p:spPr>
          <a:xfrm>
            <a:off x="301381" y="3275223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29" name="모서리가 둥근 직사각형 228"/>
          <p:cNvSpPr/>
          <p:nvPr/>
        </p:nvSpPr>
        <p:spPr>
          <a:xfrm>
            <a:off x="302607" y="3100533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기본 </a:t>
            </a:r>
            <a:r>
              <a:rPr lang="ko-KR" altLang="en-US" sz="900" dirty="0"/>
              <a:t>능력</a:t>
            </a:r>
          </a:p>
        </p:txBody>
      </p:sp>
      <p:sp>
        <p:nvSpPr>
          <p:cNvPr id="230" name="직사각형 229"/>
          <p:cNvSpPr/>
          <p:nvPr/>
        </p:nvSpPr>
        <p:spPr>
          <a:xfrm>
            <a:off x="331374" y="318761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1" name="직사각형 230"/>
          <p:cNvSpPr/>
          <p:nvPr/>
        </p:nvSpPr>
        <p:spPr>
          <a:xfrm>
            <a:off x="331374" y="333939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2" name="직사각형 231"/>
          <p:cNvSpPr/>
          <p:nvPr/>
        </p:nvSpPr>
        <p:spPr>
          <a:xfrm>
            <a:off x="331374" y="348892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3" name="직사각형 232"/>
          <p:cNvSpPr/>
          <p:nvPr/>
        </p:nvSpPr>
        <p:spPr>
          <a:xfrm>
            <a:off x="1391411" y="317896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4" name="직사각형 233"/>
          <p:cNvSpPr/>
          <p:nvPr/>
        </p:nvSpPr>
        <p:spPr>
          <a:xfrm>
            <a:off x="1391411" y="333074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35" name="직사각형 234"/>
          <p:cNvSpPr/>
          <p:nvPr/>
        </p:nvSpPr>
        <p:spPr>
          <a:xfrm>
            <a:off x="1391411" y="3480280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3494821" y="3275223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3496047" y="3100533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238" name="직사각형 237"/>
          <p:cNvSpPr/>
          <p:nvPr/>
        </p:nvSpPr>
        <p:spPr>
          <a:xfrm>
            <a:off x="3524814" y="318761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3524814" y="3339391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0" name="직사각형 239"/>
          <p:cNvSpPr/>
          <p:nvPr/>
        </p:nvSpPr>
        <p:spPr>
          <a:xfrm>
            <a:off x="3524814" y="3488926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1" name="직사각형 240"/>
          <p:cNvSpPr/>
          <p:nvPr/>
        </p:nvSpPr>
        <p:spPr>
          <a:xfrm>
            <a:off x="4584851" y="317896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2" name="직사각형 241"/>
          <p:cNvSpPr/>
          <p:nvPr/>
        </p:nvSpPr>
        <p:spPr>
          <a:xfrm>
            <a:off x="4584851" y="333074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4584851" y="3480280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0" name="직사각형 249"/>
          <p:cNvSpPr/>
          <p:nvPr/>
        </p:nvSpPr>
        <p:spPr>
          <a:xfrm>
            <a:off x="1012646" y="2427451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1" name="직사각형 250"/>
          <p:cNvSpPr/>
          <p:nvPr/>
        </p:nvSpPr>
        <p:spPr>
          <a:xfrm>
            <a:off x="2628290" y="245326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희귀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2" name="직사각형 251"/>
          <p:cNvSpPr/>
          <p:nvPr/>
        </p:nvSpPr>
        <p:spPr>
          <a:xfrm>
            <a:off x="5094368" y="2453267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4" name="직사각형 333"/>
          <p:cNvSpPr/>
          <p:nvPr/>
        </p:nvSpPr>
        <p:spPr>
          <a:xfrm>
            <a:off x="4216704" y="2427451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5" name="직사각형 334"/>
          <p:cNvSpPr/>
          <p:nvPr/>
        </p:nvSpPr>
        <p:spPr>
          <a:xfrm>
            <a:off x="5832348" y="2453267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8" name="모서리가 둥근 직사각형 337"/>
          <p:cNvSpPr/>
          <p:nvPr/>
        </p:nvSpPr>
        <p:spPr>
          <a:xfrm>
            <a:off x="3748321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339" name="모서리가 둥근 직사각형 338"/>
          <p:cNvSpPr/>
          <p:nvPr/>
        </p:nvSpPr>
        <p:spPr>
          <a:xfrm>
            <a:off x="4332496" y="5076056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340" name="모서리가 둥근 직사각형 339"/>
          <p:cNvSpPr/>
          <p:nvPr/>
        </p:nvSpPr>
        <p:spPr>
          <a:xfrm>
            <a:off x="4882049" y="5076056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sp>
        <p:nvSpPr>
          <p:cNvPr id="256" name="타원 255"/>
          <p:cNvSpPr/>
          <p:nvPr/>
        </p:nvSpPr>
        <p:spPr>
          <a:xfrm>
            <a:off x="42360" y="200239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57" name="타원 256"/>
          <p:cNvSpPr/>
          <p:nvPr/>
        </p:nvSpPr>
        <p:spPr>
          <a:xfrm>
            <a:off x="22652" y="251829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58" name="타원 257"/>
          <p:cNvSpPr/>
          <p:nvPr/>
        </p:nvSpPr>
        <p:spPr>
          <a:xfrm>
            <a:off x="2753004" y="265329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59" name="타원 258"/>
          <p:cNvSpPr/>
          <p:nvPr/>
        </p:nvSpPr>
        <p:spPr>
          <a:xfrm>
            <a:off x="1050537" y="306485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260" name="타원 259"/>
          <p:cNvSpPr/>
          <p:nvPr/>
        </p:nvSpPr>
        <p:spPr>
          <a:xfrm>
            <a:off x="1068023" y="374138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261" name="타원 260"/>
          <p:cNvSpPr/>
          <p:nvPr/>
        </p:nvSpPr>
        <p:spPr>
          <a:xfrm>
            <a:off x="1031371" y="435501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262" name="타원 261"/>
          <p:cNvSpPr/>
          <p:nvPr/>
        </p:nvSpPr>
        <p:spPr>
          <a:xfrm>
            <a:off x="1825376" y="493278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263" name="타원 262"/>
          <p:cNvSpPr/>
          <p:nvPr/>
        </p:nvSpPr>
        <p:spPr>
          <a:xfrm>
            <a:off x="3492972" y="486073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116" name="직사각형 115"/>
          <p:cNvSpPr/>
          <p:nvPr/>
        </p:nvSpPr>
        <p:spPr>
          <a:xfrm>
            <a:off x="1260186" y="2825231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1983729" y="2932318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102</a:t>
            </a:r>
            <a:endParaRPr lang="ko-KR" altLang="en-US" sz="800" dirty="0"/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7" y="2911900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직사각형 118"/>
          <p:cNvSpPr/>
          <p:nvPr/>
        </p:nvSpPr>
        <p:spPr>
          <a:xfrm>
            <a:off x="1012646" y="2621156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1890311" y="265997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4466132" y="2825231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5189675" y="2932318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2911900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직사각형 123"/>
          <p:cNvSpPr/>
          <p:nvPr/>
        </p:nvSpPr>
        <p:spPr>
          <a:xfrm>
            <a:off x="4218592" y="2621156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5096257" y="265997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5568776" y="2850265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분해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오른쪽에서 체크 한 아이템이 올라 올 분해 대상 아이콘이 모이는 장소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분해 시 습득 할 리스트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리스트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0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849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모서리가 둥근 직사각형 101"/>
          <p:cNvSpPr/>
          <p:nvPr/>
        </p:nvSpPr>
        <p:spPr>
          <a:xfrm>
            <a:off x="3284985" y="227080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4806087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3356710" y="2291903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255687" y="2270802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01381" y="3392748"/>
            <a:ext cx="2938710" cy="1553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/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302607" y="3225720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분해 결과</a:t>
            </a:r>
            <a:endParaRPr lang="ko-KR" altLang="en-US" sz="1200" dirty="0"/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1436854" y="499663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분해</a:t>
            </a:r>
            <a:endParaRPr lang="ko-KR" altLang="en-US" sz="1050" dirty="0"/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3565510"/>
            <a:ext cx="325854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511922"/>
            <a:ext cx="307055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4030684"/>
            <a:ext cx="335653" cy="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3565509"/>
            <a:ext cx="319588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8" y="4048274"/>
            <a:ext cx="325854" cy="3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9" y="4537304"/>
            <a:ext cx="29452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>
            <a:off x="953975" y="354518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2376375" y="354518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953975" y="4056445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376375" y="4056445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953975" y="451192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2376375" y="4511923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389251" y="2431040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장비를 선택해 주세요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4082069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341" name="타원 340"/>
          <p:cNvSpPr/>
          <p:nvPr/>
        </p:nvSpPr>
        <p:spPr>
          <a:xfrm>
            <a:off x="1120247" y="232704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42" name="타원 341"/>
          <p:cNvSpPr/>
          <p:nvPr/>
        </p:nvSpPr>
        <p:spPr>
          <a:xfrm>
            <a:off x="1451299" y="340117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3370668" y="2544622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5" name="직사각형 124"/>
          <p:cNvSpPr/>
          <p:nvPr/>
        </p:nvSpPr>
        <p:spPr>
          <a:xfrm>
            <a:off x="3423075" y="25942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2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6025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직사각형 126"/>
          <p:cNvSpPr/>
          <p:nvPr/>
        </p:nvSpPr>
        <p:spPr>
          <a:xfrm>
            <a:off x="3473875" y="30227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28" name="그룹 127"/>
          <p:cNvGrpSpPr/>
          <p:nvPr/>
        </p:nvGrpSpPr>
        <p:grpSpPr>
          <a:xfrm>
            <a:off x="3423075" y="2594208"/>
            <a:ext cx="706940" cy="223381"/>
            <a:chOff x="2841492" y="6228184"/>
            <a:chExt cx="1165233" cy="368194"/>
          </a:xfrm>
        </p:grpSpPr>
        <p:sp>
          <p:nvSpPr>
            <p:cNvPr id="129" name="포인트가 5개인 별 12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0" name="포인트가 5개인 별 12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1" name="포인트가 5개인 별 13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2" name="포인트가 5개인 별 13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3" name="포인트가 5개인 별 13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4" name="포인트가 5개인 별 13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35" name="직사각형 134"/>
          <p:cNvSpPr/>
          <p:nvPr/>
        </p:nvSpPr>
        <p:spPr>
          <a:xfrm>
            <a:off x="4202843" y="25942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3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6025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직사각형 136"/>
          <p:cNvSpPr/>
          <p:nvPr/>
        </p:nvSpPr>
        <p:spPr>
          <a:xfrm>
            <a:off x="4253643" y="30227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38" name="그룹 137"/>
          <p:cNvGrpSpPr/>
          <p:nvPr/>
        </p:nvGrpSpPr>
        <p:grpSpPr>
          <a:xfrm>
            <a:off x="4202843" y="2594208"/>
            <a:ext cx="706940" cy="223381"/>
            <a:chOff x="2841492" y="6228184"/>
            <a:chExt cx="1165233" cy="368194"/>
          </a:xfrm>
        </p:grpSpPr>
        <p:sp>
          <p:nvSpPr>
            <p:cNvPr id="139" name="포인트가 5개인 별 13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0" name="포인트가 5개인 별 13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1" name="포인트가 5개인 별 14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2" name="포인트가 5개인 별 14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3" name="포인트가 5개인 별 14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4" name="포인트가 5개인 별 143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45" name="직사각형 144"/>
          <p:cNvSpPr/>
          <p:nvPr/>
        </p:nvSpPr>
        <p:spPr>
          <a:xfrm>
            <a:off x="5762378" y="25942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4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6025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직사각형 146"/>
          <p:cNvSpPr/>
          <p:nvPr/>
        </p:nvSpPr>
        <p:spPr>
          <a:xfrm>
            <a:off x="5813178" y="30227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48" name="그룹 147"/>
          <p:cNvGrpSpPr/>
          <p:nvPr/>
        </p:nvGrpSpPr>
        <p:grpSpPr>
          <a:xfrm>
            <a:off x="5762378" y="2594208"/>
            <a:ext cx="609366" cy="223381"/>
            <a:chOff x="2841492" y="6228184"/>
            <a:chExt cx="1004404" cy="368194"/>
          </a:xfrm>
        </p:grpSpPr>
        <p:sp>
          <p:nvSpPr>
            <p:cNvPr id="149" name="포인트가 5개인 별 14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50" name="포인트가 5개인 별 14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51" name="포인트가 5개인 별 15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52" name="포인트가 5개인 별 15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53" name="포인트가 5개인 별 152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54" name="직사각형 153"/>
          <p:cNvSpPr/>
          <p:nvPr/>
        </p:nvSpPr>
        <p:spPr>
          <a:xfrm>
            <a:off x="3423075" y="338436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5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9274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직사각형 155"/>
          <p:cNvSpPr/>
          <p:nvPr/>
        </p:nvSpPr>
        <p:spPr>
          <a:xfrm>
            <a:off x="3473875" y="381292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57" name="그룹 156"/>
          <p:cNvGrpSpPr/>
          <p:nvPr/>
        </p:nvGrpSpPr>
        <p:grpSpPr>
          <a:xfrm>
            <a:off x="3423075" y="3384366"/>
            <a:ext cx="609366" cy="223381"/>
            <a:chOff x="2841492" y="6228184"/>
            <a:chExt cx="1004404" cy="368194"/>
          </a:xfrm>
        </p:grpSpPr>
        <p:sp>
          <p:nvSpPr>
            <p:cNvPr id="158" name="포인트가 5개인 별 15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59" name="포인트가 5개인 별 15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6" name="포인트가 5개인 별 25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7" name="포인트가 5개인 별 25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8" name="포인트가 5개인 별 25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59" name="직사각형 258"/>
          <p:cNvSpPr/>
          <p:nvPr/>
        </p:nvSpPr>
        <p:spPr>
          <a:xfrm>
            <a:off x="4202843" y="338436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6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927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직사각형 260"/>
          <p:cNvSpPr/>
          <p:nvPr/>
        </p:nvSpPr>
        <p:spPr>
          <a:xfrm>
            <a:off x="4253643" y="381292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62" name="그룹 261"/>
          <p:cNvGrpSpPr/>
          <p:nvPr/>
        </p:nvGrpSpPr>
        <p:grpSpPr>
          <a:xfrm>
            <a:off x="4202843" y="3384366"/>
            <a:ext cx="609366" cy="223381"/>
            <a:chOff x="2841492" y="6228184"/>
            <a:chExt cx="1004404" cy="368194"/>
          </a:xfrm>
        </p:grpSpPr>
        <p:sp>
          <p:nvSpPr>
            <p:cNvPr id="263" name="포인트가 5개인 별 26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64" name="포인트가 5개인 별 26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65" name="포인트가 5개인 별 26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66" name="포인트가 5개인 별 26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67" name="포인트가 5개인 별 26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268" name="그룹 267"/>
          <p:cNvGrpSpPr/>
          <p:nvPr/>
        </p:nvGrpSpPr>
        <p:grpSpPr>
          <a:xfrm>
            <a:off x="4978304" y="3384366"/>
            <a:ext cx="747692" cy="731485"/>
            <a:chOff x="4931034" y="3465834"/>
            <a:chExt cx="747692" cy="731485"/>
          </a:xfrm>
        </p:grpSpPr>
        <p:sp>
          <p:nvSpPr>
            <p:cNvPr id="269" name="직사각형 268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7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1" name="직사각형 270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72" name="그룹 271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273" name="포인트가 5개인 별 272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74" name="포인트가 5개인 별 273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75" name="포인트가 5개인 별 274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76" name="포인트가 5개인 별 275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277" name="직사각형 276"/>
          <p:cNvSpPr/>
          <p:nvPr/>
        </p:nvSpPr>
        <p:spPr>
          <a:xfrm>
            <a:off x="5762378" y="338436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7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9274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9" name="그룹 278"/>
          <p:cNvGrpSpPr/>
          <p:nvPr/>
        </p:nvGrpSpPr>
        <p:grpSpPr>
          <a:xfrm>
            <a:off x="5762377" y="3384366"/>
            <a:ext cx="511793" cy="223381"/>
            <a:chOff x="2841492" y="6228184"/>
            <a:chExt cx="843577" cy="368194"/>
          </a:xfrm>
        </p:grpSpPr>
        <p:sp>
          <p:nvSpPr>
            <p:cNvPr id="280" name="포인트가 5개인 별 279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1" name="포인트가 5개인 별 280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2" name="포인트가 5개인 별 281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3" name="포인트가 5개인 별 282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84" name="직사각형 283"/>
          <p:cNvSpPr/>
          <p:nvPr/>
        </p:nvSpPr>
        <p:spPr>
          <a:xfrm>
            <a:off x="3423075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8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1441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" name="그룹 285"/>
          <p:cNvGrpSpPr/>
          <p:nvPr/>
        </p:nvGrpSpPr>
        <p:grpSpPr>
          <a:xfrm>
            <a:off x="3423073" y="4147408"/>
            <a:ext cx="414220" cy="223381"/>
            <a:chOff x="2841492" y="6228184"/>
            <a:chExt cx="682750" cy="368194"/>
          </a:xfrm>
        </p:grpSpPr>
        <p:sp>
          <p:nvSpPr>
            <p:cNvPr id="287" name="포인트가 5개인 별 28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8" name="포인트가 5개인 별 28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9" name="포인트가 5개인 별 28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90" name="직사각형 289"/>
          <p:cNvSpPr/>
          <p:nvPr/>
        </p:nvSpPr>
        <p:spPr>
          <a:xfrm>
            <a:off x="4202843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9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57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직사각형 291"/>
          <p:cNvSpPr/>
          <p:nvPr/>
        </p:nvSpPr>
        <p:spPr>
          <a:xfrm>
            <a:off x="4253643" y="45759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93" name="그룹 292"/>
          <p:cNvGrpSpPr/>
          <p:nvPr/>
        </p:nvGrpSpPr>
        <p:grpSpPr>
          <a:xfrm>
            <a:off x="4202839" y="4147408"/>
            <a:ext cx="316647" cy="223381"/>
            <a:chOff x="2841492" y="6228184"/>
            <a:chExt cx="521923" cy="368194"/>
          </a:xfrm>
        </p:grpSpPr>
        <p:sp>
          <p:nvSpPr>
            <p:cNvPr id="294" name="포인트가 5개인 별 29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95" name="포인트가 5개인 별 29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96" name="직사각형 295"/>
          <p:cNvSpPr/>
          <p:nvPr/>
        </p:nvSpPr>
        <p:spPr>
          <a:xfrm>
            <a:off x="4982611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97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57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8" name="그룹 297"/>
          <p:cNvGrpSpPr/>
          <p:nvPr/>
        </p:nvGrpSpPr>
        <p:grpSpPr>
          <a:xfrm>
            <a:off x="4982607" y="4147408"/>
            <a:ext cx="316647" cy="223381"/>
            <a:chOff x="2841492" y="6228184"/>
            <a:chExt cx="521923" cy="368194"/>
          </a:xfrm>
        </p:grpSpPr>
        <p:sp>
          <p:nvSpPr>
            <p:cNvPr id="299" name="포인트가 5개인 별 29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0" name="포인트가 5개인 별 29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301" name="직사각형 300"/>
          <p:cNvSpPr/>
          <p:nvPr/>
        </p:nvSpPr>
        <p:spPr>
          <a:xfrm>
            <a:off x="5762378" y="414740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0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579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" name="직사각형 302"/>
          <p:cNvSpPr/>
          <p:nvPr/>
        </p:nvSpPr>
        <p:spPr>
          <a:xfrm>
            <a:off x="5813178" y="457596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04" name="포인트가 5개인 별 303"/>
          <p:cNvSpPr/>
          <p:nvPr/>
        </p:nvSpPr>
        <p:spPr>
          <a:xfrm>
            <a:off x="5762371" y="4147408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05" name="모서리가 둥근 직사각형 304"/>
          <p:cNvSpPr/>
          <p:nvPr/>
        </p:nvSpPr>
        <p:spPr>
          <a:xfrm>
            <a:off x="3423075" y="286155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06" name="모서리가 둥근 직사각형 305"/>
          <p:cNvSpPr/>
          <p:nvPr/>
        </p:nvSpPr>
        <p:spPr>
          <a:xfrm>
            <a:off x="5760225" y="3651712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7" name="모서리가 둥근 직사각형 306"/>
          <p:cNvSpPr/>
          <p:nvPr/>
        </p:nvSpPr>
        <p:spPr>
          <a:xfrm>
            <a:off x="4231346" y="286155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08" name="모서리가 둥근 직사각형 307"/>
          <p:cNvSpPr/>
          <p:nvPr/>
        </p:nvSpPr>
        <p:spPr>
          <a:xfrm>
            <a:off x="5758071" y="286155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09" name="모서리가 둥근 직사각형 308"/>
          <p:cNvSpPr/>
          <p:nvPr/>
        </p:nvSpPr>
        <p:spPr>
          <a:xfrm>
            <a:off x="3423075" y="364629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10" name="모서리가 둥근 직사각형 309"/>
          <p:cNvSpPr/>
          <p:nvPr/>
        </p:nvSpPr>
        <p:spPr>
          <a:xfrm>
            <a:off x="4218646" y="364629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11" name="모서리가 둥근 직사각형 310"/>
          <p:cNvSpPr/>
          <p:nvPr/>
        </p:nvSpPr>
        <p:spPr>
          <a:xfrm>
            <a:off x="4975200" y="3646294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12" name="모서리가 둥근 직사각형 311"/>
          <p:cNvSpPr/>
          <p:nvPr/>
        </p:nvSpPr>
        <p:spPr>
          <a:xfrm>
            <a:off x="5760225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13" name="모서리가 둥근 직사각형 312"/>
          <p:cNvSpPr/>
          <p:nvPr/>
        </p:nvSpPr>
        <p:spPr>
          <a:xfrm>
            <a:off x="4986512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14" name="모서리가 둥근 직사각형 313"/>
          <p:cNvSpPr/>
          <p:nvPr/>
        </p:nvSpPr>
        <p:spPr>
          <a:xfrm>
            <a:off x="4187161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15" name="모서리가 둥근 직사각형 314"/>
          <p:cNvSpPr/>
          <p:nvPr/>
        </p:nvSpPr>
        <p:spPr>
          <a:xfrm>
            <a:off x="3413448" y="440933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16" name="타원 315"/>
          <p:cNvSpPr/>
          <p:nvPr/>
        </p:nvSpPr>
        <p:spPr>
          <a:xfrm>
            <a:off x="3467744" y="3126572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" name="타원 316"/>
          <p:cNvSpPr/>
          <p:nvPr/>
        </p:nvSpPr>
        <p:spPr>
          <a:xfrm>
            <a:off x="4245447" y="3126572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8" name="그룹 317"/>
          <p:cNvGrpSpPr/>
          <p:nvPr/>
        </p:nvGrpSpPr>
        <p:grpSpPr>
          <a:xfrm>
            <a:off x="4949800" y="2594208"/>
            <a:ext cx="776196" cy="731486"/>
            <a:chOff x="4902530" y="2675676"/>
            <a:chExt cx="776196" cy="731486"/>
          </a:xfrm>
        </p:grpSpPr>
        <p:sp>
          <p:nvSpPr>
            <p:cNvPr id="319" name="직사각형 318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32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1" name="직사각형 320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22" name="포인트가 5개인 별 321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3" name="포인트가 5개인 별 322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4" name="포인트가 5개인 별 323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5" name="포인트가 5개인 별 324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6" name="포인트가 5개인 별 325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7" name="모서리가 둥근 직사각형 326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328" name="타원 327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9" name="타원 328"/>
          <p:cNvSpPr/>
          <p:nvPr/>
        </p:nvSpPr>
        <p:spPr>
          <a:xfrm>
            <a:off x="5811114" y="3126572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타원 329"/>
          <p:cNvSpPr/>
          <p:nvPr/>
        </p:nvSpPr>
        <p:spPr>
          <a:xfrm>
            <a:off x="3467744" y="391446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1" name="타원 330"/>
          <p:cNvSpPr/>
          <p:nvPr/>
        </p:nvSpPr>
        <p:spPr>
          <a:xfrm>
            <a:off x="4245447" y="391446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2" name="타원 331"/>
          <p:cNvSpPr/>
          <p:nvPr/>
        </p:nvSpPr>
        <p:spPr>
          <a:xfrm>
            <a:off x="5811114" y="391446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3" name="타원 332"/>
          <p:cNvSpPr/>
          <p:nvPr/>
        </p:nvSpPr>
        <p:spPr>
          <a:xfrm>
            <a:off x="3467744" y="4675329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4" name="타원 333"/>
          <p:cNvSpPr/>
          <p:nvPr/>
        </p:nvSpPr>
        <p:spPr>
          <a:xfrm>
            <a:off x="4245447" y="4675329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5" name="타원 334"/>
          <p:cNvSpPr/>
          <p:nvPr/>
        </p:nvSpPr>
        <p:spPr>
          <a:xfrm>
            <a:off x="5033411" y="4675329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6" name="타원 335"/>
          <p:cNvSpPr/>
          <p:nvPr/>
        </p:nvSpPr>
        <p:spPr>
          <a:xfrm>
            <a:off x="5811114" y="4675329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7" name="타원 336"/>
          <p:cNvSpPr/>
          <p:nvPr/>
        </p:nvSpPr>
        <p:spPr>
          <a:xfrm>
            <a:off x="4423476" y="391446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" name="타원 337"/>
          <p:cNvSpPr/>
          <p:nvPr/>
        </p:nvSpPr>
        <p:spPr>
          <a:xfrm>
            <a:off x="5033411" y="391446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9" name="타원 338"/>
          <p:cNvSpPr/>
          <p:nvPr/>
        </p:nvSpPr>
        <p:spPr>
          <a:xfrm>
            <a:off x="6407693" y="392942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0" name="직선 연결선 339"/>
          <p:cNvCxnSpPr/>
          <p:nvPr/>
        </p:nvCxnSpPr>
        <p:spPr>
          <a:xfrm>
            <a:off x="6533385" y="2546316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직사각형 159"/>
          <p:cNvSpPr/>
          <p:nvPr/>
        </p:nvSpPr>
        <p:spPr>
          <a:xfrm>
            <a:off x="3473875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/>
          <p:cNvSpPr/>
          <p:nvPr/>
        </p:nvSpPr>
        <p:spPr>
          <a:xfrm>
            <a:off x="4275637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/>
          <p:cNvSpPr/>
          <p:nvPr/>
        </p:nvSpPr>
        <p:spPr>
          <a:xfrm>
            <a:off x="5033411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직사각형 162"/>
          <p:cNvSpPr/>
          <p:nvPr/>
        </p:nvSpPr>
        <p:spPr>
          <a:xfrm>
            <a:off x="5835173" y="2650720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직사각형 163"/>
          <p:cNvSpPr/>
          <p:nvPr/>
        </p:nvSpPr>
        <p:spPr>
          <a:xfrm>
            <a:off x="3473875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>
            <a:off x="4275637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>
            <a:off x="5033411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>
            <a:off x="5835173" y="3453946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>
            <a:off x="3473875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>
            <a:off x="4275637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>
            <a:off x="5033411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>
            <a:off x="5835173" y="4212917"/>
            <a:ext cx="212125" cy="212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6165304" y="229205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343" name="타원 342"/>
          <p:cNvSpPr/>
          <p:nvPr/>
        </p:nvSpPr>
        <p:spPr>
          <a:xfrm>
            <a:off x="3104965" y="266272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4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오른쪽에서 선택 한 강화 할 아이템 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비용과 필요 재료 표시 및 성공률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성공률 및 성공확률 보정 캐시 아이템 추가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결과 표시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리스트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60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모서리가 둥근 직사각형 160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01381" y="3792197"/>
            <a:ext cx="2938710" cy="114813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100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302607" y="3562930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강화 결과</a:t>
            </a:r>
            <a:endParaRPr lang="ko-KR" altLang="en-US" sz="1200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4082069" y="22835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강화</a:t>
            </a:r>
          </a:p>
        </p:txBody>
      </p:sp>
      <p:sp>
        <p:nvSpPr>
          <p:cNvPr id="376" name="직사각형 375"/>
          <p:cNvSpPr/>
          <p:nvPr/>
        </p:nvSpPr>
        <p:spPr>
          <a:xfrm>
            <a:off x="593121" y="3235890"/>
            <a:ext cx="1550446" cy="2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성공률</a:t>
            </a:r>
            <a:r>
              <a:rPr lang="en-US" altLang="ko-KR" sz="1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: %</a:t>
            </a:r>
            <a:endParaRPr lang="ko-KR" altLang="en-US" sz="14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77" name="직사각형 376"/>
          <p:cNvSpPr/>
          <p:nvPr/>
        </p:nvSpPr>
        <p:spPr>
          <a:xfrm>
            <a:off x="1104891" y="2283502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강화비용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78" name="직사각형 377"/>
          <p:cNvSpPr/>
          <p:nvPr/>
        </p:nvSpPr>
        <p:spPr>
          <a:xfrm>
            <a:off x="1104891" y="2572628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강화재료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79" name="그룹 378"/>
          <p:cNvGrpSpPr/>
          <p:nvPr/>
        </p:nvGrpSpPr>
        <p:grpSpPr>
          <a:xfrm>
            <a:off x="1222152" y="2843808"/>
            <a:ext cx="362433" cy="311771"/>
            <a:chOff x="1340768" y="4977185"/>
            <a:chExt cx="575336" cy="494914"/>
          </a:xfrm>
        </p:grpSpPr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1" name="직사각형 380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82" name="그룹 381"/>
          <p:cNvGrpSpPr/>
          <p:nvPr/>
        </p:nvGrpSpPr>
        <p:grpSpPr>
          <a:xfrm>
            <a:off x="1907402" y="2843808"/>
            <a:ext cx="362433" cy="306014"/>
            <a:chOff x="1302668" y="6849393"/>
            <a:chExt cx="575336" cy="485775"/>
          </a:xfrm>
        </p:grpSpPr>
        <p:pic>
          <p:nvPicPr>
            <p:cNvPr id="38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4" name="직사각형 383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85" name="그룹 384"/>
          <p:cNvGrpSpPr/>
          <p:nvPr/>
        </p:nvGrpSpPr>
        <p:grpSpPr>
          <a:xfrm>
            <a:off x="2869113" y="2850051"/>
            <a:ext cx="362433" cy="282013"/>
            <a:chOff x="4100037" y="6849393"/>
            <a:chExt cx="575336" cy="447675"/>
          </a:xfrm>
        </p:grpSpPr>
        <p:pic>
          <p:nvPicPr>
            <p:cNvPr id="38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7" name="직사각형 386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88" name="그룹 387"/>
          <p:cNvGrpSpPr/>
          <p:nvPr/>
        </p:nvGrpSpPr>
        <p:grpSpPr>
          <a:xfrm>
            <a:off x="2241496" y="2843808"/>
            <a:ext cx="362433" cy="311772"/>
            <a:chOff x="4144818" y="4977184"/>
            <a:chExt cx="575336" cy="494915"/>
          </a:xfrm>
        </p:grpSpPr>
        <p:pic>
          <p:nvPicPr>
            <p:cNvPr id="38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직사각형 389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91" name="그룹 390"/>
          <p:cNvGrpSpPr/>
          <p:nvPr/>
        </p:nvGrpSpPr>
        <p:grpSpPr>
          <a:xfrm>
            <a:off x="2577402" y="2843808"/>
            <a:ext cx="362433" cy="312014"/>
            <a:chOff x="4149080" y="5913289"/>
            <a:chExt cx="575336" cy="495300"/>
          </a:xfrm>
        </p:grpSpPr>
        <p:pic>
          <p:nvPicPr>
            <p:cNvPr id="39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3" name="직사각형 392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94" name="그룹 393"/>
          <p:cNvGrpSpPr/>
          <p:nvPr/>
        </p:nvGrpSpPr>
        <p:grpSpPr>
          <a:xfrm>
            <a:off x="1453057" y="2843808"/>
            <a:ext cx="504033" cy="327159"/>
            <a:chOff x="1150144" y="5913289"/>
            <a:chExt cx="800116" cy="519341"/>
          </a:xfrm>
        </p:grpSpPr>
        <p:pic>
          <p:nvPicPr>
            <p:cNvPr id="395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6" name="직사각형 395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7" name="직사각형 396"/>
          <p:cNvSpPr/>
          <p:nvPr/>
        </p:nvSpPr>
        <p:spPr>
          <a:xfrm>
            <a:off x="414672" y="2425539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장비를 선택해 주세요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398" name="타원 397"/>
          <p:cNvSpPr/>
          <p:nvPr/>
        </p:nvSpPr>
        <p:spPr>
          <a:xfrm>
            <a:off x="101432" y="229407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99" name="타원 398"/>
          <p:cNvSpPr/>
          <p:nvPr/>
        </p:nvSpPr>
        <p:spPr>
          <a:xfrm>
            <a:off x="2306758" y="23378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400" name="타원 399"/>
          <p:cNvSpPr/>
          <p:nvPr/>
        </p:nvSpPr>
        <p:spPr>
          <a:xfrm>
            <a:off x="302607" y="391352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256" name="모서리가 둥근 직사각형 255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3370668" y="2539121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1" name="직사각형 170"/>
          <p:cNvSpPr/>
          <p:nvPr/>
        </p:nvSpPr>
        <p:spPr>
          <a:xfrm>
            <a:off x="3423075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7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직사각형 172"/>
          <p:cNvSpPr/>
          <p:nvPr/>
        </p:nvSpPr>
        <p:spPr>
          <a:xfrm>
            <a:off x="3473875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74" name="그룹 173"/>
          <p:cNvGrpSpPr/>
          <p:nvPr/>
        </p:nvGrpSpPr>
        <p:grpSpPr>
          <a:xfrm>
            <a:off x="3423075" y="2588707"/>
            <a:ext cx="706940" cy="223381"/>
            <a:chOff x="2841492" y="6228184"/>
            <a:chExt cx="1165233" cy="368194"/>
          </a:xfrm>
        </p:grpSpPr>
        <p:sp>
          <p:nvSpPr>
            <p:cNvPr id="175" name="포인트가 5개인 별 17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6" name="포인트가 5개인 별 17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7" name="포인트가 5개인 별 17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8" name="포인트가 5개인 별 17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9" name="포인트가 5개인 별 17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0" name="포인트가 5개인 별 17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81" name="직사각형 180"/>
          <p:cNvSpPr/>
          <p:nvPr/>
        </p:nvSpPr>
        <p:spPr>
          <a:xfrm>
            <a:off x="4202843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8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직사각형 182"/>
          <p:cNvSpPr/>
          <p:nvPr/>
        </p:nvSpPr>
        <p:spPr>
          <a:xfrm>
            <a:off x="4253643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84" name="그룹 183"/>
          <p:cNvGrpSpPr/>
          <p:nvPr/>
        </p:nvGrpSpPr>
        <p:grpSpPr>
          <a:xfrm>
            <a:off x="4202843" y="2588707"/>
            <a:ext cx="706940" cy="223381"/>
            <a:chOff x="2841492" y="6228184"/>
            <a:chExt cx="1165233" cy="368194"/>
          </a:xfrm>
        </p:grpSpPr>
        <p:sp>
          <p:nvSpPr>
            <p:cNvPr id="185" name="포인트가 5개인 별 18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6" name="포인트가 5개인 별 18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7" name="포인트가 5개인 별 18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8" name="포인트가 5개인 별 18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9" name="포인트가 5개인 별 18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0" name="포인트가 5개인 별 18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91" name="직사각형 190"/>
          <p:cNvSpPr/>
          <p:nvPr/>
        </p:nvSpPr>
        <p:spPr>
          <a:xfrm>
            <a:off x="5762378" y="25887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9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25970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직사각형 192"/>
          <p:cNvSpPr/>
          <p:nvPr/>
        </p:nvSpPr>
        <p:spPr>
          <a:xfrm>
            <a:off x="5813178" y="30172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94" name="그룹 193"/>
          <p:cNvGrpSpPr/>
          <p:nvPr/>
        </p:nvGrpSpPr>
        <p:grpSpPr>
          <a:xfrm>
            <a:off x="5762378" y="2588707"/>
            <a:ext cx="609366" cy="223381"/>
            <a:chOff x="2841492" y="6228184"/>
            <a:chExt cx="1004404" cy="368194"/>
          </a:xfrm>
        </p:grpSpPr>
        <p:sp>
          <p:nvSpPr>
            <p:cNvPr id="195" name="포인트가 5개인 별 19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6" name="포인트가 5개인 별 19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7" name="포인트가 5개인 별 19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8" name="포인트가 5개인 별 19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9" name="포인트가 5개인 별 19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00" name="직사각형 199"/>
          <p:cNvSpPr/>
          <p:nvPr/>
        </p:nvSpPr>
        <p:spPr>
          <a:xfrm>
            <a:off x="3423075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0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직사각형 201"/>
          <p:cNvSpPr/>
          <p:nvPr/>
        </p:nvSpPr>
        <p:spPr>
          <a:xfrm>
            <a:off x="3473875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03" name="그룹 202"/>
          <p:cNvGrpSpPr/>
          <p:nvPr/>
        </p:nvGrpSpPr>
        <p:grpSpPr>
          <a:xfrm>
            <a:off x="3423075" y="3378865"/>
            <a:ext cx="609366" cy="223381"/>
            <a:chOff x="2841492" y="6228184"/>
            <a:chExt cx="1004404" cy="368194"/>
          </a:xfrm>
        </p:grpSpPr>
        <p:sp>
          <p:nvSpPr>
            <p:cNvPr id="204" name="포인트가 5개인 별 20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5" name="포인트가 5개인 별 20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6" name="포인트가 5개인 별 20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7" name="포인트가 5개인 별 20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8" name="포인트가 5개인 별 20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09" name="직사각형 208"/>
          <p:cNvSpPr/>
          <p:nvPr/>
        </p:nvSpPr>
        <p:spPr>
          <a:xfrm>
            <a:off x="4202843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1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387246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직사각형 210"/>
          <p:cNvSpPr/>
          <p:nvPr/>
        </p:nvSpPr>
        <p:spPr>
          <a:xfrm>
            <a:off x="4253643" y="3807419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12" name="그룹 211"/>
          <p:cNvGrpSpPr/>
          <p:nvPr/>
        </p:nvGrpSpPr>
        <p:grpSpPr>
          <a:xfrm>
            <a:off x="4202843" y="3378865"/>
            <a:ext cx="609366" cy="223381"/>
            <a:chOff x="2841492" y="6228184"/>
            <a:chExt cx="1004404" cy="368194"/>
          </a:xfrm>
        </p:grpSpPr>
        <p:sp>
          <p:nvSpPr>
            <p:cNvPr id="213" name="포인트가 5개인 별 21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4" name="포인트가 5개인 별 21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5" name="포인트가 5개인 별 21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6" name="포인트가 5개인 별 21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7" name="포인트가 5개인 별 21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218" name="그룹 217"/>
          <p:cNvGrpSpPr/>
          <p:nvPr/>
        </p:nvGrpSpPr>
        <p:grpSpPr>
          <a:xfrm>
            <a:off x="4978304" y="3378865"/>
            <a:ext cx="747692" cy="731485"/>
            <a:chOff x="4931034" y="3465834"/>
            <a:chExt cx="747692" cy="731485"/>
          </a:xfrm>
        </p:grpSpPr>
        <p:sp>
          <p:nvSpPr>
            <p:cNvPr id="219" name="직사각형 218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2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" name="직사각형 220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22" name="그룹 221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223" name="포인트가 5개인 별 222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4" name="포인트가 5개인 별 223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5" name="포인트가 5개인 별 224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26" name="포인트가 5개인 별 225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227" name="직사각형 226"/>
          <p:cNvSpPr/>
          <p:nvPr/>
        </p:nvSpPr>
        <p:spPr>
          <a:xfrm>
            <a:off x="5762378" y="3378865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2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38724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9" name="그룹 228"/>
          <p:cNvGrpSpPr/>
          <p:nvPr/>
        </p:nvGrpSpPr>
        <p:grpSpPr>
          <a:xfrm>
            <a:off x="5762377" y="3378865"/>
            <a:ext cx="511793" cy="223381"/>
            <a:chOff x="2841492" y="6228184"/>
            <a:chExt cx="843577" cy="368194"/>
          </a:xfrm>
        </p:grpSpPr>
        <p:sp>
          <p:nvSpPr>
            <p:cNvPr id="230" name="포인트가 5개인 별 229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1" name="포인트가 5개인 별 230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2" name="포인트가 5개인 별 231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3" name="포인트가 5개인 별 232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34" name="직사각형 233"/>
          <p:cNvSpPr/>
          <p:nvPr/>
        </p:nvSpPr>
        <p:spPr>
          <a:xfrm>
            <a:off x="3423075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5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4208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" name="그룹 235"/>
          <p:cNvGrpSpPr/>
          <p:nvPr/>
        </p:nvGrpSpPr>
        <p:grpSpPr>
          <a:xfrm>
            <a:off x="3423073" y="4141907"/>
            <a:ext cx="414220" cy="223381"/>
            <a:chOff x="2841492" y="6228184"/>
            <a:chExt cx="682750" cy="368194"/>
          </a:xfrm>
        </p:grpSpPr>
        <p:sp>
          <p:nvSpPr>
            <p:cNvPr id="237" name="포인트가 5개인 별 236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8" name="포인트가 5개인 별 237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9" name="포인트가 5개인 별 238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40" name="직사각형 239"/>
          <p:cNvSpPr/>
          <p:nvPr/>
        </p:nvSpPr>
        <p:spPr>
          <a:xfrm>
            <a:off x="4202843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4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직사각형 241"/>
          <p:cNvSpPr/>
          <p:nvPr/>
        </p:nvSpPr>
        <p:spPr>
          <a:xfrm>
            <a:off x="4253643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43" name="그룹 242"/>
          <p:cNvGrpSpPr/>
          <p:nvPr/>
        </p:nvGrpSpPr>
        <p:grpSpPr>
          <a:xfrm>
            <a:off x="4202839" y="4141907"/>
            <a:ext cx="316647" cy="223381"/>
            <a:chOff x="2841492" y="6228184"/>
            <a:chExt cx="521923" cy="368194"/>
          </a:xfrm>
        </p:grpSpPr>
        <p:sp>
          <p:nvSpPr>
            <p:cNvPr id="244" name="포인트가 5개인 별 24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5" name="포인트가 5개인 별 24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46" name="직사각형 245"/>
          <p:cNvSpPr/>
          <p:nvPr/>
        </p:nvSpPr>
        <p:spPr>
          <a:xfrm>
            <a:off x="4982611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47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04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8" name="그룹 247"/>
          <p:cNvGrpSpPr/>
          <p:nvPr/>
        </p:nvGrpSpPr>
        <p:grpSpPr>
          <a:xfrm>
            <a:off x="4982607" y="4141907"/>
            <a:ext cx="316647" cy="223381"/>
            <a:chOff x="2841492" y="6228184"/>
            <a:chExt cx="521923" cy="368194"/>
          </a:xfrm>
        </p:grpSpPr>
        <p:sp>
          <p:nvSpPr>
            <p:cNvPr id="249" name="포인트가 5개인 별 24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0" name="포인트가 5개인 별 24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51" name="직사각형 250"/>
          <p:cNvSpPr/>
          <p:nvPr/>
        </p:nvSpPr>
        <p:spPr>
          <a:xfrm>
            <a:off x="5762378" y="4141907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415028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직사각형 252"/>
          <p:cNvSpPr/>
          <p:nvPr/>
        </p:nvSpPr>
        <p:spPr>
          <a:xfrm>
            <a:off x="5813178" y="457046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4" name="포인트가 5개인 별 253"/>
          <p:cNvSpPr/>
          <p:nvPr/>
        </p:nvSpPr>
        <p:spPr>
          <a:xfrm>
            <a:off x="5762371" y="4141907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55" name="모서리가 둥근 직사각형 254"/>
          <p:cNvSpPr/>
          <p:nvPr/>
        </p:nvSpPr>
        <p:spPr>
          <a:xfrm>
            <a:off x="3423075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41" name="모서리가 둥근 직사각형 340"/>
          <p:cNvSpPr/>
          <p:nvPr/>
        </p:nvSpPr>
        <p:spPr>
          <a:xfrm>
            <a:off x="5760225" y="3646211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42" name="모서리가 둥근 직사각형 341"/>
          <p:cNvSpPr/>
          <p:nvPr/>
        </p:nvSpPr>
        <p:spPr>
          <a:xfrm>
            <a:off x="4231346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43" name="모서리가 둥근 직사각형 342"/>
          <p:cNvSpPr/>
          <p:nvPr/>
        </p:nvSpPr>
        <p:spPr>
          <a:xfrm>
            <a:off x="5758071" y="285605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44" name="모서리가 둥근 직사각형 343"/>
          <p:cNvSpPr/>
          <p:nvPr/>
        </p:nvSpPr>
        <p:spPr>
          <a:xfrm>
            <a:off x="3423075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45" name="모서리가 둥근 직사각형 344"/>
          <p:cNvSpPr/>
          <p:nvPr/>
        </p:nvSpPr>
        <p:spPr>
          <a:xfrm>
            <a:off x="4218646" y="3640793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46" name="모서리가 둥근 직사각형 345"/>
          <p:cNvSpPr/>
          <p:nvPr/>
        </p:nvSpPr>
        <p:spPr>
          <a:xfrm>
            <a:off x="4975200" y="3640793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착용중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47" name="모서리가 둥근 직사각형 346"/>
          <p:cNvSpPr/>
          <p:nvPr/>
        </p:nvSpPr>
        <p:spPr>
          <a:xfrm>
            <a:off x="5760225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48" name="모서리가 둥근 직사각형 347"/>
          <p:cNvSpPr/>
          <p:nvPr/>
        </p:nvSpPr>
        <p:spPr>
          <a:xfrm>
            <a:off x="4986512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49" name="모서리가 둥근 직사각형 348"/>
          <p:cNvSpPr/>
          <p:nvPr/>
        </p:nvSpPr>
        <p:spPr>
          <a:xfrm>
            <a:off x="4187161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50" name="모서리가 둥근 직사각형 349"/>
          <p:cNvSpPr/>
          <p:nvPr/>
        </p:nvSpPr>
        <p:spPr>
          <a:xfrm>
            <a:off x="3413448" y="440383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51" name="타원 350"/>
          <p:cNvSpPr/>
          <p:nvPr/>
        </p:nvSpPr>
        <p:spPr>
          <a:xfrm>
            <a:off x="3467744" y="312107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2" name="타원 351"/>
          <p:cNvSpPr/>
          <p:nvPr/>
        </p:nvSpPr>
        <p:spPr>
          <a:xfrm>
            <a:off x="4245447" y="312107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3" name="그룹 352"/>
          <p:cNvGrpSpPr/>
          <p:nvPr/>
        </p:nvGrpSpPr>
        <p:grpSpPr>
          <a:xfrm>
            <a:off x="4949800" y="2588707"/>
            <a:ext cx="776196" cy="731486"/>
            <a:chOff x="4902530" y="2675676"/>
            <a:chExt cx="776196" cy="731486"/>
          </a:xfrm>
        </p:grpSpPr>
        <p:sp>
          <p:nvSpPr>
            <p:cNvPr id="354" name="직사각형 353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355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6" name="직사각형 355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57" name="포인트가 5개인 별 356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8" name="포인트가 5개인 별 357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9" name="포인트가 5개인 별 358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0" name="포인트가 5개인 별 359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1" name="포인트가 5개인 별 360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2" name="모서리가 둥근 직사각형 361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363" name="타원 362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4" name="타원 363"/>
          <p:cNvSpPr/>
          <p:nvPr/>
        </p:nvSpPr>
        <p:spPr>
          <a:xfrm>
            <a:off x="5811114" y="312107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5" name="타원 364"/>
          <p:cNvSpPr/>
          <p:nvPr/>
        </p:nvSpPr>
        <p:spPr>
          <a:xfrm>
            <a:off x="3467744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6" name="타원 365"/>
          <p:cNvSpPr/>
          <p:nvPr/>
        </p:nvSpPr>
        <p:spPr>
          <a:xfrm>
            <a:off x="4245447" y="3908967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7" name="타원 366"/>
          <p:cNvSpPr/>
          <p:nvPr/>
        </p:nvSpPr>
        <p:spPr>
          <a:xfrm>
            <a:off x="5811114" y="3908967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8" name="타원 367"/>
          <p:cNvSpPr/>
          <p:nvPr/>
        </p:nvSpPr>
        <p:spPr>
          <a:xfrm>
            <a:off x="3467744" y="4669828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9" name="타원 368"/>
          <p:cNvSpPr/>
          <p:nvPr/>
        </p:nvSpPr>
        <p:spPr>
          <a:xfrm>
            <a:off x="4245447" y="466982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0" name="타원 369"/>
          <p:cNvSpPr/>
          <p:nvPr/>
        </p:nvSpPr>
        <p:spPr>
          <a:xfrm>
            <a:off x="5033411" y="466982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1" name="타원 370"/>
          <p:cNvSpPr/>
          <p:nvPr/>
        </p:nvSpPr>
        <p:spPr>
          <a:xfrm>
            <a:off x="5811114" y="466982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2" name="타원 371"/>
          <p:cNvSpPr/>
          <p:nvPr/>
        </p:nvSpPr>
        <p:spPr>
          <a:xfrm>
            <a:off x="4423476" y="3908967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3" name="타원 372"/>
          <p:cNvSpPr/>
          <p:nvPr/>
        </p:nvSpPr>
        <p:spPr>
          <a:xfrm>
            <a:off x="5033411" y="3908967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4" name="타원 373"/>
          <p:cNvSpPr/>
          <p:nvPr/>
        </p:nvSpPr>
        <p:spPr>
          <a:xfrm>
            <a:off x="6407693" y="3923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5" name="직선 연결선 374"/>
          <p:cNvCxnSpPr/>
          <p:nvPr/>
        </p:nvCxnSpPr>
        <p:spPr>
          <a:xfrm>
            <a:off x="6533385" y="2540815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타원 406"/>
          <p:cNvSpPr/>
          <p:nvPr/>
        </p:nvSpPr>
        <p:spPr>
          <a:xfrm>
            <a:off x="3195337" y="258187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grpSp>
        <p:nvGrpSpPr>
          <p:cNvPr id="257" name="그룹 256"/>
          <p:cNvGrpSpPr/>
          <p:nvPr/>
        </p:nvGrpSpPr>
        <p:grpSpPr>
          <a:xfrm>
            <a:off x="2767880" y="6876266"/>
            <a:ext cx="1279259" cy="1136442"/>
            <a:chOff x="1263100" y="6849393"/>
            <a:chExt cx="575336" cy="511105"/>
          </a:xfrm>
        </p:grpSpPr>
        <p:pic>
          <p:nvPicPr>
            <p:cNvPr id="25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9" name="직사각형 258"/>
            <p:cNvSpPr/>
            <p:nvPr/>
          </p:nvSpPr>
          <p:spPr>
            <a:xfrm>
              <a:off x="1263100" y="710847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23/99</a:t>
              </a:r>
              <a:endParaRPr lang="ko-KR" alt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60" name="모서리가 둥근 사각형 설명선 259"/>
          <p:cNvSpPr/>
          <p:nvPr/>
        </p:nvSpPr>
        <p:spPr>
          <a:xfrm>
            <a:off x="4218646" y="7089334"/>
            <a:ext cx="1836450" cy="432058"/>
          </a:xfrm>
          <a:prstGeom prst="wedgeRoundRectCallout">
            <a:avLst>
              <a:gd name="adj1" fmla="val -66504"/>
              <a:gd name="adj2" fmla="val 9714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ysClr val="windowText" lastClr="000000"/>
                </a:solidFill>
              </a:rPr>
              <a:t>보유량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r>
              <a:rPr lang="ko-KR" altLang="en-US" sz="1000" dirty="0" smtClean="0">
                <a:solidFill>
                  <a:sysClr val="windowText" lastClr="000000"/>
                </a:solidFill>
              </a:rPr>
              <a:t>부족하면 붉은색 글씨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61" name="모서리가 둥근 사각형 설명선 260"/>
          <p:cNvSpPr/>
          <p:nvPr/>
        </p:nvSpPr>
        <p:spPr>
          <a:xfrm>
            <a:off x="1784774" y="7089334"/>
            <a:ext cx="913443" cy="432058"/>
          </a:xfrm>
          <a:prstGeom prst="wedgeRoundRectCallout">
            <a:avLst>
              <a:gd name="adj1" fmla="val 90058"/>
              <a:gd name="adj2" fmla="val 10302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필요양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62" name="직사각형 261"/>
          <p:cNvSpPr/>
          <p:nvPr/>
        </p:nvSpPr>
        <p:spPr>
          <a:xfrm>
            <a:off x="2191232" y="3235890"/>
            <a:ext cx="296669" cy="2990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+</a:t>
            </a:r>
            <a:endParaRPr lang="ko-KR" altLang="en-US" sz="2800" dirty="0"/>
          </a:p>
        </p:txBody>
      </p:sp>
      <p:sp>
        <p:nvSpPr>
          <p:cNvPr id="263" name="타원 262"/>
          <p:cNvSpPr/>
          <p:nvPr/>
        </p:nvSpPr>
        <p:spPr>
          <a:xfrm>
            <a:off x="2582785" y="3222401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08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합성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오른쪽에서 선택한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합성 비용과 재료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합성 결과 표시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리스트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5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모서리가 둥근 직사각형 158"/>
          <p:cNvSpPr/>
          <p:nvPr/>
        </p:nvSpPr>
        <p:spPr>
          <a:xfrm>
            <a:off x="3284985" y="2265301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56" name="모서리가 둥근 직사각형 255"/>
          <p:cNvSpPr/>
          <p:nvPr/>
        </p:nvSpPr>
        <p:spPr>
          <a:xfrm>
            <a:off x="4806087" y="22835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합성</a:t>
            </a:r>
          </a:p>
        </p:txBody>
      </p:sp>
      <p:sp>
        <p:nvSpPr>
          <p:cNvPr id="257" name="모서리가 둥근 직사각형 256"/>
          <p:cNvSpPr/>
          <p:nvPr/>
        </p:nvSpPr>
        <p:spPr>
          <a:xfrm>
            <a:off x="3356710" y="22864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258" name="모서리가 둥근 직사각형 257"/>
          <p:cNvSpPr/>
          <p:nvPr/>
        </p:nvSpPr>
        <p:spPr>
          <a:xfrm>
            <a:off x="408206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255687" y="2265301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14" name="모서리가 둥근 직사각형 313"/>
          <p:cNvSpPr/>
          <p:nvPr/>
        </p:nvSpPr>
        <p:spPr>
          <a:xfrm>
            <a:off x="301381" y="3792197"/>
            <a:ext cx="2938710" cy="114813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100" dirty="0"/>
          </a:p>
        </p:txBody>
      </p:sp>
      <p:sp>
        <p:nvSpPr>
          <p:cNvPr id="315" name="모서리가 둥근 직사각형 314"/>
          <p:cNvSpPr/>
          <p:nvPr/>
        </p:nvSpPr>
        <p:spPr>
          <a:xfrm>
            <a:off x="302607" y="3562930"/>
            <a:ext cx="1107970" cy="270336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/>
              <a:t>합</a:t>
            </a:r>
            <a:r>
              <a:rPr lang="ko-KR" altLang="en-US" sz="1200" dirty="0"/>
              <a:t>성</a:t>
            </a:r>
            <a:r>
              <a:rPr lang="ko-KR" altLang="en-US" sz="1200" dirty="0" smtClean="0"/>
              <a:t> 결과</a:t>
            </a:r>
            <a:endParaRPr lang="ko-KR" altLang="en-US" sz="1200" dirty="0"/>
          </a:p>
        </p:txBody>
      </p:sp>
      <p:sp>
        <p:nvSpPr>
          <p:cNvPr id="316" name="모서리가 둥근 직사각형 315"/>
          <p:cNvSpPr/>
          <p:nvPr/>
        </p:nvSpPr>
        <p:spPr>
          <a:xfrm>
            <a:off x="1436854" y="49911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317" name="직사각형 316"/>
          <p:cNvSpPr/>
          <p:nvPr/>
        </p:nvSpPr>
        <p:spPr>
          <a:xfrm>
            <a:off x="1104891" y="2283502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합성비용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18" name="직사각형 317"/>
          <p:cNvSpPr/>
          <p:nvPr/>
        </p:nvSpPr>
        <p:spPr>
          <a:xfrm>
            <a:off x="1104891" y="2572628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합성재료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19" name="그룹 318"/>
          <p:cNvGrpSpPr/>
          <p:nvPr/>
        </p:nvGrpSpPr>
        <p:grpSpPr>
          <a:xfrm>
            <a:off x="1222152" y="3202821"/>
            <a:ext cx="362433" cy="311771"/>
            <a:chOff x="1340768" y="4977185"/>
            <a:chExt cx="575336" cy="494914"/>
          </a:xfrm>
        </p:grpSpPr>
        <p:pic>
          <p:nvPicPr>
            <p:cNvPr id="3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" name="직사각형 320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22" name="그룹 321"/>
          <p:cNvGrpSpPr/>
          <p:nvPr/>
        </p:nvGrpSpPr>
        <p:grpSpPr>
          <a:xfrm>
            <a:off x="1907402" y="3202821"/>
            <a:ext cx="362433" cy="306014"/>
            <a:chOff x="1302668" y="6849393"/>
            <a:chExt cx="575336" cy="485775"/>
          </a:xfrm>
        </p:grpSpPr>
        <p:pic>
          <p:nvPicPr>
            <p:cNvPr id="3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" name="직사각형 323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25" name="그룹 324"/>
          <p:cNvGrpSpPr/>
          <p:nvPr/>
        </p:nvGrpSpPr>
        <p:grpSpPr>
          <a:xfrm>
            <a:off x="2869113" y="3209064"/>
            <a:ext cx="362433" cy="282013"/>
            <a:chOff x="4100037" y="6849393"/>
            <a:chExt cx="575336" cy="447675"/>
          </a:xfrm>
        </p:grpSpPr>
        <p:pic>
          <p:nvPicPr>
            <p:cNvPr id="32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직사각형 326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28" name="그룹 327"/>
          <p:cNvGrpSpPr/>
          <p:nvPr/>
        </p:nvGrpSpPr>
        <p:grpSpPr>
          <a:xfrm>
            <a:off x="2241496" y="3202821"/>
            <a:ext cx="362433" cy="311772"/>
            <a:chOff x="4144818" y="4977184"/>
            <a:chExt cx="575336" cy="494915"/>
          </a:xfrm>
        </p:grpSpPr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" name="직사각형 329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31" name="그룹 330"/>
          <p:cNvGrpSpPr/>
          <p:nvPr/>
        </p:nvGrpSpPr>
        <p:grpSpPr>
          <a:xfrm>
            <a:off x="2577402" y="3202821"/>
            <a:ext cx="362433" cy="312014"/>
            <a:chOff x="4149080" y="5913289"/>
            <a:chExt cx="575336" cy="495300"/>
          </a:xfrm>
        </p:grpSpPr>
        <p:pic>
          <p:nvPicPr>
            <p:cNvPr id="33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3" name="직사각형 332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34" name="그룹 333"/>
          <p:cNvGrpSpPr/>
          <p:nvPr/>
        </p:nvGrpSpPr>
        <p:grpSpPr>
          <a:xfrm>
            <a:off x="1453057" y="3202821"/>
            <a:ext cx="504033" cy="327159"/>
            <a:chOff x="1150144" y="5913289"/>
            <a:chExt cx="800116" cy="519341"/>
          </a:xfrm>
        </p:grpSpPr>
        <p:pic>
          <p:nvPicPr>
            <p:cNvPr id="335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6" name="직사각형 335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37" name="직사각형 336"/>
          <p:cNvSpPr/>
          <p:nvPr/>
        </p:nvSpPr>
        <p:spPr>
          <a:xfrm>
            <a:off x="414672" y="2425539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룬스톤을</a:t>
            </a:r>
            <a:r>
              <a:rPr lang="ko-KR" altLang="en-US" sz="1050" dirty="0" smtClean="0"/>
              <a:t> 선택해 주세요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338" name="직사각형 337"/>
          <p:cNvSpPr/>
          <p:nvPr/>
        </p:nvSpPr>
        <p:spPr>
          <a:xfrm>
            <a:off x="1247941" y="2884916"/>
            <a:ext cx="246068" cy="250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339" name="직사각형 338"/>
          <p:cNvSpPr/>
          <p:nvPr/>
        </p:nvSpPr>
        <p:spPr>
          <a:xfrm>
            <a:off x="1562091" y="2852028"/>
            <a:ext cx="867773" cy="3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</a:t>
            </a:r>
            <a:r>
              <a:rPr lang="ko-KR" altLang="en-US" sz="1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개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40" name="직사각형 339"/>
          <p:cNvSpPr/>
          <p:nvPr/>
        </p:nvSpPr>
        <p:spPr>
          <a:xfrm>
            <a:off x="1494009" y="4020891"/>
            <a:ext cx="710072" cy="72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399" name="타원 398"/>
          <p:cNvSpPr/>
          <p:nvPr/>
        </p:nvSpPr>
        <p:spPr>
          <a:xfrm>
            <a:off x="122587" y="228736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400" name="타원 399"/>
          <p:cNvSpPr/>
          <p:nvPr/>
        </p:nvSpPr>
        <p:spPr>
          <a:xfrm>
            <a:off x="2069824" y="23378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401" name="타원 400"/>
          <p:cNvSpPr/>
          <p:nvPr/>
        </p:nvSpPr>
        <p:spPr>
          <a:xfrm>
            <a:off x="764704" y="403786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7" name="모서리가 둥근 직사각형 96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재료</a:t>
            </a:r>
            <a:endParaRPr lang="ko-KR" altLang="en-US" sz="1050" dirty="0"/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3323084" y="2759051"/>
            <a:ext cx="3148243" cy="245846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6165304" y="228655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4047786" y="2640325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수호의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4810920" y="2640325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지혜의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100" name="모서리가 둥근 직사각형 99"/>
          <p:cNvSpPr/>
          <p:nvPr/>
        </p:nvSpPr>
        <p:spPr>
          <a:xfrm>
            <a:off x="3347320" y="2640325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용맹의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5509229" y="2640325"/>
            <a:ext cx="728988" cy="223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재능의 </a:t>
            </a:r>
            <a:r>
              <a:rPr lang="ko-KR" altLang="en-US" sz="900" dirty="0" err="1" smtClean="0"/>
              <a:t>룬</a:t>
            </a:r>
            <a:endParaRPr lang="ko-KR" altLang="en-US" sz="900" dirty="0"/>
          </a:p>
        </p:txBody>
      </p:sp>
      <p:sp>
        <p:nvSpPr>
          <p:cNvPr id="402" name="타원 401"/>
          <p:cNvSpPr/>
          <p:nvPr/>
        </p:nvSpPr>
        <p:spPr>
          <a:xfrm>
            <a:off x="3071237" y="258187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grpSp>
        <p:nvGrpSpPr>
          <p:cNvPr id="50" name="그룹 49"/>
          <p:cNvGrpSpPr/>
          <p:nvPr/>
        </p:nvGrpSpPr>
        <p:grpSpPr>
          <a:xfrm>
            <a:off x="3415294" y="2898709"/>
            <a:ext cx="593976" cy="499758"/>
            <a:chOff x="1064828" y="6226251"/>
            <a:chExt cx="984110" cy="954433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4146112" y="2889746"/>
            <a:ext cx="584870" cy="508721"/>
            <a:chOff x="1772816" y="6372200"/>
            <a:chExt cx="969023" cy="971550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직사각형 55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4945393" y="2892306"/>
            <a:ext cx="512576" cy="513708"/>
            <a:chOff x="2998854" y="4081463"/>
            <a:chExt cx="849246" cy="981075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직사각형 59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5618867" y="2867975"/>
            <a:ext cx="562246" cy="518696"/>
            <a:chOff x="3009900" y="4076700"/>
            <a:chExt cx="931540" cy="990600"/>
          </a:xfrm>
        </p:grpSpPr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직사각형 63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6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3415294" y="3432738"/>
            <a:ext cx="593976" cy="499758"/>
            <a:chOff x="1064828" y="6226251"/>
            <a:chExt cx="984110" cy="954433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직사각형 67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4146112" y="3423775"/>
            <a:ext cx="584870" cy="508721"/>
            <a:chOff x="1772816" y="6372200"/>
            <a:chExt cx="969023" cy="971550"/>
          </a:xfrm>
        </p:grpSpPr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직사각형 71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45393" y="3426335"/>
            <a:ext cx="512576" cy="513708"/>
            <a:chOff x="2998854" y="4081463"/>
            <a:chExt cx="849246" cy="981075"/>
          </a:xfrm>
        </p:grpSpPr>
        <p:pic>
          <p:nvPicPr>
            <p:cNvPr id="75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직사각형 75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618867" y="3402004"/>
            <a:ext cx="562246" cy="518696"/>
            <a:chOff x="3009900" y="4076700"/>
            <a:chExt cx="931540" cy="990600"/>
          </a:xfrm>
        </p:grpSpPr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직사각형 79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3415294" y="3954085"/>
            <a:ext cx="593976" cy="499758"/>
            <a:chOff x="1064828" y="6226251"/>
            <a:chExt cx="984110" cy="954433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직사각형 83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146112" y="3945122"/>
            <a:ext cx="584870" cy="508721"/>
            <a:chOff x="1772816" y="6372200"/>
            <a:chExt cx="969023" cy="971550"/>
          </a:xfrm>
        </p:grpSpPr>
        <p:pic>
          <p:nvPicPr>
            <p:cNvPr id="8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직사각형 87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5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4945393" y="3947682"/>
            <a:ext cx="512576" cy="513708"/>
            <a:chOff x="2998854" y="4081463"/>
            <a:chExt cx="849246" cy="981075"/>
          </a:xfrm>
        </p:grpSpPr>
        <p:pic>
          <p:nvPicPr>
            <p:cNvPr id="91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직사각형 91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5618867" y="3923351"/>
            <a:ext cx="562246" cy="518696"/>
            <a:chOff x="3009900" y="4076700"/>
            <a:chExt cx="931540" cy="990600"/>
          </a:xfrm>
        </p:grpSpPr>
        <p:pic>
          <p:nvPicPr>
            <p:cNvPr id="95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직사각형 95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4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3415294" y="4490541"/>
            <a:ext cx="593976" cy="499758"/>
            <a:chOff x="1064828" y="6226251"/>
            <a:chExt cx="984110" cy="954433"/>
          </a:xfrm>
        </p:grpSpPr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63" y="6228184"/>
              <a:ext cx="8286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직사각형 104"/>
            <p:cNvSpPr/>
            <p:nvPr/>
          </p:nvSpPr>
          <p:spPr>
            <a:xfrm>
              <a:off x="1064828" y="6226251"/>
              <a:ext cx="920611" cy="259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1473602" y="69122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4146112" y="4481578"/>
            <a:ext cx="584870" cy="508721"/>
            <a:chOff x="1772816" y="6372200"/>
            <a:chExt cx="969023" cy="971550"/>
          </a:xfrm>
        </p:grpSpPr>
        <p:pic>
          <p:nvPicPr>
            <p:cNvPr id="108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439" y="6372200"/>
              <a:ext cx="914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직사각형 108"/>
            <p:cNvSpPr/>
            <p:nvPr/>
          </p:nvSpPr>
          <p:spPr>
            <a:xfrm>
              <a:off x="1772816" y="6383636"/>
              <a:ext cx="953361" cy="35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2155651" y="7089046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4945393" y="4484138"/>
            <a:ext cx="512576" cy="513708"/>
            <a:chOff x="2998854" y="4081463"/>
            <a:chExt cx="849246" cy="981075"/>
          </a:xfrm>
        </p:grpSpPr>
        <p:pic>
          <p:nvPicPr>
            <p:cNvPr id="112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81463"/>
              <a:ext cx="8382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직사각형 112"/>
            <p:cNvSpPr/>
            <p:nvPr/>
          </p:nvSpPr>
          <p:spPr>
            <a:xfrm>
              <a:off x="2998854" y="4082030"/>
              <a:ext cx="848134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3248688" y="481051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5618867" y="4459807"/>
            <a:ext cx="562246" cy="518696"/>
            <a:chOff x="3009900" y="4076700"/>
            <a:chExt cx="931540" cy="990600"/>
          </a:xfrm>
        </p:grpSpPr>
        <p:pic>
          <p:nvPicPr>
            <p:cNvPr id="116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4076700"/>
              <a:ext cx="838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직사각형 116"/>
            <p:cNvSpPr/>
            <p:nvPr/>
          </p:nvSpPr>
          <p:spPr>
            <a:xfrm>
              <a:off x="3009900" y="4076700"/>
              <a:ext cx="931540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i="1" dirty="0" smtClean="0">
                  <a:ln w="3175">
                    <a:noFill/>
                  </a:ln>
                  <a:solidFill>
                    <a:srgbClr val="00B050"/>
                  </a:solidFill>
                </a:rPr>
                <a:t>LV 3</a:t>
              </a:r>
              <a:endParaRPr lang="ko-KR" altLang="en-US" sz="1100" b="1" i="1" dirty="0">
                <a:ln w="3175">
                  <a:noFill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3272764" y="4798228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현황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획득량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가이드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재료 보유 숫자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4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849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모서리가 둥근 직사각형 41"/>
          <p:cNvSpPr/>
          <p:nvPr/>
        </p:nvSpPr>
        <p:spPr>
          <a:xfrm>
            <a:off x="3284985" y="227080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4806087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합성</a:t>
            </a:r>
            <a:endParaRPr lang="ko-KR" altLang="en-US" sz="1050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3356710" y="22919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분해</a:t>
            </a:r>
          </a:p>
        </p:txBody>
      </p:sp>
      <p:sp>
        <p:nvSpPr>
          <p:cNvPr id="45" name="모서리가 둥근 직사각형 44"/>
          <p:cNvSpPr/>
          <p:nvPr/>
        </p:nvSpPr>
        <p:spPr>
          <a:xfrm>
            <a:off x="255687" y="2270802"/>
            <a:ext cx="302929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301381" y="2544621"/>
            <a:ext cx="2938710" cy="2680951"/>
          </a:xfrm>
          <a:prstGeom prst="roundRect">
            <a:avLst>
              <a:gd name="adj" fmla="val 1147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4082069" y="228900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5557559" y="2283502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재료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6165304" y="229205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3370668" y="2544622"/>
            <a:ext cx="3148243" cy="26809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55" y="2926751"/>
            <a:ext cx="325854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55" y="4448813"/>
            <a:ext cx="307055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55" y="3632666"/>
            <a:ext cx="335653" cy="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79" y="2926751"/>
            <a:ext cx="319588" cy="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78" y="3679356"/>
            <a:ext cx="325854" cy="3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79" y="4520569"/>
            <a:ext cx="29452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직사각형 56"/>
          <p:cNvSpPr/>
          <p:nvPr/>
        </p:nvSpPr>
        <p:spPr>
          <a:xfrm>
            <a:off x="3926869" y="29064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10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5608905" y="2906425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40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926869" y="3658427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20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608905" y="3687527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3926869" y="444881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30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5608905" y="4495188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60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302607" y="2641199"/>
            <a:ext cx="2856669" cy="1528616"/>
          </a:xfrm>
          <a:prstGeom prst="roundRect">
            <a:avLst>
              <a:gd name="adj" fmla="val 2598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302607" y="2548237"/>
            <a:ext cx="830766" cy="209067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무기</a:t>
            </a:r>
            <a:endParaRPr lang="ko-KR" altLang="en-US" sz="900" dirty="0"/>
          </a:p>
        </p:txBody>
      </p:sp>
      <p:sp>
        <p:nvSpPr>
          <p:cNvPr id="65" name="직사각형 64"/>
          <p:cNvSpPr/>
          <p:nvPr/>
        </p:nvSpPr>
        <p:spPr>
          <a:xfrm>
            <a:off x="311309" y="274625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311309" y="2968959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311309" y="320712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3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973618" y="274625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2818359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09" y="3279229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9" y="3037133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09" y="3485150"/>
            <a:ext cx="156273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13" y="3706275"/>
            <a:ext cx="159337" cy="1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74" y="3943644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직사각형 74"/>
          <p:cNvSpPr/>
          <p:nvPr/>
        </p:nvSpPr>
        <p:spPr>
          <a:xfrm>
            <a:off x="973618" y="2970420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3042522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직사각형 76"/>
          <p:cNvSpPr/>
          <p:nvPr/>
        </p:nvSpPr>
        <p:spPr>
          <a:xfrm>
            <a:off x="1806741" y="2970420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9" y="3275390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973618" y="320867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3280779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직사각형 80"/>
          <p:cNvSpPr/>
          <p:nvPr/>
        </p:nvSpPr>
        <p:spPr>
          <a:xfrm>
            <a:off x="1806741" y="320867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591513" y="320867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11309" y="342207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4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39" y="3494179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9" y="3490340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직사각형 85"/>
          <p:cNvSpPr/>
          <p:nvPr/>
        </p:nvSpPr>
        <p:spPr>
          <a:xfrm>
            <a:off x="973618" y="342362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1806741" y="342362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2591513" y="342362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 ~ 4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311309" y="3635707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5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44" y="3707808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직사각형 90"/>
          <p:cNvSpPr/>
          <p:nvPr/>
        </p:nvSpPr>
        <p:spPr>
          <a:xfrm>
            <a:off x="973618" y="3637256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1806741" y="3637256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2591513" y="3637256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 ~ 4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311309" y="3861895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6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73618" y="3863444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1806741" y="3863444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2591513" y="3863444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 ~ 4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8" y="3710871"/>
            <a:ext cx="156273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03" y="3932318"/>
            <a:ext cx="159337" cy="1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4" y="3933851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모서리가 둥근 직사각형 100"/>
          <p:cNvSpPr/>
          <p:nvPr/>
        </p:nvSpPr>
        <p:spPr>
          <a:xfrm>
            <a:off x="302607" y="4292119"/>
            <a:ext cx="2856669" cy="923937"/>
          </a:xfrm>
          <a:prstGeom prst="roundRect">
            <a:avLst>
              <a:gd name="adj" fmla="val 2598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302607" y="4199157"/>
            <a:ext cx="830766" cy="209067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상의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하의</a:t>
            </a:r>
            <a:endParaRPr lang="ko-KR" altLang="en-US" sz="900" dirty="0"/>
          </a:p>
        </p:txBody>
      </p:sp>
      <p:sp>
        <p:nvSpPr>
          <p:cNvPr id="103" name="직사각형 102"/>
          <p:cNvSpPr/>
          <p:nvPr/>
        </p:nvSpPr>
        <p:spPr>
          <a:xfrm>
            <a:off x="311309" y="439717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311309" y="4619879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311309" y="4858048"/>
            <a:ext cx="45339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3</a:t>
            </a:r>
            <a:r>
              <a:rPr lang="ko-KR" altLang="en-US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★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73618" y="439717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4469279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09" y="4930149"/>
            <a:ext cx="150145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9" y="4688053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직사각형 109"/>
          <p:cNvSpPr/>
          <p:nvPr/>
        </p:nvSpPr>
        <p:spPr>
          <a:xfrm>
            <a:off x="973618" y="4621340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4693442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직사각형 111"/>
          <p:cNvSpPr/>
          <p:nvPr/>
        </p:nvSpPr>
        <p:spPr>
          <a:xfrm>
            <a:off x="1806741" y="4621340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2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9" y="4926310"/>
            <a:ext cx="164128" cy="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직사각형 113"/>
          <p:cNvSpPr/>
          <p:nvPr/>
        </p:nvSpPr>
        <p:spPr>
          <a:xfrm>
            <a:off x="973618" y="485959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5" y="4931699"/>
            <a:ext cx="159337" cy="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>
            <a:off x="1806741" y="485959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0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2591513" y="4859597"/>
            <a:ext cx="54611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 ~ 3</a:t>
            </a:r>
            <a:endParaRPr lang="ko-KR" altLang="en-US" sz="9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299057" y="2283502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재료</a:t>
            </a:r>
            <a:endParaRPr lang="ko-KR" altLang="en-US" sz="900" dirty="0"/>
          </a:p>
        </p:txBody>
      </p:sp>
      <p:sp>
        <p:nvSpPr>
          <p:cNvPr id="155" name="타원 154"/>
          <p:cNvSpPr/>
          <p:nvPr/>
        </p:nvSpPr>
        <p:spPr>
          <a:xfrm>
            <a:off x="3106906" y="40243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6" name="직선 연결선 155"/>
          <p:cNvCxnSpPr/>
          <p:nvPr/>
        </p:nvCxnSpPr>
        <p:spPr>
          <a:xfrm>
            <a:off x="3196973" y="2641199"/>
            <a:ext cx="0" cy="2574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타원 152"/>
          <p:cNvSpPr/>
          <p:nvPr/>
        </p:nvSpPr>
        <p:spPr>
          <a:xfrm>
            <a:off x="2476000" y="271434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54" name="타원 153"/>
          <p:cNvSpPr/>
          <p:nvPr/>
        </p:nvSpPr>
        <p:spPr>
          <a:xfrm>
            <a:off x="4645755" y="271434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착용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미리보기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부위별 표시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장착 중인 부위 카테고리는 밝게 표시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부위별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리스트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보유한 항목만 볼 수 있도록 체크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가방으로 돌아가기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93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2299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모서리가 둥근 직사각형 93"/>
          <p:cNvSpPr/>
          <p:nvPr/>
        </p:nvSpPr>
        <p:spPr>
          <a:xfrm>
            <a:off x="293575" y="225094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5" name="Picture 3" descr="C:\Users\Helpas\Downloads\캐릭터\캐릭터샷\데몬헌터\데몬헌터_2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744" y="2449487"/>
            <a:ext cx="1584176" cy="2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모서리가 둥근 직사각형 95"/>
          <p:cNvSpPr/>
          <p:nvPr/>
        </p:nvSpPr>
        <p:spPr>
          <a:xfrm>
            <a:off x="3435097" y="2256625"/>
            <a:ext cx="3116947" cy="305379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3435096" y="2278248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3435096" y="4120004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모서리가 둥근 직사각형 99"/>
          <p:cNvSpPr/>
          <p:nvPr/>
        </p:nvSpPr>
        <p:spPr>
          <a:xfrm>
            <a:off x="3435096" y="3199126"/>
            <a:ext cx="3116947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3438462" y="2269325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머리</a:t>
            </a:r>
            <a:endParaRPr lang="ko-KR" altLang="en-US" dirty="0"/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3423222" y="3199126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6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몸</a:t>
            </a:r>
            <a:endParaRPr lang="ko-KR" altLang="en-US" dirty="0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3434856" y="4125631"/>
            <a:ext cx="371616" cy="793196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특수</a:t>
            </a:r>
            <a:endParaRPr lang="ko-KR" altLang="en-US" dirty="0"/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482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48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82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65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2343662"/>
            <a:ext cx="660324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192" y="3252024"/>
            <a:ext cx="676833" cy="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5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06" y="4177770"/>
            <a:ext cx="671285" cy="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" name="직선 연결선 112"/>
          <p:cNvCxnSpPr/>
          <p:nvPr/>
        </p:nvCxnSpPr>
        <p:spPr>
          <a:xfrm flipH="1">
            <a:off x="3820238" y="3037121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타원 113"/>
          <p:cNvSpPr/>
          <p:nvPr/>
        </p:nvSpPr>
        <p:spPr>
          <a:xfrm>
            <a:off x="4509120" y="295782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5" name="직선 연결선 114"/>
          <p:cNvCxnSpPr/>
          <p:nvPr/>
        </p:nvCxnSpPr>
        <p:spPr>
          <a:xfrm flipH="1">
            <a:off x="3820238" y="3953524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 flipH="1">
            <a:off x="3820238" y="4888425"/>
            <a:ext cx="2731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타원 116"/>
          <p:cNvSpPr/>
          <p:nvPr/>
        </p:nvSpPr>
        <p:spPr>
          <a:xfrm>
            <a:off x="5313192" y="388553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타원 117"/>
          <p:cNvSpPr/>
          <p:nvPr/>
        </p:nvSpPr>
        <p:spPr>
          <a:xfrm>
            <a:off x="4793958" y="480438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3851807" y="2356362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3847782" y="3258253"/>
            <a:ext cx="660324" cy="148051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착용중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3873748" y="4185663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4598772" y="3258062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4600081" y="2360587"/>
            <a:ext cx="643818" cy="14843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bg1"/>
                </a:solidFill>
              </a:rPr>
              <a:t>미보유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4581129" y="2777359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4581129" y="3727050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861048" y="4645096"/>
            <a:ext cx="677970" cy="245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mtClean="0"/>
              <a:t>100 </a:t>
            </a:r>
            <a:r>
              <a:rPr lang="ko-KR" altLang="en-US" sz="900" dirty="0" smtClean="0"/>
              <a:t>골드</a:t>
            </a:r>
            <a:endParaRPr lang="en-US" altLang="ko-KR" sz="900" dirty="0" smtClean="0"/>
          </a:p>
        </p:txBody>
      </p:sp>
      <p:sp>
        <p:nvSpPr>
          <p:cNvPr id="137" name="타원 136"/>
          <p:cNvSpPr/>
          <p:nvPr/>
        </p:nvSpPr>
        <p:spPr>
          <a:xfrm>
            <a:off x="900288" y="257088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38" name="타원 137"/>
          <p:cNvSpPr/>
          <p:nvPr/>
        </p:nvSpPr>
        <p:spPr>
          <a:xfrm>
            <a:off x="3115110" y="232899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39" name="타원 138"/>
          <p:cNvSpPr/>
          <p:nvPr/>
        </p:nvSpPr>
        <p:spPr>
          <a:xfrm>
            <a:off x="5801671" y="234399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5630078" y="496573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가방</a:t>
            </a:r>
            <a:endParaRPr lang="ko-KR" altLang="en-US" sz="1050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3631815" y="5024121"/>
            <a:ext cx="1022084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보유 항목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501008" y="5024121"/>
            <a:ext cx="130807" cy="148051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40" name="타원 139"/>
          <p:cNvSpPr/>
          <p:nvPr/>
        </p:nvSpPr>
        <p:spPr>
          <a:xfrm>
            <a:off x="3160080" y="48543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41" name="타원 140"/>
          <p:cNvSpPr/>
          <p:nvPr/>
        </p:nvSpPr>
        <p:spPr>
          <a:xfrm>
            <a:off x="6204357" y="470840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95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 확장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아이템을 담을 수 있는 캐릭터의 가방 크기는 한정 되어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 화면에서 가방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최하단에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잠겨있는 가방 슬롯이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잠긴 슬롯을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69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기타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73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31802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모서리가 둥근 직사각형 173"/>
          <p:cNvSpPr/>
          <p:nvPr/>
        </p:nvSpPr>
        <p:spPr>
          <a:xfrm>
            <a:off x="295509" y="268345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</a:t>
            </a:r>
            <a:endParaRPr lang="ko-KR" altLang="en-US" sz="1050" dirty="0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95509" y="3064328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95509" y="3458412"/>
            <a:ext cx="180696" cy="369174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3284985" y="2760332"/>
            <a:ext cx="3212058" cy="30537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344292" y="2781433"/>
            <a:ext cx="711145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전체</a:t>
            </a:r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4791516" y="277853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방어구</a:t>
            </a:r>
            <a:endParaRPr lang="ko-KR" altLang="en-US" sz="1050" dirty="0"/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5515128" y="277853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장신구</a:t>
            </a:r>
            <a:endParaRPr lang="ko-KR" altLang="en-US" sz="1050" dirty="0"/>
          </a:p>
        </p:txBody>
      </p:sp>
      <p:sp>
        <p:nvSpPr>
          <p:cNvPr id="192" name="모서리가 둥근 직사각형 191"/>
          <p:cNvSpPr/>
          <p:nvPr/>
        </p:nvSpPr>
        <p:spPr>
          <a:xfrm>
            <a:off x="4067904" y="2781433"/>
            <a:ext cx="711145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무기</a:t>
            </a:r>
          </a:p>
        </p:txBody>
      </p:sp>
      <p:sp>
        <p:nvSpPr>
          <p:cNvPr id="193" name="모서리가 둥근 직사각형 192"/>
          <p:cNvSpPr/>
          <p:nvPr/>
        </p:nvSpPr>
        <p:spPr>
          <a:xfrm>
            <a:off x="6165304" y="278158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94" name="모서리가 둥근 직사각형 193"/>
          <p:cNvSpPr/>
          <p:nvPr/>
        </p:nvSpPr>
        <p:spPr>
          <a:xfrm>
            <a:off x="3370668" y="3034152"/>
            <a:ext cx="3148243" cy="240890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1" name="직사각형 200"/>
          <p:cNvSpPr/>
          <p:nvPr/>
        </p:nvSpPr>
        <p:spPr>
          <a:xfrm>
            <a:off x="3423075" y="308373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0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09212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직사각형 202"/>
          <p:cNvSpPr/>
          <p:nvPr/>
        </p:nvSpPr>
        <p:spPr>
          <a:xfrm>
            <a:off x="3473875" y="351229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04" name="그룹 203"/>
          <p:cNvGrpSpPr/>
          <p:nvPr/>
        </p:nvGrpSpPr>
        <p:grpSpPr>
          <a:xfrm>
            <a:off x="3423075" y="3083738"/>
            <a:ext cx="706940" cy="223381"/>
            <a:chOff x="2841492" y="6228184"/>
            <a:chExt cx="1165233" cy="368194"/>
          </a:xfrm>
        </p:grpSpPr>
        <p:sp>
          <p:nvSpPr>
            <p:cNvPr id="205" name="포인트가 5개인 별 20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6" name="포인트가 5개인 별 20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7" name="포인트가 5개인 별 20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8" name="포인트가 5개인 별 20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9" name="포인트가 5개인 별 20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0" name="포인트가 5개인 별 20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11" name="직사각형 210"/>
          <p:cNvSpPr/>
          <p:nvPr/>
        </p:nvSpPr>
        <p:spPr>
          <a:xfrm>
            <a:off x="4202843" y="308373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1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09212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직사각형 212"/>
          <p:cNvSpPr/>
          <p:nvPr/>
        </p:nvSpPr>
        <p:spPr>
          <a:xfrm>
            <a:off x="4253643" y="351229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14" name="그룹 213"/>
          <p:cNvGrpSpPr/>
          <p:nvPr/>
        </p:nvGrpSpPr>
        <p:grpSpPr>
          <a:xfrm>
            <a:off x="4202843" y="3083738"/>
            <a:ext cx="706940" cy="223381"/>
            <a:chOff x="2841492" y="6228184"/>
            <a:chExt cx="1165233" cy="368194"/>
          </a:xfrm>
        </p:grpSpPr>
        <p:sp>
          <p:nvSpPr>
            <p:cNvPr id="215" name="포인트가 5개인 별 21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6" name="포인트가 5개인 별 21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7" name="포인트가 5개인 별 21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8" name="포인트가 5개인 별 21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9" name="포인트가 5개인 별 21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0" name="포인트가 5개인 별 21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21" name="직사각형 220"/>
          <p:cNvSpPr/>
          <p:nvPr/>
        </p:nvSpPr>
        <p:spPr>
          <a:xfrm>
            <a:off x="5762378" y="308373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2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09212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직사각형 222"/>
          <p:cNvSpPr/>
          <p:nvPr/>
        </p:nvSpPr>
        <p:spPr>
          <a:xfrm>
            <a:off x="5813178" y="351229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24" name="그룹 223"/>
          <p:cNvGrpSpPr/>
          <p:nvPr/>
        </p:nvGrpSpPr>
        <p:grpSpPr>
          <a:xfrm>
            <a:off x="5762378" y="3083738"/>
            <a:ext cx="609366" cy="223381"/>
            <a:chOff x="2841492" y="6228184"/>
            <a:chExt cx="1004404" cy="368194"/>
          </a:xfrm>
        </p:grpSpPr>
        <p:sp>
          <p:nvSpPr>
            <p:cNvPr id="225" name="포인트가 5개인 별 22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6" name="포인트가 5개인 별 22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7" name="포인트가 5개인 별 22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8" name="포인트가 5개인 별 22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29" name="포인트가 5개인 별 22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30" name="직사각형 229"/>
          <p:cNvSpPr/>
          <p:nvPr/>
        </p:nvSpPr>
        <p:spPr>
          <a:xfrm>
            <a:off x="3423075" y="387389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3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68" y="388227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직사각형 231"/>
          <p:cNvSpPr/>
          <p:nvPr/>
        </p:nvSpPr>
        <p:spPr>
          <a:xfrm>
            <a:off x="3473875" y="430245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33" name="그룹 232"/>
          <p:cNvGrpSpPr/>
          <p:nvPr/>
        </p:nvGrpSpPr>
        <p:grpSpPr>
          <a:xfrm>
            <a:off x="3423075" y="3873896"/>
            <a:ext cx="609366" cy="223381"/>
            <a:chOff x="2841492" y="6228184"/>
            <a:chExt cx="1004404" cy="368194"/>
          </a:xfrm>
        </p:grpSpPr>
        <p:sp>
          <p:nvSpPr>
            <p:cNvPr id="234" name="포인트가 5개인 별 23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5" name="포인트가 5개인 별 23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6" name="포인트가 5개인 별 23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7" name="포인트가 5개인 별 23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8" name="포인트가 5개인 별 23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39" name="직사각형 238"/>
          <p:cNvSpPr/>
          <p:nvPr/>
        </p:nvSpPr>
        <p:spPr>
          <a:xfrm>
            <a:off x="4202843" y="387389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4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36" y="3882277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직사각형 240"/>
          <p:cNvSpPr/>
          <p:nvPr/>
        </p:nvSpPr>
        <p:spPr>
          <a:xfrm>
            <a:off x="4253643" y="4302450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42" name="그룹 241"/>
          <p:cNvGrpSpPr/>
          <p:nvPr/>
        </p:nvGrpSpPr>
        <p:grpSpPr>
          <a:xfrm>
            <a:off x="4202843" y="3873896"/>
            <a:ext cx="609366" cy="223381"/>
            <a:chOff x="2841492" y="6228184"/>
            <a:chExt cx="1004404" cy="368194"/>
          </a:xfrm>
        </p:grpSpPr>
        <p:sp>
          <p:nvSpPr>
            <p:cNvPr id="243" name="포인트가 5개인 별 24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4" name="포인트가 5개인 별 24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5" name="포인트가 5개인 별 24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6" name="포인트가 5개인 별 24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47" name="포인트가 5개인 별 24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248" name="그룹 247"/>
          <p:cNvGrpSpPr/>
          <p:nvPr/>
        </p:nvGrpSpPr>
        <p:grpSpPr>
          <a:xfrm>
            <a:off x="4978304" y="3873896"/>
            <a:ext cx="747692" cy="731485"/>
            <a:chOff x="4931034" y="3465834"/>
            <a:chExt cx="747692" cy="731485"/>
          </a:xfrm>
        </p:grpSpPr>
        <p:sp>
          <p:nvSpPr>
            <p:cNvPr id="249" name="직사각형 248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5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1" name="직사각형 250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52" name="그룹 251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253" name="포인트가 5개인 별 252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54" name="포인트가 5개인 별 253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55" name="포인트가 5개인 별 254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56" name="포인트가 5개인 별 255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257" name="직사각형 256"/>
          <p:cNvSpPr/>
          <p:nvPr/>
        </p:nvSpPr>
        <p:spPr>
          <a:xfrm>
            <a:off x="5762378" y="3873896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5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071" y="3882278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9" name="그룹 258"/>
          <p:cNvGrpSpPr/>
          <p:nvPr/>
        </p:nvGrpSpPr>
        <p:grpSpPr>
          <a:xfrm>
            <a:off x="5762377" y="3873896"/>
            <a:ext cx="511793" cy="223381"/>
            <a:chOff x="2841492" y="6228184"/>
            <a:chExt cx="843577" cy="368194"/>
          </a:xfrm>
        </p:grpSpPr>
        <p:sp>
          <p:nvSpPr>
            <p:cNvPr id="260" name="포인트가 5개인 별 259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61" name="포인트가 5개인 별 260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62" name="포인트가 5개인 별 261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63" name="포인트가 5개인 별 262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85" name="모서리가 둥근 직사각형 284"/>
          <p:cNvSpPr/>
          <p:nvPr/>
        </p:nvSpPr>
        <p:spPr>
          <a:xfrm>
            <a:off x="3423075" y="335108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5760225" y="4141242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87" name="모서리가 둥근 직사각형 286"/>
          <p:cNvSpPr/>
          <p:nvPr/>
        </p:nvSpPr>
        <p:spPr>
          <a:xfrm>
            <a:off x="4231346" y="335108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88" name="모서리가 둥근 직사각형 287"/>
          <p:cNvSpPr/>
          <p:nvPr/>
        </p:nvSpPr>
        <p:spPr>
          <a:xfrm>
            <a:off x="5758071" y="3351085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89" name="모서리가 둥근 직사각형 288"/>
          <p:cNvSpPr/>
          <p:nvPr/>
        </p:nvSpPr>
        <p:spPr>
          <a:xfrm>
            <a:off x="3423075" y="413582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4218646" y="413582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1" name="모서리가 둥근 직사각형 290"/>
          <p:cNvSpPr/>
          <p:nvPr/>
        </p:nvSpPr>
        <p:spPr>
          <a:xfrm>
            <a:off x="4975200" y="4135824"/>
            <a:ext cx="706938" cy="205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프리</a:t>
            </a:r>
            <a:r>
              <a:rPr lang="ko-KR" altLang="en-US" sz="1100" dirty="0" err="1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셋</a:t>
            </a:r>
            <a:r>
              <a:rPr lang="en-US" altLang="ko-KR" sz="110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1</a:t>
            </a:r>
            <a:endParaRPr lang="ko-KR" altLang="en-US" sz="11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96" name="타원 295"/>
          <p:cNvSpPr/>
          <p:nvPr/>
        </p:nvSpPr>
        <p:spPr>
          <a:xfrm>
            <a:off x="3467744" y="3616102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타원 296"/>
          <p:cNvSpPr/>
          <p:nvPr/>
        </p:nvSpPr>
        <p:spPr>
          <a:xfrm>
            <a:off x="4245447" y="3616102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8" name="그룹 297"/>
          <p:cNvGrpSpPr/>
          <p:nvPr/>
        </p:nvGrpSpPr>
        <p:grpSpPr>
          <a:xfrm>
            <a:off x="4949800" y="3083738"/>
            <a:ext cx="776196" cy="731486"/>
            <a:chOff x="4902530" y="2675676"/>
            <a:chExt cx="776196" cy="731486"/>
          </a:xfrm>
        </p:grpSpPr>
        <p:sp>
          <p:nvSpPr>
            <p:cNvPr id="299" name="직사각형 298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30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1" name="직사각형 300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02" name="포인트가 5개인 별 301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3" name="포인트가 5개인 별 302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4" name="포인트가 5개인 별 303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5" name="포인트가 5개인 별 304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6" name="포인트가 5개인 별 305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7" name="모서리가 둥근 직사각형 306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308" name="타원 307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9" name="타원 308"/>
          <p:cNvSpPr/>
          <p:nvPr/>
        </p:nvSpPr>
        <p:spPr>
          <a:xfrm>
            <a:off x="5811114" y="3616102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0" name="타원 309"/>
          <p:cNvSpPr/>
          <p:nvPr/>
        </p:nvSpPr>
        <p:spPr>
          <a:xfrm>
            <a:off x="3467744" y="44039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1" name="타원 310"/>
          <p:cNvSpPr/>
          <p:nvPr/>
        </p:nvSpPr>
        <p:spPr>
          <a:xfrm>
            <a:off x="4245447" y="4403998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2" name="타원 311"/>
          <p:cNvSpPr/>
          <p:nvPr/>
        </p:nvSpPr>
        <p:spPr>
          <a:xfrm>
            <a:off x="5811114" y="4403998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" name="타원 316"/>
          <p:cNvSpPr/>
          <p:nvPr/>
        </p:nvSpPr>
        <p:spPr>
          <a:xfrm>
            <a:off x="4423476" y="44039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8" name="타원 317"/>
          <p:cNvSpPr/>
          <p:nvPr/>
        </p:nvSpPr>
        <p:spPr>
          <a:xfrm>
            <a:off x="5033411" y="4403998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타원 319"/>
          <p:cNvSpPr/>
          <p:nvPr/>
        </p:nvSpPr>
        <p:spPr>
          <a:xfrm>
            <a:off x="6407693" y="441895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1" name="직선 연결선 320"/>
          <p:cNvCxnSpPr/>
          <p:nvPr/>
        </p:nvCxnSpPr>
        <p:spPr>
          <a:xfrm>
            <a:off x="6533385" y="3035846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모서리가 둥근 직사각형 321"/>
          <p:cNvSpPr/>
          <p:nvPr/>
        </p:nvSpPr>
        <p:spPr>
          <a:xfrm>
            <a:off x="5591978" y="549886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아바타</a:t>
            </a:r>
            <a:endParaRPr lang="ko-KR" altLang="en-US" sz="1050" dirty="0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4665138" y="549886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룬스톤</a:t>
            </a:r>
            <a:endParaRPr lang="ko-KR" altLang="en-US" sz="1050" dirty="0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3738810" y="5498866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대장간</a:t>
            </a:r>
            <a:endParaRPr lang="ko-KR" altLang="en-US" sz="1050" dirty="0"/>
          </a:p>
        </p:txBody>
      </p:sp>
      <p:pic>
        <p:nvPicPr>
          <p:cNvPr id="3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" y="2699792"/>
            <a:ext cx="2683716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26" name="그룹 325"/>
          <p:cNvGrpSpPr/>
          <p:nvPr/>
        </p:nvGrpSpPr>
        <p:grpSpPr>
          <a:xfrm>
            <a:off x="513973" y="2709333"/>
            <a:ext cx="454203" cy="444358"/>
            <a:chOff x="295770" y="2239702"/>
            <a:chExt cx="454203" cy="444358"/>
          </a:xfrm>
        </p:grpSpPr>
        <p:grpSp>
          <p:nvGrpSpPr>
            <p:cNvPr id="327" name="그룹 326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329" name="직사각형 328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pic>
            <p:nvPicPr>
              <p:cNvPr id="330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1" name="직사각형 330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5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05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332" name="그룹 331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333" name="포인트가 5개인 별 332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34" name="포인트가 5개인 별 333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35" name="포인트가 5개인 별 334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336" name="포인트가 5개인 별 335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sp>
          <p:nvSpPr>
            <p:cNvPr id="328" name="타원 327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5" y="5187366"/>
            <a:ext cx="227628" cy="2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" name="모서리가 둥근 직사각형 337"/>
          <p:cNvSpPr/>
          <p:nvPr/>
        </p:nvSpPr>
        <p:spPr>
          <a:xfrm>
            <a:off x="2307499" y="5189315"/>
            <a:ext cx="785253" cy="237728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8,139</a:t>
            </a:r>
            <a:endParaRPr lang="ko-KR" altLang="en-US" sz="1200" dirty="0"/>
          </a:p>
        </p:txBody>
      </p:sp>
      <p:pic>
        <p:nvPicPr>
          <p:cNvPr id="339" name="Picture 2" descr="http://images.vectorhq.com/images/premium/thumbs/129/shield-icon-isolated-on-white-background-vector_1298328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63" y="5187367"/>
            <a:ext cx="236266" cy="2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" name="모서리가 둥근 직사각형 339"/>
          <p:cNvSpPr/>
          <p:nvPr/>
        </p:nvSpPr>
        <p:spPr>
          <a:xfrm>
            <a:off x="945323" y="5189315"/>
            <a:ext cx="785253" cy="237728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4,502</a:t>
            </a:r>
            <a:endParaRPr lang="ko-KR" altLang="en-US" sz="1200" dirty="0"/>
          </a:p>
        </p:txBody>
      </p:sp>
      <p:sp>
        <p:nvSpPr>
          <p:cNvPr id="341" name="모서리가 둥근 직사각형 340"/>
          <p:cNvSpPr/>
          <p:nvPr/>
        </p:nvSpPr>
        <p:spPr>
          <a:xfrm>
            <a:off x="1337949" y="2630310"/>
            <a:ext cx="1090343" cy="237729"/>
          </a:xfrm>
          <a:prstGeom prst="roundRect">
            <a:avLst>
              <a:gd name="adj" fmla="val 3854"/>
            </a:avLst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프리셋</a:t>
            </a:r>
            <a:r>
              <a:rPr lang="en-US" altLang="ko-KR" sz="1050" dirty="0" smtClean="0"/>
              <a:t> </a:t>
            </a:r>
            <a:r>
              <a:rPr lang="ko-KR" altLang="en-US" sz="1050" dirty="0"/>
              <a:t>저장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434724" y="4674444"/>
            <a:ext cx="3034594" cy="714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5" name="Picture 4" descr="https://cdn3.iconfinder.com/data/icons/padlocks/670/lock_locker2-5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319" y="4823728"/>
            <a:ext cx="344367" cy="4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348" y="5042064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소켓 능력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장비에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넣을 수 있는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곳으로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갖고 있는 능력을 장비에 부여 시킵니다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반복적으로 계속 넣어 매번 능력을 바꿀 수 있지만 한 번 넣어진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반환되지 않습니다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등급과 상관 없이 각 장비 부위에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따라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소켓 수가 다릅니다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아이템은 등급을 통해 각 장비의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퀄리티를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구분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★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~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★★★★★★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~ 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별 개수로 등급의 수준을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많을 수록 좋은 장비 아이템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등급이 높아 질수록 소켓 능력을 제외한 다른 능력들이 상승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아이템의 등급을 올리는 시스템은 없습니다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새롭게 획득해야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아이템을 강화하여 장비의 기본 능력을 더욱 상승시킬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0 ~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∞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이론적으로는 무한대지만 임의로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강화를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MAX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로 보고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.)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시 재료 아이템과 골드를 필요로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단계마다 해당 장비의 기본 능력이 상승 합니다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추가 능력과 소켓 능력은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강화 단계마다 상승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모든 장비는 캐릭터의 각 부위 별로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개씩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장착 할 수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있고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페널티 없이 해제가 가능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장비는 판매 할 수 있습니다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각 등급에 따른 부위별 가격이 매겨집니다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강화 수준은 가격을 책정하는데 무시 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모든 장비는 분해 할 수 있습니다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분해 시 골드는 획득 할 수 없습니다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각 등급에 따른 재료를 획득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장비는 서로를 비교하기 위한 절대적 수치 값을 갖습니다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공격과 관련 된 수치들의 환산된 값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생존력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방어와 관련 된 수치들의 환산된 값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장비 아이템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95179"/>
              </p:ext>
            </p:extLst>
          </p:nvPr>
        </p:nvGraphicFramePr>
        <p:xfrm>
          <a:off x="188640" y="2975124"/>
          <a:ext cx="648072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아이템 부위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무기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머리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상의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하의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장갑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신발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목걸이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반지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소켓 수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95951"/>
              </p:ext>
            </p:extLst>
          </p:nvPr>
        </p:nvGraphicFramePr>
        <p:xfrm>
          <a:off x="188637" y="5737200"/>
          <a:ext cx="6480723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538"/>
                <a:gridCol w="379279"/>
                <a:gridCol w="379279"/>
                <a:gridCol w="379279"/>
                <a:gridCol w="379279"/>
                <a:gridCol w="379279"/>
                <a:gridCol w="379279"/>
                <a:gridCol w="379279"/>
                <a:gridCol w="379279"/>
                <a:gridCol w="379279"/>
                <a:gridCol w="379279"/>
                <a:gridCol w="379279"/>
                <a:gridCol w="379279"/>
                <a:gridCol w="379279"/>
                <a:gridCol w="379279"/>
                <a:gridCol w="379279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smtClean="0">
                          <a:effectLst/>
                        </a:rPr>
                        <a:t>강화 단계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4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5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6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7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10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11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12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……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……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 smtClean="0">
                          <a:effectLst/>
                        </a:rPr>
                        <a:t>……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기본 능력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mtClean="0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smtClean="0">
                          <a:effectLst/>
                        </a:rPr>
                        <a:t>▲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특수 능력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소켓 능력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effectLst/>
                        </a:rPr>
                        <a:t>ㅡ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▲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ㅡ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3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터치하면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캐시가 충분한 경우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가격은 테이블로 조정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 슬롯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칸과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가격란에는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각각을 대표하는 아이콘이 포함되면 좋을 것 같습니다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확인을 터치하면 가방 슬롯이 팡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하고 깨지며 새로운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슬롯이 등장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 확장 단위는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칸이며 확장 할 수록 가격은 점점 올라갑니다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캐시가 부족한 경우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캐시 상점으로 유도 시킵니다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최초 가방 슬롯 개수는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가방 최대 크기는 아직 미정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시스템에서 제한을 두어야 할 개수가 있다면 협의가 필요할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70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기타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1762230" y="2016971"/>
            <a:ext cx="3299486" cy="1546917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1762230" y="2016971"/>
            <a:ext cx="3294436" cy="1122069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3590859" y="3201666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1757180" y="2016971"/>
            <a:ext cx="3299485" cy="32278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가방 슬롯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칸 구매</a:t>
            </a:r>
            <a:endParaRPr lang="ko-KR" altLang="en-US" sz="1200" dirty="0"/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1757180" y="2339752"/>
            <a:ext cx="3299485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가격</a:t>
            </a:r>
            <a:r>
              <a:rPr lang="en-US" altLang="ko-KR" sz="1200" dirty="0" smtClean="0"/>
              <a:t>: 2,000 </a:t>
            </a:r>
            <a:r>
              <a:rPr lang="ko-KR" altLang="en-US" sz="1200" dirty="0" smtClean="0"/>
              <a:t>캐시</a:t>
            </a:r>
            <a:endParaRPr lang="ko-KR" altLang="en-US" sz="1200" dirty="0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1757180" y="2739396"/>
            <a:ext cx="3299485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구입 하시겠습니까</a:t>
            </a:r>
            <a:r>
              <a:rPr lang="en-US" altLang="ko-KR" sz="1200" dirty="0" smtClean="0"/>
              <a:t>?</a:t>
            </a:r>
            <a:endParaRPr lang="ko-KR" altLang="en-US" sz="1200" dirty="0"/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2101637" y="3201666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확인</a:t>
            </a:r>
            <a:endParaRPr lang="ko-KR" altLang="en-US" sz="1050" dirty="0"/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1762230" y="4796668"/>
            <a:ext cx="3299486" cy="1546917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1762230" y="4796668"/>
            <a:ext cx="3294436" cy="1122069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/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3590859" y="5981363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41" name="모서리가 둥근 직사각형 140"/>
          <p:cNvSpPr/>
          <p:nvPr/>
        </p:nvSpPr>
        <p:spPr>
          <a:xfrm>
            <a:off x="1757180" y="4796668"/>
            <a:ext cx="3299485" cy="32278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자원이 부족합니다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1757180" y="5119449"/>
            <a:ext cx="3299485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rgbClr val="FF0000"/>
                </a:solidFill>
              </a:rPr>
              <a:t>가격</a:t>
            </a:r>
            <a:r>
              <a:rPr lang="en-US" altLang="ko-KR" sz="1200" dirty="0" smtClean="0">
                <a:solidFill>
                  <a:srgbClr val="FF0000"/>
                </a:solidFill>
              </a:rPr>
              <a:t>: 2,000 </a:t>
            </a:r>
            <a:r>
              <a:rPr lang="ko-KR" altLang="en-US" sz="1200" dirty="0" smtClean="0">
                <a:solidFill>
                  <a:srgbClr val="FF0000"/>
                </a:solidFill>
              </a:rPr>
              <a:t>캐시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1757180" y="5519093"/>
            <a:ext cx="3299485" cy="399644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상점으로 이동 하시겠습니까</a:t>
            </a:r>
            <a:r>
              <a:rPr lang="en-US" altLang="ko-KR" sz="1200" dirty="0" smtClean="0"/>
              <a:t>?</a:t>
            </a:r>
            <a:endParaRPr lang="ko-KR" altLang="en-US" sz="1200" dirty="0"/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2101637" y="5981363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상점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2059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 정렬 순서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무기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분류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부위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무기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머리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상의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하의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장갑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신발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목걸이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반지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분류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등급 높은 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분류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무기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)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생존력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방어구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높은 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장신구는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분류에 해당하지 않습니다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분류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 높은 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입고 있는 장비를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프리셋으로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저장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저장 된 장비는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숫자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이라는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 아이콘에 붙습니다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장비는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착용중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저장된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장비는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2]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rgbClr val="FF0000"/>
                </a:solidFill>
              </a:rPr>
              <a:t>프리셋은</a:t>
            </a:r>
            <a:r>
              <a:rPr lang="ko-KR" altLang="en-US" sz="1000" dirty="0" smtClean="0">
                <a:solidFill>
                  <a:srgbClr val="FF0000"/>
                </a:solidFill>
              </a:rPr>
              <a:t> 기본 </a:t>
            </a:r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r>
              <a:rPr lang="ko-KR" altLang="en-US" sz="1000" dirty="0" smtClean="0">
                <a:solidFill>
                  <a:srgbClr val="FF0000"/>
                </a:solidFill>
              </a:rPr>
              <a:t>개까지 지원 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rgbClr val="FF0000"/>
                </a:solidFill>
              </a:rPr>
              <a:t>기본 </a:t>
            </a:r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r>
              <a:rPr lang="ko-KR" altLang="en-US" sz="1000" dirty="0" smtClean="0">
                <a:solidFill>
                  <a:srgbClr val="FF0000"/>
                </a:solidFill>
              </a:rPr>
              <a:t>개 </a:t>
            </a:r>
            <a:r>
              <a:rPr lang="en-US" altLang="ko-KR" sz="1000" dirty="0" smtClean="0">
                <a:solidFill>
                  <a:srgbClr val="FF0000"/>
                </a:solidFill>
              </a:rPr>
              <a:t>= </a:t>
            </a:r>
            <a:r>
              <a:rPr lang="ko-KR" altLang="en-US" sz="1000" dirty="0" smtClean="0">
                <a:solidFill>
                  <a:srgbClr val="FF0000"/>
                </a:solidFill>
              </a:rPr>
              <a:t>기본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rgbClr val="FF0000"/>
                </a:solidFill>
              </a:rPr>
              <a:t>추가할 때마다 </a:t>
            </a:r>
            <a:r>
              <a:rPr lang="en-US" altLang="ko-KR" sz="1000" dirty="0" smtClean="0">
                <a:solidFill>
                  <a:srgbClr val="FF0000"/>
                </a:solidFill>
              </a:rPr>
              <a:t>= </a:t>
            </a:r>
            <a:r>
              <a:rPr lang="ko-KR" altLang="en-US" sz="1000" dirty="0" smtClean="0">
                <a:solidFill>
                  <a:srgbClr val="FF0000"/>
                </a:solidFill>
              </a:rPr>
              <a:t>캐시 구매 </a:t>
            </a:r>
            <a:r>
              <a:rPr lang="en-US" altLang="ko-KR" sz="1000" dirty="0" smtClean="0">
                <a:solidFill>
                  <a:srgbClr val="FF0000"/>
                </a:solidFill>
              </a:rPr>
              <a:t>(</a:t>
            </a:r>
            <a:r>
              <a:rPr lang="ko-KR" altLang="en-US" sz="1000" dirty="0" smtClean="0">
                <a:solidFill>
                  <a:srgbClr val="FF0000"/>
                </a:solidFill>
              </a:rPr>
              <a:t>최대 </a:t>
            </a:r>
            <a:r>
              <a:rPr lang="en-US" altLang="ko-KR" sz="1000" dirty="0" smtClean="0">
                <a:solidFill>
                  <a:srgbClr val="FF0000"/>
                </a:solidFill>
              </a:rPr>
              <a:t>9</a:t>
            </a:r>
            <a:r>
              <a:rPr lang="ko-KR" altLang="en-US" sz="1000" dirty="0" smtClean="0">
                <a:solidFill>
                  <a:srgbClr val="FF0000"/>
                </a:solidFill>
              </a:rPr>
              <a:t>개</a:t>
            </a:r>
            <a:r>
              <a:rPr lang="en-US" altLang="ko-KR" sz="1000" dirty="0" smtClean="0">
                <a:solidFill>
                  <a:srgbClr val="FF0000"/>
                </a:solidFill>
              </a:rPr>
              <a:t>) – </a:t>
            </a:r>
            <a:r>
              <a:rPr lang="ko-KR" altLang="en-US" sz="1000" dirty="0" smtClean="0">
                <a:solidFill>
                  <a:srgbClr val="FF0000"/>
                </a:solidFill>
              </a:rPr>
              <a:t>논의 필요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프리셋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된 장비는 분해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판매 시 설정과 무관하게 반드시 경고 팝업을 발생시킵니다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확인 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원래 진행하고자 했던 내용이 진행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취소 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팝업이 닫히고 앞서 하려 했던 행동이 진행 되지 않습니다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장비 아이템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99014" y="5220072"/>
            <a:ext cx="3299486" cy="1195389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799014" y="5220072"/>
            <a:ext cx="3294436" cy="763341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프리셋</a:t>
            </a:r>
            <a:r>
              <a:rPr lang="ko-KR" altLang="en-US" sz="1200" dirty="0" smtClean="0"/>
              <a:t> 저장 중인 장비가 분해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판매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됩니다</a:t>
            </a:r>
            <a:r>
              <a:rPr lang="en-US" altLang="ko-KR" sz="1200" dirty="0" smtClean="0"/>
              <a:t>.</a:t>
            </a:r>
          </a:p>
          <a:p>
            <a:pPr algn="ctr"/>
            <a:r>
              <a:rPr lang="ko-KR" altLang="en-US" sz="1200" dirty="0" smtClean="0"/>
              <a:t>계속 하시겠습니까</a:t>
            </a:r>
            <a:r>
              <a:rPr lang="en-US" altLang="ko-KR" sz="1200" dirty="0" smtClean="0"/>
              <a:t>?</a:t>
            </a:r>
            <a:endParaRPr lang="en-US" altLang="ko-KR" sz="12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239078" y="6065313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확인</a:t>
            </a:r>
            <a:endParaRPr lang="ko-KR" altLang="en-US" sz="105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74984" y="6065313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1839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9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 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아이콘에서 가장 잘 보여야 할 정보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소켓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 장비 아이템의 소켓을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이미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넣어진 소켓은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룬스톤의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대표 컬러를 넣어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테두리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등급이 오를 수록 테두리 문양이 점점 화려해 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등급이 오를 수록 테두리 색깔이 바뀌면서 직관적인 표현을 돕습니다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배경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등급에 따라 테두리 색깔이 변하듯 아이콘 배경 색깔도 그에 맞춰 은은하게 변경 된다면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UX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 상승 할 것으로 기대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아이템의 강화 수준을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+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숫자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로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비교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장비의 모든 옵션 값은 전투력이라는 하나의 수치로 환산 되고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이것을 비교하여 지금 착용 중인 아이템보다 좋은지 아닌지를 판단하게 되는데 이 비교 수치를 표시하는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장비 아이템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41492" y="1979884"/>
            <a:ext cx="1165233" cy="1201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493" y="1979712"/>
            <a:ext cx="1121532" cy="11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841492" y="1979884"/>
            <a:ext cx="1141571" cy="495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841492" y="2803394"/>
            <a:ext cx="1165233" cy="368194"/>
            <a:chOff x="2841492" y="6228184"/>
            <a:chExt cx="1165233" cy="368194"/>
          </a:xfrm>
        </p:grpSpPr>
        <p:sp>
          <p:nvSpPr>
            <p:cNvPr id="12" name="포인트가 5개인 별 1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포인트가 5개인 별 1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포인트가 5개인 별 1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포인트가 5개인 별 1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포인트가 5개인 별 1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포인트가 5개인 별 16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모서리가 둥근 사각형 설명선 18"/>
          <p:cNvSpPr/>
          <p:nvPr/>
        </p:nvSpPr>
        <p:spPr>
          <a:xfrm>
            <a:off x="1844825" y="2953154"/>
            <a:ext cx="807391" cy="288624"/>
          </a:xfrm>
          <a:prstGeom prst="wedgeRoundRectCallout">
            <a:avLst>
              <a:gd name="adj1" fmla="val 103842"/>
              <a:gd name="adj2" fmla="val -3024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ysClr val="windowText" lastClr="000000"/>
                </a:solidFill>
              </a:rPr>
              <a:t>1. </a:t>
            </a:r>
            <a:r>
              <a:rPr lang="ko-KR" altLang="en-US" sz="1000" b="1" dirty="0" smtClean="0">
                <a:solidFill>
                  <a:sysClr val="windowText" lastClr="000000"/>
                </a:solidFill>
              </a:rPr>
              <a:t>등급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884572" y="2018105"/>
            <a:ext cx="228742" cy="2287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128249" y="2015035"/>
            <a:ext cx="228742" cy="2287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4245309" y="2688390"/>
            <a:ext cx="807391" cy="288624"/>
          </a:xfrm>
          <a:prstGeom prst="wedgeRoundRectCallout">
            <a:avLst>
              <a:gd name="adj1" fmla="val -83341"/>
              <a:gd name="adj2" fmla="val 2255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ysClr val="windowText" lastClr="000000"/>
                </a:solidFill>
              </a:rPr>
              <a:t>3. </a:t>
            </a:r>
            <a:r>
              <a:rPr lang="ko-KR" altLang="en-US" sz="1000" b="1" dirty="0" smtClean="0">
                <a:solidFill>
                  <a:sysClr val="windowText" lastClr="000000"/>
                </a:solidFill>
              </a:rPr>
              <a:t>테두리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4257227" y="1988164"/>
            <a:ext cx="807391" cy="288624"/>
          </a:xfrm>
          <a:prstGeom prst="wedgeRoundRectCallout">
            <a:avLst>
              <a:gd name="adj1" fmla="val -100643"/>
              <a:gd name="adj2" fmla="val 935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ysClr val="windowText" lastClr="000000"/>
                </a:solidFill>
              </a:rPr>
              <a:t>5. </a:t>
            </a:r>
            <a:r>
              <a:rPr lang="ko-KR" altLang="en-US" sz="1000" b="1" dirty="0" smtClean="0">
                <a:solidFill>
                  <a:sysClr val="windowText" lastClr="000000"/>
                </a:solidFill>
              </a:rPr>
              <a:t>강화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1844824" y="2054726"/>
            <a:ext cx="807391" cy="288624"/>
          </a:xfrm>
          <a:prstGeom prst="wedgeRoundRectCallout">
            <a:avLst>
              <a:gd name="adj1" fmla="val 97550"/>
              <a:gd name="adj2" fmla="val -2584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ysClr val="windowText" lastClr="000000"/>
                </a:solidFill>
              </a:rPr>
              <a:t>2. </a:t>
            </a:r>
            <a:r>
              <a:rPr lang="ko-KR" altLang="en-US" sz="1000" b="1" dirty="0" smtClean="0">
                <a:solidFill>
                  <a:sysClr val="windowText" lastClr="000000"/>
                </a:solidFill>
              </a:rPr>
              <a:t>소</a:t>
            </a:r>
            <a:r>
              <a:rPr lang="ko-KR" altLang="en-US" sz="1000" b="1" dirty="0">
                <a:solidFill>
                  <a:sysClr val="windowText" lastClr="000000"/>
                </a:solidFill>
              </a:rPr>
              <a:t>켓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4257228" y="2329302"/>
            <a:ext cx="807391" cy="288624"/>
          </a:xfrm>
          <a:prstGeom prst="wedgeRoundRectCallout">
            <a:avLst>
              <a:gd name="adj1" fmla="val -111654"/>
              <a:gd name="adj2" fmla="val -17043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ysClr val="windowText" lastClr="000000"/>
                </a:solidFill>
              </a:rPr>
              <a:t>4. </a:t>
            </a:r>
            <a:r>
              <a:rPr lang="ko-KR" altLang="en-US" sz="1000" b="1" dirty="0" smtClean="0">
                <a:solidFill>
                  <a:sysClr val="windowText" lastClr="000000"/>
                </a:solidFill>
              </a:rPr>
              <a:t>배경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836711" y="4932040"/>
            <a:ext cx="360040" cy="3600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2006841" y="493204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3176971" y="4932040"/>
            <a:ext cx="360040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4347101" y="4932040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5517232" y="4932040"/>
            <a:ext cx="360040" cy="360040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1138819" y="4589857"/>
            <a:ext cx="706006" cy="288624"/>
          </a:xfrm>
          <a:prstGeom prst="wedgeRoundRectCallout">
            <a:avLst>
              <a:gd name="adj1" fmla="val -56600"/>
              <a:gd name="adj2" fmla="val 11496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ysClr val="windowText" lastClr="000000"/>
                </a:solidFill>
              </a:rPr>
              <a:t>빈 슬롯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5746788" y="4589857"/>
            <a:ext cx="850564" cy="288624"/>
          </a:xfrm>
          <a:prstGeom prst="wedgeRoundRectCallout">
            <a:avLst>
              <a:gd name="adj1" fmla="val -56600"/>
              <a:gd name="adj2" fmla="val 11496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아메시스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36" name="모서리가 둥근 사각형 설명선 35"/>
          <p:cNvSpPr/>
          <p:nvPr/>
        </p:nvSpPr>
        <p:spPr>
          <a:xfrm>
            <a:off x="4649005" y="4589857"/>
            <a:ext cx="706006" cy="288624"/>
          </a:xfrm>
          <a:prstGeom prst="wedgeRoundRectCallout">
            <a:avLst>
              <a:gd name="adj1" fmla="val -56600"/>
              <a:gd name="adj2" fmla="val 11496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ysClr val="windowText" lastClr="000000"/>
                </a:solidFill>
              </a:rPr>
              <a:t>토파즈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37" name="모서리가 둥근 사각형 설명선 36"/>
          <p:cNvSpPr/>
          <p:nvPr/>
        </p:nvSpPr>
        <p:spPr>
          <a:xfrm>
            <a:off x="3406664" y="4589857"/>
            <a:ext cx="850564" cy="288624"/>
          </a:xfrm>
          <a:prstGeom prst="wedgeRoundRectCallout">
            <a:avLst>
              <a:gd name="adj1" fmla="val -56600"/>
              <a:gd name="adj2" fmla="val 11496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ysClr val="windowText" lastClr="000000"/>
                </a:solidFill>
              </a:rPr>
              <a:t>사파이어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38" name="모서리가 둥근 사각형 설명선 37"/>
          <p:cNvSpPr/>
          <p:nvPr/>
        </p:nvSpPr>
        <p:spPr>
          <a:xfrm>
            <a:off x="2308881" y="4589857"/>
            <a:ext cx="706006" cy="288624"/>
          </a:xfrm>
          <a:prstGeom prst="wedgeRoundRectCallout">
            <a:avLst>
              <a:gd name="adj1" fmla="val -56600"/>
              <a:gd name="adj2" fmla="val 11496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ysClr val="windowText" lastClr="000000"/>
                </a:solidFill>
              </a:rPr>
              <a:t>루비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00582"/>
              </p:ext>
            </p:extLst>
          </p:nvPr>
        </p:nvGraphicFramePr>
        <p:xfrm>
          <a:off x="980730" y="6177384"/>
          <a:ext cx="4896542" cy="343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506"/>
                <a:gridCol w="699506"/>
                <a:gridCol w="699506"/>
                <a:gridCol w="699506"/>
                <a:gridCol w="699506"/>
                <a:gridCol w="699506"/>
                <a:gridCol w="699506"/>
              </a:tblGrid>
              <a:tr h="141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등급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r>
                        <a:rPr lang="ko-KR" altLang="en-US" sz="900" u="none" strike="noStrike" dirty="0">
                          <a:effectLst/>
                        </a:rPr>
                        <a:t>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2</a:t>
                      </a:r>
                      <a:r>
                        <a:rPr lang="ko-KR" altLang="en-US" sz="900" u="none" strike="noStrike" dirty="0">
                          <a:effectLst/>
                        </a:rPr>
                        <a:t>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3</a:t>
                      </a:r>
                      <a:r>
                        <a:rPr lang="ko-KR" altLang="en-US" sz="900" u="none" strike="noStrike" dirty="0">
                          <a:effectLst/>
                        </a:rPr>
                        <a:t>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4</a:t>
                      </a:r>
                      <a:r>
                        <a:rPr lang="ko-KR" altLang="en-US" sz="900" u="none" strike="noStrike" dirty="0">
                          <a:effectLst/>
                        </a:rPr>
                        <a:t>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5</a:t>
                      </a:r>
                      <a:r>
                        <a:rPr lang="ko-KR" altLang="en-US" sz="900" u="none" strike="noStrike" dirty="0">
                          <a:effectLst/>
                        </a:rPr>
                        <a:t>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6</a:t>
                      </a:r>
                      <a:r>
                        <a:rPr lang="ko-KR" altLang="en-US" sz="900" u="none" strike="noStrike" dirty="0">
                          <a:effectLst/>
                        </a:rPr>
                        <a:t>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테두리 색깔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회색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녹색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노란색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파란색</a:t>
                      </a:r>
                      <a:endParaRPr lang="ko-KR" alt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보라색</a:t>
                      </a:r>
                      <a:endParaRPr lang="ko-KR" alt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자주색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모서리가 둥근 직사각형 38"/>
          <p:cNvSpPr/>
          <p:nvPr/>
        </p:nvSpPr>
        <p:spPr>
          <a:xfrm>
            <a:off x="2872493" y="2412753"/>
            <a:ext cx="1110570" cy="39064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+132</a:t>
            </a:r>
            <a:r>
              <a:rPr lang="ko-KR" altLang="en-US" b="1" dirty="0" smtClean="0">
                <a:solidFill>
                  <a:srgbClr val="00B050"/>
                </a:solidFill>
              </a:rPr>
              <a:t>▲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40" name="모서리가 둥근 사각형 설명선 39"/>
          <p:cNvSpPr/>
          <p:nvPr/>
        </p:nvSpPr>
        <p:spPr>
          <a:xfrm>
            <a:off x="1844825" y="2510380"/>
            <a:ext cx="807391" cy="288624"/>
          </a:xfrm>
          <a:prstGeom prst="wedgeRoundRectCallout">
            <a:avLst>
              <a:gd name="adj1" fmla="val 103842"/>
              <a:gd name="adj2" fmla="val -3024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ysClr val="windowText" lastClr="000000"/>
                </a:solidFill>
              </a:rPr>
              <a:t>6. </a:t>
            </a:r>
            <a:r>
              <a:rPr lang="ko-KR" altLang="en-US" sz="1000" b="1" dirty="0" smtClean="0">
                <a:solidFill>
                  <a:sysClr val="windowText" lastClr="000000"/>
                </a:solidFill>
              </a:rPr>
              <a:t>비교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48323</TotalTime>
  <Words>8907</Words>
  <Application>Microsoft Office PowerPoint</Application>
  <PresentationFormat>화면 슬라이드 쇼(4:3)</PresentationFormat>
  <Paragraphs>4104</Paragraphs>
  <Slides>70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5" baseType="lpstr">
      <vt:lpstr>Arial Unicode MS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System Design</dc:title>
  <dc:creator>김양래</dc:creator>
  <cp:lastModifiedBy>김양래</cp:lastModifiedBy>
  <cp:revision>1252</cp:revision>
  <cp:lastPrinted>2014-07-09T11:41:09Z</cp:lastPrinted>
  <dcterms:created xsi:type="dcterms:W3CDTF">2011-08-28T08:04:15Z</dcterms:created>
  <dcterms:modified xsi:type="dcterms:W3CDTF">2015-10-19T06:21:55Z</dcterms:modified>
</cp:coreProperties>
</file>