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2" r:id="rId2"/>
    <p:sldId id="261" r:id="rId3"/>
    <p:sldId id="263" r:id="rId4"/>
    <p:sldId id="264" r:id="rId5"/>
    <p:sldId id="285" r:id="rId6"/>
    <p:sldId id="286" r:id="rId7"/>
    <p:sldId id="323" r:id="rId8"/>
    <p:sldId id="327" r:id="rId9"/>
    <p:sldId id="354" r:id="rId10"/>
    <p:sldId id="271" r:id="rId11"/>
    <p:sldId id="289" r:id="rId12"/>
    <p:sldId id="302" r:id="rId13"/>
    <p:sldId id="332" r:id="rId14"/>
    <p:sldId id="337" r:id="rId15"/>
    <p:sldId id="333" r:id="rId16"/>
    <p:sldId id="326" r:id="rId17"/>
    <p:sldId id="295" r:id="rId18"/>
    <p:sldId id="296" r:id="rId19"/>
    <p:sldId id="334" r:id="rId20"/>
    <p:sldId id="336" r:id="rId21"/>
    <p:sldId id="339" r:id="rId22"/>
    <p:sldId id="338" r:id="rId23"/>
    <p:sldId id="328" r:id="rId24"/>
    <p:sldId id="329" r:id="rId25"/>
    <p:sldId id="330" r:id="rId26"/>
    <p:sldId id="331" r:id="rId27"/>
    <p:sldId id="340" r:id="rId28"/>
    <p:sldId id="341" r:id="rId29"/>
    <p:sldId id="342" r:id="rId30"/>
    <p:sldId id="343" r:id="rId31"/>
    <p:sldId id="345" r:id="rId32"/>
    <p:sldId id="344" r:id="rId33"/>
    <p:sldId id="346" r:id="rId34"/>
    <p:sldId id="347" r:id="rId35"/>
    <p:sldId id="348" r:id="rId36"/>
    <p:sldId id="349" r:id="rId37"/>
    <p:sldId id="288" r:id="rId38"/>
    <p:sldId id="269" r:id="rId39"/>
    <p:sldId id="274" r:id="rId40"/>
    <p:sldId id="283" r:id="rId41"/>
    <p:sldId id="275" r:id="rId42"/>
    <p:sldId id="280" r:id="rId43"/>
    <p:sldId id="281" r:id="rId44"/>
    <p:sldId id="282" r:id="rId45"/>
    <p:sldId id="305" r:id="rId46"/>
    <p:sldId id="319" r:id="rId47"/>
    <p:sldId id="309" r:id="rId48"/>
    <p:sldId id="310" r:id="rId49"/>
    <p:sldId id="312" r:id="rId50"/>
  </p:sldIdLst>
  <p:sldSz cx="6858000" cy="9144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F7923F"/>
    <a:srgbClr val="21C5FF"/>
    <a:srgbClr val="FFFF99"/>
    <a:srgbClr val="CA88FC"/>
    <a:srgbClr val="CC0000"/>
    <a:srgbClr val="932503"/>
    <a:srgbClr val="FFCC00"/>
    <a:srgbClr val="B3EDB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8" autoAdjust="0"/>
    <p:restoredTop sz="94563" autoAdjust="0"/>
  </p:normalViewPr>
  <p:slideViewPr>
    <p:cSldViewPr>
      <p:cViewPr varScale="1">
        <p:scale>
          <a:sx n="80" d="100"/>
          <a:sy n="80" d="100"/>
        </p:scale>
        <p:origin x="31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B65CD070-620C-4544-ABD3-70F25BDFA150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8307E65-7DFC-4ED6-B34E-9234471D10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91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84E2576D-BF28-4121-A38C-895B0E27FC13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749300"/>
            <a:ext cx="280987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3996AB7-3C7D-404B-B910-B38EDF2FBF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62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6AB7-3C7D-404B-B910-B38EDF2FBF8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58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6632" y="200473"/>
            <a:ext cx="1440160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33256" y="632521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2015.09.30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33256" y="200472"/>
            <a:ext cx="1008112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TF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팀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33256" y="416497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김  양  </a:t>
            </a:r>
            <a:r>
              <a:rPr lang="ko-KR" altLang="en-US" sz="9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래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57192" y="632520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작성일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57192" y="20047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   속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57192" y="416496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작성자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32856" y="63252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32856" y="20047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Character</a:t>
            </a:r>
            <a:r>
              <a:rPr lang="en-US" altLang="ko-KR" sz="1000" b="1" baseline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System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37111" y="416496"/>
            <a:ext cx="720081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1.0.0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6792" y="200472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  목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33056" y="416496"/>
            <a:ext cx="504055" cy="21602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Ver.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56792" y="416497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  류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56792" y="63252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  고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132857" y="416495"/>
            <a:ext cx="1800200" cy="2160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Guardians Academy System</a:t>
            </a:r>
            <a:endParaRPr lang="ko-KR" altLang="en-US" sz="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16632" y="88670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16632" y="88924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4" y="362581"/>
            <a:ext cx="1362075" cy="323850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116632" y="971600"/>
            <a:ext cx="6624736" cy="7776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50000"/>
              </a:lnSpc>
            </a:pP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.jpe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3779912"/>
            <a:ext cx="6624736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캐릭</a:t>
            </a:r>
            <a:r>
              <a:rPr lang="ko-KR" altLang="en-US" dirty="0">
                <a:solidFill>
                  <a:sysClr val="windowText" lastClr="000000"/>
                </a:solidFill>
              </a:rPr>
              <a:t>터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 시스템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4000" dirty="0" smtClean="0">
                <a:solidFill>
                  <a:sysClr val="windowText" lastClr="000000"/>
                </a:solidFill>
              </a:rPr>
              <a:t> 아카데미 시스템</a:t>
            </a:r>
            <a:endParaRPr lang="ko-KR" alt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에 임무 메뉴가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5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2635747" y="5128132"/>
            <a:ext cx="521158" cy="521158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ysClr val="windowText" lastClr="000000"/>
                </a:solidFill>
              </a:rPr>
              <a:t>임무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406" y="54597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사각형 설명선 7"/>
          <p:cNvSpPr/>
          <p:nvPr/>
        </p:nvSpPr>
        <p:spPr>
          <a:xfrm>
            <a:off x="3148645" y="4727545"/>
            <a:ext cx="648072" cy="327438"/>
          </a:xfrm>
          <a:prstGeom prst="wedgeRoundRectCallout">
            <a:avLst>
              <a:gd name="adj1" fmla="val -77104"/>
              <a:gd name="adj2" fmla="val 12222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smtClean="0">
                <a:solidFill>
                  <a:sysClr val="windowText" lastClr="000000"/>
                </a:solidFill>
              </a:rPr>
              <a:t>터치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임무 화면이 나타납니다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하고자 하는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14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6459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모서리가 둥근 직사각형 148"/>
          <p:cNvSpPr/>
          <p:nvPr/>
        </p:nvSpPr>
        <p:spPr>
          <a:xfrm>
            <a:off x="330378" y="2199317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6199012" y="222060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384330" y="2245529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2344304" y="2245529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1364317" y="2245529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384331" y="2469997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431632" y="2510041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1292619" y="2510041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3321120" y="2709861"/>
            <a:ext cx="3148243" cy="253099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430853" y="2706337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60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9990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모서리가 둥근 직사각형 160"/>
          <p:cNvSpPr/>
          <p:nvPr/>
        </p:nvSpPr>
        <p:spPr>
          <a:xfrm>
            <a:off x="462565" y="2741177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62" name="직사각형 161"/>
          <p:cNvSpPr/>
          <p:nvPr/>
        </p:nvSpPr>
        <p:spPr>
          <a:xfrm>
            <a:off x="482717" y="27340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2055402" y="2734080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227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5" name="직선 연결선 164"/>
          <p:cNvCxnSpPr/>
          <p:nvPr/>
        </p:nvCxnSpPr>
        <p:spPr>
          <a:xfrm>
            <a:off x="462565" y="3456674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1130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모서리가 둥근 직사각형 166"/>
          <p:cNvSpPr/>
          <p:nvPr/>
        </p:nvSpPr>
        <p:spPr>
          <a:xfrm>
            <a:off x="462565" y="3484747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2368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모서리가 둥근 직사각형 168"/>
          <p:cNvSpPr/>
          <p:nvPr/>
        </p:nvSpPr>
        <p:spPr>
          <a:xfrm>
            <a:off x="462565" y="4340492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70" name="직사각형 169"/>
          <p:cNvSpPr/>
          <p:nvPr/>
        </p:nvSpPr>
        <p:spPr>
          <a:xfrm>
            <a:off x="482717" y="34866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482717" y="434049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72" name="그룹 171"/>
          <p:cNvGrpSpPr/>
          <p:nvPr/>
        </p:nvGrpSpPr>
        <p:grpSpPr>
          <a:xfrm>
            <a:off x="1047503" y="3509255"/>
            <a:ext cx="940381" cy="256414"/>
            <a:chOff x="4107917" y="2676042"/>
            <a:chExt cx="1108233" cy="256414"/>
          </a:xfrm>
        </p:grpSpPr>
        <p:sp>
          <p:nvSpPr>
            <p:cNvPr id="173" name="포인트가 5개인 별 17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4" name="포인트가 5개인 별 17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5" name="포인트가 5개인 별 17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6" name="포인트가 5개인 별 17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7" name="포인트가 5개인 별 176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8" name="포인트가 5개인 별 177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79" name="직사각형 178"/>
          <p:cNvSpPr/>
          <p:nvPr/>
        </p:nvSpPr>
        <p:spPr>
          <a:xfrm>
            <a:off x="482717" y="3955112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482717" y="481085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81" name="그룹 180"/>
          <p:cNvGrpSpPr/>
          <p:nvPr/>
        </p:nvGrpSpPr>
        <p:grpSpPr>
          <a:xfrm>
            <a:off x="1047503" y="4373525"/>
            <a:ext cx="651260" cy="256414"/>
            <a:chOff x="4107917" y="2676042"/>
            <a:chExt cx="767506" cy="256414"/>
          </a:xfrm>
        </p:grpSpPr>
        <p:sp>
          <p:nvSpPr>
            <p:cNvPr id="182" name="포인트가 5개인 별 181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3" name="포인트가 5개인 별 182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4" name="포인트가 5개인 별 183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5" name="포인트가 5개인 별 184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86" name="모서리가 둥근 직사각형 185"/>
          <p:cNvSpPr/>
          <p:nvPr/>
        </p:nvSpPr>
        <p:spPr>
          <a:xfrm>
            <a:off x="2459373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87" name="모서리가 둥근 직사각형 186"/>
          <p:cNvSpPr/>
          <p:nvPr/>
        </p:nvSpPr>
        <p:spPr>
          <a:xfrm>
            <a:off x="278962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2789628" y="488142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89" name="직사각형 188"/>
          <p:cNvSpPr/>
          <p:nvPr/>
        </p:nvSpPr>
        <p:spPr>
          <a:xfrm>
            <a:off x="2352498" y="34866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2352498" y="434049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9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488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8553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직사각형 192"/>
          <p:cNvSpPr/>
          <p:nvPr/>
        </p:nvSpPr>
        <p:spPr>
          <a:xfrm>
            <a:off x="462565" y="4638024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194" name="직선 연결선 193"/>
          <p:cNvCxnSpPr/>
          <p:nvPr/>
        </p:nvCxnSpPr>
        <p:spPr>
          <a:xfrm>
            <a:off x="3208957" y="2741177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타원 194"/>
          <p:cNvSpPr/>
          <p:nvPr/>
        </p:nvSpPr>
        <p:spPr>
          <a:xfrm>
            <a:off x="3141218" y="39351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3371094" y="2756221"/>
            <a:ext cx="3013159" cy="70045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97" name="직사각형 196"/>
          <p:cNvSpPr/>
          <p:nvPr/>
        </p:nvSpPr>
        <p:spPr>
          <a:xfrm>
            <a:off x="3379235" y="2709099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5629254" y="275815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9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2816355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" name="모서리가 둥근 직사각형 199"/>
          <p:cNvSpPr/>
          <p:nvPr/>
        </p:nvSpPr>
        <p:spPr>
          <a:xfrm>
            <a:off x="3371094" y="3484747"/>
            <a:ext cx="3013159" cy="7082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3371094" y="4220083"/>
            <a:ext cx="3013159" cy="6964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cxnSp>
        <p:nvCxnSpPr>
          <p:cNvPr id="202" name="직선 연결선 201"/>
          <p:cNvCxnSpPr/>
          <p:nvPr/>
        </p:nvCxnSpPr>
        <p:spPr>
          <a:xfrm>
            <a:off x="6438708" y="2727224"/>
            <a:ext cx="0" cy="2465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타원 202"/>
          <p:cNvSpPr/>
          <p:nvPr/>
        </p:nvSpPr>
        <p:spPr>
          <a:xfrm>
            <a:off x="6360286" y="38712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직사각형 206"/>
          <p:cNvSpPr/>
          <p:nvPr/>
        </p:nvSpPr>
        <p:spPr>
          <a:xfrm>
            <a:off x="3379235" y="345464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5629254" y="350369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3561896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" name="모서리가 둥근 직사각형 210"/>
          <p:cNvSpPr/>
          <p:nvPr/>
        </p:nvSpPr>
        <p:spPr>
          <a:xfrm>
            <a:off x="5685030" y="3838782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6026019" y="3838782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13" name="직사각형 212"/>
          <p:cNvSpPr/>
          <p:nvPr/>
        </p:nvSpPr>
        <p:spPr>
          <a:xfrm>
            <a:off x="3379235" y="419918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5629254" y="424824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430644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" name="모서리가 둥근 직사각형 217"/>
          <p:cNvSpPr/>
          <p:nvPr/>
        </p:nvSpPr>
        <p:spPr>
          <a:xfrm>
            <a:off x="6026019" y="4583326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pic>
        <p:nvPicPr>
          <p:cNvPr id="221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466" y="312086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8" y="3089221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8" y="4569497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모서리가 둥근 직사각형 75"/>
          <p:cNvSpPr/>
          <p:nvPr/>
        </p:nvSpPr>
        <p:spPr>
          <a:xfrm>
            <a:off x="214829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2459373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2148298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34892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터치한 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정보가 호출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탐험 할 수 있는 캐릭터가 하이라이트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공략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가지고 있는 캐릭터는 하이라이트 색깔이 더 도드라지게 다릅니다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임무를 수행 할 수 있는 캐릭터는 패널이 살짝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튀어오르는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것처럼 보이면서 테두리가 반짝입니다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공략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있는 캐릭터는 반짝이는 테두리 색깔이 다른 색깔이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탐험을 보내고자 하는 캐릭터를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10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6415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모서리가 둥근 직사각형 101"/>
          <p:cNvSpPr/>
          <p:nvPr/>
        </p:nvSpPr>
        <p:spPr>
          <a:xfrm>
            <a:off x="330378" y="2199273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6199012" y="222056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384330" y="2245485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2344304" y="224548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1364317" y="224548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84331" y="2469953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431632" y="2509997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1292619" y="2509997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3321120" y="2709817"/>
            <a:ext cx="3148243" cy="253099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430853" y="2706293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13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9946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모서리가 둥근 직사각형 113"/>
          <p:cNvSpPr/>
          <p:nvPr/>
        </p:nvSpPr>
        <p:spPr>
          <a:xfrm>
            <a:off x="462565" y="2741133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15" name="직사각형 114"/>
          <p:cNvSpPr/>
          <p:nvPr/>
        </p:nvSpPr>
        <p:spPr>
          <a:xfrm>
            <a:off x="482717" y="273403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055402" y="2734036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2235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8" name="직선 연결선 117"/>
          <p:cNvCxnSpPr/>
          <p:nvPr/>
        </p:nvCxnSpPr>
        <p:spPr>
          <a:xfrm>
            <a:off x="462565" y="3456630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1086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모서리가 둥근 직사각형 119"/>
          <p:cNvSpPr/>
          <p:nvPr/>
        </p:nvSpPr>
        <p:spPr>
          <a:xfrm>
            <a:off x="462565" y="3484703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2324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모서리가 둥근 직사각형 121"/>
          <p:cNvSpPr/>
          <p:nvPr/>
        </p:nvSpPr>
        <p:spPr>
          <a:xfrm>
            <a:off x="462565" y="4340448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23" name="직사각형 122"/>
          <p:cNvSpPr/>
          <p:nvPr/>
        </p:nvSpPr>
        <p:spPr>
          <a:xfrm>
            <a:off x="482717" y="34866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482717" y="4340448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5" name="그룹 124"/>
          <p:cNvGrpSpPr/>
          <p:nvPr/>
        </p:nvGrpSpPr>
        <p:grpSpPr>
          <a:xfrm>
            <a:off x="1047503" y="3509211"/>
            <a:ext cx="940381" cy="256414"/>
            <a:chOff x="4107917" y="2676042"/>
            <a:chExt cx="1108233" cy="256414"/>
          </a:xfrm>
        </p:grpSpPr>
        <p:sp>
          <p:nvSpPr>
            <p:cNvPr id="126" name="포인트가 5개인 별 125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7" name="포인트가 5개인 별 126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8" name="포인트가 5개인 별 127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9" name="포인트가 5개인 별 128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0" name="포인트가 5개인 별 129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1" name="포인트가 5개인 별 130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32" name="직사각형 131"/>
          <p:cNvSpPr/>
          <p:nvPr/>
        </p:nvSpPr>
        <p:spPr>
          <a:xfrm>
            <a:off x="482717" y="395506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482717" y="4810813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34" name="그룹 133"/>
          <p:cNvGrpSpPr/>
          <p:nvPr/>
        </p:nvGrpSpPr>
        <p:grpSpPr>
          <a:xfrm>
            <a:off x="1047503" y="4373481"/>
            <a:ext cx="651260" cy="256414"/>
            <a:chOff x="4107917" y="2676042"/>
            <a:chExt cx="767506" cy="256414"/>
          </a:xfrm>
        </p:grpSpPr>
        <p:sp>
          <p:nvSpPr>
            <p:cNvPr id="135" name="포인트가 5개인 별 134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6" name="포인트가 5개인 별 135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7" name="포인트가 5개인 별 136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8" name="포인트가 5개인 별 137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39" name="모서리가 둥근 직사각형 138"/>
          <p:cNvSpPr/>
          <p:nvPr/>
        </p:nvSpPr>
        <p:spPr>
          <a:xfrm>
            <a:off x="2459373" y="398870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2789628" y="398870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41" name="모서리가 둥근 직사각형 140"/>
          <p:cNvSpPr/>
          <p:nvPr/>
        </p:nvSpPr>
        <p:spPr>
          <a:xfrm>
            <a:off x="2789628" y="488138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42" name="직사각형 141"/>
          <p:cNvSpPr/>
          <p:nvPr/>
        </p:nvSpPr>
        <p:spPr>
          <a:xfrm>
            <a:off x="2352498" y="34866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2352498" y="4340448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4836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850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직사각형 145"/>
          <p:cNvSpPr/>
          <p:nvPr/>
        </p:nvSpPr>
        <p:spPr>
          <a:xfrm>
            <a:off x="462565" y="4637980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147" name="직선 연결선 146"/>
          <p:cNvCxnSpPr/>
          <p:nvPr/>
        </p:nvCxnSpPr>
        <p:spPr>
          <a:xfrm>
            <a:off x="3208957" y="2741133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타원 147"/>
          <p:cNvSpPr/>
          <p:nvPr/>
        </p:nvSpPr>
        <p:spPr>
          <a:xfrm>
            <a:off x="3141218" y="39350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3385997" y="2743790"/>
            <a:ext cx="3013159" cy="244887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50" name="직사각형 149"/>
          <p:cNvSpPr/>
          <p:nvPr/>
        </p:nvSpPr>
        <p:spPr>
          <a:xfrm>
            <a:off x="3394138" y="2724635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5644157" y="274572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638" y="280392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직사각형 157"/>
          <p:cNvSpPr/>
          <p:nvPr/>
        </p:nvSpPr>
        <p:spPr>
          <a:xfrm>
            <a:off x="3394138" y="3028175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탐험 시간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3406013" y="3280310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파견 비용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5355164" y="4870194"/>
            <a:ext cx="1008112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65" name="직사각형 164"/>
          <p:cNvSpPr/>
          <p:nvPr/>
        </p:nvSpPr>
        <p:spPr>
          <a:xfrm>
            <a:off x="3406013" y="3577697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탐험 보상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131" y="3037625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모서리가 둥근 직사각형 168"/>
          <p:cNvSpPr/>
          <p:nvPr/>
        </p:nvSpPr>
        <p:spPr>
          <a:xfrm>
            <a:off x="4315121" y="4870194"/>
            <a:ext cx="1008112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 수행</a:t>
            </a:r>
            <a:endParaRPr lang="ko-KR" altLang="en-US" sz="1050" dirty="0"/>
          </a:p>
        </p:txBody>
      </p:sp>
      <p:pic>
        <p:nvPicPr>
          <p:cNvPr id="170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33" y="3607116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직사각형 72"/>
          <p:cNvSpPr/>
          <p:nvPr/>
        </p:nvSpPr>
        <p:spPr>
          <a:xfrm>
            <a:off x="5150217" y="3573544"/>
            <a:ext cx="94900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X 1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214829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5" name="모서리가 둥근 직사각형 74"/>
          <p:cNvSpPr/>
          <p:nvPr/>
        </p:nvSpPr>
        <p:spPr>
          <a:xfrm>
            <a:off x="2459373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6" name="모서리가 둥근 직사각형 75"/>
          <p:cNvSpPr/>
          <p:nvPr/>
        </p:nvSpPr>
        <p:spPr>
          <a:xfrm>
            <a:off x="2148298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17528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터치한 캐릭터에 따라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정보가 변화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캐릭터를 바꾸어 터치 할 때마다 적용되는 정보에 따라서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정보가 변화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성공률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캐릭터 스킬 및 전투력에 따라 변화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시간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시간에 영향을 주는 능력이 있다면 변화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파견 비용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영웅은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행동력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수습생은 골드가 소비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성공 보상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추가 보상 혹은 추가 보상 확률에 대한 정보가 보여집니다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84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6415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모서리가 둥근 직사각형 84"/>
          <p:cNvSpPr/>
          <p:nvPr/>
        </p:nvSpPr>
        <p:spPr>
          <a:xfrm>
            <a:off x="330378" y="2199273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6199012" y="222056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384330" y="2245485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88" name="모서리가 둥근 직사각형 87"/>
          <p:cNvSpPr/>
          <p:nvPr/>
        </p:nvSpPr>
        <p:spPr>
          <a:xfrm>
            <a:off x="2344304" y="224548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1364317" y="224548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384331" y="2469953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431632" y="2509997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1292619" y="2509997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3321120" y="2709817"/>
            <a:ext cx="3148243" cy="253099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430853" y="2706293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75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9946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모서리가 둥근 직사각형 175"/>
          <p:cNvSpPr/>
          <p:nvPr/>
        </p:nvSpPr>
        <p:spPr>
          <a:xfrm>
            <a:off x="462565" y="2741133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77" name="직사각형 176"/>
          <p:cNvSpPr/>
          <p:nvPr/>
        </p:nvSpPr>
        <p:spPr>
          <a:xfrm>
            <a:off x="482717" y="273403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2055402" y="2734036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2235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0" name="직선 연결선 179"/>
          <p:cNvCxnSpPr/>
          <p:nvPr/>
        </p:nvCxnSpPr>
        <p:spPr>
          <a:xfrm>
            <a:off x="462565" y="3456630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1086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모서리가 둥근 직사각형 181"/>
          <p:cNvSpPr/>
          <p:nvPr/>
        </p:nvSpPr>
        <p:spPr>
          <a:xfrm>
            <a:off x="462565" y="3484703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2324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" name="모서리가 둥근 직사각형 183"/>
          <p:cNvSpPr/>
          <p:nvPr/>
        </p:nvSpPr>
        <p:spPr>
          <a:xfrm>
            <a:off x="462565" y="4340448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85" name="직사각형 184"/>
          <p:cNvSpPr/>
          <p:nvPr/>
        </p:nvSpPr>
        <p:spPr>
          <a:xfrm>
            <a:off x="482717" y="34866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482717" y="4340448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87" name="그룹 186"/>
          <p:cNvGrpSpPr/>
          <p:nvPr/>
        </p:nvGrpSpPr>
        <p:grpSpPr>
          <a:xfrm>
            <a:off x="1047503" y="3509211"/>
            <a:ext cx="940381" cy="256414"/>
            <a:chOff x="4107917" y="2676042"/>
            <a:chExt cx="1108233" cy="256414"/>
          </a:xfrm>
        </p:grpSpPr>
        <p:sp>
          <p:nvSpPr>
            <p:cNvPr id="188" name="포인트가 5개인 별 187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9" name="포인트가 5개인 별 188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0" name="포인트가 5개인 별 189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1" name="포인트가 5개인 별 190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2" name="포인트가 5개인 별 191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3" name="포인트가 5개인 별 192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94" name="직사각형 193"/>
          <p:cNvSpPr/>
          <p:nvPr/>
        </p:nvSpPr>
        <p:spPr>
          <a:xfrm>
            <a:off x="482717" y="395506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482717" y="4810813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6" name="그룹 195"/>
          <p:cNvGrpSpPr/>
          <p:nvPr/>
        </p:nvGrpSpPr>
        <p:grpSpPr>
          <a:xfrm>
            <a:off x="1047503" y="4373481"/>
            <a:ext cx="651260" cy="256414"/>
            <a:chOff x="4107917" y="2676042"/>
            <a:chExt cx="767506" cy="256414"/>
          </a:xfrm>
        </p:grpSpPr>
        <p:sp>
          <p:nvSpPr>
            <p:cNvPr id="197" name="포인트가 5개인 별 19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8" name="포인트가 5개인 별 19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9" name="포인트가 5개인 별 198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00" name="포인트가 5개인 별 199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01" name="모서리가 둥근 직사각형 200"/>
          <p:cNvSpPr/>
          <p:nvPr/>
        </p:nvSpPr>
        <p:spPr>
          <a:xfrm>
            <a:off x="2459373" y="398870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2789628" y="398870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2789628" y="488138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04" name="직사각형 203"/>
          <p:cNvSpPr/>
          <p:nvPr/>
        </p:nvSpPr>
        <p:spPr>
          <a:xfrm>
            <a:off x="2352498" y="34866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5" name="직사각형 204"/>
          <p:cNvSpPr/>
          <p:nvPr/>
        </p:nvSpPr>
        <p:spPr>
          <a:xfrm>
            <a:off x="2352498" y="4340448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4836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850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직사각형 207"/>
          <p:cNvSpPr/>
          <p:nvPr/>
        </p:nvSpPr>
        <p:spPr>
          <a:xfrm>
            <a:off x="462565" y="4637980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209" name="직선 연결선 208"/>
          <p:cNvCxnSpPr/>
          <p:nvPr/>
        </p:nvCxnSpPr>
        <p:spPr>
          <a:xfrm>
            <a:off x="3208957" y="2741133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타원 209"/>
          <p:cNvSpPr/>
          <p:nvPr/>
        </p:nvSpPr>
        <p:spPr>
          <a:xfrm>
            <a:off x="3141218" y="39350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3385997" y="2743790"/>
            <a:ext cx="3013159" cy="244887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12" name="직사각형 211"/>
          <p:cNvSpPr/>
          <p:nvPr/>
        </p:nvSpPr>
        <p:spPr>
          <a:xfrm>
            <a:off x="3394138" y="2724635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5644157" y="274572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638" y="280392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직사각형 220"/>
          <p:cNvSpPr/>
          <p:nvPr/>
        </p:nvSpPr>
        <p:spPr>
          <a:xfrm>
            <a:off x="4760631" y="3029670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 : 00 : 00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5" name="직사각형 224"/>
          <p:cNvSpPr/>
          <p:nvPr/>
        </p:nvSpPr>
        <p:spPr>
          <a:xfrm>
            <a:off x="4753137" y="3283301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행동력</a:t>
            </a:r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1" name="모서리가 둥근 직사각형 230"/>
          <p:cNvSpPr/>
          <p:nvPr/>
        </p:nvSpPr>
        <p:spPr>
          <a:xfrm>
            <a:off x="5355164" y="4870194"/>
            <a:ext cx="1008112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4315121" y="4870194"/>
            <a:ext cx="1008112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 수행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3394138" y="3028175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탐험 시간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3406013" y="3280310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파견 비용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406013" y="3577697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탐험 보상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9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33" y="3607116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직사각형 79"/>
          <p:cNvSpPr/>
          <p:nvPr/>
        </p:nvSpPr>
        <p:spPr>
          <a:xfrm>
            <a:off x="5150217" y="3573544"/>
            <a:ext cx="94900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X 1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33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323" y="3735784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모서리가 둥근 직사각형 80"/>
          <p:cNvSpPr/>
          <p:nvPr/>
        </p:nvSpPr>
        <p:spPr>
          <a:xfrm>
            <a:off x="214829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2459373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3" name="모서리가 둥근 직사각형 82"/>
          <p:cNvSpPr/>
          <p:nvPr/>
        </p:nvSpPr>
        <p:spPr>
          <a:xfrm>
            <a:off x="2148298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3194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성공 보상 확인을 위해 상자를 터치하면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기본 값은 항상 무작위 선택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다른 보상을 선택하면 텍스트 구문이 변경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특정 보상을 선택하게 되면 반드시 그 보상을 획득하는 대신 탐험시간이 대폭 증가하는 페널티를 받게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또한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 증가로 인한 추가 수량 획득이 불가능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특정 보상을 선택하고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확인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하면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정보에 해당 내용이 갱신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임무 시간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성공 보상 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799014" y="1835696"/>
            <a:ext cx="3299486" cy="165618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1799014" y="1835696"/>
            <a:ext cx="3294436" cy="115212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/>
          </a:p>
          <a:p>
            <a:pPr algn="ctr"/>
            <a:r>
              <a:rPr lang="ko-KR" altLang="en-US" sz="1200" dirty="0" smtClean="0"/>
              <a:t>무작위 보상을 선택하는 대신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임무 시간을 대폭 줄일 수 있습니다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2239078" y="3161877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확인</a:t>
            </a:r>
            <a:endParaRPr lang="ko-KR" altLang="en-US" sz="1050" dirty="0"/>
          </a:p>
        </p:txBody>
      </p:sp>
      <p:sp>
        <p:nvSpPr>
          <p:cNvPr id="75" name="모서리가 둥근 직사각형 74"/>
          <p:cNvSpPr/>
          <p:nvPr/>
        </p:nvSpPr>
        <p:spPr>
          <a:xfrm>
            <a:off x="3674984" y="3161877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1964131" y="206555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81" name="모서리가 둥근 직사각형 80"/>
          <p:cNvSpPr/>
          <p:nvPr/>
        </p:nvSpPr>
        <p:spPr>
          <a:xfrm>
            <a:off x="2476939" y="206555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2989747" y="206555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83" name="모서리가 둥근 직사각형 82"/>
          <p:cNvSpPr/>
          <p:nvPr/>
        </p:nvSpPr>
        <p:spPr>
          <a:xfrm>
            <a:off x="3502555" y="206555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pic>
        <p:nvPicPr>
          <p:cNvPr id="90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69" y="2055377"/>
            <a:ext cx="293203" cy="29320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모서리가 둥근 직사각형 90"/>
          <p:cNvSpPr/>
          <p:nvPr/>
        </p:nvSpPr>
        <p:spPr>
          <a:xfrm>
            <a:off x="1799014" y="4283968"/>
            <a:ext cx="3299486" cy="165618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모서리가 둥근 직사각형 91"/>
          <p:cNvSpPr/>
          <p:nvPr/>
        </p:nvSpPr>
        <p:spPr>
          <a:xfrm>
            <a:off x="1799014" y="4283968"/>
            <a:ext cx="3294436" cy="115212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/>
          </a:p>
          <a:p>
            <a:pPr algn="ctr"/>
            <a:r>
              <a:rPr lang="ko-KR" altLang="en-US" sz="1200" dirty="0" smtClean="0"/>
              <a:t>보상을 반드시 획득하는 대신 탐험 시간이 대폭 증가 합니다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93" name="모서리가 둥근 직사각형 92"/>
          <p:cNvSpPr/>
          <p:nvPr/>
        </p:nvSpPr>
        <p:spPr>
          <a:xfrm>
            <a:off x="2239078" y="5610149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확인</a:t>
            </a:r>
            <a:endParaRPr lang="ko-KR" altLang="en-US" sz="1050" dirty="0"/>
          </a:p>
        </p:txBody>
      </p:sp>
      <p:sp>
        <p:nvSpPr>
          <p:cNvPr id="94" name="모서리가 둥근 직사각형 93"/>
          <p:cNvSpPr/>
          <p:nvPr/>
        </p:nvSpPr>
        <p:spPr>
          <a:xfrm>
            <a:off x="3674984" y="5610149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95" name="모서리가 둥근 직사각형 94"/>
          <p:cNvSpPr/>
          <p:nvPr/>
        </p:nvSpPr>
        <p:spPr>
          <a:xfrm>
            <a:off x="1964131" y="4513826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2476939" y="4513826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97" name="모서리가 둥근 직사각형 96"/>
          <p:cNvSpPr/>
          <p:nvPr/>
        </p:nvSpPr>
        <p:spPr>
          <a:xfrm>
            <a:off x="2989747" y="4513826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3502555" y="4513826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pic>
        <p:nvPicPr>
          <p:cNvPr id="100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69" y="4503649"/>
            <a:ext cx="293203" cy="29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모서리가 둥근 직사각형 31"/>
          <p:cNvSpPr/>
          <p:nvPr/>
        </p:nvSpPr>
        <p:spPr>
          <a:xfrm>
            <a:off x="4010562" y="206555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4015667" y="4513826"/>
            <a:ext cx="293203" cy="277281"/>
          </a:xfrm>
          <a:prstGeom prst="roundRect">
            <a:avLst/>
          </a:prstGeom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456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임무 수행 시키면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임무중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마크가 붙습니다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0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보상은 즉시 우편으로 지급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73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6459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모서리가 둥근 직사각형 73"/>
          <p:cNvSpPr/>
          <p:nvPr/>
        </p:nvSpPr>
        <p:spPr>
          <a:xfrm>
            <a:off x="330378" y="2199317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75" name="모서리가 둥근 직사각형 74"/>
          <p:cNvSpPr/>
          <p:nvPr/>
        </p:nvSpPr>
        <p:spPr>
          <a:xfrm>
            <a:off x="6199012" y="222060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76" name="모서리가 둥근 직사각형 75"/>
          <p:cNvSpPr/>
          <p:nvPr/>
        </p:nvSpPr>
        <p:spPr>
          <a:xfrm>
            <a:off x="384330" y="2245529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2344304" y="2245529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1364317" y="2245529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79" name="모서리가 둥근 직사각형 78"/>
          <p:cNvSpPr/>
          <p:nvPr/>
        </p:nvSpPr>
        <p:spPr>
          <a:xfrm>
            <a:off x="384331" y="2469997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431632" y="2510041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292619" y="2510041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83" name="모서리가 둥근 직사각형 82"/>
          <p:cNvSpPr/>
          <p:nvPr/>
        </p:nvSpPr>
        <p:spPr>
          <a:xfrm>
            <a:off x="3321120" y="2709861"/>
            <a:ext cx="3148243" cy="253099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430853" y="2706337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90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9990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모서리가 둥근 직사각형 90"/>
          <p:cNvSpPr/>
          <p:nvPr/>
        </p:nvSpPr>
        <p:spPr>
          <a:xfrm>
            <a:off x="462565" y="2741177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92" name="직사각형 91"/>
          <p:cNvSpPr/>
          <p:nvPr/>
        </p:nvSpPr>
        <p:spPr>
          <a:xfrm>
            <a:off x="482717" y="27340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2055402" y="2734080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227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직선 연결선 94"/>
          <p:cNvCxnSpPr/>
          <p:nvPr/>
        </p:nvCxnSpPr>
        <p:spPr>
          <a:xfrm>
            <a:off x="462565" y="3456674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1130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모서리가 둥근 직사각형 96"/>
          <p:cNvSpPr/>
          <p:nvPr/>
        </p:nvSpPr>
        <p:spPr>
          <a:xfrm>
            <a:off x="462565" y="3484747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2368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모서리가 둥근 직사각형 98"/>
          <p:cNvSpPr/>
          <p:nvPr/>
        </p:nvSpPr>
        <p:spPr>
          <a:xfrm>
            <a:off x="462565" y="4340492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00" name="직사각형 99"/>
          <p:cNvSpPr/>
          <p:nvPr/>
        </p:nvSpPr>
        <p:spPr>
          <a:xfrm>
            <a:off x="482717" y="34866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482717" y="434049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02" name="그룹 101"/>
          <p:cNvGrpSpPr/>
          <p:nvPr/>
        </p:nvGrpSpPr>
        <p:grpSpPr>
          <a:xfrm>
            <a:off x="1047503" y="3509255"/>
            <a:ext cx="940381" cy="256414"/>
            <a:chOff x="4107917" y="2676042"/>
            <a:chExt cx="1108233" cy="256414"/>
          </a:xfrm>
        </p:grpSpPr>
        <p:sp>
          <p:nvSpPr>
            <p:cNvPr id="103" name="포인트가 5개인 별 10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4" name="포인트가 5개인 별 10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5" name="포인트가 5개인 별 10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8" name="포인트가 5개인 별 107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09" name="직사각형 108"/>
          <p:cNvSpPr/>
          <p:nvPr/>
        </p:nvSpPr>
        <p:spPr>
          <a:xfrm>
            <a:off x="482717" y="3955112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482717" y="481085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1047503" y="4373525"/>
            <a:ext cx="651260" cy="256414"/>
            <a:chOff x="4107917" y="2676042"/>
            <a:chExt cx="767506" cy="256414"/>
          </a:xfrm>
        </p:grpSpPr>
        <p:sp>
          <p:nvSpPr>
            <p:cNvPr id="112" name="포인트가 5개인 별 111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3" name="포인트가 5개인 별 112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4" name="포인트가 5개인 별 113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5" name="포인트가 5개인 별 114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6" name="모서리가 둥근 직사각형 115"/>
          <p:cNvSpPr/>
          <p:nvPr/>
        </p:nvSpPr>
        <p:spPr>
          <a:xfrm>
            <a:off x="2459373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278962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2789628" y="488142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19" name="직사각형 118"/>
          <p:cNvSpPr/>
          <p:nvPr/>
        </p:nvSpPr>
        <p:spPr>
          <a:xfrm>
            <a:off x="2352498" y="34866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2352498" y="434049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488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8553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직사각형 122"/>
          <p:cNvSpPr/>
          <p:nvPr/>
        </p:nvSpPr>
        <p:spPr>
          <a:xfrm>
            <a:off x="462565" y="4638024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124" name="직선 연결선 123"/>
          <p:cNvCxnSpPr/>
          <p:nvPr/>
        </p:nvCxnSpPr>
        <p:spPr>
          <a:xfrm>
            <a:off x="3208957" y="2741177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타원 124"/>
          <p:cNvSpPr/>
          <p:nvPr/>
        </p:nvSpPr>
        <p:spPr>
          <a:xfrm>
            <a:off x="3141218" y="39351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3371094" y="2756221"/>
            <a:ext cx="3013159" cy="70045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27" name="직사각형 126"/>
          <p:cNvSpPr/>
          <p:nvPr/>
        </p:nvSpPr>
        <p:spPr>
          <a:xfrm>
            <a:off x="3379235" y="2709099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5629254" y="275815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2816355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모서리가 둥근 직사각형 129"/>
          <p:cNvSpPr/>
          <p:nvPr/>
        </p:nvSpPr>
        <p:spPr>
          <a:xfrm>
            <a:off x="3371094" y="3484747"/>
            <a:ext cx="3013159" cy="7082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3371094" y="4220083"/>
            <a:ext cx="3013159" cy="6964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cxnSp>
        <p:nvCxnSpPr>
          <p:cNvPr id="132" name="직선 연결선 131"/>
          <p:cNvCxnSpPr/>
          <p:nvPr/>
        </p:nvCxnSpPr>
        <p:spPr>
          <a:xfrm>
            <a:off x="6438708" y="2727224"/>
            <a:ext cx="0" cy="2465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타원 132"/>
          <p:cNvSpPr/>
          <p:nvPr/>
        </p:nvSpPr>
        <p:spPr>
          <a:xfrm>
            <a:off x="6360286" y="38712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직사각형 136"/>
          <p:cNvSpPr/>
          <p:nvPr/>
        </p:nvSpPr>
        <p:spPr>
          <a:xfrm>
            <a:off x="3379235" y="345464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5629254" y="350369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3561896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모서리가 둥근 직사각형 140"/>
          <p:cNvSpPr/>
          <p:nvPr/>
        </p:nvSpPr>
        <p:spPr>
          <a:xfrm>
            <a:off x="5685030" y="3838782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6026019" y="3838782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143" name="직사각형 142"/>
          <p:cNvSpPr/>
          <p:nvPr/>
        </p:nvSpPr>
        <p:spPr>
          <a:xfrm>
            <a:off x="3379235" y="419918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5629254" y="424824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430644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모서리가 둥근 직사각형 147"/>
          <p:cNvSpPr/>
          <p:nvPr/>
        </p:nvSpPr>
        <p:spPr>
          <a:xfrm>
            <a:off x="6026019" y="4583326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152" name="직사각형 151"/>
          <p:cNvSpPr/>
          <p:nvPr/>
        </p:nvSpPr>
        <p:spPr>
          <a:xfrm>
            <a:off x="462565" y="3051126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pic>
        <p:nvPicPr>
          <p:cNvPr id="290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8" y="3089221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8" y="4569497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모서리가 둥근 직사각형 83"/>
          <p:cNvSpPr/>
          <p:nvPr/>
        </p:nvSpPr>
        <p:spPr>
          <a:xfrm>
            <a:off x="214829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2459373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2148298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9232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훈련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임무 화면에서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훈련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140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모서리가 둥근 직사각형 140"/>
          <p:cNvSpPr/>
          <p:nvPr/>
        </p:nvSpPr>
        <p:spPr>
          <a:xfrm>
            <a:off x="330378" y="2411739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6199012" y="2433029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384330" y="2457951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2344304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1364317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384331" y="2682419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431632" y="2722463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1292619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3321120" y="2922283"/>
            <a:ext cx="3148243" cy="253099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430853" y="2918759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52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962412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모서리가 둥근 직사각형 152"/>
          <p:cNvSpPr/>
          <p:nvPr/>
        </p:nvSpPr>
        <p:spPr>
          <a:xfrm>
            <a:off x="462565" y="2953599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54" name="직사각형 153"/>
          <p:cNvSpPr/>
          <p:nvPr/>
        </p:nvSpPr>
        <p:spPr>
          <a:xfrm>
            <a:off x="482717" y="294650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2055402" y="2946502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3004701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7" name="직선 연결선 156"/>
          <p:cNvCxnSpPr/>
          <p:nvPr/>
        </p:nvCxnSpPr>
        <p:spPr>
          <a:xfrm>
            <a:off x="462565" y="3669096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733552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모서리가 둥근 직사각형 158"/>
          <p:cNvSpPr/>
          <p:nvPr/>
        </p:nvSpPr>
        <p:spPr>
          <a:xfrm>
            <a:off x="462565" y="3697169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564790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모서리가 둥근 직사각형 160"/>
          <p:cNvSpPr/>
          <p:nvPr/>
        </p:nvSpPr>
        <p:spPr>
          <a:xfrm>
            <a:off x="462565" y="4552914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62" name="직사각형 161"/>
          <p:cNvSpPr/>
          <p:nvPr/>
        </p:nvSpPr>
        <p:spPr>
          <a:xfrm>
            <a:off x="482717" y="369910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482717" y="4552914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64" name="그룹 163"/>
          <p:cNvGrpSpPr/>
          <p:nvPr/>
        </p:nvGrpSpPr>
        <p:grpSpPr>
          <a:xfrm>
            <a:off x="1047503" y="3721677"/>
            <a:ext cx="940381" cy="256414"/>
            <a:chOff x="4107917" y="2676042"/>
            <a:chExt cx="1108233" cy="256414"/>
          </a:xfrm>
        </p:grpSpPr>
        <p:sp>
          <p:nvSpPr>
            <p:cNvPr id="165" name="포인트가 5개인 별 164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6" name="포인트가 5개인 별 165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7" name="포인트가 5개인 별 166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8" name="포인트가 5개인 별 167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9" name="포인트가 5개인 별 168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0" name="포인트가 5개인 별 169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71" name="직사각형 170"/>
          <p:cNvSpPr/>
          <p:nvPr/>
        </p:nvSpPr>
        <p:spPr>
          <a:xfrm>
            <a:off x="482717" y="416753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482717" y="5023279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73" name="그룹 172"/>
          <p:cNvGrpSpPr/>
          <p:nvPr/>
        </p:nvGrpSpPr>
        <p:grpSpPr>
          <a:xfrm>
            <a:off x="1047503" y="4585947"/>
            <a:ext cx="651260" cy="256414"/>
            <a:chOff x="4107917" y="2676042"/>
            <a:chExt cx="767506" cy="256414"/>
          </a:xfrm>
        </p:grpSpPr>
        <p:sp>
          <p:nvSpPr>
            <p:cNvPr id="174" name="포인트가 5개인 별 173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5" name="포인트가 5개인 별 174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6" name="포인트가 5개인 별 175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7" name="포인트가 5개인 별 176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78" name="모서리가 둥근 직사각형 177"/>
          <p:cNvSpPr/>
          <p:nvPr/>
        </p:nvSpPr>
        <p:spPr>
          <a:xfrm>
            <a:off x="2459373" y="420116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789628" y="420116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2789628" y="509385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38" name="직사각형 237"/>
          <p:cNvSpPr/>
          <p:nvPr/>
        </p:nvSpPr>
        <p:spPr>
          <a:xfrm>
            <a:off x="2352498" y="369910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2352498" y="4552914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75730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610975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직사각형 241"/>
          <p:cNvSpPr/>
          <p:nvPr/>
        </p:nvSpPr>
        <p:spPr>
          <a:xfrm>
            <a:off x="462565" y="4850446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243" name="직선 연결선 242"/>
          <p:cNvCxnSpPr/>
          <p:nvPr/>
        </p:nvCxnSpPr>
        <p:spPr>
          <a:xfrm>
            <a:off x="3208957" y="2953599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타원 243"/>
          <p:cNvSpPr/>
          <p:nvPr/>
        </p:nvSpPr>
        <p:spPr>
          <a:xfrm>
            <a:off x="3141218" y="414753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3371094" y="2968643"/>
            <a:ext cx="3013159" cy="70045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46" name="직사각형 245"/>
          <p:cNvSpPr/>
          <p:nvPr/>
        </p:nvSpPr>
        <p:spPr>
          <a:xfrm>
            <a:off x="3379235" y="292152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5629254" y="2970578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3028777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" name="모서리가 둥근 직사각형 248"/>
          <p:cNvSpPr/>
          <p:nvPr/>
        </p:nvSpPr>
        <p:spPr>
          <a:xfrm>
            <a:off x="3371094" y="3697169"/>
            <a:ext cx="3013159" cy="7082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50" name="모서리가 둥근 직사각형 249"/>
          <p:cNvSpPr/>
          <p:nvPr/>
        </p:nvSpPr>
        <p:spPr>
          <a:xfrm>
            <a:off x="3371094" y="4432505"/>
            <a:ext cx="3013159" cy="6964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cxnSp>
        <p:nvCxnSpPr>
          <p:cNvPr id="251" name="직선 연결선 250"/>
          <p:cNvCxnSpPr/>
          <p:nvPr/>
        </p:nvCxnSpPr>
        <p:spPr>
          <a:xfrm>
            <a:off x="6438708" y="2939646"/>
            <a:ext cx="0" cy="2465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타원 251"/>
          <p:cNvSpPr/>
          <p:nvPr/>
        </p:nvSpPr>
        <p:spPr>
          <a:xfrm>
            <a:off x="6360286" y="408364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직사각형 255"/>
          <p:cNvSpPr/>
          <p:nvPr/>
        </p:nvSpPr>
        <p:spPr>
          <a:xfrm>
            <a:off x="3379235" y="3667062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5629254" y="371611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3774318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" name="모서리가 둥근 직사각형 259"/>
          <p:cNvSpPr/>
          <p:nvPr/>
        </p:nvSpPr>
        <p:spPr>
          <a:xfrm>
            <a:off x="5685030" y="405120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6026019" y="405120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62" name="직사각형 261"/>
          <p:cNvSpPr/>
          <p:nvPr/>
        </p:nvSpPr>
        <p:spPr>
          <a:xfrm>
            <a:off x="3379235" y="441160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3" name="직사각형 262"/>
          <p:cNvSpPr/>
          <p:nvPr/>
        </p:nvSpPr>
        <p:spPr>
          <a:xfrm>
            <a:off x="5629254" y="44606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6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451886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모서리가 둥근 직사각형 266"/>
          <p:cNvSpPr/>
          <p:nvPr/>
        </p:nvSpPr>
        <p:spPr>
          <a:xfrm>
            <a:off x="6026019" y="4795748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pic>
        <p:nvPicPr>
          <p:cNvPr id="270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356" y="2790371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8" y="3302874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8" y="4783150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모서리가 둥근 직사각형 75"/>
          <p:cNvSpPr/>
          <p:nvPr/>
        </p:nvSpPr>
        <p:spPr>
          <a:xfrm>
            <a:off x="2148298" y="420410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2459373" y="510932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2148298" y="510932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10362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훈련 가능한 목록이 호출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원하는 훈련 목록의 훈련 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234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53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모서리가 둥근 직사각형 234"/>
          <p:cNvSpPr/>
          <p:nvPr/>
        </p:nvSpPr>
        <p:spPr>
          <a:xfrm>
            <a:off x="330378" y="2198208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6199012" y="2219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384330" y="2244420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238" name="모서리가 둥근 직사각형 237"/>
          <p:cNvSpPr/>
          <p:nvPr/>
        </p:nvSpPr>
        <p:spPr>
          <a:xfrm>
            <a:off x="2344304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239" name="모서리가 둥근 직사각형 238"/>
          <p:cNvSpPr/>
          <p:nvPr/>
        </p:nvSpPr>
        <p:spPr>
          <a:xfrm>
            <a:off x="1364317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240" name="모서리가 둥근 직사각형 239"/>
          <p:cNvSpPr/>
          <p:nvPr/>
        </p:nvSpPr>
        <p:spPr>
          <a:xfrm>
            <a:off x="384331" y="2468888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31632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1292619" y="2508932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430853" y="2705228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245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8881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모서리가 둥근 직사각형 245"/>
          <p:cNvSpPr/>
          <p:nvPr/>
        </p:nvSpPr>
        <p:spPr>
          <a:xfrm>
            <a:off x="462565" y="2740068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47" name="직사각형 246"/>
          <p:cNvSpPr/>
          <p:nvPr/>
        </p:nvSpPr>
        <p:spPr>
          <a:xfrm>
            <a:off x="482717" y="273297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2055402" y="2732971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117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0" name="직선 연결선 249"/>
          <p:cNvCxnSpPr/>
          <p:nvPr/>
        </p:nvCxnSpPr>
        <p:spPr>
          <a:xfrm>
            <a:off x="462565" y="3455565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0021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모서리가 둥근 직사각형 251"/>
          <p:cNvSpPr/>
          <p:nvPr/>
        </p:nvSpPr>
        <p:spPr>
          <a:xfrm>
            <a:off x="462565" y="3483638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25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1259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모서리가 둥근 직사각형 253"/>
          <p:cNvSpPr/>
          <p:nvPr/>
        </p:nvSpPr>
        <p:spPr>
          <a:xfrm>
            <a:off x="462565" y="4339383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55" name="직사각형 254"/>
          <p:cNvSpPr/>
          <p:nvPr/>
        </p:nvSpPr>
        <p:spPr>
          <a:xfrm>
            <a:off x="482717" y="348557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6" name="직사각형 255"/>
          <p:cNvSpPr/>
          <p:nvPr/>
        </p:nvSpPr>
        <p:spPr>
          <a:xfrm>
            <a:off x="482717" y="433938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57" name="그룹 256"/>
          <p:cNvGrpSpPr/>
          <p:nvPr/>
        </p:nvGrpSpPr>
        <p:grpSpPr>
          <a:xfrm>
            <a:off x="1047503" y="3508146"/>
            <a:ext cx="940381" cy="256414"/>
            <a:chOff x="4107917" y="2676042"/>
            <a:chExt cx="1108233" cy="256414"/>
          </a:xfrm>
        </p:grpSpPr>
        <p:sp>
          <p:nvSpPr>
            <p:cNvPr id="258" name="포인트가 5개인 별 257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59" name="포인트가 5개인 별 258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0" name="포인트가 5개인 별 259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1" name="포인트가 5개인 별 260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2" name="포인트가 5개인 별 261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3" name="포인트가 5개인 별 262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64" name="직사각형 263"/>
          <p:cNvSpPr/>
          <p:nvPr/>
        </p:nvSpPr>
        <p:spPr>
          <a:xfrm>
            <a:off x="482717" y="3954003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5" name="직사각형 264"/>
          <p:cNvSpPr/>
          <p:nvPr/>
        </p:nvSpPr>
        <p:spPr>
          <a:xfrm>
            <a:off x="482717" y="480974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66" name="그룹 265"/>
          <p:cNvGrpSpPr/>
          <p:nvPr/>
        </p:nvGrpSpPr>
        <p:grpSpPr>
          <a:xfrm>
            <a:off x="1047503" y="4372416"/>
            <a:ext cx="651260" cy="256414"/>
            <a:chOff x="4107917" y="2676042"/>
            <a:chExt cx="767506" cy="256414"/>
          </a:xfrm>
        </p:grpSpPr>
        <p:sp>
          <p:nvSpPr>
            <p:cNvPr id="267" name="포인트가 5개인 별 26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8" name="포인트가 5개인 별 26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9" name="포인트가 5개인 별 268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70" name="포인트가 5개인 별 269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71" name="모서리가 둥근 직사각형 270"/>
          <p:cNvSpPr/>
          <p:nvPr/>
        </p:nvSpPr>
        <p:spPr>
          <a:xfrm>
            <a:off x="2459373" y="39876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272" name="모서리가 둥근 직사각형 271"/>
          <p:cNvSpPr/>
          <p:nvPr/>
        </p:nvSpPr>
        <p:spPr>
          <a:xfrm>
            <a:off x="2789628" y="39876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2789628" y="488031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74" name="직사각형 273"/>
          <p:cNvSpPr/>
          <p:nvPr/>
        </p:nvSpPr>
        <p:spPr>
          <a:xfrm>
            <a:off x="2352498" y="348557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2352498" y="433938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3771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744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직사각형 277"/>
          <p:cNvSpPr/>
          <p:nvPr/>
        </p:nvSpPr>
        <p:spPr>
          <a:xfrm>
            <a:off x="462565" y="4636915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279" name="직선 연결선 278"/>
          <p:cNvCxnSpPr/>
          <p:nvPr/>
        </p:nvCxnSpPr>
        <p:spPr>
          <a:xfrm>
            <a:off x="3208957" y="2740068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타원 279"/>
          <p:cNvSpPr/>
          <p:nvPr/>
        </p:nvSpPr>
        <p:spPr>
          <a:xfrm>
            <a:off x="3141218" y="393399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모서리가 둥근 직사각형 280"/>
          <p:cNvSpPr/>
          <p:nvPr/>
        </p:nvSpPr>
        <p:spPr>
          <a:xfrm>
            <a:off x="3294236" y="2700199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282" name="모서리가 둥근 직사각형 281"/>
          <p:cNvSpPr/>
          <p:nvPr/>
        </p:nvSpPr>
        <p:spPr>
          <a:xfrm>
            <a:off x="3344210" y="2762770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83" name="직사각형 282"/>
          <p:cNvSpPr/>
          <p:nvPr/>
        </p:nvSpPr>
        <p:spPr>
          <a:xfrm>
            <a:off x="3352351" y="277279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기초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5602370" y="278800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5" name="모서리가 둥근 직사각형 284"/>
          <p:cNvSpPr/>
          <p:nvPr/>
        </p:nvSpPr>
        <p:spPr>
          <a:xfrm>
            <a:off x="3344210" y="3548186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3344210" y="4341021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87" name="타원 286"/>
          <p:cNvSpPr/>
          <p:nvPr/>
        </p:nvSpPr>
        <p:spPr>
          <a:xfrm>
            <a:off x="6333402" y="393466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직사각형 287"/>
          <p:cNvSpPr/>
          <p:nvPr/>
        </p:nvSpPr>
        <p:spPr>
          <a:xfrm>
            <a:off x="3352351" y="35752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정신 집중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9" name="직사각형 288"/>
          <p:cNvSpPr/>
          <p:nvPr/>
        </p:nvSpPr>
        <p:spPr>
          <a:xfrm>
            <a:off x="5602370" y="35904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0" name="직사각형 289"/>
          <p:cNvSpPr/>
          <p:nvPr/>
        </p:nvSpPr>
        <p:spPr>
          <a:xfrm>
            <a:off x="3352351" y="437727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실전 대비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1" name="직사각형 290"/>
          <p:cNvSpPr/>
          <p:nvPr/>
        </p:nvSpPr>
        <p:spPr>
          <a:xfrm>
            <a:off x="5602370" y="43924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92" name="직선 연결선 291"/>
          <p:cNvCxnSpPr/>
          <p:nvPr/>
        </p:nvCxnSpPr>
        <p:spPr>
          <a:xfrm>
            <a:off x="6411824" y="2733773"/>
            <a:ext cx="0" cy="24578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3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2820218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3615435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4420146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" name="직사각형 295"/>
          <p:cNvSpPr/>
          <p:nvPr/>
        </p:nvSpPr>
        <p:spPr>
          <a:xfrm>
            <a:off x="3352351" y="314953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7" name="직사각형 296"/>
          <p:cNvSpPr/>
          <p:nvPr/>
        </p:nvSpPr>
        <p:spPr>
          <a:xfrm>
            <a:off x="4132639" y="314953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00:05:00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8" name="직사각형 297"/>
          <p:cNvSpPr/>
          <p:nvPr/>
        </p:nvSpPr>
        <p:spPr>
          <a:xfrm>
            <a:off x="3352351" y="395545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9" name="직사각형 298"/>
          <p:cNvSpPr/>
          <p:nvPr/>
        </p:nvSpPr>
        <p:spPr>
          <a:xfrm>
            <a:off x="4132639" y="395545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05:00:00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3352351" y="4769175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1" name="직사각형 300"/>
          <p:cNvSpPr/>
          <p:nvPr/>
        </p:nvSpPr>
        <p:spPr>
          <a:xfrm>
            <a:off x="4132639" y="4769175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12:00:00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5" name="모서리가 둥근 직사각형 304"/>
          <p:cNvSpPr/>
          <p:nvPr/>
        </p:nvSpPr>
        <p:spPr>
          <a:xfrm>
            <a:off x="5376315" y="3212545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306" name="모서리가 둥근 직사각형 305"/>
          <p:cNvSpPr/>
          <p:nvPr/>
        </p:nvSpPr>
        <p:spPr>
          <a:xfrm>
            <a:off x="5376315" y="4016223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pic>
        <p:nvPicPr>
          <p:cNvPr id="307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34" y="416665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모서리가 둥근 직사각형 78"/>
          <p:cNvSpPr/>
          <p:nvPr/>
        </p:nvSpPr>
        <p:spPr>
          <a:xfrm>
            <a:off x="5376315" y="4822062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214829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2459373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2148298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28215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훈련 버튼을 누르면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현재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훈련을 할 수 있는 수습생들이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하이라이트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하이라이트 된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캐릭터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중 하나를 터치하면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팝업이 발생합니다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훈련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시작을 터치하면 팝업이 닫히고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수습생은 경험치를 바로 획득하며 임무 시간에 들어갑니다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취소를 터치하면 팝업이 닫힙니다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1799014" y="5928120"/>
            <a:ext cx="3299486" cy="165618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1799014" y="5928120"/>
            <a:ext cx="3294436" cy="115212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훈련 후 임무를 취하는 동안 다른 임무를 수행할 수 없습니다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계속 하시겠습니까</a:t>
            </a:r>
            <a:r>
              <a:rPr lang="en-US" altLang="ko-KR" sz="1200" dirty="0" smtClean="0"/>
              <a:t>?</a:t>
            </a:r>
            <a:endParaRPr lang="en-US" altLang="ko-KR" sz="1200" dirty="0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239078" y="7254301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 시작</a:t>
            </a:r>
            <a:endParaRPr lang="ko-KR" altLang="en-US" sz="1050" dirty="0"/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3674984" y="7254301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237" name="직사각형 236"/>
          <p:cNvSpPr/>
          <p:nvPr/>
        </p:nvSpPr>
        <p:spPr>
          <a:xfrm>
            <a:off x="2634854" y="5936090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" name="직사각형 237"/>
          <p:cNvSpPr/>
          <p:nvPr/>
        </p:nvSpPr>
        <p:spPr>
          <a:xfrm>
            <a:off x="3415142" y="5936090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05:00:00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3200097" y="625732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0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09" y="6282321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53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모서리가 둥근 직사각형 92"/>
          <p:cNvSpPr/>
          <p:nvPr/>
        </p:nvSpPr>
        <p:spPr>
          <a:xfrm>
            <a:off x="330378" y="2198208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94" name="모서리가 둥근 직사각형 93"/>
          <p:cNvSpPr/>
          <p:nvPr/>
        </p:nvSpPr>
        <p:spPr>
          <a:xfrm>
            <a:off x="6199012" y="2219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95" name="모서리가 둥근 직사각형 94"/>
          <p:cNvSpPr/>
          <p:nvPr/>
        </p:nvSpPr>
        <p:spPr>
          <a:xfrm>
            <a:off x="384330" y="2244420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2344304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97" name="모서리가 둥근 직사각형 96"/>
          <p:cNvSpPr/>
          <p:nvPr/>
        </p:nvSpPr>
        <p:spPr>
          <a:xfrm>
            <a:off x="1364317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98" name="모서리가 둥근 직사각형 97"/>
          <p:cNvSpPr/>
          <p:nvPr/>
        </p:nvSpPr>
        <p:spPr>
          <a:xfrm>
            <a:off x="384331" y="2468888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431632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1292619" y="2508932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430853" y="2705228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03" name="Picture 2" descr="C:\Users\Helpas\Pictures\output\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8881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모서리가 둥근 직사각형 103"/>
          <p:cNvSpPr/>
          <p:nvPr/>
        </p:nvSpPr>
        <p:spPr>
          <a:xfrm>
            <a:off x="462565" y="2740068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05" name="직사각형 104"/>
          <p:cNvSpPr/>
          <p:nvPr/>
        </p:nvSpPr>
        <p:spPr>
          <a:xfrm>
            <a:off x="482717" y="273297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2055402" y="2732971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117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8" name="직선 연결선 107"/>
          <p:cNvCxnSpPr/>
          <p:nvPr/>
        </p:nvCxnSpPr>
        <p:spPr>
          <a:xfrm>
            <a:off x="462565" y="3455565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0021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모서리가 둥근 직사각형 109"/>
          <p:cNvSpPr/>
          <p:nvPr/>
        </p:nvSpPr>
        <p:spPr>
          <a:xfrm>
            <a:off x="462565" y="3483638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1259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모서리가 둥근 직사각형 111"/>
          <p:cNvSpPr/>
          <p:nvPr/>
        </p:nvSpPr>
        <p:spPr>
          <a:xfrm>
            <a:off x="462565" y="4339383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13" name="직사각형 112"/>
          <p:cNvSpPr/>
          <p:nvPr/>
        </p:nvSpPr>
        <p:spPr>
          <a:xfrm>
            <a:off x="482717" y="348557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82717" y="433938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15" name="그룹 114"/>
          <p:cNvGrpSpPr/>
          <p:nvPr/>
        </p:nvGrpSpPr>
        <p:grpSpPr>
          <a:xfrm>
            <a:off x="1047503" y="3508146"/>
            <a:ext cx="940381" cy="256414"/>
            <a:chOff x="4107917" y="2676042"/>
            <a:chExt cx="1108233" cy="256414"/>
          </a:xfrm>
        </p:grpSpPr>
        <p:sp>
          <p:nvSpPr>
            <p:cNvPr id="116" name="포인트가 5개인 별 115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7" name="포인트가 5개인 별 116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9" name="포인트가 5개인 별 118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0" name="포인트가 5개인 별 119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1" name="포인트가 5개인 별 120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22" name="직사각형 121"/>
          <p:cNvSpPr/>
          <p:nvPr/>
        </p:nvSpPr>
        <p:spPr>
          <a:xfrm>
            <a:off x="482717" y="3954003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482717" y="480974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4" name="그룹 123"/>
          <p:cNvGrpSpPr/>
          <p:nvPr/>
        </p:nvGrpSpPr>
        <p:grpSpPr>
          <a:xfrm>
            <a:off x="1047503" y="4372416"/>
            <a:ext cx="651260" cy="256414"/>
            <a:chOff x="4107917" y="2676042"/>
            <a:chExt cx="767506" cy="256414"/>
          </a:xfrm>
        </p:grpSpPr>
        <p:sp>
          <p:nvSpPr>
            <p:cNvPr id="125" name="포인트가 5개인 별 124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7" name="포인트가 5개인 별 126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8" name="포인트가 5개인 별 127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1" name="포인트가 5개인 별 130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32" name="모서리가 둥근 직사각형 131"/>
          <p:cNvSpPr/>
          <p:nvPr/>
        </p:nvSpPr>
        <p:spPr>
          <a:xfrm>
            <a:off x="2459373" y="39876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2789628" y="39876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2789628" y="488031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35" name="직사각형 134"/>
          <p:cNvSpPr/>
          <p:nvPr/>
        </p:nvSpPr>
        <p:spPr>
          <a:xfrm>
            <a:off x="2352498" y="348557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2352498" y="433938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3771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744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직사각형 186"/>
          <p:cNvSpPr/>
          <p:nvPr/>
        </p:nvSpPr>
        <p:spPr>
          <a:xfrm>
            <a:off x="462565" y="4636915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188" name="직선 연결선 187"/>
          <p:cNvCxnSpPr/>
          <p:nvPr/>
        </p:nvCxnSpPr>
        <p:spPr>
          <a:xfrm>
            <a:off x="3208957" y="2740068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타원 188"/>
          <p:cNvSpPr/>
          <p:nvPr/>
        </p:nvSpPr>
        <p:spPr>
          <a:xfrm>
            <a:off x="3141218" y="393399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3294236" y="2700199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3344210" y="2762770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92" name="직사각형 191"/>
          <p:cNvSpPr/>
          <p:nvPr/>
        </p:nvSpPr>
        <p:spPr>
          <a:xfrm>
            <a:off x="3352351" y="277279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기초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5602370" y="278800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4" name="모서리가 둥근 직사각형 193"/>
          <p:cNvSpPr/>
          <p:nvPr/>
        </p:nvSpPr>
        <p:spPr>
          <a:xfrm>
            <a:off x="3344210" y="3548186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3344210" y="4341021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96" name="타원 195"/>
          <p:cNvSpPr/>
          <p:nvPr/>
        </p:nvSpPr>
        <p:spPr>
          <a:xfrm>
            <a:off x="6333402" y="393466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직사각형 196"/>
          <p:cNvSpPr/>
          <p:nvPr/>
        </p:nvSpPr>
        <p:spPr>
          <a:xfrm>
            <a:off x="3352351" y="35752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정신 집중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5602370" y="35904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3352351" y="437727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실전 대비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5602370" y="43924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01" name="직선 연결선 200"/>
          <p:cNvCxnSpPr/>
          <p:nvPr/>
        </p:nvCxnSpPr>
        <p:spPr>
          <a:xfrm>
            <a:off x="6411824" y="2733773"/>
            <a:ext cx="0" cy="24578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2820218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3615435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4420146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직사각형 204"/>
          <p:cNvSpPr/>
          <p:nvPr/>
        </p:nvSpPr>
        <p:spPr>
          <a:xfrm>
            <a:off x="3352351" y="314953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9" name="직사각형 228"/>
          <p:cNvSpPr/>
          <p:nvPr/>
        </p:nvSpPr>
        <p:spPr>
          <a:xfrm>
            <a:off x="4132639" y="314953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00:05:00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0" name="직사각형 229"/>
          <p:cNvSpPr/>
          <p:nvPr/>
        </p:nvSpPr>
        <p:spPr>
          <a:xfrm>
            <a:off x="3352351" y="395545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1" name="직사각형 230"/>
          <p:cNvSpPr/>
          <p:nvPr/>
        </p:nvSpPr>
        <p:spPr>
          <a:xfrm>
            <a:off x="4132639" y="395545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05:00:00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2" name="직사각형 231"/>
          <p:cNvSpPr/>
          <p:nvPr/>
        </p:nvSpPr>
        <p:spPr>
          <a:xfrm>
            <a:off x="3352351" y="4769175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1" name="직사각형 240"/>
          <p:cNvSpPr/>
          <p:nvPr/>
        </p:nvSpPr>
        <p:spPr>
          <a:xfrm>
            <a:off x="4132639" y="4769175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12:00:00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5376315" y="3212545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246" name="모서리가 둥근 직사각형 245"/>
          <p:cNvSpPr/>
          <p:nvPr/>
        </p:nvSpPr>
        <p:spPr>
          <a:xfrm>
            <a:off x="5376315" y="4016223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5376315" y="4824556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214829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2459373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8" name="모서리가 둥근 직사각형 87"/>
          <p:cNvSpPr/>
          <p:nvPr/>
        </p:nvSpPr>
        <p:spPr>
          <a:xfrm>
            <a:off x="2148298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pic>
        <p:nvPicPr>
          <p:cNvPr id="247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450" y="3918921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훈련을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시키면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임무중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마크가 붙습니다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234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53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모서리가 둥근 직사각형 234"/>
          <p:cNvSpPr/>
          <p:nvPr/>
        </p:nvSpPr>
        <p:spPr>
          <a:xfrm>
            <a:off x="330378" y="2198208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6199012" y="2219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384330" y="2244420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238" name="모서리가 둥근 직사각형 237"/>
          <p:cNvSpPr/>
          <p:nvPr/>
        </p:nvSpPr>
        <p:spPr>
          <a:xfrm>
            <a:off x="2344304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239" name="모서리가 둥근 직사각형 238"/>
          <p:cNvSpPr/>
          <p:nvPr/>
        </p:nvSpPr>
        <p:spPr>
          <a:xfrm>
            <a:off x="1364317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240" name="모서리가 둥근 직사각형 239"/>
          <p:cNvSpPr/>
          <p:nvPr/>
        </p:nvSpPr>
        <p:spPr>
          <a:xfrm>
            <a:off x="384331" y="2468888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431632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1292619" y="2508932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430853" y="2705228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245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8881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모서리가 둥근 직사각형 245"/>
          <p:cNvSpPr/>
          <p:nvPr/>
        </p:nvSpPr>
        <p:spPr>
          <a:xfrm>
            <a:off x="462565" y="2740068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47" name="직사각형 246"/>
          <p:cNvSpPr/>
          <p:nvPr/>
        </p:nvSpPr>
        <p:spPr>
          <a:xfrm>
            <a:off x="482717" y="273297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2055402" y="2732971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117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0" name="직선 연결선 249"/>
          <p:cNvCxnSpPr/>
          <p:nvPr/>
        </p:nvCxnSpPr>
        <p:spPr>
          <a:xfrm>
            <a:off x="462565" y="3455565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0021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모서리가 둥근 직사각형 251"/>
          <p:cNvSpPr/>
          <p:nvPr/>
        </p:nvSpPr>
        <p:spPr>
          <a:xfrm>
            <a:off x="462565" y="3483638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25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1259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모서리가 둥근 직사각형 253"/>
          <p:cNvSpPr/>
          <p:nvPr/>
        </p:nvSpPr>
        <p:spPr>
          <a:xfrm>
            <a:off x="462565" y="4339383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55" name="직사각형 254"/>
          <p:cNvSpPr/>
          <p:nvPr/>
        </p:nvSpPr>
        <p:spPr>
          <a:xfrm>
            <a:off x="482717" y="348557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6" name="직사각형 255"/>
          <p:cNvSpPr/>
          <p:nvPr/>
        </p:nvSpPr>
        <p:spPr>
          <a:xfrm>
            <a:off x="482717" y="433938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57" name="그룹 256"/>
          <p:cNvGrpSpPr/>
          <p:nvPr/>
        </p:nvGrpSpPr>
        <p:grpSpPr>
          <a:xfrm>
            <a:off x="1047503" y="3508146"/>
            <a:ext cx="940381" cy="256414"/>
            <a:chOff x="4107917" y="2676042"/>
            <a:chExt cx="1108233" cy="256414"/>
          </a:xfrm>
        </p:grpSpPr>
        <p:sp>
          <p:nvSpPr>
            <p:cNvPr id="258" name="포인트가 5개인 별 257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59" name="포인트가 5개인 별 258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0" name="포인트가 5개인 별 259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1" name="포인트가 5개인 별 260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2" name="포인트가 5개인 별 261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3" name="포인트가 5개인 별 262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64" name="직사각형 263"/>
          <p:cNvSpPr/>
          <p:nvPr/>
        </p:nvSpPr>
        <p:spPr>
          <a:xfrm>
            <a:off x="482717" y="3954003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5" name="직사각형 264"/>
          <p:cNvSpPr/>
          <p:nvPr/>
        </p:nvSpPr>
        <p:spPr>
          <a:xfrm>
            <a:off x="482717" y="480974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66" name="그룹 265"/>
          <p:cNvGrpSpPr/>
          <p:nvPr/>
        </p:nvGrpSpPr>
        <p:grpSpPr>
          <a:xfrm>
            <a:off x="1047503" y="4372416"/>
            <a:ext cx="651260" cy="256414"/>
            <a:chOff x="4107917" y="2676042"/>
            <a:chExt cx="767506" cy="256414"/>
          </a:xfrm>
        </p:grpSpPr>
        <p:sp>
          <p:nvSpPr>
            <p:cNvPr id="267" name="포인트가 5개인 별 26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8" name="포인트가 5개인 별 26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9" name="포인트가 5개인 별 268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70" name="포인트가 5개인 별 269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71" name="모서리가 둥근 직사각형 270"/>
          <p:cNvSpPr/>
          <p:nvPr/>
        </p:nvSpPr>
        <p:spPr>
          <a:xfrm>
            <a:off x="2459373" y="39876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272" name="모서리가 둥근 직사각형 271"/>
          <p:cNvSpPr/>
          <p:nvPr/>
        </p:nvSpPr>
        <p:spPr>
          <a:xfrm>
            <a:off x="2789628" y="39876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2789628" y="488031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74" name="직사각형 273"/>
          <p:cNvSpPr/>
          <p:nvPr/>
        </p:nvSpPr>
        <p:spPr>
          <a:xfrm>
            <a:off x="2352498" y="348557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2352498" y="433938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3771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744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직사각형 277"/>
          <p:cNvSpPr/>
          <p:nvPr/>
        </p:nvSpPr>
        <p:spPr>
          <a:xfrm>
            <a:off x="462565" y="4636915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279" name="직선 연결선 278"/>
          <p:cNvCxnSpPr/>
          <p:nvPr/>
        </p:nvCxnSpPr>
        <p:spPr>
          <a:xfrm>
            <a:off x="3208957" y="2740068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타원 279"/>
          <p:cNvSpPr/>
          <p:nvPr/>
        </p:nvSpPr>
        <p:spPr>
          <a:xfrm>
            <a:off x="3141218" y="393399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모서리가 둥근 직사각형 280"/>
          <p:cNvSpPr/>
          <p:nvPr/>
        </p:nvSpPr>
        <p:spPr>
          <a:xfrm>
            <a:off x="3294236" y="2700199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282" name="모서리가 둥근 직사각형 281"/>
          <p:cNvSpPr/>
          <p:nvPr/>
        </p:nvSpPr>
        <p:spPr>
          <a:xfrm>
            <a:off x="3344210" y="2762770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83" name="직사각형 282"/>
          <p:cNvSpPr/>
          <p:nvPr/>
        </p:nvSpPr>
        <p:spPr>
          <a:xfrm>
            <a:off x="3352351" y="277279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기초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5602370" y="278800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5" name="모서리가 둥근 직사각형 284"/>
          <p:cNvSpPr/>
          <p:nvPr/>
        </p:nvSpPr>
        <p:spPr>
          <a:xfrm>
            <a:off x="3344210" y="3548186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3344210" y="4341021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87" name="타원 286"/>
          <p:cNvSpPr/>
          <p:nvPr/>
        </p:nvSpPr>
        <p:spPr>
          <a:xfrm>
            <a:off x="6333402" y="393466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직사각형 287"/>
          <p:cNvSpPr/>
          <p:nvPr/>
        </p:nvSpPr>
        <p:spPr>
          <a:xfrm>
            <a:off x="3352351" y="35752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정신 집중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9" name="직사각형 288"/>
          <p:cNvSpPr/>
          <p:nvPr/>
        </p:nvSpPr>
        <p:spPr>
          <a:xfrm>
            <a:off x="5602370" y="35904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0" name="직사각형 289"/>
          <p:cNvSpPr/>
          <p:nvPr/>
        </p:nvSpPr>
        <p:spPr>
          <a:xfrm>
            <a:off x="3352351" y="437727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실전 대비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1" name="직사각형 290"/>
          <p:cNvSpPr/>
          <p:nvPr/>
        </p:nvSpPr>
        <p:spPr>
          <a:xfrm>
            <a:off x="5602370" y="43924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92" name="직선 연결선 291"/>
          <p:cNvCxnSpPr/>
          <p:nvPr/>
        </p:nvCxnSpPr>
        <p:spPr>
          <a:xfrm>
            <a:off x="6411824" y="2733773"/>
            <a:ext cx="0" cy="24578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3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2820218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3615435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4420146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" name="직사각형 295"/>
          <p:cNvSpPr/>
          <p:nvPr/>
        </p:nvSpPr>
        <p:spPr>
          <a:xfrm>
            <a:off x="3352351" y="314953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7" name="직사각형 296"/>
          <p:cNvSpPr/>
          <p:nvPr/>
        </p:nvSpPr>
        <p:spPr>
          <a:xfrm>
            <a:off x="4132639" y="314953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00:05:00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8" name="직사각형 297"/>
          <p:cNvSpPr/>
          <p:nvPr/>
        </p:nvSpPr>
        <p:spPr>
          <a:xfrm>
            <a:off x="3352351" y="395545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9" name="직사각형 298"/>
          <p:cNvSpPr/>
          <p:nvPr/>
        </p:nvSpPr>
        <p:spPr>
          <a:xfrm>
            <a:off x="4132639" y="395545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05:00:00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3352351" y="4769175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1" name="직사각형 300"/>
          <p:cNvSpPr/>
          <p:nvPr/>
        </p:nvSpPr>
        <p:spPr>
          <a:xfrm>
            <a:off x="4132639" y="4769175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12:00:00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5" name="모서리가 둥근 직사각형 304"/>
          <p:cNvSpPr/>
          <p:nvPr/>
        </p:nvSpPr>
        <p:spPr>
          <a:xfrm>
            <a:off x="5376315" y="3212545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306" name="모서리가 둥근 직사각형 305"/>
          <p:cNvSpPr/>
          <p:nvPr/>
        </p:nvSpPr>
        <p:spPr>
          <a:xfrm>
            <a:off x="5376315" y="4016223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79" name="직사각형 78"/>
          <p:cNvSpPr/>
          <p:nvPr/>
        </p:nvSpPr>
        <p:spPr>
          <a:xfrm>
            <a:off x="462565" y="3793122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5376315" y="4824556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214829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2459373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1" name="모서리가 둥근 직사각형 80"/>
          <p:cNvSpPr/>
          <p:nvPr/>
        </p:nvSpPr>
        <p:spPr>
          <a:xfrm>
            <a:off x="2148298" y="48939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4864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기존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시스템 재설계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룰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재설계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룰 수정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버전 관리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정보 보기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임무 화면에서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관리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탭을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140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모서리가 둥근 직사각형 140"/>
          <p:cNvSpPr/>
          <p:nvPr/>
        </p:nvSpPr>
        <p:spPr>
          <a:xfrm>
            <a:off x="330378" y="2411739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6199012" y="2433029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384330" y="2457951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2344304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1364317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384331" y="2682419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431632" y="2722463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1292619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3321120" y="2922283"/>
            <a:ext cx="3148243" cy="253099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430853" y="2918759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52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962412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모서리가 둥근 직사각형 152"/>
          <p:cNvSpPr/>
          <p:nvPr/>
        </p:nvSpPr>
        <p:spPr>
          <a:xfrm>
            <a:off x="462565" y="2953599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54" name="직사각형 153"/>
          <p:cNvSpPr/>
          <p:nvPr/>
        </p:nvSpPr>
        <p:spPr>
          <a:xfrm>
            <a:off x="482717" y="294650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2055402" y="2946502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3004701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7" name="직선 연결선 156"/>
          <p:cNvCxnSpPr/>
          <p:nvPr/>
        </p:nvCxnSpPr>
        <p:spPr>
          <a:xfrm>
            <a:off x="462565" y="3669096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733552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모서리가 둥근 직사각형 158"/>
          <p:cNvSpPr/>
          <p:nvPr/>
        </p:nvSpPr>
        <p:spPr>
          <a:xfrm>
            <a:off x="462565" y="3697169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564790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모서리가 둥근 직사각형 160"/>
          <p:cNvSpPr/>
          <p:nvPr/>
        </p:nvSpPr>
        <p:spPr>
          <a:xfrm>
            <a:off x="462565" y="4552914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62" name="직사각형 161"/>
          <p:cNvSpPr/>
          <p:nvPr/>
        </p:nvSpPr>
        <p:spPr>
          <a:xfrm>
            <a:off x="482717" y="369910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482717" y="4552914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64" name="그룹 163"/>
          <p:cNvGrpSpPr/>
          <p:nvPr/>
        </p:nvGrpSpPr>
        <p:grpSpPr>
          <a:xfrm>
            <a:off x="1047503" y="3721677"/>
            <a:ext cx="940381" cy="256414"/>
            <a:chOff x="4107917" y="2676042"/>
            <a:chExt cx="1108233" cy="256414"/>
          </a:xfrm>
        </p:grpSpPr>
        <p:sp>
          <p:nvSpPr>
            <p:cNvPr id="165" name="포인트가 5개인 별 164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6" name="포인트가 5개인 별 165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7" name="포인트가 5개인 별 166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8" name="포인트가 5개인 별 167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9" name="포인트가 5개인 별 168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0" name="포인트가 5개인 별 169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71" name="직사각형 170"/>
          <p:cNvSpPr/>
          <p:nvPr/>
        </p:nvSpPr>
        <p:spPr>
          <a:xfrm>
            <a:off x="482717" y="416753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482717" y="5023279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73" name="그룹 172"/>
          <p:cNvGrpSpPr/>
          <p:nvPr/>
        </p:nvGrpSpPr>
        <p:grpSpPr>
          <a:xfrm>
            <a:off x="1047503" y="4585947"/>
            <a:ext cx="651260" cy="256414"/>
            <a:chOff x="4107917" y="2676042"/>
            <a:chExt cx="767506" cy="256414"/>
          </a:xfrm>
        </p:grpSpPr>
        <p:sp>
          <p:nvSpPr>
            <p:cNvPr id="174" name="포인트가 5개인 별 173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5" name="포인트가 5개인 별 174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6" name="포인트가 5개인 별 175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7" name="포인트가 5개인 별 176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78" name="모서리가 둥근 직사각형 177"/>
          <p:cNvSpPr/>
          <p:nvPr/>
        </p:nvSpPr>
        <p:spPr>
          <a:xfrm>
            <a:off x="2459373" y="420116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789628" y="420116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2789628" y="509385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38" name="직사각형 237"/>
          <p:cNvSpPr/>
          <p:nvPr/>
        </p:nvSpPr>
        <p:spPr>
          <a:xfrm>
            <a:off x="2352498" y="369910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2352498" y="4552914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75730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610975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직사각형 241"/>
          <p:cNvSpPr/>
          <p:nvPr/>
        </p:nvSpPr>
        <p:spPr>
          <a:xfrm>
            <a:off x="462565" y="4850446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243" name="직선 연결선 242"/>
          <p:cNvCxnSpPr/>
          <p:nvPr/>
        </p:nvCxnSpPr>
        <p:spPr>
          <a:xfrm>
            <a:off x="3208957" y="2953599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타원 243"/>
          <p:cNvSpPr/>
          <p:nvPr/>
        </p:nvSpPr>
        <p:spPr>
          <a:xfrm>
            <a:off x="3141218" y="414753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3371094" y="2968643"/>
            <a:ext cx="3013159" cy="70045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46" name="직사각형 245"/>
          <p:cNvSpPr/>
          <p:nvPr/>
        </p:nvSpPr>
        <p:spPr>
          <a:xfrm>
            <a:off x="3379235" y="292152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5629254" y="2970578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3028777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" name="모서리가 둥근 직사각형 248"/>
          <p:cNvSpPr/>
          <p:nvPr/>
        </p:nvSpPr>
        <p:spPr>
          <a:xfrm>
            <a:off x="3371094" y="3697169"/>
            <a:ext cx="3013159" cy="7082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50" name="모서리가 둥근 직사각형 249"/>
          <p:cNvSpPr/>
          <p:nvPr/>
        </p:nvSpPr>
        <p:spPr>
          <a:xfrm>
            <a:off x="3371094" y="4432505"/>
            <a:ext cx="3013159" cy="6964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cxnSp>
        <p:nvCxnSpPr>
          <p:cNvPr id="251" name="직선 연결선 250"/>
          <p:cNvCxnSpPr/>
          <p:nvPr/>
        </p:nvCxnSpPr>
        <p:spPr>
          <a:xfrm>
            <a:off x="6438708" y="2939646"/>
            <a:ext cx="0" cy="2465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타원 251"/>
          <p:cNvSpPr/>
          <p:nvPr/>
        </p:nvSpPr>
        <p:spPr>
          <a:xfrm>
            <a:off x="6360286" y="408364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모서리가 둥근 직사각형 253"/>
          <p:cNvSpPr/>
          <p:nvPr/>
        </p:nvSpPr>
        <p:spPr>
          <a:xfrm>
            <a:off x="5685030" y="3305663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55" name="모서리가 둥근 직사각형 254"/>
          <p:cNvSpPr/>
          <p:nvPr/>
        </p:nvSpPr>
        <p:spPr>
          <a:xfrm>
            <a:off x="6026019" y="3305663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56" name="직사각형 255"/>
          <p:cNvSpPr/>
          <p:nvPr/>
        </p:nvSpPr>
        <p:spPr>
          <a:xfrm>
            <a:off x="3379235" y="3667062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5629254" y="371611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3774318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" name="모서리가 둥근 직사각형 259"/>
          <p:cNvSpPr/>
          <p:nvPr/>
        </p:nvSpPr>
        <p:spPr>
          <a:xfrm>
            <a:off x="5685030" y="405120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6026019" y="405120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62" name="직사각형 261"/>
          <p:cNvSpPr/>
          <p:nvPr/>
        </p:nvSpPr>
        <p:spPr>
          <a:xfrm>
            <a:off x="3379235" y="441160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3" name="직사각형 262"/>
          <p:cNvSpPr/>
          <p:nvPr/>
        </p:nvSpPr>
        <p:spPr>
          <a:xfrm>
            <a:off x="5629254" y="44606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6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451886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" name="모서리가 둥근 직사각형 265"/>
          <p:cNvSpPr/>
          <p:nvPr/>
        </p:nvSpPr>
        <p:spPr>
          <a:xfrm>
            <a:off x="5685030" y="4795748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6026019" y="4795748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pic>
        <p:nvPicPr>
          <p:cNvPr id="270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471" y="254773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모서리가 둥근 직사각형 76"/>
          <p:cNvSpPr/>
          <p:nvPr/>
        </p:nvSpPr>
        <p:spPr>
          <a:xfrm>
            <a:off x="2148298" y="421196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2459373" y="511717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2148298" y="511717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16283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관리 화면으로 입장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첫 화면은 영웅의 초상화와 함께 수습생 관련 전반적인 개요를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좌측 리스트에서는 영웅이 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수습생을 터치하면 수습생 정보도 볼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21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53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모서리가 둥근 직사각형 218"/>
          <p:cNvSpPr/>
          <p:nvPr/>
        </p:nvSpPr>
        <p:spPr>
          <a:xfrm>
            <a:off x="330378" y="2198208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20" name="모서리가 둥근 직사각형 219"/>
          <p:cNvSpPr/>
          <p:nvPr/>
        </p:nvSpPr>
        <p:spPr>
          <a:xfrm>
            <a:off x="6199012" y="2219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221" name="모서리가 둥근 직사각형 220"/>
          <p:cNvSpPr/>
          <p:nvPr/>
        </p:nvSpPr>
        <p:spPr>
          <a:xfrm>
            <a:off x="384330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222" name="모서리가 둥근 직사각형 221"/>
          <p:cNvSpPr/>
          <p:nvPr/>
        </p:nvSpPr>
        <p:spPr>
          <a:xfrm>
            <a:off x="2344304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223" name="모서리가 둥근 직사각형 222"/>
          <p:cNvSpPr/>
          <p:nvPr/>
        </p:nvSpPr>
        <p:spPr>
          <a:xfrm>
            <a:off x="1364317" y="2244420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224" name="모서리가 둥근 직사각형 223"/>
          <p:cNvSpPr/>
          <p:nvPr/>
        </p:nvSpPr>
        <p:spPr>
          <a:xfrm>
            <a:off x="384331" y="2468888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25" name="모서리가 둥근 직사각형 224"/>
          <p:cNvSpPr/>
          <p:nvPr/>
        </p:nvSpPr>
        <p:spPr>
          <a:xfrm>
            <a:off x="431632" y="2508932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226" name="모서리가 둥근 직사각형 225"/>
          <p:cNvSpPr/>
          <p:nvPr/>
        </p:nvSpPr>
        <p:spPr>
          <a:xfrm>
            <a:off x="1292619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227" name="모서리가 둥근 직사각형 226"/>
          <p:cNvSpPr/>
          <p:nvPr/>
        </p:nvSpPr>
        <p:spPr>
          <a:xfrm>
            <a:off x="2153605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228" name="모서리가 둥근 직사각형 227"/>
          <p:cNvSpPr/>
          <p:nvPr/>
        </p:nvSpPr>
        <p:spPr>
          <a:xfrm>
            <a:off x="430853" y="2705228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22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2774729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모서리가 둥근 직사각형 229"/>
          <p:cNvSpPr/>
          <p:nvPr/>
        </p:nvSpPr>
        <p:spPr>
          <a:xfrm>
            <a:off x="475674" y="2738346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23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3605967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모서리가 둥근 직사각형 231"/>
          <p:cNvSpPr/>
          <p:nvPr/>
        </p:nvSpPr>
        <p:spPr>
          <a:xfrm>
            <a:off x="462565" y="3594091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33" name="직사각형 232"/>
          <p:cNvSpPr/>
          <p:nvPr/>
        </p:nvSpPr>
        <p:spPr>
          <a:xfrm>
            <a:off x="482717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4" name="직사각형 233"/>
          <p:cNvSpPr/>
          <p:nvPr/>
        </p:nvSpPr>
        <p:spPr>
          <a:xfrm>
            <a:off x="482717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35" name="그룹 234"/>
          <p:cNvGrpSpPr/>
          <p:nvPr/>
        </p:nvGrpSpPr>
        <p:grpSpPr>
          <a:xfrm>
            <a:off x="1047503" y="2762854"/>
            <a:ext cx="940381" cy="256414"/>
            <a:chOff x="4107917" y="2676042"/>
            <a:chExt cx="1108233" cy="256414"/>
          </a:xfrm>
        </p:grpSpPr>
        <p:sp>
          <p:nvSpPr>
            <p:cNvPr id="236" name="포인트가 5개인 별 235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7" name="포인트가 5개인 별 236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8" name="포인트가 5개인 별 237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9" name="포인트가 5개인 별 238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40" name="포인트가 5개인 별 239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41" name="포인트가 5개인 별 240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42" name="직사각형 241"/>
          <p:cNvSpPr/>
          <p:nvPr/>
        </p:nvSpPr>
        <p:spPr>
          <a:xfrm>
            <a:off x="482717" y="320871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482717" y="406445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44" name="그룹 243"/>
          <p:cNvGrpSpPr/>
          <p:nvPr/>
        </p:nvGrpSpPr>
        <p:grpSpPr>
          <a:xfrm>
            <a:off x="1047503" y="3627124"/>
            <a:ext cx="651260" cy="256414"/>
            <a:chOff x="4107917" y="2676042"/>
            <a:chExt cx="767506" cy="256414"/>
          </a:xfrm>
        </p:grpSpPr>
        <p:sp>
          <p:nvSpPr>
            <p:cNvPr id="245" name="포인트가 5개인 별 244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46" name="포인트가 5개인 별 245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47" name="포인트가 5개인 별 246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48" name="포인트가 5개인 별 247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49" name="모서리가 둥근 직사각형 248"/>
          <p:cNvSpPr/>
          <p:nvPr/>
        </p:nvSpPr>
        <p:spPr>
          <a:xfrm>
            <a:off x="2459373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250" name="모서리가 둥근 직사각형 249"/>
          <p:cNvSpPr/>
          <p:nvPr/>
        </p:nvSpPr>
        <p:spPr>
          <a:xfrm>
            <a:off x="2789628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51" name="모서리가 둥근 직사각형 250"/>
          <p:cNvSpPr/>
          <p:nvPr/>
        </p:nvSpPr>
        <p:spPr>
          <a:xfrm>
            <a:off x="2789628" y="413502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52" name="직사각형 251"/>
          <p:cNvSpPr/>
          <p:nvPr/>
        </p:nvSpPr>
        <p:spPr>
          <a:xfrm>
            <a:off x="2352498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3" name="직사각형 252"/>
          <p:cNvSpPr/>
          <p:nvPr/>
        </p:nvSpPr>
        <p:spPr>
          <a:xfrm>
            <a:off x="2352498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279847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65215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직사각형 255"/>
          <p:cNvSpPr/>
          <p:nvPr/>
        </p:nvSpPr>
        <p:spPr>
          <a:xfrm>
            <a:off x="462565" y="3891623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257" name="직선 연결선 256"/>
          <p:cNvCxnSpPr/>
          <p:nvPr/>
        </p:nvCxnSpPr>
        <p:spPr>
          <a:xfrm>
            <a:off x="3208957" y="2740068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타원 257"/>
          <p:cNvSpPr/>
          <p:nvPr/>
        </p:nvSpPr>
        <p:spPr>
          <a:xfrm>
            <a:off x="3141218" y="393399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3294236" y="2700199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grpSp>
        <p:nvGrpSpPr>
          <p:cNvPr id="260" name="그룹 259"/>
          <p:cNvGrpSpPr/>
          <p:nvPr/>
        </p:nvGrpSpPr>
        <p:grpSpPr>
          <a:xfrm>
            <a:off x="475674" y="4472018"/>
            <a:ext cx="2665406" cy="767734"/>
            <a:chOff x="2829266" y="3863526"/>
            <a:chExt cx="2665406" cy="852221"/>
          </a:xfrm>
        </p:grpSpPr>
        <p:pic>
          <p:nvPicPr>
            <p:cNvPr id="261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418" y="3898714"/>
              <a:ext cx="2618195" cy="77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2" name="모서리가 둥근 직사각형 261"/>
            <p:cNvSpPr/>
            <p:nvPr/>
          </p:nvSpPr>
          <p:spPr>
            <a:xfrm>
              <a:off x="2829266" y="3863526"/>
              <a:ext cx="2665406" cy="852221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  <a:alpha val="6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63" name="직사각형 262"/>
            <p:cNvSpPr/>
            <p:nvPr/>
          </p:nvSpPr>
          <p:spPr>
            <a:xfrm>
              <a:off x="2849418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LV 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2849418" y="4319421"/>
              <a:ext cx="1588292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모에모에해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65" name="그룹 264"/>
            <p:cNvGrpSpPr/>
            <p:nvPr/>
          </p:nvGrpSpPr>
          <p:grpSpPr>
            <a:xfrm>
              <a:off x="3414204" y="3886839"/>
              <a:ext cx="362139" cy="256414"/>
              <a:chOff x="4107917" y="2676042"/>
              <a:chExt cx="426778" cy="256414"/>
            </a:xfrm>
          </p:grpSpPr>
          <p:sp>
            <p:nvSpPr>
              <p:cNvPr id="269" name="포인트가 5개인 별 268"/>
              <p:cNvSpPr/>
              <p:nvPr/>
            </p:nvSpPr>
            <p:spPr>
              <a:xfrm>
                <a:off x="4107917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70" name="포인트가 5개인 별 269"/>
              <p:cNvSpPr/>
              <p:nvPr/>
            </p:nvSpPr>
            <p:spPr>
              <a:xfrm>
                <a:off x="4278281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266" name="모서리가 둥근 직사각형 265"/>
            <p:cNvSpPr/>
            <p:nvPr/>
          </p:nvSpPr>
          <p:spPr>
            <a:xfrm>
              <a:off x="5156329" y="4401288"/>
              <a:ext cx="291488" cy="27565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스킬</a:t>
              </a:r>
              <a:endParaRPr lang="ko-KR" altLang="en-US" sz="800" dirty="0"/>
            </a:p>
          </p:txBody>
        </p:sp>
        <p:sp>
          <p:nvSpPr>
            <p:cNvPr id="267" name="직사각형 266"/>
            <p:cNvSpPr/>
            <p:nvPr/>
          </p:nvSpPr>
          <p:spPr>
            <a:xfrm>
              <a:off x="4719199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174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268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0" y="3943234"/>
              <a:ext cx="213020" cy="24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1" name="Picture 2" descr="C:\Users\Helpas\Pictures\output\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53" y="2762310"/>
            <a:ext cx="2964584" cy="7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" name="모서리가 둥근 직사각형 271"/>
          <p:cNvSpPr/>
          <p:nvPr/>
        </p:nvSpPr>
        <p:spPr>
          <a:xfrm>
            <a:off x="3385322" y="2746852"/>
            <a:ext cx="3006471" cy="2393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73" name="직사각형 272"/>
          <p:cNvSpPr/>
          <p:nvPr/>
        </p:nvSpPr>
        <p:spPr>
          <a:xfrm>
            <a:off x="3408053" y="2781330"/>
            <a:ext cx="839136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5181978" y="2781330"/>
            <a:ext cx="1174249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7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699" y="2835069"/>
            <a:ext cx="240278" cy="2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직사각형 275"/>
          <p:cNvSpPr/>
          <p:nvPr/>
        </p:nvSpPr>
        <p:spPr>
          <a:xfrm>
            <a:off x="3333788" y="3590092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현재 수습생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7" name="직사각형 276"/>
          <p:cNvSpPr/>
          <p:nvPr/>
        </p:nvSpPr>
        <p:spPr>
          <a:xfrm>
            <a:off x="4941175" y="3590092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3333788" y="3752525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보유 가능 최대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4941175" y="3752525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0" name="직사각형 279"/>
          <p:cNvSpPr/>
          <p:nvPr/>
        </p:nvSpPr>
        <p:spPr>
          <a:xfrm>
            <a:off x="3333788" y="3917632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중 수습생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1" name="직사각형 280"/>
          <p:cNvSpPr/>
          <p:nvPr/>
        </p:nvSpPr>
        <p:spPr>
          <a:xfrm>
            <a:off x="4941175" y="3917632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3333788" y="3420412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6" name="직사각형 285"/>
          <p:cNvSpPr/>
          <p:nvPr/>
        </p:nvSpPr>
        <p:spPr>
          <a:xfrm>
            <a:off x="3333788" y="4694721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다음 모집까지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7" name="직사각형 286"/>
          <p:cNvSpPr/>
          <p:nvPr/>
        </p:nvSpPr>
        <p:spPr>
          <a:xfrm>
            <a:off x="4941175" y="4694721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- 59 : 21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8" name="직사각형 287"/>
          <p:cNvSpPr/>
          <p:nvPr/>
        </p:nvSpPr>
        <p:spPr>
          <a:xfrm>
            <a:off x="3333788" y="4524756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고</a:t>
            </a:r>
            <a:r>
              <a:rPr lang="ko-KR" altLang="en-US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용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9" name="직사각형 288"/>
          <p:cNvSpPr/>
          <p:nvPr/>
        </p:nvSpPr>
        <p:spPr>
          <a:xfrm>
            <a:off x="3333788" y="4871908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목록 초기화까지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0" name="직사각형 289"/>
          <p:cNvSpPr/>
          <p:nvPr/>
        </p:nvSpPr>
        <p:spPr>
          <a:xfrm>
            <a:off x="4941175" y="4871908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- 19 : 21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92" name="직선 연결선 291"/>
          <p:cNvCxnSpPr/>
          <p:nvPr/>
        </p:nvCxnSpPr>
        <p:spPr>
          <a:xfrm>
            <a:off x="3449309" y="4446312"/>
            <a:ext cx="285897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직사각형 80"/>
          <p:cNvSpPr/>
          <p:nvPr/>
        </p:nvSpPr>
        <p:spPr>
          <a:xfrm>
            <a:off x="3333788" y="4144927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추종자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941175" y="4144927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2184394" y="324311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2495469" y="495412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3" name="모서리가 둥근 직사각형 82"/>
          <p:cNvSpPr/>
          <p:nvPr/>
        </p:nvSpPr>
        <p:spPr>
          <a:xfrm>
            <a:off x="2184394" y="495412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pic>
        <p:nvPicPr>
          <p:cNvPr id="21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796" y="314934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모서리가 둥근 직사각형 83"/>
          <p:cNvSpPr/>
          <p:nvPr/>
        </p:nvSpPr>
        <p:spPr>
          <a:xfrm>
            <a:off x="2459373" y="4144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2184394" y="414492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984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정보 화면에서는 수습생의 정보를 볼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내가 보고 있는 수습생 테두리를 하이라이트 시켜줍니다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아이콘을 터치하면 팝업으로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대한 설명을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화면 어디든 터치하면 팝업이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아직 등급이 되지 않아 해제 되지 않은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스킬에는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자물쇠와 해제 등급이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 시 팝업도 정상적으로 확인되고 설명도 나오지만 아이콘은 여전히 자물쇠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39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53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" name="모서리가 둥근 직사각형 391"/>
          <p:cNvSpPr/>
          <p:nvPr/>
        </p:nvSpPr>
        <p:spPr>
          <a:xfrm>
            <a:off x="330378" y="2198208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93" name="모서리가 둥근 직사각형 392"/>
          <p:cNvSpPr/>
          <p:nvPr/>
        </p:nvSpPr>
        <p:spPr>
          <a:xfrm>
            <a:off x="6199012" y="2219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394" name="모서리가 둥근 직사각형 393"/>
          <p:cNvSpPr/>
          <p:nvPr/>
        </p:nvSpPr>
        <p:spPr>
          <a:xfrm>
            <a:off x="384330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395" name="모서리가 둥근 직사각형 394"/>
          <p:cNvSpPr/>
          <p:nvPr/>
        </p:nvSpPr>
        <p:spPr>
          <a:xfrm>
            <a:off x="2344304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396" name="모서리가 둥근 직사각형 395"/>
          <p:cNvSpPr/>
          <p:nvPr/>
        </p:nvSpPr>
        <p:spPr>
          <a:xfrm>
            <a:off x="1364317" y="2244420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397" name="모서리가 둥근 직사각형 396"/>
          <p:cNvSpPr/>
          <p:nvPr/>
        </p:nvSpPr>
        <p:spPr>
          <a:xfrm>
            <a:off x="384331" y="2468888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98" name="모서리가 둥근 직사각형 397"/>
          <p:cNvSpPr/>
          <p:nvPr/>
        </p:nvSpPr>
        <p:spPr>
          <a:xfrm>
            <a:off x="431632" y="2508932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정보</a:t>
            </a:r>
            <a:endParaRPr lang="ko-KR" altLang="en-US" sz="1050" dirty="0"/>
          </a:p>
        </p:txBody>
      </p:sp>
      <p:sp>
        <p:nvSpPr>
          <p:cNvPr id="399" name="모서리가 둥근 직사각형 398"/>
          <p:cNvSpPr/>
          <p:nvPr/>
        </p:nvSpPr>
        <p:spPr>
          <a:xfrm>
            <a:off x="1292619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</a:t>
            </a:r>
            <a:endParaRPr lang="ko-KR" altLang="en-US" sz="1050" dirty="0"/>
          </a:p>
        </p:txBody>
      </p:sp>
      <p:sp>
        <p:nvSpPr>
          <p:cNvPr id="400" name="모서리가 둥근 직사각형 399"/>
          <p:cNvSpPr/>
          <p:nvPr/>
        </p:nvSpPr>
        <p:spPr>
          <a:xfrm>
            <a:off x="2153605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401" name="모서리가 둥근 직사각형 400"/>
          <p:cNvSpPr/>
          <p:nvPr/>
        </p:nvSpPr>
        <p:spPr>
          <a:xfrm>
            <a:off x="430853" y="2705228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436" name="직선 연결선 435"/>
          <p:cNvCxnSpPr/>
          <p:nvPr/>
        </p:nvCxnSpPr>
        <p:spPr>
          <a:xfrm>
            <a:off x="3208957" y="2740068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모서리가 둥근 직사각형 437"/>
          <p:cNvSpPr/>
          <p:nvPr/>
        </p:nvSpPr>
        <p:spPr>
          <a:xfrm>
            <a:off x="3294236" y="2700199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43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320" y="2767990"/>
            <a:ext cx="2977618" cy="72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" name="모서리가 둥근 직사각형 439"/>
          <p:cNvSpPr/>
          <p:nvPr/>
        </p:nvSpPr>
        <p:spPr>
          <a:xfrm>
            <a:off x="3360320" y="2746853"/>
            <a:ext cx="3019689" cy="24447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441" name="직사각형 440"/>
          <p:cNvSpPr/>
          <p:nvPr/>
        </p:nvSpPr>
        <p:spPr>
          <a:xfrm>
            <a:off x="3368474" y="2766962"/>
            <a:ext cx="842825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2" name="직사각형 441"/>
          <p:cNvSpPr/>
          <p:nvPr/>
        </p:nvSpPr>
        <p:spPr>
          <a:xfrm>
            <a:off x="3368474" y="3170364"/>
            <a:ext cx="1799406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3" name="모서리가 둥근 직사각형 442"/>
          <p:cNvSpPr/>
          <p:nvPr/>
        </p:nvSpPr>
        <p:spPr>
          <a:xfrm>
            <a:off x="5982017" y="3246415"/>
            <a:ext cx="330232" cy="2560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444" name="직사각형 443"/>
          <p:cNvSpPr/>
          <p:nvPr/>
        </p:nvSpPr>
        <p:spPr>
          <a:xfrm>
            <a:off x="5486784" y="2766962"/>
            <a:ext cx="842825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4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264" y="2820899"/>
            <a:ext cx="241334" cy="2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직사각형 445"/>
          <p:cNvSpPr/>
          <p:nvPr/>
        </p:nvSpPr>
        <p:spPr>
          <a:xfrm>
            <a:off x="3368473" y="3728702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rgbClr val="FFC000"/>
                  </a:solidFill>
                </a:ln>
                <a:solidFill>
                  <a:schemeClr val="tx1"/>
                </a:solidFill>
              </a:rPr>
              <a:t>물리 공격력</a:t>
            </a:r>
            <a:endParaRPr lang="ko-KR" altLang="en-US" sz="1050" dirty="0">
              <a:ln w="3175"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7" name="직사각형 446"/>
          <p:cNvSpPr/>
          <p:nvPr/>
        </p:nvSpPr>
        <p:spPr>
          <a:xfrm>
            <a:off x="4982927" y="3728702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공격력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8" name="직사각형 447"/>
          <p:cNvSpPr/>
          <p:nvPr/>
        </p:nvSpPr>
        <p:spPr>
          <a:xfrm>
            <a:off x="4233473" y="3728702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9" name="직사각형 448"/>
          <p:cNvSpPr/>
          <p:nvPr/>
        </p:nvSpPr>
        <p:spPr>
          <a:xfrm>
            <a:off x="5847928" y="3728702"/>
            <a:ext cx="461392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0" name="직사각형 449"/>
          <p:cNvSpPr/>
          <p:nvPr/>
        </p:nvSpPr>
        <p:spPr>
          <a:xfrm>
            <a:off x="3368473" y="3968144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물리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1" name="직사각형 450"/>
          <p:cNvSpPr/>
          <p:nvPr/>
        </p:nvSpPr>
        <p:spPr>
          <a:xfrm>
            <a:off x="4982927" y="3968144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2" name="직사각형 451"/>
          <p:cNvSpPr/>
          <p:nvPr/>
        </p:nvSpPr>
        <p:spPr>
          <a:xfrm>
            <a:off x="4233473" y="3968144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3" name="직사각형 452"/>
          <p:cNvSpPr/>
          <p:nvPr/>
        </p:nvSpPr>
        <p:spPr>
          <a:xfrm>
            <a:off x="5847928" y="3968144"/>
            <a:ext cx="461392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4" name="직사각형 453"/>
          <p:cNvSpPr/>
          <p:nvPr/>
        </p:nvSpPr>
        <p:spPr>
          <a:xfrm>
            <a:off x="3776188" y="3604099"/>
            <a:ext cx="2510698" cy="1276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55" name="직사각형 454"/>
          <p:cNvSpPr/>
          <p:nvPr/>
        </p:nvSpPr>
        <p:spPr>
          <a:xfrm>
            <a:off x="3629481" y="3609639"/>
            <a:ext cx="1744284" cy="1188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56" name="직사각형 455"/>
          <p:cNvSpPr/>
          <p:nvPr/>
        </p:nvSpPr>
        <p:spPr>
          <a:xfrm>
            <a:off x="3629481" y="3597788"/>
            <a:ext cx="2639522" cy="12760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68% (300/1000)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grpSp>
        <p:nvGrpSpPr>
          <p:cNvPr id="457" name="그룹 456"/>
          <p:cNvGrpSpPr/>
          <p:nvPr/>
        </p:nvGrpSpPr>
        <p:grpSpPr>
          <a:xfrm>
            <a:off x="4858312" y="4514910"/>
            <a:ext cx="401342" cy="339785"/>
            <a:chOff x="1751599" y="6632591"/>
            <a:chExt cx="718312" cy="741653"/>
          </a:xfrm>
        </p:grpSpPr>
        <p:sp>
          <p:nvSpPr>
            <p:cNvPr id="458" name="직사각형 457"/>
            <p:cNvSpPr/>
            <p:nvPr/>
          </p:nvSpPr>
          <p:spPr>
            <a:xfrm>
              <a:off x="1755679" y="6683685"/>
              <a:ext cx="669635" cy="690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pic>
          <p:nvPicPr>
            <p:cNvPr id="45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99" y="6661691"/>
              <a:ext cx="673715" cy="6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" name="직사각형 459"/>
            <p:cNvSpPr/>
            <p:nvPr/>
          </p:nvSpPr>
          <p:spPr>
            <a:xfrm>
              <a:off x="1751912" y="663259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5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LV7</a:t>
              </a:r>
              <a:endParaRPr lang="ko-KR" altLang="en-US" sz="5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461" name="그룹 460"/>
            <p:cNvGrpSpPr/>
            <p:nvPr/>
          </p:nvGrpSpPr>
          <p:grpSpPr>
            <a:xfrm>
              <a:off x="1763703" y="6678912"/>
              <a:ext cx="216024" cy="523230"/>
              <a:chOff x="980728" y="6302394"/>
              <a:chExt cx="216024" cy="523230"/>
            </a:xfrm>
          </p:grpSpPr>
          <p:sp>
            <p:nvSpPr>
              <p:cNvPr id="462" name="포인트가 5개인 별 461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63" name="포인트가 5개인 별 462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64" name="포인트가 5개인 별 463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</p:grpSp>
      <p:grpSp>
        <p:nvGrpSpPr>
          <p:cNvPr id="465" name="그룹 464"/>
          <p:cNvGrpSpPr/>
          <p:nvPr/>
        </p:nvGrpSpPr>
        <p:grpSpPr>
          <a:xfrm>
            <a:off x="4309033" y="4486158"/>
            <a:ext cx="479059" cy="387315"/>
            <a:chOff x="2482027" y="5907428"/>
            <a:chExt cx="734424" cy="724137"/>
          </a:xfrm>
        </p:grpSpPr>
        <p:pic>
          <p:nvPicPr>
            <p:cNvPr id="466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27" y="5954732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7" name="직사각형 466"/>
            <p:cNvSpPr/>
            <p:nvPr/>
          </p:nvSpPr>
          <p:spPr>
            <a:xfrm>
              <a:off x="2498452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LV8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468" name="그룹 467"/>
            <p:cNvGrpSpPr/>
            <p:nvPr/>
          </p:nvGrpSpPr>
          <p:grpSpPr>
            <a:xfrm>
              <a:off x="2499784" y="5954732"/>
              <a:ext cx="216024" cy="523230"/>
              <a:chOff x="980728" y="6302394"/>
              <a:chExt cx="216024" cy="523230"/>
            </a:xfrm>
          </p:grpSpPr>
          <p:sp>
            <p:nvSpPr>
              <p:cNvPr id="469" name="포인트가 5개인 별 468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470" name="포인트가 5개인 별 469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471" name="포인트가 5개인 별 470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grpSp>
        <p:nvGrpSpPr>
          <p:cNvPr id="472" name="그룹 471"/>
          <p:cNvGrpSpPr/>
          <p:nvPr/>
        </p:nvGrpSpPr>
        <p:grpSpPr>
          <a:xfrm>
            <a:off x="5350125" y="4501775"/>
            <a:ext cx="436402" cy="351370"/>
            <a:chOff x="1751537" y="5907428"/>
            <a:chExt cx="724133" cy="711044"/>
          </a:xfrm>
        </p:grpSpPr>
        <p:sp>
          <p:nvSpPr>
            <p:cNvPr id="473" name="직사각형 472"/>
            <p:cNvSpPr/>
            <p:nvPr/>
          </p:nvSpPr>
          <p:spPr>
            <a:xfrm>
              <a:off x="1751537" y="5958228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pic>
          <p:nvPicPr>
            <p:cNvPr id="47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03" y="5958228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" name="직사각형 474"/>
            <p:cNvSpPr/>
            <p:nvPr/>
          </p:nvSpPr>
          <p:spPr>
            <a:xfrm>
              <a:off x="1757671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476" name="그룹 475"/>
            <p:cNvGrpSpPr/>
            <p:nvPr/>
          </p:nvGrpSpPr>
          <p:grpSpPr>
            <a:xfrm>
              <a:off x="1751537" y="5954732"/>
              <a:ext cx="216024" cy="369627"/>
              <a:chOff x="2325685" y="6302394"/>
              <a:chExt cx="216024" cy="369627"/>
            </a:xfrm>
          </p:grpSpPr>
          <p:sp>
            <p:nvSpPr>
              <p:cNvPr id="477" name="포인트가 5개인 별 476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478" name="포인트가 5개인 별 477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grpSp>
        <p:nvGrpSpPr>
          <p:cNvPr id="479" name="그룹 478"/>
          <p:cNvGrpSpPr/>
          <p:nvPr/>
        </p:nvGrpSpPr>
        <p:grpSpPr>
          <a:xfrm>
            <a:off x="4051558" y="2800338"/>
            <a:ext cx="1065375" cy="238200"/>
            <a:chOff x="4107917" y="2676042"/>
            <a:chExt cx="1108233" cy="256414"/>
          </a:xfrm>
        </p:grpSpPr>
        <p:sp>
          <p:nvSpPr>
            <p:cNvPr id="480" name="포인트가 5개인 별 479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1" name="포인트가 5개인 별 480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2" name="포인트가 5개인 별 481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3" name="포인트가 5개인 별 482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4" name="포인트가 5개인 별 483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5" name="포인트가 5개인 별 484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486" name="모서리가 둥근 직사각형 485"/>
          <p:cNvSpPr/>
          <p:nvPr/>
        </p:nvSpPr>
        <p:spPr>
          <a:xfrm>
            <a:off x="5617362" y="3246415"/>
            <a:ext cx="330232" cy="2560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487" name="모서리가 둥근 직사각형 486"/>
          <p:cNvSpPr/>
          <p:nvPr/>
        </p:nvSpPr>
        <p:spPr>
          <a:xfrm>
            <a:off x="5786527" y="4941864"/>
            <a:ext cx="532075" cy="20048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졸업</a:t>
            </a:r>
            <a:endParaRPr lang="ko-KR" altLang="en-US" sz="1050" dirty="0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2774729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모서리가 둥근 직사각형 106"/>
          <p:cNvSpPr/>
          <p:nvPr/>
        </p:nvSpPr>
        <p:spPr>
          <a:xfrm>
            <a:off x="475674" y="2738346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3605967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모서리가 둥근 직사각형 108"/>
          <p:cNvSpPr/>
          <p:nvPr/>
        </p:nvSpPr>
        <p:spPr>
          <a:xfrm>
            <a:off x="462565" y="3594091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10" name="직사각형 109"/>
          <p:cNvSpPr/>
          <p:nvPr/>
        </p:nvSpPr>
        <p:spPr>
          <a:xfrm>
            <a:off x="482717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82717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1047503" y="2762854"/>
            <a:ext cx="940381" cy="256414"/>
            <a:chOff x="4107917" y="2676042"/>
            <a:chExt cx="1108233" cy="256414"/>
          </a:xfrm>
        </p:grpSpPr>
        <p:sp>
          <p:nvSpPr>
            <p:cNvPr id="113" name="포인트가 5개인 별 11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4" name="포인트가 5개인 별 11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5" name="포인트가 5개인 별 11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6" name="포인트가 5개인 별 11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7" name="포인트가 5개인 별 116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482717" y="320871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482717" y="406445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1" name="그룹 120"/>
          <p:cNvGrpSpPr/>
          <p:nvPr/>
        </p:nvGrpSpPr>
        <p:grpSpPr>
          <a:xfrm>
            <a:off x="1047503" y="3627124"/>
            <a:ext cx="651260" cy="256414"/>
            <a:chOff x="4107917" y="2676042"/>
            <a:chExt cx="767506" cy="256414"/>
          </a:xfrm>
        </p:grpSpPr>
        <p:sp>
          <p:nvSpPr>
            <p:cNvPr id="122" name="포인트가 5개인 별 121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3" name="포인트가 5개인 별 122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4" name="포인트가 5개인 별 123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5" name="포인트가 5개인 별 124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26" name="모서리가 둥근 직사각형 125"/>
          <p:cNvSpPr/>
          <p:nvPr/>
        </p:nvSpPr>
        <p:spPr>
          <a:xfrm>
            <a:off x="2459373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2789628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2789628" y="413502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29" name="직사각형 128"/>
          <p:cNvSpPr/>
          <p:nvPr/>
        </p:nvSpPr>
        <p:spPr>
          <a:xfrm>
            <a:off x="2352498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2352498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279847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65215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직사각형 132"/>
          <p:cNvSpPr/>
          <p:nvPr/>
        </p:nvSpPr>
        <p:spPr>
          <a:xfrm>
            <a:off x="462565" y="3891623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grpSp>
        <p:nvGrpSpPr>
          <p:cNvPr id="134" name="그룹 133"/>
          <p:cNvGrpSpPr/>
          <p:nvPr/>
        </p:nvGrpSpPr>
        <p:grpSpPr>
          <a:xfrm>
            <a:off x="475674" y="4472018"/>
            <a:ext cx="2665406" cy="767734"/>
            <a:chOff x="2829266" y="3863526"/>
            <a:chExt cx="2665406" cy="852221"/>
          </a:xfrm>
        </p:grpSpPr>
        <p:pic>
          <p:nvPicPr>
            <p:cNvPr id="135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418" y="3898714"/>
              <a:ext cx="2618195" cy="77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모서리가 둥근 직사각형 135"/>
            <p:cNvSpPr/>
            <p:nvPr/>
          </p:nvSpPr>
          <p:spPr>
            <a:xfrm>
              <a:off x="2829266" y="3863526"/>
              <a:ext cx="2665406" cy="852221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  <a:alpha val="6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2849418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LV 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2849418" y="4319421"/>
              <a:ext cx="1588292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모에모에해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39" name="그룹 138"/>
            <p:cNvGrpSpPr/>
            <p:nvPr/>
          </p:nvGrpSpPr>
          <p:grpSpPr>
            <a:xfrm>
              <a:off x="3414204" y="3886839"/>
              <a:ext cx="362139" cy="256414"/>
              <a:chOff x="4107917" y="2676042"/>
              <a:chExt cx="426778" cy="256414"/>
            </a:xfrm>
          </p:grpSpPr>
          <p:sp>
            <p:nvSpPr>
              <p:cNvPr id="143" name="포인트가 5개인 별 142"/>
              <p:cNvSpPr/>
              <p:nvPr/>
            </p:nvSpPr>
            <p:spPr>
              <a:xfrm>
                <a:off x="4107917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4" name="포인트가 5개인 별 143"/>
              <p:cNvSpPr/>
              <p:nvPr/>
            </p:nvSpPr>
            <p:spPr>
              <a:xfrm>
                <a:off x="4278281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140" name="모서리가 둥근 직사각형 139"/>
            <p:cNvSpPr/>
            <p:nvPr/>
          </p:nvSpPr>
          <p:spPr>
            <a:xfrm>
              <a:off x="5156329" y="4401288"/>
              <a:ext cx="291488" cy="27565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스킬</a:t>
              </a:r>
              <a:endParaRPr lang="ko-KR" altLang="en-US" sz="800" dirty="0"/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4719199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174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4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0" y="3943234"/>
              <a:ext cx="213020" cy="24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7" name="타원 436"/>
          <p:cNvSpPr/>
          <p:nvPr/>
        </p:nvSpPr>
        <p:spPr>
          <a:xfrm>
            <a:off x="3141218" y="393399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>
            <a:off x="3368473" y="4219229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4233473" y="4219229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3368473" y="4508702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장비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1799014" y="6137824"/>
            <a:ext cx="3294436" cy="124248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err="1" smtClean="0"/>
              <a:t>지옥불</a:t>
            </a:r>
            <a:r>
              <a:rPr lang="ko-KR" altLang="en-US" sz="1200" dirty="0" smtClean="0"/>
              <a:t> 탐험가</a:t>
            </a:r>
            <a:endParaRPr lang="en-US" altLang="ko-KR" sz="1200" dirty="0" smtClean="0"/>
          </a:p>
          <a:p>
            <a:pPr algn="ctr"/>
            <a:r>
              <a:rPr lang="ko-KR" altLang="en-US" sz="1200" dirty="0" err="1" smtClean="0"/>
              <a:t>지옥불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던전의</a:t>
            </a:r>
            <a:r>
              <a:rPr lang="ko-KR" altLang="en-US" sz="1200" dirty="0" smtClean="0"/>
              <a:t> 탐험 성공률을 </a:t>
            </a:r>
            <a:r>
              <a:rPr lang="ko-KR" altLang="en-US" sz="1200" dirty="0" err="1" smtClean="0"/>
              <a:t>높혀줍니다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3151394" y="6250912"/>
            <a:ext cx="589675" cy="4572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5246348" y="3246415"/>
            <a:ext cx="330232" cy="2560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pic>
        <p:nvPicPr>
          <p:cNvPr id="149" name="Picture 4" descr="https://cdn3.iconfinder.com/data/icons/padlocks/670/lock_locker2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93" y="3262986"/>
            <a:ext cx="165742" cy="2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직사각형 150"/>
          <p:cNvSpPr/>
          <p:nvPr/>
        </p:nvSpPr>
        <p:spPr>
          <a:xfrm>
            <a:off x="5105463" y="3275856"/>
            <a:ext cx="555785" cy="21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ln w="3175">
                  <a:noFill/>
                </a:ln>
                <a:solidFill>
                  <a:schemeClr val="bg1"/>
                </a:solidFill>
              </a:rPr>
              <a:t>★</a:t>
            </a:r>
            <a:r>
              <a:rPr lang="en-US" altLang="ko-KR" sz="1050" b="1" dirty="0" smtClean="0">
                <a:ln w="3175">
                  <a:noFill/>
                </a:ln>
                <a:solidFill>
                  <a:schemeClr val="bg1"/>
                </a:solidFill>
              </a:rPr>
              <a:t>4</a:t>
            </a:r>
            <a:endParaRPr lang="ko-KR" altLang="en-US" sz="105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948247" y="7959219"/>
            <a:ext cx="597688" cy="5991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pic>
        <p:nvPicPr>
          <p:cNvPr id="154" name="Picture 4" descr="https://cdn3.iconfinder.com/data/icons/padlocks/670/lock_locker2-5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55" y="7965344"/>
            <a:ext cx="452852" cy="58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직사각형 154"/>
          <p:cNvSpPr/>
          <p:nvPr/>
        </p:nvSpPr>
        <p:spPr>
          <a:xfrm>
            <a:off x="876055" y="8147974"/>
            <a:ext cx="750516" cy="231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ln w="3175">
                  <a:noFill/>
                </a:ln>
                <a:solidFill>
                  <a:schemeClr val="bg1"/>
                </a:solidFill>
              </a:rPr>
              <a:t>★★★★</a:t>
            </a:r>
            <a:endParaRPr lang="ko-KR" altLang="en-US" sz="105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2184394" y="324311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2495469" y="495412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2184394" y="495412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2459373" y="4144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2184394" y="414492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825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장비 장착 하기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관리 화면에서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장비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37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" name="모서리가 둥근 직사각형 375"/>
          <p:cNvSpPr/>
          <p:nvPr/>
        </p:nvSpPr>
        <p:spPr>
          <a:xfrm>
            <a:off x="330378" y="2411739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77" name="모서리가 둥근 직사각형 376"/>
          <p:cNvSpPr/>
          <p:nvPr/>
        </p:nvSpPr>
        <p:spPr>
          <a:xfrm>
            <a:off x="6199012" y="2433029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378" name="모서리가 둥근 직사각형 377"/>
          <p:cNvSpPr/>
          <p:nvPr/>
        </p:nvSpPr>
        <p:spPr>
          <a:xfrm>
            <a:off x="384330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379" name="모서리가 둥근 직사각형 378"/>
          <p:cNvSpPr/>
          <p:nvPr/>
        </p:nvSpPr>
        <p:spPr>
          <a:xfrm>
            <a:off x="2344304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380" name="모서리가 둥근 직사각형 379"/>
          <p:cNvSpPr/>
          <p:nvPr/>
        </p:nvSpPr>
        <p:spPr>
          <a:xfrm>
            <a:off x="1364317" y="2457951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381" name="모서리가 둥근 직사각형 380"/>
          <p:cNvSpPr/>
          <p:nvPr/>
        </p:nvSpPr>
        <p:spPr>
          <a:xfrm>
            <a:off x="384331" y="2682419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82" name="모서리가 둥근 직사각형 381"/>
          <p:cNvSpPr/>
          <p:nvPr/>
        </p:nvSpPr>
        <p:spPr>
          <a:xfrm>
            <a:off x="431632" y="2722463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383" name="모서리가 둥근 직사각형 382"/>
          <p:cNvSpPr/>
          <p:nvPr/>
        </p:nvSpPr>
        <p:spPr>
          <a:xfrm>
            <a:off x="1292619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384" name="모서리가 둥근 직사각형 383"/>
          <p:cNvSpPr/>
          <p:nvPr/>
        </p:nvSpPr>
        <p:spPr>
          <a:xfrm>
            <a:off x="2153605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385" name="모서리가 둥근 직사각형 384"/>
          <p:cNvSpPr/>
          <p:nvPr/>
        </p:nvSpPr>
        <p:spPr>
          <a:xfrm>
            <a:off x="430853" y="2918759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2988260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" name="모서리가 둥근 직사각형 386"/>
          <p:cNvSpPr/>
          <p:nvPr/>
        </p:nvSpPr>
        <p:spPr>
          <a:xfrm>
            <a:off x="475674" y="2951877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38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3819498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" name="모서리가 둥근 직사각형 388"/>
          <p:cNvSpPr/>
          <p:nvPr/>
        </p:nvSpPr>
        <p:spPr>
          <a:xfrm>
            <a:off x="462565" y="3807622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390" name="직사각형 389"/>
          <p:cNvSpPr/>
          <p:nvPr/>
        </p:nvSpPr>
        <p:spPr>
          <a:xfrm>
            <a:off x="482717" y="295381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1" name="직사각형 390"/>
          <p:cNvSpPr/>
          <p:nvPr/>
        </p:nvSpPr>
        <p:spPr>
          <a:xfrm>
            <a:off x="482717" y="380762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92" name="그룹 391"/>
          <p:cNvGrpSpPr/>
          <p:nvPr/>
        </p:nvGrpSpPr>
        <p:grpSpPr>
          <a:xfrm>
            <a:off x="1047503" y="2976385"/>
            <a:ext cx="940381" cy="256414"/>
            <a:chOff x="4107917" y="2676042"/>
            <a:chExt cx="1108233" cy="256414"/>
          </a:xfrm>
        </p:grpSpPr>
        <p:sp>
          <p:nvSpPr>
            <p:cNvPr id="393" name="포인트가 5개인 별 39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4" name="포인트가 5개인 별 39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5" name="포인트가 5개인 별 39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6" name="포인트가 5개인 별 39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7" name="포인트가 5개인 별 396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8" name="포인트가 5개인 별 397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99" name="직사각형 398"/>
          <p:cNvSpPr/>
          <p:nvPr/>
        </p:nvSpPr>
        <p:spPr>
          <a:xfrm>
            <a:off x="482717" y="3422242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0" name="직사각형 399"/>
          <p:cNvSpPr/>
          <p:nvPr/>
        </p:nvSpPr>
        <p:spPr>
          <a:xfrm>
            <a:off x="482717" y="427798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401" name="그룹 400"/>
          <p:cNvGrpSpPr/>
          <p:nvPr/>
        </p:nvGrpSpPr>
        <p:grpSpPr>
          <a:xfrm>
            <a:off x="1047503" y="3840655"/>
            <a:ext cx="651260" cy="256414"/>
            <a:chOff x="4107917" y="2676042"/>
            <a:chExt cx="767506" cy="256414"/>
          </a:xfrm>
        </p:grpSpPr>
        <p:sp>
          <p:nvSpPr>
            <p:cNvPr id="402" name="포인트가 5개인 별 401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3" name="포인트가 5개인 별 402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4" name="포인트가 5개인 별 403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5" name="포인트가 5개인 별 404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406" name="모서리가 둥근 직사각형 405"/>
          <p:cNvSpPr/>
          <p:nvPr/>
        </p:nvSpPr>
        <p:spPr>
          <a:xfrm>
            <a:off x="2459373" y="345587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407" name="모서리가 둥근 직사각형 406"/>
          <p:cNvSpPr/>
          <p:nvPr/>
        </p:nvSpPr>
        <p:spPr>
          <a:xfrm>
            <a:off x="2789628" y="345587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408" name="모서리가 둥근 직사각형 407"/>
          <p:cNvSpPr/>
          <p:nvPr/>
        </p:nvSpPr>
        <p:spPr>
          <a:xfrm>
            <a:off x="2789628" y="434855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409" name="직사각형 408"/>
          <p:cNvSpPr/>
          <p:nvPr/>
        </p:nvSpPr>
        <p:spPr>
          <a:xfrm>
            <a:off x="2352498" y="295381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0" name="직사각형 409"/>
          <p:cNvSpPr/>
          <p:nvPr/>
        </p:nvSpPr>
        <p:spPr>
          <a:xfrm>
            <a:off x="2352498" y="380762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01201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865683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" name="직사각형 412"/>
          <p:cNvSpPr/>
          <p:nvPr/>
        </p:nvSpPr>
        <p:spPr>
          <a:xfrm>
            <a:off x="462565" y="4105154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414" name="직선 연결선 413"/>
          <p:cNvCxnSpPr/>
          <p:nvPr/>
        </p:nvCxnSpPr>
        <p:spPr>
          <a:xfrm>
            <a:off x="3208957" y="2953599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타원 414"/>
          <p:cNvSpPr/>
          <p:nvPr/>
        </p:nvSpPr>
        <p:spPr>
          <a:xfrm>
            <a:off x="3141218" y="414753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6" name="모서리가 둥근 직사각형 415"/>
          <p:cNvSpPr/>
          <p:nvPr/>
        </p:nvSpPr>
        <p:spPr>
          <a:xfrm>
            <a:off x="3294236" y="2913730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grpSp>
        <p:nvGrpSpPr>
          <p:cNvPr id="417" name="그룹 416"/>
          <p:cNvGrpSpPr/>
          <p:nvPr/>
        </p:nvGrpSpPr>
        <p:grpSpPr>
          <a:xfrm>
            <a:off x="475674" y="4685549"/>
            <a:ext cx="2665406" cy="767734"/>
            <a:chOff x="2829266" y="3863526"/>
            <a:chExt cx="2665406" cy="852221"/>
          </a:xfrm>
        </p:grpSpPr>
        <p:pic>
          <p:nvPicPr>
            <p:cNvPr id="418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418" y="3898714"/>
              <a:ext cx="2618195" cy="77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" name="모서리가 둥근 직사각형 418"/>
            <p:cNvSpPr/>
            <p:nvPr/>
          </p:nvSpPr>
          <p:spPr>
            <a:xfrm>
              <a:off x="2829266" y="3863526"/>
              <a:ext cx="2665406" cy="852221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  <a:alpha val="6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400" dirty="0"/>
            </a:p>
          </p:txBody>
        </p:sp>
        <p:sp>
          <p:nvSpPr>
            <p:cNvPr id="420" name="직사각형 419"/>
            <p:cNvSpPr/>
            <p:nvPr/>
          </p:nvSpPr>
          <p:spPr>
            <a:xfrm>
              <a:off x="2849418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LV 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21" name="직사각형 420"/>
            <p:cNvSpPr/>
            <p:nvPr/>
          </p:nvSpPr>
          <p:spPr>
            <a:xfrm>
              <a:off x="2849418" y="4319421"/>
              <a:ext cx="1588292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모에모에해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422" name="그룹 421"/>
            <p:cNvGrpSpPr/>
            <p:nvPr/>
          </p:nvGrpSpPr>
          <p:grpSpPr>
            <a:xfrm>
              <a:off x="3414204" y="3886839"/>
              <a:ext cx="362139" cy="256414"/>
              <a:chOff x="4107917" y="2676042"/>
              <a:chExt cx="426778" cy="256414"/>
            </a:xfrm>
          </p:grpSpPr>
          <p:sp>
            <p:nvSpPr>
              <p:cNvPr id="426" name="포인트가 5개인 별 425"/>
              <p:cNvSpPr/>
              <p:nvPr/>
            </p:nvSpPr>
            <p:spPr>
              <a:xfrm>
                <a:off x="4107917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7" name="포인트가 5개인 별 426"/>
              <p:cNvSpPr/>
              <p:nvPr/>
            </p:nvSpPr>
            <p:spPr>
              <a:xfrm>
                <a:off x="4278281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3" name="모서리가 둥근 직사각형 422"/>
            <p:cNvSpPr/>
            <p:nvPr/>
          </p:nvSpPr>
          <p:spPr>
            <a:xfrm>
              <a:off x="5156329" y="4401288"/>
              <a:ext cx="291488" cy="27565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스킬</a:t>
              </a:r>
              <a:endParaRPr lang="ko-KR" altLang="en-US" sz="800" dirty="0"/>
            </a:p>
          </p:txBody>
        </p:sp>
        <p:sp>
          <p:nvSpPr>
            <p:cNvPr id="424" name="직사각형 423"/>
            <p:cNvSpPr/>
            <p:nvPr/>
          </p:nvSpPr>
          <p:spPr>
            <a:xfrm>
              <a:off x="4719199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174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425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0" y="3943234"/>
              <a:ext cx="213020" cy="24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8" name="Picture 2" descr="C:\Users\Helpas\Pictures\output\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53" y="2975841"/>
            <a:ext cx="2964584" cy="7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" name="모서리가 둥근 직사각형 428"/>
          <p:cNvSpPr/>
          <p:nvPr/>
        </p:nvSpPr>
        <p:spPr>
          <a:xfrm>
            <a:off x="3385322" y="2960383"/>
            <a:ext cx="3006471" cy="2393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430" name="직사각형 429"/>
          <p:cNvSpPr/>
          <p:nvPr/>
        </p:nvSpPr>
        <p:spPr>
          <a:xfrm>
            <a:off x="3408053" y="2994861"/>
            <a:ext cx="839136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1" name="직사각형 430"/>
          <p:cNvSpPr/>
          <p:nvPr/>
        </p:nvSpPr>
        <p:spPr>
          <a:xfrm>
            <a:off x="5181978" y="2994861"/>
            <a:ext cx="1174249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3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699" y="3048600"/>
            <a:ext cx="240278" cy="2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315" y="2783632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직사각형 80"/>
          <p:cNvSpPr/>
          <p:nvPr/>
        </p:nvSpPr>
        <p:spPr>
          <a:xfrm>
            <a:off x="3333788" y="3939763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현재 수습생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941175" y="3939763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33788" y="4102196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보유 가능 최대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4941175" y="4102196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333788" y="4267303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중 수습생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4941175" y="4267303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3333788" y="3770083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3333788" y="5044392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다음 모집까지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4941175" y="5044392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- 59 : 21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3333788" y="4874427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고</a:t>
            </a:r>
            <a:r>
              <a:rPr lang="ko-KR" altLang="en-US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용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1" name="직선 연결선 90"/>
          <p:cNvCxnSpPr/>
          <p:nvPr/>
        </p:nvCxnSpPr>
        <p:spPr>
          <a:xfrm>
            <a:off x="3449309" y="4795983"/>
            <a:ext cx="285897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직사각형 91"/>
          <p:cNvSpPr/>
          <p:nvPr/>
        </p:nvSpPr>
        <p:spPr>
          <a:xfrm>
            <a:off x="3333788" y="4494598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추종자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4941175" y="4494598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2184394" y="344943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2495469" y="51604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2184394" y="51604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2459373" y="435046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4" name="모서리가 둥근 직사각형 93"/>
          <p:cNvSpPr/>
          <p:nvPr/>
        </p:nvSpPr>
        <p:spPr>
          <a:xfrm>
            <a:off x="2184394" y="435124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4764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장비 화면으로 전환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수습생이 장비할 수 있는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무기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부위만 아이템 리스트에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무기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상의 하의 부위를 제외한 나머지 부위는 표시되지 않습니다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캐릭터가 착용 하고 있는 장비는 표시되지 않습니다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정렬은 기본적으로 전투력이 높은 아이템을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정렬 시키는 내림차순 정렬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순위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종류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무기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상의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>
                <a:solidFill>
                  <a:sysClr val="windowText" lastClr="000000"/>
                </a:solidFill>
              </a:rPr>
              <a:t>2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순위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등급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&gt;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장비를 장착하길 원하는 수습생을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68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17" y="1842335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" name="모서리가 둥근 직사각형 686"/>
          <p:cNvSpPr/>
          <p:nvPr/>
        </p:nvSpPr>
        <p:spPr>
          <a:xfrm>
            <a:off x="327370" y="2195193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688" name="모서리가 둥근 직사각형 687"/>
          <p:cNvSpPr/>
          <p:nvPr/>
        </p:nvSpPr>
        <p:spPr>
          <a:xfrm>
            <a:off x="6196004" y="221648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689" name="모서리가 둥근 직사각형 688"/>
          <p:cNvSpPr/>
          <p:nvPr/>
        </p:nvSpPr>
        <p:spPr>
          <a:xfrm>
            <a:off x="381322" y="224140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690" name="모서리가 둥근 직사각형 689"/>
          <p:cNvSpPr/>
          <p:nvPr/>
        </p:nvSpPr>
        <p:spPr>
          <a:xfrm>
            <a:off x="2341296" y="224140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691" name="모서리가 둥근 직사각형 690"/>
          <p:cNvSpPr/>
          <p:nvPr/>
        </p:nvSpPr>
        <p:spPr>
          <a:xfrm>
            <a:off x="1361309" y="2241405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692" name="모서리가 둥근 직사각형 691"/>
          <p:cNvSpPr/>
          <p:nvPr/>
        </p:nvSpPr>
        <p:spPr>
          <a:xfrm>
            <a:off x="381323" y="2465873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693" name="모서리가 둥근 직사각형 692"/>
          <p:cNvSpPr/>
          <p:nvPr/>
        </p:nvSpPr>
        <p:spPr>
          <a:xfrm>
            <a:off x="428624" y="2505917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694" name="모서리가 둥근 직사각형 693"/>
          <p:cNvSpPr/>
          <p:nvPr/>
        </p:nvSpPr>
        <p:spPr>
          <a:xfrm>
            <a:off x="1289611" y="2505917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695" name="모서리가 둥근 직사각형 694"/>
          <p:cNvSpPr/>
          <p:nvPr/>
        </p:nvSpPr>
        <p:spPr>
          <a:xfrm>
            <a:off x="2150597" y="2505917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696" name="모서리가 둥근 직사각형 695"/>
          <p:cNvSpPr/>
          <p:nvPr/>
        </p:nvSpPr>
        <p:spPr>
          <a:xfrm>
            <a:off x="427845" y="2702213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69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09" y="2771714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" name="모서리가 둥근 직사각형 697"/>
          <p:cNvSpPr/>
          <p:nvPr/>
        </p:nvSpPr>
        <p:spPr>
          <a:xfrm>
            <a:off x="472666" y="2735331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6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42" y="3602952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" name="모서리가 둥근 직사각형 699"/>
          <p:cNvSpPr/>
          <p:nvPr/>
        </p:nvSpPr>
        <p:spPr>
          <a:xfrm>
            <a:off x="459557" y="3591076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701" name="직사각형 700"/>
          <p:cNvSpPr/>
          <p:nvPr/>
        </p:nvSpPr>
        <p:spPr>
          <a:xfrm>
            <a:off x="479709" y="273726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02" name="직사각형 701"/>
          <p:cNvSpPr/>
          <p:nvPr/>
        </p:nvSpPr>
        <p:spPr>
          <a:xfrm>
            <a:off x="479709" y="359107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03" name="그룹 702"/>
          <p:cNvGrpSpPr/>
          <p:nvPr/>
        </p:nvGrpSpPr>
        <p:grpSpPr>
          <a:xfrm>
            <a:off x="1044495" y="2759839"/>
            <a:ext cx="940381" cy="256414"/>
            <a:chOff x="4107917" y="2676042"/>
            <a:chExt cx="1108233" cy="256414"/>
          </a:xfrm>
        </p:grpSpPr>
        <p:sp>
          <p:nvSpPr>
            <p:cNvPr id="704" name="포인트가 5개인 별 703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5" name="포인트가 5개인 별 704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6" name="포인트가 5개인 별 705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7" name="포인트가 5개인 별 706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8" name="포인트가 5개인 별 707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9" name="포인트가 5개인 별 708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10" name="직사각형 709"/>
          <p:cNvSpPr/>
          <p:nvPr/>
        </p:nvSpPr>
        <p:spPr>
          <a:xfrm>
            <a:off x="479709" y="320569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11" name="직사각형 710"/>
          <p:cNvSpPr/>
          <p:nvPr/>
        </p:nvSpPr>
        <p:spPr>
          <a:xfrm>
            <a:off x="479709" y="406144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12" name="그룹 711"/>
          <p:cNvGrpSpPr/>
          <p:nvPr/>
        </p:nvGrpSpPr>
        <p:grpSpPr>
          <a:xfrm>
            <a:off x="1044495" y="3624109"/>
            <a:ext cx="651260" cy="256414"/>
            <a:chOff x="4107917" y="2676042"/>
            <a:chExt cx="767506" cy="256414"/>
          </a:xfrm>
        </p:grpSpPr>
        <p:sp>
          <p:nvSpPr>
            <p:cNvPr id="713" name="포인트가 5개인 별 71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14" name="포인트가 5개인 별 71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15" name="포인트가 5개인 별 71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16" name="포인트가 5개인 별 71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17" name="모서리가 둥근 직사각형 716"/>
          <p:cNvSpPr/>
          <p:nvPr/>
        </p:nvSpPr>
        <p:spPr>
          <a:xfrm>
            <a:off x="2456365" y="323933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718" name="모서리가 둥근 직사각형 717"/>
          <p:cNvSpPr/>
          <p:nvPr/>
        </p:nvSpPr>
        <p:spPr>
          <a:xfrm>
            <a:off x="2786620" y="323933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720" name="직사각형 719"/>
          <p:cNvSpPr/>
          <p:nvPr/>
        </p:nvSpPr>
        <p:spPr>
          <a:xfrm>
            <a:off x="2349490" y="273726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21" name="직사각형 720"/>
          <p:cNvSpPr/>
          <p:nvPr/>
        </p:nvSpPr>
        <p:spPr>
          <a:xfrm>
            <a:off x="2349490" y="359107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971" y="279546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971" y="3649137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" name="직사각형 723"/>
          <p:cNvSpPr/>
          <p:nvPr/>
        </p:nvSpPr>
        <p:spPr>
          <a:xfrm>
            <a:off x="459557" y="3888608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725" name="직선 연결선 724"/>
          <p:cNvCxnSpPr/>
          <p:nvPr/>
        </p:nvCxnSpPr>
        <p:spPr>
          <a:xfrm>
            <a:off x="3205949" y="2737053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타원 725"/>
          <p:cNvSpPr/>
          <p:nvPr/>
        </p:nvSpPr>
        <p:spPr>
          <a:xfrm>
            <a:off x="3138210" y="39309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7" name="모서리가 둥근 직사각형 726"/>
          <p:cNvSpPr/>
          <p:nvPr/>
        </p:nvSpPr>
        <p:spPr>
          <a:xfrm>
            <a:off x="3291228" y="2702212"/>
            <a:ext cx="314824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729" name="직선 연결선 728"/>
          <p:cNvCxnSpPr/>
          <p:nvPr/>
        </p:nvCxnSpPr>
        <p:spPr>
          <a:xfrm>
            <a:off x="6398871" y="2759839"/>
            <a:ext cx="0" cy="2428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0" name="그룹 729"/>
          <p:cNvGrpSpPr/>
          <p:nvPr/>
        </p:nvGrpSpPr>
        <p:grpSpPr>
          <a:xfrm>
            <a:off x="4169572" y="2737942"/>
            <a:ext cx="645397" cy="657745"/>
            <a:chOff x="1757671" y="7370769"/>
            <a:chExt cx="720070" cy="733847"/>
          </a:xfrm>
        </p:grpSpPr>
        <p:pic>
          <p:nvPicPr>
            <p:cNvPr id="731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671" y="7427783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2" name="직사각형 731"/>
            <p:cNvSpPr/>
            <p:nvPr/>
          </p:nvSpPr>
          <p:spPr>
            <a:xfrm>
              <a:off x="1759742" y="7370769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LV15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33" name="그룹 732"/>
            <p:cNvGrpSpPr/>
            <p:nvPr/>
          </p:nvGrpSpPr>
          <p:grpSpPr>
            <a:xfrm>
              <a:off x="1781257" y="7411979"/>
              <a:ext cx="216024" cy="676833"/>
              <a:chOff x="3020875" y="6302395"/>
              <a:chExt cx="216024" cy="676833"/>
            </a:xfrm>
          </p:grpSpPr>
          <p:sp>
            <p:nvSpPr>
              <p:cNvPr id="734" name="포인트가 5개인 별 733"/>
              <p:cNvSpPr/>
              <p:nvPr/>
            </p:nvSpPr>
            <p:spPr>
              <a:xfrm>
                <a:off x="3020875" y="6302395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5" name="포인트가 5개인 별 734"/>
              <p:cNvSpPr/>
              <p:nvPr/>
            </p:nvSpPr>
            <p:spPr>
              <a:xfrm>
                <a:off x="3020875" y="639455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6" name="포인트가 5개인 별 735"/>
              <p:cNvSpPr/>
              <p:nvPr/>
            </p:nvSpPr>
            <p:spPr>
              <a:xfrm>
                <a:off x="3020875" y="6486719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7" name="포인트가 5개인 별 736"/>
              <p:cNvSpPr/>
              <p:nvPr/>
            </p:nvSpPr>
            <p:spPr>
              <a:xfrm>
                <a:off x="3020875" y="6578881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8" name="포인트가 5개인 별 737"/>
              <p:cNvSpPr/>
              <p:nvPr/>
            </p:nvSpPr>
            <p:spPr>
              <a:xfrm>
                <a:off x="3020875" y="6671043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9" name="포인트가 5개인 별 738"/>
              <p:cNvSpPr/>
              <p:nvPr/>
            </p:nvSpPr>
            <p:spPr>
              <a:xfrm>
                <a:off x="3020875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40" name="그룹 739"/>
          <p:cNvGrpSpPr/>
          <p:nvPr/>
        </p:nvGrpSpPr>
        <p:grpSpPr>
          <a:xfrm>
            <a:off x="3420706" y="4195656"/>
            <a:ext cx="649039" cy="637307"/>
            <a:chOff x="1751537" y="5907428"/>
            <a:chExt cx="724133" cy="711044"/>
          </a:xfrm>
        </p:grpSpPr>
        <p:sp>
          <p:nvSpPr>
            <p:cNvPr id="741" name="직사각형 740"/>
            <p:cNvSpPr/>
            <p:nvPr/>
          </p:nvSpPr>
          <p:spPr>
            <a:xfrm>
              <a:off x="1751537" y="5958228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4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03" y="5958228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3" name="직사각형 742"/>
            <p:cNvSpPr/>
            <p:nvPr/>
          </p:nvSpPr>
          <p:spPr>
            <a:xfrm>
              <a:off x="1757671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44" name="그룹 743"/>
            <p:cNvGrpSpPr/>
            <p:nvPr/>
          </p:nvGrpSpPr>
          <p:grpSpPr>
            <a:xfrm>
              <a:off x="1751537" y="5954732"/>
              <a:ext cx="216024" cy="369627"/>
              <a:chOff x="2325685" y="6302394"/>
              <a:chExt cx="216024" cy="369627"/>
            </a:xfrm>
          </p:grpSpPr>
          <p:sp>
            <p:nvSpPr>
              <p:cNvPr id="745" name="포인트가 5개인 별 744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6" name="포인트가 5개인 별 745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47" name="직사각형 746"/>
          <p:cNvSpPr/>
          <p:nvPr/>
        </p:nvSpPr>
        <p:spPr>
          <a:xfrm>
            <a:off x="4959041" y="2812870"/>
            <a:ext cx="593582" cy="61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4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031" y="2812870"/>
            <a:ext cx="597199" cy="60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9" name="직사각형 748"/>
          <p:cNvSpPr/>
          <p:nvPr/>
        </p:nvSpPr>
        <p:spPr>
          <a:xfrm>
            <a:off x="4963458" y="2762069"/>
            <a:ext cx="643541" cy="307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LV2</a:t>
            </a:r>
            <a:endParaRPr lang="ko-KR" altLang="en-US" sz="12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50" name="그룹 749"/>
          <p:cNvGrpSpPr/>
          <p:nvPr/>
        </p:nvGrpSpPr>
        <p:grpSpPr>
          <a:xfrm>
            <a:off x="4938067" y="2813566"/>
            <a:ext cx="193622" cy="606645"/>
            <a:chOff x="935303" y="6302394"/>
            <a:chExt cx="216024" cy="676834"/>
          </a:xfrm>
        </p:grpSpPr>
        <p:sp>
          <p:nvSpPr>
            <p:cNvPr id="751" name="포인트가 5개인 별 750"/>
            <p:cNvSpPr/>
            <p:nvPr/>
          </p:nvSpPr>
          <p:spPr>
            <a:xfrm>
              <a:off x="935303" y="6302394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2" name="포인트가 5개인 별 751"/>
            <p:cNvSpPr/>
            <p:nvPr/>
          </p:nvSpPr>
          <p:spPr>
            <a:xfrm>
              <a:off x="935303" y="6417597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3" name="포인트가 5개인 별 752"/>
            <p:cNvSpPr/>
            <p:nvPr/>
          </p:nvSpPr>
          <p:spPr>
            <a:xfrm>
              <a:off x="935303" y="6532800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4" name="포인트가 5개인 별 753"/>
            <p:cNvSpPr/>
            <p:nvPr/>
          </p:nvSpPr>
          <p:spPr>
            <a:xfrm>
              <a:off x="935303" y="6648003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5" name="포인트가 5개인 별 754"/>
            <p:cNvSpPr/>
            <p:nvPr/>
          </p:nvSpPr>
          <p:spPr>
            <a:xfrm>
              <a:off x="935303" y="6763204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6" name="그룹 755"/>
          <p:cNvGrpSpPr/>
          <p:nvPr/>
        </p:nvGrpSpPr>
        <p:grpSpPr>
          <a:xfrm>
            <a:off x="5670290" y="2762069"/>
            <a:ext cx="689625" cy="661572"/>
            <a:chOff x="2479884" y="6645202"/>
            <a:chExt cx="769415" cy="738116"/>
          </a:xfrm>
        </p:grpSpPr>
        <p:sp>
          <p:nvSpPr>
            <p:cNvPr id="757" name="직사각형 756"/>
            <p:cNvSpPr/>
            <p:nvPr/>
          </p:nvSpPr>
          <p:spPr>
            <a:xfrm>
              <a:off x="2487618" y="6707797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5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784" y="6707797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9" name="직사각형 758"/>
            <p:cNvSpPr/>
            <p:nvPr/>
          </p:nvSpPr>
          <p:spPr>
            <a:xfrm>
              <a:off x="2531300" y="6645202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LV2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60" name="그룹 759"/>
            <p:cNvGrpSpPr/>
            <p:nvPr/>
          </p:nvGrpSpPr>
          <p:grpSpPr>
            <a:xfrm>
              <a:off x="2479884" y="6706484"/>
              <a:ext cx="216024" cy="676834"/>
              <a:chOff x="1139871" y="6302394"/>
              <a:chExt cx="216024" cy="676834"/>
            </a:xfrm>
          </p:grpSpPr>
          <p:sp>
            <p:nvSpPr>
              <p:cNvPr id="761" name="포인트가 5개인 별 760"/>
              <p:cNvSpPr/>
              <p:nvPr/>
            </p:nvSpPr>
            <p:spPr>
              <a:xfrm>
                <a:off x="1139871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2" name="포인트가 5개인 별 761"/>
              <p:cNvSpPr/>
              <p:nvPr/>
            </p:nvSpPr>
            <p:spPr>
              <a:xfrm>
                <a:off x="1139871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3" name="포인트가 5개인 별 762"/>
              <p:cNvSpPr/>
              <p:nvPr/>
            </p:nvSpPr>
            <p:spPr>
              <a:xfrm>
                <a:off x="1139871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4" name="포인트가 5개인 별 763"/>
              <p:cNvSpPr/>
              <p:nvPr/>
            </p:nvSpPr>
            <p:spPr>
              <a:xfrm>
                <a:off x="1139871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65" name="그룹 764"/>
          <p:cNvGrpSpPr/>
          <p:nvPr/>
        </p:nvGrpSpPr>
        <p:grpSpPr>
          <a:xfrm>
            <a:off x="4917234" y="3457269"/>
            <a:ext cx="643822" cy="664743"/>
            <a:chOff x="1751599" y="6632591"/>
            <a:chExt cx="718312" cy="741653"/>
          </a:xfrm>
        </p:grpSpPr>
        <p:sp>
          <p:nvSpPr>
            <p:cNvPr id="766" name="직사각형 765"/>
            <p:cNvSpPr/>
            <p:nvPr/>
          </p:nvSpPr>
          <p:spPr>
            <a:xfrm>
              <a:off x="1755679" y="6683685"/>
              <a:ext cx="669635" cy="690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99" y="6661691"/>
              <a:ext cx="673715" cy="6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" name="직사각형 767"/>
            <p:cNvSpPr/>
            <p:nvPr/>
          </p:nvSpPr>
          <p:spPr>
            <a:xfrm>
              <a:off x="1751912" y="663259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LV7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69" name="그룹 768"/>
            <p:cNvGrpSpPr/>
            <p:nvPr/>
          </p:nvGrpSpPr>
          <p:grpSpPr>
            <a:xfrm>
              <a:off x="1763703" y="6678912"/>
              <a:ext cx="216024" cy="523230"/>
              <a:chOff x="980728" y="6302394"/>
              <a:chExt cx="216024" cy="523230"/>
            </a:xfrm>
          </p:grpSpPr>
          <p:sp>
            <p:nvSpPr>
              <p:cNvPr id="770" name="포인트가 5개인 별 769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1" name="포인트가 5개인 별 770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2" name="포인트가 5개인 별 771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73" name="그룹 772"/>
          <p:cNvGrpSpPr/>
          <p:nvPr/>
        </p:nvGrpSpPr>
        <p:grpSpPr>
          <a:xfrm>
            <a:off x="5642631" y="4182947"/>
            <a:ext cx="659118" cy="643069"/>
            <a:chOff x="3231928" y="6645202"/>
            <a:chExt cx="735378" cy="717472"/>
          </a:xfrm>
        </p:grpSpPr>
        <p:pic>
          <p:nvPicPr>
            <p:cNvPr id="774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928" y="6685274"/>
              <a:ext cx="660878" cy="67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5" name="직사각형 774"/>
            <p:cNvSpPr/>
            <p:nvPr/>
          </p:nvSpPr>
          <p:spPr>
            <a:xfrm>
              <a:off x="3249307" y="6645202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LV10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76" name="포인트가 5개인 별 775"/>
            <p:cNvSpPr/>
            <p:nvPr/>
          </p:nvSpPr>
          <p:spPr>
            <a:xfrm>
              <a:off x="3234276" y="6695990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7" name="그룹 776"/>
          <p:cNvGrpSpPr/>
          <p:nvPr/>
        </p:nvGrpSpPr>
        <p:grpSpPr>
          <a:xfrm>
            <a:off x="4141297" y="3469217"/>
            <a:ext cx="652355" cy="641305"/>
            <a:chOff x="3229399" y="5907428"/>
            <a:chExt cx="727833" cy="715504"/>
          </a:xfrm>
        </p:grpSpPr>
        <p:pic>
          <p:nvPicPr>
            <p:cNvPr id="778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927" y="5945532"/>
              <a:ext cx="660878" cy="67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9" name="직사각형 778"/>
            <p:cNvSpPr/>
            <p:nvPr/>
          </p:nvSpPr>
          <p:spPr>
            <a:xfrm>
              <a:off x="3239233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pic>
          <p:nvPicPr>
            <p:cNvPr id="78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299" y="5940152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81" name="그룹 780"/>
            <p:cNvGrpSpPr/>
            <p:nvPr/>
          </p:nvGrpSpPr>
          <p:grpSpPr>
            <a:xfrm>
              <a:off x="3229399" y="5938839"/>
              <a:ext cx="216024" cy="676834"/>
              <a:chOff x="1139871" y="6302394"/>
              <a:chExt cx="216024" cy="676834"/>
            </a:xfrm>
          </p:grpSpPr>
          <p:sp>
            <p:nvSpPr>
              <p:cNvPr id="782" name="포인트가 5개인 별 781"/>
              <p:cNvSpPr/>
              <p:nvPr/>
            </p:nvSpPr>
            <p:spPr>
              <a:xfrm>
                <a:off x="1139871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3" name="포인트가 5개인 별 782"/>
              <p:cNvSpPr/>
              <p:nvPr/>
            </p:nvSpPr>
            <p:spPr>
              <a:xfrm>
                <a:off x="1139871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4" name="포인트가 5개인 별 783"/>
              <p:cNvSpPr/>
              <p:nvPr/>
            </p:nvSpPr>
            <p:spPr>
              <a:xfrm>
                <a:off x="1139871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5" name="포인트가 5개인 별 784"/>
              <p:cNvSpPr/>
              <p:nvPr/>
            </p:nvSpPr>
            <p:spPr>
              <a:xfrm>
                <a:off x="1139871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6" name="그룹 785"/>
          <p:cNvGrpSpPr/>
          <p:nvPr/>
        </p:nvGrpSpPr>
        <p:grpSpPr>
          <a:xfrm>
            <a:off x="3403148" y="2749020"/>
            <a:ext cx="643541" cy="639327"/>
            <a:chOff x="3980015" y="7397323"/>
            <a:chExt cx="717999" cy="713297"/>
          </a:xfrm>
        </p:grpSpPr>
        <p:sp>
          <p:nvSpPr>
            <p:cNvPr id="787" name="직사각형 786"/>
            <p:cNvSpPr/>
            <p:nvPr/>
          </p:nvSpPr>
          <p:spPr>
            <a:xfrm>
              <a:off x="3993635" y="7438413"/>
              <a:ext cx="651840" cy="6722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8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635" y="7443878"/>
              <a:ext cx="655811" cy="66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9" name="직사각형 788"/>
            <p:cNvSpPr/>
            <p:nvPr/>
          </p:nvSpPr>
          <p:spPr>
            <a:xfrm>
              <a:off x="3980015" y="7397323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LV22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90" name="그룹 789"/>
            <p:cNvGrpSpPr/>
            <p:nvPr/>
          </p:nvGrpSpPr>
          <p:grpSpPr>
            <a:xfrm>
              <a:off x="4001308" y="7411979"/>
              <a:ext cx="216024" cy="676833"/>
              <a:chOff x="3020875" y="6302395"/>
              <a:chExt cx="216024" cy="676833"/>
            </a:xfrm>
          </p:grpSpPr>
          <p:sp>
            <p:nvSpPr>
              <p:cNvPr id="791" name="포인트가 5개인 별 790"/>
              <p:cNvSpPr/>
              <p:nvPr/>
            </p:nvSpPr>
            <p:spPr>
              <a:xfrm>
                <a:off x="3020875" y="6302395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2" name="포인트가 5개인 별 791"/>
              <p:cNvSpPr/>
              <p:nvPr/>
            </p:nvSpPr>
            <p:spPr>
              <a:xfrm>
                <a:off x="3020875" y="639455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3" name="포인트가 5개인 별 792"/>
              <p:cNvSpPr/>
              <p:nvPr/>
            </p:nvSpPr>
            <p:spPr>
              <a:xfrm>
                <a:off x="3020875" y="6486719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4" name="포인트가 5개인 별 793"/>
              <p:cNvSpPr/>
              <p:nvPr/>
            </p:nvSpPr>
            <p:spPr>
              <a:xfrm>
                <a:off x="3020875" y="6578881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5" name="포인트가 5개인 별 794"/>
              <p:cNvSpPr/>
              <p:nvPr/>
            </p:nvSpPr>
            <p:spPr>
              <a:xfrm>
                <a:off x="3020875" y="6671043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6" name="포인트가 5개인 별 795"/>
              <p:cNvSpPr/>
              <p:nvPr/>
            </p:nvSpPr>
            <p:spPr>
              <a:xfrm>
                <a:off x="3020875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97" name="그룹 796"/>
          <p:cNvGrpSpPr/>
          <p:nvPr/>
        </p:nvGrpSpPr>
        <p:grpSpPr>
          <a:xfrm>
            <a:off x="5655808" y="3475945"/>
            <a:ext cx="658263" cy="649043"/>
            <a:chOff x="2482027" y="5907428"/>
            <a:chExt cx="734424" cy="724137"/>
          </a:xfrm>
        </p:grpSpPr>
        <p:pic>
          <p:nvPicPr>
            <p:cNvPr id="798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27" y="5954732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" name="직사각형 798"/>
            <p:cNvSpPr/>
            <p:nvPr/>
          </p:nvSpPr>
          <p:spPr>
            <a:xfrm>
              <a:off x="2498452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LV8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800" name="그룹 799"/>
            <p:cNvGrpSpPr/>
            <p:nvPr/>
          </p:nvGrpSpPr>
          <p:grpSpPr>
            <a:xfrm>
              <a:off x="2499784" y="5954732"/>
              <a:ext cx="216024" cy="523230"/>
              <a:chOff x="980728" y="6302394"/>
              <a:chExt cx="216024" cy="523230"/>
            </a:xfrm>
          </p:grpSpPr>
          <p:sp>
            <p:nvSpPr>
              <p:cNvPr id="801" name="포인트가 5개인 별 800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2" name="포인트가 5개인 별 801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3" name="포인트가 5개인 별 802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04" name="그룹 803"/>
          <p:cNvGrpSpPr/>
          <p:nvPr/>
        </p:nvGrpSpPr>
        <p:grpSpPr>
          <a:xfrm>
            <a:off x="3390610" y="3437469"/>
            <a:ext cx="667789" cy="657662"/>
            <a:chOff x="5628464" y="5940881"/>
            <a:chExt cx="745052" cy="733753"/>
          </a:xfrm>
        </p:grpSpPr>
        <p:sp>
          <p:nvSpPr>
            <p:cNvPr id="805" name="직사각형 804"/>
            <p:cNvSpPr/>
            <p:nvPr/>
          </p:nvSpPr>
          <p:spPr>
            <a:xfrm>
              <a:off x="5651100" y="5991682"/>
              <a:ext cx="662260" cy="6829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06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089" y="5991682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7" name="직사각형 806"/>
            <p:cNvSpPr/>
            <p:nvPr/>
          </p:nvSpPr>
          <p:spPr>
            <a:xfrm>
              <a:off x="5655517" y="594088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808" name="그룹 807"/>
            <p:cNvGrpSpPr/>
            <p:nvPr/>
          </p:nvGrpSpPr>
          <p:grpSpPr>
            <a:xfrm>
              <a:off x="5628464" y="5981123"/>
              <a:ext cx="216024" cy="676834"/>
              <a:chOff x="1139871" y="6302394"/>
              <a:chExt cx="216024" cy="676834"/>
            </a:xfrm>
          </p:grpSpPr>
          <p:sp>
            <p:nvSpPr>
              <p:cNvPr id="809" name="포인트가 5개인 별 808"/>
              <p:cNvSpPr/>
              <p:nvPr/>
            </p:nvSpPr>
            <p:spPr>
              <a:xfrm>
                <a:off x="1139871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0" name="포인트가 5개인 별 809"/>
              <p:cNvSpPr/>
              <p:nvPr/>
            </p:nvSpPr>
            <p:spPr>
              <a:xfrm>
                <a:off x="1139871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1" name="포인트가 5개인 별 810"/>
              <p:cNvSpPr/>
              <p:nvPr/>
            </p:nvSpPr>
            <p:spPr>
              <a:xfrm>
                <a:off x="1139871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2" name="포인트가 5개인 별 811"/>
              <p:cNvSpPr/>
              <p:nvPr/>
            </p:nvSpPr>
            <p:spPr>
              <a:xfrm>
                <a:off x="1139871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13" name="그룹 812"/>
          <p:cNvGrpSpPr/>
          <p:nvPr/>
        </p:nvGrpSpPr>
        <p:grpSpPr>
          <a:xfrm>
            <a:off x="4925520" y="4186595"/>
            <a:ext cx="657294" cy="668232"/>
            <a:chOff x="3951971" y="6645202"/>
            <a:chExt cx="733343" cy="745546"/>
          </a:xfrm>
        </p:grpSpPr>
        <p:sp>
          <p:nvSpPr>
            <p:cNvPr id="814" name="직사각형 813"/>
            <p:cNvSpPr/>
            <p:nvPr/>
          </p:nvSpPr>
          <p:spPr>
            <a:xfrm>
              <a:off x="3969004" y="6707796"/>
              <a:ext cx="662260" cy="682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15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4" y="6707796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6" name="직사각형 815"/>
            <p:cNvSpPr/>
            <p:nvPr/>
          </p:nvSpPr>
          <p:spPr>
            <a:xfrm>
              <a:off x="3967315" y="6645202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LV29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17" name="포인트가 5개인 별 816"/>
            <p:cNvSpPr/>
            <p:nvPr/>
          </p:nvSpPr>
          <p:spPr>
            <a:xfrm>
              <a:off x="3951971" y="6695990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8" name="그룹 817"/>
          <p:cNvGrpSpPr/>
          <p:nvPr/>
        </p:nvGrpSpPr>
        <p:grpSpPr>
          <a:xfrm>
            <a:off x="4164928" y="4171602"/>
            <a:ext cx="655577" cy="657662"/>
            <a:chOff x="3258948" y="7365347"/>
            <a:chExt cx="731427" cy="733753"/>
          </a:xfrm>
        </p:grpSpPr>
        <p:sp>
          <p:nvSpPr>
            <p:cNvPr id="819" name="직사각형 818"/>
            <p:cNvSpPr/>
            <p:nvPr/>
          </p:nvSpPr>
          <p:spPr>
            <a:xfrm>
              <a:off x="3267959" y="7416148"/>
              <a:ext cx="662260" cy="6829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948" y="7416148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" name="직사각형 820"/>
            <p:cNvSpPr/>
            <p:nvPr/>
          </p:nvSpPr>
          <p:spPr>
            <a:xfrm>
              <a:off x="3272376" y="7365347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822" name="그룹 821"/>
            <p:cNvGrpSpPr/>
            <p:nvPr/>
          </p:nvGrpSpPr>
          <p:grpSpPr>
            <a:xfrm>
              <a:off x="3272607" y="7402408"/>
              <a:ext cx="216024" cy="369627"/>
              <a:chOff x="2325685" y="6302394"/>
              <a:chExt cx="216024" cy="369627"/>
            </a:xfrm>
          </p:grpSpPr>
          <p:sp>
            <p:nvSpPr>
              <p:cNvPr id="823" name="포인트가 5개인 별 822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4" name="포인트가 5개인 별 823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25" name="타원 824"/>
          <p:cNvSpPr/>
          <p:nvPr/>
        </p:nvSpPr>
        <p:spPr>
          <a:xfrm>
            <a:off x="6319715" y="381957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9" name="모서리가 둥근 직사각형 838"/>
          <p:cNvSpPr/>
          <p:nvPr/>
        </p:nvSpPr>
        <p:spPr>
          <a:xfrm>
            <a:off x="2146423" y="323933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장비</a:t>
            </a:r>
            <a:endParaRPr lang="ko-KR" altLang="en-US" sz="800" dirty="0"/>
          </a:p>
        </p:txBody>
      </p:sp>
      <p:pic>
        <p:nvPicPr>
          <p:cNvPr id="829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18" y="4500703"/>
            <a:ext cx="2618195" cy="7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" name="모서리가 둥근 직사각형 829"/>
          <p:cNvSpPr/>
          <p:nvPr/>
        </p:nvSpPr>
        <p:spPr>
          <a:xfrm>
            <a:off x="472666" y="4469003"/>
            <a:ext cx="2665406" cy="767734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831" name="직사각형 830"/>
          <p:cNvSpPr/>
          <p:nvPr/>
        </p:nvSpPr>
        <p:spPr>
          <a:xfrm>
            <a:off x="492818" y="4488504"/>
            <a:ext cx="743941" cy="31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32" name="직사각형 831"/>
          <p:cNvSpPr/>
          <p:nvPr/>
        </p:nvSpPr>
        <p:spPr>
          <a:xfrm>
            <a:off x="492818" y="4879702"/>
            <a:ext cx="1588292" cy="31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모에모에해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833" name="그룹 832"/>
          <p:cNvGrpSpPr/>
          <p:nvPr/>
        </p:nvGrpSpPr>
        <p:grpSpPr>
          <a:xfrm>
            <a:off x="1057604" y="4490005"/>
            <a:ext cx="362139" cy="230994"/>
            <a:chOff x="4107917" y="2676042"/>
            <a:chExt cx="426778" cy="256414"/>
          </a:xfrm>
        </p:grpSpPr>
        <p:sp>
          <p:nvSpPr>
            <p:cNvPr id="837" name="포인트가 5개인 별 83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838" name="포인트가 5개인 별 83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35" name="직사각형 834"/>
          <p:cNvSpPr/>
          <p:nvPr/>
        </p:nvSpPr>
        <p:spPr>
          <a:xfrm>
            <a:off x="2362599" y="4488504"/>
            <a:ext cx="743941" cy="31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3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080" y="4540809"/>
            <a:ext cx="213020" cy="2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" name="모서리가 둥근 직사각형 839"/>
          <p:cNvSpPr/>
          <p:nvPr/>
        </p:nvSpPr>
        <p:spPr>
          <a:xfrm>
            <a:off x="2456365" y="41408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1" name="모서리가 둥근 직사각형 840"/>
          <p:cNvSpPr/>
          <p:nvPr/>
        </p:nvSpPr>
        <p:spPr>
          <a:xfrm>
            <a:off x="2786620" y="41408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2" name="모서리가 둥근 직사각형 841"/>
          <p:cNvSpPr/>
          <p:nvPr/>
        </p:nvSpPr>
        <p:spPr>
          <a:xfrm>
            <a:off x="2146423" y="41408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3" name="모서리가 둥근 직사각형 842"/>
          <p:cNvSpPr/>
          <p:nvPr/>
        </p:nvSpPr>
        <p:spPr>
          <a:xfrm>
            <a:off x="2456365" y="4931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4" name="모서리가 둥근 직사각형 843"/>
          <p:cNvSpPr/>
          <p:nvPr/>
        </p:nvSpPr>
        <p:spPr>
          <a:xfrm>
            <a:off x="2786620" y="4931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5" name="모서리가 둥근 직사각형 844"/>
          <p:cNvSpPr/>
          <p:nvPr/>
        </p:nvSpPr>
        <p:spPr>
          <a:xfrm>
            <a:off x="2146423" y="4931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pic>
        <p:nvPicPr>
          <p:cNvPr id="25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056" y="473239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터치한 수습생을 기준으로 아이템 수준의 높고 낮음 표시가 적용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장착을 원하는 아이템을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60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1845592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" name="모서리가 둥근 직사각형 607"/>
          <p:cNvSpPr/>
          <p:nvPr/>
        </p:nvSpPr>
        <p:spPr>
          <a:xfrm>
            <a:off x="328990" y="2198450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609" name="모서리가 둥근 직사각형 608"/>
          <p:cNvSpPr/>
          <p:nvPr/>
        </p:nvSpPr>
        <p:spPr>
          <a:xfrm>
            <a:off x="6197624" y="2219740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610" name="모서리가 둥근 직사각형 609"/>
          <p:cNvSpPr/>
          <p:nvPr/>
        </p:nvSpPr>
        <p:spPr>
          <a:xfrm>
            <a:off x="382942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611" name="모서리가 둥근 직사각형 610"/>
          <p:cNvSpPr/>
          <p:nvPr/>
        </p:nvSpPr>
        <p:spPr>
          <a:xfrm>
            <a:off x="2342916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612" name="모서리가 둥근 직사각형 611"/>
          <p:cNvSpPr/>
          <p:nvPr/>
        </p:nvSpPr>
        <p:spPr>
          <a:xfrm>
            <a:off x="1362929" y="2244662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613" name="모서리가 둥근 직사각형 612"/>
          <p:cNvSpPr/>
          <p:nvPr/>
        </p:nvSpPr>
        <p:spPr>
          <a:xfrm>
            <a:off x="382943" y="2469130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614" name="모서리가 둥근 직사각형 613"/>
          <p:cNvSpPr/>
          <p:nvPr/>
        </p:nvSpPr>
        <p:spPr>
          <a:xfrm>
            <a:off x="430244" y="2509174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615" name="모서리가 둥근 직사각형 614"/>
          <p:cNvSpPr/>
          <p:nvPr/>
        </p:nvSpPr>
        <p:spPr>
          <a:xfrm>
            <a:off x="1291231" y="2509174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616" name="모서리가 둥근 직사각형 615"/>
          <p:cNvSpPr/>
          <p:nvPr/>
        </p:nvSpPr>
        <p:spPr>
          <a:xfrm>
            <a:off x="2152217" y="2509174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617" name="모서리가 둥근 직사각형 616"/>
          <p:cNvSpPr/>
          <p:nvPr/>
        </p:nvSpPr>
        <p:spPr>
          <a:xfrm>
            <a:off x="429465" y="2705470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618" name="모서리가 둥근 직사각형 617"/>
          <p:cNvSpPr/>
          <p:nvPr/>
        </p:nvSpPr>
        <p:spPr>
          <a:xfrm>
            <a:off x="3292848" y="2705469"/>
            <a:ext cx="314824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7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27" y="2844000"/>
            <a:ext cx="2618195" cy="6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" name="직사각형 716"/>
          <p:cNvSpPr/>
          <p:nvPr/>
        </p:nvSpPr>
        <p:spPr>
          <a:xfrm>
            <a:off x="560927" y="283045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18" name="직사각형 717"/>
          <p:cNvSpPr/>
          <p:nvPr/>
        </p:nvSpPr>
        <p:spPr>
          <a:xfrm>
            <a:off x="560927" y="31021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모에모에해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19" name="그룹 718"/>
          <p:cNvGrpSpPr/>
          <p:nvPr/>
        </p:nvGrpSpPr>
        <p:grpSpPr>
          <a:xfrm>
            <a:off x="1125713" y="2832125"/>
            <a:ext cx="362139" cy="256414"/>
            <a:chOff x="4107917" y="2676042"/>
            <a:chExt cx="426778" cy="256414"/>
          </a:xfrm>
        </p:grpSpPr>
        <p:sp>
          <p:nvSpPr>
            <p:cNvPr id="720" name="포인트가 5개인 별 719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21" name="포인트가 5개인 별 720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22" name="모서리가 둥근 직사각형 721"/>
          <p:cNvSpPr/>
          <p:nvPr/>
        </p:nvSpPr>
        <p:spPr>
          <a:xfrm>
            <a:off x="2867838" y="314867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723" name="직사각형 722"/>
          <p:cNvSpPr/>
          <p:nvPr/>
        </p:nvSpPr>
        <p:spPr>
          <a:xfrm>
            <a:off x="2430708" y="283045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189" y="288852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" name="직사각형 724"/>
          <p:cNvSpPr/>
          <p:nvPr/>
        </p:nvSpPr>
        <p:spPr>
          <a:xfrm>
            <a:off x="920807" y="3540888"/>
            <a:ext cx="2216132" cy="1373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26" name="직사각형 725"/>
          <p:cNvSpPr/>
          <p:nvPr/>
        </p:nvSpPr>
        <p:spPr>
          <a:xfrm>
            <a:off x="791312" y="3546852"/>
            <a:ext cx="1539637" cy="127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27" name="직사각형 726"/>
          <p:cNvSpPr/>
          <p:nvPr/>
        </p:nvSpPr>
        <p:spPr>
          <a:xfrm>
            <a:off x="791312" y="3547047"/>
            <a:ext cx="2329842" cy="1373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68% (300/1000)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28" name="직사각형 727"/>
          <p:cNvSpPr/>
          <p:nvPr/>
        </p:nvSpPr>
        <p:spPr>
          <a:xfrm>
            <a:off x="541392" y="3656116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rgbClr val="FFC000"/>
                  </a:solidFill>
                </a:ln>
                <a:solidFill>
                  <a:schemeClr val="tx1"/>
                </a:solidFill>
              </a:rPr>
              <a:t>물리 공격력</a:t>
            </a:r>
            <a:endParaRPr lang="ko-KR" altLang="en-US" sz="1050" dirty="0">
              <a:ln w="3175"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29" name="직사각형 728"/>
          <p:cNvSpPr/>
          <p:nvPr/>
        </p:nvSpPr>
        <p:spPr>
          <a:xfrm>
            <a:off x="1927238" y="3656116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공격력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30" name="직사각형 729"/>
          <p:cNvSpPr/>
          <p:nvPr/>
        </p:nvSpPr>
        <p:spPr>
          <a:xfrm>
            <a:off x="1493073" y="3656116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31" name="직사각형 730"/>
          <p:cNvSpPr/>
          <p:nvPr/>
        </p:nvSpPr>
        <p:spPr>
          <a:xfrm>
            <a:off x="541392" y="3895558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물리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32" name="직사각형 731"/>
          <p:cNvSpPr/>
          <p:nvPr/>
        </p:nvSpPr>
        <p:spPr>
          <a:xfrm>
            <a:off x="1927238" y="3895558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33" name="직사각형 732"/>
          <p:cNvSpPr/>
          <p:nvPr/>
        </p:nvSpPr>
        <p:spPr>
          <a:xfrm>
            <a:off x="1493073" y="3895558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34" name="그룹 733"/>
          <p:cNvGrpSpPr/>
          <p:nvPr/>
        </p:nvGrpSpPr>
        <p:grpSpPr>
          <a:xfrm>
            <a:off x="1874815" y="4442324"/>
            <a:ext cx="401342" cy="339785"/>
            <a:chOff x="1751599" y="6632591"/>
            <a:chExt cx="718312" cy="741653"/>
          </a:xfrm>
        </p:grpSpPr>
        <p:sp>
          <p:nvSpPr>
            <p:cNvPr id="735" name="직사각형 734"/>
            <p:cNvSpPr/>
            <p:nvPr/>
          </p:nvSpPr>
          <p:spPr>
            <a:xfrm>
              <a:off x="1755679" y="6683685"/>
              <a:ext cx="669635" cy="690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pic>
          <p:nvPicPr>
            <p:cNvPr id="736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99" y="6661691"/>
              <a:ext cx="673715" cy="6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" name="직사각형 736"/>
            <p:cNvSpPr/>
            <p:nvPr/>
          </p:nvSpPr>
          <p:spPr>
            <a:xfrm>
              <a:off x="1751912" y="663259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5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LV7</a:t>
              </a:r>
              <a:endParaRPr lang="ko-KR" altLang="en-US" sz="5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38" name="그룹 737"/>
            <p:cNvGrpSpPr/>
            <p:nvPr/>
          </p:nvGrpSpPr>
          <p:grpSpPr>
            <a:xfrm>
              <a:off x="1763703" y="6678912"/>
              <a:ext cx="216024" cy="523230"/>
              <a:chOff x="980728" y="6302394"/>
              <a:chExt cx="216024" cy="523230"/>
            </a:xfrm>
          </p:grpSpPr>
          <p:sp>
            <p:nvSpPr>
              <p:cNvPr id="739" name="포인트가 5개인 별 738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740" name="포인트가 5개인 별 739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741" name="포인트가 5개인 별 740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</p:grpSp>
      <p:grpSp>
        <p:nvGrpSpPr>
          <p:cNvPr id="742" name="그룹 741"/>
          <p:cNvGrpSpPr/>
          <p:nvPr/>
        </p:nvGrpSpPr>
        <p:grpSpPr>
          <a:xfrm>
            <a:off x="1397728" y="4413572"/>
            <a:ext cx="479059" cy="387315"/>
            <a:chOff x="2482027" y="5907428"/>
            <a:chExt cx="734424" cy="724137"/>
          </a:xfrm>
        </p:grpSpPr>
        <p:pic>
          <p:nvPicPr>
            <p:cNvPr id="743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27" y="5954732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4" name="직사각형 743"/>
            <p:cNvSpPr/>
            <p:nvPr/>
          </p:nvSpPr>
          <p:spPr>
            <a:xfrm>
              <a:off x="2498452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LV8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45" name="그룹 744"/>
            <p:cNvGrpSpPr/>
            <p:nvPr/>
          </p:nvGrpSpPr>
          <p:grpSpPr>
            <a:xfrm>
              <a:off x="2499784" y="5954732"/>
              <a:ext cx="216024" cy="523230"/>
              <a:chOff x="980728" y="6302394"/>
              <a:chExt cx="216024" cy="523230"/>
            </a:xfrm>
          </p:grpSpPr>
          <p:sp>
            <p:nvSpPr>
              <p:cNvPr id="746" name="포인트가 5개인 별 745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747" name="포인트가 5개인 별 746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748" name="포인트가 5개인 별 747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grpSp>
        <p:nvGrpSpPr>
          <p:cNvPr id="749" name="그룹 748"/>
          <p:cNvGrpSpPr/>
          <p:nvPr/>
        </p:nvGrpSpPr>
        <p:grpSpPr>
          <a:xfrm>
            <a:off x="2294436" y="4429189"/>
            <a:ext cx="436402" cy="351370"/>
            <a:chOff x="1751537" y="5907428"/>
            <a:chExt cx="724133" cy="711044"/>
          </a:xfrm>
        </p:grpSpPr>
        <p:sp>
          <p:nvSpPr>
            <p:cNvPr id="750" name="직사각형 749"/>
            <p:cNvSpPr/>
            <p:nvPr/>
          </p:nvSpPr>
          <p:spPr>
            <a:xfrm>
              <a:off x="1751537" y="5958228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pic>
          <p:nvPicPr>
            <p:cNvPr id="751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03" y="5958228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2" name="직사각형 751"/>
            <p:cNvSpPr/>
            <p:nvPr/>
          </p:nvSpPr>
          <p:spPr>
            <a:xfrm>
              <a:off x="1757671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53" name="그룹 752"/>
            <p:cNvGrpSpPr/>
            <p:nvPr/>
          </p:nvGrpSpPr>
          <p:grpSpPr>
            <a:xfrm>
              <a:off x="1751537" y="5954732"/>
              <a:ext cx="216024" cy="369627"/>
              <a:chOff x="2325685" y="6302394"/>
              <a:chExt cx="216024" cy="369627"/>
            </a:xfrm>
          </p:grpSpPr>
          <p:sp>
            <p:nvSpPr>
              <p:cNvPr id="754" name="포인트가 5개인 별 753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755" name="포인트가 5개인 별 754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sp>
        <p:nvSpPr>
          <p:cNvPr id="757" name="직사각형 756"/>
          <p:cNvSpPr/>
          <p:nvPr/>
        </p:nvSpPr>
        <p:spPr>
          <a:xfrm>
            <a:off x="541392" y="4146643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58" name="직사각형 757"/>
          <p:cNvSpPr/>
          <p:nvPr/>
        </p:nvSpPr>
        <p:spPr>
          <a:xfrm>
            <a:off x="1493073" y="4146643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59" name="직사각형 758"/>
          <p:cNvSpPr/>
          <p:nvPr/>
        </p:nvSpPr>
        <p:spPr>
          <a:xfrm>
            <a:off x="541392" y="4436116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장비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60" name="직사각형 759"/>
          <p:cNvSpPr/>
          <p:nvPr/>
        </p:nvSpPr>
        <p:spPr>
          <a:xfrm>
            <a:off x="3328518" y="27933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6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11" y="28017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" name="직사각형 761"/>
          <p:cNvSpPr/>
          <p:nvPr/>
        </p:nvSpPr>
        <p:spPr>
          <a:xfrm>
            <a:off x="3379318" y="32219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63" name="그룹 762"/>
          <p:cNvGrpSpPr/>
          <p:nvPr/>
        </p:nvGrpSpPr>
        <p:grpSpPr>
          <a:xfrm>
            <a:off x="3328518" y="2793370"/>
            <a:ext cx="706940" cy="223381"/>
            <a:chOff x="2841492" y="6228184"/>
            <a:chExt cx="1165233" cy="368194"/>
          </a:xfrm>
        </p:grpSpPr>
        <p:sp>
          <p:nvSpPr>
            <p:cNvPr id="764" name="포인트가 5개인 별 76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5" name="포인트가 5개인 별 76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6" name="포인트가 5개인 별 76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7" name="포인트가 5개인 별 76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8" name="포인트가 5개인 별 76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9" name="포인트가 5개인 별 768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70" name="직사각형 769"/>
          <p:cNvSpPr/>
          <p:nvPr/>
        </p:nvSpPr>
        <p:spPr>
          <a:xfrm>
            <a:off x="4108286" y="27933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7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79" y="28017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2" name="직사각형 771"/>
          <p:cNvSpPr/>
          <p:nvPr/>
        </p:nvSpPr>
        <p:spPr>
          <a:xfrm>
            <a:off x="4159086" y="32219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73" name="그룹 772"/>
          <p:cNvGrpSpPr/>
          <p:nvPr/>
        </p:nvGrpSpPr>
        <p:grpSpPr>
          <a:xfrm>
            <a:off x="4108286" y="2793370"/>
            <a:ext cx="706940" cy="223381"/>
            <a:chOff x="2841492" y="6228184"/>
            <a:chExt cx="1165233" cy="368194"/>
          </a:xfrm>
        </p:grpSpPr>
        <p:sp>
          <p:nvSpPr>
            <p:cNvPr id="774" name="포인트가 5개인 별 77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5" name="포인트가 5개인 별 77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6" name="포인트가 5개인 별 77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7" name="포인트가 5개인 별 77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8" name="포인트가 5개인 별 77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9" name="포인트가 5개인 별 778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80" name="직사각형 779"/>
          <p:cNvSpPr/>
          <p:nvPr/>
        </p:nvSpPr>
        <p:spPr>
          <a:xfrm>
            <a:off x="5667821" y="27933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8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4" y="28017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" name="직사각형 781"/>
          <p:cNvSpPr/>
          <p:nvPr/>
        </p:nvSpPr>
        <p:spPr>
          <a:xfrm>
            <a:off x="5718621" y="32219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83" name="그룹 782"/>
          <p:cNvGrpSpPr/>
          <p:nvPr/>
        </p:nvGrpSpPr>
        <p:grpSpPr>
          <a:xfrm>
            <a:off x="5667821" y="2793370"/>
            <a:ext cx="609366" cy="223381"/>
            <a:chOff x="2841492" y="6228184"/>
            <a:chExt cx="1004404" cy="368194"/>
          </a:xfrm>
        </p:grpSpPr>
        <p:sp>
          <p:nvSpPr>
            <p:cNvPr id="784" name="포인트가 5개인 별 78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85" name="포인트가 5개인 별 78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86" name="포인트가 5개인 별 78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87" name="포인트가 5개인 별 78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88" name="포인트가 5개인 별 78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89" name="직사각형 788"/>
          <p:cNvSpPr/>
          <p:nvPr/>
        </p:nvSpPr>
        <p:spPr>
          <a:xfrm>
            <a:off x="3328518" y="358352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9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11" y="359191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1" name="직사각형 790"/>
          <p:cNvSpPr/>
          <p:nvPr/>
        </p:nvSpPr>
        <p:spPr>
          <a:xfrm>
            <a:off x="3379318" y="40120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92" name="그룹 791"/>
          <p:cNvGrpSpPr/>
          <p:nvPr/>
        </p:nvGrpSpPr>
        <p:grpSpPr>
          <a:xfrm>
            <a:off x="3328518" y="3583528"/>
            <a:ext cx="609366" cy="223381"/>
            <a:chOff x="2841492" y="6228184"/>
            <a:chExt cx="1004404" cy="368194"/>
          </a:xfrm>
        </p:grpSpPr>
        <p:sp>
          <p:nvSpPr>
            <p:cNvPr id="793" name="포인트가 5개인 별 79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94" name="포인트가 5개인 별 79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95" name="포인트가 5개인 별 79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96" name="포인트가 5개인 별 79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97" name="포인트가 5개인 별 79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98" name="직사각형 797"/>
          <p:cNvSpPr/>
          <p:nvPr/>
        </p:nvSpPr>
        <p:spPr>
          <a:xfrm>
            <a:off x="4108286" y="358352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9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79" y="3591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" name="직사각형 799"/>
          <p:cNvSpPr/>
          <p:nvPr/>
        </p:nvSpPr>
        <p:spPr>
          <a:xfrm>
            <a:off x="4159086" y="40120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01" name="그룹 800"/>
          <p:cNvGrpSpPr/>
          <p:nvPr/>
        </p:nvGrpSpPr>
        <p:grpSpPr>
          <a:xfrm>
            <a:off x="4108286" y="3583528"/>
            <a:ext cx="609366" cy="223381"/>
            <a:chOff x="2841492" y="6228184"/>
            <a:chExt cx="1004404" cy="368194"/>
          </a:xfrm>
        </p:grpSpPr>
        <p:sp>
          <p:nvSpPr>
            <p:cNvPr id="802" name="포인트가 5개인 별 80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03" name="포인트가 5개인 별 80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04" name="포인트가 5개인 별 80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05" name="포인트가 5개인 별 80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06" name="포인트가 5개인 별 80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807" name="그룹 806"/>
          <p:cNvGrpSpPr/>
          <p:nvPr/>
        </p:nvGrpSpPr>
        <p:grpSpPr>
          <a:xfrm>
            <a:off x="4883747" y="3583528"/>
            <a:ext cx="747692" cy="731485"/>
            <a:chOff x="4931034" y="3465834"/>
            <a:chExt cx="747692" cy="731485"/>
          </a:xfrm>
        </p:grpSpPr>
        <p:sp>
          <p:nvSpPr>
            <p:cNvPr id="808" name="직사각형 807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0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0" name="직사각형 809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811" name="그룹 810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812" name="포인트가 5개인 별 811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813" name="포인트가 5개인 별 812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814" name="포인트가 5개인 별 813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815" name="포인트가 5개인 별 814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816" name="직사각형 815"/>
          <p:cNvSpPr/>
          <p:nvPr/>
        </p:nvSpPr>
        <p:spPr>
          <a:xfrm>
            <a:off x="5667821" y="358352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17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4" y="359191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8" name="그룹 817"/>
          <p:cNvGrpSpPr/>
          <p:nvPr/>
        </p:nvGrpSpPr>
        <p:grpSpPr>
          <a:xfrm>
            <a:off x="5667820" y="3583528"/>
            <a:ext cx="511793" cy="223381"/>
            <a:chOff x="2841492" y="6228184"/>
            <a:chExt cx="843577" cy="368194"/>
          </a:xfrm>
        </p:grpSpPr>
        <p:sp>
          <p:nvSpPr>
            <p:cNvPr id="819" name="포인트가 5개인 별 81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0" name="포인트가 5개인 별 81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1" name="포인트가 5개인 별 82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2" name="포인트가 5개인 별 82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823" name="직사각형 822"/>
          <p:cNvSpPr/>
          <p:nvPr/>
        </p:nvSpPr>
        <p:spPr>
          <a:xfrm>
            <a:off x="3328518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2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11" y="441357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5" name="그룹 824"/>
          <p:cNvGrpSpPr/>
          <p:nvPr/>
        </p:nvGrpSpPr>
        <p:grpSpPr>
          <a:xfrm>
            <a:off x="3328516" y="4346570"/>
            <a:ext cx="414220" cy="223381"/>
            <a:chOff x="2841492" y="6228184"/>
            <a:chExt cx="682750" cy="368194"/>
          </a:xfrm>
        </p:grpSpPr>
        <p:sp>
          <p:nvSpPr>
            <p:cNvPr id="826" name="포인트가 5개인 별 825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7" name="포인트가 5개인 별 826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8" name="포인트가 5개인 별 827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829" name="직사각형 828"/>
          <p:cNvSpPr/>
          <p:nvPr/>
        </p:nvSpPr>
        <p:spPr>
          <a:xfrm>
            <a:off x="4108286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3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79" y="43549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" name="직사각형 830"/>
          <p:cNvSpPr/>
          <p:nvPr/>
        </p:nvSpPr>
        <p:spPr>
          <a:xfrm>
            <a:off x="4159086" y="47751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32" name="그룹 831"/>
          <p:cNvGrpSpPr/>
          <p:nvPr/>
        </p:nvGrpSpPr>
        <p:grpSpPr>
          <a:xfrm>
            <a:off x="4108282" y="4346570"/>
            <a:ext cx="316647" cy="223381"/>
            <a:chOff x="2841492" y="6228184"/>
            <a:chExt cx="521923" cy="368194"/>
          </a:xfrm>
        </p:grpSpPr>
        <p:sp>
          <p:nvSpPr>
            <p:cNvPr id="833" name="포인트가 5개인 별 83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4" name="포인트가 5개인 별 83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835" name="직사각형 834"/>
          <p:cNvSpPr/>
          <p:nvPr/>
        </p:nvSpPr>
        <p:spPr>
          <a:xfrm>
            <a:off x="4888054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3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747" y="43549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7" name="그룹 836"/>
          <p:cNvGrpSpPr/>
          <p:nvPr/>
        </p:nvGrpSpPr>
        <p:grpSpPr>
          <a:xfrm>
            <a:off x="4888050" y="4346570"/>
            <a:ext cx="316647" cy="223381"/>
            <a:chOff x="2841492" y="6228184"/>
            <a:chExt cx="521923" cy="368194"/>
          </a:xfrm>
        </p:grpSpPr>
        <p:sp>
          <p:nvSpPr>
            <p:cNvPr id="838" name="포인트가 5개인 별 83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9" name="포인트가 5개인 별 83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840" name="직사각형 839"/>
          <p:cNvSpPr/>
          <p:nvPr/>
        </p:nvSpPr>
        <p:spPr>
          <a:xfrm>
            <a:off x="5667821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4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4" y="43549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2" name="직사각형 841"/>
          <p:cNvSpPr/>
          <p:nvPr/>
        </p:nvSpPr>
        <p:spPr>
          <a:xfrm>
            <a:off x="5718621" y="47751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43" name="포인트가 5개인 별 842"/>
          <p:cNvSpPr/>
          <p:nvPr/>
        </p:nvSpPr>
        <p:spPr>
          <a:xfrm>
            <a:off x="5667814" y="4346570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844" name="모서리가 둥근 직사각형 843"/>
          <p:cNvSpPr/>
          <p:nvPr/>
        </p:nvSpPr>
        <p:spPr>
          <a:xfrm>
            <a:off x="3328518" y="3060717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45" name="모서리가 둥근 직사각형 844"/>
          <p:cNvSpPr/>
          <p:nvPr/>
        </p:nvSpPr>
        <p:spPr>
          <a:xfrm>
            <a:off x="5665668" y="385087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46" name="모서리가 둥근 직사각형 845"/>
          <p:cNvSpPr/>
          <p:nvPr/>
        </p:nvSpPr>
        <p:spPr>
          <a:xfrm>
            <a:off x="4136789" y="3060717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47" name="모서리가 둥근 직사각형 846"/>
          <p:cNvSpPr/>
          <p:nvPr/>
        </p:nvSpPr>
        <p:spPr>
          <a:xfrm>
            <a:off x="5663514" y="3060717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48" name="모서리가 둥근 직사각형 847"/>
          <p:cNvSpPr/>
          <p:nvPr/>
        </p:nvSpPr>
        <p:spPr>
          <a:xfrm>
            <a:off x="3328518" y="384545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49" name="모서리가 둥근 직사각형 848"/>
          <p:cNvSpPr/>
          <p:nvPr/>
        </p:nvSpPr>
        <p:spPr>
          <a:xfrm>
            <a:off x="4124089" y="384545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51" name="모서리가 둥근 직사각형 850"/>
          <p:cNvSpPr/>
          <p:nvPr/>
        </p:nvSpPr>
        <p:spPr>
          <a:xfrm>
            <a:off x="5665668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52" name="모서리가 둥근 직사각형 851"/>
          <p:cNvSpPr/>
          <p:nvPr/>
        </p:nvSpPr>
        <p:spPr>
          <a:xfrm>
            <a:off x="4891955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53" name="모서리가 둥근 직사각형 852"/>
          <p:cNvSpPr/>
          <p:nvPr/>
        </p:nvSpPr>
        <p:spPr>
          <a:xfrm>
            <a:off x="4092604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54" name="모서리가 둥근 직사각형 853"/>
          <p:cNvSpPr/>
          <p:nvPr/>
        </p:nvSpPr>
        <p:spPr>
          <a:xfrm>
            <a:off x="3318891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55" name="타원 854"/>
          <p:cNvSpPr/>
          <p:nvPr/>
        </p:nvSpPr>
        <p:spPr>
          <a:xfrm>
            <a:off x="3373187" y="3325734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6" name="타원 855"/>
          <p:cNvSpPr/>
          <p:nvPr/>
        </p:nvSpPr>
        <p:spPr>
          <a:xfrm>
            <a:off x="4150890" y="3325734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57" name="그룹 856"/>
          <p:cNvGrpSpPr/>
          <p:nvPr/>
        </p:nvGrpSpPr>
        <p:grpSpPr>
          <a:xfrm>
            <a:off x="4855243" y="2793370"/>
            <a:ext cx="776196" cy="731486"/>
            <a:chOff x="4902530" y="2675676"/>
            <a:chExt cx="776196" cy="731486"/>
          </a:xfrm>
        </p:grpSpPr>
        <p:sp>
          <p:nvSpPr>
            <p:cNvPr id="858" name="직사각형 857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5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0" name="직사각형 859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61" name="포인트가 5개인 별 860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2" name="포인트가 5개인 별 861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3" name="포인트가 5개인 별 862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4" name="포인트가 5개인 별 863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5" name="포인트가 5개인 별 864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6" name="모서리가 둥근 직사각형 865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867" name="타원 866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8" name="타원 867"/>
          <p:cNvSpPr/>
          <p:nvPr/>
        </p:nvSpPr>
        <p:spPr>
          <a:xfrm>
            <a:off x="5716557" y="3325734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9" name="타원 868"/>
          <p:cNvSpPr/>
          <p:nvPr/>
        </p:nvSpPr>
        <p:spPr>
          <a:xfrm>
            <a:off x="3373187" y="4113630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0" name="타원 869"/>
          <p:cNvSpPr/>
          <p:nvPr/>
        </p:nvSpPr>
        <p:spPr>
          <a:xfrm>
            <a:off x="4150890" y="4113630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1" name="타원 870"/>
          <p:cNvSpPr/>
          <p:nvPr/>
        </p:nvSpPr>
        <p:spPr>
          <a:xfrm>
            <a:off x="5716557" y="4113630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2" name="타원 871"/>
          <p:cNvSpPr/>
          <p:nvPr/>
        </p:nvSpPr>
        <p:spPr>
          <a:xfrm>
            <a:off x="3373187" y="4874491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3" name="타원 872"/>
          <p:cNvSpPr/>
          <p:nvPr/>
        </p:nvSpPr>
        <p:spPr>
          <a:xfrm>
            <a:off x="4150890" y="487449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4" name="타원 873"/>
          <p:cNvSpPr/>
          <p:nvPr/>
        </p:nvSpPr>
        <p:spPr>
          <a:xfrm>
            <a:off x="4938854" y="487449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5" name="타원 874"/>
          <p:cNvSpPr/>
          <p:nvPr/>
        </p:nvSpPr>
        <p:spPr>
          <a:xfrm>
            <a:off x="5716557" y="487449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6" name="타원 875"/>
          <p:cNvSpPr/>
          <p:nvPr/>
        </p:nvSpPr>
        <p:spPr>
          <a:xfrm>
            <a:off x="4328919" y="4113630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7" name="타원 876"/>
          <p:cNvSpPr/>
          <p:nvPr/>
        </p:nvSpPr>
        <p:spPr>
          <a:xfrm>
            <a:off x="4938854" y="4113630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193" y="324486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9" name="타원 878"/>
          <p:cNvSpPr/>
          <p:nvPr/>
        </p:nvSpPr>
        <p:spPr>
          <a:xfrm>
            <a:off x="6313136" y="412859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80" name="직선 연결선 879"/>
          <p:cNvCxnSpPr/>
          <p:nvPr/>
        </p:nvCxnSpPr>
        <p:spPr>
          <a:xfrm>
            <a:off x="6438828" y="2745478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" name="모서리가 둥근 직사각형 880"/>
          <p:cNvSpPr/>
          <p:nvPr/>
        </p:nvSpPr>
        <p:spPr>
          <a:xfrm>
            <a:off x="4885072" y="385087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2542133" y="314867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82" name="모서리가 둥근 직사각형 181"/>
          <p:cNvSpPr/>
          <p:nvPr/>
        </p:nvSpPr>
        <p:spPr>
          <a:xfrm>
            <a:off x="2205116" y="314867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259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캐릭터 장비 장착과 해제와 동일한 과정으로 진행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9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장착를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눌러 아이템을 장착 시킵니다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108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177572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모서리가 둥근 직사각형 108"/>
          <p:cNvSpPr/>
          <p:nvPr/>
        </p:nvSpPr>
        <p:spPr>
          <a:xfrm>
            <a:off x="268993" y="2076451"/>
            <a:ext cx="3141529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301381" y="2131955"/>
            <a:ext cx="3085163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천공의 칼날 </a:t>
            </a:r>
            <a:r>
              <a:rPr lang="en-US" altLang="ko-KR" sz="1200" dirty="0" smtClean="0"/>
              <a:t>(1)</a:t>
            </a:r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3442240" y="2076451"/>
            <a:ext cx="3180512" cy="324633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3474629" y="2131955"/>
            <a:ext cx="2918548" cy="245455"/>
          </a:xfrm>
          <a:prstGeom prst="round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바람의 도끼</a:t>
            </a:r>
            <a:endParaRPr lang="en-US" altLang="ko-KR" sz="1200" dirty="0" smtClean="0"/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6014456" y="5013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6393177" y="2131955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301381" y="2402809"/>
            <a:ext cx="3087963" cy="675087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116" name="그룹 115"/>
          <p:cNvGrpSpPr/>
          <p:nvPr/>
        </p:nvGrpSpPr>
        <p:grpSpPr>
          <a:xfrm>
            <a:off x="358597" y="2448268"/>
            <a:ext cx="578671" cy="566128"/>
            <a:chOff x="295770" y="2239702"/>
            <a:chExt cx="454203" cy="444358"/>
          </a:xfrm>
        </p:grpSpPr>
        <p:grpSp>
          <p:nvGrpSpPr>
            <p:cNvPr id="117" name="그룹 116"/>
            <p:cNvGrpSpPr/>
            <p:nvPr/>
          </p:nvGrpSpPr>
          <p:grpSpPr>
            <a:xfrm>
              <a:off x="295770" y="2239702"/>
              <a:ext cx="454203" cy="444358"/>
              <a:chOff x="4931034" y="3465834"/>
              <a:chExt cx="747692" cy="731485"/>
            </a:xfrm>
          </p:grpSpPr>
          <p:sp>
            <p:nvSpPr>
              <p:cNvPr id="216" name="직사각형 215"/>
              <p:cNvSpPr/>
              <p:nvPr/>
            </p:nvSpPr>
            <p:spPr>
              <a:xfrm>
                <a:off x="4935341" y="3465834"/>
                <a:ext cx="706940" cy="729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pic>
            <p:nvPicPr>
              <p:cNvPr id="217" name="Picture 2" descr="C:\Users\Helpas\Downloads\Screenshot_2015-07-01-17-53-07 cop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034" y="3474216"/>
                <a:ext cx="711247" cy="72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8" name="직사각형 217"/>
              <p:cNvSpPr/>
              <p:nvPr/>
            </p:nvSpPr>
            <p:spPr>
              <a:xfrm>
                <a:off x="4986141" y="3894388"/>
                <a:ext cx="692585" cy="300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2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</a:rPr>
                  <a:t>+2</a:t>
                </a:r>
                <a:endParaRPr lang="ko-KR" altLang="en-US" sz="1200" b="1" dirty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19" name="그룹 218"/>
              <p:cNvGrpSpPr/>
              <p:nvPr/>
            </p:nvGrpSpPr>
            <p:grpSpPr>
              <a:xfrm>
                <a:off x="4935340" y="3465834"/>
                <a:ext cx="511793" cy="223381"/>
                <a:chOff x="2841492" y="6228184"/>
                <a:chExt cx="843577" cy="368194"/>
              </a:xfrm>
            </p:grpSpPr>
            <p:sp>
              <p:nvSpPr>
                <p:cNvPr id="220" name="포인트가 5개인 별 219"/>
                <p:cNvSpPr/>
                <p:nvPr/>
              </p:nvSpPr>
              <p:spPr>
                <a:xfrm>
                  <a:off x="2841492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1" name="포인트가 5개인 별 220"/>
                <p:cNvSpPr/>
                <p:nvPr/>
              </p:nvSpPr>
              <p:spPr>
                <a:xfrm>
                  <a:off x="3002319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2" name="포인트가 5개인 별 221"/>
                <p:cNvSpPr/>
                <p:nvPr/>
              </p:nvSpPr>
              <p:spPr>
                <a:xfrm>
                  <a:off x="3163146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23" name="포인트가 5개인 별 222"/>
                <p:cNvSpPr/>
                <p:nvPr/>
              </p:nvSpPr>
              <p:spPr>
                <a:xfrm>
                  <a:off x="3323973" y="6228184"/>
                  <a:ext cx="361096" cy="368194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sp>
          <p:nvSpPr>
            <p:cNvPr id="118" name="타원 117"/>
            <p:cNvSpPr/>
            <p:nvPr/>
          </p:nvSpPr>
          <p:spPr>
            <a:xfrm>
              <a:off x="313062" y="2539120"/>
              <a:ext cx="111155" cy="1111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24" name="모서리가 둥근 직사각형 223"/>
          <p:cNvSpPr/>
          <p:nvPr/>
        </p:nvSpPr>
        <p:spPr>
          <a:xfrm>
            <a:off x="3474629" y="2402810"/>
            <a:ext cx="3087963" cy="675086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/>
          </a:p>
        </p:txBody>
      </p:sp>
      <p:grpSp>
        <p:nvGrpSpPr>
          <p:cNvPr id="225" name="그룹 224"/>
          <p:cNvGrpSpPr/>
          <p:nvPr/>
        </p:nvGrpSpPr>
        <p:grpSpPr>
          <a:xfrm>
            <a:off x="3532963" y="2439912"/>
            <a:ext cx="577380" cy="564866"/>
            <a:chOff x="4931034" y="2675676"/>
            <a:chExt cx="747692" cy="731486"/>
          </a:xfrm>
        </p:grpSpPr>
        <p:sp>
          <p:nvSpPr>
            <p:cNvPr id="226" name="직사각형 225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pic>
          <p:nvPicPr>
            <p:cNvPr id="22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직사각형 227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1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1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29" name="포인트가 5개인 별 228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0" name="포인트가 5개인 별 229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1" name="포인트가 5개인 별 230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2" name="포인트가 5개인 별 231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3" name="포인트가 5개인 별 232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4" name="타원 233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35" name="직사각형 234"/>
          <p:cNvSpPr/>
          <p:nvPr/>
        </p:nvSpPr>
        <p:spPr>
          <a:xfrm>
            <a:off x="1890311" y="2402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301381" y="3865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302607" y="3690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추가 </a:t>
            </a:r>
            <a:r>
              <a:rPr lang="ko-KR" altLang="en-US" sz="900" dirty="0"/>
              <a:t>능력</a:t>
            </a:r>
          </a:p>
        </p:txBody>
      </p:sp>
      <p:sp>
        <p:nvSpPr>
          <p:cNvPr id="238" name="직사각형 237"/>
          <p:cNvSpPr/>
          <p:nvPr/>
        </p:nvSpPr>
        <p:spPr>
          <a:xfrm>
            <a:off x="331374" y="3778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331374" y="3929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0" name="직사각형 239"/>
          <p:cNvSpPr/>
          <p:nvPr/>
        </p:nvSpPr>
        <p:spPr>
          <a:xfrm>
            <a:off x="331374" y="4079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1" name="직사각형 240"/>
          <p:cNvSpPr/>
          <p:nvPr/>
        </p:nvSpPr>
        <p:spPr>
          <a:xfrm>
            <a:off x="1391411" y="3769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2" name="직사각형 241"/>
          <p:cNvSpPr/>
          <p:nvPr/>
        </p:nvSpPr>
        <p:spPr>
          <a:xfrm>
            <a:off x="1391411" y="3921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1391411" y="4070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3494821" y="3865620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3496047" y="3690930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추가 능력</a:t>
            </a:r>
          </a:p>
        </p:txBody>
      </p:sp>
      <p:sp>
        <p:nvSpPr>
          <p:cNvPr id="246" name="직사각형 245"/>
          <p:cNvSpPr/>
          <p:nvPr/>
        </p:nvSpPr>
        <p:spPr>
          <a:xfrm>
            <a:off x="3524814" y="377800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3524814" y="392978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3524814" y="407932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4584851" y="376936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0" name="직사각형 249"/>
          <p:cNvSpPr/>
          <p:nvPr/>
        </p:nvSpPr>
        <p:spPr>
          <a:xfrm>
            <a:off x="4584851" y="3921142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1" name="직사각형 250"/>
          <p:cNvSpPr/>
          <p:nvPr/>
        </p:nvSpPr>
        <p:spPr>
          <a:xfrm>
            <a:off x="4584851" y="4070677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2" name="모서리가 둥근 직사각형 251"/>
          <p:cNvSpPr/>
          <p:nvPr/>
        </p:nvSpPr>
        <p:spPr>
          <a:xfrm>
            <a:off x="301381" y="4534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53" name="모서리가 둥근 직사각형 252"/>
          <p:cNvSpPr/>
          <p:nvPr/>
        </p:nvSpPr>
        <p:spPr>
          <a:xfrm>
            <a:off x="302607" y="4359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소켓 능력</a:t>
            </a:r>
            <a:endParaRPr lang="ko-KR" altLang="en-US" sz="900" dirty="0"/>
          </a:p>
        </p:txBody>
      </p:sp>
      <p:sp>
        <p:nvSpPr>
          <p:cNvPr id="254" name="직사각형 253"/>
          <p:cNvSpPr/>
          <p:nvPr/>
        </p:nvSpPr>
        <p:spPr>
          <a:xfrm>
            <a:off x="331374" y="44845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5" name="직사각형 254"/>
          <p:cNvSpPr/>
          <p:nvPr/>
        </p:nvSpPr>
        <p:spPr>
          <a:xfrm>
            <a:off x="331374" y="464905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6" name="직사각형 255"/>
          <p:cNvSpPr/>
          <p:nvPr/>
        </p:nvSpPr>
        <p:spPr>
          <a:xfrm>
            <a:off x="1391411" y="44759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1391411" y="464040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58" name="타원 257"/>
          <p:cNvSpPr/>
          <p:nvPr/>
        </p:nvSpPr>
        <p:spPr>
          <a:xfrm>
            <a:off x="369720" y="45669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59" name="타원 258"/>
          <p:cNvSpPr/>
          <p:nvPr/>
        </p:nvSpPr>
        <p:spPr>
          <a:xfrm>
            <a:off x="379264" y="4732240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3492651" y="4534084"/>
            <a:ext cx="3087963" cy="372655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3493877" y="4359394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/>
              <a:t>소켓 능력</a:t>
            </a:r>
          </a:p>
        </p:txBody>
      </p:sp>
      <p:sp>
        <p:nvSpPr>
          <p:cNvPr id="262" name="직사각형 261"/>
          <p:cNvSpPr/>
          <p:nvPr/>
        </p:nvSpPr>
        <p:spPr>
          <a:xfrm>
            <a:off x="3522644" y="4459172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63" name="직사각형 262"/>
          <p:cNvSpPr/>
          <p:nvPr/>
        </p:nvSpPr>
        <p:spPr>
          <a:xfrm>
            <a:off x="3922264" y="4623652"/>
            <a:ext cx="2640328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☜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룬스톤을</a:t>
            </a:r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넣으려면 소켓을 터치하세요</a:t>
            </a:r>
            <a:r>
              <a:rPr lang="en-US" altLang="ko-KR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4" name="직사각형 263"/>
          <p:cNvSpPr/>
          <p:nvPr/>
        </p:nvSpPr>
        <p:spPr>
          <a:xfrm>
            <a:off x="4582681" y="4450526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5" name="타원 264"/>
          <p:cNvSpPr/>
          <p:nvPr/>
        </p:nvSpPr>
        <p:spPr>
          <a:xfrm>
            <a:off x="3560990" y="4541598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6" name="타원 265"/>
          <p:cNvSpPr/>
          <p:nvPr/>
        </p:nvSpPr>
        <p:spPr>
          <a:xfrm>
            <a:off x="3570534" y="4706840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2854127" y="5013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해제</a:t>
            </a:r>
            <a:endParaRPr lang="ko-KR" altLang="en-US" sz="1200" dirty="0"/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5417195" y="5013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2233980" y="5013984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강</a:t>
            </a:r>
            <a:r>
              <a:rPr lang="ko-KR" altLang="en-US" sz="1200"/>
              <a:t>화</a:t>
            </a:r>
            <a:endParaRPr lang="ko-KR" altLang="en-US" sz="1200" dirty="0"/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301381" y="3224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302607" y="3050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기본 </a:t>
            </a:r>
            <a:r>
              <a:rPr lang="ko-KR" altLang="en-US" sz="900" dirty="0"/>
              <a:t>능력</a:t>
            </a:r>
          </a:p>
        </p:txBody>
      </p:sp>
      <p:sp>
        <p:nvSpPr>
          <p:cNvPr id="272" name="직사각형 271"/>
          <p:cNvSpPr/>
          <p:nvPr/>
        </p:nvSpPr>
        <p:spPr>
          <a:xfrm>
            <a:off x="331374" y="3137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3" name="직사각형 272"/>
          <p:cNvSpPr/>
          <p:nvPr/>
        </p:nvSpPr>
        <p:spPr>
          <a:xfrm>
            <a:off x="331374" y="3288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4" name="직사각형 273"/>
          <p:cNvSpPr/>
          <p:nvPr/>
        </p:nvSpPr>
        <p:spPr>
          <a:xfrm>
            <a:off x="331374" y="3438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1391411" y="3128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76" name="직사각형 275"/>
          <p:cNvSpPr/>
          <p:nvPr/>
        </p:nvSpPr>
        <p:spPr>
          <a:xfrm>
            <a:off x="1391411" y="3280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7" name="직사각형 276"/>
          <p:cNvSpPr/>
          <p:nvPr/>
        </p:nvSpPr>
        <p:spPr>
          <a:xfrm>
            <a:off x="1391411" y="3429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3494821" y="3224765"/>
            <a:ext cx="3087963" cy="471390"/>
          </a:xfrm>
          <a:prstGeom prst="roundRect">
            <a:avLst>
              <a:gd name="adj" fmla="val 3805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/>
          </a:p>
        </p:txBody>
      </p:sp>
      <p:sp>
        <p:nvSpPr>
          <p:cNvPr id="279" name="모서리가 둥근 직사각형 278"/>
          <p:cNvSpPr/>
          <p:nvPr/>
        </p:nvSpPr>
        <p:spPr>
          <a:xfrm>
            <a:off x="3496047" y="3050075"/>
            <a:ext cx="1107970" cy="174690"/>
          </a:xfrm>
          <a:prstGeom prst="roundRect">
            <a:avLst>
              <a:gd name="adj" fmla="val 8036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기</a:t>
            </a:r>
            <a:r>
              <a:rPr lang="ko-KR" altLang="en-US" sz="900" dirty="0"/>
              <a:t>본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능력</a:t>
            </a:r>
          </a:p>
        </p:txBody>
      </p:sp>
      <p:sp>
        <p:nvSpPr>
          <p:cNvPr id="280" name="직사각형 279"/>
          <p:cNvSpPr/>
          <p:nvPr/>
        </p:nvSpPr>
        <p:spPr>
          <a:xfrm>
            <a:off x="3524814" y="313715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공격력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1" name="직사각형 280"/>
          <p:cNvSpPr/>
          <p:nvPr/>
        </p:nvSpPr>
        <p:spPr>
          <a:xfrm>
            <a:off x="3524814" y="3288933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확률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2" name="직사각형 281"/>
          <p:cNvSpPr/>
          <p:nvPr/>
        </p:nvSpPr>
        <p:spPr>
          <a:xfrm>
            <a:off x="3524814" y="3438468"/>
            <a:ext cx="1044575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극대화 </a:t>
            </a:r>
            <a:r>
              <a:rPr lang="ko-KR" altLang="en-US" sz="800" b="1" i="1" dirty="0" err="1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데미지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83" name="직사각형 282"/>
          <p:cNvSpPr/>
          <p:nvPr/>
        </p:nvSpPr>
        <p:spPr>
          <a:xfrm>
            <a:off x="4584851" y="312850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+388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4584851" y="3280287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+7%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85" name="직사각형 284"/>
          <p:cNvSpPr/>
          <p:nvPr/>
        </p:nvSpPr>
        <p:spPr>
          <a:xfrm>
            <a:off x="4584851" y="3429822"/>
            <a:ext cx="1159237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+45%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sp>
        <p:nvSpPr>
          <p:cNvPr id="286" name="직사각형 285"/>
          <p:cNvSpPr/>
          <p:nvPr/>
        </p:nvSpPr>
        <p:spPr>
          <a:xfrm>
            <a:off x="1012646" y="2376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7" name="직사각형 286"/>
          <p:cNvSpPr/>
          <p:nvPr/>
        </p:nvSpPr>
        <p:spPr>
          <a:xfrm>
            <a:off x="2628290" y="2402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희귀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8" name="직사각형 287"/>
          <p:cNvSpPr/>
          <p:nvPr/>
        </p:nvSpPr>
        <p:spPr>
          <a:xfrm>
            <a:off x="5094368" y="2402809"/>
            <a:ext cx="840661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r>
              <a:rPr lang="ko-KR" altLang="en-US" sz="900" b="1" i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</a:t>
            </a:r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★★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9" name="직사각형 288"/>
          <p:cNvSpPr/>
          <p:nvPr/>
        </p:nvSpPr>
        <p:spPr>
          <a:xfrm>
            <a:off x="4216704" y="2376993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등급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0" name="직사각형 289"/>
          <p:cNvSpPr/>
          <p:nvPr/>
        </p:nvSpPr>
        <p:spPr>
          <a:xfrm>
            <a:off x="5832348" y="2402809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영웅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1" name="모서리가 둥근 직사각형 290"/>
          <p:cNvSpPr/>
          <p:nvPr/>
        </p:nvSpPr>
        <p:spPr>
          <a:xfrm>
            <a:off x="3748321" y="5025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분해</a:t>
            </a:r>
            <a:endParaRPr lang="ko-KR" altLang="en-US" sz="1200" dirty="0"/>
          </a:p>
        </p:txBody>
      </p:sp>
      <p:sp>
        <p:nvSpPr>
          <p:cNvPr id="292" name="모서리가 둥근 직사각형 291"/>
          <p:cNvSpPr/>
          <p:nvPr/>
        </p:nvSpPr>
        <p:spPr>
          <a:xfrm>
            <a:off x="4332496" y="5025598"/>
            <a:ext cx="517835" cy="2161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판매</a:t>
            </a:r>
            <a:endParaRPr lang="ko-KR" altLang="en-US" sz="1200" dirty="0"/>
          </a:p>
        </p:txBody>
      </p:sp>
      <p:sp>
        <p:nvSpPr>
          <p:cNvPr id="293" name="모서리가 둥근 직사각형 292"/>
          <p:cNvSpPr/>
          <p:nvPr/>
        </p:nvSpPr>
        <p:spPr>
          <a:xfrm>
            <a:off x="4882049" y="502559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/>
              <a:t>룬스톤</a:t>
            </a:r>
            <a:endParaRPr lang="ko-KR" altLang="en-US" sz="800" dirty="0"/>
          </a:p>
        </p:txBody>
      </p:sp>
      <p:sp>
        <p:nvSpPr>
          <p:cNvPr id="294" name="직사각형 293"/>
          <p:cNvSpPr/>
          <p:nvPr/>
        </p:nvSpPr>
        <p:spPr>
          <a:xfrm>
            <a:off x="1260186" y="2764497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5" name="모서리가 둥근 직사각형 294"/>
          <p:cNvSpPr/>
          <p:nvPr/>
        </p:nvSpPr>
        <p:spPr>
          <a:xfrm>
            <a:off x="1983729" y="2871584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102</a:t>
            </a:r>
            <a:endParaRPr lang="ko-KR" altLang="en-US" sz="800" dirty="0"/>
          </a:p>
        </p:txBody>
      </p:sp>
      <p:pic>
        <p:nvPicPr>
          <p:cNvPr id="29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7" y="2851166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직사각형 296"/>
          <p:cNvSpPr/>
          <p:nvPr/>
        </p:nvSpPr>
        <p:spPr>
          <a:xfrm>
            <a:off x="1012646" y="2560422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8" name="직사각형 297"/>
          <p:cNvSpPr/>
          <p:nvPr/>
        </p:nvSpPr>
        <p:spPr>
          <a:xfrm>
            <a:off x="1890311" y="2599245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9" name="직사각형 298"/>
          <p:cNvSpPr/>
          <p:nvPr/>
        </p:nvSpPr>
        <p:spPr>
          <a:xfrm>
            <a:off x="4466132" y="2764497"/>
            <a:ext cx="1300526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전투력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0" name="모서리가 둥근 직사각형 299"/>
          <p:cNvSpPr/>
          <p:nvPr/>
        </p:nvSpPr>
        <p:spPr>
          <a:xfrm>
            <a:off x="5189675" y="2871584"/>
            <a:ext cx="658886" cy="142925"/>
          </a:xfrm>
          <a:prstGeom prst="roundRect">
            <a:avLst>
              <a:gd name="adj" fmla="val 385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304</a:t>
            </a:r>
            <a:endParaRPr lang="ko-KR" altLang="en-US" sz="800" dirty="0"/>
          </a:p>
        </p:txBody>
      </p:sp>
      <p:pic>
        <p:nvPicPr>
          <p:cNvPr id="30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73" y="2851166"/>
            <a:ext cx="161016" cy="1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" name="직사각형 301"/>
          <p:cNvSpPr/>
          <p:nvPr/>
        </p:nvSpPr>
        <p:spPr>
          <a:xfrm>
            <a:off x="4218592" y="2560422"/>
            <a:ext cx="618279" cy="32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강화</a:t>
            </a:r>
            <a:endParaRPr lang="ko-KR" altLang="en-US" sz="8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3" name="직사각형 302"/>
          <p:cNvSpPr/>
          <p:nvPr/>
        </p:nvSpPr>
        <p:spPr>
          <a:xfrm>
            <a:off x="5096257" y="2599245"/>
            <a:ext cx="752304" cy="26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+32</a:t>
            </a:r>
            <a:endParaRPr lang="ko-KR" altLang="en-US" sz="900" b="1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4" name="직사각형 303"/>
          <p:cNvSpPr/>
          <p:nvPr/>
        </p:nvSpPr>
        <p:spPr>
          <a:xfrm>
            <a:off x="5568776" y="2789531"/>
            <a:ext cx="983925" cy="32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rgbClr val="92D050"/>
                </a:solidFill>
              </a:rPr>
              <a:t>+102</a:t>
            </a:r>
            <a:endParaRPr lang="ko-KR" altLang="en-US" sz="800" b="1" dirty="0">
              <a:ln w="3175">
                <a:noFill/>
              </a:ln>
              <a:solidFill>
                <a:srgbClr val="92D050"/>
              </a:solidFill>
            </a:endParaRPr>
          </a:p>
        </p:txBody>
      </p:sp>
      <p:pic>
        <p:nvPicPr>
          <p:cNvPr id="215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39" y="5142881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강화 하기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관리 화면에서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37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" name="모서리가 둥근 직사각형 375"/>
          <p:cNvSpPr/>
          <p:nvPr/>
        </p:nvSpPr>
        <p:spPr>
          <a:xfrm>
            <a:off x="330378" y="2411739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77" name="모서리가 둥근 직사각형 376"/>
          <p:cNvSpPr/>
          <p:nvPr/>
        </p:nvSpPr>
        <p:spPr>
          <a:xfrm>
            <a:off x="6199012" y="2433029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378" name="모서리가 둥근 직사각형 377"/>
          <p:cNvSpPr/>
          <p:nvPr/>
        </p:nvSpPr>
        <p:spPr>
          <a:xfrm>
            <a:off x="384330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379" name="모서리가 둥근 직사각형 378"/>
          <p:cNvSpPr/>
          <p:nvPr/>
        </p:nvSpPr>
        <p:spPr>
          <a:xfrm>
            <a:off x="2344304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380" name="모서리가 둥근 직사각형 379"/>
          <p:cNvSpPr/>
          <p:nvPr/>
        </p:nvSpPr>
        <p:spPr>
          <a:xfrm>
            <a:off x="1364317" y="2457951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381" name="모서리가 둥근 직사각형 380"/>
          <p:cNvSpPr/>
          <p:nvPr/>
        </p:nvSpPr>
        <p:spPr>
          <a:xfrm>
            <a:off x="384331" y="2682419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82" name="모서리가 둥근 직사각형 381"/>
          <p:cNvSpPr/>
          <p:nvPr/>
        </p:nvSpPr>
        <p:spPr>
          <a:xfrm>
            <a:off x="431632" y="2722463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383" name="모서리가 둥근 직사각형 382"/>
          <p:cNvSpPr/>
          <p:nvPr/>
        </p:nvSpPr>
        <p:spPr>
          <a:xfrm>
            <a:off x="1292619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384" name="모서리가 둥근 직사각형 383"/>
          <p:cNvSpPr/>
          <p:nvPr/>
        </p:nvSpPr>
        <p:spPr>
          <a:xfrm>
            <a:off x="2153605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385" name="모서리가 둥근 직사각형 384"/>
          <p:cNvSpPr/>
          <p:nvPr/>
        </p:nvSpPr>
        <p:spPr>
          <a:xfrm>
            <a:off x="430853" y="2918759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2988260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" name="모서리가 둥근 직사각형 386"/>
          <p:cNvSpPr/>
          <p:nvPr/>
        </p:nvSpPr>
        <p:spPr>
          <a:xfrm>
            <a:off x="475674" y="2951877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38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3819498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" name="모서리가 둥근 직사각형 388"/>
          <p:cNvSpPr/>
          <p:nvPr/>
        </p:nvSpPr>
        <p:spPr>
          <a:xfrm>
            <a:off x="462565" y="3807622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390" name="직사각형 389"/>
          <p:cNvSpPr/>
          <p:nvPr/>
        </p:nvSpPr>
        <p:spPr>
          <a:xfrm>
            <a:off x="482717" y="295381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1" name="직사각형 390"/>
          <p:cNvSpPr/>
          <p:nvPr/>
        </p:nvSpPr>
        <p:spPr>
          <a:xfrm>
            <a:off x="482717" y="380762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92" name="그룹 391"/>
          <p:cNvGrpSpPr/>
          <p:nvPr/>
        </p:nvGrpSpPr>
        <p:grpSpPr>
          <a:xfrm>
            <a:off x="1047503" y="2976385"/>
            <a:ext cx="940381" cy="256414"/>
            <a:chOff x="4107917" y="2676042"/>
            <a:chExt cx="1108233" cy="256414"/>
          </a:xfrm>
        </p:grpSpPr>
        <p:sp>
          <p:nvSpPr>
            <p:cNvPr id="393" name="포인트가 5개인 별 39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4" name="포인트가 5개인 별 39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5" name="포인트가 5개인 별 39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6" name="포인트가 5개인 별 39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7" name="포인트가 5개인 별 396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8" name="포인트가 5개인 별 397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99" name="직사각형 398"/>
          <p:cNvSpPr/>
          <p:nvPr/>
        </p:nvSpPr>
        <p:spPr>
          <a:xfrm>
            <a:off x="482717" y="3422242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0" name="직사각형 399"/>
          <p:cNvSpPr/>
          <p:nvPr/>
        </p:nvSpPr>
        <p:spPr>
          <a:xfrm>
            <a:off x="482717" y="427798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401" name="그룹 400"/>
          <p:cNvGrpSpPr/>
          <p:nvPr/>
        </p:nvGrpSpPr>
        <p:grpSpPr>
          <a:xfrm>
            <a:off x="1047503" y="3840655"/>
            <a:ext cx="651260" cy="256414"/>
            <a:chOff x="4107917" y="2676042"/>
            <a:chExt cx="767506" cy="256414"/>
          </a:xfrm>
        </p:grpSpPr>
        <p:sp>
          <p:nvSpPr>
            <p:cNvPr id="402" name="포인트가 5개인 별 401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3" name="포인트가 5개인 별 402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4" name="포인트가 5개인 별 403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5" name="포인트가 5개인 별 404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406" name="모서리가 둥근 직사각형 405"/>
          <p:cNvSpPr/>
          <p:nvPr/>
        </p:nvSpPr>
        <p:spPr>
          <a:xfrm>
            <a:off x="2459373" y="345587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407" name="모서리가 둥근 직사각형 406"/>
          <p:cNvSpPr/>
          <p:nvPr/>
        </p:nvSpPr>
        <p:spPr>
          <a:xfrm>
            <a:off x="2789628" y="345587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408" name="모서리가 둥근 직사각형 407"/>
          <p:cNvSpPr/>
          <p:nvPr/>
        </p:nvSpPr>
        <p:spPr>
          <a:xfrm>
            <a:off x="2789628" y="434855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409" name="직사각형 408"/>
          <p:cNvSpPr/>
          <p:nvPr/>
        </p:nvSpPr>
        <p:spPr>
          <a:xfrm>
            <a:off x="2352498" y="295381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0" name="직사각형 409"/>
          <p:cNvSpPr/>
          <p:nvPr/>
        </p:nvSpPr>
        <p:spPr>
          <a:xfrm>
            <a:off x="2352498" y="380762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01201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865683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" name="직사각형 412"/>
          <p:cNvSpPr/>
          <p:nvPr/>
        </p:nvSpPr>
        <p:spPr>
          <a:xfrm>
            <a:off x="462565" y="4105154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414" name="직선 연결선 413"/>
          <p:cNvCxnSpPr/>
          <p:nvPr/>
        </p:nvCxnSpPr>
        <p:spPr>
          <a:xfrm>
            <a:off x="3208957" y="2953599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타원 414"/>
          <p:cNvSpPr/>
          <p:nvPr/>
        </p:nvSpPr>
        <p:spPr>
          <a:xfrm>
            <a:off x="3141218" y="414753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6" name="모서리가 둥근 직사각형 415"/>
          <p:cNvSpPr/>
          <p:nvPr/>
        </p:nvSpPr>
        <p:spPr>
          <a:xfrm>
            <a:off x="3294236" y="2913730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grpSp>
        <p:nvGrpSpPr>
          <p:cNvPr id="417" name="그룹 416"/>
          <p:cNvGrpSpPr/>
          <p:nvPr/>
        </p:nvGrpSpPr>
        <p:grpSpPr>
          <a:xfrm>
            <a:off x="475674" y="4685549"/>
            <a:ext cx="2665406" cy="767734"/>
            <a:chOff x="2829266" y="3863526"/>
            <a:chExt cx="2665406" cy="852221"/>
          </a:xfrm>
        </p:grpSpPr>
        <p:pic>
          <p:nvPicPr>
            <p:cNvPr id="418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418" y="3898714"/>
              <a:ext cx="2618195" cy="77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" name="모서리가 둥근 직사각형 418"/>
            <p:cNvSpPr/>
            <p:nvPr/>
          </p:nvSpPr>
          <p:spPr>
            <a:xfrm>
              <a:off x="2829266" y="3863526"/>
              <a:ext cx="2665406" cy="852221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  <a:alpha val="6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400" dirty="0"/>
            </a:p>
          </p:txBody>
        </p:sp>
        <p:sp>
          <p:nvSpPr>
            <p:cNvPr id="420" name="직사각형 419"/>
            <p:cNvSpPr/>
            <p:nvPr/>
          </p:nvSpPr>
          <p:spPr>
            <a:xfrm>
              <a:off x="2849418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LV 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21" name="직사각형 420"/>
            <p:cNvSpPr/>
            <p:nvPr/>
          </p:nvSpPr>
          <p:spPr>
            <a:xfrm>
              <a:off x="2849418" y="4319421"/>
              <a:ext cx="1588292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모에모에해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422" name="그룹 421"/>
            <p:cNvGrpSpPr/>
            <p:nvPr/>
          </p:nvGrpSpPr>
          <p:grpSpPr>
            <a:xfrm>
              <a:off x="3414204" y="3886839"/>
              <a:ext cx="362139" cy="256414"/>
              <a:chOff x="4107917" y="2676042"/>
              <a:chExt cx="426778" cy="256414"/>
            </a:xfrm>
          </p:grpSpPr>
          <p:sp>
            <p:nvSpPr>
              <p:cNvPr id="426" name="포인트가 5개인 별 425"/>
              <p:cNvSpPr/>
              <p:nvPr/>
            </p:nvSpPr>
            <p:spPr>
              <a:xfrm>
                <a:off x="4107917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7" name="포인트가 5개인 별 426"/>
              <p:cNvSpPr/>
              <p:nvPr/>
            </p:nvSpPr>
            <p:spPr>
              <a:xfrm>
                <a:off x="4278281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3" name="모서리가 둥근 직사각형 422"/>
            <p:cNvSpPr/>
            <p:nvPr/>
          </p:nvSpPr>
          <p:spPr>
            <a:xfrm>
              <a:off x="5156329" y="4401288"/>
              <a:ext cx="291488" cy="27565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스킬</a:t>
              </a:r>
              <a:endParaRPr lang="ko-KR" altLang="en-US" sz="800" dirty="0"/>
            </a:p>
          </p:txBody>
        </p:sp>
        <p:sp>
          <p:nvSpPr>
            <p:cNvPr id="424" name="직사각형 423"/>
            <p:cNvSpPr/>
            <p:nvPr/>
          </p:nvSpPr>
          <p:spPr>
            <a:xfrm>
              <a:off x="4719199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174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425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0" y="3943234"/>
              <a:ext cx="213020" cy="24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8" name="Picture 2" descr="C:\Users\Helpas\Pictures\output\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53" y="2975841"/>
            <a:ext cx="2964584" cy="7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" name="모서리가 둥근 직사각형 428"/>
          <p:cNvSpPr/>
          <p:nvPr/>
        </p:nvSpPr>
        <p:spPr>
          <a:xfrm>
            <a:off x="3385322" y="2960383"/>
            <a:ext cx="3006471" cy="2393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430" name="직사각형 429"/>
          <p:cNvSpPr/>
          <p:nvPr/>
        </p:nvSpPr>
        <p:spPr>
          <a:xfrm>
            <a:off x="3408053" y="2994861"/>
            <a:ext cx="839136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1" name="직사각형 430"/>
          <p:cNvSpPr/>
          <p:nvPr/>
        </p:nvSpPr>
        <p:spPr>
          <a:xfrm>
            <a:off x="5181978" y="2994861"/>
            <a:ext cx="1174249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3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699" y="3048600"/>
            <a:ext cx="240278" cy="2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" name="직사각형 442"/>
          <p:cNvSpPr/>
          <p:nvPr/>
        </p:nvSpPr>
        <p:spPr>
          <a:xfrm>
            <a:off x="3333788" y="4908252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다음 모집까지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4" name="직사각형 443"/>
          <p:cNvSpPr/>
          <p:nvPr/>
        </p:nvSpPr>
        <p:spPr>
          <a:xfrm>
            <a:off x="4941175" y="4908252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- 59:21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5" name="직사각형 444"/>
          <p:cNvSpPr/>
          <p:nvPr/>
        </p:nvSpPr>
        <p:spPr>
          <a:xfrm>
            <a:off x="3333788" y="4738287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고</a:t>
            </a:r>
            <a:r>
              <a:rPr lang="ko-KR" altLang="en-US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용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6" name="직사각형 445"/>
          <p:cNvSpPr/>
          <p:nvPr/>
        </p:nvSpPr>
        <p:spPr>
          <a:xfrm>
            <a:off x="3333788" y="5085439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목록 초기화까지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7" name="직사각형 446"/>
          <p:cNvSpPr/>
          <p:nvPr/>
        </p:nvSpPr>
        <p:spPr>
          <a:xfrm>
            <a:off x="4941175" y="5085439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- 19:21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50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726" y="2783632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직사각형 80"/>
          <p:cNvSpPr/>
          <p:nvPr/>
        </p:nvSpPr>
        <p:spPr>
          <a:xfrm>
            <a:off x="3333788" y="3939763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현재 수습생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941175" y="3939763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33788" y="4102196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보유 가능 최대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4941175" y="4102196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333788" y="4267303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중 수습생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4941175" y="4267303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3333788" y="3770083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3449309" y="4795983"/>
            <a:ext cx="285897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직사각형 88"/>
          <p:cNvSpPr/>
          <p:nvPr/>
        </p:nvSpPr>
        <p:spPr>
          <a:xfrm>
            <a:off x="3333788" y="4494598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추종자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4941175" y="4494598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2184394" y="344943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92" name="모서리가 둥근 직사각형 91"/>
          <p:cNvSpPr/>
          <p:nvPr/>
        </p:nvSpPr>
        <p:spPr>
          <a:xfrm>
            <a:off x="2495469" y="51604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3" name="모서리가 둥근 직사각형 92"/>
          <p:cNvSpPr/>
          <p:nvPr/>
        </p:nvSpPr>
        <p:spPr>
          <a:xfrm>
            <a:off x="2184394" y="51604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4" name="모서리가 둥근 직사각형 93"/>
          <p:cNvSpPr/>
          <p:nvPr/>
        </p:nvSpPr>
        <p:spPr>
          <a:xfrm>
            <a:off x="2459373" y="435046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5" name="모서리가 둥근 직사각형 94"/>
          <p:cNvSpPr/>
          <p:nvPr/>
        </p:nvSpPr>
        <p:spPr>
          <a:xfrm>
            <a:off x="2184394" y="435124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7058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장비 화면과 동일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강화하길 원하는 수습생을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68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17" y="1842335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" name="모서리가 둥근 직사각형 686"/>
          <p:cNvSpPr/>
          <p:nvPr/>
        </p:nvSpPr>
        <p:spPr>
          <a:xfrm>
            <a:off x="327370" y="2195193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688" name="모서리가 둥근 직사각형 687"/>
          <p:cNvSpPr/>
          <p:nvPr/>
        </p:nvSpPr>
        <p:spPr>
          <a:xfrm>
            <a:off x="6196004" y="221648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689" name="모서리가 둥근 직사각형 688"/>
          <p:cNvSpPr/>
          <p:nvPr/>
        </p:nvSpPr>
        <p:spPr>
          <a:xfrm>
            <a:off x="381322" y="224140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690" name="모서리가 둥근 직사각형 689"/>
          <p:cNvSpPr/>
          <p:nvPr/>
        </p:nvSpPr>
        <p:spPr>
          <a:xfrm>
            <a:off x="2341296" y="224140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691" name="모서리가 둥근 직사각형 690"/>
          <p:cNvSpPr/>
          <p:nvPr/>
        </p:nvSpPr>
        <p:spPr>
          <a:xfrm>
            <a:off x="1361309" y="2241405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692" name="모서리가 둥근 직사각형 691"/>
          <p:cNvSpPr/>
          <p:nvPr/>
        </p:nvSpPr>
        <p:spPr>
          <a:xfrm>
            <a:off x="381323" y="2465873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693" name="모서리가 둥근 직사각형 692"/>
          <p:cNvSpPr/>
          <p:nvPr/>
        </p:nvSpPr>
        <p:spPr>
          <a:xfrm>
            <a:off x="428624" y="2505917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694" name="모서리가 둥근 직사각형 693"/>
          <p:cNvSpPr/>
          <p:nvPr/>
        </p:nvSpPr>
        <p:spPr>
          <a:xfrm>
            <a:off x="1289611" y="2505917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695" name="모서리가 둥근 직사각형 694"/>
          <p:cNvSpPr/>
          <p:nvPr/>
        </p:nvSpPr>
        <p:spPr>
          <a:xfrm>
            <a:off x="2150597" y="2505917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강화</a:t>
            </a:r>
          </a:p>
        </p:txBody>
      </p:sp>
      <p:sp>
        <p:nvSpPr>
          <p:cNvPr id="696" name="모서리가 둥근 직사각형 695"/>
          <p:cNvSpPr/>
          <p:nvPr/>
        </p:nvSpPr>
        <p:spPr>
          <a:xfrm>
            <a:off x="427845" y="2702213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69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09" y="2771714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" name="모서리가 둥근 직사각형 697"/>
          <p:cNvSpPr/>
          <p:nvPr/>
        </p:nvSpPr>
        <p:spPr>
          <a:xfrm>
            <a:off x="472666" y="2735331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6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42" y="3602952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" name="모서리가 둥근 직사각형 699"/>
          <p:cNvSpPr/>
          <p:nvPr/>
        </p:nvSpPr>
        <p:spPr>
          <a:xfrm>
            <a:off x="459557" y="3591076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701" name="직사각형 700"/>
          <p:cNvSpPr/>
          <p:nvPr/>
        </p:nvSpPr>
        <p:spPr>
          <a:xfrm>
            <a:off x="479709" y="273726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02" name="직사각형 701"/>
          <p:cNvSpPr/>
          <p:nvPr/>
        </p:nvSpPr>
        <p:spPr>
          <a:xfrm>
            <a:off x="479709" y="359107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03" name="그룹 702"/>
          <p:cNvGrpSpPr/>
          <p:nvPr/>
        </p:nvGrpSpPr>
        <p:grpSpPr>
          <a:xfrm>
            <a:off x="1044495" y="2759839"/>
            <a:ext cx="940381" cy="256414"/>
            <a:chOff x="4107917" y="2676042"/>
            <a:chExt cx="1108233" cy="256414"/>
          </a:xfrm>
        </p:grpSpPr>
        <p:sp>
          <p:nvSpPr>
            <p:cNvPr id="704" name="포인트가 5개인 별 703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5" name="포인트가 5개인 별 704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6" name="포인트가 5개인 별 705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7" name="포인트가 5개인 별 706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8" name="포인트가 5개인 별 707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09" name="포인트가 5개인 별 708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10" name="직사각형 709"/>
          <p:cNvSpPr/>
          <p:nvPr/>
        </p:nvSpPr>
        <p:spPr>
          <a:xfrm>
            <a:off x="479709" y="320569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11" name="직사각형 710"/>
          <p:cNvSpPr/>
          <p:nvPr/>
        </p:nvSpPr>
        <p:spPr>
          <a:xfrm>
            <a:off x="479709" y="406144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12" name="그룹 711"/>
          <p:cNvGrpSpPr/>
          <p:nvPr/>
        </p:nvGrpSpPr>
        <p:grpSpPr>
          <a:xfrm>
            <a:off x="1044495" y="3624109"/>
            <a:ext cx="651260" cy="256414"/>
            <a:chOff x="4107917" y="2676042"/>
            <a:chExt cx="767506" cy="256414"/>
          </a:xfrm>
        </p:grpSpPr>
        <p:sp>
          <p:nvSpPr>
            <p:cNvPr id="713" name="포인트가 5개인 별 71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14" name="포인트가 5개인 별 71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15" name="포인트가 5개인 별 71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16" name="포인트가 5개인 별 71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17" name="모서리가 둥근 직사각형 716"/>
          <p:cNvSpPr/>
          <p:nvPr/>
        </p:nvSpPr>
        <p:spPr>
          <a:xfrm>
            <a:off x="2456365" y="323933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718" name="모서리가 둥근 직사각형 717"/>
          <p:cNvSpPr/>
          <p:nvPr/>
        </p:nvSpPr>
        <p:spPr>
          <a:xfrm>
            <a:off x="2786620" y="323933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720" name="직사각형 719"/>
          <p:cNvSpPr/>
          <p:nvPr/>
        </p:nvSpPr>
        <p:spPr>
          <a:xfrm>
            <a:off x="2349490" y="273726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21" name="직사각형 720"/>
          <p:cNvSpPr/>
          <p:nvPr/>
        </p:nvSpPr>
        <p:spPr>
          <a:xfrm>
            <a:off x="2349490" y="359107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971" y="279546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971" y="3649137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" name="직사각형 723"/>
          <p:cNvSpPr/>
          <p:nvPr/>
        </p:nvSpPr>
        <p:spPr>
          <a:xfrm>
            <a:off x="459557" y="3888608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725" name="직선 연결선 724"/>
          <p:cNvCxnSpPr/>
          <p:nvPr/>
        </p:nvCxnSpPr>
        <p:spPr>
          <a:xfrm>
            <a:off x="3205949" y="2737053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타원 725"/>
          <p:cNvSpPr/>
          <p:nvPr/>
        </p:nvSpPr>
        <p:spPr>
          <a:xfrm>
            <a:off x="3138210" y="39309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7" name="모서리가 둥근 직사각형 726"/>
          <p:cNvSpPr/>
          <p:nvPr/>
        </p:nvSpPr>
        <p:spPr>
          <a:xfrm>
            <a:off x="3291228" y="2702212"/>
            <a:ext cx="314824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729" name="직선 연결선 728"/>
          <p:cNvCxnSpPr/>
          <p:nvPr/>
        </p:nvCxnSpPr>
        <p:spPr>
          <a:xfrm>
            <a:off x="6398871" y="2759839"/>
            <a:ext cx="0" cy="2428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0" name="그룹 729"/>
          <p:cNvGrpSpPr/>
          <p:nvPr/>
        </p:nvGrpSpPr>
        <p:grpSpPr>
          <a:xfrm>
            <a:off x="4169572" y="2737942"/>
            <a:ext cx="645397" cy="657745"/>
            <a:chOff x="1757671" y="7370769"/>
            <a:chExt cx="720070" cy="733847"/>
          </a:xfrm>
        </p:grpSpPr>
        <p:pic>
          <p:nvPicPr>
            <p:cNvPr id="731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671" y="7427783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2" name="직사각형 731"/>
            <p:cNvSpPr/>
            <p:nvPr/>
          </p:nvSpPr>
          <p:spPr>
            <a:xfrm>
              <a:off x="1759742" y="7370769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LV15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33" name="그룹 732"/>
            <p:cNvGrpSpPr/>
            <p:nvPr/>
          </p:nvGrpSpPr>
          <p:grpSpPr>
            <a:xfrm>
              <a:off x="1781257" y="7411979"/>
              <a:ext cx="216024" cy="676833"/>
              <a:chOff x="3020875" y="6302395"/>
              <a:chExt cx="216024" cy="676833"/>
            </a:xfrm>
          </p:grpSpPr>
          <p:sp>
            <p:nvSpPr>
              <p:cNvPr id="734" name="포인트가 5개인 별 733"/>
              <p:cNvSpPr/>
              <p:nvPr/>
            </p:nvSpPr>
            <p:spPr>
              <a:xfrm>
                <a:off x="3020875" y="6302395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5" name="포인트가 5개인 별 734"/>
              <p:cNvSpPr/>
              <p:nvPr/>
            </p:nvSpPr>
            <p:spPr>
              <a:xfrm>
                <a:off x="3020875" y="639455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6" name="포인트가 5개인 별 735"/>
              <p:cNvSpPr/>
              <p:nvPr/>
            </p:nvSpPr>
            <p:spPr>
              <a:xfrm>
                <a:off x="3020875" y="6486719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7" name="포인트가 5개인 별 736"/>
              <p:cNvSpPr/>
              <p:nvPr/>
            </p:nvSpPr>
            <p:spPr>
              <a:xfrm>
                <a:off x="3020875" y="6578881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8" name="포인트가 5개인 별 737"/>
              <p:cNvSpPr/>
              <p:nvPr/>
            </p:nvSpPr>
            <p:spPr>
              <a:xfrm>
                <a:off x="3020875" y="6671043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9" name="포인트가 5개인 별 738"/>
              <p:cNvSpPr/>
              <p:nvPr/>
            </p:nvSpPr>
            <p:spPr>
              <a:xfrm>
                <a:off x="3020875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40" name="그룹 739"/>
          <p:cNvGrpSpPr/>
          <p:nvPr/>
        </p:nvGrpSpPr>
        <p:grpSpPr>
          <a:xfrm>
            <a:off x="3420706" y="4195656"/>
            <a:ext cx="649039" cy="637307"/>
            <a:chOff x="1751537" y="5907428"/>
            <a:chExt cx="724133" cy="711044"/>
          </a:xfrm>
        </p:grpSpPr>
        <p:sp>
          <p:nvSpPr>
            <p:cNvPr id="741" name="직사각형 740"/>
            <p:cNvSpPr/>
            <p:nvPr/>
          </p:nvSpPr>
          <p:spPr>
            <a:xfrm>
              <a:off x="1751537" y="5958228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4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03" y="5958228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3" name="직사각형 742"/>
            <p:cNvSpPr/>
            <p:nvPr/>
          </p:nvSpPr>
          <p:spPr>
            <a:xfrm>
              <a:off x="1757671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44" name="그룹 743"/>
            <p:cNvGrpSpPr/>
            <p:nvPr/>
          </p:nvGrpSpPr>
          <p:grpSpPr>
            <a:xfrm>
              <a:off x="1751537" y="5954732"/>
              <a:ext cx="216024" cy="369627"/>
              <a:chOff x="2325685" y="6302394"/>
              <a:chExt cx="216024" cy="369627"/>
            </a:xfrm>
          </p:grpSpPr>
          <p:sp>
            <p:nvSpPr>
              <p:cNvPr id="745" name="포인트가 5개인 별 744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6" name="포인트가 5개인 별 745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47" name="직사각형 746"/>
          <p:cNvSpPr/>
          <p:nvPr/>
        </p:nvSpPr>
        <p:spPr>
          <a:xfrm>
            <a:off x="4959041" y="2812870"/>
            <a:ext cx="593582" cy="61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48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031" y="2812870"/>
            <a:ext cx="597199" cy="60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9" name="직사각형 748"/>
          <p:cNvSpPr/>
          <p:nvPr/>
        </p:nvSpPr>
        <p:spPr>
          <a:xfrm>
            <a:off x="4963458" y="2762069"/>
            <a:ext cx="643541" cy="307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LV2</a:t>
            </a:r>
            <a:endParaRPr lang="ko-KR" altLang="en-US" sz="12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50" name="그룹 749"/>
          <p:cNvGrpSpPr/>
          <p:nvPr/>
        </p:nvGrpSpPr>
        <p:grpSpPr>
          <a:xfrm>
            <a:off x="4938067" y="2813566"/>
            <a:ext cx="193622" cy="606645"/>
            <a:chOff x="935303" y="6302394"/>
            <a:chExt cx="216024" cy="676834"/>
          </a:xfrm>
        </p:grpSpPr>
        <p:sp>
          <p:nvSpPr>
            <p:cNvPr id="751" name="포인트가 5개인 별 750"/>
            <p:cNvSpPr/>
            <p:nvPr/>
          </p:nvSpPr>
          <p:spPr>
            <a:xfrm>
              <a:off x="935303" y="6302394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2" name="포인트가 5개인 별 751"/>
            <p:cNvSpPr/>
            <p:nvPr/>
          </p:nvSpPr>
          <p:spPr>
            <a:xfrm>
              <a:off x="935303" y="6417597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3" name="포인트가 5개인 별 752"/>
            <p:cNvSpPr/>
            <p:nvPr/>
          </p:nvSpPr>
          <p:spPr>
            <a:xfrm>
              <a:off x="935303" y="6532800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4" name="포인트가 5개인 별 753"/>
            <p:cNvSpPr/>
            <p:nvPr/>
          </p:nvSpPr>
          <p:spPr>
            <a:xfrm>
              <a:off x="935303" y="6648003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5" name="포인트가 5개인 별 754"/>
            <p:cNvSpPr/>
            <p:nvPr/>
          </p:nvSpPr>
          <p:spPr>
            <a:xfrm>
              <a:off x="935303" y="6763204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6" name="그룹 755"/>
          <p:cNvGrpSpPr/>
          <p:nvPr/>
        </p:nvGrpSpPr>
        <p:grpSpPr>
          <a:xfrm>
            <a:off x="5670290" y="2762069"/>
            <a:ext cx="689625" cy="661572"/>
            <a:chOff x="2479884" y="6645202"/>
            <a:chExt cx="769415" cy="738116"/>
          </a:xfrm>
        </p:grpSpPr>
        <p:sp>
          <p:nvSpPr>
            <p:cNvPr id="757" name="직사각형 756"/>
            <p:cNvSpPr/>
            <p:nvPr/>
          </p:nvSpPr>
          <p:spPr>
            <a:xfrm>
              <a:off x="2487618" y="6707797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5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784" y="6707797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9" name="직사각형 758"/>
            <p:cNvSpPr/>
            <p:nvPr/>
          </p:nvSpPr>
          <p:spPr>
            <a:xfrm>
              <a:off x="2531300" y="6645202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LV2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60" name="그룹 759"/>
            <p:cNvGrpSpPr/>
            <p:nvPr/>
          </p:nvGrpSpPr>
          <p:grpSpPr>
            <a:xfrm>
              <a:off x="2479884" y="6706484"/>
              <a:ext cx="216024" cy="676834"/>
              <a:chOff x="1139871" y="6302394"/>
              <a:chExt cx="216024" cy="676834"/>
            </a:xfrm>
          </p:grpSpPr>
          <p:sp>
            <p:nvSpPr>
              <p:cNvPr id="761" name="포인트가 5개인 별 760"/>
              <p:cNvSpPr/>
              <p:nvPr/>
            </p:nvSpPr>
            <p:spPr>
              <a:xfrm>
                <a:off x="1139871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2" name="포인트가 5개인 별 761"/>
              <p:cNvSpPr/>
              <p:nvPr/>
            </p:nvSpPr>
            <p:spPr>
              <a:xfrm>
                <a:off x="1139871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3" name="포인트가 5개인 별 762"/>
              <p:cNvSpPr/>
              <p:nvPr/>
            </p:nvSpPr>
            <p:spPr>
              <a:xfrm>
                <a:off x="1139871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4" name="포인트가 5개인 별 763"/>
              <p:cNvSpPr/>
              <p:nvPr/>
            </p:nvSpPr>
            <p:spPr>
              <a:xfrm>
                <a:off x="1139871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65" name="그룹 764"/>
          <p:cNvGrpSpPr/>
          <p:nvPr/>
        </p:nvGrpSpPr>
        <p:grpSpPr>
          <a:xfrm>
            <a:off x="4917234" y="3457269"/>
            <a:ext cx="643822" cy="664743"/>
            <a:chOff x="1751599" y="6632591"/>
            <a:chExt cx="718312" cy="741653"/>
          </a:xfrm>
        </p:grpSpPr>
        <p:sp>
          <p:nvSpPr>
            <p:cNvPr id="766" name="직사각형 765"/>
            <p:cNvSpPr/>
            <p:nvPr/>
          </p:nvSpPr>
          <p:spPr>
            <a:xfrm>
              <a:off x="1755679" y="6683685"/>
              <a:ext cx="669635" cy="690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99" y="6661691"/>
              <a:ext cx="673715" cy="6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" name="직사각형 767"/>
            <p:cNvSpPr/>
            <p:nvPr/>
          </p:nvSpPr>
          <p:spPr>
            <a:xfrm>
              <a:off x="1751912" y="663259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LV7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69" name="그룹 768"/>
            <p:cNvGrpSpPr/>
            <p:nvPr/>
          </p:nvGrpSpPr>
          <p:grpSpPr>
            <a:xfrm>
              <a:off x="1763703" y="6678912"/>
              <a:ext cx="216024" cy="523230"/>
              <a:chOff x="980728" y="6302394"/>
              <a:chExt cx="216024" cy="523230"/>
            </a:xfrm>
          </p:grpSpPr>
          <p:sp>
            <p:nvSpPr>
              <p:cNvPr id="770" name="포인트가 5개인 별 769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1" name="포인트가 5개인 별 770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2" name="포인트가 5개인 별 771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73" name="그룹 772"/>
          <p:cNvGrpSpPr/>
          <p:nvPr/>
        </p:nvGrpSpPr>
        <p:grpSpPr>
          <a:xfrm>
            <a:off x="5642631" y="4182947"/>
            <a:ext cx="659118" cy="643069"/>
            <a:chOff x="3231928" y="6645202"/>
            <a:chExt cx="735378" cy="717472"/>
          </a:xfrm>
        </p:grpSpPr>
        <p:pic>
          <p:nvPicPr>
            <p:cNvPr id="774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928" y="6685274"/>
              <a:ext cx="660878" cy="67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5" name="직사각형 774"/>
            <p:cNvSpPr/>
            <p:nvPr/>
          </p:nvSpPr>
          <p:spPr>
            <a:xfrm>
              <a:off x="3249307" y="6645202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LV10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76" name="포인트가 5개인 별 775"/>
            <p:cNvSpPr/>
            <p:nvPr/>
          </p:nvSpPr>
          <p:spPr>
            <a:xfrm>
              <a:off x="3234276" y="6695990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7" name="그룹 776"/>
          <p:cNvGrpSpPr/>
          <p:nvPr/>
        </p:nvGrpSpPr>
        <p:grpSpPr>
          <a:xfrm>
            <a:off x="4141297" y="3469217"/>
            <a:ext cx="652355" cy="641305"/>
            <a:chOff x="3229399" y="5907428"/>
            <a:chExt cx="727833" cy="715504"/>
          </a:xfrm>
        </p:grpSpPr>
        <p:pic>
          <p:nvPicPr>
            <p:cNvPr id="778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927" y="5945532"/>
              <a:ext cx="660878" cy="67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9" name="직사각형 778"/>
            <p:cNvSpPr/>
            <p:nvPr/>
          </p:nvSpPr>
          <p:spPr>
            <a:xfrm>
              <a:off x="3239233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pic>
          <p:nvPicPr>
            <p:cNvPr id="78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299" y="5940152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81" name="그룹 780"/>
            <p:cNvGrpSpPr/>
            <p:nvPr/>
          </p:nvGrpSpPr>
          <p:grpSpPr>
            <a:xfrm>
              <a:off x="3229399" y="5938839"/>
              <a:ext cx="216024" cy="676834"/>
              <a:chOff x="1139871" y="6302394"/>
              <a:chExt cx="216024" cy="676834"/>
            </a:xfrm>
          </p:grpSpPr>
          <p:sp>
            <p:nvSpPr>
              <p:cNvPr id="782" name="포인트가 5개인 별 781"/>
              <p:cNvSpPr/>
              <p:nvPr/>
            </p:nvSpPr>
            <p:spPr>
              <a:xfrm>
                <a:off x="1139871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3" name="포인트가 5개인 별 782"/>
              <p:cNvSpPr/>
              <p:nvPr/>
            </p:nvSpPr>
            <p:spPr>
              <a:xfrm>
                <a:off x="1139871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4" name="포인트가 5개인 별 783"/>
              <p:cNvSpPr/>
              <p:nvPr/>
            </p:nvSpPr>
            <p:spPr>
              <a:xfrm>
                <a:off x="1139871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5" name="포인트가 5개인 별 784"/>
              <p:cNvSpPr/>
              <p:nvPr/>
            </p:nvSpPr>
            <p:spPr>
              <a:xfrm>
                <a:off x="1139871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86" name="그룹 785"/>
          <p:cNvGrpSpPr/>
          <p:nvPr/>
        </p:nvGrpSpPr>
        <p:grpSpPr>
          <a:xfrm>
            <a:off x="3403148" y="2749020"/>
            <a:ext cx="643541" cy="639327"/>
            <a:chOff x="3980015" y="7397323"/>
            <a:chExt cx="717999" cy="713297"/>
          </a:xfrm>
        </p:grpSpPr>
        <p:sp>
          <p:nvSpPr>
            <p:cNvPr id="787" name="직사각형 786"/>
            <p:cNvSpPr/>
            <p:nvPr/>
          </p:nvSpPr>
          <p:spPr>
            <a:xfrm>
              <a:off x="3993635" y="7438413"/>
              <a:ext cx="651840" cy="6722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8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635" y="7443878"/>
              <a:ext cx="655811" cy="66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9" name="직사각형 788"/>
            <p:cNvSpPr/>
            <p:nvPr/>
          </p:nvSpPr>
          <p:spPr>
            <a:xfrm>
              <a:off x="3980015" y="7397323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LV22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90" name="그룹 789"/>
            <p:cNvGrpSpPr/>
            <p:nvPr/>
          </p:nvGrpSpPr>
          <p:grpSpPr>
            <a:xfrm>
              <a:off x="4001308" y="7411979"/>
              <a:ext cx="216024" cy="676833"/>
              <a:chOff x="3020875" y="6302395"/>
              <a:chExt cx="216024" cy="676833"/>
            </a:xfrm>
          </p:grpSpPr>
          <p:sp>
            <p:nvSpPr>
              <p:cNvPr id="791" name="포인트가 5개인 별 790"/>
              <p:cNvSpPr/>
              <p:nvPr/>
            </p:nvSpPr>
            <p:spPr>
              <a:xfrm>
                <a:off x="3020875" y="6302395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2" name="포인트가 5개인 별 791"/>
              <p:cNvSpPr/>
              <p:nvPr/>
            </p:nvSpPr>
            <p:spPr>
              <a:xfrm>
                <a:off x="3020875" y="639455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3" name="포인트가 5개인 별 792"/>
              <p:cNvSpPr/>
              <p:nvPr/>
            </p:nvSpPr>
            <p:spPr>
              <a:xfrm>
                <a:off x="3020875" y="6486719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4" name="포인트가 5개인 별 793"/>
              <p:cNvSpPr/>
              <p:nvPr/>
            </p:nvSpPr>
            <p:spPr>
              <a:xfrm>
                <a:off x="3020875" y="6578881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5" name="포인트가 5개인 별 794"/>
              <p:cNvSpPr/>
              <p:nvPr/>
            </p:nvSpPr>
            <p:spPr>
              <a:xfrm>
                <a:off x="3020875" y="6671043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6" name="포인트가 5개인 별 795"/>
              <p:cNvSpPr/>
              <p:nvPr/>
            </p:nvSpPr>
            <p:spPr>
              <a:xfrm>
                <a:off x="3020875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97" name="그룹 796"/>
          <p:cNvGrpSpPr/>
          <p:nvPr/>
        </p:nvGrpSpPr>
        <p:grpSpPr>
          <a:xfrm>
            <a:off x="5655808" y="3475945"/>
            <a:ext cx="658263" cy="649043"/>
            <a:chOff x="2482027" y="5907428"/>
            <a:chExt cx="734424" cy="724137"/>
          </a:xfrm>
        </p:grpSpPr>
        <p:pic>
          <p:nvPicPr>
            <p:cNvPr id="798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27" y="5954732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" name="직사각형 798"/>
            <p:cNvSpPr/>
            <p:nvPr/>
          </p:nvSpPr>
          <p:spPr>
            <a:xfrm>
              <a:off x="2498452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LV8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800" name="그룹 799"/>
            <p:cNvGrpSpPr/>
            <p:nvPr/>
          </p:nvGrpSpPr>
          <p:grpSpPr>
            <a:xfrm>
              <a:off x="2499784" y="5954732"/>
              <a:ext cx="216024" cy="523230"/>
              <a:chOff x="980728" y="6302394"/>
              <a:chExt cx="216024" cy="523230"/>
            </a:xfrm>
          </p:grpSpPr>
          <p:sp>
            <p:nvSpPr>
              <p:cNvPr id="801" name="포인트가 5개인 별 800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2" name="포인트가 5개인 별 801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3" name="포인트가 5개인 별 802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04" name="그룹 803"/>
          <p:cNvGrpSpPr/>
          <p:nvPr/>
        </p:nvGrpSpPr>
        <p:grpSpPr>
          <a:xfrm>
            <a:off x="3390610" y="3437469"/>
            <a:ext cx="667789" cy="657662"/>
            <a:chOff x="5628464" y="5940881"/>
            <a:chExt cx="745052" cy="733753"/>
          </a:xfrm>
        </p:grpSpPr>
        <p:sp>
          <p:nvSpPr>
            <p:cNvPr id="805" name="직사각형 804"/>
            <p:cNvSpPr/>
            <p:nvPr/>
          </p:nvSpPr>
          <p:spPr>
            <a:xfrm>
              <a:off x="5651100" y="5991682"/>
              <a:ext cx="662260" cy="6829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06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089" y="5991682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7" name="직사각형 806"/>
            <p:cNvSpPr/>
            <p:nvPr/>
          </p:nvSpPr>
          <p:spPr>
            <a:xfrm>
              <a:off x="5655517" y="594088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808" name="그룹 807"/>
            <p:cNvGrpSpPr/>
            <p:nvPr/>
          </p:nvGrpSpPr>
          <p:grpSpPr>
            <a:xfrm>
              <a:off x="5628464" y="5981123"/>
              <a:ext cx="216024" cy="676834"/>
              <a:chOff x="1139871" y="6302394"/>
              <a:chExt cx="216024" cy="676834"/>
            </a:xfrm>
          </p:grpSpPr>
          <p:sp>
            <p:nvSpPr>
              <p:cNvPr id="809" name="포인트가 5개인 별 808"/>
              <p:cNvSpPr/>
              <p:nvPr/>
            </p:nvSpPr>
            <p:spPr>
              <a:xfrm>
                <a:off x="1139871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0" name="포인트가 5개인 별 809"/>
              <p:cNvSpPr/>
              <p:nvPr/>
            </p:nvSpPr>
            <p:spPr>
              <a:xfrm>
                <a:off x="1139871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1" name="포인트가 5개인 별 810"/>
              <p:cNvSpPr/>
              <p:nvPr/>
            </p:nvSpPr>
            <p:spPr>
              <a:xfrm>
                <a:off x="1139871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2" name="포인트가 5개인 별 811"/>
              <p:cNvSpPr/>
              <p:nvPr/>
            </p:nvSpPr>
            <p:spPr>
              <a:xfrm>
                <a:off x="1139871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13" name="그룹 812"/>
          <p:cNvGrpSpPr/>
          <p:nvPr/>
        </p:nvGrpSpPr>
        <p:grpSpPr>
          <a:xfrm>
            <a:off x="4925520" y="4186595"/>
            <a:ext cx="657294" cy="668232"/>
            <a:chOff x="3951971" y="6645202"/>
            <a:chExt cx="733343" cy="745546"/>
          </a:xfrm>
        </p:grpSpPr>
        <p:sp>
          <p:nvSpPr>
            <p:cNvPr id="814" name="직사각형 813"/>
            <p:cNvSpPr/>
            <p:nvPr/>
          </p:nvSpPr>
          <p:spPr>
            <a:xfrm>
              <a:off x="3969004" y="6707796"/>
              <a:ext cx="662260" cy="682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15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4" y="6707796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6" name="직사각형 815"/>
            <p:cNvSpPr/>
            <p:nvPr/>
          </p:nvSpPr>
          <p:spPr>
            <a:xfrm>
              <a:off x="3967315" y="6645202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LV29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17" name="포인트가 5개인 별 816"/>
            <p:cNvSpPr/>
            <p:nvPr/>
          </p:nvSpPr>
          <p:spPr>
            <a:xfrm>
              <a:off x="3951971" y="6695990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8" name="그룹 817"/>
          <p:cNvGrpSpPr/>
          <p:nvPr/>
        </p:nvGrpSpPr>
        <p:grpSpPr>
          <a:xfrm>
            <a:off x="4164928" y="4171602"/>
            <a:ext cx="655577" cy="657662"/>
            <a:chOff x="3258948" y="7365347"/>
            <a:chExt cx="731427" cy="733753"/>
          </a:xfrm>
        </p:grpSpPr>
        <p:sp>
          <p:nvSpPr>
            <p:cNvPr id="819" name="직사각형 818"/>
            <p:cNvSpPr/>
            <p:nvPr/>
          </p:nvSpPr>
          <p:spPr>
            <a:xfrm>
              <a:off x="3267959" y="7416148"/>
              <a:ext cx="662260" cy="6829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948" y="7416148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" name="직사각형 820"/>
            <p:cNvSpPr/>
            <p:nvPr/>
          </p:nvSpPr>
          <p:spPr>
            <a:xfrm>
              <a:off x="3272376" y="7365347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822" name="그룹 821"/>
            <p:cNvGrpSpPr/>
            <p:nvPr/>
          </p:nvGrpSpPr>
          <p:grpSpPr>
            <a:xfrm>
              <a:off x="3272607" y="7402408"/>
              <a:ext cx="216024" cy="369627"/>
              <a:chOff x="2325685" y="6302394"/>
              <a:chExt cx="216024" cy="369627"/>
            </a:xfrm>
          </p:grpSpPr>
          <p:sp>
            <p:nvSpPr>
              <p:cNvPr id="823" name="포인트가 5개인 별 822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4" name="포인트가 5개인 별 823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25" name="타원 824"/>
          <p:cNvSpPr/>
          <p:nvPr/>
        </p:nvSpPr>
        <p:spPr>
          <a:xfrm>
            <a:off x="6319715" y="381957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9" name="모서리가 둥근 직사각형 838"/>
          <p:cNvSpPr/>
          <p:nvPr/>
        </p:nvSpPr>
        <p:spPr>
          <a:xfrm>
            <a:off x="2146423" y="323933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장비</a:t>
            </a:r>
            <a:endParaRPr lang="ko-KR" altLang="en-US" sz="800" dirty="0"/>
          </a:p>
        </p:txBody>
      </p:sp>
      <p:pic>
        <p:nvPicPr>
          <p:cNvPr id="829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18" y="4500703"/>
            <a:ext cx="2618195" cy="7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" name="모서리가 둥근 직사각형 829"/>
          <p:cNvSpPr/>
          <p:nvPr/>
        </p:nvSpPr>
        <p:spPr>
          <a:xfrm>
            <a:off x="472666" y="4469003"/>
            <a:ext cx="2665406" cy="767734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831" name="직사각형 830"/>
          <p:cNvSpPr/>
          <p:nvPr/>
        </p:nvSpPr>
        <p:spPr>
          <a:xfrm>
            <a:off x="492818" y="4488504"/>
            <a:ext cx="743941" cy="31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32" name="직사각형 831"/>
          <p:cNvSpPr/>
          <p:nvPr/>
        </p:nvSpPr>
        <p:spPr>
          <a:xfrm>
            <a:off x="492818" y="4879702"/>
            <a:ext cx="1588292" cy="31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모에모에해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833" name="그룹 832"/>
          <p:cNvGrpSpPr/>
          <p:nvPr/>
        </p:nvGrpSpPr>
        <p:grpSpPr>
          <a:xfrm>
            <a:off x="1057604" y="4490005"/>
            <a:ext cx="362139" cy="230994"/>
            <a:chOff x="4107917" y="2676042"/>
            <a:chExt cx="426778" cy="256414"/>
          </a:xfrm>
        </p:grpSpPr>
        <p:sp>
          <p:nvSpPr>
            <p:cNvPr id="837" name="포인트가 5개인 별 83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838" name="포인트가 5개인 별 83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35" name="직사각형 834"/>
          <p:cNvSpPr/>
          <p:nvPr/>
        </p:nvSpPr>
        <p:spPr>
          <a:xfrm>
            <a:off x="2362599" y="4488504"/>
            <a:ext cx="743941" cy="31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3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080" y="4540809"/>
            <a:ext cx="213020" cy="2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" name="모서리가 둥근 직사각형 839"/>
          <p:cNvSpPr/>
          <p:nvPr/>
        </p:nvSpPr>
        <p:spPr>
          <a:xfrm>
            <a:off x="2456365" y="41408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1" name="모서리가 둥근 직사각형 840"/>
          <p:cNvSpPr/>
          <p:nvPr/>
        </p:nvSpPr>
        <p:spPr>
          <a:xfrm>
            <a:off x="2786620" y="41408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2" name="모서리가 둥근 직사각형 841"/>
          <p:cNvSpPr/>
          <p:nvPr/>
        </p:nvSpPr>
        <p:spPr>
          <a:xfrm>
            <a:off x="2146423" y="41408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3" name="모서리가 둥근 직사각형 842"/>
          <p:cNvSpPr/>
          <p:nvPr/>
        </p:nvSpPr>
        <p:spPr>
          <a:xfrm>
            <a:off x="2456365" y="4931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4" name="모서리가 둥근 직사각형 843"/>
          <p:cNvSpPr/>
          <p:nvPr/>
        </p:nvSpPr>
        <p:spPr>
          <a:xfrm>
            <a:off x="2786620" y="4931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845" name="모서리가 둥근 직사각형 844"/>
          <p:cNvSpPr/>
          <p:nvPr/>
        </p:nvSpPr>
        <p:spPr>
          <a:xfrm>
            <a:off x="2146423" y="4931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pic>
        <p:nvPicPr>
          <p:cNvPr id="25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056" y="473239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터치한 수습생을 기준으로 아이템 수준의 높고 낮음 표시가 적용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강화로 사용 할 아이템을 터치하면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강화를 터치하면 아이템이 사라지고 수습생 전투력이 상승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재료로 사용 한 아이템이 망치로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탕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탕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!’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하는 연출과 함께 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전투력 부분은 아이템 쪽 두 번째 탕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!!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망치가 내려쳐지면서 사라질 때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 텍스트가 펑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!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하고 터지는 것처럼 튀어 오르며 수치가 상승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취소를 터치하면 팝업이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60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1845592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" name="모서리가 둥근 직사각형 607"/>
          <p:cNvSpPr/>
          <p:nvPr/>
        </p:nvSpPr>
        <p:spPr>
          <a:xfrm>
            <a:off x="328990" y="2198450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609" name="모서리가 둥근 직사각형 608"/>
          <p:cNvSpPr/>
          <p:nvPr/>
        </p:nvSpPr>
        <p:spPr>
          <a:xfrm>
            <a:off x="6197624" y="2219740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610" name="모서리가 둥근 직사각형 609"/>
          <p:cNvSpPr/>
          <p:nvPr/>
        </p:nvSpPr>
        <p:spPr>
          <a:xfrm>
            <a:off x="382942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611" name="모서리가 둥근 직사각형 610"/>
          <p:cNvSpPr/>
          <p:nvPr/>
        </p:nvSpPr>
        <p:spPr>
          <a:xfrm>
            <a:off x="2342916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612" name="모서리가 둥근 직사각형 611"/>
          <p:cNvSpPr/>
          <p:nvPr/>
        </p:nvSpPr>
        <p:spPr>
          <a:xfrm>
            <a:off x="1362929" y="2244662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613" name="모서리가 둥근 직사각형 612"/>
          <p:cNvSpPr/>
          <p:nvPr/>
        </p:nvSpPr>
        <p:spPr>
          <a:xfrm>
            <a:off x="382943" y="2469130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614" name="모서리가 둥근 직사각형 613"/>
          <p:cNvSpPr/>
          <p:nvPr/>
        </p:nvSpPr>
        <p:spPr>
          <a:xfrm>
            <a:off x="430244" y="2509174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615" name="모서리가 둥근 직사각형 614"/>
          <p:cNvSpPr/>
          <p:nvPr/>
        </p:nvSpPr>
        <p:spPr>
          <a:xfrm>
            <a:off x="1291231" y="2509174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616" name="모서리가 둥근 직사각형 615"/>
          <p:cNvSpPr/>
          <p:nvPr/>
        </p:nvSpPr>
        <p:spPr>
          <a:xfrm>
            <a:off x="2152217" y="2509174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강화</a:t>
            </a:r>
          </a:p>
        </p:txBody>
      </p:sp>
      <p:sp>
        <p:nvSpPr>
          <p:cNvPr id="617" name="모서리가 둥근 직사각형 616"/>
          <p:cNvSpPr/>
          <p:nvPr/>
        </p:nvSpPr>
        <p:spPr>
          <a:xfrm>
            <a:off x="429465" y="2705470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618" name="모서리가 둥근 직사각형 617"/>
          <p:cNvSpPr/>
          <p:nvPr/>
        </p:nvSpPr>
        <p:spPr>
          <a:xfrm>
            <a:off x="3292848" y="2705469"/>
            <a:ext cx="314824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7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27" y="2844000"/>
            <a:ext cx="2618195" cy="6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" name="직사각형 716"/>
          <p:cNvSpPr/>
          <p:nvPr/>
        </p:nvSpPr>
        <p:spPr>
          <a:xfrm>
            <a:off x="560927" y="283045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18" name="직사각형 717"/>
          <p:cNvSpPr/>
          <p:nvPr/>
        </p:nvSpPr>
        <p:spPr>
          <a:xfrm>
            <a:off x="560927" y="31021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모에모에해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19" name="그룹 718"/>
          <p:cNvGrpSpPr/>
          <p:nvPr/>
        </p:nvGrpSpPr>
        <p:grpSpPr>
          <a:xfrm>
            <a:off x="1125713" y="2832125"/>
            <a:ext cx="362139" cy="256414"/>
            <a:chOff x="4107917" y="2676042"/>
            <a:chExt cx="426778" cy="256414"/>
          </a:xfrm>
        </p:grpSpPr>
        <p:sp>
          <p:nvSpPr>
            <p:cNvPr id="720" name="포인트가 5개인 별 719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21" name="포인트가 5개인 별 720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22" name="모서리가 둥근 직사각형 721"/>
          <p:cNvSpPr/>
          <p:nvPr/>
        </p:nvSpPr>
        <p:spPr>
          <a:xfrm>
            <a:off x="2867838" y="314867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723" name="직사각형 722"/>
          <p:cNvSpPr/>
          <p:nvPr/>
        </p:nvSpPr>
        <p:spPr>
          <a:xfrm>
            <a:off x="2430708" y="283045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189" y="288852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" name="직사각형 724"/>
          <p:cNvSpPr/>
          <p:nvPr/>
        </p:nvSpPr>
        <p:spPr>
          <a:xfrm>
            <a:off x="920807" y="3540888"/>
            <a:ext cx="2216132" cy="1373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26" name="직사각형 725"/>
          <p:cNvSpPr/>
          <p:nvPr/>
        </p:nvSpPr>
        <p:spPr>
          <a:xfrm>
            <a:off x="791312" y="3546852"/>
            <a:ext cx="1539637" cy="127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27" name="직사각형 726"/>
          <p:cNvSpPr/>
          <p:nvPr/>
        </p:nvSpPr>
        <p:spPr>
          <a:xfrm>
            <a:off x="791312" y="3547047"/>
            <a:ext cx="2329842" cy="1373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68% (300/1000)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28" name="직사각형 727"/>
          <p:cNvSpPr/>
          <p:nvPr/>
        </p:nvSpPr>
        <p:spPr>
          <a:xfrm>
            <a:off x="541392" y="3656116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rgbClr val="FFC000"/>
                  </a:solidFill>
                </a:ln>
                <a:solidFill>
                  <a:schemeClr val="tx1"/>
                </a:solidFill>
              </a:rPr>
              <a:t>물리 공격력</a:t>
            </a:r>
            <a:endParaRPr lang="ko-KR" altLang="en-US" sz="1050" dirty="0">
              <a:ln w="3175"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29" name="직사각형 728"/>
          <p:cNvSpPr/>
          <p:nvPr/>
        </p:nvSpPr>
        <p:spPr>
          <a:xfrm>
            <a:off x="1927238" y="3656116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공격력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30" name="직사각형 729"/>
          <p:cNvSpPr/>
          <p:nvPr/>
        </p:nvSpPr>
        <p:spPr>
          <a:xfrm>
            <a:off x="1493073" y="3656116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31" name="직사각형 730"/>
          <p:cNvSpPr/>
          <p:nvPr/>
        </p:nvSpPr>
        <p:spPr>
          <a:xfrm>
            <a:off x="541392" y="3895558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물리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32" name="직사각형 731"/>
          <p:cNvSpPr/>
          <p:nvPr/>
        </p:nvSpPr>
        <p:spPr>
          <a:xfrm>
            <a:off x="1927238" y="3895558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33" name="직사각형 732"/>
          <p:cNvSpPr/>
          <p:nvPr/>
        </p:nvSpPr>
        <p:spPr>
          <a:xfrm>
            <a:off x="1493073" y="3895558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34" name="그룹 733"/>
          <p:cNvGrpSpPr/>
          <p:nvPr/>
        </p:nvGrpSpPr>
        <p:grpSpPr>
          <a:xfrm>
            <a:off x="1874815" y="4442324"/>
            <a:ext cx="401342" cy="339785"/>
            <a:chOff x="1751599" y="6632591"/>
            <a:chExt cx="718312" cy="741653"/>
          </a:xfrm>
        </p:grpSpPr>
        <p:sp>
          <p:nvSpPr>
            <p:cNvPr id="735" name="직사각형 734"/>
            <p:cNvSpPr/>
            <p:nvPr/>
          </p:nvSpPr>
          <p:spPr>
            <a:xfrm>
              <a:off x="1755679" y="6683685"/>
              <a:ext cx="669635" cy="690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pic>
          <p:nvPicPr>
            <p:cNvPr id="736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99" y="6661691"/>
              <a:ext cx="673715" cy="6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" name="직사각형 736"/>
            <p:cNvSpPr/>
            <p:nvPr/>
          </p:nvSpPr>
          <p:spPr>
            <a:xfrm>
              <a:off x="1751912" y="663259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5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LV7</a:t>
              </a:r>
              <a:endParaRPr lang="ko-KR" altLang="en-US" sz="5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38" name="그룹 737"/>
            <p:cNvGrpSpPr/>
            <p:nvPr/>
          </p:nvGrpSpPr>
          <p:grpSpPr>
            <a:xfrm>
              <a:off x="1763703" y="6678912"/>
              <a:ext cx="216024" cy="523230"/>
              <a:chOff x="980728" y="6302394"/>
              <a:chExt cx="216024" cy="523230"/>
            </a:xfrm>
          </p:grpSpPr>
          <p:sp>
            <p:nvSpPr>
              <p:cNvPr id="739" name="포인트가 5개인 별 738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740" name="포인트가 5개인 별 739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741" name="포인트가 5개인 별 740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</p:grpSp>
      <p:grpSp>
        <p:nvGrpSpPr>
          <p:cNvPr id="742" name="그룹 741"/>
          <p:cNvGrpSpPr/>
          <p:nvPr/>
        </p:nvGrpSpPr>
        <p:grpSpPr>
          <a:xfrm>
            <a:off x="1397728" y="4413572"/>
            <a:ext cx="479059" cy="387315"/>
            <a:chOff x="2482027" y="5907428"/>
            <a:chExt cx="734424" cy="724137"/>
          </a:xfrm>
        </p:grpSpPr>
        <p:pic>
          <p:nvPicPr>
            <p:cNvPr id="743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27" y="5954732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4" name="직사각형 743"/>
            <p:cNvSpPr/>
            <p:nvPr/>
          </p:nvSpPr>
          <p:spPr>
            <a:xfrm>
              <a:off x="2498452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LV8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45" name="그룹 744"/>
            <p:cNvGrpSpPr/>
            <p:nvPr/>
          </p:nvGrpSpPr>
          <p:grpSpPr>
            <a:xfrm>
              <a:off x="2499784" y="5954732"/>
              <a:ext cx="216024" cy="523230"/>
              <a:chOff x="980728" y="6302394"/>
              <a:chExt cx="216024" cy="523230"/>
            </a:xfrm>
          </p:grpSpPr>
          <p:sp>
            <p:nvSpPr>
              <p:cNvPr id="746" name="포인트가 5개인 별 745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747" name="포인트가 5개인 별 746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748" name="포인트가 5개인 별 747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grpSp>
        <p:nvGrpSpPr>
          <p:cNvPr id="749" name="그룹 748"/>
          <p:cNvGrpSpPr/>
          <p:nvPr/>
        </p:nvGrpSpPr>
        <p:grpSpPr>
          <a:xfrm>
            <a:off x="2294436" y="4429189"/>
            <a:ext cx="436402" cy="351370"/>
            <a:chOff x="1751537" y="5907428"/>
            <a:chExt cx="724133" cy="711044"/>
          </a:xfrm>
        </p:grpSpPr>
        <p:sp>
          <p:nvSpPr>
            <p:cNvPr id="750" name="직사각형 749"/>
            <p:cNvSpPr/>
            <p:nvPr/>
          </p:nvSpPr>
          <p:spPr>
            <a:xfrm>
              <a:off x="1751537" y="5958228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pic>
          <p:nvPicPr>
            <p:cNvPr id="751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03" y="5958228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2" name="직사각형 751"/>
            <p:cNvSpPr/>
            <p:nvPr/>
          </p:nvSpPr>
          <p:spPr>
            <a:xfrm>
              <a:off x="1757671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53" name="그룹 752"/>
            <p:cNvGrpSpPr/>
            <p:nvPr/>
          </p:nvGrpSpPr>
          <p:grpSpPr>
            <a:xfrm>
              <a:off x="1751537" y="5954732"/>
              <a:ext cx="216024" cy="369627"/>
              <a:chOff x="2325685" y="6302394"/>
              <a:chExt cx="216024" cy="369627"/>
            </a:xfrm>
          </p:grpSpPr>
          <p:sp>
            <p:nvSpPr>
              <p:cNvPr id="754" name="포인트가 5개인 별 753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755" name="포인트가 5개인 별 754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sp>
        <p:nvSpPr>
          <p:cNvPr id="756" name="모서리가 둥근 직사각형 755"/>
          <p:cNvSpPr/>
          <p:nvPr/>
        </p:nvSpPr>
        <p:spPr>
          <a:xfrm>
            <a:off x="2563493" y="4893342"/>
            <a:ext cx="532075" cy="20048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해고</a:t>
            </a:r>
            <a:endParaRPr lang="ko-KR" altLang="en-US" sz="1050" dirty="0"/>
          </a:p>
        </p:txBody>
      </p:sp>
      <p:sp>
        <p:nvSpPr>
          <p:cNvPr id="757" name="직사각형 756"/>
          <p:cNvSpPr/>
          <p:nvPr/>
        </p:nvSpPr>
        <p:spPr>
          <a:xfrm>
            <a:off x="541392" y="4146643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58" name="직사각형 757"/>
          <p:cNvSpPr/>
          <p:nvPr/>
        </p:nvSpPr>
        <p:spPr>
          <a:xfrm>
            <a:off x="1493073" y="4146643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59" name="직사각형 758"/>
          <p:cNvSpPr/>
          <p:nvPr/>
        </p:nvSpPr>
        <p:spPr>
          <a:xfrm>
            <a:off x="541392" y="4436116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장비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60" name="직사각형 759"/>
          <p:cNvSpPr/>
          <p:nvPr/>
        </p:nvSpPr>
        <p:spPr>
          <a:xfrm>
            <a:off x="3328518" y="27933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6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11" y="28017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" name="직사각형 761"/>
          <p:cNvSpPr/>
          <p:nvPr/>
        </p:nvSpPr>
        <p:spPr>
          <a:xfrm>
            <a:off x="3379318" y="32219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63" name="그룹 762"/>
          <p:cNvGrpSpPr/>
          <p:nvPr/>
        </p:nvGrpSpPr>
        <p:grpSpPr>
          <a:xfrm>
            <a:off x="3328518" y="2793370"/>
            <a:ext cx="706940" cy="223381"/>
            <a:chOff x="2841492" y="6228184"/>
            <a:chExt cx="1165233" cy="368194"/>
          </a:xfrm>
        </p:grpSpPr>
        <p:sp>
          <p:nvSpPr>
            <p:cNvPr id="764" name="포인트가 5개인 별 76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5" name="포인트가 5개인 별 76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6" name="포인트가 5개인 별 76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7" name="포인트가 5개인 별 76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8" name="포인트가 5개인 별 76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69" name="포인트가 5개인 별 768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70" name="직사각형 769"/>
          <p:cNvSpPr/>
          <p:nvPr/>
        </p:nvSpPr>
        <p:spPr>
          <a:xfrm>
            <a:off x="4108286" y="27933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7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79" y="28017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2" name="직사각형 771"/>
          <p:cNvSpPr/>
          <p:nvPr/>
        </p:nvSpPr>
        <p:spPr>
          <a:xfrm>
            <a:off x="4159086" y="32219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73" name="그룹 772"/>
          <p:cNvGrpSpPr/>
          <p:nvPr/>
        </p:nvGrpSpPr>
        <p:grpSpPr>
          <a:xfrm>
            <a:off x="4108286" y="2793370"/>
            <a:ext cx="706940" cy="223381"/>
            <a:chOff x="2841492" y="6228184"/>
            <a:chExt cx="1165233" cy="368194"/>
          </a:xfrm>
        </p:grpSpPr>
        <p:sp>
          <p:nvSpPr>
            <p:cNvPr id="774" name="포인트가 5개인 별 77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5" name="포인트가 5개인 별 77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6" name="포인트가 5개인 별 77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7" name="포인트가 5개인 별 77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8" name="포인트가 5개인 별 77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79" name="포인트가 5개인 별 778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80" name="직사각형 779"/>
          <p:cNvSpPr/>
          <p:nvPr/>
        </p:nvSpPr>
        <p:spPr>
          <a:xfrm>
            <a:off x="5667821" y="27933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8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4" y="28017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" name="직사각형 781"/>
          <p:cNvSpPr/>
          <p:nvPr/>
        </p:nvSpPr>
        <p:spPr>
          <a:xfrm>
            <a:off x="5718621" y="32219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83" name="그룹 782"/>
          <p:cNvGrpSpPr/>
          <p:nvPr/>
        </p:nvGrpSpPr>
        <p:grpSpPr>
          <a:xfrm>
            <a:off x="5667821" y="2793370"/>
            <a:ext cx="609366" cy="223381"/>
            <a:chOff x="2841492" y="6228184"/>
            <a:chExt cx="1004404" cy="368194"/>
          </a:xfrm>
        </p:grpSpPr>
        <p:sp>
          <p:nvSpPr>
            <p:cNvPr id="784" name="포인트가 5개인 별 78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85" name="포인트가 5개인 별 78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86" name="포인트가 5개인 별 78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87" name="포인트가 5개인 별 78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88" name="포인트가 5개인 별 78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89" name="직사각형 788"/>
          <p:cNvSpPr/>
          <p:nvPr/>
        </p:nvSpPr>
        <p:spPr>
          <a:xfrm>
            <a:off x="3328518" y="358352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9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11" y="359191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1" name="직사각형 790"/>
          <p:cNvSpPr/>
          <p:nvPr/>
        </p:nvSpPr>
        <p:spPr>
          <a:xfrm>
            <a:off x="3379318" y="40120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792" name="그룹 791"/>
          <p:cNvGrpSpPr/>
          <p:nvPr/>
        </p:nvGrpSpPr>
        <p:grpSpPr>
          <a:xfrm>
            <a:off x="3328518" y="3583528"/>
            <a:ext cx="609366" cy="223381"/>
            <a:chOff x="2841492" y="6228184"/>
            <a:chExt cx="1004404" cy="368194"/>
          </a:xfrm>
        </p:grpSpPr>
        <p:sp>
          <p:nvSpPr>
            <p:cNvPr id="793" name="포인트가 5개인 별 79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94" name="포인트가 5개인 별 79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95" name="포인트가 5개인 별 79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96" name="포인트가 5개인 별 79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797" name="포인트가 5개인 별 796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798" name="직사각형 797"/>
          <p:cNvSpPr/>
          <p:nvPr/>
        </p:nvSpPr>
        <p:spPr>
          <a:xfrm>
            <a:off x="4108286" y="358352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799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79" y="3591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" name="직사각형 799"/>
          <p:cNvSpPr/>
          <p:nvPr/>
        </p:nvSpPr>
        <p:spPr>
          <a:xfrm>
            <a:off x="4159086" y="40120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01" name="그룹 800"/>
          <p:cNvGrpSpPr/>
          <p:nvPr/>
        </p:nvGrpSpPr>
        <p:grpSpPr>
          <a:xfrm>
            <a:off x="4108286" y="3583528"/>
            <a:ext cx="609366" cy="223381"/>
            <a:chOff x="2841492" y="6228184"/>
            <a:chExt cx="1004404" cy="368194"/>
          </a:xfrm>
        </p:grpSpPr>
        <p:sp>
          <p:nvSpPr>
            <p:cNvPr id="802" name="포인트가 5개인 별 801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03" name="포인트가 5개인 별 802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04" name="포인트가 5개인 별 803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05" name="포인트가 5개인 별 804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06" name="포인트가 5개인 별 80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807" name="그룹 806"/>
          <p:cNvGrpSpPr/>
          <p:nvPr/>
        </p:nvGrpSpPr>
        <p:grpSpPr>
          <a:xfrm>
            <a:off x="4883747" y="3583528"/>
            <a:ext cx="747692" cy="731485"/>
            <a:chOff x="4931034" y="3465834"/>
            <a:chExt cx="747692" cy="731485"/>
          </a:xfrm>
        </p:grpSpPr>
        <p:sp>
          <p:nvSpPr>
            <p:cNvPr id="808" name="직사각형 807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0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0" name="직사각형 809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811" name="그룹 810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812" name="포인트가 5개인 별 811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813" name="포인트가 5개인 별 812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814" name="포인트가 5개인 별 813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815" name="포인트가 5개인 별 814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816" name="직사각형 815"/>
          <p:cNvSpPr/>
          <p:nvPr/>
        </p:nvSpPr>
        <p:spPr>
          <a:xfrm>
            <a:off x="5667821" y="358352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17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4" y="359191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8" name="그룹 817"/>
          <p:cNvGrpSpPr/>
          <p:nvPr/>
        </p:nvGrpSpPr>
        <p:grpSpPr>
          <a:xfrm>
            <a:off x="5667820" y="3583528"/>
            <a:ext cx="511793" cy="223381"/>
            <a:chOff x="2841492" y="6228184"/>
            <a:chExt cx="843577" cy="368194"/>
          </a:xfrm>
        </p:grpSpPr>
        <p:sp>
          <p:nvSpPr>
            <p:cNvPr id="819" name="포인트가 5개인 별 81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0" name="포인트가 5개인 별 81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1" name="포인트가 5개인 별 82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2" name="포인트가 5개인 별 82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823" name="직사각형 822"/>
          <p:cNvSpPr/>
          <p:nvPr/>
        </p:nvSpPr>
        <p:spPr>
          <a:xfrm>
            <a:off x="3328518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2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11" y="441357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5" name="그룹 824"/>
          <p:cNvGrpSpPr/>
          <p:nvPr/>
        </p:nvGrpSpPr>
        <p:grpSpPr>
          <a:xfrm>
            <a:off x="3328516" y="4346570"/>
            <a:ext cx="414220" cy="223381"/>
            <a:chOff x="2841492" y="6228184"/>
            <a:chExt cx="682750" cy="368194"/>
          </a:xfrm>
        </p:grpSpPr>
        <p:sp>
          <p:nvSpPr>
            <p:cNvPr id="826" name="포인트가 5개인 별 825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7" name="포인트가 5개인 별 826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28" name="포인트가 5개인 별 827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829" name="직사각형 828"/>
          <p:cNvSpPr/>
          <p:nvPr/>
        </p:nvSpPr>
        <p:spPr>
          <a:xfrm>
            <a:off x="4108286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3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79" y="43549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" name="직사각형 830"/>
          <p:cNvSpPr/>
          <p:nvPr/>
        </p:nvSpPr>
        <p:spPr>
          <a:xfrm>
            <a:off x="4159086" y="47751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832" name="그룹 831"/>
          <p:cNvGrpSpPr/>
          <p:nvPr/>
        </p:nvGrpSpPr>
        <p:grpSpPr>
          <a:xfrm>
            <a:off x="4108282" y="4346570"/>
            <a:ext cx="316647" cy="223381"/>
            <a:chOff x="2841492" y="6228184"/>
            <a:chExt cx="521923" cy="368194"/>
          </a:xfrm>
        </p:grpSpPr>
        <p:sp>
          <p:nvSpPr>
            <p:cNvPr id="833" name="포인트가 5개인 별 83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4" name="포인트가 5개인 별 83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835" name="직사각형 834"/>
          <p:cNvSpPr/>
          <p:nvPr/>
        </p:nvSpPr>
        <p:spPr>
          <a:xfrm>
            <a:off x="4888054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3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747" y="43549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7" name="그룹 836"/>
          <p:cNvGrpSpPr/>
          <p:nvPr/>
        </p:nvGrpSpPr>
        <p:grpSpPr>
          <a:xfrm>
            <a:off x="4888050" y="4346570"/>
            <a:ext cx="316647" cy="223381"/>
            <a:chOff x="2841492" y="6228184"/>
            <a:chExt cx="521923" cy="368194"/>
          </a:xfrm>
        </p:grpSpPr>
        <p:sp>
          <p:nvSpPr>
            <p:cNvPr id="838" name="포인트가 5개인 별 83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39" name="포인트가 5개인 별 83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840" name="직사각형 839"/>
          <p:cNvSpPr/>
          <p:nvPr/>
        </p:nvSpPr>
        <p:spPr>
          <a:xfrm>
            <a:off x="5667821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84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4" y="43549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2" name="직사각형 841"/>
          <p:cNvSpPr/>
          <p:nvPr/>
        </p:nvSpPr>
        <p:spPr>
          <a:xfrm>
            <a:off x="5718621" y="47751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43" name="포인트가 5개인 별 842"/>
          <p:cNvSpPr/>
          <p:nvPr/>
        </p:nvSpPr>
        <p:spPr>
          <a:xfrm>
            <a:off x="5667814" y="4346570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844" name="모서리가 둥근 직사각형 843"/>
          <p:cNvSpPr/>
          <p:nvPr/>
        </p:nvSpPr>
        <p:spPr>
          <a:xfrm>
            <a:off x="3328518" y="3060717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45" name="모서리가 둥근 직사각형 844"/>
          <p:cNvSpPr/>
          <p:nvPr/>
        </p:nvSpPr>
        <p:spPr>
          <a:xfrm>
            <a:off x="5665668" y="385087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46" name="모서리가 둥근 직사각형 845"/>
          <p:cNvSpPr/>
          <p:nvPr/>
        </p:nvSpPr>
        <p:spPr>
          <a:xfrm>
            <a:off x="4136789" y="3060717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47" name="모서리가 둥근 직사각형 846"/>
          <p:cNvSpPr/>
          <p:nvPr/>
        </p:nvSpPr>
        <p:spPr>
          <a:xfrm>
            <a:off x="5663514" y="3060717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48" name="모서리가 둥근 직사각형 847"/>
          <p:cNvSpPr/>
          <p:nvPr/>
        </p:nvSpPr>
        <p:spPr>
          <a:xfrm>
            <a:off x="3328518" y="384545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49" name="모서리가 둥근 직사각형 848"/>
          <p:cNvSpPr/>
          <p:nvPr/>
        </p:nvSpPr>
        <p:spPr>
          <a:xfrm>
            <a:off x="4124089" y="384545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851" name="모서리가 둥근 직사각형 850"/>
          <p:cNvSpPr/>
          <p:nvPr/>
        </p:nvSpPr>
        <p:spPr>
          <a:xfrm>
            <a:off x="5665668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52" name="모서리가 둥근 직사각형 851"/>
          <p:cNvSpPr/>
          <p:nvPr/>
        </p:nvSpPr>
        <p:spPr>
          <a:xfrm>
            <a:off x="4891955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53" name="모서리가 둥근 직사각형 852"/>
          <p:cNvSpPr/>
          <p:nvPr/>
        </p:nvSpPr>
        <p:spPr>
          <a:xfrm>
            <a:off x="4092604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54" name="모서리가 둥근 직사각형 853"/>
          <p:cNvSpPr/>
          <p:nvPr/>
        </p:nvSpPr>
        <p:spPr>
          <a:xfrm>
            <a:off x="3318891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855" name="타원 854"/>
          <p:cNvSpPr/>
          <p:nvPr/>
        </p:nvSpPr>
        <p:spPr>
          <a:xfrm>
            <a:off x="3373187" y="3325734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6" name="타원 855"/>
          <p:cNvSpPr/>
          <p:nvPr/>
        </p:nvSpPr>
        <p:spPr>
          <a:xfrm>
            <a:off x="4150890" y="3325734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57" name="그룹 856"/>
          <p:cNvGrpSpPr/>
          <p:nvPr/>
        </p:nvGrpSpPr>
        <p:grpSpPr>
          <a:xfrm>
            <a:off x="4855243" y="2793370"/>
            <a:ext cx="776196" cy="731486"/>
            <a:chOff x="4902530" y="2675676"/>
            <a:chExt cx="776196" cy="731486"/>
          </a:xfrm>
        </p:grpSpPr>
        <p:sp>
          <p:nvSpPr>
            <p:cNvPr id="858" name="직사각형 857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85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0" name="직사각형 859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861" name="포인트가 5개인 별 860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2" name="포인트가 5개인 별 861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3" name="포인트가 5개인 별 862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4" name="포인트가 5개인 별 863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5" name="포인트가 5개인 별 864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866" name="모서리가 둥근 직사각형 865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867" name="타원 866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8" name="타원 867"/>
          <p:cNvSpPr/>
          <p:nvPr/>
        </p:nvSpPr>
        <p:spPr>
          <a:xfrm>
            <a:off x="5716557" y="3325734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9" name="타원 868"/>
          <p:cNvSpPr/>
          <p:nvPr/>
        </p:nvSpPr>
        <p:spPr>
          <a:xfrm>
            <a:off x="3373187" y="4113630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0" name="타원 869"/>
          <p:cNvSpPr/>
          <p:nvPr/>
        </p:nvSpPr>
        <p:spPr>
          <a:xfrm>
            <a:off x="4150890" y="4113630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1" name="타원 870"/>
          <p:cNvSpPr/>
          <p:nvPr/>
        </p:nvSpPr>
        <p:spPr>
          <a:xfrm>
            <a:off x="5716557" y="4113630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2" name="타원 871"/>
          <p:cNvSpPr/>
          <p:nvPr/>
        </p:nvSpPr>
        <p:spPr>
          <a:xfrm>
            <a:off x="3373187" y="4874491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3" name="타원 872"/>
          <p:cNvSpPr/>
          <p:nvPr/>
        </p:nvSpPr>
        <p:spPr>
          <a:xfrm>
            <a:off x="4150890" y="487449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4" name="타원 873"/>
          <p:cNvSpPr/>
          <p:nvPr/>
        </p:nvSpPr>
        <p:spPr>
          <a:xfrm>
            <a:off x="4938854" y="487449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5" name="타원 874"/>
          <p:cNvSpPr/>
          <p:nvPr/>
        </p:nvSpPr>
        <p:spPr>
          <a:xfrm>
            <a:off x="5716557" y="487449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6" name="타원 875"/>
          <p:cNvSpPr/>
          <p:nvPr/>
        </p:nvSpPr>
        <p:spPr>
          <a:xfrm>
            <a:off x="4328919" y="4113630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7" name="타원 876"/>
          <p:cNvSpPr/>
          <p:nvPr/>
        </p:nvSpPr>
        <p:spPr>
          <a:xfrm>
            <a:off x="4938854" y="4113630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621" y="4750803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9" name="타원 878"/>
          <p:cNvSpPr/>
          <p:nvPr/>
        </p:nvSpPr>
        <p:spPr>
          <a:xfrm>
            <a:off x="6313136" y="412859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80" name="직선 연결선 879"/>
          <p:cNvCxnSpPr/>
          <p:nvPr/>
        </p:nvCxnSpPr>
        <p:spPr>
          <a:xfrm>
            <a:off x="6438828" y="2745478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" name="모서리가 둥근 직사각형 880"/>
          <p:cNvSpPr/>
          <p:nvPr/>
        </p:nvSpPr>
        <p:spPr>
          <a:xfrm>
            <a:off x="4885072" y="385087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182" name="모서리가 둥근 직사각형 181"/>
          <p:cNvSpPr/>
          <p:nvPr/>
        </p:nvSpPr>
        <p:spPr>
          <a:xfrm>
            <a:off x="1799014" y="5960715"/>
            <a:ext cx="3299486" cy="165618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1799014" y="5960715"/>
            <a:ext cx="3294436" cy="115212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 smtClean="0"/>
          </a:p>
          <a:p>
            <a:pPr algn="ctr"/>
            <a:r>
              <a:rPr lang="ko-KR" altLang="en-US" sz="1200" dirty="0" smtClean="0"/>
              <a:t>강화 재료로 사용한 아이템은 영구적으로 사라집니다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수습생을 강화 하시겠습니까</a:t>
            </a:r>
            <a:r>
              <a:rPr lang="en-US" altLang="ko-KR" sz="1200" dirty="0" smtClean="0"/>
              <a:t>?</a:t>
            </a:r>
            <a:endParaRPr lang="en-US" altLang="ko-KR" sz="1200" dirty="0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2239078" y="7286896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3674984" y="7286896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86" name="직사각형 185"/>
          <p:cNvSpPr/>
          <p:nvPr/>
        </p:nvSpPr>
        <p:spPr>
          <a:xfrm>
            <a:off x="2708920" y="6345543"/>
            <a:ext cx="920405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획득 전투력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3615467" y="6345543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+2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88" name="그룹 187"/>
          <p:cNvGrpSpPr/>
          <p:nvPr/>
        </p:nvGrpSpPr>
        <p:grpSpPr>
          <a:xfrm>
            <a:off x="3732181" y="5996154"/>
            <a:ext cx="430604" cy="431972"/>
            <a:chOff x="3258946" y="7365347"/>
            <a:chExt cx="731429" cy="733753"/>
          </a:xfrm>
        </p:grpSpPr>
        <p:sp>
          <p:nvSpPr>
            <p:cNvPr id="189" name="직사각형 188"/>
            <p:cNvSpPr/>
            <p:nvPr/>
          </p:nvSpPr>
          <p:spPr>
            <a:xfrm>
              <a:off x="3267959" y="7416148"/>
              <a:ext cx="662260" cy="6829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946" y="7416146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" name="직사각형 190"/>
            <p:cNvSpPr/>
            <p:nvPr/>
          </p:nvSpPr>
          <p:spPr>
            <a:xfrm>
              <a:off x="3272376" y="7365347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92" name="그룹 191"/>
            <p:cNvGrpSpPr/>
            <p:nvPr/>
          </p:nvGrpSpPr>
          <p:grpSpPr>
            <a:xfrm>
              <a:off x="3272607" y="7402408"/>
              <a:ext cx="216024" cy="369627"/>
              <a:chOff x="2325685" y="6302394"/>
              <a:chExt cx="216024" cy="369627"/>
            </a:xfrm>
          </p:grpSpPr>
          <p:sp>
            <p:nvSpPr>
              <p:cNvPr id="193" name="포인트가 5개인 별 192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포인트가 5개인 별 193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95" name="직사각형 194"/>
          <p:cNvSpPr/>
          <p:nvPr/>
        </p:nvSpPr>
        <p:spPr>
          <a:xfrm>
            <a:off x="2451158" y="5998872"/>
            <a:ext cx="116230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소모되는 아이템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2553112" y="314867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97" name="모서리가 둥근 직사각형 196"/>
          <p:cNvSpPr/>
          <p:nvPr/>
        </p:nvSpPr>
        <p:spPr>
          <a:xfrm>
            <a:off x="2252213" y="314867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878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시스템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시스템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스킬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기타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목차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고용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임무 화면에서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고용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140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모서리가 둥근 직사각형 140"/>
          <p:cNvSpPr/>
          <p:nvPr/>
        </p:nvSpPr>
        <p:spPr>
          <a:xfrm>
            <a:off x="330378" y="2411739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6199012" y="2433029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384330" y="2457951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2344304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1364317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384331" y="2682419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431632" y="2722463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1292619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2153605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지원</a:t>
            </a:r>
            <a:endParaRPr lang="ko-KR" altLang="en-US" sz="1050" dirty="0"/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3321120" y="2922283"/>
            <a:ext cx="3148243" cy="253099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430853" y="2918759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52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962412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모서리가 둥근 직사각형 152"/>
          <p:cNvSpPr/>
          <p:nvPr/>
        </p:nvSpPr>
        <p:spPr>
          <a:xfrm>
            <a:off x="462565" y="2953599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54" name="직사각형 153"/>
          <p:cNvSpPr/>
          <p:nvPr/>
        </p:nvSpPr>
        <p:spPr>
          <a:xfrm>
            <a:off x="482717" y="294650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2055402" y="2946502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3004701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7" name="직선 연결선 156"/>
          <p:cNvCxnSpPr/>
          <p:nvPr/>
        </p:nvCxnSpPr>
        <p:spPr>
          <a:xfrm>
            <a:off x="462565" y="3669096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733552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모서리가 둥근 직사각형 158"/>
          <p:cNvSpPr/>
          <p:nvPr/>
        </p:nvSpPr>
        <p:spPr>
          <a:xfrm>
            <a:off x="462565" y="3697169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564790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모서리가 둥근 직사각형 160"/>
          <p:cNvSpPr/>
          <p:nvPr/>
        </p:nvSpPr>
        <p:spPr>
          <a:xfrm>
            <a:off x="462565" y="4552914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62" name="직사각형 161"/>
          <p:cNvSpPr/>
          <p:nvPr/>
        </p:nvSpPr>
        <p:spPr>
          <a:xfrm>
            <a:off x="482717" y="369910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482717" y="4552914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64" name="그룹 163"/>
          <p:cNvGrpSpPr/>
          <p:nvPr/>
        </p:nvGrpSpPr>
        <p:grpSpPr>
          <a:xfrm>
            <a:off x="1047503" y="3721677"/>
            <a:ext cx="940381" cy="256414"/>
            <a:chOff x="4107917" y="2676042"/>
            <a:chExt cx="1108233" cy="256414"/>
          </a:xfrm>
        </p:grpSpPr>
        <p:sp>
          <p:nvSpPr>
            <p:cNvPr id="165" name="포인트가 5개인 별 164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6" name="포인트가 5개인 별 165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7" name="포인트가 5개인 별 166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8" name="포인트가 5개인 별 167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9" name="포인트가 5개인 별 168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0" name="포인트가 5개인 별 169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71" name="직사각형 170"/>
          <p:cNvSpPr/>
          <p:nvPr/>
        </p:nvSpPr>
        <p:spPr>
          <a:xfrm>
            <a:off x="482717" y="416753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482717" y="5023279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73" name="그룹 172"/>
          <p:cNvGrpSpPr/>
          <p:nvPr/>
        </p:nvGrpSpPr>
        <p:grpSpPr>
          <a:xfrm>
            <a:off x="1047503" y="4585947"/>
            <a:ext cx="651260" cy="256414"/>
            <a:chOff x="4107917" y="2676042"/>
            <a:chExt cx="767506" cy="256414"/>
          </a:xfrm>
        </p:grpSpPr>
        <p:sp>
          <p:nvSpPr>
            <p:cNvPr id="174" name="포인트가 5개인 별 173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5" name="포인트가 5개인 별 174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6" name="포인트가 5개인 별 175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7" name="포인트가 5개인 별 176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78" name="모서리가 둥근 직사각형 177"/>
          <p:cNvSpPr/>
          <p:nvPr/>
        </p:nvSpPr>
        <p:spPr>
          <a:xfrm>
            <a:off x="2459373" y="420116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789628" y="420116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37" name="모서리가 둥근 직사각형 236"/>
          <p:cNvSpPr/>
          <p:nvPr/>
        </p:nvSpPr>
        <p:spPr>
          <a:xfrm>
            <a:off x="2789628" y="509385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38" name="직사각형 237"/>
          <p:cNvSpPr/>
          <p:nvPr/>
        </p:nvSpPr>
        <p:spPr>
          <a:xfrm>
            <a:off x="2352498" y="369910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9" name="직사각형 238"/>
          <p:cNvSpPr/>
          <p:nvPr/>
        </p:nvSpPr>
        <p:spPr>
          <a:xfrm>
            <a:off x="2352498" y="4552914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75730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610975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직사각형 241"/>
          <p:cNvSpPr/>
          <p:nvPr/>
        </p:nvSpPr>
        <p:spPr>
          <a:xfrm>
            <a:off x="462565" y="4850446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243" name="직선 연결선 242"/>
          <p:cNvCxnSpPr/>
          <p:nvPr/>
        </p:nvCxnSpPr>
        <p:spPr>
          <a:xfrm>
            <a:off x="3208957" y="2953599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타원 243"/>
          <p:cNvSpPr/>
          <p:nvPr/>
        </p:nvSpPr>
        <p:spPr>
          <a:xfrm>
            <a:off x="3141218" y="414753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모서리가 둥근 직사각형 244"/>
          <p:cNvSpPr/>
          <p:nvPr/>
        </p:nvSpPr>
        <p:spPr>
          <a:xfrm>
            <a:off x="3371094" y="2968643"/>
            <a:ext cx="3013159" cy="70045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46" name="직사각형 245"/>
          <p:cNvSpPr/>
          <p:nvPr/>
        </p:nvSpPr>
        <p:spPr>
          <a:xfrm>
            <a:off x="3379235" y="292152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7" name="직사각형 246"/>
          <p:cNvSpPr/>
          <p:nvPr/>
        </p:nvSpPr>
        <p:spPr>
          <a:xfrm>
            <a:off x="5629254" y="2970578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3028777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" name="모서리가 둥근 직사각형 248"/>
          <p:cNvSpPr/>
          <p:nvPr/>
        </p:nvSpPr>
        <p:spPr>
          <a:xfrm>
            <a:off x="3371094" y="3697169"/>
            <a:ext cx="3013159" cy="7082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50" name="모서리가 둥근 직사각형 249"/>
          <p:cNvSpPr/>
          <p:nvPr/>
        </p:nvSpPr>
        <p:spPr>
          <a:xfrm>
            <a:off x="3371094" y="4432505"/>
            <a:ext cx="3013159" cy="6964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cxnSp>
        <p:nvCxnSpPr>
          <p:cNvPr id="251" name="직선 연결선 250"/>
          <p:cNvCxnSpPr/>
          <p:nvPr/>
        </p:nvCxnSpPr>
        <p:spPr>
          <a:xfrm>
            <a:off x="6438708" y="2939646"/>
            <a:ext cx="0" cy="2465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타원 251"/>
          <p:cNvSpPr/>
          <p:nvPr/>
        </p:nvSpPr>
        <p:spPr>
          <a:xfrm>
            <a:off x="6360286" y="408364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모서리가 둥근 직사각형 253"/>
          <p:cNvSpPr/>
          <p:nvPr/>
        </p:nvSpPr>
        <p:spPr>
          <a:xfrm>
            <a:off x="5685030" y="3305663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55" name="모서리가 둥근 직사각형 254"/>
          <p:cNvSpPr/>
          <p:nvPr/>
        </p:nvSpPr>
        <p:spPr>
          <a:xfrm>
            <a:off x="6026019" y="3305663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56" name="직사각형 255"/>
          <p:cNvSpPr/>
          <p:nvPr/>
        </p:nvSpPr>
        <p:spPr>
          <a:xfrm>
            <a:off x="3379235" y="3667062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7" name="직사각형 256"/>
          <p:cNvSpPr/>
          <p:nvPr/>
        </p:nvSpPr>
        <p:spPr>
          <a:xfrm>
            <a:off x="5629254" y="371611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3774318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" name="모서리가 둥근 직사각형 259"/>
          <p:cNvSpPr/>
          <p:nvPr/>
        </p:nvSpPr>
        <p:spPr>
          <a:xfrm>
            <a:off x="5685030" y="405120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6026019" y="4051204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62" name="직사각형 261"/>
          <p:cNvSpPr/>
          <p:nvPr/>
        </p:nvSpPr>
        <p:spPr>
          <a:xfrm>
            <a:off x="3379235" y="441160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3" name="직사각형 262"/>
          <p:cNvSpPr/>
          <p:nvPr/>
        </p:nvSpPr>
        <p:spPr>
          <a:xfrm>
            <a:off x="5629254" y="44606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6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451886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" name="모서리가 둥근 직사각형 265"/>
          <p:cNvSpPr/>
          <p:nvPr/>
        </p:nvSpPr>
        <p:spPr>
          <a:xfrm>
            <a:off x="5685030" y="4795748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6026019" y="4795748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pic>
        <p:nvPicPr>
          <p:cNvPr id="270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766" y="252399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모서리가 둥근 직사각형 78"/>
          <p:cNvSpPr/>
          <p:nvPr/>
        </p:nvSpPr>
        <p:spPr>
          <a:xfrm>
            <a:off x="2157974" y="422057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2480945" y="511044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81" name="모서리가 둥근 직사각형 80"/>
          <p:cNvSpPr/>
          <p:nvPr/>
        </p:nvSpPr>
        <p:spPr>
          <a:xfrm>
            <a:off x="2157974" y="511044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15018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화면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모집 버튼을 눌러 수습생을 모집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25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1845592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" name="모서리가 둥근 직사각형 259"/>
          <p:cNvSpPr/>
          <p:nvPr/>
        </p:nvSpPr>
        <p:spPr>
          <a:xfrm>
            <a:off x="328990" y="2198450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382942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262" name="모서리가 둥근 직사각형 261"/>
          <p:cNvSpPr/>
          <p:nvPr/>
        </p:nvSpPr>
        <p:spPr>
          <a:xfrm>
            <a:off x="2342916" y="2244662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1362929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382943" y="2469130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65" name="모서리가 둥근 직사각형 264"/>
          <p:cNvSpPr/>
          <p:nvPr/>
        </p:nvSpPr>
        <p:spPr>
          <a:xfrm>
            <a:off x="429465" y="2518996"/>
            <a:ext cx="2893933" cy="272099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3292848" y="2518995"/>
            <a:ext cx="3148243" cy="272099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495421" y="2861604"/>
            <a:ext cx="2753941" cy="231047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68" name="모서리가 둥근 직사각형 267"/>
          <p:cNvSpPr/>
          <p:nvPr/>
        </p:nvSpPr>
        <p:spPr>
          <a:xfrm>
            <a:off x="2342916" y="2565061"/>
            <a:ext cx="903271" cy="261325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모집</a:t>
            </a:r>
            <a:endParaRPr lang="ko-KR" altLang="en-US" sz="1050" dirty="0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3246186" y="2595127"/>
            <a:ext cx="1253773" cy="274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수습생 보유   </a:t>
            </a:r>
            <a:r>
              <a:rPr lang="en-US" altLang="ko-KR" sz="1050" dirty="0" smtClean="0"/>
              <a:t>3 / 5</a:t>
            </a:r>
            <a:endParaRPr lang="ko-KR" altLang="en-US" sz="1050" dirty="0"/>
          </a:p>
        </p:txBody>
      </p:sp>
      <p:sp>
        <p:nvSpPr>
          <p:cNvPr id="270" name="직사각형 269"/>
          <p:cNvSpPr/>
          <p:nvPr/>
        </p:nvSpPr>
        <p:spPr>
          <a:xfrm>
            <a:off x="495421" y="3381879"/>
            <a:ext cx="2753941" cy="114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모집된 수습생이 없습니다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모집 버튼을 눌러 수습생을 불러보세요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3358258" y="2904438"/>
            <a:ext cx="3013159" cy="1848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72" name="직사각형 271"/>
          <p:cNvSpPr/>
          <p:nvPr/>
        </p:nvSpPr>
        <p:spPr>
          <a:xfrm>
            <a:off x="3358258" y="2964136"/>
            <a:ext cx="3013158" cy="84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분마다 새로운 수습생을</a:t>
            </a:r>
            <a:endParaRPr lang="en-US" altLang="ko-KR" sz="12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모집 할 수 있습니다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4551350" y="4877958"/>
            <a:ext cx="844351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5468991" y="4877958"/>
            <a:ext cx="844351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취소</a:t>
            </a:r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3348408" y="4895258"/>
            <a:ext cx="1318933" cy="256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비용</a:t>
            </a:r>
            <a:endParaRPr lang="ko-KR" altLang="en-US" sz="1050" dirty="0"/>
          </a:p>
        </p:txBody>
      </p:sp>
      <p:sp>
        <p:nvSpPr>
          <p:cNvPr id="276" name="직사각형 275"/>
          <p:cNvSpPr/>
          <p:nvPr/>
        </p:nvSpPr>
        <p:spPr>
          <a:xfrm>
            <a:off x="3358257" y="3796720"/>
            <a:ext cx="3013159" cy="84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영웅의 전투력이 높을 수록 더 좋은</a:t>
            </a:r>
            <a:endParaRPr lang="en-US" altLang="ko-KR" sz="12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수습생이 모집 될 확률이 높아집니다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6197624" y="2219740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pic>
        <p:nvPicPr>
          <p:cNvPr id="27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767" y="2693611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후보가 리스트가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모집 목록이 초기화 되는 모집 목록 초기화 시간이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모집 버튼은 모집 재사용 대기 시간이 카운트 다운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모집 할 수습생을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25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1845592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" name="모서리가 둥근 직사각형 259"/>
          <p:cNvSpPr/>
          <p:nvPr/>
        </p:nvSpPr>
        <p:spPr>
          <a:xfrm>
            <a:off x="328990" y="2198450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382942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262" name="모서리가 둥근 직사각형 261"/>
          <p:cNvSpPr/>
          <p:nvPr/>
        </p:nvSpPr>
        <p:spPr>
          <a:xfrm>
            <a:off x="2342916" y="2244662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1362929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382943" y="2469130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3292848" y="2518995"/>
            <a:ext cx="3148243" cy="272099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447293" y="2861604"/>
            <a:ext cx="2810616" cy="231047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3246186" y="2595127"/>
            <a:ext cx="1253773" cy="274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수습생 보유   </a:t>
            </a:r>
            <a:r>
              <a:rPr lang="en-US" altLang="ko-KR" sz="1050" dirty="0" smtClean="0"/>
              <a:t>3 / 5</a:t>
            </a:r>
            <a:endParaRPr lang="ko-KR" altLang="en-US" sz="1050" dirty="0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3358258" y="2904438"/>
            <a:ext cx="3013159" cy="1848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72" name="직사각형 271"/>
          <p:cNvSpPr/>
          <p:nvPr/>
        </p:nvSpPr>
        <p:spPr>
          <a:xfrm>
            <a:off x="3358258" y="2964136"/>
            <a:ext cx="3013158" cy="84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분마다 새로운 수습생을</a:t>
            </a:r>
            <a:endParaRPr lang="en-US" altLang="ko-KR" sz="12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모집 할 수 있습니다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3" name="모서리가 둥근 직사각형 272"/>
          <p:cNvSpPr/>
          <p:nvPr/>
        </p:nvSpPr>
        <p:spPr>
          <a:xfrm>
            <a:off x="4551350" y="4877958"/>
            <a:ext cx="844351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5468991" y="4877958"/>
            <a:ext cx="844351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취소</a:t>
            </a:r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3348408" y="4895258"/>
            <a:ext cx="1318933" cy="256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비용</a:t>
            </a:r>
            <a:endParaRPr lang="ko-KR" altLang="en-US" sz="1050" dirty="0"/>
          </a:p>
        </p:txBody>
      </p:sp>
      <p:sp>
        <p:nvSpPr>
          <p:cNvPr id="276" name="직사각형 275"/>
          <p:cNvSpPr/>
          <p:nvPr/>
        </p:nvSpPr>
        <p:spPr>
          <a:xfrm>
            <a:off x="3358257" y="3796720"/>
            <a:ext cx="3013159" cy="84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영웅의 전투력이 높을 수록 더 좋은</a:t>
            </a:r>
            <a:endParaRPr lang="en-US" altLang="ko-KR" sz="12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수습생이 모집 될 확률이 높아집니다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6197624" y="2219740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pic>
        <p:nvPicPr>
          <p:cNvPr id="27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89" y="2909835"/>
            <a:ext cx="2628271" cy="6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" name="모서리가 둥근 직사각형 279"/>
          <p:cNvSpPr/>
          <p:nvPr/>
        </p:nvSpPr>
        <p:spPr>
          <a:xfrm>
            <a:off x="484137" y="2897516"/>
            <a:ext cx="2665406" cy="67278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28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92" y="3634157"/>
            <a:ext cx="2612562" cy="6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" name="모서리가 둥근 직사각형 281"/>
          <p:cNvSpPr/>
          <p:nvPr/>
        </p:nvSpPr>
        <p:spPr>
          <a:xfrm>
            <a:off x="481107" y="3622282"/>
            <a:ext cx="2665406" cy="67278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283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59" y="4368940"/>
            <a:ext cx="2618195" cy="65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모서리가 둥근 직사각형 283"/>
          <p:cNvSpPr/>
          <p:nvPr/>
        </p:nvSpPr>
        <p:spPr>
          <a:xfrm>
            <a:off x="481107" y="4357816"/>
            <a:ext cx="2665406" cy="66984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85" name="직사각형 284"/>
          <p:cNvSpPr/>
          <p:nvPr/>
        </p:nvSpPr>
        <p:spPr>
          <a:xfrm>
            <a:off x="504289" y="289944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6" name="직사각형 285"/>
          <p:cNvSpPr/>
          <p:nvPr/>
        </p:nvSpPr>
        <p:spPr>
          <a:xfrm>
            <a:off x="501259" y="36222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7" name="직사각형 286"/>
          <p:cNvSpPr/>
          <p:nvPr/>
        </p:nvSpPr>
        <p:spPr>
          <a:xfrm>
            <a:off x="501259" y="43794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88" name="그룹 287"/>
          <p:cNvGrpSpPr/>
          <p:nvPr/>
        </p:nvGrpSpPr>
        <p:grpSpPr>
          <a:xfrm>
            <a:off x="1069074" y="2922023"/>
            <a:ext cx="651260" cy="256414"/>
            <a:chOff x="4107917" y="2676042"/>
            <a:chExt cx="767506" cy="256414"/>
          </a:xfrm>
        </p:grpSpPr>
        <p:sp>
          <p:nvSpPr>
            <p:cNvPr id="289" name="포인트가 5개인 별 288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0" name="포인트가 5개인 별 289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1" name="포인트가 5개인 별 290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2" name="포인트가 5개인 별 291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93" name="직사각형 292"/>
          <p:cNvSpPr/>
          <p:nvPr/>
        </p:nvSpPr>
        <p:spPr>
          <a:xfrm>
            <a:off x="504289" y="31996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초심자 비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4" name="직사각형 293"/>
          <p:cNvSpPr/>
          <p:nvPr/>
        </p:nvSpPr>
        <p:spPr>
          <a:xfrm>
            <a:off x="501259" y="388671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귀요미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5" name="직사각형 294"/>
          <p:cNvSpPr/>
          <p:nvPr/>
        </p:nvSpPr>
        <p:spPr>
          <a:xfrm>
            <a:off x="501259" y="460786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오빠어디가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96" name="그룹 295"/>
          <p:cNvGrpSpPr/>
          <p:nvPr/>
        </p:nvGrpSpPr>
        <p:grpSpPr>
          <a:xfrm>
            <a:off x="1091682" y="3655314"/>
            <a:ext cx="506699" cy="256414"/>
            <a:chOff x="4107917" y="2676042"/>
            <a:chExt cx="597142" cy="256414"/>
          </a:xfrm>
        </p:grpSpPr>
        <p:sp>
          <p:nvSpPr>
            <p:cNvPr id="297" name="포인트가 5개인 별 29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8" name="포인트가 5개인 별 29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9" name="포인트가 5개인 별 298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00" name="포인트가 5개인 별 299"/>
          <p:cNvSpPr/>
          <p:nvPr/>
        </p:nvSpPr>
        <p:spPr>
          <a:xfrm>
            <a:off x="1066045" y="4381129"/>
            <a:ext cx="217578" cy="256414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01" name="모서리가 둥근 직사각형 300"/>
          <p:cNvSpPr/>
          <p:nvPr/>
        </p:nvSpPr>
        <p:spPr>
          <a:xfrm>
            <a:off x="2480945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302" name="모서리가 둥근 직사각형 301"/>
          <p:cNvSpPr/>
          <p:nvPr/>
        </p:nvSpPr>
        <p:spPr>
          <a:xfrm>
            <a:off x="2811200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03" name="모서리가 둥근 직사각형 302"/>
          <p:cNvSpPr/>
          <p:nvPr/>
        </p:nvSpPr>
        <p:spPr>
          <a:xfrm>
            <a:off x="2808170" y="395728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04" name="모서리가 둥근 직사각형 303"/>
          <p:cNvSpPr/>
          <p:nvPr/>
        </p:nvSpPr>
        <p:spPr>
          <a:xfrm>
            <a:off x="2808170" y="468973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05" name="직사각형 304"/>
          <p:cNvSpPr/>
          <p:nvPr/>
        </p:nvSpPr>
        <p:spPr>
          <a:xfrm>
            <a:off x="2374070" y="289944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6" name="직사각형 305"/>
          <p:cNvSpPr/>
          <p:nvPr/>
        </p:nvSpPr>
        <p:spPr>
          <a:xfrm>
            <a:off x="2371040" y="36222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7" name="직사각형 306"/>
          <p:cNvSpPr/>
          <p:nvPr/>
        </p:nvSpPr>
        <p:spPr>
          <a:xfrm>
            <a:off x="2371040" y="43794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0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551" y="2957648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521" y="368034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521" y="443752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3" name="직선 연결선 312"/>
          <p:cNvCxnSpPr/>
          <p:nvPr/>
        </p:nvCxnSpPr>
        <p:spPr>
          <a:xfrm>
            <a:off x="3208957" y="2906152"/>
            <a:ext cx="0" cy="22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타원 313"/>
          <p:cNvSpPr/>
          <p:nvPr/>
        </p:nvSpPr>
        <p:spPr>
          <a:xfrm>
            <a:off x="3141218" y="410008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6" name="모서리가 둥근 직사각형 315"/>
          <p:cNvSpPr/>
          <p:nvPr/>
        </p:nvSpPr>
        <p:spPr>
          <a:xfrm>
            <a:off x="2342916" y="2540997"/>
            <a:ext cx="903271" cy="2613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-59 : 21</a:t>
            </a:r>
            <a:endParaRPr lang="ko-KR" altLang="en-US" sz="1050" dirty="0"/>
          </a:p>
        </p:txBody>
      </p:sp>
      <p:sp>
        <p:nvSpPr>
          <p:cNvPr id="317" name="모서리가 둥근 직사각형 316"/>
          <p:cNvSpPr/>
          <p:nvPr/>
        </p:nvSpPr>
        <p:spPr>
          <a:xfrm>
            <a:off x="350430" y="2508745"/>
            <a:ext cx="2020610" cy="309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모집 목록 초기화  </a:t>
            </a:r>
            <a:r>
              <a:rPr lang="en-US" altLang="ko-KR" sz="1050" dirty="0" smtClean="0"/>
              <a:t>-1: 19 : 21</a:t>
            </a:r>
            <a:endParaRPr lang="ko-KR" altLang="en-US" sz="1050" dirty="0"/>
          </a:p>
        </p:txBody>
      </p:sp>
      <p:pic>
        <p:nvPicPr>
          <p:cNvPr id="27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602" y="3244172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모서리가 둥근 직사각형 57"/>
          <p:cNvSpPr/>
          <p:nvPr/>
        </p:nvSpPr>
        <p:spPr>
          <a:xfrm>
            <a:off x="2157974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2480945" y="395481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2157974" y="395481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2480945" y="468973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2157974" y="468973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41248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정보를 확인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 한 수습생은 하이라이트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고용을 위한 골드가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골드가 충분하면 흰색 글씨로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골드가 부족하면 붉은색 글씨로 표시 되고 고용 버튼이 비활성화 상태가 유지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취소 버튼을 터치하면 수습생 정보가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25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1845592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" name="모서리가 둥근 직사각형 259"/>
          <p:cNvSpPr/>
          <p:nvPr/>
        </p:nvSpPr>
        <p:spPr>
          <a:xfrm>
            <a:off x="328990" y="2198450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382942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262" name="모서리가 둥근 직사각형 261"/>
          <p:cNvSpPr/>
          <p:nvPr/>
        </p:nvSpPr>
        <p:spPr>
          <a:xfrm>
            <a:off x="2342916" y="2244662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1362929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382943" y="2469130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3292848" y="2518995"/>
            <a:ext cx="3148243" cy="272099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모서리가 둥근 직사각형 266"/>
          <p:cNvSpPr/>
          <p:nvPr/>
        </p:nvSpPr>
        <p:spPr>
          <a:xfrm>
            <a:off x="447293" y="2861604"/>
            <a:ext cx="2810616" cy="231047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3246186" y="2595127"/>
            <a:ext cx="1253773" cy="274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수습생 보유   </a:t>
            </a:r>
            <a:r>
              <a:rPr lang="en-US" altLang="ko-KR" sz="1050" dirty="0" smtClean="0"/>
              <a:t>3 / 5</a:t>
            </a:r>
            <a:endParaRPr lang="ko-KR" altLang="en-US" sz="1050" dirty="0"/>
          </a:p>
        </p:txBody>
      </p:sp>
      <p:sp>
        <p:nvSpPr>
          <p:cNvPr id="271" name="모서리가 둥근 직사각형 270"/>
          <p:cNvSpPr/>
          <p:nvPr/>
        </p:nvSpPr>
        <p:spPr>
          <a:xfrm>
            <a:off x="3358258" y="2904438"/>
            <a:ext cx="3013159" cy="1848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6197624" y="2219740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pic>
        <p:nvPicPr>
          <p:cNvPr id="27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89" y="2909835"/>
            <a:ext cx="2628271" cy="6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" name="모서리가 둥근 직사각형 279"/>
          <p:cNvSpPr/>
          <p:nvPr/>
        </p:nvSpPr>
        <p:spPr>
          <a:xfrm>
            <a:off x="484137" y="2897516"/>
            <a:ext cx="2665406" cy="67278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28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92" y="3634157"/>
            <a:ext cx="2612562" cy="6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" name="모서리가 둥근 직사각형 281"/>
          <p:cNvSpPr/>
          <p:nvPr/>
        </p:nvSpPr>
        <p:spPr>
          <a:xfrm>
            <a:off x="481107" y="3622282"/>
            <a:ext cx="2665406" cy="67278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283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59" y="4368940"/>
            <a:ext cx="2618195" cy="65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모서리가 둥근 직사각형 283"/>
          <p:cNvSpPr/>
          <p:nvPr/>
        </p:nvSpPr>
        <p:spPr>
          <a:xfrm>
            <a:off x="481107" y="4357816"/>
            <a:ext cx="2665406" cy="66984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85" name="직사각형 284"/>
          <p:cNvSpPr/>
          <p:nvPr/>
        </p:nvSpPr>
        <p:spPr>
          <a:xfrm>
            <a:off x="504289" y="289944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6" name="직사각형 285"/>
          <p:cNvSpPr/>
          <p:nvPr/>
        </p:nvSpPr>
        <p:spPr>
          <a:xfrm>
            <a:off x="501259" y="36222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7" name="직사각형 286"/>
          <p:cNvSpPr/>
          <p:nvPr/>
        </p:nvSpPr>
        <p:spPr>
          <a:xfrm>
            <a:off x="501259" y="43794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88" name="그룹 287"/>
          <p:cNvGrpSpPr/>
          <p:nvPr/>
        </p:nvGrpSpPr>
        <p:grpSpPr>
          <a:xfrm>
            <a:off x="1069074" y="2922023"/>
            <a:ext cx="651260" cy="256414"/>
            <a:chOff x="4107917" y="2676042"/>
            <a:chExt cx="767506" cy="256414"/>
          </a:xfrm>
        </p:grpSpPr>
        <p:sp>
          <p:nvSpPr>
            <p:cNvPr id="289" name="포인트가 5개인 별 288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0" name="포인트가 5개인 별 289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1" name="포인트가 5개인 별 290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2" name="포인트가 5개인 별 291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93" name="직사각형 292"/>
          <p:cNvSpPr/>
          <p:nvPr/>
        </p:nvSpPr>
        <p:spPr>
          <a:xfrm>
            <a:off x="504289" y="31996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초심자 비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4" name="직사각형 293"/>
          <p:cNvSpPr/>
          <p:nvPr/>
        </p:nvSpPr>
        <p:spPr>
          <a:xfrm>
            <a:off x="501259" y="388671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귀요미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5" name="직사각형 294"/>
          <p:cNvSpPr/>
          <p:nvPr/>
        </p:nvSpPr>
        <p:spPr>
          <a:xfrm>
            <a:off x="501259" y="460786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오빠어디가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96" name="그룹 295"/>
          <p:cNvGrpSpPr/>
          <p:nvPr/>
        </p:nvGrpSpPr>
        <p:grpSpPr>
          <a:xfrm>
            <a:off x="1091682" y="3655314"/>
            <a:ext cx="506699" cy="256414"/>
            <a:chOff x="4107917" y="2676042"/>
            <a:chExt cx="597142" cy="256414"/>
          </a:xfrm>
        </p:grpSpPr>
        <p:sp>
          <p:nvSpPr>
            <p:cNvPr id="297" name="포인트가 5개인 별 29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8" name="포인트가 5개인 별 29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9" name="포인트가 5개인 별 298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00" name="포인트가 5개인 별 299"/>
          <p:cNvSpPr/>
          <p:nvPr/>
        </p:nvSpPr>
        <p:spPr>
          <a:xfrm>
            <a:off x="1066045" y="4381129"/>
            <a:ext cx="217578" cy="256414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01" name="모서리가 둥근 직사각형 300"/>
          <p:cNvSpPr/>
          <p:nvPr/>
        </p:nvSpPr>
        <p:spPr>
          <a:xfrm>
            <a:off x="2480945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302" name="모서리가 둥근 직사각형 301"/>
          <p:cNvSpPr/>
          <p:nvPr/>
        </p:nvSpPr>
        <p:spPr>
          <a:xfrm>
            <a:off x="2811200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03" name="모서리가 둥근 직사각형 302"/>
          <p:cNvSpPr/>
          <p:nvPr/>
        </p:nvSpPr>
        <p:spPr>
          <a:xfrm>
            <a:off x="2808170" y="395728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04" name="모서리가 둥근 직사각형 303"/>
          <p:cNvSpPr/>
          <p:nvPr/>
        </p:nvSpPr>
        <p:spPr>
          <a:xfrm>
            <a:off x="2808170" y="468973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05" name="직사각형 304"/>
          <p:cNvSpPr/>
          <p:nvPr/>
        </p:nvSpPr>
        <p:spPr>
          <a:xfrm>
            <a:off x="2374070" y="289944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6" name="직사각형 305"/>
          <p:cNvSpPr/>
          <p:nvPr/>
        </p:nvSpPr>
        <p:spPr>
          <a:xfrm>
            <a:off x="2371040" y="36222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7" name="직사각형 306"/>
          <p:cNvSpPr/>
          <p:nvPr/>
        </p:nvSpPr>
        <p:spPr>
          <a:xfrm>
            <a:off x="2371040" y="43794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0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551" y="2957648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521" y="368034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521" y="443752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3" name="직선 연결선 312"/>
          <p:cNvCxnSpPr/>
          <p:nvPr/>
        </p:nvCxnSpPr>
        <p:spPr>
          <a:xfrm>
            <a:off x="3208957" y="2906152"/>
            <a:ext cx="0" cy="22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타원 313"/>
          <p:cNvSpPr/>
          <p:nvPr/>
        </p:nvSpPr>
        <p:spPr>
          <a:xfrm>
            <a:off x="3141218" y="410008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6" name="모서리가 둥근 직사각형 315"/>
          <p:cNvSpPr/>
          <p:nvPr/>
        </p:nvSpPr>
        <p:spPr>
          <a:xfrm>
            <a:off x="2342916" y="2540997"/>
            <a:ext cx="903271" cy="2613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-59 : 21</a:t>
            </a:r>
            <a:endParaRPr lang="ko-KR" altLang="en-US" sz="1050" dirty="0"/>
          </a:p>
        </p:txBody>
      </p:sp>
      <p:sp>
        <p:nvSpPr>
          <p:cNvPr id="317" name="모서리가 둥근 직사각형 316"/>
          <p:cNvSpPr/>
          <p:nvPr/>
        </p:nvSpPr>
        <p:spPr>
          <a:xfrm>
            <a:off x="350430" y="2508745"/>
            <a:ext cx="2020610" cy="309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모집 목록 초기화  </a:t>
            </a:r>
            <a:r>
              <a:rPr lang="en-US" altLang="ko-KR" sz="1050" dirty="0" smtClean="0"/>
              <a:t>-1: 19 : 21</a:t>
            </a:r>
            <a:endParaRPr lang="ko-KR" altLang="en-US" sz="1050" dirty="0"/>
          </a:p>
        </p:txBody>
      </p:sp>
      <p:sp>
        <p:nvSpPr>
          <p:cNvPr id="100" name="모서리가 둥근 직사각형 99"/>
          <p:cNvSpPr/>
          <p:nvPr/>
        </p:nvSpPr>
        <p:spPr>
          <a:xfrm>
            <a:off x="3358258" y="2904438"/>
            <a:ext cx="3013159" cy="1848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4551350" y="4877958"/>
            <a:ext cx="844351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5468991" y="4877958"/>
            <a:ext cx="844351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취소</a:t>
            </a: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3348408" y="4895258"/>
            <a:ext cx="1318933" cy="256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비용</a:t>
            </a:r>
            <a:r>
              <a:rPr lang="en-US" altLang="ko-KR" sz="1050" dirty="0" smtClean="0"/>
              <a:t>: 50,000 </a:t>
            </a:r>
            <a:r>
              <a:rPr lang="ko-KR" altLang="en-US" sz="1050" dirty="0" smtClean="0"/>
              <a:t>골드</a:t>
            </a:r>
            <a:endParaRPr lang="ko-KR" altLang="en-US" sz="1050" dirty="0"/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49" y="2937948"/>
            <a:ext cx="2899293" cy="6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직사각형 114"/>
          <p:cNvSpPr/>
          <p:nvPr/>
        </p:nvSpPr>
        <p:spPr>
          <a:xfrm>
            <a:off x="3414049" y="292756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16" name="그룹 115"/>
          <p:cNvGrpSpPr/>
          <p:nvPr/>
        </p:nvGrpSpPr>
        <p:grpSpPr>
          <a:xfrm>
            <a:off x="3978834" y="2950136"/>
            <a:ext cx="651260" cy="256414"/>
            <a:chOff x="4107917" y="2676042"/>
            <a:chExt cx="767506" cy="256414"/>
          </a:xfrm>
        </p:grpSpPr>
        <p:sp>
          <p:nvSpPr>
            <p:cNvPr id="117" name="포인트가 5개인 별 11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9" name="포인트가 5개인 별 118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0" name="포인트가 5개인 별 119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21" name="직사각형 120"/>
          <p:cNvSpPr/>
          <p:nvPr/>
        </p:nvSpPr>
        <p:spPr>
          <a:xfrm>
            <a:off x="3414049" y="3227743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초심자 비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5647567" y="326137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5977822" y="326137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24" name="직사각형 123"/>
          <p:cNvSpPr/>
          <p:nvPr/>
        </p:nvSpPr>
        <p:spPr>
          <a:xfrm>
            <a:off x="5600066" y="292756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547" y="2985761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109" y="4979855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직사각형 82"/>
          <p:cNvSpPr/>
          <p:nvPr/>
        </p:nvSpPr>
        <p:spPr>
          <a:xfrm>
            <a:off x="3330390" y="3594512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rgbClr val="FFC000"/>
                  </a:solidFill>
                </a:ln>
                <a:solidFill>
                  <a:schemeClr val="tx1"/>
                </a:solidFill>
              </a:rPr>
              <a:t>물리 공격력</a:t>
            </a:r>
            <a:endParaRPr lang="ko-KR" altLang="en-US" sz="1000" dirty="0">
              <a:ln w="3175"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4862549" y="3594512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공격력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4282071" y="3594512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3330390" y="3908840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물리 방어력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4862549" y="3908840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방어력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4282071" y="3908840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3330390" y="4229559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체력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4282071" y="4229559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5843801" y="3594512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5843801" y="3908840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5336361" y="326137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4" name="모서리가 둥근 직사각형 93"/>
          <p:cNvSpPr/>
          <p:nvPr/>
        </p:nvSpPr>
        <p:spPr>
          <a:xfrm>
            <a:off x="2157974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5" name="모서리가 둥근 직사각형 94"/>
          <p:cNvSpPr/>
          <p:nvPr/>
        </p:nvSpPr>
        <p:spPr>
          <a:xfrm>
            <a:off x="2480945" y="395481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2157974" y="395481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7" name="모서리가 둥근 직사각형 96"/>
          <p:cNvSpPr/>
          <p:nvPr/>
        </p:nvSpPr>
        <p:spPr>
          <a:xfrm>
            <a:off x="2480945" y="468973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2157974" y="468973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27754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버튼을 터치하면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고용으로 인해 수습생 제한 수를 넘게 되는 경우 수습생 보유 텍스트가 붉은 색으로 표시 되고 고용 버튼이 비활성화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버튼을 누르면 해당 수습생이 모집 리스트에서 사라지고 수습생 정보도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취소 버튼을 누르면 팝업이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sp>
        <p:nvSpPr>
          <p:cNvPr id="83" name="모서리가 둥근 직사각형 82"/>
          <p:cNvSpPr/>
          <p:nvPr/>
        </p:nvSpPr>
        <p:spPr>
          <a:xfrm>
            <a:off x="1799014" y="1835696"/>
            <a:ext cx="3299486" cy="165618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모서리가 둥근 직사각형 83"/>
          <p:cNvSpPr/>
          <p:nvPr/>
        </p:nvSpPr>
        <p:spPr>
          <a:xfrm>
            <a:off x="1799014" y="1835696"/>
            <a:ext cx="3294436" cy="115212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해당 수습생을 고용합니까</a:t>
            </a:r>
            <a:r>
              <a:rPr lang="en-US" altLang="ko-KR" sz="1200" dirty="0" smtClean="0"/>
              <a:t>?</a:t>
            </a:r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 smtClean="0"/>
          </a:p>
          <a:p>
            <a:pPr algn="ctr"/>
            <a:endParaRPr lang="en-US" altLang="ko-KR" sz="1200" dirty="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2239078" y="3161877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3674984" y="3161877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87" name="직사각형 86"/>
          <p:cNvSpPr/>
          <p:nvPr/>
        </p:nvSpPr>
        <p:spPr>
          <a:xfrm>
            <a:off x="2420888" y="2239566"/>
            <a:ext cx="100811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고용 비용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3415142" y="2239566"/>
            <a:ext cx="1013964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50,000 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골드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2420888" y="2499708"/>
            <a:ext cx="100811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3415142" y="2499708"/>
            <a:ext cx="1013964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 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→ 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2420888" y="2704237"/>
            <a:ext cx="100811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제한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3415142" y="2704237"/>
            <a:ext cx="1013964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승급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관리 화면에서 승급하고자 하는 수습생을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7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모서리가 둥근 직사각형 79"/>
          <p:cNvSpPr/>
          <p:nvPr/>
        </p:nvSpPr>
        <p:spPr>
          <a:xfrm>
            <a:off x="330378" y="2411739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81" name="모서리가 둥근 직사각형 80"/>
          <p:cNvSpPr/>
          <p:nvPr/>
        </p:nvSpPr>
        <p:spPr>
          <a:xfrm>
            <a:off x="6199012" y="2433029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384330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83" name="모서리가 둥근 직사각형 82"/>
          <p:cNvSpPr/>
          <p:nvPr/>
        </p:nvSpPr>
        <p:spPr>
          <a:xfrm>
            <a:off x="2344304" y="2457951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84" name="모서리가 둥근 직사각형 83"/>
          <p:cNvSpPr/>
          <p:nvPr/>
        </p:nvSpPr>
        <p:spPr>
          <a:xfrm>
            <a:off x="1364317" y="2457951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384331" y="2682419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431632" y="2722463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87" name="모서리가 둥근 직사각형 86"/>
          <p:cNvSpPr/>
          <p:nvPr/>
        </p:nvSpPr>
        <p:spPr>
          <a:xfrm>
            <a:off x="1292619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88" name="모서리가 둥근 직사각형 87"/>
          <p:cNvSpPr/>
          <p:nvPr/>
        </p:nvSpPr>
        <p:spPr>
          <a:xfrm>
            <a:off x="2153605" y="2722463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89" name="모서리가 둥근 직사각형 88"/>
          <p:cNvSpPr/>
          <p:nvPr/>
        </p:nvSpPr>
        <p:spPr>
          <a:xfrm>
            <a:off x="430853" y="2918759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2988260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모서리가 둥근 직사각형 90"/>
          <p:cNvSpPr/>
          <p:nvPr/>
        </p:nvSpPr>
        <p:spPr>
          <a:xfrm>
            <a:off x="475674" y="2951877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3819498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모서리가 둥근 직사각형 92"/>
          <p:cNvSpPr/>
          <p:nvPr/>
        </p:nvSpPr>
        <p:spPr>
          <a:xfrm>
            <a:off x="462565" y="3807622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94" name="직사각형 93"/>
          <p:cNvSpPr/>
          <p:nvPr/>
        </p:nvSpPr>
        <p:spPr>
          <a:xfrm>
            <a:off x="482717" y="295381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82717" y="380762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96" name="그룹 95"/>
          <p:cNvGrpSpPr/>
          <p:nvPr/>
        </p:nvGrpSpPr>
        <p:grpSpPr>
          <a:xfrm>
            <a:off x="1047503" y="2976385"/>
            <a:ext cx="795821" cy="256414"/>
            <a:chOff x="4107917" y="2676042"/>
            <a:chExt cx="937870" cy="256414"/>
          </a:xfrm>
        </p:grpSpPr>
        <p:sp>
          <p:nvSpPr>
            <p:cNvPr id="97" name="포인트가 5개인 별 9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8" name="포인트가 5개인 별 9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9" name="포인트가 5개인 별 98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0" name="포인트가 5개인 별 99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1" name="포인트가 5개인 별 100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482717" y="3422242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482717" y="427798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1047503" y="3840655"/>
            <a:ext cx="651260" cy="256414"/>
            <a:chOff x="4107917" y="2676042"/>
            <a:chExt cx="767506" cy="256414"/>
          </a:xfrm>
        </p:grpSpPr>
        <p:sp>
          <p:nvSpPr>
            <p:cNvPr id="106" name="포인트가 5개인 별 105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8" name="포인트가 5개인 별 107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9" name="포인트가 5개인 별 108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0" name="모서리가 둥근 직사각형 109"/>
          <p:cNvSpPr/>
          <p:nvPr/>
        </p:nvSpPr>
        <p:spPr>
          <a:xfrm>
            <a:off x="2459373" y="345587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2789628" y="345587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2789628" y="434855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13" name="직사각형 112"/>
          <p:cNvSpPr/>
          <p:nvPr/>
        </p:nvSpPr>
        <p:spPr>
          <a:xfrm>
            <a:off x="2352498" y="295381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2352498" y="380762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01201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865683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직사각형 116"/>
          <p:cNvSpPr/>
          <p:nvPr/>
        </p:nvSpPr>
        <p:spPr>
          <a:xfrm>
            <a:off x="462565" y="4105154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118" name="직선 연결선 117"/>
          <p:cNvCxnSpPr/>
          <p:nvPr/>
        </p:nvCxnSpPr>
        <p:spPr>
          <a:xfrm>
            <a:off x="3208957" y="2953599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 118"/>
          <p:cNvSpPr/>
          <p:nvPr/>
        </p:nvSpPr>
        <p:spPr>
          <a:xfrm>
            <a:off x="3141218" y="414753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3294236" y="2913730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grpSp>
        <p:nvGrpSpPr>
          <p:cNvPr id="121" name="그룹 120"/>
          <p:cNvGrpSpPr/>
          <p:nvPr/>
        </p:nvGrpSpPr>
        <p:grpSpPr>
          <a:xfrm>
            <a:off x="475674" y="4685549"/>
            <a:ext cx="2665406" cy="767734"/>
            <a:chOff x="2829266" y="3863526"/>
            <a:chExt cx="2665406" cy="852221"/>
          </a:xfrm>
        </p:grpSpPr>
        <p:pic>
          <p:nvPicPr>
            <p:cNvPr id="122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418" y="3898714"/>
              <a:ext cx="2618195" cy="77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모서리가 둥근 직사각형 122"/>
            <p:cNvSpPr/>
            <p:nvPr/>
          </p:nvSpPr>
          <p:spPr>
            <a:xfrm>
              <a:off x="2829266" y="3863526"/>
              <a:ext cx="2665406" cy="852221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  <a:alpha val="6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2849418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LV 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2849418" y="4319421"/>
              <a:ext cx="1588292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모에모에해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6" name="그룹 125"/>
            <p:cNvGrpSpPr/>
            <p:nvPr/>
          </p:nvGrpSpPr>
          <p:grpSpPr>
            <a:xfrm>
              <a:off x="3414204" y="3886839"/>
              <a:ext cx="362139" cy="256414"/>
              <a:chOff x="4107917" y="2676042"/>
              <a:chExt cx="426778" cy="256414"/>
            </a:xfrm>
          </p:grpSpPr>
          <p:sp>
            <p:nvSpPr>
              <p:cNvPr id="130" name="포인트가 5개인 별 129"/>
              <p:cNvSpPr/>
              <p:nvPr/>
            </p:nvSpPr>
            <p:spPr>
              <a:xfrm>
                <a:off x="4107917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1" name="포인트가 5개인 별 130"/>
              <p:cNvSpPr/>
              <p:nvPr/>
            </p:nvSpPr>
            <p:spPr>
              <a:xfrm>
                <a:off x="4278281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127" name="모서리가 둥근 직사각형 126"/>
            <p:cNvSpPr/>
            <p:nvPr/>
          </p:nvSpPr>
          <p:spPr>
            <a:xfrm>
              <a:off x="5156329" y="4401288"/>
              <a:ext cx="291488" cy="27565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스킬</a:t>
              </a:r>
              <a:endParaRPr lang="ko-KR" altLang="en-US" sz="800" dirty="0"/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4719199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174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29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0" y="3943234"/>
              <a:ext cx="213020" cy="24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2" name="Picture 2" descr="C:\Users\Helpas\Pictures\output\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53" y="2975841"/>
            <a:ext cx="2964584" cy="7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모서리가 둥근 직사각형 132"/>
          <p:cNvSpPr/>
          <p:nvPr/>
        </p:nvSpPr>
        <p:spPr>
          <a:xfrm>
            <a:off x="3385322" y="2960383"/>
            <a:ext cx="3006471" cy="2393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34" name="직사각형 133"/>
          <p:cNvSpPr/>
          <p:nvPr/>
        </p:nvSpPr>
        <p:spPr>
          <a:xfrm>
            <a:off x="3408053" y="2994861"/>
            <a:ext cx="839136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5181978" y="2994861"/>
            <a:ext cx="1174249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699" y="3048600"/>
            <a:ext cx="240278" cy="2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직사각형 185"/>
          <p:cNvSpPr/>
          <p:nvPr/>
        </p:nvSpPr>
        <p:spPr>
          <a:xfrm>
            <a:off x="3333788" y="4908252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다음 모집까지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4941175" y="4908252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- 59:21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3333788" y="4738287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고</a:t>
            </a:r>
            <a:r>
              <a:rPr lang="ko-KR" altLang="en-US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용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3333788" y="5085439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목록 초기화까지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4941175" y="5085439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- 19:21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3333788" y="3939763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현재 수습생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4941175" y="3939763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3333788" y="4102196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보유 가능 최대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4941175" y="4102196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3333788" y="4267303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중 수습생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4941175" y="4267303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3333788" y="3770083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46" name="직선 연결선 145"/>
          <p:cNvCxnSpPr/>
          <p:nvPr/>
        </p:nvCxnSpPr>
        <p:spPr>
          <a:xfrm>
            <a:off x="3449309" y="4795983"/>
            <a:ext cx="285897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직사각형 146"/>
          <p:cNvSpPr/>
          <p:nvPr/>
        </p:nvSpPr>
        <p:spPr>
          <a:xfrm>
            <a:off x="3333788" y="4494598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추종자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4941175" y="4494598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2160473" y="345587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2459373" y="435825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2160473" y="435825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2459373" y="516230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2160473" y="516230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pic>
        <p:nvPicPr>
          <p:cNvPr id="193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923" y="3348247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정보 화면에서 활성화 된 승급 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승급 버튼 터치 시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승급 터치 시 팝업이 닫히고 해당 수습생은 즉시 등급이 상승하고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취소 터치 시 팝업이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등급 수습생은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승급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버튼이 없습니다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이용 방법</a:t>
            </a:r>
          </a:p>
        </p:txBody>
      </p:sp>
      <p:pic>
        <p:nvPicPr>
          <p:cNvPr id="39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53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" name="모서리가 둥근 직사각형 391"/>
          <p:cNvSpPr/>
          <p:nvPr/>
        </p:nvSpPr>
        <p:spPr>
          <a:xfrm>
            <a:off x="330378" y="2198208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93" name="모서리가 둥근 직사각형 392"/>
          <p:cNvSpPr/>
          <p:nvPr/>
        </p:nvSpPr>
        <p:spPr>
          <a:xfrm>
            <a:off x="6199012" y="2219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394" name="모서리가 둥근 직사각형 393"/>
          <p:cNvSpPr/>
          <p:nvPr/>
        </p:nvSpPr>
        <p:spPr>
          <a:xfrm>
            <a:off x="384330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395" name="모서리가 둥근 직사각형 394"/>
          <p:cNvSpPr/>
          <p:nvPr/>
        </p:nvSpPr>
        <p:spPr>
          <a:xfrm>
            <a:off x="2344304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396" name="모서리가 둥근 직사각형 395"/>
          <p:cNvSpPr/>
          <p:nvPr/>
        </p:nvSpPr>
        <p:spPr>
          <a:xfrm>
            <a:off x="1364317" y="2244420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397" name="모서리가 둥근 직사각형 396"/>
          <p:cNvSpPr/>
          <p:nvPr/>
        </p:nvSpPr>
        <p:spPr>
          <a:xfrm>
            <a:off x="384331" y="2468888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98" name="모서리가 둥근 직사각형 397"/>
          <p:cNvSpPr/>
          <p:nvPr/>
        </p:nvSpPr>
        <p:spPr>
          <a:xfrm>
            <a:off x="431632" y="2508932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정보</a:t>
            </a:r>
            <a:endParaRPr lang="ko-KR" altLang="en-US" sz="1050" dirty="0"/>
          </a:p>
        </p:txBody>
      </p:sp>
      <p:sp>
        <p:nvSpPr>
          <p:cNvPr id="399" name="모서리가 둥근 직사각형 398"/>
          <p:cNvSpPr/>
          <p:nvPr/>
        </p:nvSpPr>
        <p:spPr>
          <a:xfrm>
            <a:off x="1292619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</a:t>
            </a:r>
            <a:endParaRPr lang="ko-KR" altLang="en-US" sz="1050" dirty="0"/>
          </a:p>
        </p:txBody>
      </p:sp>
      <p:sp>
        <p:nvSpPr>
          <p:cNvPr id="400" name="모서리가 둥근 직사각형 399"/>
          <p:cNvSpPr/>
          <p:nvPr/>
        </p:nvSpPr>
        <p:spPr>
          <a:xfrm>
            <a:off x="2153605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401" name="모서리가 둥근 직사각형 400"/>
          <p:cNvSpPr/>
          <p:nvPr/>
        </p:nvSpPr>
        <p:spPr>
          <a:xfrm>
            <a:off x="430853" y="2705228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436" name="직선 연결선 435"/>
          <p:cNvCxnSpPr/>
          <p:nvPr/>
        </p:nvCxnSpPr>
        <p:spPr>
          <a:xfrm>
            <a:off x="3208957" y="2740068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모서리가 둥근 직사각형 437"/>
          <p:cNvSpPr/>
          <p:nvPr/>
        </p:nvSpPr>
        <p:spPr>
          <a:xfrm>
            <a:off x="3294236" y="2700199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43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320" y="2767990"/>
            <a:ext cx="2977618" cy="72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" name="모서리가 둥근 직사각형 439"/>
          <p:cNvSpPr/>
          <p:nvPr/>
        </p:nvSpPr>
        <p:spPr>
          <a:xfrm>
            <a:off x="3360320" y="2746853"/>
            <a:ext cx="3019689" cy="24447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441" name="직사각형 440"/>
          <p:cNvSpPr/>
          <p:nvPr/>
        </p:nvSpPr>
        <p:spPr>
          <a:xfrm>
            <a:off x="3368474" y="2766962"/>
            <a:ext cx="842825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2" name="직사각형 441"/>
          <p:cNvSpPr/>
          <p:nvPr/>
        </p:nvSpPr>
        <p:spPr>
          <a:xfrm>
            <a:off x="3368474" y="3170364"/>
            <a:ext cx="1799406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3" name="모서리가 둥근 직사각형 442"/>
          <p:cNvSpPr/>
          <p:nvPr/>
        </p:nvSpPr>
        <p:spPr>
          <a:xfrm>
            <a:off x="5982017" y="3246415"/>
            <a:ext cx="330232" cy="2560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444" name="직사각형 443"/>
          <p:cNvSpPr/>
          <p:nvPr/>
        </p:nvSpPr>
        <p:spPr>
          <a:xfrm>
            <a:off x="5486784" y="2766962"/>
            <a:ext cx="842825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4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264" y="2820899"/>
            <a:ext cx="241334" cy="2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직사각형 445"/>
          <p:cNvSpPr/>
          <p:nvPr/>
        </p:nvSpPr>
        <p:spPr>
          <a:xfrm>
            <a:off x="3368473" y="3728702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rgbClr val="FFC000"/>
                  </a:solidFill>
                </a:ln>
                <a:solidFill>
                  <a:schemeClr val="tx1"/>
                </a:solidFill>
              </a:rPr>
              <a:t>물리 공격력</a:t>
            </a:r>
            <a:endParaRPr lang="ko-KR" altLang="en-US" sz="1050" dirty="0">
              <a:ln w="3175"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7" name="직사각형 446"/>
          <p:cNvSpPr/>
          <p:nvPr/>
        </p:nvSpPr>
        <p:spPr>
          <a:xfrm>
            <a:off x="4982927" y="3728702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공격력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8" name="직사각형 447"/>
          <p:cNvSpPr/>
          <p:nvPr/>
        </p:nvSpPr>
        <p:spPr>
          <a:xfrm>
            <a:off x="4233473" y="3728702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9" name="직사각형 448"/>
          <p:cNvSpPr/>
          <p:nvPr/>
        </p:nvSpPr>
        <p:spPr>
          <a:xfrm>
            <a:off x="5847928" y="3728702"/>
            <a:ext cx="461392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0" name="직사각형 449"/>
          <p:cNvSpPr/>
          <p:nvPr/>
        </p:nvSpPr>
        <p:spPr>
          <a:xfrm>
            <a:off x="3368473" y="3968144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물리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1" name="직사각형 450"/>
          <p:cNvSpPr/>
          <p:nvPr/>
        </p:nvSpPr>
        <p:spPr>
          <a:xfrm>
            <a:off x="4982927" y="3968144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2" name="직사각형 451"/>
          <p:cNvSpPr/>
          <p:nvPr/>
        </p:nvSpPr>
        <p:spPr>
          <a:xfrm>
            <a:off x="4233473" y="3968144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3" name="직사각형 452"/>
          <p:cNvSpPr/>
          <p:nvPr/>
        </p:nvSpPr>
        <p:spPr>
          <a:xfrm>
            <a:off x="5847928" y="3968144"/>
            <a:ext cx="461392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4" name="직사각형 453"/>
          <p:cNvSpPr/>
          <p:nvPr/>
        </p:nvSpPr>
        <p:spPr>
          <a:xfrm>
            <a:off x="3776188" y="3604099"/>
            <a:ext cx="2510698" cy="1276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55" name="직사각형 454"/>
          <p:cNvSpPr/>
          <p:nvPr/>
        </p:nvSpPr>
        <p:spPr>
          <a:xfrm>
            <a:off x="3629480" y="3609639"/>
            <a:ext cx="2657405" cy="1081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457" name="그룹 456"/>
          <p:cNvGrpSpPr/>
          <p:nvPr/>
        </p:nvGrpSpPr>
        <p:grpSpPr>
          <a:xfrm>
            <a:off x="4858312" y="4514910"/>
            <a:ext cx="401342" cy="339785"/>
            <a:chOff x="1751599" y="6632591"/>
            <a:chExt cx="718312" cy="741653"/>
          </a:xfrm>
        </p:grpSpPr>
        <p:sp>
          <p:nvSpPr>
            <p:cNvPr id="458" name="직사각형 457"/>
            <p:cNvSpPr/>
            <p:nvPr/>
          </p:nvSpPr>
          <p:spPr>
            <a:xfrm>
              <a:off x="1755679" y="6683685"/>
              <a:ext cx="669635" cy="690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pic>
          <p:nvPicPr>
            <p:cNvPr id="45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99" y="6661691"/>
              <a:ext cx="673715" cy="6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" name="직사각형 459"/>
            <p:cNvSpPr/>
            <p:nvPr/>
          </p:nvSpPr>
          <p:spPr>
            <a:xfrm>
              <a:off x="1751912" y="663259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5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LV7</a:t>
              </a:r>
              <a:endParaRPr lang="ko-KR" altLang="en-US" sz="5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461" name="그룹 460"/>
            <p:cNvGrpSpPr/>
            <p:nvPr/>
          </p:nvGrpSpPr>
          <p:grpSpPr>
            <a:xfrm>
              <a:off x="1763703" y="6678912"/>
              <a:ext cx="216024" cy="523230"/>
              <a:chOff x="980728" y="6302394"/>
              <a:chExt cx="216024" cy="523230"/>
            </a:xfrm>
          </p:grpSpPr>
          <p:sp>
            <p:nvSpPr>
              <p:cNvPr id="462" name="포인트가 5개인 별 461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63" name="포인트가 5개인 별 462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64" name="포인트가 5개인 별 463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</p:grpSp>
      <p:grpSp>
        <p:nvGrpSpPr>
          <p:cNvPr id="465" name="그룹 464"/>
          <p:cNvGrpSpPr/>
          <p:nvPr/>
        </p:nvGrpSpPr>
        <p:grpSpPr>
          <a:xfrm>
            <a:off x="4309033" y="4486158"/>
            <a:ext cx="479059" cy="387315"/>
            <a:chOff x="2482027" y="5907428"/>
            <a:chExt cx="734424" cy="724137"/>
          </a:xfrm>
        </p:grpSpPr>
        <p:pic>
          <p:nvPicPr>
            <p:cNvPr id="466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27" y="5954732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7" name="직사각형 466"/>
            <p:cNvSpPr/>
            <p:nvPr/>
          </p:nvSpPr>
          <p:spPr>
            <a:xfrm>
              <a:off x="2498452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LV8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468" name="그룹 467"/>
            <p:cNvGrpSpPr/>
            <p:nvPr/>
          </p:nvGrpSpPr>
          <p:grpSpPr>
            <a:xfrm>
              <a:off x="2499784" y="5954732"/>
              <a:ext cx="216024" cy="523230"/>
              <a:chOff x="980728" y="6302394"/>
              <a:chExt cx="216024" cy="523230"/>
            </a:xfrm>
          </p:grpSpPr>
          <p:sp>
            <p:nvSpPr>
              <p:cNvPr id="469" name="포인트가 5개인 별 468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470" name="포인트가 5개인 별 469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471" name="포인트가 5개인 별 470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grpSp>
        <p:nvGrpSpPr>
          <p:cNvPr id="472" name="그룹 471"/>
          <p:cNvGrpSpPr/>
          <p:nvPr/>
        </p:nvGrpSpPr>
        <p:grpSpPr>
          <a:xfrm>
            <a:off x="5350125" y="4501775"/>
            <a:ext cx="436402" cy="351370"/>
            <a:chOff x="1751537" y="5907428"/>
            <a:chExt cx="724133" cy="711044"/>
          </a:xfrm>
        </p:grpSpPr>
        <p:sp>
          <p:nvSpPr>
            <p:cNvPr id="473" name="직사각형 472"/>
            <p:cNvSpPr/>
            <p:nvPr/>
          </p:nvSpPr>
          <p:spPr>
            <a:xfrm>
              <a:off x="1751537" y="5958228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pic>
          <p:nvPicPr>
            <p:cNvPr id="47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03" y="5958228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" name="직사각형 474"/>
            <p:cNvSpPr/>
            <p:nvPr/>
          </p:nvSpPr>
          <p:spPr>
            <a:xfrm>
              <a:off x="1757671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476" name="그룹 475"/>
            <p:cNvGrpSpPr/>
            <p:nvPr/>
          </p:nvGrpSpPr>
          <p:grpSpPr>
            <a:xfrm>
              <a:off x="1751537" y="5954732"/>
              <a:ext cx="216024" cy="369627"/>
              <a:chOff x="2325685" y="6302394"/>
              <a:chExt cx="216024" cy="369627"/>
            </a:xfrm>
          </p:grpSpPr>
          <p:sp>
            <p:nvSpPr>
              <p:cNvPr id="477" name="포인트가 5개인 별 476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478" name="포인트가 5개인 별 477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grpSp>
        <p:nvGrpSpPr>
          <p:cNvPr id="479" name="그룹 478"/>
          <p:cNvGrpSpPr/>
          <p:nvPr/>
        </p:nvGrpSpPr>
        <p:grpSpPr>
          <a:xfrm>
            <a:off x="4051557" y="2800338"/>
            <a:ext cx="901600" cy="238200"/>
            <a:chOff x="4107917" y="2676042"/>
            <a:chExt cx="937870" cy="256414"/>
          </a:xfrm>
        </p:grpSpPr>
        <p:sp>
          <p:nvSpPr>
            <p:cNvPr id="480" name="포인트가 5개인 별 479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1" name="포인트가 5개인 별 480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2" name="포인트가 5개인 별 481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3" name="포인트가 5개인 별 482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84" name="포인트가 5개인 별 483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486" name="모서리가 둥근 직사각형 485"/>
          <p:cNvSpPr/>
          <p:nvPr/>
        </p:nvSpPr>
        <p:spPr>
          <a:xfrm>
            <a:off x="5617362" y="3246415"/>
            <a:ext cx="330232" cy="2560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487" name="모서리가 둥근 직사각형 486"/>
          <p:cNvSpPr/>
          <p:nvPr/>
        </p:nvSpPr>
        <p:spPr>
          <a:xfrm>
            <a:off x="5786527" y="4941864"/>
            <a:ext cx="532075" cy="20048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졸업</a:t>
            </a:r>
            <a:endParaRPr lang="ko-KR" altLang="en-US" sz="1050" dirty="0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2774729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모서리가 둥근 직사각형 106"/>
          <p:cNvSpPr/>
          <p:nvPr/>
        </p:nvSpPr>
        <p:spPr>
          <a:xfrm>
            <a:off x="475674" y="2738346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3605967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모서리가 둥근 직사각형 108"/>
          <p:cNvSpPr/>
          <p:nvPr/>
        </p:nvSpPr>
        <p:spPr>
          <a:xfrm>
            <a:off x="462565" y="3594091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10" name="직사각형 109"/>
          <p:cNvSpPr/>
          <p:nvPr/>
        </p:nvSpPr>
        <p:spPr>
          <a:xfrm>
            <a:off x="482717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82717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1047503" y="2762854"/>
            <a:ext cx="795821" cy="256414"/>
            <a:chOff x="4107917" y="2676042"/>
            <a:chExt cx="937870" cy="256414"/>
          </a:xfrm>
        </p:grpSpPr>
        <p:sp>
          <p:nvSpPr>
            <p:cNvPr id="113" name="포인트가 5개인 별 11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4" name="포인트가 5개인 별 11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5" name="포인트가 5개인 별 11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6" name="포인트가 5개인 별 11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7" name="포인트가 5개인 별 116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482717" y="320871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482717" y="406445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1" name="그룹 120"/>
          <p:cNvGrpSpPr/>
          <p:nvPr/>
        </p:nvGrpSpPr>
        <p:grpSpPr>
          <a:xfrm>
            <a:off x="1047503" y="3627124"/>
            <a:ext cx="651260" cy="256414"/>
            <a:chOff x="4107917" y="2676042"/>
            <a:chExt cx="767506" cy="256414"/>
          </a:xfrm>
        </p:grpSpPr>
        <p:sp>
          <p:nvSpPr>
            <p:cNvPr id="122" name="포인트가 5개인 별 121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3" name="포인트가 5개인 별 122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4" name="포인트가 5개인 별 123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5" name="포인트가 5개인 별 124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26" name="모서리가 둥근 직사각형 125"/>
          <p:cNvSpPr/>
          <p:nvPr/>
        </p:nvSpPr>
        <p:spPr>
          <a:xfrm>
            <a:off x="2459373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2789628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2789628" y="413502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29" name="직사각형 128"/>
          <p:cNvSpPr/>
          <p:nvPr/>
        </p:nvSpPr>
        <p:spPr>
          <a:xfrm>
            <a:off x="2352498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2352498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279847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65215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직사각형 132"/>
          <p:cNvSpPr/>
          <p:nvPr/>
        </p:nvSpPr>
        <p:spPr>
          <a:xfrm>
            <a:off x="462565" y="3891623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grpSp>
        <p:nvGrpSpPr>
          <p:cNvPr id="134" name="그룹 133"/>
          <p:cNvGrpSpPr/>
          <p:nvPr/>
        </p:nvGrpSpPr>
        <p:grpSpPr>
          <a:xfrm>
            <a:off x="475674" y="4472018"/>
            <a:ext cx="2665406" cy="767734"/>
            <a:chOff x="2829266" y="3863526"/>
            <a:chExt cx="2665406" cy="852221"/>
          </a:xfrm>
        </p:grpSpPr>
        <p:pic>
          <p:nvPicPr>
            <p:cNvPr id="135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418" y="3898714"/>
              <a:ext cx="2618195" cy="77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모서리가 둥근 직사각형 135"/>
            <p:cNvSpPr/>
            <p:nvPr/>
          </p:nvSpPr>
          <p:spPr>
            <a:xfrm>
              <a:off x="2829266" y="3863526"/>
              <a:ext cx="2665406" cy="852221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  <a:alpha val="6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2849418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LV 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2849418" y="4319421"/>
              <a:ext cx="1588292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모에모에해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39" name="그룹 138"/>
            <p:cNvGrpSpPr/>
            <p:nvPr/>
          </p:nvGrpSpPr>
          <p:grpSpPr>
            <a:xfrm>
              <a:off x="3414204" y="3886839"/>
              <a:ext cx="362139" cy="256414"/>
              <a:chOff x="4107917" y="2676042"/>
              <a:chExt cx="426778" cy="256414"/>
            </a:xfrm>
          </p:grpSpPr>
          <p:sp>
            <p:nvSpPr>
              <p:cNvPr id="143" name="포인트가 5개인 별 142"/>
              <p:cNvSpPr/>
              <p:nvPr/>
            </p:nvSpPr>
            <p:spPr>
              <a:xfrm>
                <a:off x="4107917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4" name="포인트가 5개인 별 143"/>
              <p:cNvSpPr/>
              <p:nvPr/>
            </p:nvSpPr>
            <p:spPr>
              <a:xfrm>
                <a:off x="4278281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140" name="모서리가 둥근 직사각형 139"/>
            <p:cNvSpPr/>
            <p:nvPr/>
          </p:nvSpPr>
          <p:spPr>
            <a:xfrm>
              <a:off x="5156329" y="4401288"/>
              <a:ext cx="291488" cy="27565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스킬</a:t>
              </a:r>
              <a:endParaRPr lang="ko-KR" altLang="en-US" sz="800" dirty="0"/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4719199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174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4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0" y="3943234"/>
              <a:ext cx="213020" cy="24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7" name="타원 436"/>
          <p:cNvSpPr/>
          <p:nvPr/>
        </p:nvSpPr>
        <p:spPr>
          <a:xfrm>
            <a:off x="3141218" y="393399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>
            <a:off x="3368473" y="4219229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4233473" y="4219229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3368473" y="4508702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장비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1799014" y="5892417"/>
            <a:ext cx="3299486" cy="165618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1799014" y="5892417"/>
            <a:ext cx="3294436" cy="1152128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수습생을 승급 시킵니다</a:t>
            </a:r>
            <a:r>
              <a:rPr lang="en-US" altLang="ko-KR" sz="1200" dirty="0" smtClean="0"/>
              <a:t>.</a:t>
            </a:r>
          </a:p>
          <a:p>
            <a:pPr algn="ctr"/>
            <a:r>
              <a:rPr lang="ko-KR" altLang="en-US" sz="1200" dirty="0" smtClean="0"/>
              <a:t>승급한 수습생은 </a:t>
            </a:r>
            <a:r>
              <a:rPr lang="en-US" altLang="ko-KR" sz="1200" dirty="0" smtClean="0"/>
              <a:t>LV1</a:t>
            </a:r>
            <a:r>
              <a:rPr lang="ko-KR" altLang="en-US" sz="1200" dirty="0" smtClean="0"/>
              <a:t>로 시작하게 됩니다</a:t>
            </a:r>
            <a:r>
              <a:rPr lang="en-US" altLang="ko-KR" sz="1200" dirty="0" smtClean="0"/>
              <a:t>.</a:t>
            </a:r>
          </a:p>
          <a:p>
            <a:pPr algn="ctr"/>
            <a:r>
              <a:rPr lang="ko-KR" altLang="en-US" sz="1200" dirty="0" smtClean="0"/>
              <a:t>진행하시겠습니까</a:t>
            </a:r>
            <a:r>
              <a:rPr lang="en-US" altLang="ko-KR" sz="1200" dirty="0" smtClean="0"/>
              <a:t>?</a:t>
            </a:r>
            <a:endParaRPr lang="en-US" altLang="ko-KR" sz="1200" dirty="0"/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2239078" y="7218598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승급</a:t>
            </a:r>
            <a:endParaRPr lang="ko-KR" altLang="en-US" sz="1050" dirty="0"/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3674984" y="7218598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50" name="직사각형 149"/>
          <p:cNvSpPr/>
          <p:nvPr/>
        </p:nvSpPr>
        <p:spPr>
          <a:xfrm>
            <a:off x="3629481" y="3597788"/>
            <a:ext cx="2639522" cy="12760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100% (1000/1000)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5161803" y="4941864"/>
            <a:ext cx="532075" cy="20048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승급</a:t>
            </a:r>
            <a:endParaRPr lang="ko-KR" altLang="en-US" sz="1050" dirty="0"/>
          </a:p>
        </p:txBody>
      </p:sp>
      <p:pic>
        <p:nvPicPr>
          <p:cNvPr id="145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070" y="501965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모서리가 둥근 직사각형 117"/>
          <p:cNvSpPr/>
          <p:nvPr/>
        </p:nvSpPr>
        <p:spPr>
          <a:xfrm>
            <a:off x="2160473" y="323798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2459373" y="41403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2160473" y="41403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2459373" y="4944413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2160473" y="4944413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635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시스템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대분류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임무 모드 소분류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영웅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등급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스킬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임무여부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가능한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목록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던전명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전투력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6459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330378" y="2199317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199012" y="2220607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4330" y="2245529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344304" y="2245529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364317" y="2245529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84331" y="2469997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31632" y="2510041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292619" y="2510041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321120" y="2709861"/>
            <a:ext cx="3148243" cy="253099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30853" y="2706337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21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9990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모서리가 둥근 직사각형 21"/>
          <p:cNvSpPr/>
          <p:nvPr/>
        </p:nvSpPr>
        <p:spPr>
          <a:xfrm>
            <a:off x="462565" y="2741177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23" name="직사각형 22"/>
          <p:cNvSpPr/>
          <p:nvPr/>
        </p:nvSpPr>
        <p:spPr>
          <a:xfrm>
            <a:off x="482717" y="27340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055402" y="2734080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227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직선 연결선 25"/>
          <p:cNvCxnSpPr/>
          <p:nvPr/>
        </p:nvCxnSpPr>
        <p:spPr>
          <a:xfrm>
            <a:off x="462565" y="3456674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1130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모서리가 둥근 직사각형 27"/>
          <p:cNvSpPr/>
          <p:nvPr/>
        </p:nvSpPr>
        <p:spPr>
          <a:xfrm>
            <a:off x="462565" y="3484747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2368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462565" y="4340492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31" name="직사각형 30"/>
          <p:cNvSpPr/>
          <p:nvPr/>
        </p:nvSpPr>
        <p:spPr>
          <a:xfrm>
            <a:off x="482717" y="34866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82717" y="434049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047503" y="3509255"/>
            <a:ext cx="940381" cy="256414"/>
            <a:chOff x="4107917" y="2676042"/>
            <a:chExt cx="1108233" cy="256414"/>
          </a:xfrm>
        </p:grpSpPr>
        <p:sp>
          <p:nvSpPr>
            <p:cNvPr id="34" name="포인트가 5개인 별 33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5" name="포인트가 5개인 별 34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6" name="포인트가 5개인 별 35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7" name="포인트가 5개인 별 36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8" name="포인트가 5개인 별 37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" name="포인트가 5개인 별 38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482717" y="3955112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82717" y="481085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047503" y="4373525"/>
            <a:ext cx="651260" cy="256414"/>
            <a:chOff x="4107917" y="2676042"/>
            <a:chExt cx="767506" cy="256414"/>
          </a:xfrm>
        </p:grpSpPr>
        <p:sp>
          <p:nvSpPr>
            <p:cNvPr id="43" name="포인트가 5개인 별 4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4" name="포인트가 5개인 별 4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5" name="포인트가 5개인 별 4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6" name="포인트가 5개인 별 4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47" name="모서리가 둥근 직사각형 46"/>
          <p:cNvSpPr/>
          <p:nvPr/>
        </p:nvSpPr>
        <p:spPr>
          <a:xfrm>
            <a:off x="2459373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2789628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789628" y="488142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50" name="직사각형 49"/>
          <p:cNvSpPr/>
          <p:nvPr/>
        </p:nvSpPr>
        <p:spPr>
          <a:xfrm>
            <a:off x="2352498" y="34866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352498" y="434049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488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8553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직사각형 53"/>
          <p:cNvSpPr/>
          <p:nvPr/>
        </p:nvSpPr>
        <p:spPr>
          <a:xfrm>
            <a:off x="462565" y="4638024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3208957" y="2741177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55"/>
          <p:cNvSpPr/>
          <p:nvPr/>
        </p:nvSpPr>
        <p:spPr>
          <a:xfrm>
            <a:off x="3141218" y="39351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3371094" y="2756221"/>
            <a:ext cx="3013159" cy="70045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58" name="직사각형 57"/>
          <p:cNvSpPr/>
          <p:nvPr/>
        </p:nvSpPr>
        <p:spPr>
          <a:xfrm>
            <a:off x="3379235" y="2709099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629254" y="275815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2816355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모서리가 둥근 직사각형 60"/>
          <p:cNvSpPr/>
          <p:nvPr/>
        </p:nvSpPr>
        <p:spPr>
          <a:xfrm>
            <a:off x="3371094" y="3484747"/>
            <a:ext cx="3013159" cy="70829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3371094" y="4220083"/>
            <a:ext cx="3013159" cy="696466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cxnSp>
        <p:nvCxnSpPr>
          <p:cNvPr id="63" name="직선 연결선 62"/>
          <p:cNvCxnSpPr/>
          <p:nvPr/>
        </p:nvCxnSpPr>
        <p:spPr>
          <a:xfrm>
            <a:off x="6438708" y="2727224"/>
            <a:ext cx="0" cy="2465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타원 63"/>
          <p:cNvSpPr/>
          <p:nvPr/>
        </p:nvSpPr>
        <p:spPr>
          <a:xfrm>
            <a:off x="6360286" y="38712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3379235" y="345464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5629254" y="350369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3561896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모서리가 둥근 직사각형 69"/>
          <p:cNvSpPr/>
          <p:nvPr/>
        </p:nvSpPr>
        <p:spPr>
          <a:xfrm>
            <a:off x="5685030" y="3838782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6026019" y="3838782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sp>
        <p:nvSpPr>
          <p:cNvPr id="72" name="직사각형 71"/>
          <p:cNvSpPr/>
          <p:nvPr/>
        </p:nvSpPr>
        <p:spPr>
          <a:xfrm>
            <a:off x="3379235" y="419918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629254" y="424824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735" y="430644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모서리가 둥근 직사각형 75"/>
          <p:cNvSpPr/>
          <p:nvPr/>
        </p:nvSpPr>
        <p:spPr>
          <a:xfrm>
            <a:off x="6026019" y="4583326"/>
            <a:ext cx="293203" cy="2772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보상</a:t>
            </a:r>
            <a:endParaRPr lang="ko-KR" altLang="en-US" sz="1000" dirty="0"/>
          </a:p>
        </p:txBody>
      </p:sp>
      <p:pic>
        <p:nvPicPr>
          <p:cNvPr id="80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8" y="3089221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38" y="4569497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타원 81"/>
          <p:cNvSpPr/>
          <p:nvPr/>
        </p:nvSpPr>
        <p:spPr>
          <a:xfrm>
            <a:off x="178384" y="196623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3" name="타원 82"/>
          <p:cNvSpPr/>
          <p:nvPr/>
        </p:nvSpPr>
        <p:spPr>
          <a:xfrm>
            <a:off x="275470" y="290691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84" name="타원 83"/>
          <p:cNvSpPr/>
          <p:nvPr/>
        </p:nvSpPr>
        <p:spPr>
          <a:xfrm>
            <a:off x="4911262" y="285411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89" name="타원 88"/>
          <p:cNvSpPr/>
          <p:nvPr/>
        </p:nvSpPr>
        <p:spPr>
          <a:xfrm>
            <a:off x="174001" y="245631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0" name="타원 89"/>
          <p:cNvSpPr/>
          <p:nvPr/>
        </p:nvSpPr>
        <p:spPr>
          <a:xfrm>
            <a:off x="275470" y="382335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93" name="모서리가 둥근 직사각형 92"/>
          <p:cNvSpPr/>
          <p:nvPr/>
        </p:nvSpPr>
        <p:spPr>
          <a:xfrm>
            <a:off x="2134533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4" name="모서리가 둥근 직사각형 93"/>
          <p:cNvSpPr/>
          <p:nvPr/>
        </p:nvSpPr>
        <p:spPr>
          <a:xfrm>
            <a:off x="2459373" y="489155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95" name="모서리가 둥근 직사각형 94"/>
          <p:cNvSpPr/>
          <p:nvPr/>
        </p:nvSpPr>
        <p:spPr>
          <a:xfrm>
            <a:off x="2134533" y="489155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27894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모드의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정보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현재 탐험 할 수 있는 캐릭터의 테두리 하이라이트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공략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갖고 있는 수습생의 테두리 하이라이트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던전명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전투력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타입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성공률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선택하는 캐릭터에 따라 수치가 변화 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공략 스킬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보유한 수습생은 성공률 보정을 받음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시간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선택하는 캐릭터에 따라 수치가 변화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파견 비용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영웅은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행동력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수습생은 골드가 발생 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성공 보상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상자 모양은 무작위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터치하여 보상 선택 가능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38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7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6415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모서리가 둥근 직사각형 88"/>
          <p:cNvSpPr/>
          <p:nvPr/>
        </p:nvSpPr>
        <p:spPr>
          <a:xfrm>
            <a:off x="330378" y="2199273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6199012" y="222056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91" name="모서리가 둥근 직사각형 90"/>
          <p:cNvSpPr/>
          <p:nvPr/>
        </p:nvSpPr>
        <p:spPr>
          <a:xfrm>
            <a:off x="384330" y="2245485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92" name="모서리가 둥근 직사각형 91"/>
          <p:cNvSpPr/>
          <p:nvPr/>
        </p:nvSpPr>
        <p:spPr>
          <a:xfrm>
            <a:off x="2344304" y="224548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93" name="모서리가 둥근 직사각형 92"/>
          <p:cNvSpPr/>
          <p:nvPr/>
        </p:nvSpPr>
        <p:spPr>
          <a:xfrm>
            <a:off x="1364317" y="224548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94" name="모서리가 둥근 직사각형 93"/>
          <p:cNvSpPr/>
          <p:nvPr/>
        </p:nvSpPr>
        <p:spPr>
          <a:xfrm>
            <a:off x="384331" y="2469953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95" name="모서리가 둥근 직사각형 94"/>
          <p:cNvSpPr/>
          <p:nvPr/>
        </p:nvSpPr>
        <p:spPr>
          <a:xfrm>
            <a:off x="431632" y="2509997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96" name="모서리가 둥근 직사각형 95"/>
          <p:cNvSpPr/>
          <p:nvPr/>
        </p:nvSpPr>
        <p:spPr>
          <a:xfrm>
            <a:off x="1292619" y="2509997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98" name="모서리가 둥근 직사각형 97"/>
          <p:cNvSpPr/>
          <p:nvPr/>
        </p:nvSpPr>
        <p:spPr>
          <a:xfrm>
            <a:off x="3321120" y="2709817"/>
            <a:ext cx="3148243" cy="253099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430853" y="2706293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00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9946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모서리가 둥근 직사각형 100"/>
          <p:cNvSpPr/>
          <p:nvPr/>
        </p:nvSpPr>
        <p:spPr>
          <a:xfrm>
            <a:off x="462565" y="2741133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02" name="직사각형 101"/>
          <p:cNvSpPr/>
          <p:nvPr/>
        </p:nvSpPr>
        <p:spPr>
          <a:xfrm>
            <a:off x="482717" y="273403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2055402" y="2734036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2235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직선 연결선 104"/>
          <p:cNvCxnSpPr/>
          <p:nvPr/>
        </p:nvCxnSpPr>
        <p:spPr>
          <a:xfrm>
            <a:off x="462565" y="3456630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1086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모서리가 둥근 직사각형 106"/>
          <p:cNvSpPr/>
          <p:nvPr/>
        </p:nvSpPr>
        <p:spPr>
          <a:xfrm>
            <a:off x="462565" y="3484703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2324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모서리가 둥근 직사각형 108"/>
          <p:cNvSpPr/>
          <p:nvPr/>
        </p:nvSpPr>
        <p:spPr>
          <a:xfrm>
            <a:off x="462565" y="4340448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10" name="직사각형 109"/>
          <p:cNvSpPr/>
          <p:nvPr/>
        </p:nvSpPr>
        <p:spPr>
          <a:xfrm>
            <a:off x="482717" y="34866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82717" y="4340448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1047503" y="3509211"/>
            <a:ext cx="940381" cy="256414"/>
            <a:chOff x="4107917" y="2676042"/>
            <a:chExt cx="1108233" cy="256414"/>
          </a:xfrm>
        </p:grpSpPr>
        <p:sp>
          <p:nvSpPr>
            <p:cNvPr id="113" name="포인트가 5개인 별 11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4" name="포인트가 5개인 별 11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5" name="포인트가 5개인 별 11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6" name="포인트가 5개인 별 11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7" name="포인트가 5개인 별 116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8" name="포인트가 5개인 별 117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482717" y="395506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482717" y="4810813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1" name="그룹 120"/>
          <p:cNvGrpSpPr/>
          <p:nvPr/>
        </p:nvGrpSpPr>
        <p:grpSpPr>
          <a:xfrm>
            <a:off x="1047503" y="4373481"/>
            <a:ext cx="651260" cy="256414"/>
            <a:chOff x="4107917" y="2676042"/>
            <a:chExt cx="767506" cy="256414"/>
          </a:xfrm>
        </p:grpSpPr>
        <p:sp>
          <p:nvSpPr>
            <p:cNvPr id="122" name="포인트가 5개인 별 121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3" name="포인트가 5개인 별 122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4" name="포인트가 5개인 별 123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5" name="포인트가 5개인 별 124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26" name="모서리가 둥근 직사각형 125"/>
          <p:cNvSpPr/>
          <p:nvPr/>
        </p:nvSpPr>
        <p:spPr>
          <a:xfrm>
            <a:off x="2459373" y="398870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2789628" y="3988702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2789628" y="488138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29" name="직사각형 128"/>
          <p:cNvSpPr/>
          <p:nvPr/>
        </p:nvSpPr>
        <p:spPr>
          <a:xfrm>
            <a:off x="2352498" y="34866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2352498" y="4340448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4836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850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직사각형 132"/>
          <p:cNvSpPr/>
          <p:nvPr/>
        </p:nvSpPr>
        <p:spPr>
          <a:xfrm>
            <a:off x="462565" y="4637980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134" name="직선 연결선 133"/>
          <p:cNvCxnSpPr/>
          <p:nvPr/>
        </p:nvCxnSpPr>
        <p:spPr>
          <a:xfrm>
            <a:off x="3208957" y="2741133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타원 134"/>
          <p:cNvSpPr/>
          <p:nvPr/>
        </p:nvSpPr>
        <p:spPr>
          <a:xfrm>
            <a:off x="3141218" y="39350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3385997" y="2743790"/>
            <a:ext cx="3013159" cy="244887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37" name="직사각형 136"/>
          <p:cNvSpPr/>
          <p:nvPr/>
        </p:nvSpPr>
        <p:spPr>
          <a:xfrm>
            <a:off x="3394138" y="2724635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던전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이름 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번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5644157" y="274572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638" y="280392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모서리가 둥근 직사각형 148"/>
          <p:cNvSpPr/>
          <p:nvPr/>
        </p:nvSpPr>
        <p:spPr>
          <a:xfrm>
            <a:off x="5355164" y="4870194"/>
            <a:ext cx="1008112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4315121" y="4870194"/>
            <a:ext cx="1008112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 수행</a:t>
            </a:r>
            <a:endParaRPr lang="ko-KR" altLang="en-US" sz="1050" dirty="0"/>
          </a:p>
        </p:txBody>
      </p:sp>
      <p:sp>
        <p:nvSpPr>
          <p:cNvPr id="155" name="타원 154"/>
          <p:cNvSpPr/>
          <p:nvPr/>
        </p:nvSpPr>
        <p:spPr>
          <a:xfrm>
            <a:off x="278636" y="289357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56" name="타원 155"/>
          <p:cNvSpPr/>
          <p:nvPr/>
        </p:nvSpPr>
        <p:spPr>
          <a:xfrm>
            <a:off x="4888310" y="290777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59" name="타원 158"/>
          <p:cNvSpPr/>
          <p:nvPr/>
        </p:nvSpPr>
        <p:spPr>
          <a:xfrm>
            <a:off x="286841" y="373163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2134533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2459373" y="489155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5" name="모서리가 둥근 직사각형 74"/>
          <p:cNvSpPr/>
          <p:nvPr/>
        </p:nvSpPr>
        <p:spPr>
          <a:xfrm>
            <a:off x="2134533" y="489155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76" name="직사각형 75"/>
          <p:cNvSpPr/>
          <p:nvPr/>
        </p:nvSpPr>
        <p:spPr>
          <a:xfrm>
            <a:off x="3394138" y="3028175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탐험 시간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3406013" y="3280310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파견 비용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406013" y="3577697"/>
            <a:ext cx="135085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탐험 보상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9" name="Picture 2" descr="http://img.geocaching.com/cache/16c27196-e6cb-4a13-815e-d03cf26e7da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33" y="3607116"/>
            <a:ext cx="304938" cy="3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직사각형 79"/>
          <p:cNvSpPr/>
          <p:nvPr/>
        </p:nvSpPr>
        <p:spPr>
          <a:xfrm>
            <a:off x="5150217" y="3573544"/>
            <a:ext cx="94900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X 1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훈련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훈련 가능 목록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훈련명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훈련 종료까지 걸리는 시간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훈련을 통해 획득할 수 있는 경험치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훈련 배정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훈련을 하고 있는 캐릭터 표시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39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7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53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모서리가 둥근 직사각형 79"/>
          <p:cNvSpPr/>
          <p:nvPr/>
        </p:nvSpPr>
        <p:spPr>
          <a:xfrm>
            <a:off x="330378" y="2198208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6199012" y="2219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83" name="모서리가 둥근 직사각형 82"/>
          <p:cNvSpPr/>
          <p:nvPr/>
        </p:nvSpPr>
        <p:spPr>
          <a:xfrm>
            <a:off x="384330" y="2244420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임무</a:t>
            </a:r>
            <a:endParaRPr lang="ko-KR" altLang="en-US" sz="1050" dirty="0"/>
          </a:p>
        </p:txBody>
      </p:sp>
      <p:sp>
        <p:nvSpPr>
          <p:cNvPr id="84" name="모서리가 둥근 직사각형 83"/>
          <p:cNvSpPr/>
          <p:nvPr/>
        </p:nvSpPr>
        <p:spPr>
          <a:xfrm>
            <a:off x="2344304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1364317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86" name="모서리가 둥근 직사각형 85"/>
          <p:cNvSpPr/>
          <p:nvPr/>
        </p:nvSpPr>
        <p:spPr>
          <a:xfrm>
            <a:off x="384331" y="2468888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431632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탐험</a:t>
            </a:r>
          </a:p>
        </p:txBody>
      </p:sp>
      <p:sp>
        <p:nvSpPr>
          <p:cNvPr id="88" name="모서리가 둥근 직사각형 87"/>
          <p:cNvSpPr/>
          <p:nvPr/>
        </p:nvSpPr>
        <p:spPr>
          <a:xfrm>
            <a:off x="1292619" y="2508932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훈련</a:t>
            </a:r>
          </a:p>
        </p:txBody>
      </p:sp>
      <p:sp>
        <p:nvSpPr>
          <p:cNvPr id="90" name="모서리가 둥근 직사각형 89"/>
          <p:cNvSpPr/>
          <p:nvPr/>
        </p:nvSpPr>
        <p:spPr>
          <a:xfrm>
            <a:off x="430853" y="2705228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91" name="Picture 2" descr="C:\Users\Helpas\Pictures\output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7" y="2748881"/>
            <a:ext cx="2628271" cy="6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모서리가 둥근 직사각형 91"/>
          <p:cNvSpPr/>
          <p:nvPr/>
        </p:nvSpPr>
        <p:spPr>
          <a:xfrm>
            <a:off x="462565" y="2740068"/>
            <a:ext cx="2665406" cy="674369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93" name="직사각형 92"/>
          <p:cNvSpPr/>
          <p:nvPr/>
        </p:nvSpPr>
        <p:spPr>
          <a:xfrm>
            <a:off x="482717" y="273297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2055402" y="2732971"/>
            <a:ext cx="1041038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381" y="279117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" name="직선 연결선 95"/>
          <p:cNvCxnSpPr/>
          <p:nvPr/>
        </p:nvCxnSpPr>
        <p:spPr>
          <a:xfrm>
            <a:off x="462565" y="3455565"/>
            <a:ext cx="2665406" cy="43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3520021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모서리가 둥근 직사각형 97"/>
          <p:cNvSpPr/>
          <p:nvPr/>
        </p:nvSpPr>
        <p:spPr>
          <a:xfrm>
            <a:off x="462565" y="3483638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4351259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모서리가 둥근 직사각형 99"/>
          <p:cNvSpPr/>
          <p:nvPr/>
        </p:nvSpPr>
        <p:spPr>
          <a:xfrm>
            <a:off x="462565" y="4339383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01" name="직사각형 100"/>
          <p:cNvSpPr/>
          <p:nvPr/>
        </p:nvSpPr>
        <p:spPr>
          <a:xfrm>
            <a:off x="482717" y="348557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82717" y="433938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1047503" y="3508146"/>
            <a:ext cx="940381" cy="256414"/>
            <a:chOff x="4107917" y="2676042"/>
            <a:chExt cx="1108233" cy="256414"/>
          </a:xfrm>
        </p:grpSpPr>
        <p:sp>
          <p:nvSpPr>
            <p:cNvPr id="104" name="포인트가 5개인 별 103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5" name="포인트가 5개인 별 104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6" name="포인트가 5개인 별 105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7" name="포인트가 5개인 별 106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8" name="포인트가 5개인 별 107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9" name="포인트가 5개인 별 108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0" name="직사각형 109"/>
          <p:cNvSpPr/>
          <p:nvPr/>
        </p:nvSpPr>
        <p:spPr>
          <a:xfrm>
            <a:off x="482717" y="3954003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82717" y="480974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1047503" y="4372416"/>
            <a:ext cx="651260" cy="256414"/>
            <a:chOff x="4107917" y="2676042"/>
            <a:chExt cx="767506" cy="256414"/>
          </a:xfrm>
        </p:grpSpPr>
        <p:sp>
          <p:nvSpPr>
            <p:cNvPr id="113" name="포인트가 5개인 별 11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4" name="포인트가 5개인 별 11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5" name="포인트가 5개인 별 11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6" name="포인트가 5개인 별 11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7" name="모서리가 둥근 직사각형 116"/>
          <p:cNvSpPr/>
          <p:nvPr/>
        </p:nvSpPr>
        <p:spPr>
          <a:xfrm>
            <a:off x="2459373" y="39876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2789628" y="39876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2789628" y="488031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20" name="직사각형 119"/>
          <p:cNvSpPr/>
          <p:nvPr/>
        </p:nvSpPr>
        <p:spPr>
          <a:xfrm>
            <a:off x="2352498" y="348557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2352498" y="433938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543771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439744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직사각형 123"/>
          <p:cNvSpPr/>
          <p:nvPr/>
        </p:nvSpPr>
        <p:spPr>
          <a:xfrm>
            <a:off x="462565" y="4636915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125" name="직선 연결선 124"/>
          <p:cNvCxnSpPr/>
          <p:nvPr/>
        </p:nvCxnSpPr>
        <p:spPr>
          <a:xfrm>
            <a:off x="3208957" y="2740068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타원 125"/>
          <p:cNvSpPr/>
          <p:nvPr/>
        </p:nvSpPr>
        <p:spPr>
          <a:xfrm>
            <a:off x="3141218" y="393399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3294236" y="2700199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3344210" y="2762770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29" name="직사각형 128"/>
          <p:cNvSpPr/>
          <p:nvPr/>
        </p:nvSpPr>
        <p:spPr>
          <a:xfrm>
            <a:off x="3352351" y="2772798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기초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5602370" y="278800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3344210" y="3548186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3344210" y="4341021"/>
            <a:ext cx="3013159" cy="77438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33" name="타원 132"/>
          <p:cNvSpPr/>
          <p:nvPr/>
        </p:nvSpPr>
        <p:spPr>
          <a:xfrm>
            <a:off x="6333402" y="393466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직사각형 133"/>
          <p:cNvSpPr/>
          <p:nvPr/>
        </p:nvSpPr>
        <p:spPr>
          <a:xfrm>
            <a:off x="3352351" y="35752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정신 집중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5602370" y="3590437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3352351" y="437727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실전 대비 훈련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5602370" y="43924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38" name="직선 연결선 137"/>
          <p:cNvCxnSpPr/>
          <p:nvPr/>
        </p:nvCxnSpPr>
        <p:spPr>
          <a:xfrm>
            <a:off x="6411824" y="2733773"/>
            <a:ext cx="0" cy="24578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2820218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3615435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http://hydra-media.cursecdn.com/dragonnest.gamepedia.com/7/77/EXP.png?version=4c7250f94da67a92f21ffb726a1741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2" y="4420146"/>
            <a:ext cx="409575" cy="3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직사각형 141"/>
          <p:cNvSpPr/>
          <p:nvPr/>
        </p:nvSpPr>
        <p:spPr>
          <a:xfrm>
            <a:off x="3352351" y="314953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4132639" y="314953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00:05:00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3352351" y="395545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4132639" y="3955459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05:00:00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3352351" y="4769175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시간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4132639" y="4769175"/>
            <a:ext cx="794146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12:00:00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48" name="그룹 147"/>
          <p:cNvGrpSpPr/>
          <p:nvPr/>
        </p:nvGrpSpPr>
        <p:grpSpPr>
          <a:xfrm>
            <a:off x="5254210" y="4703522"/>
            <a:ext cx="1033697" cy="330432"/>
            <a:chOff x="4713717" y="5983450"/>
            <a:chExt cx="1289785" cy="412293"/>
          </a:xfrm>
        </p:grpSpPr>
        <p:pic>
          <p:nvPicPr>
            <p:cNvPr id="149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909" y="6012160"/>
              <a:ext cx="1277593" cy="379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모서리가 둥근 직사각형 149"/>
            <p:cNvSpPr/>
            <p:nvPr/>
          </p:nvSpPr>
          <p:spPr>
            <a:xfrm>
              <a:off x="4713717" y="5983450"/>
              <a:ext cx="1289469" cy="412293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  <a:alpha val="4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400" dirty="0"/>
            </a:p>
          </p:txBody>
        </p:sp>
      </p:grpSp>
      <p:sp>
        <p:nvSpPr>
          <p:cNvPr id="151" name="모서리가 둥근 직사각형 150"/>
          <p:cNvSpPr/>
          <p:nvPr/>
        </p:nvSpPr>
        <p:spPr>
          <a:xfrm>
            <a:off x="5376315" y="3212545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5376315" y="4016223"/>
            <a:ext cx="809960" cy="220218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훈련</a:t>
            </a:r>
            <a:endParaRPr lang="ko-KR" altLang="en-US" sz="1050" dirty="0"/>
          </a:p>
        </p:txBody>
      </p:sp>
      <p:sp>
        <p:nvSpPr>
          <p:cNvPr id="155" name="타원 154"/>
          <p:cNvSpPr/>
          <p:nvPr/>
        </p:nvSpPr>
        <p:spPr>
          <a:xfrm>
            <a:off x="4760829" y="266515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57" name="타원 156"/>
          <p:cNvSpPr/>
          <p:nvPr/>
        </p:nvSpPr>
        <p:spPr>
          <a:xfrm>
            <a:off x="6165504" y="462364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1" name="모서리가 둥근 직사각형 80"/>
          <p:cNvSpPr/>
          <p:nvPr/>
        </p:nvSpPr>
        <p:spPr>
          <a:xfrm>
            <a:off x="2134533" y="398874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2459373" y="489155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2134533" y="489155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6318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3312368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문서의 목적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시스템을 설명하고자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게임 플레이 중이 아니더라도 계속해서 게임 내 재화를 습득 하거나 경험치를 획득 할 수 있는 시스템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게임 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NPC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를 육성하는 재미를 부여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시스템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시나리오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성장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장비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고용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보유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시스템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훈련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지원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정보 보기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장비 장착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강화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고용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승급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졸업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개요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29000" y="1475656"/>
            <a:ext cx="3312368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보상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스킬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관련 스킬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관련 스킬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기타 스킬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전투력 환산 수식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성공률 수식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실패 시 수습생 회복 시간 수식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관련 수습생 등장 확률 수식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비용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시나리오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관리 모드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관리 모드 소분류 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기본 정보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40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109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53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모서리가 둥근 직사각형 109"/>
          <p:cNvSpPr/>
          <p:nvPr/>
        </p:nvSpPr>
        <p:spPr>
          <a:xfrm>
            <a:off x="330378" y="2198208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6199012" y="2219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384330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2344304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1364317" y="2244420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384331" y="2468888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431632" y="2508932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1292619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2153605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430853" y="2705228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2774729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모서리가 둥근 직사각형 120"/>
          <p:cNvSpPr/>
          <p:nvPr/>
        </p:nvSpPr>
        <p:spPr>
          <a:xfrm>
            <a:off x="475674" y="2738346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3605967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모서리가 둥근 직사각형 122"/>
          <p:cNvSpPr/>
          <p:nvPr/>
        </p:nvSpPr>
        <p:spPr>
          <a:xfrm>
            <a:off x="462565" y="3594091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24" name="직사각형 123"/>
          <p:cNvSpPr/>
          <p:nvPr/>
        </p:nvSpPr>
        <p:spPr>
          <a:xfrm>
            <a:off x="482717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482717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6" name="그룹 125"/>
          <p:cNvGrpSpPr/>
          <p:nvPr/>
        </p:nvGrpSpPr>
        <p:grpSpPr>
          <a:xfrm>
            <a:off x="1047503" y="2762854"/>
            <a:ext cx="940381" cy="256414"/>
            <a:chOff x="4107917" y="2676042"/>
            <a:chExt cx="1108233" cy="256414"/>
          </a:xfrm>
        </p:grpSpPr>
        <p:sp>
          <p:nvSpPr>
            <p:cNvPr id="127" name="포인트가 5개인 별 12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8" name="포인트가 5개인 별 12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9" name="포인트가 5개인 별 128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0" name="포인트가 5개인 별 129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1" name="포인트가 5개인 별 130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2" name="포인트가 5개인 별 131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33" name="직사각형 132"/>
          <p:cNvSpPr/>
          <p:nvPr/>
        </p:nvSpPr>
        <p:spPr>
          <a:xfrm>
            <a:off x="482717" y="320871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482717" y="406445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1047503" y="3627124"/>
            <a:ext cx="651260" cy="256414"/>
            <a:chOff x="4107917" y="2676042"/>
            <a:chExt cx="767506" cy="256414"/>
          </a:xfrm>
        </p:grpSpPr>
        <p:sp>
          <p:nvSpPr>
            <p:cNvPr id="136" name="포인트가 5개인 별 135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7" name="포인트가 5개인 별 136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8" name="포인트가 5개인 별 137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9" name="포인트가 5개인 별 138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40" name="모서리가 둥근 직사각형 139"/>
          <p:cNvSpPr/>
          <p:nvPr/>
        </p:nvSpPr>
        <p:spPr>
          <a:xfrm>
            <a:off x="2459373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41" name="모서리가 둥근 직사각형 140"/>
          <p:cNvSpPr/>
          <p:nvPr/>
        </p:nvSpPr>
        <p:spPr>
          <a:xfrm>
            <a:off x="2789628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2789628" y="413502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43" name="직사각형 142"/>
          <p:cNvSpPr/>
          <p:nvPr/>
        </p:nvSpPr>
        <p:spPr>
          <a:xfrm>
            <a:off x="2352498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2352498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279847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65215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직사각형 146"/>
          <p:cNvSpPr/>
          <p:nvPr/>
        </p:nvSpPr>
        <p:spPr>
          <a:xfrm>
            <a:off x="462565" y="3891623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148" name="직선 연결선 147"/>
          <p:cNvCxnSpPr/>
          <p:nvPr/>
        </p:nvCxnSpPr>
        <p:spPr>
          <a:xfrm>
            <a:off x="3208957" y="2740068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타원 148"/>
          <p:cNvSpPr/>
          <p:nvPr/>
        </p:nvSpPr>
        <p:spPr>
          <a:xfrm>
            <a:off x="3141218" y="393399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3294236" y="2700199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grpSp>
        <p:nvGrpSpPr>
          <p:cNvPr id="151" name="그룹 150"/>
          <p:cNvGrpSpPr/>
          <p:nvPr/>
        </p:nvGrpSpPr>
        <p:grpSpPr>
          <a:xfrm>
            <a:off x="475674" y="4472018"/>
            <a:ext cx="2665406" cy="767734"/>
            <a:chOff x="2829266" y="3863526"/>
            <a:chExt cx="2665406" cy="852221"/>
          </a:xfrm>
        </p:grpSpPr>
        <p:pic>
          <p:nvPicPr>
            <p:cNvPr id="153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418" y="3898714"/>
              <a:ext cx="2618195" cy="77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모서리가 둥근 직사각형 153"/>
            <p:cNvSpPr/>
            <p:nvPr/>
          </p:nvSpPr>
          <p:spPr>
            <a:xfrm>
              <a:off x="2829266" y="3863526"/>
              <a:ext cx="2665406" cy="852221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  <a:alpha val="6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2849418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LV 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2849418" y="4319421"/>
              <a:ext cx="1588292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모에모에해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57" name="그룹 156"/>
            <p:cNvGrpSpPr/>
            <p:nvPr/>
          </p:nvGrpSpPr>
          <p:grpSpPr>
            <a:xfrm>
              <a:off x="3414204" y="3886839"/>
              <a:ext cx="362139" cy="256414"/>
              <a:chOff x="4107917" y="2676042"/>
              <a:chExt cx="426778" cy="256414"/>
            </a:xfrm>
          </p:grpSpPr>
          <p:sp>
            <p:nvSpPr>
              <p:cNvPr id="161" name="포인트가 5개인 별 160"/>
              <p:cNvSpPr/>
              <p:nvPr/>
            </p:nvSpPr>
            <p:spPr>
              <a:xfrm>
                <a:off x="4107917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2" name="포인트가 5개인 별 161"/>
              <p:cNvSpPr/>
              <p:nvPr/>
            </p:nvSpPr>
            <p:spPr>
              <a:xfrm>
                <a:off x="4278281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158" name="모서리가 둥근 직사각형 157"/>
            <p:cNvSpPr/>
            <p:nvPr/>
          </p:nvSpPr>
          <p:spPr>
            <a:xfrm>
              <a:off x="5156329" y="4401288"/>
              <a:ext cx="291488" cy="27565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스킬</a:t>
              </a:r>
              <a:endParaRPr lang="ko-KR" altLang="en-US" sz="800" dirty="0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4719199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174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60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0" y="3943234"/>
              <a:ext cx="213020" cy="24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" name="Picture 2" descr="C:\Users\Helpas\Pictures\output\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53" y="2762310"/>
            <a:ext cx="2964584" cy="7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모서리가 둥근 직사각형 163"/>
          <p:cNvSpPr/>
          <p:nvPr/>
        </p:nvSpPr>
        <p:spPr>
          <a:xfrm>
            <a:off x="3385322" y="2746852"/>
            <a:ext cx="3006471" cy="2393230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65" name="직사각형 164"/>
          <p:cNvSpPr/>
          <p:nvPr/>
        </p:nvSpPr>
        <p:spPr>
          <a:xfrm>
            <a:off x="3408053" y="2781330"/>
            <a:ext cx="839136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LV50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5181978" y="2781330"/>
            <a:ext cx="1174249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699" y="2835069"/>
            <a:ext cx="240278" cy="2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직사각형 167"/>
          <p:cNvSpPr/>
          <p:nvPr/>
        </p:nvSpPr>
        <p:spPr>
          <a:xfrm>
            <a:off x="3333788" y="3590092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4941175" y="3590092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3333788" y="3420412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3333788" y="4694721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다음 모집까지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4941175" y="4694721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- 59:21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3333788" y="4524756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&lt;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고</a:t>
            </a:r>
            <a:r>
              <a:rPr lang="ko-KR" altLang="en-US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용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정보</a:t>
            </a:r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&gt;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3333788" y="4871908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목록 초기화까지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4941175" y="4871908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- 19:21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6" name="타원 185"/>
          <p:cNvSpPr/>
          <p:nvPr/>
        </p:nvSpPr>
        <p:spPr>
          <a:xfrm>
            <a:off x="188524" y="232848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87" name="타원 186"/>
          <p:cNvSpPr/>
          <p:nvPr/>
        </p:nvSpPr>
        <p:spPr>
          <a:xfrm>
            <a:off x="4287550" y="307162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9" name="직사각형 88"/>
          <p:cNvSpPr/>
          <p:nvPr/>
        </p:nvSpPr>
        <p:spPr>
          <a:xfrm>
            <a:off x="3333788" y="3752525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 보유 가능 최대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4941175" y="3752525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333788" y="3917632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임무 중 수습생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4941175" y="3917632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3" name="직선 연결선 92"/>
          <p:cNvCxnSpPr/>
          <p:nvPr/>
        </p:nvCxnSpPr>
        <p:spPr>
          <a:xfrm>
            <a:off x="3449309" y="4446312"/>
            <a:ext cx="285897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직사각형 93"/>
          <p:cNvSpPr/>
          <p:nvPr/>
        </p:nvSpPr>
        <p:spPr>
          <a:xfrm>
            <a:off x="3333788" y="4144927"/>
            <a:ext cx="1523713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추종자 보유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941175" y="4144927"/>
            <a:ext cx="1453474" cy="3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</a:t>
            </a:r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명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2160473" y="323798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97" name="모서리가 둥근 직사각형 96"/>
          <p:cNvSpPr/>
          <p:nvPr/>
        </p:nvSpPr>
        <p:spPr>
          <a:xfrm>
            <a:off x="2459373" y="41403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2160473" y="41403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2459373" y="4944413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00" name="모서리가 둥근 직사각형 99"/>
          <p:cNvSpPr/>
          <p:nvPr/>
        </p:nvSpPr>
        <p:spPr>
          <a:xfrm>
            <a:off x="2160473" y="4944413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2974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관리 모드의 수습생 정보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선택한 수습생의 테두리 하이라이트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정보 일람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터치 시 팝업으로 스킬 상세 설명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경험치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스탯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장착 중인 장비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졸업 및 승급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41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104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25" y="18453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모서리가 둥근 직사각형 104"/>
          <p:cNvSpPr/>
          <p:nvPr/>
        </p:nvSpPr>
        <p:spPr>
          <a:xfrm>
            <a:off x="330378" y="2198208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6199012" y="2219498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84330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2344304" y="2244420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1364317" y="2244420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384331" y="2468888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431632" y="2508932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정보</a:t>
            </a:r>
            <a:endParaRPr lang="ko-KR" altLang="en-US" sz="1050" dirty="0"/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1292619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장비</a:t>
            </a:r>
            <a:endParaRPr lang="ko-KR" altLang="en-US" sz="1050" dirty="0"/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2153605" y="2508932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430853" y="2705228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3208957" y="2740068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모서리가 둥근 직사각형 115"/>
          <p:cNvSpPr/>
          <p:nvPr/>
        </p:nvSpPr>
        <p:spPr>
          <a:xfrm>
            <a:off x="3294236" y="2700199"/>
            <a:ext cx="3148243" cy="25395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320" y="2767990"/>
            <a:ext cx="2977618" cy="72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모서리가 둥근 직사각형 117"/>
          <p:cNvSpPr/>
          <p:nvPr/>
        </p:nvSpPr>
        <p:spPr>
          <a:xfrm>
            <a:off x="3360320" y="2746853"/>
            <a:ext cx="3019689" cy="244475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19" name="직사각형 118"/>
          <p:cNvSpPr/>
          <p:nvPr/>
        </p:nvSpPr>
        <p:spPr>
          <a:xfrm>
            <a:off x="3368474" y="2766962"/>
            <a:ext cx="842825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3368474" y="3170364"/>
            <a:ext cx="1799406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5982017" y="3246415"/>
            <a:ext cx="330232" cy="2560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22" name="직사각형 121"/>
          <p:cNvSpPr/>
          <p:nvPr/>
        </p:nvSpPr>
        <p:spPr>
          <a:xfrm>
            <a:off x="5486784" y="2766962"/>
            <a:ext cx="842825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264" y="2820899"/>
            <a:ext cx="241334" cy="2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직사각형 123"/>
          <p:cNvSpPr/>
          <p:nvPr/>
        </p:nvSpPr>
        <p:spPr>
          <a:xfrm>
            <a:off x="3368473" y="3728702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rgbClr val="FFC000"/>
                  </a:solidFill>
                </a:ln>
                <a:solidFill>
                  <a:schemeClr val="tx1"/>
                </a:solidFill>
              </a:rPr>
              <a:t>물리 공격력</a:t>
            </a:r>
            <a:endParaRPr lang="ko-KR" altLang="en-US" sz="1050" dirty="0">
              <a:ln w="3175"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4982927" y="3728702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공격력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4233473" y="3728702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5847928" y="3728702"/>
            <a:ext cx="461392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3368473" y="3968144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물리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4982927" y="3968144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4233473" y="3968144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5847928" y="3968144"/>
            <a:ext cx="461392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3776188" y="3604099"/>
            <a:ext cx="2510698" cy="1276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3629481" y="3609639"/>
            <a:ext cx="1744284" cy="1188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3629481" y="3597788"/>
            <a:ext cx="2639522" cy="12760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68% (300/1000)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4858312" y="4514910"/>
            <a:ext cx="401342" cy="339785"/>
            <a:chOff x="1751599" y="6632591"/>
            <a:chExt cx="718312" cy="741653"/>
          </a:xfrm>
        </p:grpSpPr>
        <p:sp>
          <p:nvSpPr>
            <p:cNvPr id="136" name="직사각형 135"/>
            <p:cNvSpPr/>
            <p:nvPr/>
          </p:nvSpPr>
          <p:spPr>
            <a:xfrm>
              <a:off x="1755679" y="6683685"/>
              <a:ext cx="669635" cy="690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pic>
          <p:nvPicPr>
            <p:cNvPr id="13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99" y="6661691"/>
              <a:ext cx="673715" cy="6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" name="직사각형 137"/>
            <p:cNvSpPr/>
            <p:nvPr/>
          </p:nvSpPr>
          <p:spPr>
            <a:xfrm>
              <a:off x="1751912" y="663259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5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LV7</a:t>
              </a:r>
              <a:endParaRPr lang="ko-KR" altLang="en-US" sz="5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39" name="그룹 138"/>
            <p:cNvGrpSpPr/>
            <p:nvPr/>
          </p:nvGrpSpPr>
          <p:grpSpPr>
            <a:xfrm>
              <a:off x="1763703" y="6678912"/>
              <a:ext cx="216024" cy="523230"/>
              <a:chOff x="980728" y="6302394"/>
              <a:chExt cx="216024" cy="523230"/>
            </a:xfrm>
          </p:grpSpPr>
          <p:sp>
            <p:nvSpPr>
              <p:cNvPr id="140" name="포인트가 5개인 별 139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141" name="포인트가 5개인 별 140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142" name="포인트가 5개인 별 141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</p:grpSp>
      <p:grpSp>
        <p:nvGrpSpPr>
          <p:cNvPr id="143" name="그룹 142"/>
          <p:cNvGrpSpPr/>
          <p:nvPr/>
        </p:nvGrpSpPr>
        <p:grpSpPr>
          <a:xfrm>
            <a:off x="4309033" y="4486158"/>
            <a:ext cx="479059" cy="387315"/>
            <a:chOff x="2482027" y="5907428"/>
            <a:chExt cx="734424" cy="724137"/>
          </a:xfrm>
        </p:grpSpPr>
        <p:pic>
          <p:nvPicPr>
            <p:cNvPr id="144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27" y="5954732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직사각형 144"/>
            <p:cNvSpPr/>
            <p:nvPr/>
          </p:nvSpPr>
          <p:spPr>
            <a:xfrm>
              <a:off x="2498452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LV8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46" name="그룹 145"/>
            <p:cNvGrpSpPr/>
            <p:nvPr/>
          </p:nvGrpSpPr>
          <p:grpSpPr>
            <a:xfrm>
              <a:off x="2499784" y="5954732"/>
              <a:ext cx="216024" cy="523230"/>
              <a:chOff x="980728" y="6302394"/>
              <a:chExt cx="216024" cy="523230"/>
            </a:xfrm>
          </p:grpSpPr>
          <p:sp>
            <p:nvSpPr>
              <p:cNvPr id="147" name="포인트가 5개인 별 146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148" name="포인트가 5개인 별 147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149" name="포인트가 5개인 별 148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grpSp>
        <p:nvGrpSpPr>
          <p:cNvPr id="150" name="그룹 149"/>
          <p:cNvGrpSpPr/>
          <p:nvPr/>
        </p:nvGrpSpPr>
        <p:grpSpPr>
          <a:xfrm>
            <a:off x="5350125" y="4501775"/>
            <a:ext cx="436402" cy="351370"/>
            <a:chOff x="1751537" y="5907428"/>
            <a:chExt cx="724133" cy="711044"/>
          </a:xfrm>
        </p:grpSpPr>
        <p:sp>
          <p:nvSpPr>
            <p:cNvPr id="151" name="직사각형 150"/>
            <p:cNvSpPr/>
            <p:nvPr/>
          </p:nvSpPr>
          <p:spPr>
            <a:xfrm>
              <a:off x="1751537" y="5958228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pic>
          <p:nvPicPr>
            <p:cNvPr id="153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03" y="5958228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직사각형 153"/>
            <p:cNvSpPr/>
            <p:nvPr/>
          </p:nvSpPr>
          <p:spPr>
            <a:xfrm>
              <a:off x="1757671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55" name="그룹 154"/>
            <p:cNvGrpSpPr/>
            <p:nvPr/>
          </p:nvGrpSpPr>
          <p:grpSpPr>
            <a:xfrm>
              <a:off x="1751537" y="5954732"/>
              <a:ext cx="216024" cy="369627"/>
              <a:chOff x="2325685" y="6302394"/>
              <a:chExt cx="216024" cy="369627"/>
            </a:xfrm>
          </p:grpSpPr>
          <p:sp>
            <p:nvSpPr>
              <p:cNvPr id="156" name="포인트가 5개인 별 155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157" name="포인트가 5개인 별 156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grpSp>
        <p:nvGrpSpPr>
          <p:cNvPr id="158" name="그룹 157"/>
          <p:cNvGrpSpPr/>
          <p:nvPr/>
        </p:nvGrpSpPr>
        <p:grpSpPr>
          <a:xfrm>
            <a:off x="4051558" y="2800338"/>
            <a:ext cx="1065375" cy="238200"/>
            <a:chOff x="4107917" y="2676042"/>
            <a:chExt cx="1108233" cy="256414"/>
          </a:xfrm>
        </p:grpSpPr>
        <p:sp>
          <p:nvSpPr>
            <p:cNvPr id="159" name="포인트가 5개인 별 158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0" name="포인트가 5개인 별 159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1" name="포인트가 5개인 별 160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2" name="포인트가 5개인 별 161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3" name="포인트가 5개인 별 162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4" name="포인트가 5개인 별 163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65" name="모서리가 둥근 직사각형 164"/>
          <p:cNvSpPr/>
          <p:nvPr/>
        </p:nvSpPr>
        <p:spPr>
          <a:xfrm>
            <a:off x="5617362" y="3246415"/>
            <a:ext cx="330232" cy="2560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5786527" y="4941864"/>
            <a:ext cx="532075" cy="20048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졸업</a:t>
            </a:r>
            <a:endParaRPr lang="ko-KR" altLang="en-US" sz="1050" dirty="0"/>
          </a:p>
        </p:txBody>
      </p:sp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" y="2774729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모서리가 둥근 직사각형 167"/>
          <p:cNvSpPr/>
          <p:nvPr/>
        </p:nvSpPr>
        <p:spPr>
          <a:xfrm>
            <a:off x="475674" y="2738346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50" y="3605967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모서리가 둥근 직사각형 169"/>
          <p:cNvSpPr/>
          <p:nvPr/>
        </p:nvSpPr>
        <p:spPr>
          <a:xfrm>
            <a:off x="462565" y="3594091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71" name="직사각형 170"/>
          <p:cNvSpPr/>
          <p:nvPr/>
        </p:nvSpPr>
        <p:spPr>
          <a:xfrm>
            <a:off x="482717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482717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73" name="그룹 172"/>
          <p:cNvGrpSpPr/>
          <p:nvPr/>
        </p:nvGrpSpPr>
        <p:grpSpPr>
          <a:xfrm>
            <a:off x="1047503" y="2762854"/>
            <a:ext cx="940381" cy="256414"/>
            <a:chOff x="4107917" y="2676042"/>
            <a:chExt cx="1108233" cy="256414"/>
          </a:xfrm>
        </p:grpSpPr>
        <p:sp>
          <p:nvSpPr>
            <p:cNvPr id="174" name="포인트가 5개인 별 173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5" name="포인트가 5개인 별 174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6" name="포인트가 5개인 별 175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7" name="포인트가 5개인 별 176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8" name="포인트가 5개인 별 177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9" name="포인트가 5개인 별 178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80" name="직사각형 179"/>
          <p:cNvSpPr/>
          <p:nvPr/>
        </p:nvSpPr>
        <p:spPr>
          <a:xfrm>
            <a:off x="482717" y="320871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482717" y="406445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82" name="그룹 181"/>
          <p:cNvGrpSpPr/>
          <p:nvPr/>
        </p:nvGrpSpPr>
        <p:grpSpPr>
          <a:xfrm>
            <a:off x="1047503" y="3627124"/>
            <a:ext cx="651260" cy="256414"/>
            <a:chOff x="4107917" y="2676042"/>
            <a:chExt cx="767506" cy="256414"/>
          </a:xfrm>
        </p:grpSpPr>
        <p:sp>
          <p:nvSpPr>
            <p:cNvPr id="183" name="포인트가 5개인 별 182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4" name="포인트가 5개인 별 183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5" name="포인트가 5개인 별 184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6" name="포인트가 5개인 별 185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87" name="모서리가 둥근 직사각형 186"/>
          <p:cNvSpPr/>
          <p:nvPr/>
        </p:nvSpPr>
        <p:spPr>
          <a:xfrm>
            <a:off x="2459373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2789628" y="324234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2789628" y="413502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90" name="직사각형 189"/>
          <p:cNvSpPr/>
          <p:nvPr/>
        </p:nvSpPr>
        <p:spPr>
          <a:xfrm>
            <a:off x="2352498" y="2740280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2352498" y="359409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2798479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365215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" name="직사각형 193"/>
          <p:cNvSpPr/>
          <p:nvPr/>
        </p:nvSpPr>
        <p:spPr>
          <a:xfrm>
            <a:off x="462565" y="3891623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grpSp>
        <p:nvGrpSpPr>
          <p:cNvPr id="195" name="그룹 194"/>
          <p:cNvGrpSpPr/>
          <p:nvPr/>
        </p:nvGrpSpPr>
        <p:grpSpPr>
          <a:xfrm>
            <a:off x="475674" y="4472018"/>
            <a:ext cx="2665406" cy="767734"/>
            <a:chOff x="2829266" y="3863526"/>
            <a:chExt cx="2665406" cy="852221"/>
          </a:xfrm>
        </p:grpSpPr>
        <p:pic>
          <p:nvPicPr>
            <p:cNvPr id="196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418" y="3898714"/>
              <a:ext cx="2618195" cy="77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모서리가 둥근 직사각형 196"/>
            <p:cNvSpPr/>
            <p:nvPr/>
          </p:nvSpPr>
          <p:spPr>
            <a:xfrm>
              <a:off x="2829266" y="3863526"/>
              <a:ext cx="2665406" cy="852221"/>
            </a:xfrm>
            <a:prstGeom prst="roundRect">
              <a:avLst>
                <a:gd name="adj" fmla="val 319"/>
              </a:avLst>
            </a:prstGeom>
            <a:solidFill>
              <a:schemeClr val="bg1">
                <a:lumMod val="50000"/>
                <a:alpha val="60000"/>
              </a:schemeClr>
            </a:solidFill>
            <a:ln>
              <a:solidFill>
                <a:srgbClr val="F79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2849418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LV 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2849418" y="4319421"/>
              <a:ext cx="1588292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모에모에해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0" name="그룹 199"/>
            <p:cNvGrpSpPr/>
            <p:nvPr/>
          </p:nvGrpSpPr>
          <p:grpSpPr>
            <a:xfrm>
              <a:off x="3414204" y="3886839"/>
              <a:ext cx="362139" cy="256414"/>
              <a:chOff x="4107917" y="2676042"/>
              <a:chExt cx="426778" cy="256414"/>
            </a:xfrm>
          </p:grpSpPr>
          <p:sp>
            <p:nvSpPr>
              <p:cNvPr id="204" name="포인트가 5개인 별 203"/>
              <p:cNvSpPr/>
              <p:nvPr/>
            </p:nvSpPr>
            <p:spPr>
              <a:xfrm>
                <a:off x="4107917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5" name="포인트가 5개인 별 204"/>
              <p:cNvSpPr/>
              <p:nvPr/>
            </p:nvSpPr>
            <p:spPr>
              <a:xfrm>
                <a:off x="4278281" y="2676042"/>
                <a:ext cx="256414" cy="25641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201" name="모서리가 둥근 직사각형 200"/>
            <p:cNvSpPr/>
            <p:nvPr/>
          </p:nvSpPr>
          <p:spPr>
            <a:xfrm>
              <a:off x="5156329" y="4401288"/>
              <a:ext cx="291488" cy="27565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스킬</a:t>
              </a:r>
              <a:endParaRPr lang="ko-KR" altLang="en-US" sz="800" dirty="0"/>
            </a:p>
          </p:txBody>
        </p:sp>
        <p:sp>
          <p:nvSpPr>
            <p:cNvPr id="202" name="직사각형 201"/>
            <p:cNvSpPr/>
            <p:nvPr/>
          </p:nvSpPr>
          <p:spPr>
            <a:xfrm>
              <a:off x="4719199" y="3885173"/>
              <a:ext cx="743941" cy="346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174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20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0" y="3943234"/>
              <a:ext cx="213020" cy="24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" name="타원 205"/>
          <p:cNvSpPr/>
          <p:nvPr/>
        </p:nvSpPr>
        <p:spPr>
          <a:xfrm>
            <a:off x="3141218" y="393399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직사각형 206"/>
          <p:cNvSpPr/>
          <p:nvPr/>
        </p:nvSpPr>
        <p:spPr>
          <a:xfrm>
            <a:off x="3368473" y="4219229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4233473" y="4219229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3368473" y="4508702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장비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0" name="타원 209"/>
          <p:cNvSpPr/>
          <p:nvPr/>
        </p:nvSpPr>
        <p:spPr>
          <a:xfrm>
            <a:off x="332846" y="300354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11" name="타원 210"/>
          <p:cNvSpPr/>
          <p:nvPr/>
        </p:nvSpPr>
        <p:spPr>
          <a:xfrm>
            <a:off x="3516725" y="248329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5099622" y="4941864"/>
            <a:ext cx="532075" cy="20048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승급</a:t>
            </a:r>
            <a:endParaRPr lang="ko-KR" altLang="en-US" sz="1050" dirty="0"/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2160473" y="323798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2459373" y="41403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2160473" y="41403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16" name="모서리가 둥근 직사각형 215"/>
          <p:cNvSpPr/>
          <p:nvPr/>
        </p:nvSpPr>
        <p:spPr>
          <a:xfrm>
            <a:off x="2459373" y="4944413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2160473" y="4944413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013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관리 모드의 수습생 장비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아이콘이 수습생의 장비 아이콘으로 변경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목록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42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8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17" y="1842335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모서리가 둥근 직사각형 87"/>
          <p:cNvSpPr/>
          <p:nvPr/>
        </p:nvSpPr>
        <p:spPr>
          <a:xfrm>
            <a:off x="327370" y="2195193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89" name="모서리가 둥근 직사각형 88"/>
          <p:cNvSpPr/>
          <p:nvPr/>
        </p:nvSpPr>
        <p:spPr>
          <a:xfrm>
            <a:off x="6196004" y="221648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381322" y="224140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92" name="모서리가 둥근 직사각형 91"/>
          <p:cNvSpPr/>
          <p:nvPr/>
        </p:nvSpPr>
        <p:spPr>
          <a:xfrm>
            <a:off x="2341296" y="2241405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93" name="모서리가 둥근 직사각형 92"/>
          <p:cNvSpPr/>
          <p:nvPr/>
        </p:nvSpPr>
        <p:spPr>
          <a:xfrm>
            <a:off x="1361309" y="2241405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381323" y="2465873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428624" y="2505917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1289611" y="2505917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150597" y="2505917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강화</a:t>
            </a:r>
            <a:endParaRPr lang="ko-KR" altLang="en-US" sz="1050" dirty="0"/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427845" y="2702213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09" y="2771714"/>
            <a:ext cx="2628271" cy="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모서리가 둥근 직사각형 107"/>
          <p:cNvSpPr/>
          <p:nvPr/>
        </p:nvSpPr>
        <p:spPr>
          <a:xfrm>
            <a:off x="472666" y="2735331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42" y="3602952"/>
            <a:ext cx="2612562" cy="8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모서리가 둥근 직사각형 109"/>
          <p:cNvSpPr/>
          <p:nvPr/>
        </p:nvSpPr>
        <p:spPr>
          <a:xfrm>
            <a:off x="459557" y="3591076"/>
            <a:ext cx="2665406" cy="852221"/>
          </a:xfrm>
          <a:prstGeom prst="roundRect">
            <a:avLst>
              <a:gd name="adj" fmla="val 319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85" name="직사각형 184"/>
          <p:cNvSpPr/>
          <p:nvPr/>
        </p:nvSpPr>
        <p:spPr>
          <a:xfrm>
            <a:off x="479709" y="273726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LV22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479709" y="359107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LV16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87" name="그룹 186"/>
          <p:cNvGrpSpPr/>
          <p:nvPr/>
        </p:nvGrpSpPr>
        <p:grpSpPr>
          <a:xfrm>
            <a:off x="1044495" y="2759839"/>
            <a:ext cx="940381" cy="256414"/>
            <a:chOff x="4107917" y="2676042"/>
            <a:chExt cx="1108233" cy="256414"/>
          </a:xfrm>
        </p:grpSpPr>
        <p:sp>
          <p:nvSpPr>
            <p:cNvPr id="188" name="포인트가 5개인 별 187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9" name="포인트가 5개인 별 188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0" name="포인트가 5개인 별 189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1" name="포인트가 5개인 별 190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2" name="포인트가 5개인 별 191"/>
            <p:cNvSpPr/>
            <p:nvPr/>
          </p:nvSpPr>
          <p:spPr>
            <a:xfrm>
              <a:off x="4789373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3" name="포인트가 5개인 별 192"/>
            <p:cNvSpPr/>
            <p:nvPr/>
          </p:nvSpPr>
          <p:spPr>
            <a:xfrm>
              <a:off x="4959736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94" name="직사각형 193"/>
          <p:cNvSpPr/>
          <p:nvPr/>
        </p:nvSpPr>
        <p:spPr>
          <a:xfrm>
            <a:off x="479709" y="3205696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브레이크 </a:t>
            </a:r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케이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479709" y="4061441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헬레나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6" name="그룹 195"/>
          <p:cNvGrpSpPr/>
          <p:nvPr/>
        </p:nvGrpSpPr>
        <p:grpSpPr>
          <a:xfrm>
            <a:off x="1044495" y="3624109"/>
            <a:ext cx="651260" cy="256414"/>
            <a:chOff x="4107917" y="2676042"/>
            <a:chExt cx="767506" cy="256414"/>
          </a:xfrm>
        </p:grpSpPr>
        <p:sp>
          <p:nvSpPr>
            <p:cNvPr id="197" name="포인트가 5개인 별 196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8" name="포인트가 5개인 별 197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9" name="포인트가 5개인 별 198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00" name="포인트가 5개인 별 199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01" name="모서리가 둥근 직사각형 200"/>
          <p:cNvSpPr/>
          <p:nvPr/>
        </p:nvSpPr>
        <p:spPr>
          <a:xfrm>
            <a:off x="2456365" y="323933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2786620" y="323933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203" name="직사각형 202"/>
          <p:cNvSpPr/>
          <p:nvPr/>
        </p:nvSpPr>
        <p:spPr>
          <a:xfrm>
            <a:off x="2349490" y="2737265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1,402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2349490" y="3591076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1,039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971" y="279546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971" y="3649137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직사각형 206"/>
          <p:cNvSpPr/>
          <p:nvPr/>
        </p:nvSpPr>
        <p:spPr>
          <a:xfrm>
            <a:off x="459557" y="3888608"/>
            <a:ext cx="2667970" cy="2077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1100" dirty="0" err="1" smtClean="0">
                <a:solidFill>
                  <a:schemeClr val="bg1"/>
                </a:solidFill>
              </a:rPr>
              <a:t>임무중</a:t>
            </a:r>
            <a:r>
              <a:rPr lang="ko-KR" alt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altLang="ko-KR" sz="1100" dirty="0" smtClean="0">
                <a:solidFill>
                  <a:schemeClr val="bg1"/>
                </a:solidFill>
              </a:rPr>
              <a:t>-4:30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cxnSp>
        <p:nvCxnSpPr>
          <p:cNvPr id="208" name="직선 연결선 207"/>
          <p:cNvCxnSpPr/>
          <p:nvPr/>
        </p:nvCxnSpPr>
        <p:spPr>
          <a:xfrm>
            <a:off x="3205949" y="2737053"/>
            <a:ext cx="0" cy="2451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타원 208"/>
          <p:cNvSpPr/>
          <p:nvPr/>
        </p:nvSpPr>
        <p:spPr>
          <a:xfrm>
            <a:off x="3138210" y="39309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3291228" y="2702212"/>
            <a:ext cx="314824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cxnSp>
        <p:nvCxnSpPr>
          <p:cNvPr id="211" name="직선 연결선 210"/>
          <p:cNvCxnSpPr/>
          <p:nvPr/>
        </p:nvCxnSpPr>
        <p:spPr>
          <a:xfrm>
            <a:off x="6398871" y="2759839"/>
            <a:ext cx="0" cy="2428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그룹 211"/>
          <p:cNvGrpSpPr/>
          <p:nvPr/>
        </p:nvGrpSpPr>
        <p:grpSpPr>
          <a:xfrm>
            <a:off x="4169572" y="2737942"/>
            <a:ext cx="645397" cy="657745"/>
            <a:chOff x="1757671" y="7370769"/>
            <a:chExt cx="720070" cy="733847"/>
          </a:xfrm>
        </p:grpSpPr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671" y="7427783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직사각형 213"/>
            <p:cNvSpPr/>
            <p:nvPr/>
          </p:nvSpPr>
          <p:spPr>
            <a:xfrm>
              <a:off x="1759742" y="7370769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LV15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15" name="그룹 214"/>
            <p:cNvGrpSpPr/>
            <p:nvPr/>
          </p:nvGrpSpPr>
          <p:grpSpPr>
            <a:xfrm>
              <a:off x="1781257" y="7411979"/>
              <a:ext cx="216024" cy="676833"/>
              <a:chOff x="3020875" y="6302395"/>
              <a:chExt cx="216024" cy="676833"/>
            </a:xfrm>
          </p:grpSpPr>
          <p:sp>
            <p:nvSpPr>
              <p:cNvPr id="216" name="포인트가 5개인 별 215"/>
              <p:cNvSpPr/>
              <p:nvPr/>
            </p:nvSpPr>
            <p:spPr>
              <a:xfrm>
                <a:off x="3020875" y="6302395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포인트가 5개인 별 216"/>
              <p:cNvSpPr/>
              <p:nvPr/>
            </p:nvSpPr>
            <p:spPr>
              <a:xfrm>
                <a:off x="3020875" y="639455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8" name="포인트가 5개인 별 217"/>
              <p:cNvSpPr/>
              <p:nvPr/>
            </p:nvSpPr>
            <p:spPr>
              <a:xfrm>
                <a:off x="3020875" y="6486719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포인트가 5개인 별 218"/>
              <p:cNvSpPr/>
              <p:nvPr/>
            </p:nvSpPr>
            <p:spPr>
              <a:xfrm>
                <a:off x="3020875" y="6578881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0" name="포인트가 5개인 별 219"/>
              <p:cNvSpPr/>
              <p:nvPr/>
            </p:nvSpPr>
            <p:spPr>
              <a:xfrm>
                <a:off x="3020875" y="6671043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1" name="포인트가 5개인 별 220"/>
              <p:cNvSpPr/>
              <p:nvPr/>
            </p:nvSpPr>
            <p:spPr>
              <a:xfrm>
                <a:off x="3020875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22" name="그룹 221"/>
          <p:cNvGrpSpPr/>
          <p:nvPr/>
        </p:nvGrpSpPr>
        <p:grpSpPr>
          <a:xfrm>
            <a:off x="3420706" y="4195656"/>
            <a:ext cx="649039" cy="637307"/>
            <a:chOff x="1751537" y="5907428"/>
            <a:chExt cx="724133" cy="711044"/>
          </a:xfrm>
        </p:grpSpPr>
        <p:sp>
          <p:nvSpPr>
            <p:cNvPr id="223" name="직사각형 222"/>
            <p:cNvSpPr/>
            <p:nvPr/>
          </p:nvSpPr>
          <p:spPr>
            <a:xfrm>
              <a:off x="1751537" y="5958228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4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03" y="5958228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" name="직사각형 224"/>
            <p:cNvSpPr/>
            <p:nvPr/>
          </p:nvSpPr>
          <p:spPr>
            <a:xfrm>
              <a:off x="1757671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26" name="그룹 225"/>
            <p:cNvGrpSpPr/>
            <p:nvPr/>
          </p:nvGrpSpPr>
          <p:grpSpPr>
            <a:xfrm>
              <a:off x="1751537" y="5954732"/>
              <a:ext cx="216024" cy="369627"/>
              <a:chOff x="2325685" y="6302394"/>
              <a:chExt cx="216024" cy="369627"/>
            </a:xfrm>
          </p:grpSpPr>
          <p:sp>
            <p:nvSpPr>
              <p:cNvPr id="227" name="포인트가 5개인 별 226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포인트가 5개인 별 227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9" name="직사각형 228"/>
          <p:cNvSpPr/>
          <p:nvPr/>
        </p:nvSpPr>
        <p:spPr>
          <a:xfrm>
            <a:off x="4959041" y="2812870"/>
            <a:ext cx="593582" cy="61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031" y="2812870"/>
            <a:ext cx="597199" cy="60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직사각형 230"/>
          <p:cNvSpPr/>
          <p:nvPr/>
        </p:nvSpPr>
        <p:spPr>
          <a:xfrm>
            <a:off x="4963458" y="2762069"/>
            <a:ext cx="643541" cy="307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LV2</a:t>
            </a:r>
            <a:endParaRPr lang="ko-KR" altLang="en-US" sz="12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32" name="그룹 231"/>
          <p:cNvGrpSpPr/>
          <p:nvPr/>
        </p:nvGrpSpPr>
        <p:grpSpPr>
          <a:xfrm>
            <a:off x="4938067" y="2813566"/>
            <a:ext cx="193622" cy="606645"/>
            <a:chOff x="935303" y="6302394"/>
            <a:chExt cx="216024" cy="676834"/>
          </a:xfrm>
        </p:grpSpPr>
        <p:sp>
          <p:nvSpPr>
            <p:cNvPr id="233" name="포인트가 5개인 별 232"/>
            <p:cNvSpPr/>
            <p:nvPr/>
          </p:nvSpPr>
          <p:spPr>
            <a:xfrm>
              <a:off x="935303" y="6302394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포인트가 5개인 별 233"/>
            <p:cNvSpPr/>
            <p:nvPr/>
          </p:nvSpPr>
          <p:spPr>
            <a:xfrm>
              <a:off x="935303" y="6417597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포인트가 5개인 별 234"/>
            <p:cNvSpPr/>
            <p:nvPr/>
          </p:nvSpPr>
          <p:spPr>
            <a:xfrm>
              <a:off x="935303" y="6532800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포인트가 5개인 별 235"/>
            <p:cNvSpPr/>
            <p:nvPr/>
          </p:nvSpPr>
          <p:spPr>
            <a:xfrm>
              <a:off x="935303" y="6648003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포인트가 5개인 별 236"/>
            <p:cNvSpPr/>
            <p:nvPr/>
          </p:nvSpPr>
          <p:spPr>
            <a:xfrm>
              <a:off x="935303" y="6763204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8" name="그룹 237"/>
          <p:cNvGrpSpPr/>
          <p:nvPr/>
        </p:nvGrpSpPr>
        <p:grpSpPr>
          <a:xfrm>
            <a:off x="5670290" y="2762069"/>
            <a:ext cx="689625" cy="661572"/>
            <a:chOff x="2479884" y="6645202"/>
            <a:chExt cx="769415" cy="738116"/>
          </a:xfrm>
        </p:grpSpPr>
        <p:sp>
          <p:nvSpPr>
            <p:cNvPr id="239" name="직사각형 238"/>
            <p:cNvSpPr/>
            <p:nvPr/>
          </p:nvSpPr>
          <p:spPr>
            <a:xfrm>
              <a:off x="2487618" y="6707797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784" y="6707797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1" name="직사각형 240"/>
            <p:cNvSpPr/>
            <p:nvPr/>
          </p:nvSpPr>
          <p:spPr>
            <a:xfrm>
              <a:off x="2531300" y="6645202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LV2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42" name="그룹 241"/>
            <p:cNvGrpSpPr/>
            <p:nvPr/>
          </p:nvGrpSpPr>
          <p:grpSpPr>
            <a:xfrm>
              <a:off x="2479884" y="6706484"/>
              <a:ext cx="216024" cy="676834"/>
              <a:chOff x="1139871" y="6302394"/>
              <a:chExt cx="216024" cy="676834"/>
            </a:xfrm>
          </p:grpSpPr>
          <p:sp>
            <p:nvSpPr>
              <p:cNvPr id="243" name="포인트가 5개인 별 242"/>
              <p:cNvSpPr/>
              <p:nvPr/>
            </p:nvSpPr>
            <p:spPr>
              <a:xfrm>
                <a:off x="1139871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4" name="포인트가 5개인 별 243"/>
              <p:cNvSpPr/>
              <p:nvPr/>
            </p:nvSpPr>
            <p:spPr>
              <a:xfrm>
                <a:off x="1139871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5" name="포인트가 5개인 별 244"/>
              <p:cNvSpPr/>
              <p:nvPr/>
            </p:nvSpPr>
            <p:spPr>
              <a:xfrm>
                <a:off x="1139871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6" name="포인트가 5개인 별 245"/>
              <p:cNvSpPr/>
              <p:nvPr/>
            </p:nvSpPr>
            <p:spPr>
              <a:xfrm>
                <a:off x="1139871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7" name="그룹 246"/>
          <p:cNvGrpSpPr/>
          <p:nvPr/>
        </p:nvGrpSpPr>
        <p:grpSpPr>
          <a:xfrm>
            <a:off x="4917234" y="3457269"/>
            <a:ext cx="643822" cy="664743"/>
            <a:chOff x="1751599" y="6632591"/>
            <a:chExt cx="718312" cy="741653"/>
          </a:xfrm>
        </p:grpSpPr>
        <p:sp>
          <p:nvSpPr>
            <p:cNvPr id="248" name="직사각형 247"/>
            <p:cNvSpPr/>
            <p:nvPr/>
          </p:nvSpPr>
          <p:spPr>
            <a:xfrm>
              <a:off x="1755679" y="6683685"/>
              <a:ext cx="669635" cy="690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99" y="6661691"/>
              <a:ext cx="673715" cy="6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0" name="직사각형 249"/>
            <p:cNvSpPr/>
            <p:nvPr/>
          </p:nvSpPr>
          <p:spPr>
            <a:xfrm>
              <a:off x="1751912" y="663259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LV7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51" name="그룹 250"/>
            <p:cNvGrpSpPr/>
            <p:nvPr/>
          </p:nvGrpSpPr>
          <p:grpSpPr>
            <a:xfrm>
              <a:off x="1763703" y="6678912"/>
              <a:ext cx="216024" cy="523230"/>
              <a:chOff x="980728" y="6302394"/>
              <a:chExt cx="216024" cy="523230"/>
            </a:xfrm>
          </p:grpSpPr>
          <p:sp>
            <p:nvSpPr>
              <p:cNvPr id="252" name="포인트가 5개인 별 251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포인트가 5개인 별 252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포인트가 5개인 별 253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55" name="그룹 254"/>
          <p:cNvGrpSpPr/>
          <p:nvPr/>
        </p:nvGrpSpPr>
        <p:grpSpPr>
          <a:xfrm>
            <a:off x="5642631" y="4182947"/>
            <a:ext cx="659118" cy="643069"/>
            <a:chOff x="3231928" y="6645202"/>
            <a:chExt cx="735378" cy="717472"/>
          </a:xfrm>
        </p:grpSpPr>
        <p:pic>
          <p:nvPicPr>
            <p:cNvPr id="256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928" y="6685274"/>
              <a:ext cx="660878" cy="67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" name="직사각형 256"/>
            <p:cNvSpPr/>
            <p:nvPr/>
          </p:nvSpPr>
          <p:spPr>
            <a:xfrm>
              <a:off x="3249307" y="6645202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LV10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58" name="포인트가 5개인 별 257"/>
            <p:cNvSpPr/>
            <p:nvPr/>
          </p:nvSpPr>
          <p:spPr>
            <a:xfrm>
              <a:off x="3234276" y="6695990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9" name="그룹 258"/>
          <p:cNvGrpSpPr/>
          <p:nvPr/>
        </p:nvGrpSpPr>
        <p:grpSpPr>
          <a:xfrm>
            <a:off x="4141297" y="3469217"/>
            <a:ext cx="652355" cy="641305"/>
            <a:chOff x="3229399" y="5907428"/>
            <a:chExt cx="727833" cy="715504"/>
          </a:xfrm>
        </p:grpSpPr>
        <p:pic>
          <p:nvPicPr>
            <p:cNvPr id="260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927" y="5945532"/>
              <a:ext cx="660878" cy="67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직사각형 260"/>
            <p:cNvSpPr/>
            <p:nvPr/>
          </p:nvSpPr>
          <p:spPr>
            <a:xfrm>
              <a:off x="3239233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pic>
          <p:nvPicPr>
            <p:cNvPr id="26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299" y="5940152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3" name="그룹 262"/>
            <p:cNvGrpSpPr/>
            <p:nvPr/>
          </p:nvGrpSpPr>
          <p:grpSpPr>
            <a:xfrm>
              <a:off x="3229399" y="5938839"/>
              <a:ext cx="216024" cy="676834"/>
              <a:chOff x="1139871" y="6302394"/>
              <a:chExt cx="216024" cy="676834"/>
            </a:xfrm>
          </p:grpSpPr>
          <p:sp>
            <p:nvSpPr>
              <p:cNvPr id="264" name="포인트가 5개인 별 263"/>
              <p:cNvSpPr/>
              <p:nvPr/>
            </p:nvSpPr>
            <p:spPr>
              <a:xfrm>
                <a:off x="1139871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5" name="포인트가 5개인 별 264"/>
              <p:cNvSpPr/>
              <p:nvPr/>
            </p:nvSpPr>
            <p:spPr>
              <a:xfrm>
                <a:off x="1139871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6" name="포인트가 5개인 별 265"/>
              <p:cNvSpPr/>
              <p:nvPr/>
            </p:nvSpPr>
            <p:spPr>
              <a:xfrm>
                <a:off x="1139871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7" name="포인트가 5개인 별 266"/>
              <p:cNvSpPr/>
              <p:nvPr/>
            </p:nvSpPr>
            <p:spPr>
              <a:xfrm>
                <a:off x="1139871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68" name="그룹 267"/>
          <p:cNvGrpSpPr/>
          <p:nvPr/>
        </p:nvGrpSpPr>
        <p:grpSpPr>
          <a:xfrm>
            <a:off x="3403148" y="2749020"/>
            <a:ext cx="643541" cy="639327"/>
            <a:chOff x="3980015" y="7397323"/>
            <a:chExt cx="717999" cy="713297"/>
          </a:xfrm>
        </p:grpSpPr>
        <p:sp>
          <p:nvSpPr>
            <p:cNvPr id="269" name="직사각형 268"/>
            <p:cNvSpPr/>
            <p:nvPr/>
          </p:nvSpPr>
          <p:spPr>
            <a:xfrm>
              <a:off x="3993635" y="7438413"/>
              <a:ext cx="651840" cy="6722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70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635" y="7443878"/>
              <a:ext cx="655811" cy="66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1" name="직사각형 270"/>
            <p:cNvSpPr/>
            <p:nvPr/>
          </p:nvSpPr>
          <p:spPr>
            <a:xfrm>
              <a:off x="3980015" y="7397323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LV22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72" name="그룹 271"/>
            <p:cNvGrpSpPr/>
            <p:nvPr/>
          </p:nvGrpSpPr>
          <p:grpSpPr>
            <a:xfrm>
              <a:off x="4001308" y="7411979"/>
              <a:ext cx="216024" cy="676833"/>
              <a:chOff x="3020875" y="6302395"/>
              <a:chExt cx="216024" cy="676833"/>
            </a:xfrm>
          </p:grpSpPr>
          <p:sp>
            <p:nvSpPr>
              <p:cNvPr id="273" name="포인트가 5개인 별 272"/>
              <p:cNvSpPr/>
              <p:nvPr/>
            </p:nvSpPr>
            <p:spPr>
              <a:xfrm>
                <a:off x="3020875" y="6302395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4" name="포인트가 5개인 별 273"/>
              <p:cNvSpPr/>
              <p:nvPr/>
            </p:nvSpPr>
            <p:spPr>
              <a:xfrm>
                <a:off x="3020875" y="639455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5" name="포인트가 5개인 별 274"/>
              <p:cNvSpPr/>
              <p:nvPr/>
            </p:nvSpPr>
            <p:spPr>
              <a:xfrm>
                <a:off x="3020875" y="6486719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6" name="포인트가 5개인 별 275"/>
              <p:cNvSpPr/>
              <p:nvPr/>
            </p:nvSpPr>
            <p:spPr>
              <a:xfrm>
                <a:off x="3020875" y="6578881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7" name="포인트가 5개인 별 276"/>
              <p:cNvSpPr/>
              <p:nvPr/>
            </p:nvSpPr>
            <p:spPr>
              <a:xfrm>
                <a:off x="3020875" y="6671043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8" name="포인트가 5개인 별 277"/>
              <p:cNvSpPr/>
              <p:nvPr/>
            </p:nvSpPr>
            <p:spPr>
              <a:xfrm>
                <a:off x="3020875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79" name="그룹 278"/>
          <p:cNvGrpSpPr/>
          <p:nvPr/>
        </p:nvGrpSpPr>
        <p:grpSpPr>
          <a:xfrm>
            <a:off x="5655808" y="3475945"/>
            <a:ext cx="658263" cy="649043"/>
            <a:chOff x="2482027" y="5907428"/>
            <a:chExt cx="734424" cy="724137"/>
          </a:xfrm>
        </p:grpSpPr>
        <p:pic>
          <p:nvPicPr>
            <p:cNvPr id="280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27" y="5954732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직사각형 280"/>
            <p:cNvSpPr/>
            <p:nvPr/>
          </p:nvSpPr>
          <p:spPr>
            <a:xfrm>
              <a:off x="2498452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LV8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82" name="그룹 281"/>
            <p:cNvGrpSpPr/>
            <p:nvPr/>
          </p:nvGrpSpPr>
          <p:grpSpPr>
            <a:xfrm>
              <a:off x="2499784" y="5954732"/>
              <a:ext cx="216024" cy="523230"/>
              <a:chOff x="980728" y="6302394"/>
              <a:chExt cx="216024" cy="523230"/>
            </a:xfrm>
          </p:grpSpPr>
          <p:sp>
            <p:nvSpPr>
              <p:cNvPr id="283" name="포인트가 5개인 별 282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포인트가 5개인 별 283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5" name="포인트가 5개인 별 284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86" name="그룹 285"/>
          <p:cNvGrpSpPr/>
          <p:nvPr/>
        </p:nvGrpSpPr>
        <p:grpSpPr>
          <a:xfrm>
            <a:off x="3390610" y="3437469"/>
            <a:ext cx="667789" cy="657662"/>
            <a:chOff x="5628464" y="5940881"/>
            <a:chExt cx="745052" cy="733753"/>
          </a:xfrm>
        </p:grpSpPr>
        <p:sp>
          <p:nvSpPr>
            <p:cNvPr id="287" name="직사각형 286"/>
            <p:cNvSpPr/>
            <p:nvPr/>
          </p:nvSpPr>
          <p:spPr>
            <a:xfrm>
              <a:off x="5651100" y="5991682"/>
              <a:ext cx="662260" cy="6829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8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089" y="5991682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9" name="직사각형 288"/>
            <p:cNvSpPr/>
            <p:nvPr/>
          </p:nvSpPr>
          <p:spPr>
            <a:xfrm>
              <a:off x="5655517" y="594088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90" name="그룹 289"/>
            <p:cNvGrpSpPr/>
            <p:nvPr/>
          </p:nvGrpSpPr>
          <p:grpSpPr>
            <a:xfrm>
              <a:off x="5628464" y="5981123"/>
              <a:ext cx="216024" cy="676834"/>
              <a:chOff x="1139871" y="6302394"/>
              <a:chExt cx="216024" cy="676834"/>
            </a:xfrm>
          </p:grpSpPr>
          <p:sp>
            <p:nvSpPr>
              <p:cNvPr id="291" name="포인트가 5개인 별 290"/>
              <p:cNvSpPr/>
              <p:nvPr/>
            </p:nvSpPr>
            <p:spPr>
              <a:xfrm>
                <a:off x="1139871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2" name="포인트가 5개인 별 291"/>
              <p:cNvSpPr/>
              <p:nvPr/>
            </p:nvSpPr>
            <p:spPr>
              <a:xfrm>
                <a:off x="1139871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3" name="포인트가 5개인 별 292"/>
              <p:cNvSpPr/>
              <p:nvPr/>
            </p:nvSpPr>
            <p:spPr>
              <a:xfrm>
                <a:off x="1139871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4" name="포인트가 5개인 별 293"/>
              <p:cNvSpPr/>
              <p:nvPr/>
            </p:nvSpPr>
            <p:spPr>
              <a:xfrm>
                <a:off x="1139871" y="676320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95" name="그룹 294"/>
          <p:cNvGrpSpPr/>
          <p:nvPr/>
        </p:nvGrpSpPr>
        <p:grpSpPr>
          <a:xfrm>
            <a:off x="4925520" y="4186595"/>
            <a:ext cx="657294" cy="668232"/>
            <a:chOff x="3951971" y="6645202"/>
            <a:chExt cx="733343" cy="745546"/>
          </a:xfrm>
        </p:grpSpPr>
        <p:sp>
          <p:nvSpPr>
            <p:cNvPr id="296" name="직사각형 295"/>
            <p:cNvSpPr/>
            <p:nvPr/>
          </p:nvSpPr>
          <p:spPr>
            <a:xfrm>
              <a:off x="3969004" y="6707796"/>
              <a:ext cx="662260" cy="682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7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4" y="6707796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8" name="직사각형 297"/>
            <p:cNvSpPr/>
            <p:nvPr/>
          </p:nvSpPr>
          <p:spPr>
            <a:xfrm>
              <a:off x="3967315" y="6645202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LV29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99" name="포인트가 5개인 별 298"/>
            <p:cNvSpPr/>
            <p:nvPr/>
          </p:nvSpPr>
          <p:spPr>
            <a:xfrm>
              <a:off x="3951971" y="6695990"/>
              <a:ext cx="216024" cy="21602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0" name="그룹 299"/>
          <p:cNvGrpSpPr/>
          <p:nvPr/>
        </p:nvGrpSpPr>
        <p:grpSpPr>
          <a:xfrm>
            <a:off x="4164928" y="4171602"/>
            <a:ext cx="655577" cy="657662"/>
            <a:chOff x="3258948" y="7365347"/>
            <a:chExt cx="731427" cy="733753"/>
          </a:xfrm>
        </p:grpSpPr>
        <p:sp>
          <p:nvSpPr>
            <p:cNvPr id="301" name="직사각형 300"/>
            <p:cNvSpPr/>
            <p:nvPr/>
          </p:nvSpPr>
          <p:spPr>
            <a:xfrm>
              <a:off x="3267959" y="7416148"/>
              <a:ext cx="662260" cy="6829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948" y="7416148"/>
              <a:ext cx="666295" cy="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3" name="직사각형 302"/>
            <p:cNvSpPr/>
            <p:nvPr/>
          </p:nvSpPr>
          <p:spPr>
            <a:xfrm>
              <a:off x="3272376" y="7365347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LV11</a:t>
              </a:r>
              <a:endParaRPr lang="ko-KR" altLang="en-US" sz="12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304" name="그룹 303"/>
            <p:cNvGrpSpPr/>
            <p:nvPr/>
          </p:nvGrpSpPr>
          <p:grpSpPr>
            <a:xfrm>
              <a:off x="3272607" y="7402408"/>
              <a:ext cx="216024" cy="369627"/>
              <a:chOff x="2325685" y="6302394"/>
              <a:chExt cx="216024" cy="369627"/>
            </a:xfrm>
          </p:grpSpPr>
          <p:sp>
            <p:nvSpPr>
              <p:cNvPr id="305" name="포인트가 5개인 별 304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6" name="포인트가 5개인 별 305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7" name="타원 306"/>
          <p:cNvSpPr/>
          <p:nvPr/>
        </p:nvSpPr>
        <p:spPr>
          <a:xfrm>
            <a:off x="6319715" y="381957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8" name="모서리가 둥근 직사각형 307"/>
          <p:cNvSpPr/>
          <p:nvPr/>
        </p:nvSpPr>
        <p:spPr>
          <a:xfrm>
            <a:off x="2146423" y="3239330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장비</a:t>
            </a:r>
            <a:endParaRPr lang="ko-KR" altLang="en-US" sz="800" dirty="0"/>
          </a:p>
        </p:txBody>
      </p:sp>
      <p:pic>
        <p:nvPicPr>
          <p:cNvPr id="309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18" y="4500703"/>
            <a:ext cx="2618195" cy="7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" name="모서리가 둥근 직사각형 309"/>
          <p:cNvSpPr/>
          <p:nvPr/>
        </p:nvSpPr>
        <p:spPr>
          <a:xfrm>
            <a:off x="472666" y="4469003"/>
            <a:ext cx="2665406" cy="767734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311" name="직사각형 310"/>
          <p:cNvSpPr/>
          <p:nvPr/>
        </p:nvSpPr>
        <p:spPr>
          <a:xfrm>
            <a:off x="492818" y="4488504"/>
            <a:ext cx="743941" cy="31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2" name="직사각형 311"/>
          <p:cNvSpPr/>
          <p:nvPr/>
        </p:nvSpPr>
        <p:spPr>
          <a:xfrm>
            <a:off x="492818" y="4879702"/>
            <a:ext cx="1588292" cy="31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모에모에해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13" name="그룹 312"/>
          <p:cNvGrpSpPr/>
          <p:nvPr/>
        </p:nvGrpSpPr>
        <p:grpSpPr>
          <a:xfrm>
            <a:off x="1057604" y="4490005"/>
            <a:ext cx="362139" cy="230994"/>
            <a:chOff x="4107917" y="2676042"/>
            <a:chExt cx="426778" cy="256414"/>
          </a:xfrm>
        </p:grpSpPr>
        <p:sp>
          <p:nvSpPr>
            <p:cNvPr id="314" name="포인트가 5개인 별 313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15" name="포인트가 5개인 별 314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16" name="직사각형 315"/>
          <p:cNvSpPr/>
          <p:nvPr/>
        </p:nvSpPr>
        <p:spPr>
          <a:xfrm>
            <a:off x="2362599" y="4488504"/>
            <a:ext cx="743941" cy="31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1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080" y="4540809"/>
            <a:ext cx="213020" cy="2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" name="모서리가 둥근 직사각형 317"/>
          <p:cNvSpPr/>
          <p:nvPr/>
        </p:nvSpPr>
        <p:spPr>
          <a:xfrm>
            <a:off x="2456365" y="41408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319" name="모서리가 둥근 직사각형 318"/>
          <p:cNvSpPr/>
          <p:nvPr/>
        </p:nvSpPr>
        <p:spPr>
          <a:xfrm>
            <a:off x="2786620" y="41408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320" name="모서리가 둥근 직사각형 319"/>
          <p:cNvSpPr/>
          <p:nvPr/>
        </p:nvSpPr>
        <p:spPr>
          <a:xfrm>
            <a:off x="2146423" y="414083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321" name="모서리가 둥근 직사각형 320"/>
          <p:cNvSpPr/>
          <p:nvPr/>
        </p:nvSpPr>
        <p:spPr>
          <a:xfrm>
            <a:off x="2456365" y="4931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322" name="모서리가 둥근 직사각형 321"/>
          <p:cNvSpPr/>
          <p:nvPr/>
        </p:nvSpPr>
        <p:spPr>
          <a:xfrm>
            <a:off x="2786620" y="4931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2146423" y="493115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장비</a:t>
            </a:r>
          </a:p>
        </p:txBody>
      </p:sp>
      <p:sp>
        <p:nvSpPr>
          <p:cNvPr id="325" name="타원 324"/>
          <p:cNvSpPr/>
          <p:nvPr/>
        </p:nvSpPr>
        <p:spPr>
          <a:xfrm>
            <a:off x="1860385" y="300446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26" name="타원 325"/>
          <p:cNvSpPr/>
          <p:nvPr/>
        </p:nvSpPr>
        <p:spPr>
          <a:xfrm>
            <a:off x="3516725" y="248329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1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장비를 위한 수습생 선택 화면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아이템 목록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수습생이 착용 중인 아이템을 기준으로 더 좋고 낮은 아이템을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43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114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1845592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모서리가 둥근 직사각형 114"/>
          <p:cNvSpPr/>
          <p:nvPr/>
        </p:nvSpPr>
        <p:spPr>
          <a:xfrm>
            <a:off x="328990" y="2198450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6197624" y="2219740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382942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2342916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고용</a:t>
            </a:r>
            <a:endParaRPr lang="ko-KR" altLang="en-US" sz="1050" dirty="0"/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1362929" y="2244662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관리</a:t>
            </a:r>
            <a:endParaRPr lang="ko-KR" altLang="en-US" sz="1050" dirty="0"/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382943" y="2469130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430244" y="2509174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정보</a:t>
            </a: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1291231" y="2509174"/>
            <a:ext cx="825055" cy="2240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장비</a:t>
            </a: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2152217" y="2509174"/>
            <a:ext cx="825055" cy="22403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강화</a:t>
            </a: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429465" y="2705470"/>
            <a:ext cx="289393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3292848" y="2705469"/>
            <a:ext cx="3148243" cy="2534523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27" y="2844000"/>
            <a:ext cx="2618195" cy="6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직사각형 126"/>
          <p:cNvSpPr/>
          <p:nvPr/>
        </p:nvSpPr>
        <p:spPr>
          <a:xfrm>
            <a:off x="560927" y="283045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560927" y="31021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모에모에해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9" name="그룹 128"/>
          <p:cNvGrpSpPr/>
          <p:nvPr/>
        </p:nvGrpSpPr>
        <p:grpSpPr>
          <a:xfrm>
            <a:off x="1125713" y="2832125"/>
            <a:ext cx="362139" cy="256414"/>
            <a:chOff x="4107917" y="2676042"/>
            <a:chExt cx="426778" cy="256414"/>
          </a:xfrm>
        </p:grpSpPr>
        <p:sp>
          <p:nvSpPr>
            <p:cNvPr id="130" name="포인트가 5개인 별 129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1" name="포인트가 5개인 별 130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32" name="모서리가 둥근 직사각형 131"/>
          <p:cNvSpPr/>
          <p:nvPr/>
        </p:nvSpPr>
        <p:spPr>
          <a:xfrm>
            <a:off x="2867838" y="314867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33" name="직사각형 132"/>
          <p:cNvSpPr/>
          <p:nvPr/>
        </p:nvSpPr>
        <p:spPr>
          <a:xfrm>
            <a:off x="2430708" y="283045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174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189" y="2888520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직사각형 134"/>
          <p:cNvSpPr/>
          <p:nvPr/>
        </p:nvSpPr>
        <p:spPr>
          <a:xfrm>
            <a:off x="920807" y="3540888"/>
            <a:ext cx="2216132" cy="1373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791312" y="3546852"/>
            <a:ext cx="1539637" cy="127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791312" y="3547047"/>
            <a:ext cx="2329842" cy="1373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68% (300/1000)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541392" y="3656116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rgbClr val="FFC000"/>
                  </a:solidFill>
                </a:ln>
                <a:solidFill>
                  <a:schemeClr val="tx1"/>
                </a:solidFill>
              </a:rPr>
              <a:t>물리 공격력</a:t>
            </a:r>
            <a:endParaRPr lang="ko-KR" altLang="en-US" sz="1050" dirty="0">
              <a:ln w="3175"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1927238" y="3656116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공격력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1493073" y="3656116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541392" y="3895558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물리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1927238" y="3895558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방어력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1493073" y="3895558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44" name="그룹 143"/>
          <p:cNvGrpSpPr/>
          <p:nvPr/>
        </p:nvGrpSpPr>
        <p:grpSpPr>
          <a:xfrm>
            <a:off x="1874815" y="4442324"/>
            <a:ext cx="401342" cy="339785"/>
            <a:chOff x="1751599" y="6632591"/>
            <a:chExt cx="718312" cy="741653"/>
          </a:xfrm>
        </p:grpSpPr>
        <p:sp>
          <p:nvSpPr>
            <p:cNvPr id="145" name="직사각형 144"/>
            <p:cNvSpPr/>
            <p:nvPr/>
          </p:nvSpPr>
          <p:spPr>
            <a:xfrm>
              <a:off x="1755679" y="6683685"/>
              <a:ext cx="669635" cy="6905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pic>
          <p:nvPicPr>
            <p:cNvPr id="146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99" y="6661691"/>
              <a:ext cx="673715" cy="6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직사각형 146"/>
            <p:cNvSpPr/>
            <p:nvPr/>
          </p:nvSpPr>
          <p:spPr>
            <a:xfrm>
              <a:off x="1751912" y="6632591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5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LV7</a:t>
              </a:r>
              <a:endParaRPr lang="ko-KR" altLang="en-US" sz="5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48" name="그룹 147"/>
            <p:cNvGrpSpPr/>
            <p:nvPr/>
          </p:nvGrpSpPr>
          <p:grpSpPr>
            <a:xfrm>
              <a:off x="1763703" y="6678912"/>
              <a:ext cx="216024" cy="523230"/>
              <a:chOff x="980728" y="6302394"/>
              <a:chExt cx="216024" cy="523230"/>
            </a:xfrm>
          </p:grpSpPr>
          <p:sp>
            <p:nvSpPr>
              <p:cNvPr id="149" name="포인트가 5개인 별 148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150" name="포인트가 5개인 별 149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151" name="포인트가 5개인 별 150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</p:grpSp>
      <p:grpSp>
        <p:nvGrpSpPr>
          <p:cNvPr id="153" name="그룹 152"/>
          <p:cNvGrpSpPr/>
          <p:nvPr/>
        </p:nvGrpSpPr>
        <p:grpSpPr>
          <a:xfrm>
            <a:off x="1397728" y="4413572"/>
            <a:ext cx="479059" cy="387315"/>
            <a:chOff x="2482027" y="5907428"/>
            <a:chExt cx="734424" cy="724137"/>
          </a:xfrm>
        </p:grpSpPr>
        <p:pic>
          <p:nvPicPr>
            <p:cNvPr id="154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27" y="5954732"/>
              <a:ext cx="671285" cy="67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직사각형 154"/>
            <p:cNvSpPr/>
            <p:nvPr/>
          </p:nvSpPr>
          <p:spPr>
            <a:xfrm>
              <a:off x="2498452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LV8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56" name="그룹 155"/>
            <p:cNvGrpSpPr/>
            <p:nvPr/>
          </p:nvGrpSpPr>
          <p:grpSpPr>
            <a:xfrm>
              <a:off x="2499784" y="5954732"/>
              <a:ext cx="216024" cy="523230"/>
              <a:chOff x="980728" y="6302394"/>
              <a:chExt cx="216024" cy="523230"/>
            </a:xfrm>
          </p:grpSpPr>
          <p:sp>
            <p:nvSpPr>
              <p:cNvPr id="157" name="포인트가 5개인 별 156"/>
              <p:cNvSpPr/>
              <p:nvPr/>
            </p:nvSpPr>
            <p:spPr>
              <a:xfrm>
                <a:off x="980728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158" name="포인트가 5개인 별 157"/>
              <p:cNvSpPr/>
              <p:nvPr/>
            </p:nvSpPr>
            <p:spPr>
              <a:xfrm>
                <a:off x="980728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159" name="포인트가 5개인 별 158"/>
              <p:cNvSpPr/>
              <p:nvPr/>
            </p:nvSpPr>
            <p:spPr>
              <a:xfrm>
                <a:off x="980728" y="6609600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grpSp>
        <p:nvGrpSpPr>
          <p:cNvPr id="160" name="그룹 159"/>
          <p:cNvGrpSpPr/>
          <p:nvPr/>
        </p:nvGrpSpPr>
        <p:grpSpPr>
          <a:xfrm>
            <a:off x="2294436" y="4429189"/>
            <a:ext cx="436402" cy="351370"/>
            <a:chOff x="1751537" y="5907428"/>
            <a:chExt cx="724133" cy="711044"/>
          </a:xfrm>
        </p:grpSpPr>
        <p:sp>
          <p:nvSpPr>
            <p:cNvPr id="161" name="직사각형 160"/>
            <p:cNvSpPr/>
            <p:nvPr/>
          </p:nvSpPr>
          <p:spPr>
            <a:xfrm>
              <a:off x="1751537" y="5958228"/>
              <a:ext cx="664593" cy="6602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pic>
          <p:nvPicPr>
            <p:cNvPr id="162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03" y="5958228"/>
              <a:ext cx="668642" cy="6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직사각형 162"/>
            <p:cNvSpPr/>
            <p:nvPr/>
          </p:nvSpPr>
          <p:spPr>
            <a:xfrm>
              <a:off x="1757671" y="5907428"/>
              <a:ext cx="717999" cy="342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7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LV1</a:t>
              </a:r>
              <a:endParaRPr lang="ko-KR" altLang="en-US" sz="7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164" name="그룹 163"/>
            <p:cNvGrpSpPr/>
            <p:nvPr/>
          </p:nvGrpSpPr>
          <p:grpSpPr>
            <a:xfrm>
              <a:off x="1751537" y="5954732"/>
              <a:ext cx="216024" cy="369627"/>
              <a:chOff x="2325685" y="6302394"/>
              <a:chExt cx="216024" cy="369627"/>
            </a:xfrm>
          </p:grpSpPr>
          <p:sp>
            <p:nvSpPr>
              <p:cNvPr id="165" name="포인트가 5개인 별 164"/>
              <p:cNvSpPr/>
              <p:nvPr/>
            </p:nvSpPr>
            <p:spPr>
              <a:xfrm>
                <a:off x="2325685" y="6302394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166" name="포인트가 5개인 별 165"/>
              <p:cNvSpPr/>
              <p:nvPr/>
            </p:nvSpPr>
            <p:spPr>
              <a:xfrm>
                <a:off x="2325685" y="6455997"/>
                <a:ext cx="216024" cy="21602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</p:grpSp>
      <p:sp>
        <p:nvSpPr>
          <p:cNvPr id="167" name="모서리가 둥근 직사각형 166"/>
          <p:cNvSpPr/>
          <p:nvPr/>
        </p:nvSpPr>
        <p:spPr>
          <a:xfrm>
            <a:off x="2563493" y="4893342"/>
            <a:ext cx="532075" cy="200489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해고</a:t>
            </a:r>
            <a:endParaRPr lang="ko-KR" altLang="en-US" sz="1050" dirty="0"/>
          </a:p>
        </p:txBody>
      </p:sp>
      <p:sp>
        <p:nvSpPr>
          <p:cNvPr id="168" name="직사각형 167"/>
          <p:cNvSpPr/>
          <p:nvPr/>
        </p:nvSpPr>
        <p:spPr>
          <a:xfrm>
            <a:off x="541392" y="4146643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체력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1493073" y="4146643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541392" y="4436116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장비</a:t>
            </a:r>
            <a:endParaRPr lang="ko-KR" altLang="en-US" sz="105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3328518" y="27933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7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11" y="28017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직사각형 172"/>
          <p:cNvSpPr/>
          <p:nvPr/>
        </p:nvSpPr>
        <p:spPr>
          <a:xfrm>
            <a:off x="3379318" y="32219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74" name="그룹 173"/>
          <p:cNvGrpSpPr/>
          <p:nvPr/>
        </p:nvGrpSpPr>
        <p:grpSpPr>
          <a:xfrm>
            <a:off x="3328518" y="2793370"/>
            <a:ext cx="706940" cy="223381"/>
            <a:chOff x="2841492" y="6228184"/>
            <a:chExt cx="1165233" cy="368194"/>
          </a:xfrm>
        </p:grpSpPr>
        <p:sp>
          <p:nvSpPr>
            <p:cNvPr id="175" name="포인트가 5개인 별 17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6" name="포인트가 5개인 별 17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7" name="포인트가 5개인 별 17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8" name="포인트가 5개인 별 17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9" name="포인트가 5개인 별 17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0" name="포인트가 5개인 별 17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81" name="직사각형 180"/>
          <p:cNvSpPr/>
          <p:nvPr/>
        </p:nvSpPr>
        <p:spPr>
          <a:xfrm>
            <a:off x="4108286" y="27933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8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79" y="28017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직사각형 182"/>
          <p:cNvSpPr/>
          <p:nvPr/>
        </p:nvSpPr>
        <p:spPr>
          <a:xfrm>
            <a:off x="4159086" y="32219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+8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84" name="그룹 183"/>
          <p:cNvGrpSpPr/>
          <p:nvPr/>
        </p:nvGrpSpPr>
        <p:grpSpPr>
          <a:xfrm>
            <a:off x="4108286" y="2793370"/>
            <a:ext cx="706940" cy="223381"/>
            <a:chOff x="2841492" y="6228184"/>
            <a:chExt cx="1165233" cy="368194"/>
          </a:xfrm>
        </p:grpSpPr>
        <p:sp>
          <p:nvSpPr>
            <p:cNvPr id="185" name="포인트가 5개인 별 18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6" name="포인트가 5개인 별 18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7" name="포인트가 5개인 별 18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8" name="포인트가 5개인 별 18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9" name="포인트가 5개인 별 18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0" name="포인트가 5개인 별 189"/>
            <p:cNvSpPr/>
            <p:nvPr/>
          </p:nvSpPr>
          <p:spPr>
            <a:xfrm>
              <a:off x="364562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91" name="직사각형 190"/>
          <p:cNvSpPr/>
          <p:nvPr/>
        </p:nvSpPr>
        <p:spPr>
          <a:xfrm>
            <a:off x="5667821" y="27933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192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4" y="28017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직사각형 192"/>
          <p:cNvSpPr/>
          <p:nvPr/>
        </p:nvSpPr>
        <p:spPr>
          <a:xfrm>
            <a:off x="5718621" y="32219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+27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194" name="그룹 193"/>
          <p:cNvGrpSpPr/>
          <p:nvPr/>
        </p:nvGrpSpPr>
        <p:grpSpPr>
          <a:xfrm>
            <a:off x="5667821" y="2793370"/>
            <a:ext cx="609366" cy="223381"/>
            <a:chOff x="2841492" y="6228184"/>
            <a:chExt cx="1004404" cy="368194"/>
          </a:xfrm>
        </p:grpSpPr>
        <p:sp>
          <p:nvSpPr>
            <p:cNvPr id="195" name="포인트가 5개인 별 194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6" name="포인트가 5개인 별 195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7" name="포인트가 5개인 별 196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8" name="포인트가 5개인 별 197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99" name="포인트가 5개인 별 198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00" name="직사각형 199"/>
          <p:cNvSpPr/>
          <p:nvPr/>
        </p:nvSpPr>
        <p:spPr>
          <a:xfrm>
            <a:off x="3328518" y="358352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0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11" y="359191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직사각형 201"/>
          <p:cNvSpPr/>
          <p:nvPr/>
        </p:nvSpPr>
        <p:spPr>
          <a:xfrm>
            <a:off x="3379318" y="40120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+15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03" name="그룹 202"/>
          <p:cNvGrpSpPr/>
          <p:nvPr/>
        </p:nvGrpSpPr>
        <p:grpSpPr>
          <a:xfrm>
            <a:off x="3328518" y="3583528"/>
            <a:ext cx="609366" cy="223381"/>
            <a:chOff x="2841492" y="6228184"/>
            <a:chExt cx="1004404" cy="368194"/>
          </a:xfrm>
        </p:grpSpPr>
        <p:sp>
          <p:nvSpPr>
            <p:cNvPr id="204" name="포인트가 5개인 별 203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5" name="포인트가 5개인 별 204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6" name="포인트가 5개인 별 205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7" name="포인트가 5개인 별 206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08" name="포인트가 5개인 별 207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09" name="직사각형 208"/>
          <p:cNvSpPr/>
          <p:nvPr/>
        </p:nvSpPr>
        <p:spPr>
          <a:xfrm>
            <a:off x="4108286" y="358352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1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79" y="3591909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직사각형 210"/>
          <p:cNvSpPr/>
          <p:nvPr/>
        </p:nvSpPr>
        <p:spPr>
          <a:xfrm>
            <a:off x="4159086" y="4012082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+3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12" name="그룹 211"/>
          <p:cNvGrpSpPr/>
          <p:nvPr/>
        </p:nvGrpSpPr>
        <p:grpSpPr>
          <a:xfrm>
            <a:off x="4108286" y="3583528"/>
            <a:ext cx="609366" cy="223381"/>
            <a:chOff x="2841492" y="6228184"/>
            <a:chExt cx="1004404" cy="368194"/>
          </a:xfrm>
        </p:grpSpPr>
        <p:sp>
          <p:nvSpPr>
            <p:cNvPr id="213" name="포인트가 5개인 별 21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4" name="포인트가 5개인 별 21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5" name="포인트가 5개인 별 214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16" name="포인트가 5개인 별 215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56" name="포인트가 5개인 별 255"/>
            <p:cNvSpPr/>
            <p:nvPr/>
          </p:nvSpPr>
          <p:spPr>
            <a:xfrm>
              <a:off x="3484800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257" name="그룹 256"/>
          <p:cNvGrpSpPr/>
          <p:nvPr/>
        </p:nvGrpSpPr>
        <p:grpSpPr>
          <a:xfrm>
            <a:off x="4883747" y="3583528"/>
            <a:ext cx="747692" cy="731485"/>
            <a:chOff x="4931034" y="3465834"/>
            <a:chExt cx="747692" cy="731485"/>
          </a:xfrm>
        </p:grpSpPr>
        <p:sp>
          <p:nvSpPr>
            <p:cNvPr id="258" name="직사각형 257"/>
            <p:cNvSpPr/>
            <p:nvPr/>
          </p:nvSpPr>
          <p:spPr>
            <a:xfrm>
              <a:off x="4935341" y="3465834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59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3474216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" name="직사각형 259"/>
            <p:cNvSpPr/>
            <p:nvPr/>
          </p:nvSpPr>
          <p:spPr>
            <a:xfrm>
              <a:off x="4986141" y="3894388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261" name="그룹 260"/>
            <p:cNvGrpSpPr/>
            <p:nvPr/>
          </p:nvGrpSpPr>
          <p:grpSpPr>
            <a:xfrm>
              <a:off x="4935340" y="3465834"/>
              <a:ext cx="511793" cy="223381"/>
              <a:chOff x="2841492" y="6228184"/>
              <a:chExt cx="843577" cy="368194"/>
            </a:xfrm>
          </p:grpSpPr>
          <p:sp>
            <p:nvSpPr>
              <p:cNvPr id="262" name="포인트가 5개인 별 261"/>
              <p:cNvSpPr/>
              <p:nvPr/>
            </p:nvSpPr>
            <p:spPr>
              <a:xfrm>
                <a:off x="2841492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3" name="포인트가 5개인 별 262"/>
              <p:cNvSpPr/>
              <p:nvPr/>
            </p:nvSpPr>
            <p:spPr>
              <a:xfrm>
                <a:off x="3002319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4" name="포인트가 5개인 별 263"/>
              <p:cNvSpPr/>
              <p:nvPr/>
            </p:nvSpPr>
            <p:spPr>
              <a:xfrm>
                <a:off x="3163146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265" name="포인트가 5개인 별 264"/>
              <p:cNvSpPr/>
              <p:nvPr/>
            </p:nvSpPr>
            <p:spPr>
              <a:xfrm>
                <a:off x="3323973" y="6228184"/>
                <a:ext cx="361096" cy="368194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</p:grpSp>
      <p:sp>
        <p:nvSpPr>
          <p:cNvPr id="266" name="직사각형 265"/>
          <p:cNvSpPr/>
          <p:nvPr/>
        </p:nvSpPr>
        <p:spPr>
          <a:xfrm>
            <a:off x="5667821" y="3583528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67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4" y="3591910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8" name="그룹 267"/>
          <p:cNvGrpSpPr/>
          <p:nvPr/>
        </p:nvGrpSpPr>
        <p:grpSpPr>
          <a:xfrm>
            <a:off x="5667820" y="3583528"/>
            <a:ext cx="511793" cy="223381"/>
            <a:chOff x="2841492" y="6228184"/>
            <a:chExt cx="843577" cy="368194"/>
          </a:xfrm>
        </p:grpSpPr>
        <p:sp>
          <p:nvSpPr>
            <p:cNvPr id="269" name="포인트가 5개인 별 268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0" name="포인트가 5개인 별 269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1" name="포인트가 5개인 별 270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2" name="포인트가 5개인 별 271"/>
            <p:cNvSpPr/>
            <p:nvPr/>
          </p:nvSpPr>
          <p:spPr>
            <a:xfrm>
              <a:off x="3323973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73" name="직사각형 272"/>
          <p:cNvSpPr/>
          <p:nvPr/>
        </p:nvSpPr>
        <p:spPr>
          <a:xfrm>
            <a:off x="3328518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E3DE00"/>
            </a:solidFill>
          </a:ln>
          <a:effectLst>
            <a:glow rad="889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74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11" y="441357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5" name="그룹 274"/>
          <p:cNvGrpSpPr/>
          <p:nvPr/>
        </p:nvGrpSpPr>
        <p:grpSpPr>
          <a:xfrm>
            <a:off x="3328516" y="4346570"/>
            <a:ext cx="414220" cy="223381"/>
            <a:chOff x="2841492" y="6228184"/>
            <a:chExt cx="682750" cy="368194"/>
          </a:xfrm>
        </p:grpSpPr>
        <p:sp>
          <p:nvSpPr>
            <p:cNvPr id="276" name="포인트가 5개인 별 275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7" name="포인트가 5개인 별 276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78" name="포인트가 5개인 별 277"/>
            <p:cNvSpPr/>
            <p:nvPr/>
          </p:nvSpPr>
          <p:spPr>
            <a:xfrm>
              <a:off x="3163146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79" name="직사각형 278"/>
          <p:cNvSpPr/>
          <p:nvPr/>
        </p:nvSpPr>
        <p:spPr>
          <a:xfrm>
            <a:off x="4108286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80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79" y="43549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" name="직사각형 280"/>
          <p:cNvSpPr/>
          <p:nvPr/>
        </p:nvSpPr>
        <p:spPr>
          <a:xfrm>
            <a:off x="4159086" y="47751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82" name="그룹 281"/>
          <p:cNvGrpSpPr/>
          <p:nvPr/>
        </p:nvGrpSpPr>
        <p:grpSpPr>
          <a:xfrm>
            <a:off x="4108282" y="4346570"/>
            <a:ext cx="316647" cy="223381"/>
            <a:chOff x="2841492" y="6228184"/>
            <a:chExt cx="521923" cy="368194"/>
          </a:xfrm>
        </p:grpSpPr>
        <p:sp>
          <p:nvSpPr>
            <p:cNvPr id="283" name="포인트가 5개인 별 282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4" name="포인트가 5개인 별 283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85" name="직사각형 284"/>
          <p:cNvSpPr/>
          <p:nvPr/>
        </p:nvSpPr>
        <p:spPr>
          <a:xfrm>
            <a:off x="4888054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86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747" y="43549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7" name="그룹 286"/>
          <p:cNvGrpSpPr/>
          <p:nvPr/>
        </p:nvGrpSpPr>
        <p:grpSpPr>
          <a:xfrm>
            <a:off x="4888050" y="4346570"/>
            <a:ext cx="316647" cy="223381"/>
            <a:chOff x="2841492" y="6228184"/>
            <a:chExt cx="521923" cy="368194"/>
          </a:xfrm>
        </p:grpSpPr>
        <p:sp>
          <p:nvSpPr>
            <p:cNvPr id="288" name="포인트가 5개인 별 287"/>
            <p:cNvSpPr/>
            <p:nvPr/>
          </p:nvSpPr>
          <p:spPr>
            <a:xfrm>
              <a:off x="2841492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9" name="포인트가 5개인 별 288"/>
            <p:cNvSpPr/>
            <p:nvPr/>
          </p:nvSpPr>
          <p:spPr>
            <a:xfrm>
              <a:off x="3002319" y="6228184"/>
              <a:ext cx="361096" cy="36819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290" name="직사각형 289"/>
          <p:cNvSpPr/>
          <p:nvPr/>
        </p:nvSpPr>
        <p:spPr>
          <a:xfrm>
            <a:off x="5667821" y="4346570"/>
            <a:ext cx="706940" cy="7290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291" name="Picture 2" descr="C:\Users\Helpas\Downloads\Screenshot_2015-07-01-17-53-07 cop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4" y="4354952"/>
            <a:ext cx="711247" cy="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직사각형 291"/>
          <p:cNvSpPr/>
          <p:nvPr/>
        </p:nvSpPr>
        <p:spPr>
          <a:xfrm>
            <a:off x="5718621" y="477512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+12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93" name="포인트가 5개인 별 292"/>
          <p:cNvSpPr/>
          <p:nvPr/>
        </p:nvSpPr>
        <p:spPr>
          <a:xfrm>
            <a:off x="5667814" y="4346570"/>
            <a:ext cx="219074" cy="223381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94" name="모서리가 둥근 직사각형 293"/>
          <p:cNvSpPr/>
          <p:nvPr/>
        </p:nvSpPr>
        <p:spPr>
          <a:xfrm>
            <a:off x="3328518" y="3060717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+132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5" name="모서리가 둥근 직사각형 294"/>
          <p:cNvSpPr/>
          <p:nvPr/>
        </p:nvSpPr>
        <p:spPr>
          <a:xfrm>
            <a:off x="5665668" y="385087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296" name="모서리가 둥근 직사각형 295"/>
          <p:cNvSpPr/>
          <p:nvPr/>
        </p:nvSpPr>
        <p:spPr>
          <a:xfrm>
            <a:off x="4136789" y="3060717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+104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7" name="모서리가 둥근 직사각형 296"/>
          <p:cNvSpPr/>
          <p:nvPr/>
        </p:nvSpPr>
        <p:spPr>
          <a:xfrm>
            <a:off x="5663514" y="3060717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+81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8" name="모서리가 둥근 직사각형 297"/>
          <p:cNvSpPr/>
          <p:nvPr/>
        </p:nvSpPr>
        <p:spPr>
          <a:xfrm>
            <a:off x="3328518" y="384545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+75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299" name="모서리가 둥근 직사각형 298"/>
          <p:cNvSpPr/>
          <p:nvPr/>
        </p:nvSpPr>
        <p:spPr>
          <a:xfrm>
            <a:off x="4124089" y="3845456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60000"/>
                </a:srgbClr>
              </a:gs>
              <a:gs pos="50000">
                <a:srgbClr val="92D050">
                  <a:tint val="44500"/>
                  <a:satMod val="160000"/>
                  <a:alpha val="60000"/>
                </a:srgbClr>
              </a:gs>
              <a:gs pos="100000">
                <a:srgbClr val="92D05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00B050"/>
                </a:solidFill>
              </a:rPr>
              <a:t>+70</a:t>
            </a:r>
            <a:r>
              <a:rPr lang="ko-KR" altLang="en-US" sz="1000" b="1" dirty="0" smtClean="0">
                <a:solidFill>
                  <a:srgbClr val="00B050"/>
                </a:solidFill>
              </a:rPr>
              <a:t>▲</a:t>
            </a:r>
            <a:endParaRPr lang="ko-KR" altLang="en-US" sz="1000" b="1" dirty="0">
              <a:solidFill>
                <a:srgbClr val="00B050"/>
              </a:solidFill>
            </a:endParaRPr>
          </a:p>
        </p:txBody>
      </p:sp>
      <p:sp>
        <p:nvSpPr>
          <p:cNvPr id="300" name="모서리가 둥근 직사각형 299"/>
          <p:cNvSpPr/>
          <p:nvPr/>
        </p:nvSpPr>
        <p:spPr>
          <a:xfrm>
            <a:off x="5665668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-94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1" name="모서리가 둥근 직사각형 300"/>
          <p:cNvSpPr/>
          <p:nvPr/>
        </p:nvSpPr>
        <p:spPr>
          <a:xfrm>
            <a:off x="4891955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-38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2" name="모서리가 둥근 직사각형 301"/>
          <p:cNvSpPr/>
          <p:nvPr/>
        </p:nvSpPr>
        <p:spPr>
          <a:xfrm>
            <a:off x="4092604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-27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3" name="모서리가 둥근 직사각형 302"/>
          <p:cNvSpPr/>
          <p:nvPr/>
        </p:nvSpPr>
        <p:spPr>
          <a:xfrm>
            <a:off x="3318891" y="4608498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-12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04" name="타원 303"/>
          <p:cNvSpPr/>
          <p:nvPr/>
        </p:nvSpPr>
        <p:spPr>
          <a:xfrm>
            <a:off x="3373187" y="3325734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5" name="타원 304"/>
          <p:cNvSpPr/>
          <p:nvPr/>
        </p:nvSpPr>
        <p:spPr>
          <a:xfrm>
            <a:off x="4150890" y="3325734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6" name="그룹 305"/>
          <p:cNvGrpSpPr/>
          <p:nvPr/>
        </p:nvGrpSpPr>
        <p:grpSpPr>
          <a:xfrm>
            <a:off x="4855243" y="2793370"/>
            <a:ext cx="776196" cy="731486"/>
            <a:chOff x="4902530" y="2675676"/>
            <a:chExt cx="776196" cy="731486"/>
          </a:xfrm>
        </p:grpSpPr>
        <p:sp>
          <p:nvSpPr>
            <p:cNvPr id="307" name="직사각형 306"/>
            <p:cNvSpPr/>
            <p:nvPr/>
          </p:nvSpPr>
          <p:spPr>
            <a:xfrm>
              <a:off x="4935341" y="2675676"/>
              <a:ext cx="706940" cy="729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308" name="Picture 2" descr="C:\Users\Helpas\Downloads\Screenshot_2015-07-01-17-53-07 copy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034" y="2684059"/>
              <a:ext cx="711247" cy="72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" name="직사각형 308"/>
            <p:cNvSpPr/>
            <p:nvPr/>
          </p:nvSpPr>
          <p:spPr>
            <a:xfrm>
              <a:off x="4986141" y="3104230"/>
              <a:ext cx="692585" cy="30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+32</a:t>
              </a:r>
              <a:endParaRPr lang="ko-KR" altLang="en-US" sz="16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310" name="포인트가 5개인 별 309"/>
            <p:cNvSpPr/>
            <p:nvPr/>
          </p:nvSpPr>
          <p:spPr>
            <a:xfrm>
              <a:off x="4935341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1" name="포인트가 5개인 별 310"/>
            <p:cNvSpPr/>
            <p:nvPr/>
          </p:nvSpPr>
          <p:spPr>
            <a:xfrm>
              <a:off x="5032914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2" name="포인트가 5개인 별 311"/>
            <p:cNvSpPr/>
            <p:nvPr/>
          </p:nvSpPr>
          <p:spPr>
            <a:xfrm>
              <a:off x="5130487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3" name="포인트가 5개인 별 312"/>
            <p:cNvSpPr/>
            <p:nvPr/>
          </p:nvSpPr>
          <p:spPr>
            <a:xfrm>
              <a:off x="5228059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4" name="포인트가 5개인 별 313"/>
            <p:cNvSpPr/>
            <p:nvPr/>
          </p:nvSpPr>
          <p:spPr>
            <a:xfrm>
              <a:off x="5325632" y="2675676"/>
              <a:ext cx="219075" cy="22338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5" name="모서리가 둥근 직사각형 314"/>
            <p:cNvSpPr/>
            <p:nvPr/>
          </p:nvSpPr>
          <p:spPr>
            <a:xfrm>
              <a:off x="4902530" y="2943023"/>
              <a:ext cx="706938" cy="205173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  <a:alpha val="60000"/>
                  </a:srgbClr>
                </a:gs>
                <a:gs pos="50000">
                  <a:srgbClr val="92D050">
                    <a:tint val="44500"/>
                    <a:satMod val="160000"/>
                    <a:alpha val="60000"/>
                  </a:srgbClr>
                </a:gs>
                <a:gs pos="100000">
                  <a:srgbClr val="92D050">
                    <a:tint val="23500"/>
                    <a:satMod val="160000"/>
                    <a:alpha val="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solidFill>
                    <a:srgbClr val="00B050"/>
                  </a:solidFill>
                </a:rPr>
                <a:t>+98</a:t>
              </a:r>
              <a:r>
                <a:rPr lang="ko-KR" altLang="en-US" sz="1000" b="1" dirty="0" smtClean="0">
                  <a:solidFill>
                    <a:srgbClr val="00B050"/>
                  </a:solidFill>
                </a:rPr>
                <a:t>▲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316" name="타원 315"/>
            <p:cNvSpPr/>
            <p:nvPr/>
          </p:nvSpPr>
          <p:spPr>
            <a:xfrm>
              <a:off x="4986141" y="3208040"/>
              <a:ext cx="152542" cy="1525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7" name="타원 316"/>
          <p:cNvSpPr/>
          <p:nvPr/>
        </p:nvSpPr>
        <p:spPr>
          <a:xfrm>
            <a:off x="5716557" y="3325734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8" name="타원 317"/>
          <p:cNvSpPr/>
          <p:nvPr/>
        </p:nvSpPr>
        <p:spPr>
          <a:xfrm>
            <a:off x="3373187" y="4113630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타원 318"/>
          <p:cNvSpPr/>
          <p:nvPr/>
        </p:nvSpPr>
        <p:spPr>
          <a:xfrm>
            <a:off x="4150890" y="4113630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타원 319"/>
          <p:cNvSpPr/>
          <p:nvPr/>
        </p:nvSpPr>
        <p:spPr>
          <a:xfrm>
            <a:off x="5716557" y="4113630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타원 326"/>
          <p:cNvSpPr/>
          <p:nvPr/>
        </p:nvSpPr>
        <p:spPr>
          <a:xfrm>
            <a:off x="3373187" y="4874491"/>
            <a:ext cx="152542" cy="152542"/>
          </a:xfrm>
          <a:prstGeom prst="ellipse">
            <a:avLst/>
          </a:prstGeom>
          <a:solidFill>
            <a:srgbClr val="A534FA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9" name="타원 328"/>
          <p:cNvSpPr/>
          <p:nvPr/>
        </p:nvSpPr>
        <p:spPr>
          <a:xfrm>
            <a:off x="4150890" y="4874491"/>
            <a:ext cx="152542" cy="152542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타원 329"/>
          <p:cNvSpPr/>
          <p:nvPr/>
        </p:nvSpPr>
        <p:spPr>
          <a:xfrm>
            <a:off x="4938854" y="4874491"/>
            <a:ext cx="152542" cy="15254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2" name="타원 331"/>
          <p:cNvSpPr/>
          <p:nvPr/>
        </p:nvSpPr>
        <p:spPr>
          <a:xfrm>
            <a:off x="5716557" y="4874491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3" name="타원 332"/>
          <p:cNvSpPr/>
          <p:nvPr/>
        </p:nvSpPr>
        <p:spPr>
          <a:xfrm>
            <a:off x="4328919" y="4113630"/>
            <a:ext cx="152542" cy="15254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4" name="타원 333"/>
          <p:cNvSpPr/>
          <p:nvPr/>
        </p:nvSpPr>
        <p:spPr>
          <a:xfrm>
            <a:off x="4938854" y="4113630"/>
            <a:ext cx="152542" cy="1525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6" name="타원 335"/>
          <p:cNvSpPr/>
          <p:nvPr/>
        </p:nvSpPr>
        <p:spPr>
          <a:xfrm>
            <a:off x="6313136" y="412859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7" name="직선 연결선 336"/>
          <p:cNvCxnSpPr/>
          <p:nvPr/>
        </p:nvCxnSpPr>
        <p:spPr>
          <a:xfrm>
            <a:off x="6438828" y="2745478"/>
            <a:ext cx="0" cy="2298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모서리가 둥근 직사각형 337"/>
          <p:cNvSpPr/>
          <p:nvPr/>
        </p:nvSpPr>
        <p:spPr>
          <a:xfrm>
            <a:off x="4885072" y="3850874"/>
            <a:ext cx="706938" cy="205173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60000"/>
                </a:srgbClr>
              </a:gs>
              <a:gs pos="50000">
                <a:srgbClr val="FF0000">
                  <a:tint val="44500"/>
                  <a:satMod val="160000"/>
                  <a:alpha val="60000"/>
                </a:srgbClr>
              </a:gs>
              <a:gs pos="100000">
                <a:srgbClr val="FF0000">
                  <a:tint val="23500"/>
                  <a:satMod val="160000"/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solidFill>
                  <a:srgbClr val="C00000"/>
                </a:solidFill>
              </a:rPr>
              <a:t>-6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▼</a:t>
            </a:r>
            <a:endParaRPr lang="ko-KR" altLang="en-US" sz="1000" b="1" dirty="0">
              <a:solidFill>
                <a:srgbClr val="C00000"/>
              </a:solidFill>
            </a:endParaRPr>
          </a:p>
        </p:txBody>
      </p:sp>
      <p:sp>
        <p:nvSpPr>
          <p:cNvPr id="339" name="타원 338"/>
          <p:cNvSpPr/>
          <p:nvPr/>
        </p:nvSpPr>
        <p:spPr>
          <a:xfrm>
            <a:off x="248870" y="275089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40" name="타원 339"/>
          <p:cNvSpPr/>
          <p:nvPr/>
        </p:nvSpPr>
        <p:spPr>
          <a:xfrm>
            <a:off x="3891216" y="260321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2565709" y="314867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2251239" y="3148675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881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고용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할 후보를 호출하는 모집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할 후보가 나열 될 리스트 패널 위치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최대 고용 가능 수습생 수와 현재 보유 수습생 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간단한 고용 시스템 가이드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비용 표시 패널 및 고용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/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취소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44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15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1845592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모서리가 둥근 직사각형 157"/>
          <p:cNvSpPr/>
          <p:nvPr/>
        </p:nvSpPr>
        <p:spPr>
          <a:xfrm>
            <a:off x="328990" y="2198450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382942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2342916" y="2244662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161" name="모서리가 둥근 직사각형 160"/>
          <p:cNvSpPr/>
          <p:nvPr/>
        </p:nvSpPr>
        <p:spPr>
          <a:xfrm>
            <a:off x="1362929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382943" y="2469130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429465" y="2518996"/>
            <a:ext cx="2893933" cy="272099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3292848" y="2518995"/>
            <a:ext cx="3148243" cy="272099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495421" y="2861604"/>
            <a:ext cx="2753941" cy="231047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2342916" y="2565061"/>
            <a:ext cx="903271" cy="261325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모집</a:t>
            </a:r>
            <a:endParaRPr lang="ko-KR" altLang="en-US" sz="1050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3246186" y="2595127"/>
            <a:ext cx="1253773" cy="274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수습생 보유   </a:t>
            </a:r>
            <a:r>
              <a:rPr lang="en-US" altLang="ko-KR" sz="1050" dirty="0" smtClean="0"/>
              <a:t>3 / 5</a:t>
            </a:r>
            <a:endParaRPr lang="ko-KR" altLang="en-US" sz="1050" dirty="0"/>
          </a:p>
        </p:txBody>
      </p:sp>
      <p:sp>
        <p:nvSpPr>
          <p:cNvPr id="168" name="직사각형 167"/>
          <p:cNvSpPr/>
          <p:nvPr/>
        </p:nvSpPr>
        <p:spPr>
          <a:xfrm>
            <a:off x="495421" y="3381879"/>
            <a:ext cx="2753941" cy="114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모집된 수습생이 없습니다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모집 버튼을 눌러 수습생을 불러보세요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3358258" y="2904438"/>
            <a:ext cx="3013159" cy="1848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70" name="직사각형 169"/>
          <p:cNvSpPr/>
          <p:nvPr/>
        </p:nvSpPr>
        <p:spPr>
          <a:xfrm>
            <a:off x="3358258" y="2964136"/>
            <a:ext cx="3013158" cy="84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분마다 새로운 수습생을</a:t>
            </a:r>
            <a:endParaRPr lang="en-US" altLang="ko-KR" sz="12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모집 할 수 있습니다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4551350" y="4877958"/>
            <a:ext cx="844351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5468991" y="4877958"/>
            <a:ext cx="844351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취소</a:t>
            </a: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3348408" y="4895258"/>
            <a:ext cx="1318933" cy="256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비용</a:t>
            </a:r>
            <a:endParaRPr lang="ko-KR" altLang="en-US" sz="1050" dirty="0"/>
          </a:p>
        </p:txBody>
      </p:sp>
      <p:sp>
        <p:nvSpPr>
          <p:cNvPr id="174" name="직사각형 173"/>
          <p:cNvSpPr/>
          <p:nvPr/>
        </p:nvSpPr>
        <p:spPr>
          <a:xfrm>
            <a:off x="3358257" y="3796720"/>
            <a:ext cx="3013159" cy="84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영웅의 전투력이 높을 수록 더 좋은</a:t>
            </a:r>
            <a:endParaRPr lang="en-US" altLang="ko-KR" sz="12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수습생이 모집 될 확률이 높아집니다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6197624" y="2219740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176" name="타원 175"/>
          <p:cNvSpPr/>
          <p:nvPr/>
        </p:nvSpPr>
        <p:spPr>
          <a:xfrm>
            <a:off x="1989924" y="239176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77" name="타원 176"/>
          <p:cNvSpPr/>
          <p:nvPr/>
        </p:nvSpPr>
        <p:spPr>
          <a:xfrm>
            <a:off x="787215" y="323786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78" name="타원 177"/>
          <p:cNvSpPr/>
          <p:nvPr/>
        </p:nvSpPr>
        <p:spPr>
          <a:xfrm>
            <a:off x="4302317" y="232352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79" name="타원 178"/>
          <p:cNvSpPr/>
          <p:nvPr/>
        </p:nvSpPr>
        <p:spPr>
          <a:xfrm>
            <a:off x="3555069" y="349126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80" name="타원 179"/>
          <p:cNvSpPr/>
          <p:nvPr/>
        </p:nvSpPr>
        <p:spPr>
          <a:xfrm>
            <a:off x="3389354" y="4622821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42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9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모드의 수습생 모집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모집과 동시에 모집 버튼 카운트 다운 시작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만료까지 모집 불가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모집과 동시에 현 목록의 초기화 시점 카운트 다운 시작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만료되면 목록이 사라짐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231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1845592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모서리가 둥근 직사각형 231"/>
          <p:cNvSpPr/>
          <p:nvPr/>
        </p:nvSpPr>
        <p:spPr>
          <a:xfrm>
            <a:off x="328990" y="2198450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307" name="모서리가 둥근 직사각형 306"/>
          <p:cNvSpPr/>
          <p:nvPr/>
        </p:nvSpPr>
        <p:spPr>
          <a:xfrm>
            <a:off x="382942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308" name="모서리가 둥근 직사각형 307"/>
          <p:cNvSpPr/>
          <p:nvPr/>
        </p:nvSpPr>
        <p:spPr>
          <a:xfrm>
            <a:off x="2342916" y="2244662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309" name="모서리가 둥근 직사각형 308"/>
          <p:cNvSpPr/>
          <p:nvPr/>
        </p:nvSpPr>
        <p:spPr>
          <a:xfrm>
            <a:off x="1362929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310" name="모서리가 둥근 직사각형 309"/>
          <p:cNvSpPr/>
          <p:nvPr/>
        </p:nvSpPr>
        <p:spPr>
          <a:xfrm>
            <a:off x="382943" y="2469130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11" name="모서리가 둥근 직사각형 310"/>
          <p:cNvSpPr/>
          <p:nvPr/>
        </p:nvSpPr>
        <p:spPr>
          <a:xfrm>
            <a:off x="3292848" y="2518995"/>
            <a:ext cx="3148243" cy="272099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312" name="모서리가 둥근 직사각형 311"/>
          <p:cNvSpPr/>
          <p:nvPr/>
        </p:nvSpPr>
        <p:spPr>
          <a:xfrm>
            <a:off x="447293" y="2861604"/>
            <a:ext cx="2810616" cy="231047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13" name="모서리가 둥근 직사각형 312"/>
          <p:cNvSpPr/>
          <p:nvPr/>
        </p:nvSpPr>
        <p:spPr>
          <a:xfrm>
            <a:off x="3246186" y="2595127"/>
            <a:ext cx="1253773" cy="274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수습생 보유   </a:t>
            </a:r>
            <a:r>
              <a:rPr lang="en-US" altLang="ko-KR" sz="1050" dirty="0" smtClean="0"/>
              <a:t>3 / 5</a:t>
            </a:r>
            <a:endParaRPr lang="ko-KR" altLang="en-US" sz="1050" dirty="0"/>
          </a:p>
        </p:txBody>
      </p:sp>
      <p:sp>
        <p:nvSpPr>
          <p:cNvPr id="314" name="모서리가 둥근 직사각형 313"/>
          <p:cNvSpPr/>
          <p:nvPr/>
        </p:nvSpPr>
        <p:spPr>
          <a:xfrm>
            <a:off x="3358258" y="2904438"/>
            <a:ext cx="3013159" cy="1848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315" name="직사각형 314"/>
          <p:cNvSpPr/>
          <p:nvPr/>
        </p:nvSpPr>
        <p:spPr>
          <a:xfrm>
            <a:off x="3358258" y="2964136"/>
            <a:ext cx="3013158" cy="84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분마다 새로운 수습생을</a:t>
            </a:r>
            <a:endParaRPr lang="en-US" altLang="ko-KR" sz="12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모집 할 수 있습니다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6" name="모서리가 둥근 직사각형 315"/>
          <p:cNvSpPr/>
          <p:nvPr/>
        </p:nvSpPr>
        <p:spPr>
          <a:xfrm>
            <a:off x="4551350" y="4877958"/>
            <a:ext cx="844351" cy="2740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317" name="모서리가 둥근 직사각형 316"/>
          <p:cNvSpPr/>
          <p:nvPr/>
        </p:nvSpPr>
        <p:spPr>
          <a:xfrm>
            <a:off x="5468991" y="4877958"/>
            <a:ext cx="844351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취소</a:t>
            </a:r>
          </a:p>
        </p:txBody>
      </p:sp>
      <p:sp>
        <p:nvSpPr>
          <p:cNvPr id="318" name="모서리가 둥근 직사각형 317"/>
          <p:cNvSpPr/>
          <p:nvPr/>
        </p:nvSpPr>
        <p:spPr>
          <a:xfrm>
            <a:off x="3348408" y="4895258"/>
            <a:ext cx="1318933" cy="256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비용</a:t>
            </a:r>
            <a:endParaRPr lang="ko-KR" altLang="en-US" sz="1050" dirty="0"/>
          </a:p>
        </p:txBody>
      </p:sp>
      <p:sp>
        <p:nvSpPr>
          <p:cNvPr id="319" name="직사각형 318"/>
          <p:cNvSpPr/>
          <p:nvPr/>
        </p:nvSpPr>
        <p:spPr>
          <a:xfrm>
            <a:off x="3358257" y="3796720"/>
            <a:ext cx="3013159" cy="84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영웅의 전투력이 높을 수록 더 좋은</a:t>
            </a:r>
            <a:endParaRPr lang="en-US" altLang="ko-KR" sz="12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수습생이 모집 될 확률이 높아집니다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0" name="모서리가 둥근 직사각형 319"/>
          <p:cNvSpPr/>
          <p:nvPr/>
        </p:nvSpPr>
        <p:spPr>
          <a:xfrm>
            <a:off x="6197624" y="2219740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pic>
        <p:nvPicPr>
          <p:cNvPr id="3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89" y="2909835"/>
            <a:ext cx="2628271" cy="6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" name="모서리가 둥근 직사각형 321"/>
          <p:cNvSpPr/>
          <p:nvPr/>
        </p:nvSpPr>
        <p:spPr>
          <a:xfrm>
            <a:off x="484137" y="2897516"/>
            <a:ext cx="2665406" cy="67278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3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92" y="3634157"/>
            <a:ext cx="2612562" cy="6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" name="모서리가 둥근 직사각형 323"/>
          <p:cNvSpPr/>
          <p:nvPr/>
        </p:nvSpPr>
        <p:spPr>
          <a:xfrm>
            <a:off x="481107" y="3622282"/>
            <a:ext cx="2665406" cy="67278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325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59" y="4368940"/>
            <a:ext cx="2618195" cy="65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모서리가 둥근 직사각형 325"/>
          <p:cNvSpPr/>
          <p:nvPr/>
        </p:nvSpPr>
        <p:spPr>
          <a:xfrm>
            <a:off x="481107" y="4357816"/>
            <a:ext cx="2665406" cy="66984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327" name="직사각형 326"/>
          <p:cNvSpPr/>
          <p:nvPr/>
        </p:nvSpPr>
        <p:spPr>
          <a:xfrm>
            <a:off x="504289" y="289944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8" name="직사각형 327"/>
          <p:cNvSpPr/>
          <p:nvPr/>
        </p:nvSpPr>
        <p:spPr>
          <a:xfrm>
            <a:off x="501259" y="36222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9" name="직사각형 328"/>
          <p:cNvSpPr/>
          <p:nvPr/>
        </p:nvSpPr>
        <p:spPr>
          <a:xfrm>
            <a:off x="501259" y="43794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0" name="그룹 329"/>
          <p:cNvGrpSpPr/>
          <p:nvPr/>
        </p:nvGrpSpPr>
        <p:grpSpPr>
          <a:xfrm>
            <a:off x="1069074" y="2922023"/>
            <a:ext cx="651260" cy="256414"/>
            <a:chOff x="4107917" y="2676042"/>
            <a:chExt cx="767506" cy="256414"/>
          </a:xfrm>
        </p:grpSpPr>
        <p:sp>
          <p:nvSpPr>
            <p:cNvPr id="331" name="포인트가 5개인 별 330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32" name="포인트가 5개인 별 331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33" name="포인트가 5개인 별 332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34" name="포인트가 5개인 별 333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35" name="직사각형 334"/>
          <p:cNvSpPr/>
          <p:nvPr/>
        </p:nvSpPr>
        <p:spPr>
          <a:xfrm>
            <a:off x="504289" y="31996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초심자 비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36" name="직사각형 335"/>
          <p:cNvSpPr/>
          <p:nvPr/>
        </p:nvSpPr>
        <p:spPr>
          <a:xfrm>
            <a:off x="501259" y="388671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귀요미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37" name="직사각형 336"/>
          <p:cNvSpPr/>
          <p:nvPr/>
        </p:nvSpPr>
        <p:spPr>
          <a:xfrm>
            <a:off x="501259" y="460786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오빠어디가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8" name="그룹 337"/>
          <p:cNvGrpSpPr/>
          <p:nvPr/>
        </p:nvGrpSpPr>
        <p:grpSpPr>
          <a:xfrm>
            <a:off x="1091682" y="3655314"/>
            <a:ext cx="506699" cy="256414"/>
            <a:chOff x="4107917" y="2676042"/>
            <a:chExt cx="597142" cy="256414"/>
          </a:xfrm>
        </p:grpSpPr>
        <p:sp>
          <p:nvSpPr>
            <p:cNvPr id="339" name="포인트가 5개인 별 338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40" name="포인트가 5개인 별 339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41" name="포인트가 5개인 별 340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42" name="포인트가 5개인 별 341"/>
          <p:cNvSpPr/>
          <p:nvPr/>
        </p:nvSpPr>
        <p:spPr>
          <a:xfrm>
            <a:off x="1066045" y="4381129"/>
            <a:ext cx="217578" cy="256414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43" name="모서리가 둥근 직사각형 342"/>
          <p:cNvSpPr/>
          <p:nvPr/>
        </p:nvSpPr>
        <p:spPr>
          <a:xfrm>
            <a:off x="2480945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344" name="모서리가 둥근 직사각형 343"/>
          <p:cNvSpPr/>
          <p:nvPr/>
        </p:nvSpPr>
        <p:spPr>
          <a:xfrm>
            <a:off x="2811200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45" name="모서리가 둥근 직사각형 344"/>
          <p:cNvSpPr/>
          <p:nvPr/>
        </p:nvSpPr>
        <p:spPr>
          <a:xfrm>
            <a:off x="2808170" y="395728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46" name="모서리가 둥근 직사각형 345"/>
          <p:cNvSpPr/>
          <p:nvPr/>
        </p:nvSpPr>
        <p:spPr>
          <a:xfrm>
            <a:off x="2808170" y="468973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47" name="직사각형 346"/>
          <p:cNvSpPr/>
          <p:nvPr/>
        </p:nvSpPr>
        <p:spPr>
          <a:xfrm>
            <a:off x="2374070" y="289944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8" name="직사각형 347"/>
          <p:cNvSpPr/>
          <p:nvPr/>
        </p:nvSpPr>
        <p:spPr>
          <a:xfrm>
            <a:off x="2371040" y="36222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9" name="직사각형 348"/>
          <p:cNvSpPr/>
          <p:nvPr/>
        </p:nvSpPr>
        <p:spPr>
          <a:xfrm>
            <a:off x="2371040" y="43794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551" y="2957648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521" y="368034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521" y="443752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3" name="직선 연결선 352"/>
          <p:cNvCxnSpPr/>
          <p:nvPr/>
        </p:nvCxnSpPr>
        <p:spPr>
          <a:xfrm>
            <a:off x="3208957" y="2906152"/>
            <a:ext cx="0" cy="22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타원 353"/>
          <p:cNvSpPr/>
          <p:nvPr/>
        </p:nvSpPr>
        <p:spPr>
          <a:xfrm>
            <a:off x="3141218" y="410008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5" name="모서리가 둥근 직사각형 354"/>
          <p:cNvSpPr/>
          <p:nvPr/>
        </p:nvSpPr>
        <p:spPr>
          <a:xfrm>
            <a:off x="2342916" y="2540997"/>
            <a:ext cx="903271" cy="2613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-59 : 21</a:t>
            </a:r>
            <a:endParaRPr lang="ko-KR" altLang="en-US" sz="1050" dirty="0"/>
          </a:p>
        </p:txBody>
      </p:sp>
      <p:sp>
        <p:nvSpPr>
          <p:cNvPr id="356" name="모서리가 둥근 직사각형 355"/>
          <p:cNvSpPr/>
          <p:nvPr/>
        </p:nvSpPr>
        <p:spPr>
          <a:xfrm>
            <a:off x="350430" y="2508745"/>
            <a:ext cx="2020610" cy="309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모집 목록 초기화  </a:t>
            </a:r>
            <a:r>
              <a:rPr lang="en-US" altLang="ko-KR" sz="1050" dirty="0" smtClean="0"/>
              <a:t>-1: 19 : 21</a:t>
            </a:r>
            <a:endParaRPr lang="ko-KR" altLang="en-US" sz="1050" dirty="0"/>
          </a:p>
        </p:txBody>
      </p:sp>
      <p:sp>
        <p:nvSpPr>
          <p:cNvPr id="358" name="타원 357"/>
          <p:cNvSpPr/>
          <p:nvPr/>
        </p:nvSpPr>
        <p:spPr>
          <a:xfrm>
            <a:off x="1989924" y="239176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9" name="타원 358"/>
          <p:cNvSpPr/>
          <p:nvPr/>
        </p:nvSpPr>
        <p:spPr>
          <a:xfrm>
            <a:off x="787215" y="323786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2160473" y="323798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2459373" y="3958866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2160473" y="394681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2459373" y="470291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63" name="모서리가 둥근 직사각형 62"/>
          <p:cNvSpPr/>
          <p:nvPr/>
        </p:nvSpPr>
        <p:spPr>
          <a:xfrm>
            <a:off x="2160473" y="470291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646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모드의 수습생 정보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10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선택한 수습생 테두리 하이라이트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선택한 수습생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이름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스탯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46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15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1845592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모서리가 둥근 직사각형 157"/>
          <p:cNvSpPr/>
          <p:nvPr/>
        </p:nvSpPr>
        <p:spPr>
          <a:xfrm>
            <a:off x="328990" y="2198450"/>
            <a:ext cx="6173924" cy="3168351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382942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임무</a:t>
            </a:r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2342916" y="2244662"/>
            <a:ext cx="925894" cy="26408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161" name="모서리가 둥근 직사각형 160"/>
          <p:cNvSpPr/>
          <p:nvPr/>
        </p:nvSpPr>
        <p:spPr>
          <a:xfrm>
            <a:off x="1362929" y="2244662"/>
            <a:ext cx="925894" cy="2640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관리</a:t>
            </a:r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382943" y="2469130"/>
            <a:ext cx="6085032" cy="2837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3292848" y="2518995"/>
            <a:ext cx="3148243" cy="272099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447293" y="2861604"/>
            <a:ext cx="2810616" cy="231047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3246186" y="2595127"/>
            <a:ext cx="1253773" cy="274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수습생 보유   </a:t>
            </a:r>
            <a:r>
              <a:rPr lang="en-US" altLang="ko-KR" sz="1050" dirty="0" smtClean="0"/>
              <a:t>3 / 5</a:t>
            </a:r>
            <a:endParaRPr lang="ko-KR" altLang="en-US" sz="1050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3358258" y="2904438"/>
            <a:ext cx="3013159" cy="1848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6197624" y="2219740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89" y="2909835"/>
            <a:ext cx="2628271" cy="6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모서리가 둥근 직사각형 168"/>
          <p:cNvSpPr/>
          <p:nvPr/>
        </p:nvSpPr>
        <p:spPr>
          <a:xfrm>
            <a:off x="484137" y="2897516"/>
            <a:ext cx="2665406" cy="67278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92" y="3634157"/>
            <a:ext cx="2612562" cy="66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모서리가 둥근 직사각형 170"/>
          <p:cNvSpPr/>
          <p:nvPr/>
        </p:nvSpPr>
        <p:spPr>
          <a:xfrm>
            <a:off x="481107" y="3622282"/>
            <a:ext cx="2665406" cy="672782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pic>
        <p:nvPicPr>
          <p:cNvPr id="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59" y="4368940"/>
            <a:ext cx="2618195" cy="65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모서리가 둥근 직사각형 172"/>
          <p:cNvSpPr/>
          <p:nvPr/>
        </p:nvSpPr>
        <p:spPr>
          <a:xfrm>
            <a:off x="481107" y="4357816"/>
            <a:ext cx="2665406" cy="669845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174" name="직사각형 173"/>
          <p:cNvSpPr/>
          <p:nvPr/>
        </p:nvSpPr>
        <p:spPr>
          <a:xfrm>
            <a:off x="504289" y="289944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501259" y="36222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501259" y="43794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 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069074" y="2922023"/>
            <a:ext cx="651260" cy="256414"/>
            <a:chOff x="4107917" y="2676042"/>
            <a:chExt cx="767506" cy="256414"/>
          </a:xfrm>
        </p:grpSpPr>
        <p:sp>
          <p:nvSpPr>
            <p:cNvPr id="178" name="포인트가 5개인 별 177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9" name="포인트가 5개인 별 178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0" name="포인트가 5개인 별 179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1" name="포인트가 5개인 별 180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82" name="직사각형 181"/>
          <p:cNvSpPr/>
          <p:nvPr/>
        </p:nvSpPr>
        <p:spPr>
          <a:xfrm>
            <a:off x="504289" y="3199630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초심자 비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501259" y="3886717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귀요미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501259" y="4607864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오빠어디가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85" name="그룹 184"/>
          <p:cNvGrpSpPr/>
          <p:nvPr/>
        </p:nvGrpSpPr>
        <p:grpSpPr>
          <a:xfrm>
            <a:off x="1091682" y="3655314"/>
            <a:ext cx="506699" cy="256414"/>
            <a:chOff x="4107917" y="2676042"/>
            <a:chExt cx="597142" cy="256414"/>
          </a:xfrm>
        </p:grpSpPr>
        <p:sp>
          <p:nvSpPr>
            <p:cNvPr id="186" name="포인트가 5개인 별 185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7" name="포인트가 5개인 별 186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8" name="포인트가 5개인 별 187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89" name="포인트가 5개인 별 188"/>
          <p:cNvSpPr/>
          <p:nvPr/>
        </p:nvSpPr>
        <p:spPr>
          <a:xfrm>
            <a:off x="1066045" y="4381129"/>
            <a:ext cx="217578" cy="256414"/>
          </a:xfrm>
          <a:prstGeom prst="star5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0" name="모서리가 둥근 직사각형 189"/>
          <p:cNvSpPr/>
          <p:nvPr/>
        </p:nvSpPr>
        <p:spPr>
          <a:xfrm>
            <a:off x="2480945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191" name="모서리가 둥근 직사각형 190"/>
          <p:cNvSpPr/>
          <p:nvPr/>
        </p:nvSpPr>
        <p:spPr>
          <a:xfrm>
            <a:off x="2811200" y="3233264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92" name="모서리가 둥근 직사각형 191"/>
          <p:cNvSpPr/>
          <p:nvPr/>
        </p:nvSpPr>
        <p:spPr>
          <a:xfrm>
            <a:off x="2808170" y="3957288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93" name="모서리가 둥근 직사각형 192"/>
          <p:cNvSpPr/>
          <p:nvPr/>
        </p:nvSpPr>
        <p:spPr>
          <a:xfrm>
            <a:off x="2808170" y="468973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194" name="직사각형 193"/>
          <p:cNvSpPr/>
          <p:nvPr/>
        </p:nvSpPr>
        <p:spPr>
          <a:xfrm>
            <a:off x="2374070" y="2899449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2371040" y="3622281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89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2371040" y="4379463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551" y="2957648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521" y="3680342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521" y="4437524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9" name="직선 연결선 328"/>
          <p:cNvCxnSpPr/>
          <p:nvPr/>
        </p:nvCxnSpPr>
        <p:spPr>
          <a:xfrm>
            <a:off x="3208957" y="2906152"/>
            <a:ext cx="0" cy="22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타원 329"/>
          <p:cNvSpPr/>
          <p:nvPr/>
        </p:nvSpPr>
        <p:spPr>
          <a:xfrm>
            <a:off x="3141218" y="410008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2" name="모서리가 둥근 직사각형 351"/>
          <p:cNvSpPr/>
          <p:nvPr/>
        </p:nvSpPr>
        <p:spPr>
          <a:xfrm>
            <a:off x="2342916" y="2540997"/>
            <a:ext cx="903271" cy="2613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/>
              <a:t>-59 : 21</a:t>
            </a:r>
            <a:endParaRPr lang="ko-KR" altLang="en-US" sz="1050" dirty="0"/>
          </a:p>
        </p:txBody>
      </p:sp>
      <p:sp>
        <p:nvSpPr>
          <p:cNvPr id="353" name="모서리가 둥근 직사각형 352"/>
          <p:cNvSpPr/>
          <p:nvPr/>
        </p:nvSpPr>
        <p:spPr>
          <a:xfrm>
            <a:off x="350430" y="2508745"/>
            <a:ext cx="2020610" cy="309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모집 목록 초기화  </a:t>
            </a:r>
            <a:r>
              <a:rPr lang="en-US" altLang="ko-KR" sz="1050" dirty="0" smtClean="0"/>
              <a:t>-1: 19 : 21</a:t>
            </a:r>
            <a:endParaRPr lang="ko-KR" altLang="en-US" sz="1050" dirty="0"/>
          </a:p>
        </p:txBody>
      </p:sp>
      <p:sp>
        <p:nvSpPr>
          <p:cNvPr id="354" name="모서리가 둥근 직사각형 353"/>
          <p:cNvSpPr/>
          <p:nvPr/>
        </p:nvSpPr>
        <p:spPr>
          <a:xfrm>
            <a:off x="3358258" y="2904438"/>
            <a:ext cx="3013159" cy="1848538"/>
          </a:xfrm>
          <a:prstGeom prst="roundRect">
            <a:avLst>
              <a:gd name="adj" fmla="val 319"/>
            </a:avLst>
          </a:prstGeom>
          <a:solidFill>
            <a:schemeClr val="bg1">
              <a:lumMod val="50000"/>
              <a:alpha val="60000"/>
            </a:schemeClr>
          </a:solidFill>
          <a:ln>
            <a:solidFill>
              <a:srgbClr val="F792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400" dirty="0"/>
          </a:p>
        </p:txBody>
      </p:sp>
      <p:sp>
        <p:nvSpPr>
          <p:cNvPr id="355" name="모서리가 둥근 직사각형 354"/>
          <p:cNvSpPr/>
          <p:nvPr/>
        </p:nvSpPr>
        <p:spPr>
          <a:xfrm>
            <a:off x="4551350" y="4877958"/>
            <a:ext cx="844351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고용</a:t>
            </a:r>
          </a:p>
        </p:txBody>
      </p:sp>
      <p:sp>
        <p:nvSpPr>
          <p:cNvPr id="356" name="모서리가 둥근 직사각형 355"/>
          <p:cNvSpPr/>
          <p:nvPr/>
        </p:nvSpPr>
        <p:spPr>
          <a:xfrm>
            <a:off x="5468991" y="4877958"/>
            <a:ext cx="844351" cy="2740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취소</a:t>
            </a:r>
          </a:p>
        </p:txBody>
      </p:sp>
      <p:sp>
        <p:nvSpPr>
          <p:cNvPr id="357" name="모서리가 둥근 직사각형 356"/>
          <p:cNvSpPr/>
          <p:nvPr/>
        </p:nvSpPr>
        <p:spPr>
          <a:xfrm>
            <a:off x="3348408" y="4895258"/>
            <a:ext cx="1318933" cy="256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비용</a:t>
            </a:r>
            <a:r>
              <a:rPr lang="en-US" altLang="ko-KR" sz="1050" dirty="0" smtClean="0"/>
              <a:t>: 50,000 </a:t>
            </a:r>
            <a:r>
              <a:rPr lang="ko-KR" altLang="en-US" sz="1050" dirty="0" smtClean="0"/>
              <a:t>골드</a:t>
            </a:r>
            <a:endParaRPr lang="ko-KR" altLang="en-US" sz="1050" dirty="0"/>
          </a:p>
        </p:txBody>
      </p:sp>
      <p:sp>
        <p:nvSpPr>
          <p:cNvPr id="358" name="직사각형 357"/>
          <p:cNvSpPr/>
          <p:nvPr/>
        </p:nvSpPr>
        <p:spPr>
          <a:xfrm>
            <a:off x="3330390" y="3594512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rgbClr val="FFC000"/>
                  </a:solidFill>
                </a:ln>
                <a:solidFill>
                  <a:schemeClr val="tx1"/>
                </a:solidFill>
              </a:rPr>
              <a:t>물리 공격력</a:t>
            </a:r>
            <a:endParaRPr lang="ko-KR" altLang="en-US" sz="1000" dirty="0">
              <a:ln w="3175"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9" name="직사각형 358"/>
          <p:cNvSpPr/>
          <p:nvPr/>
        </p:nvSpPr>
        <p:spPr>
          <a:xfrm>
            <a:off x="4862549" y="3594512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공격력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0" name="직사각형 359"/>
          <p:cNvSpPr/>
          <p:nvPr/>
        </p:nvSpPr>
        <p:spPr>
          <a:xfrm>
            <a:off x="4282071" y="3594512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1" name="직사각형 360"/>
          <p:cNvSpPr/>
          <p:nvPr/>
        </p:nvSpPr>
        <p:spPr>
          <a:xfrm>
            <a:off x="3330390" y="3908840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물리 방어력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2" name="직사각형 361"/>
          <p:cNvSpPr/>
          <p:nvPr/>
        </p:nvSpPr>
        <p:spPr>
          <a:xfrm>
            <a:off x="4862549" y="3908840"/>
            <a:ext cx="923148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마법 방어력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3" name="직사각형 362"/>
          <p:cNvSpPr/>
          <p:nvPr/>
        </p:nvSpPr>
        <p:spPr>
          <a:xfrm>
            <a:off x="4282071" y="3908840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4" name="직사각형 363"/>
          <p:cNvSpPr/>
          <p:nvPr/>
        </p:nvSpPr>
        <p:spPr>
          <a:xfrm>
            <a:off x="3330390" y="4229559"/>
            <a:ext cx="913330" cy="32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체력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5" name="직사각형 364"/>
          <p:cNvSpPr/>
          <p:nvPr/>
        </p:nvSpPr>
        <p:spPr>
          <a:xfrm>
            <a:off x="4282071" y="4229559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6" name="직사각형 365"/>
          <p:cNvSpPr/>
          <p:nvPr/>
        </p:nvSpPr>
        <p:spPr>
          <a:xfrm>
            <a:off x="5843801" y="3594512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7" name="직사각형 366"/>
          <p:cNvSpPr/>
          <p:nvPr/>
        </p:nvSpPr>
        <p:spPr>
          <a:xfrm>
            <a:off x="5843801" y="3908840"/>
            <a:ext cx="522375" cy="30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  <a:endParaRPr lang="ko-KR" alt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49" y="2937948"/>
            <a:ext cx="2899293" cy="6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" name="직사각형 368"/>
          <p:cNvSpPr/>
          <p:nvPr/>
        </p:nvSpPr>
        <p:spPr>
          <a:xfrm>
            <a:off x="3414049" y="292756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71" name="그룹 370"/>
          <p:cNvGrpSpPr/>
          <p:nvPr/>
        </p:nvGrpSpPr>
        <p:grpSpPr>
          <a:xfrm>
            <a:off x="3978834" y="2950136"/>
            <a:ext cx="651260" cy="256414"/>
            <a:chOff x="4107917" y="2676042"/>
            <a:chExt cx="767506" cy="256414"/>
          </a:xfrm>
        </p:grpSpPr>
        <p:sp>
          <p:nvSpPr>
            <p:cNvPr id="372" name="포인트가 5개인 별 371"/>
            <p:cNvSpPr/>
            <p:nvPr/>
          </p:nvSpPr>
          <p:spPr>
            <a:xfrm>
              <a:off x="4107917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73" name="포인트가 5개인 별 372"/>
            <p:cNvSpPr/>
            <p:nvPr/>
          </p:nvSpPr>
          <p:spPr>
            <a:xfrm>
              <a:off x="4278281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74" name="포인트가 5개인 별 373"/>
            <p:cNvSpPr/>
            <p:nvPr/>
          </p:nvSpPr>
          <p:spPr>
            <a:xfrm>
              <a:off x="4448645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75" name="포인트가 5개인 별 374"/>
            <p:cNvSpPr/>
            <p:nvPr/>
          </p:nvSpPr>
          <p:spPr>
            <a:xfrm>
              <a:off x="4619009" y="2676042"/>
              <a:ext cx="256414" cy="256414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76" name="직사각형 375"/>
          <p:cNvSpPr/>
          <p:nvPr/>
        </p:nvSpPr>
        <p:spPr>
          <a:xfrm>
            <a:off x="3414049" y="3227743"/>
            <a:ext cx="1588292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초심자 비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7" name="모서리가 둥근 직사각형 376"/>
          <p:cNvSpPr/>
          <p:nvPr/>
        </p:nvSpPr>
        <p:spPr>
          <a:xfrm>
            <a:off x="5647567" y="326137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  <p:sp>
        <p:nvSpPr>
          <p:cNvPr id="378" name="모서리가 둥근 직사각형 377"/>
          <p:cNvSpPr/>
          <p:nvPr/>
        </p:nvSpPr>
        <p:spPr>
          <a:xfrm>
            <a:off x="5977822" y="326137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379" name="직사각형 378"/>
          <p:cNvSpPr/>
          <p:nvPr/>
        </p:nvSpPr>
        <p:spPr>
          <a:xfrm>
            <a:off x="5600066" y="2927562"/>
            <a:ext cx="743941" cy="34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102</a:t>
            </a:r>
            <a:endParaRPr lang="ko-KR" alt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547" y="2985761"/>
            <a:ext cx="213020" cy="2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" name="타원 384"/>
          <p:cNvSpPr/>
          <p:nvPr/>
        </p:nvSpPr>
        <p:spPr>
          <a:xfrm>
            <a:off x="268009" y="305084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86" name="타원 385"/>
          <p:cNvSpPr/>
          <p:nvPr/>
        </p:nvSpPr>
        <p:spPr>
          <a:xfrm>
            <a:off x="5578921" y="405859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4" name="모서리가 둥근 직사각형 83"/>
          <p:cNvSpPr/>
          <p:nvPr/>
        </p:nvSpPr>
        <p:spPr>
          <a:xfrm>
            <a:off x="2160473" y="3237981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2459373" y="3962253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2160473" y="3962253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2459373" y="469466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88" name="모서리가 둥근 직사각형 87"/>
          <p:cNvSpPr/>
          <p:nvPr/>
        </p:nvSpPr>
        <p:spPr>
          <a:xfrm>
            <a:off x="2160473" y="4694669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/>
              <a:t>스킬</a:t>
            </a:r>
            <a:endParaRPr lang="ko-KR" altLang="en-US" sz="800" dirty="0"/>
          </a:p>
        </p:txBody>
      </p:sp>
      <p:sp>
        <p:nvSpPr>
          <p:cNvPr id="89" name="모서리가 둥근 직사각형 88"/>
          <p:cNvSpPr/>
          <p:nvPr/>
        </p:nvSpPr>
        <p:spPr>
          <a:xfrm>
            <a:off x="5323247" y="3261377"/>
            <a:ext cx="291488" cy="2756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/>
              <a:t>스킬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16329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8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 종류가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화산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빙하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전격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중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늪지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사막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암벽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난이도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: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암흑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지옥불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보상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테이블에서 다룹니다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던전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던전</a:t>
            </a:r>
            <a:r>
              <a:rPr lang="ko-KR" altLang="en-US" sz="1000" dirty="0" smtClean="0">
                <a:solidFill>
                  <a:schemeClr val="tx1"/>
                </a:solidFill>
              </a:rPr>
              <a:t> 관련 스킬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chemeClr val="tx1"/>
                </a:solidFill>
              </a:rPr>
              <a:t>성소 관련 스킬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chemeClr val="tx1"/>
                </a:solidFill>
              </a:rPr>
              <a:t>기타 스킬</a:t>
            </a:r>
            <a:endParaRPr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수습생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스킬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5688"/>
              </p:ext>
            </p:extLst>
          </p:nvPr>
        </p:nvGraphicFramePr>
        <p:xfrm>
          <a:off x="116632" y="1763688"/>
          <a:ext cx="6624736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090"/>
                <a:gridCol w="1206134"/>
                <a:gridCol w="4608512"/>
              </a:tblGrid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 err="1">
                          <a:effectLst/>
                        </a:rPr>
                        <a:t>스킬명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효과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화염방패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화산 </a:t>
                      </a:r>
                      <a:r>
                        <a:rPr lang="ko-KR" altLang="en-US" sz="900" u="none" strike="noStrike" dirty="0" err="1">
                          <a:effectLst/>
                        </a:rPr>
                        <a:t>던전</a:t>
                      </a:r>
                      <a:r>
                        <a:rPr lang="ko-KR" altLang="en-US" sz="900" u="none" strike="noStrike" dirty="0">
                          <a:effectLst/>
                        </a:rPr>
                        <a:t> 성공률 </a:t>
                      </a:r>
                      <a:r>
                        <a:rPr lang="en-US" altLang="ko-KR" sz="900" u="none" strike="noStrike" dirty="0">
                          <a:effectLst/>
                        </a:rPr>
                        <a:t>+30%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얼음갑옷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빙하 </a:t>
                      </a:r>
                      <a:r>
                        <a:rPr lang="ko-KR" altLang="en-US" sz="900" u="none" strike="noStrike" dirty="0" err="1">
                          <a:effectLst/>
                        </a:rPr>
                        <a:t>던전</a:t>
                      </a:r>
                      <a:r>
                        <a:rPr lang="ko-KR" altLang="en-US" sz="900" u="none" strike="noStrike" dirty="0">
                          <a:effectLst/>
                        </a:rPr>
                        <a:t> 성공률 </a:t>
                      </a:r>
                      <a:r>
                        <a:rPr lang="en-US" altLang="ko-KR" sz="900" u="none" strike="noStrike" dirty="0">
                          <a:effectLst/>
                        </a:rPr>
                        <a:t>+30%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전격망토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전격 던전 성공률 </a:t>
                      </a:r>
                      <a:r>
                        <a:rPr lang="en-US" altLang="ko-KR" sz="900" u="none" strike="noStrike">
                          <a:effectLst/>
                        </a:rPr>
                        <a:t>+30%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4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축지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늪지 던전 성공률 </a:t>
                      </a:r>
                      <a:r>
                        <a:rPr lang="en-US" altLang="ko-KR" sz="900" u="none" strike="noStrike">
                          <a:effectLst/>
                        </a:rPr>
                        <a:t>+30%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5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마법의 샘물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사막 </a:t>
                      </a:r>
                      <a:r>
                        <a:rPr lang="ko-KR" altLang="en-US" sz="900" u="none" strike="noStrike" dirty="0" err="1">
                          <a:effectLst/>
                        </a:rPr>
                        <a:t>던전</a:t>
                      </a:r>
                      <a:r>
                        <a:rPr lang="ko-KR" altLang="en-US" sz="900" u="none" strike="noStrike" dirty="0">
                          <a:effectLst/>
                        </a:rPr>
                        <a:t> 성공률 </a:t>
                      </a:r>
                      <a:r>
                        <a:rPr lang="en-US" altLang="ko-KR" sz="900" u="none" strike="noStrike" dirty="0">
                          <a:effectLst/>
                        </a:rPr>
                        <a:t>+30%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등반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암벽 던전 성공률 </a:t>
                      </a:r>
                      <a:r>
                        <a:rPr lang="en-US" altLang="ko-KR" sz="900" u="none" strike="noStrike">
                          <a:effectLst/>
                        </a:rPr>
                        <a:t>+30%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빛의 정령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암흑 던전 성공률 </a:t>
                      </a:r>
                      <a:r>
                        <a:rPr lang="en-US" altLang="ko-KR" sz="900" u="none" strike="noStrike">
                          <a:effectLst/>
                        </a:rPr>
                        <a:t>+30%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수호 정령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지옥불 던전 성공률 </a:t>
                      </a:r>
                      <a:r>
                        <a:rPr lang="en-US" altLang="ko-KR" sz="900" u="none" strike="noStrike">
                          <a:effectLst/>
                        </a:rPr>
                        <a:t>+30%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모험의 달인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모든 던전 성공률 </a:t>
                      </a:r>
                      <a:r>
                        <a:rPr lang="en-US" altLang="ko-KR" sz="900" u="none" strike="noStrike">
                          <a:effectLst/>
                        </a:rPr>
                        <a:t>+5%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화염 화살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화산 던전 탐험 시간 </a:t>
                      </a:r>
                      <a:r>
                        <a:rPr lang="en-US" altLang="ko-KR" sz="900" u="none" strike="noStrike">
                          <a:effectLst/>
                        </a:rPr>
                        <a:t>10% </a:t>
                      </a:r>
                      <a:r>
                        <a:rPr lang="ko-KR" altLang="en-US" sz="900" u="none" strike="noStrike">
                          <a:effectLst/>
                        </a:rPr>
                        <a:t>감소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얼음창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빙하 던전 탐험 시간 </a:t>
                      </a:r>
                      <a:r>
                        <a:rPr lang="en-US" altLang="ko-KR" sz="900" u="none" strike="noStrike">
                          <a:effectLst/>
                        </a:rPr>
                        <a:t>10% </a:t>
                      </a:r>
                      <a:r>
                        <a:rPr lang="ko-KR" altLang="en-US" sz="900" u="none" strike="noStrike">
                          <a:effectLst/>
                        </a:rPr>
                        <a:t>감소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번개 폭풍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전격 던전 탐험 시간 </a:t>
                      </a:r>
                      <a:r>
                        <a:rPr lang="en-US" altLang="ko-KR" sz="900" u="none" strike="noStrike">
                          <a:effectLst/>
                        </a:rPr>
                        <a:t>10% </a:t>
                      </a:r>
                      <a:r>
                        <a:rPr lang="ko-KR" altLang="en-US" sz="900" u="none" strike="noStrike">
                          <a:effectLst/>
                        </a:rPr>
                        <a:t>감소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13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구름 장화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늪지 </a:t>
                      </a:r>
                      <a:r>
                        <a:rPr lang="ko-KR" altLang="en-US" sz="900" u="none" strike="noStrike" dirty="0" err="1">
                          <a:effectLst/>
                        </a:rPr>
                        <a:t>던전</a:t>
                      </a:r>
                      <a:r>
                        <a:rPr lang="ko-KR" altLang="en-US" sz="900" u="none" strike="noStrike" dirty="0">
                          <a:effectLst/>
                        </a:rPr>
                        <a:t> 탐험 시간 </a:t>
                      </a:r>
                      <a:r>
                        <a:rPr lang="en-US" altLang="ko-KR" sz="900" u="none" strike="noStrike" dirty="0">
                          <a:effectLst/>
                        </a:rPr>
                        <a:t>10% </a:t>
                      </a:r>
                      <a:r>
                        <a:rPr lang="ko-KR" altLang="en-US" sz="900" u="none" strike="noStrike" dirty="0">
                          <a:effectLst/>
                        </a:rPr>
                        <a:t>감소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낙타 조련사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사막 던전 탐험 시간 </a:t>
                      </a:r>
                      <a:r>
                        <a:rPr lang="en-US" altLang="ko-KR" sz="900" u="none" strike="noStrike">
                          <a:effectLst/>
                        </a:rPr>
                        <a:t>10% </a:t>
                      </a:r>
                      <a:r>
                        <a:rPr lang="ko-KR" altLang="en-US" sz="900" u="none" strike="noStrike">
                          <a:effectLst/>
                        </a:rPr>
                        <a:t>감소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산악 전문가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암벽 던전 탐험 시간 </a:t>
                      </a:r>
                      <a:r>
                        <a:rPr lang="en-US" altLang="ko-KR" sz="900" u="none" strike="noStrike">
                          <a:effectLst/>
                        </a:rPr>
                        <a:t>10% </a:t>
                      </a:r>
                      <a:r>
                        <a:rPr lang="ko-KR" altLang="en-US" sz="900" u="none" strike="noStrike">
                          <a:effectLst/>
                        </a:rPr>
                        <a:t>감소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16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횃불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암흑 던전 탐험 시간 </a:t>
                      </a:r>
                      <a:r>
                        <a:rPr lang="en-US" altLang="ko-KR" sz="900" u="none" strike="noStrike">
                          <a:effectLst/>
                        </a:rPr>
                        <a:t>10% </a:t>
                      </a:r>
                      <a:r>
                        <a:rPr lang="ko-KR" altLang="en-US" sz="900" u="none" strike="noStrike">
                          <a:effectLst/>
                        </a:rPr>
                        <a:t>감소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수호신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지옥불 던전 탐험 시간 </a:t>
                      </a:r>
                      <a:r>
                        <a:rPr lang="en-US" altLang="ko-KR" sz="900" u="none" strike="noStrike">
                          <a:effectLst/>
                        </a:rPr>
                        <a:t>10% </a:t>
                      </a:r>
                      <a:r>
                        <a:rPr lang="ko-KR" altLang="en-US" sz="900" u="none" strike="noStrike">
                          <a:effectLst/>
                        </a:rPr>
                        <a:t>감소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탐험의 달인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모든 던전 탐험 시간 </a:t>
                      </a:r>
                      <a:r>
                        <a:rPr lang="en-US" altLang="ko-KR" sz="900" u="none" strike="noStrike">
                          <a:effectLst/>
                        </a:rPr>
                        <a:t>1% </a:t>
                      </a:r>
                      <a:r>
                        <a:rPr lang="ko-KR" altLang="en-US" sz="900" u="none" strike="noStrike">
                          <a:effectLst/>
                        </a:rPr>
                        <a:t>감소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19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동전 수집가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던전 탐험 성공 시 골드 획득량 </a:t>
                      </a:r>
                      <a:r>
                        <a:rPr lang="en-US" altLang="ko-KR" sz="900" u="none" strike="noStrike">
                          <a:effectLst/>
                        </a:rPr>
                        <a:t>+20%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20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지폐 수집가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 err="1">
                          <a:effectLst/>
                        </a:rPr>
                        <a:t>던전</a:t>
                      </a:r>
                      <a:r>
                        <a:rPr lang="ko-KR" altLang="en-US" sz="900" u="none" strike="noStrike" dirty="0">
                          <a:effectLst/>
                        </a:rPr>
                        <a:t> 탐험 성공 시 골드 </a:t>
                      </a:r>
                      <a:r>
                        <a:rPr lang="ko-KR" altLang="en-US" sz="900" u="none" strike="noStrike" dirty="0" err="1">
                          <a:effectLst/>
                        </a:rPr>
                        <a:t>획득량</a:t>
                      </a:r>
                      <a:r>
                        <a:rPr lang="ko-KR" altLang="en-US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</a:rPr>
                        <a:t>+30%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21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반짝이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던전 탐험 성공 시 골드 획득량 </a:t>
                      </a:r>
                      <a:r>
                        <a:rPr lang="en-US" altLang="ko-KR" sz="900" u="none" strike="noStrike">
                          <a:effectLst/>
                        </a:rPr>
                        <a:t>+40%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22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익숙함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던전 탐험 성공 시 경험치 획득량 </a:t>
                      </a:r>
                      <a:r>
                        <a:rPr lang="en-US" altLang="ko-KR" sz="900" u="none" strike="noStrike">
                          <a:effectLst/>
                        </a:rPr>
                        <a:t>+10%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23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노련함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 err="1">
                          <a:effectLst/>
                        </a:rPr>
                        <a:t>던전</a:t>
                      </a:r>
                      <a:r>
                        <a:rPr lang="ko-KR" altLang="en-US" sz="900" u="none" strike="noStrike" dirty="0">
                          <a:effectLst/>
                        </a:rPr>
                        <a:t> 탐험 성공 시 경험치 </a:t>
                      </a:r>
                      <a:r>
                        <a:rPr lang="ko-KR" altLang="en-US" sz="900" u="none" strike="noStrike" dirty="0" err="1">
                          <a:effectLst/>
                        </a:rPr>
                        <a:t>획득량</a:t>
                      </a:r>
                      <a:r>
                        <a:rPr lang="ko-KR" altLang="en-US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</a:rPr>
                        <a:t>+20%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61265"/>
              </p:ext>
            </p:extLst>
          </p:nvPr>
        </p:nvGraphicFramePr>
        <p:xfrm>
          <a:off x="116632" y="6114853"/>
          <a:ext cx="6624736" cy="113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090"/>
                <a:gridCol w="1206134"/>
                <a:gridCol w="4608512"/>
              </a:tblGrid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 err="1">
                          <a:effectLst/>
                        </a:rPr>
                        <a:t>스킬명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효과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건축가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내 성소 건설 속도 감소량 </a:t>
                      </a:r>
                      <a:r>
                        <a:rPr lang="en-US" altLang="ko-KR" sz="900" u="none" strike="noStrike" dirty="0">
                          <a:effectLst/>
                        </a:rPr>
                        <a:t>+3%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일꾼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모든 건설 속도 감소량 </a:t>
                      </a:r>
                      <a:r>
                        <a:rPr lang="en-US" altLang="ko-KR" sz="900" u="none" strike="noStrike" dirty="0">
                          <a:effectLst/>
                        </a:rPr>
                        <a:t>+1%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친밀함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친구 성소 지원 시 </a:t>
                      </a:r>
                      <a:r>
                        <a:rPr lang="en-US" altLang="ko-KR" sz="900" u="none" strike="noStrike" dirty="0">
                          <a:effectLst/>
                        </a:rPr>
                        <a:t>FP </a:t>
                      </a:r>
                      <a:r>
                        <a:rPr lang="ko-KR" altLang="en-US" sz="900" u="none" strike="noStrike" dirty="0">
                          <a:effectLst/>
                        </a:rPr>
                        <a:t>추가 획득 </a:t>
                      </a:r>
                      <a:r>
                        <a:rPr lang="en-US" altLang="ko-KR" sz="900" u="none" strike="noStrike" dirty="0">
                          <a:effectLst/>
                        </a:rPr>
                        <a:t>+2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4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외톨이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내 성소 지원 시 </a:t>
                      </a:r>
                      <a:r>
                        <a:rPr lang="en-US" altLang="ko-KR" sz="900" u="none" strike="noStrike" dirty="0">
                          <a:effectLst/>
                        </a:rPr>
                        <a:t>FP 2 </a:t>
                      </a:r>
                      <a:r>
                        <a:rPr lang="ko-KR" altLang="en-US" sz="900" u="none" strike="noStrike" dirty="0">
                          <a:effectLst/>
                        </a:rPr>
                        <a:t>획득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5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금화 발견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지원 시 </a:t>
                      </a:r>
                      <a:r>
                        <a:rPr lang="en-US" altLang="ko-KR" sz="900" u="none" strike="noStrike" dirty="0">
                          <a:effectLst/>
                        </a:rPr>
                        <a:t>500</a:t>
                      </a:r>
                      <a:r>
                        <a:rPr lang="ko-KR" altLang="en-US" sz="900" u="none" strike="noStrike" dirty="0">
                          <a:effectLst/>
                        </a:rPr>
                        <a:t>골드 획득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 dirty="0">
                          <a:effectLst/>
                        </a:rPr>
                        <a:t>6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금광 발견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친구 성소 지원 시 </a:t>
                      </a:r>
                      <a:r>
                        <a:rPr lang="en-US" altLang="ko-KR" sz="900" u="none" strike="noStrike" dirty="0">
                          <a:effectLst/>
                        </a:rPr>
                        <a:t>800</a:t>
                      </a:r>
                      <a:r>
                        <a:rPr lang="ko-KR" altLang="en-US" sz="900" u="none" strike="noStrike" dirty="0">
                          <a:effectLst/>
                        </a:rPr>
                        <a:t>골드 획득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88970"/>
              </p:ext>
            </p:extLst>
          </p:nvPr>
        </p:nvGraphicFramePr>
        <p:xfrm>
          <a:off x="116632" y="7716905"/>
          <a:ext cx="6624736" cy="607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090"/>
                <a:gridCol w="1206134"/>
                <a:gridCol w="4608512"/>
              </a:tblGrid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 err="1">
                          <a:effectLst/>
                        </a:rPr>
                        <a:t>스킬명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효과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구급대원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임무 실패 시 회복 시간을 </a:t>
                      </a:r>
                      <a:r>
                        <a:rPr lang="en-US" altLang="ko-KR" sz="900" u="none" strike="noStrike" dirty="0">
                          <a:effectLst/>
                        </a:rPr>
                        <a:t>10% </a:t>
                      </a:r>
                      <a:r>
                        <a:rPr lang="ko-KR" altLang="en-US" sz="900" u="none" strike="noStrike" dirty="0">
                          <a:effectLst/>
                        </a:rPr>
                        <a:t>감소시킵니다</a:t>
                      </a:r>
                      <a:r>
                        <a:rPr lang="en-US" altLang="ko-KR" sz="900" u="none" strike="noStrike" dirty="0">
                          <a:effectLst/>
                        </a:rPr>
                        <a:t>.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지원의 달인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u="none" strike="noStrike" dirty="0" smtClean="0">
                          <a:effectLst/>
                        </a:rPr>
                        <a:t>성소 지원 후 수습생 재사용 대기 시간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10% </a:t>
                      </a:r>
                      <a:r>
                        <a:rPr lang="ko-KR" altLang="en-US" sz="900" u="none" strike="noStrike" dirty="0" smtClean="0">
                          <a:effectLst/>
                        </a:rPr>
                        <a:t>감소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 smtClean="0">
                          <a:effectLst/>
                        </a:rPr>
                        <a:t>불멸자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 수습생은 탐험을 실패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 회복 단계를 무시 합니다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모서리가 둥근 직사각형 4"/>
          <p:cNvSpPr/>
          <p:nvPr/>
        </p:nvSpPr>
        <p:spPr>
          <a:xfrm>
            <a:off x="116632" y="1763688"/>
            <a:ext cx="6624736" cy="656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재설정 예정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4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전투력 환산 공식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영웅의 전투력 환산 공식과 같은 공식을 갖습니다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기본 능력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+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장착 중인 장비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+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 정도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성공률 수식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rgbClr val="FF0000"/>
                </a:solidFill>
              </a:rPr>
              <a:t>던전의</a:t>
            </a:r>
            <a:r>
              <a:rPr lang="ko-KR" altLang="en-US" sz="1000" dirty="0" smtClean="0">
                <a:solidFill>
                  <a:srgbClr val="FF0000"/>
                </a:solidFill>
              </a:rPr>
              <a:t> 기본 성공률을 기준으로 수습생의 전투력과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던전의</a:t>
            </a:r>
            <a:r>
              <a:rPr lang="ko-KR" altLang="en-US" sz="1000" dirty="0" smtClean="0">
                <a:solidFill>
                  <a:srgbClr val="FF0000"/>
                </a:solidFill>
              </a:rPr>
              <a:t> 전투력</a:t>
            </a:r>
            <a:r>
              <a:rPr lang="en-US" altLang="ko-KR" sz="1000" dirty="0" smtClean="0">
                <a:solidFill>
                  <a:srgbClr val="FF0000"/>
                </a:solidFill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</a:rPr>
              <a:t>수습생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스킬의</a:t>
            </a:r>
            <a:r>
              <a:rPr lang="ko-KR" altLang="en-US" sz="1000" dirty="0" smtClean="0">
                <a:solidFill>
                  <a:srgbClr val="FF0000"/>
                </a:solidFill>
              </a:rPr>
              <a:t> 효과 등을 이용한 최종 성공률 수식이 필요 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실패 시 수습생 회복 수식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레벨이 높을 수록 오랜 시간 회복이 필요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회복 시간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초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소수점 반올림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 = 60*(2*(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수습생레벨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^2)*7%)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레벨 기준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초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50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레벨 기준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시간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수습생이 회복 시간을 감소 시키는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있다면 회복 시간 계산 후 적용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고용 관련 수습생 등장 확률 수식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캐릭터 전투력에 영향을 받게 하려고 구상 중이며 차후 전투력 밸런스 작업과 함께 진행 하겠습니다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탐험 비용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rgbClr val="FF0000"/>
                </a:solidFill>
              </a:rPr>
              <a:t>던전</a:t>
            </a:r>
            <a:r>
              <a:rPr lang="ko-KR" altLang="en-US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1000" dirty="0">
                <a:solidFill>
                  <a:srgbClr val="FF0000"/>
                </a:solidFill>
              </a:rPr>
              <a:t>전투력을 기준으로 탐험 비용을 다르게 책정 할 </a:t>
            </a:r>
            <a:r>
              <a:rPr lang="ko-KR" altLang="en-US" sz="1000" dirty="0" smtClean="0">
                <a:solidFill>
                  <a:srgbClr val="FF0000"/>
                </a:solidFill>
              </a:rPr>
              <a:t>예정으로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던전</a:t>
            </a:r>
            <a:r>
              <a:rPr lang="ko-KR" altLang="en-US" sz="1000" dirty="0" smtClean="0">
                <a:solidFill>
                  <a:srgbClr val="FF0000"/>
                </a:solidFill>
              </a:rPr>
              <a:t> 테이블에서 작성 될 것 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졸업 보상 수식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설정 전 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 시나리오 </a:t>
            </a:r>
            <a:r>
              <a:rPr lang="en-US" altLang="ko-KR" sz="1000" dirty="0" smtClean="0">
                <a:solidFill>
                  <a:srgbClr val="FF0000"/>
                </a:solidFill>
              </a:rPr>
              <a:t>– </a:t>
            </a:r>
            <a:r>
              <a:rPr lang="ko-KR" altLang="en-US" sz="1000" dirty="0" smtClean="0">
                <a:solidFill>
                  <a:srgbClr val="FF0000"/>
                </a:solidFill>
              </a:rPr>
              <a:t>설정 전 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가문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용병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기타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5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시나리오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멜황제와의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전쟁을 위하여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이터널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버금가는 전사들을 육성하기 위한 교육 기관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전쟁에서 요하는 전략과 전술 뿐 아니라 개인 전투 능력까지 모두 겸비한 우수한 인력을 빠르게 확보하여 장기화 되고 있는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멜황제와의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전쟁에 있어서 장기적으로 병력 손실을 줄이고 전쟁을 보다 단 시간에 종결시키기 위한 목적이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뛰어난 지휘관이 되기 위해 전 세계 각지에서 사람들이 몰려들었습니다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여기에는 유명한 가문 출신의 사람들은 물론이고 세계를 떠돌던 유명한 수습생들도 있었습니다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수습생들은 이미 뛰어난 전사로 익히 알려진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이터널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가디언들의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수습생으로 일하며 그들의 전투 방식을 배우고 그들의 임무를 대신 처리함으로써 교육생들은 점점 강력한 전사이자 리더로 거듭나게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아카데미에서는 일정 시간마다 무작위로 선별 된 수습생 리스트를 불러올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rgbClr val="FF0000"/>
                </a:solidFill>
              </a:rPr>
              <a:t>한 번에 선별 되는 수습생 수는 변할 수 있습니다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 – BM</a:t>
            </a:r>
            <a:r>
              <a:rPr lang="ko-KR" altLang="en-US" sz="1000" dirty="0" smtClean="0">
                <a:solidFill>
                  <a:srgbClr val="FF0000"/>
                </a:solidFill>
              </a:rPr>
              <a:t>모델 관련</a:t>
            </a:r>
            <a:r>
              <a:rPr lang="en-US" altLang="ko-KR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1000" dirty="0" smtClean="0">
                <a:solidFill>
                  <a:srgbClr val="FF0000"/>
                </a:solidFill>
              </a:rPr>
              <a:t>아직 밸런스 잡기 전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rgbClr val="FF0000"/>
                </a:solidFill>
              </a:rPr>
              <a:t>무작위로 불러올 수 있는 시간 단위는 변할 수 있습니다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 – BM</a:t>
            </a:r>
            <a:r>
              <a:rPr lang="ko-KR" altLang="en-US" sz="1000" dirty="0" smtClean="0">
                <a:solidFill>
                  <a:srgbClr val="FF0000"/>
                </a:solidFill>
              </a:rPr>
              <a:t>모델 관련 아직 밸런스 잡기 전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공개 된 수습생들은 플레이어가 선택하여 제자로 받아들일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플레이어는 자신이 데리고 있을 수 있는 최대의 수 만큼 제자를 둘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rgbClr val="FF0000"/>
                </a:solidFill>
              </a:rPr>
              <a:t>보유할 수 있는 제자 수는 변할 수 있습니다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 – BM</a:t>
            </a:r>
            <a:r>
              <a:rPr lang="ko-KR" altLang="en-US" sz="1000" dirty="0" smtClean="0">
                <a:solidFill>
                  <a:srgbClr val="FF0000"/>
                </a:solidFill>
              </a:rPr>
              <a:t>모델 관련 아직 밸런스 잡기 전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수습생은 플레이어를 도와 특정 임무들을 진행할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임무의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전용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탐험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성소 개발 지원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수습생들은 임무를 수행하면서 성장을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레벨이 상승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같은 수습생이라도 등급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★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에 따라 스킬 능력이나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보유 수가 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 아카데미 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시스템 설정</a:t>
            </a:r>
          </a:p>
        </p:txBody>
      </p:sp>
    </p:spTree>
    <p:extLst>
      <p:ext uri="{BB962C8B-B14F-4D97-AF65-F5344CB8AC3E}">
        <p14:creationId xmlns:p14="http://schemas.microsoft.com/office/powerpoint/2010/main" val="24727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가지 기본 능력을 갖고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물리 공격력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물리 방어력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마법 공격력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마법 방어력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체력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전투력 환산에 사용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수습생이 성장하고 있다는 표시적 역할을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레벨이 오르면 상승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수습생은 등급에 따라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보유할 수 있는 스킬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수와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레벨이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변화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등급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등급이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높을 수록 수습생의 기본 능력과 능력 성장치가 높습니다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등급이 높을 수록 더 높은 수준의 스킬 레벨을 갖습니다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레벨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수습생은 임무를 진행하면서 경험치를 모아 레벨을 올릴 수 있습니다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전투력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수습생의 기본 능력과 장착하고 있는 아이템을 기준으로 전투력이 환산 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7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스킬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수습생은 저마다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갖고 있습니다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1~3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단계가 있으며 레벨에 따라 그 효율이 다릅니다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11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등급별 수습생의 성장률 </a:t>
            </a:r>
            <a:r>
              <a:rPr lang="en-US" altLang="ko-KR" sz="1000" dirty="0">
                <a:solidFill>
                  <a:srgbClr val="FF0000"/>
                </a:solidFill>
              </a:rPr>
              <a:t>– </a:t>
            </a:r>
            <a:r>
              <a:rPr lang="ko-KR" altLang="en-US" sz="1000" dirty="0">
                <a:solidFill>
                  <a:srgbClr val="FF0000"/>
                </a:solidFill>
              </a:rPr>
              <a:t>밸런스 잡기 전으로 아래 내용은 예시 입니다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등급에 따른 기본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스탯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등급에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따른 능력 성장치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위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표에 의한 극단적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성장표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7"/>
            </a:pP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 아카데미 시스템 설정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16826"/>
              </p:ext>
            </p:extLst>
          </p:nvPr>
        </p:nvGraphicFramePr>
        <p:xfrm>
          <a:off x="116632" y="2915816"/>
          <a:ext cx="6624736" cy="582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</a:tblGrid>
              <a:tr h="1365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수습생 등급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추종자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스킬</a:t>
                      </a:r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스킬</a:t>
                      </a:r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-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스킬</a:t>
                      </a:r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-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LV1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LV3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531" marR="8531" marT="8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37991"/>
              </p:ext>
            </p:extLst>
          </p:nvPr>
        </p:nvGraphicFramePr>
        <p:xfrm>
          <a:off x="116626" y="6324724"/>
          <a:ext cx="662474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222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</a:tblGrid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초기 </a:t>
                      </a:r>
                      <a:r>
                        <a:rPr lang="ko-KR" altLang="en-US" sz="900" u="none" strike="noStrike" dirty="0" err="1">
                          <a:effectLst/>
                        </a:rPr>
                        <a:t>스탯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effectLst/>
                        </a:rPr>
                        <a:t>능력치</a:t>
                      </a:r>
                      <a:r>
                        <a:rPr lang="ko-KR" altLang="en-US" sz="900" u="none" strike="noStrike" dirty="0">
                          <a:effectLst/>
                        </a:rPr>
                        <a:t> 할당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84100"/>
              </p:ext>
            </p:extLst>
          </p:nvPr>
        </p:nvGraphicFramePr>
        <p:xfrm>
          <a:off x="116626" y="7008240"/>
          <a:ext cx="6624742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222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</a:tblGrid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능력 성장치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★★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주 스탯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부 스탯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11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41208"/>
              </p:ext>
            </p:extLst>
          </p:nvPr>
        </p:nvGraphicFramePr>
        <p:xfrm>
          <a:off x="116626" y="7926116"/>
          <a:ext cx="6624742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222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  <a:gridCol w="475460"/>
              </a:tblGrid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극단적</a:t>
                      </a:r>
                      <a:br>
                        <a:rPr lang="ko-KR" altLang="en-US" sz="900" u="none" strike="noStrike" dirty="0">
                          <a:effectLst/>
                        </a:rPr>
                      </a:br>
                      <a:r>
                        <a:rPr lang="ko-KR" altLang="en-US" sz="900" u="none" strike="noStrike" dirty="0">
                          <a:effectLst/>
                        </a:rPr>
                        <a:t>능력 평가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★★★★★★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주 스탯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60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161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111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313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162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465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213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617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264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769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315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921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부 스탯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61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61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163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112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265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163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367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469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265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571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슬라이드 번호 개체 틀 1"/>
          <p:cNvSpPr txBox="1">
            <a:spLocks/>
          </p:cNvSpPr>
          <p:nvPr/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0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2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수습생의 성장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 업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수습생은 임무를 통해 경험치를 획득하여 레벨을 올릴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레벨이 오르면 기본 능력이 상승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50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레벨까지 성장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파병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등급 미만의 수습생이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만렙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(50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레벨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)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이 되면 플레이어의 선택에 따라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파병을 시킬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파병은 일반적인 임무와 달리 매우 긴 시간을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필요로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수습생은 파병 동안 플레이어에게 안부 인사나 아이템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골드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장비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캐시 등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 포함 된 우편을 주기적으로 발송 해 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파병을 수행한 수습생은 등급이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단계 상승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다음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등급으로 업그레이드 한 수습생은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Lv1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로 돌아갑니다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등급과 레벨에 맞게 기본 능력이 다시 수정되고 이 과정에서 수습생의 전투력이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낮아질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아이템을 수습생에게 장착하게 하여 해당 장비의 옵션 값을 전투력으로 환산 받을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 아이템을 수습생에게 소모시켜 전투력을 영구적으로 상승시킬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소모 된 장비는 영구적으로 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강화를 통해 오른 전투력은 승급을 해도 취소되지 않고 유지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추종자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최종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등급인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6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등급의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만렙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수습생을 졸업 시키지 않고 계속 임무를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시키다보면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낮은 확률로 수습생이 각성하여 추종자가 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추종자가 된 수습생은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레벨이 되어 다시 육성해야 하지만 더 높은 스킬 레벨을 갖습니다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rgbClr val="FF0000"/>
                </a:solidFill>
              </a:rPr>
              <a:t>추종자가 </a:t>
            </a:r>
            <a:r>
              <a:rPr lang="ko-KR" altLang="en-US" sz="1000" dirty="0">
                <a:solidFill>
                  <a:srgbClr val="FF0000"/>
                </a:solidFill>
              </a:rPr>
              <a:t>되는 방법은 확정이 아닙니다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 아카데미 시스템 설정</a:t>
            </a:r>
          </a:p>
        </p:txBody>
      </p:sp>
    </p:spTree>
    <p:extLst>
      <p:ext uri="{BB962C8B-B14F-4D97-AF65-F5344CB8AC3E}">
        <p14:creationId xmlns:p14="http://schemas.microsoft.com/office/powerpoint/2010/main" val="2647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8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수습생의 장비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수습생도 캐릭터처럼 장비를 장착 할 수 있습니다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캐릭터 전투력 수식에 맞춰 수습생의 전투력이 상승 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캐릭터처럼 수습생이 장착한 장비는 해제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및 다른 장비로 교체가 가능 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장비를 소비시켜 수습생의 전투력을 영구적으로 소량 증가 시킬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승급 혹은 추종자로 각성 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(LV1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로 돌아가는 상황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 한 내용은 모두 유지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고용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수습생은 기본적으로 고용 화면에서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모집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을 통해 확인 된 수습생 리스트에서 직접 골드로 고용 할 수 있습니다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수습생의 등급이 높을 수록 고용 골드가 비싸집니다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캐릭터의 레벨과 전투력이 높을 수록 더 높은 등급의 수습생이 등장할 확률이 올라갑니다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한 번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모집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을 했다면 다음 모집까지 대기 시간이 주어집니다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rgbClr val="FF0000"/>
                </a:solidFill>
              </a:rPr>
              <a:t>캐시로 초기화가 가능 합니다</a:t>
            </a:r>
            <a:r>
              <a:rPr lang="en-US" altLang="ko-KR" sz="1000" dirty="0">
                <a:solidFill>
                  <a:srgbClr val="FF0000"/>
                </a:solidFill>
              </a:rPr>
              <a:t>. – BM</a:t>
            </a:r>
            <a:r>
              <a:rPr lang="ko-KR" altLang="en-US" sz="1000" dirty="0">
                <a:solidFill>
                  <a:srgbClr val="FF0000"/>
                </a:solidFill>
              </a:rPr>
              <a:t>모델 미정 입니다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모집을 통해 불러온 수습생 목록은 일정 시간 동안 유지되며 그 이후에는 목록이 초기화 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목록 유지 시간의 연장 방법은 없습니다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>
                <a:solidFill>
                  <a:srgbClr val="FF0000"/>
                </a:solidFill>
              </a:rPr>
              <a:t>그 외 업적 등의 방법으로 수습생이 제공 될 수 있습니다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 – </a:t>
            </a:r>
            <a:r>
              <a:rPr lang="ko-KR" altLang="en-US" sz="1000" dirty="0" smtClean="0">
                <a:solidFill>
                  <a:srgbClr val="FF0000"/>
                </a:solidFill>
              </a:rPr>
              <a:t>미정 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8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수습생의 보유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기본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n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명까지 보유 가능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확장 설정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게임 내 골드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혹은 캐시 구매 등으로 확장 가능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?)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n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명까지 보유 가능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>
                <a:solidFill>
                  <a:srgbClr val="FF0000"/>
                </a:solidFill>
              </a:rPr>
              <a:t>밸런스 작업 이전 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 아카데미 시스템 설정</a:t>
            </a:r>
          </a:p>
        </p:txBody>
      </p:sp>
    </p:spTree>
    <p:extLst>
      <p:ext uri="{BB962C8B-B14F-4D97-AF65-F5344CB8AC3E}">
        <p14:creationId xmlns:p14="http://schemas.microsoft.com/office/powerpoint/2010/main" val="11439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9"/>
            </a:pPr>
            <a:r>
              <a:rPr lang="ko-KR" altLang="en-US" sz="1000" dirty="0" smtClean="0">
                <a:solidFill>
                  <a:schemeClr val="tx1"/>
                </a:solidFill>
              </a:rPr>
              <a:t>수습생의 임무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chemeClr val="tx1"/>
                </a:solidFill>
              </a:rPr>
              <a:t>탐험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탐험을 떠나기 위해서는 조건이 필요 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행동력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골드 등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탐험은 </a:t>
            </a:r>
            <a:r>
              <a:rPr lang="en-US" altLang="ko-KR" sz="1000" dirty="0" smtClean="0">
                <a:solidFill>
                  <a:schemeClr val="tx1"/>
                </a:solidFill>
              </a:rPr>
              <a:t>100% </a:t>
            </a:r>
            <a:r>
              <a:rPr lang="ko-KR" altLang="en-US" sz="1000" dirty="0" smtClean="0">
                <a:solidFill>
                  <a:schemeClr val="tx1"/>
                </a:solidFill>
              </a:rPr>
              <a:t>성공</a:t>
            </a:r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탐험을 시작하면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임무중이</a:t>
            </a:r>
            <a:r>
              <a:rPr lang="ko-KR" altLang="en-US" sz="1000" dirty="0" smtClean="0">
                <a:solidFill>
                  <a:schemeClr val="tx1"/>
                </a:solidFill>
              </a:rPr>
              <a:t> 되고 일정 시간 동안 다른 임무를 맡을 수 없습니다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탐험 임무 종료와 함께 다시 사용 가능 상태가 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탐험 임무 종료와 함께 수습생은 경험치를 획득 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탐험 임무 종료와 함께 우편으로 보상이 도착 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탐험 할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던전의</a:t>
            </a:r>
            <a:r>
              <a:rPr lang="ko-KR" altLang="en-US" sz="1000" dirty="0" smtClean="0">
                <a:solidFill>
                  <a:schemeClr val="tx1"/>
                </a:solidFill>
              </a:rPr>
              <a:t> 전투력과 수습생의 전투력을 비교하여 몇 가지 설정이 발생 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수습생은 자신의 전투력보다 높은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던전은</a:t>
            </a:r>
            <a:r>
              <a:rPr lang="ko-KR" altLang="en-US" sz="1000" dirty="0" smtClean="0">
                <a:solidFill>
                  <a:schemeClr val="tx1"/>
                </a:solidFill>
              </a:rPr>
              <a:t> 탐험할 수 없습니다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던전의</a:t>
            </a:r>
            <a:r>
              <a:rPr lang="ko-KR" altLang="en-US" sz="1000" dirty="0" smtClean="0">
                <a:solidFill>
                  <a:schemeClr val="tx1"/>
                </a:solidFill>
              </a:rPr>
              <a:t> 전투력보다 수습생의 전투력이 높을 수록 탐험 종료 시간이 빨라집니다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수습생의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스킬은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던전의</a:t>
            </a:r>
            <a:r>
              <a:rPr lang="ko-KR" altLang="en-US" sz="1000" dirty="0" smtClean="0">
                <a:solidFill>
                  <a:schemeClr val="tx1"/>
                </a:solidFill>
              </a:rPr>
              <a:t> 몇몇 설정에 변화를 줍니다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예</a:t>
            </a:r>
            <a:r>
              <a:rPr lang="en-US" altLang="ko-KR" sz="1000" dirty="0" smtClean="0">
                <a:solidFill>
                  <a:schemeClr val="tx1"/>
                </a:solidFill>
              </a:rPr>
              <a:t>)</a:t>
            </a: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보상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획득량</a:t>
            </a:r>
            <a:r>
              <a:rPr lang="ko-KR" altLang="en-US" sz="1000" dirty="0" smtClean="0">
                <a:solidFill>
                  <a:schemeClr val="tx1"/>
                </a:solidFill>
              </a:rPr>
              <a:t> 증가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탐험 시간 단축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chemeClr val="tx1"/>
                </a:solidFill>
              </a:rPr>
              <a:t>(</a:t>
            </a:r>
            <a:r>
              <a:rPr lang="ko-KR" altLang="en-US" sz="1000" dirty="0" smtClean="0">
                <a:solidFill>
                  <a:schemeClr val="tx1"/>
                </a:solidFill>
              </a:rPr>
              <a:t>무엇인가</a:t>
            </a:r>
            <a:r>
              <a:rPr lang="en-US" altLang="ko-KR" sz="1000" dirty="0" smtClean="0">
                <a:solidFill>
                  <a:schemeClr val="tx1"/>
                </a:solidFill>
              </a:rPr>
              <a:t>) </a:t>
            </a:r>
            <a:r>
              <a:rPr lang="ko-KR" altLang="en-US" sz="1000" dirty="0" smtClean="0">
                <a:solidFill>
                  <a:schemeClr val="tx1"/>
                </a:solidFill>
              </a:rPr>
              <a:t>보너스 발견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2057400" lvl="4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등등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탐험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던전의</a:t>
            </a:r>
            <a:r>
              <a:rPr lang="ko-KR" altLang="en-US" sz="1000" dirty="0" smtClean="0">
                <a:solidFill>
                  <a:schemeClr val="tx1"/>
                </a:solidFill>
              </a:rPr>
              <a:t> 보상이 무작위인 경우 무작위 아이템 중 원하는 하나를 선택하여 골라 반드시 그 아이템을 습득 할 수 있습니다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대신 탐험 시간이 대폭 증가 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던전은</a:t>
            </a:r>
            <a:r>
              <a:rPr lang="ko-KR" altLang="en-US" sz="1000" dirty="0" smtClean="0">
                <a:solidFill>
                  <a:schemeClr val="tx1"/>
                </a:solidFill>
              </a:rPr>
              <a:t> 나의 수습생들의 전투력을 기준으로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해당 전투력을 포함하는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변폭의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던전이</a:t>
            </a:r>
            <a:r>
              <a:rPr lang="ko-KR" altLang="en-US" sz="1000" dirty="0" smtClean="0">
                <a:solidFill>
                  <a:schemeClr val="tx1"/>
                </a:solidFill>
              </a:rPr>
              <a:t> 무작위로 등장하게 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chemeClr val="tx1"/>
                </a:solidFill>
              </a:rPr>
              <a:t>훈련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훈련의 목적인 경험치 획득 입니다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탐험과 비교하여 매우 낮은 수준의 경험치 보상이 주어집니다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훈련을 하는데 필요한 조건은 없습니다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endParaRPr lang="en-US" altLang="ko-KR" sz="1000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solidFill>
                  <a:sysClr val="windowText" lastClr="000000"/>
                </a:solidFill>
              </a:rPr>
              <a:t>가디언즈</a:t>
            </a:r>
            <a:r>
              <a:rPr lang="ko-KR" altLang="en-US" sz="1400" b="1" dirty="0">
                <a:solidFill>
                  <a:sysClr val="windowText" lastClr="000000"/>
                </a:solidFill>
              </a:rPr>
              <a:t> 아카데미 시스템 설정</a:t>
            </a:r>
          </a:p>
        </p:txBody>
      </p:sp>
    </p:spTree>
    <p:extLst>
      <p:ext uri="{BB962C8B-B14F-4D97-AF65-F5344CB8AC3E}">
        <p14:creationId xmlns:p14="http://schemas.microsoft.com/office/powerpoint/2010/main" val="42014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39856</TotalTime>
  <Words>5450</Words>
  <Application>Microsoft Office PowerPoint</Application>
  <PresentationFormat>화면 슬라이드 쇼(4:3)</PresentationFormat>
  <Paragraphs>2674</Paragraphs>
  <Slides>49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4" baseType="lpstr">
      <vt:lpstr>Arial Unicode MS</vt:lpstr>
      <vt:lpstr>돋움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Design Document</dc:title>
  <dc:creator>김양래</dc:creator>
  <cp:lastModifiedBy>김양래</cp:lastModifiedBy>
  <cp:revision>1100</cp:revision>
  <cp:lastPrinted>2015-10-21T08:31:03Z</cp:lastPrinted>
  <dcterms:created xsi:type="dcterms:W3CDTF">2011-08-28T08:04:15Z</dcterms:created>
  <dcterms:modified xsi:type="dcterms:W3CDTF">2015-10-23T08:53:17Z</dcterms:modified>
</cp:coreProperties>
</file>