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82" r:id="rId3"/>
    <p:sldId id="260" r:id="rId4"/>
    <p:sldId id="261" r:id="rId5"/>
    <p:sldId id="262" r:id="rId6"/>
    <p:sldId id="307" r:id="rId7"/>
    <p:sldId id="283" r:id="rId8"/>
    <p:sldId id="269" r:id="rId9"/>
    <p:sldId id="280" r:id="rId10"/>
    <p:sldId id="281" r:id="rId11"/>
    <p:sldId id="284" r:id="rId12"/>
    <p:sldId id="296" r:id="rId13"/>
    <p:sldId id="313" r:id="rId14"/>
    <p:sldId id="299" r:id="rId15"/>
    <p:sldId id="297" r:id="rId16"/>
    <p:sldId id="320" r:id="rId17"/>
    <p:sldId id="304" r:id="rId18"/>
    <p:sldId id="285" r:id="rId19"/>
    <p:sldId id="321" r:id="rId20"/>
    <p:sldId id="286" r:id="rId21"/>
    <p:sldId id="295" r:id="rId22"/>
    <p:sldId id="312" r:id="rId23"/>
    <p:sldId id="324" r:id="rId24"/>
    <p:sldId id="323" r:id="rId25"/>
    <p:sldId id="288" r:id="rId26"/>
    <p:sldId id="287" r:id="rId27"/>
    <p:sldId id="291" r:id="rId28"/>
    <p:sldId id="315" r:id="rId29"/>
    <p:sldId id="294" r:id="rId30"/>
    <p:sldId id="314" r:id="rId31"/>
    <p:sldId id="316" r:id="rId32"/>
    <p:sldId id="317" r:id="rId33"/>
    <p:sldId id="318" r:id="rId34"/>
    <p:sldId id="319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019"/>
    <a:srgbClr val="D3625F"/>
    <a:srgbClr val="0E121B"/>
    <a:srgbClr val="F8E4E4"/>
    <a:srgbClr val="E39B99"/>
    <a:srgbClr val="EDBEBD"/>
    <a:srgbClr val="F0C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5303" autoAdjust="0"/>
  </p:normalViewPr>
  <p:slideViewPr>
    <p:cSldViewPr showGuides="1">
      <p:cViewPr varScale="1">
        <p:scale>
          <a:sx n="155" d="100"/>
          <a:sy n="155" d="100"/>
        </p:scale>
        <p:origin x="1950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376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1635-4463-4DE6-AB8B-90877143A513}" type="datetimeFigureOut">
              <a:rPr lang="ko-KR" altLang="en-US" smtClean="0"/>
              <a:t>2014-12-08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348B-33BF-4D87-8355-EEEF55F9F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3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67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914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0868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무작위 </a:t>
            </a:r>
            <a:r>
              <a:rPr lang="ko-KR" altLang="en-US" dirty="0" err="1" smtClean="0"/>
              <a:t>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381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공중 </a:t>
            </a:r>
            <a:r>
              <a:rPr lang="ko-KR" altLang="en-US" dirty="0" err="1" smtClean="0"/>
              <a:t>콤보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148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파츠 시스템</a:t>
            </a:r>
            <a:endParaRPr lang="en-US" altLang="ko-KR" dirty="0" smtClean="0"/>
          </a:p>
          <a:p>
            <a:endParaRPr lang="en-US" altLang="ko-KR" dirty="0" smtClean="0"/>
          </a:p>
          <a:p>
            <a:pPr marL="171450" indent="-171450">
              <a:buFontTx/>
              <a:buChar char="-"/>
            </a:pPr>
            <a:r>
              <a:rPr lang="en-US" altLang="ko-KR" baseline="0" dirty="0" smtClean="0"/>
              <a:t>8</a:t>
            </a:r>
            <a:r>
              <a:rPr lang="ko-KR" altLang="en-US" baseline="0" dirty="0" smtClean="0"/>
              <a:t>등신 캐릭터를 이용한 커스터마이징</a:t>
            </a:r>
            <a:endParaRPr lang="en-US" altLang="ko-KR" baseline="0" dirty="0" smtClean="0"/>
          </a:p>
          <a:p>
            <a:pPr marL="171450" indent="-171450">
              <a:buFontTx/>
              <a:buChar char="-"/>
            </a:pPr>
            <a:r>
              <a:rPr lang="ko-KR" altLang="en-US" baseline="0" dirty="0" smtClean="0"/>
              <a:t>착용하는 장비와 함께 변경되는 다양한 외형</a:t>
            </a:r>
            <a:endParaRPr lang="en-US" altLang="ko-KR" baseline="0" dirty="0" smtClean="0"/>
          </a:p>
          <a:p>
            <a:pPr marL="171450" indent="-171450">
              <a:buFontTx/>
              <a:buChar char="-"/>
            </a:pPr>
            <a:r>
              <a:rPr lang="ko-KR" altLang="en-US" baseline="0" dirty="0" smtClean="0"/>
              <a:t>전직 </a:t>
            </a:r>
            <a:r>
              <a:rPr lang="ko-KR" altLang="en-US" baseline="0" dirty="0" err="1" smtClean="0"/>
              <a:t>클래스별</a:t>
            </a:r>
            <a:r>
              <a:rPr lang="ko-KR" altLang="en-US" baseline="0" dirty="0" smtClean="0"/>
              <a:t> 고유 </a:t>
            </a:r>
            <a:r>
              <a:rPr lang="ko-KR" altLang="en-US" baseline="0" dirty="0" err="1" smtClean="0"/>
              <a:t>파츠구성을</a:t>
            </a:r>
            <a:r>
              <a:rPr lang="ko-KR" altLang="en-US" baseline="0" dirty="0" smtClean="0"/>
              <a:t> 통해 클래스 특징 부각</a:t>
            </a:r>
            <a:endParaRPr lang="en-US" altLang="ko-KR" baseline="0" dirty="0" smtClean="0"/>
          </a:p>
          <a:p>
            <a:pPr marL="0" indent="0">
              <a:buFontTx/>
              <a:buNone/>
            </a:pPr>
            <a:endParaRPr lang="en-US" altLang="ko-KR" baseline="0" dirty="0" smtClean="0"/>
          </a:p>
          <a:p>
            <a:pPr marL="0" indent="0">
              <a:buFontTx/>
              <a:buNone/>
            </a:pP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기존 </a:t>
            </a:r>
            <a:r>
              <a:rPr lang="ko-KR" altLang="en-US" baseline="0" dirty="0" err="1" smtClean="0"/>
              <a:t>리니지</a:t>
            </a:r>
            <a:r>
              <a:rPr lang="ko-KR" altLang="en-US" baseline="0" dirty="0" smtClean="0"/>
              <a:t> 등 다른 게임 참고 이미지 추가</a:t>
            </a:r>
            <a:r>
              <a:rPr lang="en-US" altLang="ko-KR" baseline="0" dirty="0" smtClean="0"/>
              <a:t>)</a:t>
            </a:r>
          </a:p>
          <a:p>
            <a:pPr marL="0" indent="0">
              <a:buFontTx/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406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복수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191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복수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8909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복수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8206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전직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114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다양한 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256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컨셉</a:t>
            </a:r>
            <a:r>
              <a:rPr lang="en-US" altLang="ko-KR" baseline="0" dirty="0" smtClean="0"/>
              <a:t> : </a:t>
            </a:r>
            <a:r>
              <a:rPr lang="ko-KR" altLang="en-US" baseline="0" dirty="0" err="1" smtClean="0"/>
              <a:t>다크</a:t>
            </a:r>
            <a:r>
              <a:rPr lang="ko-KR" altLang="en-US" baseline="0" dirty="0" smtClean="0"/>
              <a:t> 판타지</a:t>
            </a:r>
            <a:r>
              <a:rPr lang="en-US" altLang="ko-KR" baseline="0" dirty="0" smtClean="0"/>
              <a:t>, 8</a:t>
            </a:r>
            <a:r>
              <a:rPr lang="ko-KR" altLang="en-US" baseline="0" dirty="0" smtClean="0"/>
              <a:t>등신 </a:t>
            </a:r>
            <a:r>
              <a:rPr lang="ko-KR" altLang="en-US" baseline="0" dirty="0" err="1" smtClean="0"/>
              <a:t>실사풍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전직</a:t>
            </a:r>
            <a:endParaRPr lang="en-US" altLang="ko-KR" baseline="0" dirty="0" smtClean="0"/>
          </a:p>
          <a:p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메인 </a:t>
            </a:r>
            <a:r>
              <a:rPr lang="ko-KR" altLang="en-US" baseline="0" dirty="0" err="1" smtClean="0"/>
              <a:t>컨텐츠</a:t>
            </a:r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캐릭터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전직</a:t>
            </a:r>
            <a:r>
              <a:rPr lang="en-US" altLang="ko-KR" baseline="0" dirty="0" smtClean="0"/>
              <a:t/>
            </a:r>
            <a:br>
              <a:rPr lang="en-US" altLang="ko-KR" baseline="0" dirty="0" smtClean="0"/>
            </a:br>
            <a:r>
              <a:rPr lang="ko-KR" altLang="en-US" baseline="0" dirty="0" smtClean="0"/>
              <a:t>전투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보물찾기 </a:t>
            </a:r>
            <a:r>
              <a:rPr lang="ko-KR" altLang="en-US" baseline="0" dirty="0" err="1" smtClean="0"/>
              <a:t>맵</a:t>
            </a:r>
            <a:r>
              <a:rPr lang="en-US" altLang="ko-KR" baseline="0" dirty="0" smtClean="0"/>
              <a:t/>
            </a:r>
            <a:br>
              <a:rPr lang="en-US" altLang="ko-KR" baseline="0" dirty="0" smtClean="0"/>
            </a:br>
            <a:r>
              <a:rPr lang="ko-KR" altLang="en-US" baseline="0" dirty="0" smtClean="0"/>
              <a:t>커뮤니티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복수와 공유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7824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전직</a:t>
            </a:r>
            <a:r>
              <a:rPr lang="ko-KR" altLang="en-US" baseline="0" dirty="0" smtClean="0"/>
              <a:t> 클래스 별 아이템 구성</a:t>
            </a:r>
            <a:r>
              <a:rPr lang="en-US" altLang="ko-KR" baseline="0" dirty="0" smtClean="0"/>
              <a:t>,</a:t>
            </a:r>
          </a:p>
          <a:p>
            <a:r>
              <a:rPr lang="ko-KR" altLang="en-US" baseline="0" dirty="0" smtClean="0"/>
              <a:t>전직을 하면 해당 클래스 전용 아이템을 구입해야 한다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다양한 세트 아이템 구성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클래스 전용 장비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아이템 획득 갈구</a:t>
            </a:r>
            <a:endParaRPr lang="en-US" altLang="ko-KR" baseline="0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전직 되돌리기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클래스 제한 해제</a:t>
            </a:r>
            <a:r>
              <a:rPr lang="en-US" altLang="ko-KR" dirty="0" smtClean="0"/>
              <a:t>,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뽑기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부활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경험치 증가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551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정의가 사라진 먼 미래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 (ex </a:t>
            </a:r>
            <a:r>
              <a:rPr lang="ko-KR" altLang="en-US" sz="1200" b="1" dirty="0" err="1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고담시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범죄를 퇴치하기 위해 조직된 연합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연합은 잔인하게 범죄자를 소탕했고 그 해결책이 마음에 들지 않던 사람들은 범죄자들과 연합을 모두 한곳에 가둬둔다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어둠을 흡수하여 강력해 진다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200" b="1" dirty="0" smtClean="0">
              <a:solidFill>
                <a:srgbClr val="D5E7FF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불치병에 걸린 가족을 위해 영혼을 팔아버린 주인공 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기억상실 상태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괴롭힌 주변인에게 복수를 위해 스스로 변해버린 주인공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1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캐릭터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127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스테이지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829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몬스터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963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스테이지 돌파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870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152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594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</a:t>
            </a:r>
            <a:fld id="{D4F4A17F-0065-4A40-9DFE-ABF1E16F7F3C}" type="slidenum">
              <a:rPr lang="ko-KR" altLang="en-US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pPr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6212113"/>
            <a:ext cx="1199636" cy="6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9D0C83-506D-4323-B2DC-C53451D79727}" type="datetimeFigureOut">
              <a:rPr lang="ko-KR" altLang="en-US" smtClean="0"/>
              <a:t>2014-12-08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6021D4-22F5-4900-A386-B48D00DE0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CB8BA9DA-1761-43F1-881B-CEEB037F0572}" type="datetimeFigureOut">
              <a:rPr lang="ko-KR" altLang="en-US" smtClean="0"/>
              <a:t>2014-12-08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CDCF9B21-7740-4FBC-965D-56DF25D7CB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06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15077" y="34504"/>
            <a:ext cx="197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pc="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Evil of Darkness</a:t>
            </a:r>
          </a:p>
        </p:txBody>
      </p:sp>
    </p:spTree>
    <p:extLst>
      <p:ext uri="{BB962C8B-B14F-4D97-AF65-F5344CB8AC3E}">
        <p14:creationId xmlns:p14="http://schemas.microsoft.com/office/powerpoint/2010/main" val="41808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owfamily.co.kr/" TargetMode="External"/><Relationship Id="rId2" Type="http://schemas.openxmlformats.org/officeDocument/2006/relationships/hyperlink" Target="mailto:numjou@nate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7.jp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2.png"/><Relationship Id="rId20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jpeg"/><Relationship Id="rId19" Type="http://schemas.openxmlformats.org/officeDocument/2006/relationships/image" Target="../media/image85.jpeg"/><Relationship Id="rId4" Type="http://schemas.openxmlformats.org/officeDocument/2006/relationships/image" Target="../media/image70.png"/><Relationship Id="rId9" Type="http://schemas.openxmlformats.org/officeDocument/2006/relationships/image" Target="../media/image75.jpg"/><Relationship Id="rId1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250861" y="5206782"/>
            <a:ext cx="3825556" cy="160659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 smtClean="0"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Snow Family Co., LTD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                           Leading Games Business Company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서울시 금천구 가산동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60-21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IT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미래타워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503 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호</a:t>
            </a: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Tel : 010-4631-7403</a:t>
            </a: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E-mail: </a:t>
            </a:r>
            <a:r>
              <a:rPr lang="en-US" altLang="ko-KR" sz="1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2"/>
              </a:rPr>
              <a:t>snowman@snowfamily.co.kr</a:t>
            </a:r>
            <a:endParaRPr kumimoji="1" lang="en-US" altLang="ko-KR" sz="1000" kern="0" dirty="0" smtClean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altLang="ko-KR" sz="1000" kern="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3"/>
              </a:rPr>
              <a:t>http://</a:t>
            </a:r>
            <a:r>
              <a:rPr lang="en-US" altLang="ko-KR" sz="1000" kern="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3"/>
              </a:rPr>
              <a:t>www.snowfamily.co.kr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4" y="1556792"/>
            <a:ext cx="7342920" cy="28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51520" y="260648"/>
            <a:ext cx="1588897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MONSTER</a:t>
            </a:r>
            <a:endParaRPr lang="en-US" altLang="ko-KR" dirty="0">
              <a:solidFill>
                <a:srgbClr val="FFC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88" y="906988"/>
            <a:ext cx="5057396" cy="49702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620604"/>
            <a:ext cx="3793125" cy="419285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20" y="1124744"/>
            <a:ext cx="3312088" cy="45091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99" y="4581128"/>
            <a:ext cx="1720962" cy="18965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2793" y="4149080"/>
            <a:ext cx="2765136" cy="2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896" y="3013502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36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" y="1364026"/>
            <a:ext cx="9015800" cy="382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393" y="519063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Story mode</a:t>
            </a:r>
            <a:endParaRPr lang="en-US" altLang="ko-KR" sz="2400" dirty="0"/>
          </a:p>
        </p:txBody>
      </p:sp>
      <p:sp>
        <p:nvSpPr>
          <p:cNvPr id="6" name="직사각형 5"/>
          <p:cNvSpPr/>
          <p:nvPr/>
        </p:nvSpPr>
        <p:spPr>
          <a:xfrm>
            <a:off x="631372" y="980728"/>
            <a:ext cx="71089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</a:rPr>
              <a:t>★역할 </a:t>
            </a:r>
            <a:r>
              <a:rPr lang="en-US" altLang="ko-KR" sz="1400" b="1" dirty="0">
                <a:solidFill>
                  <a:srgbClr val="FFC000"/>
                </a:solidFill>
              </a:rPr>
              <a:t>– 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EOD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의 기본적인 재미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(</a:t>
            </a:r>
            <a:r>
              <a:rPr lang="ko-KR" altLang="en-US" sz="1000" b="1" dirty="0" smtClean="0">
                <a:solidFill>
                  <a:srgbClr val="FFC000"/>
                </a:solidFill>
              </a:rPr>
              <a:t>액션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, </a:t>
            </a:r>
            <a:r>
              <a:rPr lang="ko-KR" altLang="en-US" sz="1000" b="1" dirty="0" smtClean="0">
                <a:solidFill>
                  <a:srgbClr val="FFC000"/>
                </a:solidFill>
              </a:rPr>
              <a:t>성장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, </a:t>
            </a:r>
            <a:r>
              <a:rPr lang="ko-KR" altLang="en-US" sz="1000" b="1" dirty="0" smtClean="0">
                <a:solidFill>
                  <a:srgbClr val="FFC000"/>
                </a:solidFill>
              </a:rPr>
              <a:t>스토리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)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 전달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, 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시스템 학습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/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이해</a:t>
            </a:r>
            <a:endParaRPr lang="en-US" altLang="ko-KR" sz="1400" b="1" dirty="0" smtClean="0">
              <a:solidFill>
                <a:srgbClr val="FFC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</a:t>
            </a:r>
            <a:r>
              <a:rPr lang="en-US" altLang="ko-KR" sz="800" dirty="0" smtClean="0">
                <a:solidFill>
                  <a:srgbClr val="FF0000"/>
                </a:solidFill>
              </a:rPr>
              <a:t>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스토리를 즐기면서 자연스러운 캐릭터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성장과 게임 시스템에 대한 학습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 이루어진다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총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60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개의 전투 지역 구성 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지속적인 업데이트로 결과적으로 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100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 이상의 전투 지역이 구성됨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ACT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별 중간보스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보스가 등장하며 화려한 연출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전투 패턴 구성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15733"/>
            <a:ext cx="6597322" cy="36935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21970" r="69919" b="42283"/>
          <a:stretch/>
        </p:blipFill>
        <p:spPr>
          <a:xfrm>
            <a:off x="374901" y="2284138"/>
            <a:ext cx="2592288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cxnSp>
        <p:nvCxnSpPr>
          <p:cNvPr id="4" name="직선 화살표 연결선 3"/>
          <p:cNvCxnSpPr/>
          <p:nvPr/>
        </p:nvCxnSpPr>
        <p:spPr>
          <a:xfrm>
            <a:off x="1763688" y="3068960"/>
            <a:ext cx="1203501" cy="1296144"/>
          </a:xfrm>
          <a:prstGeom prst="straightConnector1">
            <a:avLst/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9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24773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Random portal</a:t>
            </a:r>
            <a:endParaRPr lang="en-US" altLang="ko-KR" sz="2400" dirty="0"/>
          </a:p>
        </p:txBody>
      </p:sp>
      <p:sp>
        <p:nvSpPr>
          <p:cNvPr id="3" name="직사각형 2"/>
          <p:cNvSpPr/>
          <p:nvPr/>
        </p:nvSpPr>
        <p:spPr>
          <a:xfrm>
            <a:off x="539552" y="980728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</a:rPr>
              <a:t>★역할 </a:t>
            </a:r>
            <a:r>
              <a:rPr lang="en-US" altLang="ko-KR" sz="1400" b="1" dirty="0">
                <a:solidFill>
                  <a:srgbClr val="FFC000"/>
                </a:solidFill>
              </a:rPr>
              <a:t>– 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반복플레이에 대한 지루함과 스트레스 감소</a:t>
            </a:r>
            <a:endParaRPr lang="en-US" altLang="ko-KR" sz="1400" b="1" dirty="0" smtClean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최대레벨 달성한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유져를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위한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무한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파밍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컨텐츠</a:t>
            </a:r>
            <a:endParaRPr lang="en-US" altLang="ko-KR" sz="1400" dirty="0" smtClean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해당모드진입 시 존재하는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모든스테이지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중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가지가 선택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무작위 배치로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진입할때마다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색다른 재미를 줌</a:t>
            </a:r>
            <a:endParaRPr lang="en-US" altLang="ko-KR" sz="1400" dirty="0" smtClean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일정확률로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보물섬에 진입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되어 많은 재화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아이템을 보상받을 수 있다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</p:txBody>
      </p:sp>
      <p:pic>
        <p:nvPicPr>
          <p:cNvPr id="6" name="Picture 2" descr="http://3.bp.blogspot.com/-zJNfgJIJO7c/VAg3PZWi6aI/AAAAAAAAAfE/B6ySwyztQq0/s1600/Screenshot0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r="7447"/>
          <a:stretch/>
        </p:blipFill>
        <p:spPr bwMode="auto">
          <a:xfrm>
            <a:off x="1907704" y="2542467"/>
            <a:ext cx="6495009" cy="3821978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3198" y="6525344"/>
            <a:ext cx="1914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Ex) ‘</a:t>
            </a:r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디아블로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 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보물창고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4" t="21970" r="1326" b="42283"/>
          <a:stretch/>
        </p:blipFill>
        <p:spPr>
          <a:xfrm>
            <a:off x="320757" y="2276872"/>
            <a:ext cx="2664296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043240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326563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10 vs 10 Guild battle</a:t>
            </a:r>
            <a:endParaRPr lang="en-US" altLang="ko-KR" sz="2400" dirty="0"/>
          </a:p>
        </p:txBody>
      </p:sp>
      <p:sp>
        <p:nvSpPr>
          <p:cNvPr id="4" name="직사각형 3"/>
          <p:cNvSpPr/>
          <p:nvPr/>
        </p:nvSpPr>
        <p:spPr>
          <a:xfrm>
            <a:off x="631372" y="980728"/>
            <a:ext cx="833311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</a:rPr>
              <a:t>★역할 </a:t>
            </a:r>
            <a:r>
              <a:rPr lang="en-US" altLang="ko-KR" sz="1400" b="1" dirty="0">
                <a:solidFill>
                  <a:srgbClr val="FFC000"/>
                </a:solidFill>
              </a:rPr>
              <a:t>– 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커뮤니케이션 활성화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, 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길드경쟁 유도</a:t>
            </a:r>
            <a:endParaRPr lang="en-US" altLang="ko-KR" sz="1400" b="1" dirty="0" smtClean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길드간 등급에 맞는 팀을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자동매칭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시켜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전투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승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패에 따라 점수를 획득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누적 점수에 따른 순위 결정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두길드간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등급갭차에따라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승리점수가 적절하게 주어진다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.)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주간단위로 순위초기화</a:t>
            </a:r>
            <a:endParaRPr lang="en-US" altLang="ko-KR" sz="1400" dirty="0" smtClean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</a:t>
            </a:r>
            <a:r>
              <a:rPr lang="en-US" altLang="ko-KR" sz="1400" dirty="0" smtClean="0">
                <a:solidFill>
                  <a:srgbClr val="FF0000"/>
                </a:solidFill>
              </a:rPr>
              <a:t>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길드버프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보상을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주동안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받게된다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(1</a:t>
            </a:r>
            <a:r>
              <a:rPr lang="ko-KR" altLang="en-US" sz="1200" dirty="0" err="1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위보상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– 1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주간 공격력 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20%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상승 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100</a:t>
            </a:r>
            <a:r>
              <a:rPr lang="ko-KR" altLang="en-US" sz="1200" dirty="0" err="1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위길드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– 1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주간 방어력 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2% 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상승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ko-KR" alt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904021"/>
            <a:ext cx="6048672" cy="339418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21970" r="35348" b="42283"/>
          <a:stretch/>
        </p:blipFill>
        <p:spPr>
          <a:xfrm>
            <a:off x="323528" y="2802701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486777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Transcend</a:t>
            </a:r>
            <a:endParaRPr lang="en-US" altLang="ko-KR" sz="2400" dirty="0"/>
          </a:p>
        </p:txBody>
      </p:sp>
      <p:sp>
        <p:nvSpPr>
          <p:cNvPr id="3" name="직사각형 2"/>
          <p:cNvSpPr/>
          <p:nvPr/>
        </p:nvSpPr>
        <p:spPr>
          <a:xfrm>
            <a:off x="631372" y="989099"/>
            <a:ext cx="83331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</a:rPr>
              <a:t>★역할 </a:t>
            </a:r>
            <a:r>
              <a:rPr lang="en-US" altLang="ko-KR" sz="1400" b="1" dirty="0">
                <a:solidFill>
                  <a:srgbClr val="FFC000"/>
                </a:solidFill>
              </a:rPr>
              <a:t>– </a:t>
            </a:r>
            <a:r>
              <a:rPr lang="ko-KR" altLang="en-US" sz="1400" b="1" dirty="0" err="1" smtClean="0">
                <a:solidFill>
                  <a:srgbClr val="FFC000"/>
                </a:solidFill>
              </a:rPr>
              <a:t>유져간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 개인 경쟁 유도</a:t>
            </a:r>
            <a:endParaRPr lang="en-US" altLang="ko-KR" sz="1400" b="1" dirty="0" smtClean="0">
              <a:solidFill>
                <a:srgbClr val="FFC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빠른액션템포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매력으로 게임 본래의 목적인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스트레스 해소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 특화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전방에서 몰려오는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wave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형태로 물리치는 형태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개인 주간랭킹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 주어지고 랭킹에 따른 보상이 주어진다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en-US" altLang="ko-KR" sz="1400" dirty="0" smtClean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2641443"/>
            <a:ext cx="6495009" cy="3624026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58324" r="69651" b="5929"/>
          <a:stretch/>
        </p:blipFill>
        <p:spPr>
          <a:xfrm>
            <a:off x="323528" y="4746039"/>
            <a:ext cx="2664296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581194">
            <a:off x="2321464" y="3972678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52157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Boss raid</a:t>
            </a:r>
            <a:endParaRPr lang="en-US" altLang="ko-KR" sz="2400" dirty="0"/>
          </a:p>
        </p:txBody>
      </p:sp>
      <p:sp>
        <p:nvSpPr>
          <p:cNvPr id="4" name="직사각형 3"/>
          <p:cNvSpPr/>
          <p:nvPr/>
        </p:nvSpPr>
        <p:spPr>
          <a:xfrm>
            <a:off x="631372" y="926804"/>
            <a:ext cx="71089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FFC000"/>
                </a:solidFill>
              </a:rPr>
              <a:t>★역할 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– 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접속동기부여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, </a:t>
            </a:r>
            <a:r>
              <a:rPr lang="ko-KR" altLang="en-US" sz="1400" b="1" dirty="0" err="1" smtClean="0">
                <a:solidFill>
                  <a:srgbClr val="FFC000"/>
                </a:solidFill>
              </a:rPr>
              <a:t>루즈해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 질 수 있는 성장 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/ </a:t>
            </a:r>
            <a:r>
              <a:rPr lang="ko-KR" altLang="en-US" sz="1400" b="1" dirty="0" err="1" smtClean="0">
                <a:solidFill>
                  <a:srgbClr val="FFC000"/>
                </a:solidFill>
              </a:rPr>
              <a:t>파밍템포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 조절</a:t>
            </a:r>
            <a:endParaRPr lang="en-US" altLang="ko-KR" sz="1400" b="1" dirty="0" smtClean="0">
              <a:solidFill>
                <a:srgbClr val="FFC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서버유져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모두가 참여하는 보스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레이드</a:t>
            </a:r>
            <a:r>
              <a:rPr lang="en-US" altLang="ko-KR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0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0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보스등장시간에 </a:t>
            </a:r>
            <a:r>
              <a:rPr lang="ko-KR" altLang="en-US" sz="1000" dirty="0" err="1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푸시알림메세지</a:t>
            </a:r>
            <a:r>
              <a:rPr lang="ko-KR" altLang="en-US" sz="10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전달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en-US" altLang="ko-KR" sz="1000" dirty="0" smtClean="0">
              <a:solidFill>
                <a:schemeClr val="accent6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하루 중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특정한 시간에 보스가 등장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해당시간대에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접속하여 입장</a:t>
            </a: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 참여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진행 결과에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보상 차등 획득</a:t>
            </a:r>
            <a:endParaRPr lang="ko-KR" altLang="en-US" sz="1400" b="1" dirty="0">
              <a:solidFill>
                <a:schemeClr val="accent6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36912"/>
            <a:ext cx="6239578" cy="37525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57717" r="35348" b="6536"/>
          <a:stretch/>
        </p:blipFill>
        <p:spPr>
          <a:xfrm>
            <a:off x="330168" y="2348880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043240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265" y="322111"/>
            <a:ext cx="201048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Content Flow</a:t>
            </a:r>
            <a:endParaRPr lang="en-US" altLang="ko-KR" sz="24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48533"/>
            <a:ext cx="2280775" cy="1140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87" y="4538506"/>
            <a:ext cx="2260555" cy="11767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87" y="2599680"/>
            <a:ext cx="2260555" cy="11484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4" y="4181099"/>
            <a:ext cx="2232248" cy="1124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047" y="4859125"/>
            <a:ext cx="2236292" cy="113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직선 화살표 연결선 14"/>
          <p:cNvCxnSpPr>
            <a:stCxn id="9" idx="1"/>
            <a:endCxn id="11" idx="3"/>
          </p:cNvCxnSpPr>
          <p:nvPr/>
        </p:nvCxnSpPr>
        <p:spPr>
          <a:xfrm flipH="1">
            <a:off x="4540565" y="1788921"/>
            <a:ext cx="19695" cy="81075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11" idx="1"/>
            <a:endCxn id="10" idx="3"/>
          </p:cNvCxnSpPr>
          <p:nvPr/>
        </p:nvCxnSpPr>
        <p:spPr>
          <a:xfrm>
            <a:off x="4540565" y="3748156"/>
            <a:ext cx="0" cy="79035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>
            <a:stCxn id="10" idx="2"/>
            <a:endCxn id="12" idx="0"/>
          </p:cNvCxnSpPr>
          <p:nvPr/>
        </p:nvCxnSpPr>
        <p:spPr>
          <a:xfrm flipH="1" flipV="1">
            <a:off x="2882742" y="4743205"/>
            <a:ext cx="527545" cy="3836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그림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98" y="3314833"/>
            <a:ext cx="1338303" cy="1338303"/>
          </a:xfrm>
          <a:prstGeom prst="rect">
            <a:avLst/>
          </a:prstGeom>
        </p:spPr>
      </p:pic>
      <p:sp>
        <p:nvSpPr>
          <p:cNvPr id="43" name="타원 42"/>
          <p:cNvSpPr/>
          <p:nvPr/>
        </p:nvSpPr>
        <p:spPr>
          <a:xfrm>
            <a:off x="8097840" y="3767366"/>
            <a:ext cx="405860" cy="40586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n>
                  <a:solidFill>
                    <a:srgbClr val="0E121B"/>
                  </a:solidFill>
                </a:ln>
                <a:solidFill>
                  <a:srgbClr val="0E121B"/>
                </a:solidFill>
              </a:rPr>
              <a:t>3</a:t>
            </a:r>
            <a:endParaRPr lang="ko-KR" altLang="en-US" dirty="0">
              <a:ln>
                <a:solidFill>
                  <a:srgbClr val="0E121B"/>
                </a:solidFill>
              </a:ln>
              <a:solidFill>
                <a:srgbClr val="0E121B"/>
              </a:solidFill>
            </a:endParaRPr>
          </a:p>
        </p:txBody>
      </p:sp>
      <p:sp>
        <p:nvSpPr>
          <p:cNvPr id="44" name="타원 43"/>
          <p:cNvSpPr/>
          <p:nvPr/>
        </p:nvSpPr>
        <p:spPr>
          <a:xfrm>
            <a:off x="7645819" y="4186275"/>
            <a:ext cx="405860" cy="40586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n>
                  <a:solidFill>
                    <a:srgbClr val="0E121B"/>
                  </a:solidFill>
                </a:ln>
                <a:solidFill>
                  <a:srgbClr val="0E121B"/>
                </a:solidFill>
              </a:rPr>
              <a:t>6</a:t>
            </a:r>
            <a:endParaRPr lang="ko-KR" altLang="en-US" dirty="0">
              <a:ln>
                <a:solidFill>
                  <a:srgbClr val="0E121B"/>
                </a:solidFill>
              </a:ln>
              <a:solidFill>
                <a:srgbClr val="0E121B"/>
              </a:solidFill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7150583" y="3762103"/>
            <a:ext cx="405860" cy="40586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n>
                  <a:solidFill>
                    <a:srgbClr val="0E121B"/>
                  </a:solidFill>
                </a:ln>
                <a:solidFill>
                  <a:srgbClr val="0E121B"/>
                </a:solidFill>
              </a:rPr>
              <a:t>9</a:t>
            </a:r>
            <a:endParaRPr lang="ko-KR" altLang="en-US" dirty="0">
              <a:ln>
                <a:solidFill>
                  <a:srgbClr val="0E121B"/>
                </a:solidFill>
              </a:ln>
              <a:solidFill>
                <a:srgbClr val="0E121B"/>
              </a:solidFill>
            </a:endParaRPr>
          </a:p>
        </p:txBody>
      </p:sp>
      <p:cxnSp>
        <p:nvCxnSpPr>
          <p:cNvPr id="47" name="꺾인 연결선 46"/>
          <p:cNvCxnSpPr>
            <a:stCxn id="9" idx="0"/>
            <a:endCxn id="42" idx="0"/>
          </p:cNvCxnSpPr>
          <p:nvPr/>
        </p:nvCxnSpPr>
        <p:spPr>
          <a:xfrm>
            <a:off x="5700647" y="1218727"/>
            <a:ext cx="2148103" cy="2096106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꺾인 연결선 52"/>
          <p:cNvCxnSpPr>
            <a:stCxn id="11" idx="0"/>
            <a:endCxn id="67" idx="0"/>
          </p:cNvCxnSpPr>
          <p:nvPr/>
        </p:nvCxnSpPr>
        <p:spPr>
          <a:xfrm>
            <a:off x="5670842" y="3173918"/>
            <a:ext cx="1047632" cy="476676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꺾인 연결선 54"/>
          <p:cNvCxnSpPr>
            <a:stCxn id="10" idx="0"/>
            <a:endCxn id="67" idx="1"/>
          </p:cNvCxnSpPr>
          <p:nvPr/>
        </p:nvCxnSpPr>
        <p:spPr>
          <a:xfrm flipV="1">
            <a:off x="5670842" y="3964266"/>
            <a:ext cx="652113" cy="1162632"/>
          </a:xfrm>
          <a:prstGeom prst="bentConnector3">
            <a:avLst>
              <a:gd name="adj1" fmla="val 73686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/>
          <p:cNvCxnSpPr>
            <a:stCxn id="42" idx="2"/>
          </p:cNvCxnSpPr>
          <p:nvPr/>
        </p:nvCxnSpPr>
        <p:spPr>
          <a:xfrm flipH="1">
            <a:off x="7846451" y="4653136"/>
            <a:ext cx="2299" cy="20369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꺾인 연결선 59"/>
          <p:cNvCxnSpPr>
            <a:stCxn id="12" idx="1"/>
            <a:endCxn id="67" idx="2"/>
          </p:cNvCxnSpPr>
          <p:nvPr/>
        </p:nvCxnSpPr>
        <p:spPr>
          <a:xfrm rot="5400000" flipH="1" flipV="1">
            <a:off x="3728859" y="2315697"/>
            <a:ext cx="1027373" cy="4951856"/>
          </a:xfrm>
          <a:prstGeom prst="bentConnector3">
            <a:avLst>
              <a:gd name="adj1" fmla="val -134108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모서리가 둥근 직사각형 65"/>
          <p:cNvSpPr/>
          <p:nvPr/>
        </p:nvSpPr>
        <p:spPr>
          <a:xfrm>
            <a:off x="7495267" y="987150"/>
            <a:ext cx="702368" cy="4509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/>
              <a:t>3</a:t>
            </a:r>
            <a:r>
              <a:rPr lang="ko-KR" altLang="en-US" sz="1000" dirty="0" smtClean="0"/>
              <a:t>시가 되면</a:t>
            </a:r>
            <a:endParaRPr lang="ko-KR" altLang="en-US" sz="1000" dirty="0"/>
          </a:p>
        </p:txBody>
      </p:sp>
      <p:sp>
        <p:nvSpPr>
          <p:cNvPr id="67" name="모서리가 둥근 직사각형 66"/>
          <p:cNvSpPr/>
          <p:nvPr/>
        </p:nvSpPr>
        <p:spPr>
          <a:xfrm>
            <a:off x="6322955" y="3650594"/>
            <a:ext cx="791038" cy="62734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/>
              <a:t>6</a:t>
            </a:r>
            <a:r>
              <a:rPr lang="ko-KR" altLang="en-US" sz="1000" dirty="0" smtClean="0"/>
              <a:t>시가 되면</a:t>
            </a:r>
            <a:endParaRPr lang="ko-KR" altLang="en-US" sz="1000" dirty="0"/>
          </a:p>
        </p:txBody>
      </p:sp>
      <p:cxnSp>
        <p:nvCxnSpPr>
          <p:cNvPr id="74" name="꺾인 연결선 73"/>
          <p:cNvCxnSpPr>
            <a:stCxn id="12" idx="2"/>
            <a:endCxn id="9" idx="2"/>
          </p:cNvCxnSpPr>
          <p:nvPr/>
        </p:nvCxnSpPr>
        <p:spPr>
          <a:xfrm rot="10800000" flipH="1">
            <a:off x="650494" y="1218727"/>
            <a:ext cx="2769378" cy="3524478"/>
          </a:xfrm>
          <a:prstGeom prst="bentConnector3">
            <a:avLst>
              <a:gd name="adj1" fmla="val -8255"/>
            </a:avLst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꺾인 연결선 77"/>
          <p:cNvCxnSpPr>
            <a:stCxn id="12" idx="3"/>
            <a:endCxn id="11" idx="2"/>
          </p:cNvCxnSpPr>
          <p:nvPr/>
        </p:nvCxnSpPr>
        <p:spPr>
          <a:xfrm rot="5400000" flipH="1" flipV="1">
            <a:off x="2084862" y="2855675"/>
            <a:ext cx="1007181" cy="1643669"/>
          </a:xfrm>
          <a:prstGeom prst="bentConnector2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모서리가 둥근 직사각형 78"/>
          <p:cNvSpPr/>
          <p:nvPr/>
        </p:nvSpPr>
        <p:spPr>
          <a:xfrm>
            <a:off x="67389" y="966004"/>
            <a:ext cx="1080120" cy="75260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경쟁에서</a:t>
            </a:r>
            <a:endParaRPr lang="en-US" altLang="ko-KR" sz="1000" dirty="0" smtClean="0"/>
          </a:p>
          <a:p>
            <a:pPr algn="ctr"/>
            <a:r>
              <a:rPr lang="ko-KR" altLang="en-US" sz="1000" dirty="0" smtClean="0"/>
              <a:t>밀리면 성장과 </a:t>
            </a:r>
            <a:r>
              <a:rPr lang="ko-KR" altLang="en-US" sz="1000" dirty="0" err="1" smtClean="0"/>
              <a:t>파밍</a:t>
            </a:r>
            <a:endParaRPr lang="ko-KR" altLang="en-US" sz="1000" dirty="0"/>
          </a:p>
        </p:txBody>
      </p:sp>
      <p:sp>
        <p:nvSpPr>
          <p:cNvPr id="80" name="모서리가 둥근 직사각형 79"/>
          <p:cNvSpPr/>
          <p:nvPr/>
        </p:nvSpPr>
        <p:spPr>
          <a:xfrm>
            <a:off x="1251063" y="2784597"/>
            <a:ext cx="1080120" cy="75260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경쟁에서</a:t>
            </a:r>
            <a:endParaRPr lang="en-US" altLang="ko-KR" sz="1000" dirty="0" smtClean="0"/>
          </a:p>
          <a:p>
            <a:pPr algn="ctr"/>
            <a:r>
              <a:rPr lang="ko-KR" altLang="en-US" sz="1000" dirty="0" smtClean="0"/>
              <a:t>밀리면 성장과 </a:t>
            </a:r>
            <a:r>
              <a:rPr lang="ko-KR" altLang="en-US" sz="1000" dirty="0" err="1" smtClean="0"/>
              <a:t>파밍</a:t>
            </a:r>
            <a:endParaRPr lang="ko-KR" altLang="en-US" sz="1000" dirty="0"/>
          </a:p>
        </p:txBody>
      </p:sp>
      <p:sp>
        <p:nvSpPr>
          <p:cNvPr id="88" name="모서리가 둥근 직사각형 87"/>
          <p:cNvSpPr/>
          <p:nvPr/>
        </p:nvSpPr>
        <p:spPr>
          <a:xfrm>
            <a:off x="3172412" y="1991853"/>
            <a:ext cx="2736304" cy="37836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성장을 하고 게임의 시스템이 이해되고</a:t>
            </a:r>
            <a:endParaRPr lang="ko-KR" altLang="en-US" sz="1000" dirty="0"/>
          </a:p>
        </p:txBody>
      </p:sp>
      <p:sp>
        <p:nvSpPr>
          <p:cNvPr id="103" name="모서리가 둥근 직사각형 102"/>
          <p:cNvSpPr/>
          <p:nvPr/>
        </p:nvSpPr>
        <p:spPr>
          <a:xfrm>
            <a:off x="3172412" y="3922545"/>
            <a:ext cx="2736304" cy="37836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길드에 가입하여 여러 사람과 같이 교감하며</a:t>
            </a:r>
            <a:endParaRPr lang="en-US" altLang="ko-KR" sz="1000" dirty="0" smtClean="0"/>
          </a:p>
          <a:p>
            <a:pPr algn="ctr"/>
            <a:r>
              <a:rPr lang="ko-KR" altLang="en-US" sz="1000" dirty="0" smtClean="0"/>
              <a:t>게임의 숨은 재미를 </a:t>
            </a:r>
            <a:r>
              <a:rPr lang="ko-KR" altLang="en-US" sz="1000" dirty="0" err="1" smtClean="0"/>
              <a:t>찾게되고</a:t>
            </a:r>
            <a:endParaRPr lang="ko-KR" altLang="en-US" sz="1000" dirty="0"/>
          </a:p>
        </p:txBody>
      </p:sp>
      <p:sp>
        <p:nvSpPr>
          <p:cNvPr id="105" name="모서리가 둥근 직사각형 104"/>
          <p:cNvSpPr/>
          <p:nvPr/>
        </p:nvSpPr>
        <p:spPr>
          <a:xfrm>
            <a:off x="1979712" y="5840901"/>
            <a:ext cx="2736304" cy="37836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 smtClean="0"/>
              <a:t>길드버프를</a:t>
            </a:r>
            <a:r>
              <a:rPr lang="ko-KR" altLang="en-US" sz="1000" dirty="0" smtClean="0"/>
              <a:t> 받아 나의 한계가 어디까지인지</a:t>
            </a:r>
            <a:endParaRPr lang="en-US" altLang="ko-KR" sz="1000" dirty="0" smtClean="0"/>
          </a:p>
          <a:p>
            <a:pPr algn="ctr"/>
            <a:r>
              <a:rPr lang="ko-KR" altLang="en-US" sz="1000" dirty="0" smtClean="0"/>
              <a:t>다른 </a:t>
            </a:r>
            <a:r>
              <a:rPr lang="ko-KR" altLang="en-US" sz="1000" dirty="0" err="1" smtClean="0"/>
              <a:t>유져와</a:t>
            </a:r>
            <a:r>
              <a:rPr lang="ko-KR" altLang="en-US" sz="1000" dirty="0" smtClean="0"/>
              <a:t> 비교하며 시험</a:t>
            </a:r>
            <a:endParaRPr lang="ko-KR" altLang="en-US" sz="1000" dirty="0"/>
          </a:p>
        </p:txBody>
      </p:sp>
      <p:cxnSp>
        <p:nvCxnSpPr>
          <p:cNvPr id="107" name="직선 연결선 106"/>
          <p:cNvCxnSpPr/>
          <p:nvPr/>
        </p:nvCxnSpPr>
        <p:spPr>
          <a:xfrm>
            <a:off x="3146514" y="4935051"/>
            <a:ext cx="0" cy="905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8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14096" y="3013502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SYSTEM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865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0641" y="3013502"/>
            <a:ext cx="3842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INTRODUCE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6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664238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Dash Power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3278" y="3295037"/>
            <a:ext cx="3972831" cy="2216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직사각형 5"/>
          <p:cNvSpPr/>
          <p:nvPr/>
        </p:nvSpPr>
        <p:spPr>
          <a:xfrm>
            <a:off x="631372" y="1203259"/>
            <a:ext cx="76130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</a:rPr>
              <a:t>★역할 </a:t>
            </a:r>
            <a:r>
              <a:rPr lang="en-US" altLang="ko-KR" sz="1400" b="1" dirty="0">
                <a:solidFill>
                  <a:srgbClr val="FFC000"/>
                </a:solidFill>
              </a:rPr>
              <a:t>– 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액션 컨트롤에 대한 재미를 증폭시키고 지루해지는 순간을 예방한다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후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공격력 상승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버프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발</a:t>
            </a:r>
            <a:r>
              <a:rPr lang="ko-KR" altLang="en-US" sz="1400" dirty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</a:t>
            </a:r>
            <a:endParaRPr lang="en-US" altLang="ko-KR" sz="1400" dirty="0" smtClean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유저에게 전투 컨트롤에 대한 재미와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공략 제공</a:t>
            </a:r>
            <a:endParaRPr lang="ko-KR" altLang="en-US" sz="1400" dirty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컨트롤에 따라 다양한 방법으로 전투 진행 가능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295037"/>
            <a:ext cx="3972830" cy="2216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모서리가 둥근 직사각형 7"/>
          <p:cNvSpPr/>
          <p:nvPr/>
        </p:nvSpPr>
        <p:spPr>
          <a:xfrm>
            <a:off x="3347864" y="5079714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꺾인 연결선 8"/>
          <p:cNvCxnSpPr>
            <a:stCxn id="8" idx="2"/>
            <a:endCxn id="12" idx="3"/>
          </p:cNvCxnSpPr>
          <p:nvPr/>
        </p:nvCxnSpPr>
        <p:spPr>
          <a:xfrm rot="5400000">
            <a:off x="3050059" y="5401358"/>
            <a:ext cx="403426" cy="624232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98373" y="573052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대쉬버튼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704566" y="5157192"/>
            <a:ext cx="371490" cy="35642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꺾인 연결선 14"/>
          <p:cNvCxnSpPr>
            <a:stCxn id="14" idx="2"/>
          </p:cNvCxnSpPr>
          <p:nvPr/>
        </p:nvCxnSpPr>
        <p:spPr>
          <a:xfrm rot="16200000" flipH="1">
            <a:off x="4926412" y="5477512"/>
            <a:ext cx="401575" cy="473777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48770" y="5730521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대쉬후</a:t>
            </a:r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</a:t>
            </a:r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데미지상승</a:t>
            </a:r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799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32" y="2132856"/>
            <a:ext cx="2686117" cy="43759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393" y="519063"/>
            <a:ext cx="88998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Parts</a:t>
            </a:r>
            <a:endParaRPr lang="en-US" altLang="ko-KR" sz="2400" dirty="0"/>
          </a:p>
        </p:txBody>
      </p:sp>
      <p:sp>
        <p:nvSpPr>
          <p:cNvPr id="22" name="직사각형 21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8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등신 캐릭터를 이용한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커스터마이징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부위의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3D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비주얼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아이템 교체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+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능력치상승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형태의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악세서리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아이템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</a:t>
            </a:r>
            <a:endParaRPr lang="en-US" altLang="ko-KR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착용하는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장비와 함께 변경되는 다양한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외형</a:t>
            </a:r>
            <a:endParaRPr lang="en-US" altLang="ko-KR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5148064" y="2924944"/>
            <a:ext cx="3005959" cy="3035300"/>
          </a:xfrm>
          <a:prstGeom prst="roundRect">
            <a:avLst>
              <a:gd name="adj" fmla="val 4744"/>
            </a:avLst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549" y="2945264"/>
            <a:ext cx="2969009" cy="2978632"/>
          </a:xfrm>
          <a:prstGeom prst="roundRect">
            <a:avLst>
              <a:gd name="adj" fmla="val 51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설명선 2 26"/>
          <p:cNvSpPr/>
          <p:nvPr/>
        </p:nvSpPr>
        <p:spPr>
          <a:xfrm>
            <a:off x="4039170" y="4445236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9643"/>
              <a:gd name="adj6" fmla="val -69202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메인무기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8" name="설명선 2 27"/>
          <p:cNvSpPr/>
          <p:nvPr/>
        </p:nvSpPr>
        <p:spPr>
          <a:xfrm>
            <a:off x="3847724" y="2828735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1072"/>
              <a:gd name="adj6" fmla="val -60751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투구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0" name="설명선 2 29"/>
          <p:cNvSpPr/>
          <p:nvPr/>
        </p:nvSpPr>
        <p:spPr>
          <a:xfrm flipH="1">
            <a:off x="477309" y="4445236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6516"/>
              <a:gd name="adj6" fmla="val -81535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몸통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4" name="설명선 2 13"/>
          <p:cNvSpPr/>
          <p:nvPr/>
        </p:nvSpPr>
        <p:spPr>
          <a:xfrm>
            <a:off x="2500393" y="2358753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1072"/>
              <a:gd name="adj6" fmla="val -60751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장신구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" name="설명선 2 10"/>
          <p:cNvSpPr/>
          <p:nvPr/>
        </p:nvSpPr>
        <p:spPr>
          <a:xfrm flipH="1">
            <a:off x="550499" y="5749244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5435"/>
              <a:gd name="adj6" fmla="val -54127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팔찌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2" name="설명선 2 11"/>
          <p:cNvSpPr/>
          <p:nvPr/>
        </p:nvSpPr>
        <p:spPr>
          <a:xfrm flipH="1">
            <a:off x="1547664" y="6508077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5144"/>
              <a:gd name="adj6" fmla="val -33114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반지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3" name="설명선 2 12"/>
          <p:cNvSpPr/>
          <p:nvPr/>
        </p:nvSpPr>
        <p:spPr>
          <a:xfrm flipH="1">
            <a:off x="2317608" y="5621355"/>
            <a:ext cx="676275" cy="266700"/>
          </a:xfrm>
          <a:prstGeom prst="borderCallout2">
            <a:avLst>
              <a:gd name="adj1" fmla="val 58132"/>
              <a:gd name="adj2" fmla="val -2851"/>
              <a:gd name="adj3" fmla="val 81298"/>
              <a:gd name="adj4" fmla="val -18494"/>
              <a:gd name="adj5" fmla="val 148717"/>
              <a:gd name="adj6" fmla="val -32201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목걸이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6" name="설명선 2 15"/>
          <p:cNvSpPr/>
          <p:nvPr/>
        </p:nvSpPr>
        <p:spPr>
          <a:xfrm flipH="1">
            <a:off x="3008432" y="6543436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5144"/>
              <a:gd name="adj6" fmla="val -33114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귀걸이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04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52393" y="519063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Change Looks</a:t>
            </a:r>
            <a:endParaRPr lang="en-US" altLang="ko-KR" sz="24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8" y="2478029"/>
            <a:ext cx="2537678" cy="214619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29" y="1788975"/>
            <a:ext cx="2984777" cy="284264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94" y="4798734"/>
            <a:ext cx="812698" cy="812698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467544" y="4448999"/>
            <a:ext cx="2520280" cy="1522473"/>
            <a:chOff x="467544" y="1906527"/>
            <a:chExt cx="2520280" cy="1522473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467544" y="1906527"/>
              <a:ext cx="2520280" cy="1522473"/>
            </a:xfrm>
            <a:prstGeom prst="roundRect">
              <a:avLst>
                <a:gd name="adj" fmla="val 4087"/>
              </a:avLst>
            </a:prstGeom>
            <a:solidFill>
              <a:srgbClr val="0D101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79776"/>
              <a:ext cx="812698" cy="81269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31640" y="1958643"/>
              <a:ext cx="1563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rgbClr val="FFC000"/>
                  </a:solidFill>
                </a:rPr>
                <a:t>Lv10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다크블레이드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31640" y="2132856"/>
              <a:ext cx="15635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공격력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  <a:p>
              <a:endParaRPr lang="en-US" altLang="ko-KR" sz="100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dirty="0" smtClean="0">
                  <a:solidFill>
                    <a:schemeClr val="bg1"/>
                  </a:solidFill>
                </a:rPr>
                <a:t>361 ~ 574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7832" y="2825141"/>
              <a:ext cx="2427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HP +215</a:t>
              </a:r>
            </a:p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치명타 확률 </a:t>
              </a:r>
              <a:r>
                <a:rPr lang="en-US" altLang="ko-KR" sz="1000" dirty="0" smtClean="0">
                  <a:solidFill>
                    <a:schemeClr val="bg1"/>
                  </a:solidFill>
                </a:rPr>
                <a:t>+5%</a:t>
              </a:r>
            </a:p>
          </p:txBody>
        </p:sp>
      </p:grpSp>
      <p:sp>
        <p:nvSpPr>
          <p:cNvPr id="35" name="아래로 구부러진 화살표 34"/>
          <p:cNvSpPr/>
          <p:nvPr/>
        </p:nvSpPr>
        <p:spPr>
          <a:xfrm flipH="1">
            <a:off x="683568" y="4175052"/>
            <a:ext cx="3456384" cy="596018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등호 7"/>
          <p:cNvSpPr/>
          <p:nvPr/>
        </p:nvSpPr>
        <p:spPr>
          <a:xfrm>
            <a:off x="4788024" y="4947166"/>
            <a:ext cx="720080" cy="504056"/>
          </a:xfrm>
          <a:prstGeom prst="mathEqual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갈매기형 수장 8"/>
          <p:cNvSpPr/>
          <p:nvPr/>
        </p:nvSpPr>
        <p:spPr>
          <a:xfrm>
            <a:off x="2987824" y="3316568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06771" y="5584947"/>
            <a:ext cx="156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rgbClr val="FFC000"/>
                </a:solidFill>
              </a:rPr>
              <a:t>Lv21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그레이트</a:t>
            </a:r>
            <a:r>
              <a:rPr lang="ko-KR" altLang="en-US" sz="1000" dirty="0" smtClean="0">
                <a:solidFill>
                  <a:srgbClr val="FFC000"/>
                </a:solidFill>
              </a:rPr>
              <a:t>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액스</a:t>
            </a:r>
            <a:endParaRPr lang="ko-KR" altLang="en-US" sz="1000" dirty="0">
              <a:solidFill>
                <a:srgbClr val="FFC000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5940152" y="4437958"/>
            <a:ext cx="2520280" cy="1605522"/>
            <a:chOff x="5940152" y="1895486"/>
            <a:chExt cx="2520280" cy="1605522"/>
          </a:xfrm>
        </p:grpSpPr>
        <p:sp>
          <p:nvSpPr>
            <p:cNvPr id="30" name="모서리가 둥근 직사각형 29"/>
            <p:cNvSpPr/>
            <p:nvPr/>
          </p:nvSpPr>
          <p:spPr>
            <a:xfrm>
              <a:off x="5940152" y="1895486"/>
              <a:ext cx="2520280" cy="1605522"/>
            </a:xfrm>
            <a:prstGeom prst="roundRect">
              <a:avLst>
                <a:gd name="adj" fmla="val 4087"/>
              </a:avLst>
            </a:prstGeom>
            <a:solidFill>
              <a:srgbClr val="0D101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1968735"/>
              <a:ext cx="812698" cy="81269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804248" y="1947602"/>
              <a:ext cx="1563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rgbClr val="FFC000"/>
                  </a:solidFill>
                </a:rPr>
                <a:t>Lv10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다크블레이드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04248" y="2121815"/>
              <a:ext cx="15635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공격력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  <a:p>
              <a:endParaRPr lang="en-US" altLang="ko-KR" sz="100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dirty="0" smtClean="0">
                  <a:solidFill>
                    <a:schemeClr val="bg1"/>
                  </a:solidFill>
                </a:rPr>
                <a:t>361 ~ 574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960440" y="2814100"/>
              <a:ext cx="2427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HP +215</a:t>
              </a:r>
            </a:p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치명타 확률 </a:t>
              </a:r>
              <a:r>
                <a:rPr lang="en-US" altLang="ko-KR" sz="1000" dirty="0" smtClean="0">
                  <a:solidFill>
                    <a:schemeClr val="bg1"/>
                  </a:solidFill>
                </a:rPr>
                <a:t>+5%</a:t>
              </a:r>
            </a:p>
          </p:txBody>
        </p: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185078"/>
              <a:ext cx="288748" cy="288748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259099" y="3212976"/>
              <a:ext cx="1563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>
                  <a:solidFill>
                    <a:srgbClr val="FFC000"/>
                  </a:solidFill>
                </a:rPr>
                <a:t>외형 </a:t>
              </a:r>
              <a:r>
                <a:rPr lang="en-US" altLang="ko-KR" sz="1000" dirty="0" smtClean="0">
                  <a:solidFill>
                    <a:srgbClr val="FFC000"/>
                  </a:solidFill>
                </a:rPr>
                <a:t>: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그레이트</a:t>
              </a:r>
              <a:r>
                <a:rPr lang="ko-KR" altLang="en-US" sz="1000" dirty="0" smtClean="0">
                  <a:solidFill>
                    <a:srgbClr val="FFC000"/>
                  </a:solidFill>
                </a:rPr>
                <a:t>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액스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</p:grpSp>
      <p:sp>
        <p:nvSpPr>
          <p:cNvPr id="50" name="갈매기형 수장 49"/>
          <p:cNvSpPr/>
          <p:nvPr/>
        </p:nvSpPr>
        <p:spPr>
          <a:xfrm>
            <a:off x="3462413" y="3316568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1" name="갈매기형 수장 50"/>
          <p:cNvSpPr/>
          <p:nvPr/>
        </p:nvSpPr>
        <p:spPr>
          <a:xfrm>
            <a:off x="3917430" y="3316568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2" name="갈매기형 수장 51"/>
          <p:cNvSpPr/>
          <p:nvPr/>
        </p:nvSpPr>
        <p:spPr>
          <a:xfrm>
            <a:off x="4392019" y="3316568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3" name="갈매기형 수장 52"/>
          <p:cNvSpPr/>
          <p:nvPr/>
        </p:nvSpPr>
        <p:spPr>
          <a:xfrm>
            <a:off x="4798410" y="3316568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4" name="갈매기형 수장 53"/>
          <p:cNvSpPr/>
          <p:nvPr/>
        </p:nvSpPr>
        <p:spPr>
          <a:xfrm>
            <a:off x="5272999" y="3316568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631372" y="1093034"/>
            <a:ext cx="76130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</a:rPr>
              <a:t>★역할 </a:t>
            </a:r>
            <a:r>
              <a:rPr lang="en-US" altLang="ko-KR" sz="1400" b="1" dirty="0">
                <a:solidFill>
                  <a:srgbClr val="FFC000"/>
                </a:solidFill>
              </a:rPr>
              <a:t>– 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외형 </a:t>
            </a:r>
            <a:r>
              <a:rPr lang="ko-KR" altLang="en-US" sz="1400" b="1" dirty="0" err="1" smtClean="0">
                <a:solidFill>
                  <a:srgbClr val="FFC000"/>
                </a:solidFill>
              </a:rPr>
              <a:t>커스터마이징에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 재미를 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더해주고 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캐릭터에 대한 애착심을 높인다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장비의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능력치는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살리고 외모는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내맘데로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교체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하는 시스템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</a:t>
            </a:r>
            <a:r>
              <a:rPr lang="en-US" altLang="ko-KR" sz="1400" dirty="0" smtClean="0">
                <a:solidFill>
                  <a:srgbClr val="FF0000"/>
                </a:solidFill>
              </a:rPr>
              <a:t>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외형은 무작위로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선택된다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파밍으로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얻을 수 없는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스페셜장비를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획득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할 수 있다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캐쉬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사용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하여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컨텐츠를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이용 할 수 있다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모서리가 둥근 직사각형 29"/>
          <p:cNvSpPr/>
          <p:nvPr/>
        </p:nvSpPr>
        <p:spPr>
          <a:xfrm>
            <a:off x="5789262" y="3501008"/>
            <a:ext cx="2520280" cy="1605522"/>
          </a:xfrm>
          <a:prstGeom prst="roundRect">
            <a:avLst>
              <a:gd name="adj" fmla="val 4087"/>
            </a:avLst>
          </a:prstGeom>
          <a:solidFill>
            <a:srgbClr val="0D101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5809549" y="4615490"/>
            <a:ext cx="2499993" cy="1890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786491" y="3512049"/>
            <a:ext cx="2520280" cy="1522473"/>
          </a:xfrm>
          <a:prstGeom prst="roundRect">
            <a:avLst>
              <a:gd name="adj" fmla="val 4087"/>
            </a:avLst>
          </a:prstGeom>
          <a:solidFill>
            <a:srgbClr val="0D101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806779" y="4630718"/>
            <a:ext cx="2499992" cy="1890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9" y="3585298"/>
            <a:ext cx="812698" cy="812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0587" y="3564165"/>
            <a:ext cx="156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C000"/>
                </a:solidFill>
              </a:rPr>
              <a:t>Lv10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다크블레이드</a:t>
            </a:r>
            <a:endParaRPr lang="ko-KR" altLang="en-US" sz="1000" dirty="0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50587" y="3738378"/>
            <a:ext cx="15635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chemeClr val="bg1"/>
                </a:solidFill>
              </a:rPr>
              <a:t>공격력</a:t>
            </a:r>
            <a:endParaRPr lang="en-US" altLang="ko-KR" sz="1000" dirty="0" smtClean="0">
              <a:solidFill>
                <a:schemeClr val="bg1"/>
              </a:solidFill>
            </a:endParaRPr>
          </a:p>
          <a:p>
            <a:endParaRPr lang="en-US" altLang="ko-KR" sz="1000" dirty="0">
              <a:solidFill>
                <a:schemeClr val="bg1"/>
              </a:solidFill>
            </a:endParaRPr>
          </a:p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361 ~ 574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6779" y="4430663"/>
            <a:ext cx="189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</a:rPr>
              <a:t>HP +215</a:t>
            </a:r>
          </a:p>
          <a:p>
            <a:r>
              <a:rPr lang="ko-KR" altLang="en-US" sz="1000" dirty="0" smtClean="0">
                <a:solidFill>
                  <a:schemeClr val="bg1"/>
                </a:solidFill>
              </a:rPr>
              <a:t>치명타 확률 </a:t>
            </a:r>
            <a:r>
              <a:rPr lang="en-US" altLang="ko-KR" sz="1000" dirty="0" smtClean="0">
                <a:solidFill>
                  <a:schemeClr val="bg1"/>
                </a:solidFill>
              </a:rPr>
              <a:t>+5%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393" y="519063"/>
            <a:ext cx="223330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Change Option</a:t>
            </a:r>
            <a:endParaRPr lang="en-US" altLang="ko-KR" sz="2400" dirty="0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70" y="3574257"/>
            <a:ext cx="812698" cy="81269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53358" y="3553124"/>
            <a:ext cx="156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C000"/>
                </a:solidFill>
              </a:rPr>
              <a:t>Lv10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다크블레이드</a:t>
            </a:r>
            <a:endParaRPr lang="ko-KR" altLang="en-US" sz="1000" dirty="0">
              <a:solidFill>
                <a:srgbClr val="FFC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53358" y="3727337"/>
            <a:ext cx="15635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chemeClr val="bg1"/>
                </a:solidFill>
              </a:rPr>
              <a:t>공격력</a:t>
            </a:r>
            <a:endParaRPr lang="en-US" altLang="ko-KR" sz="1000" dirty="0" smtClean="0">
              <a:solidFill>
                <a:schemeClr val="bg1"/>
              </a:solidFill>
            </a:endParaRPr>
          </a:p>
          <a:p>
            <a:endParaRPr lang="en-US" altLang="ko-KR" sz="1000" dirty="0">
              <a:solidFill>
                <a:schemeClr val="bg1"/>
              </a:solidFill>
            </a:endParaRPr>
          </a:p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361 ~ 574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09550" y="4419622"/>
            <a:ext cx="2427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</a:rPr>
              <a:t>HP +215</a:t>
            </a:r>
          </a:p>
          <a:p>
            <a:r>
              <a:rPr lang="ko-KR" altLang="en-US" sz="1000" dirty="0" smtClean="0">
                <a:solidFill>
                  <a:srgbClr val="92D050"/>
                </a:solidFill>
              </a:rPr>
              <a:t>공격속도 </a:t>
            </a:r>
            <a:r>
              <a:rPr lang="en-US" altLang="ko-KR" sz="1000" dirty="0" smtClean="0">
                <a:solidFill>
                  <a:srgbClr val="92D050"/>
                </a:solidFill>
              </a:rPr>
              <a:t>+5%</a:t>
            </a:r>
          </a:p>
        </p:txBody>
      </p:sp>
      <p:sp>
        <p:nvSpPr>
          <p:cNvPr id="55" name="직사각형 54"/>
          <p:cNvSpPr/>
          <p:nvPr/>
        </p:nvSpPr>
        <p:spPr>
          <a:xfrm>
            <a:off x="631372" y="1215043"/>
            <a:ext cx="76130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</a:rPr>
              <a:t>★역할 </a:t>
            </a:r>
            <a:r>
              <a:rPr lang="en-US" altLang="ko-KR" sz="1400" b="1" dirty="0">
                <a:solidFill>
                  <a:srgbClr val="FFC000"/>
                </a:solidFill>
              </a:rPr>
              <a:t>– 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2%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부족한 </a:t>
            </a:r>
            <a:r>
              <a:rPr lang="ko-KR" altLang="en-US" sz="1400" b="1" dirty="0" err="1" smtClean="0">
                <a:solidFill>
                  <a:srgbClr val="FFC000"/>
                </a:solidFill>
              </a:rPr>
              <a:t>유져의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 욕구를 채워주고 골드 인플레이션을 방지한다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</a:t>
            </a:r>
            <a:r>
              <a:rPr lang="en-US" altLang="ko-KR" sz="1400" dirty="0" smtClean="0">
                <a:solidFill>
                  <a:srgbClr val="FF0000"/>
                </a:solidFill>
              </a:rPr>
              <a:t>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획득한 아이템의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추가옵션중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가지를 다른 옵션으로 교체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해준다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옵션을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교체하는데에는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골드를 소비하며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시도횟수가 늘어날수록 사용 가격도 높아진다</a:t>
            </a:r>
            <a:r>
              <a:rPr lang="en-US" altLang="ko-KR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400" b="1" dirty="0">
              <a:solidFill>
                <a:schemeClr val="accent6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1" y="3861048"/>
            <a:ext cx="956714" cy="9567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66072" y="4612045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92D050"/>
                </a:solidFill>
              </a:rPr>
              <a:t>Change option</a:t>
            </a:r>
            <a:endParaRPr lang="ko-KR" altLang="en-US" sz="1400" dirty="0">
              <a:solidFill>
                <a:srgbClr val="92D050"/>
              </a:solidFill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3419872" y="4717873"/>
            <a:ext cx="288032" cy="7927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오른쪽 화살표 36"/>
          <p:cNvSpPr/>
          <p:nvPr/>
        </p:nvSpPr>
        <p:spPr>
          <a:xfrm>
            <a:off x="5307310" y="4709997"/>
            <a:ext cx="288032" cy="7927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06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752555"/>
              </p:ext>
            </p:extLst>
          </p:nvPr>
        </p:nvGraphicFramePr>
        <p:xfrm>
          <a:off x="476250" y="774700"/>
          <a:ext cx="8191500" cy="538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0"/>
              </a:tblGrid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Item enchant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아이템을 소모하여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아이템의 레벨 업그레이드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아이템 구성으로 지속적인 아이템 획득 요구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/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게임 플레이 및 유료 결제 유도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ko-KR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Item random option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획득한 아이템의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옵션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부여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동일한 아이템도 다른 옵션을 보유함으로써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지속적인 아이템 획득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파밍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)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동기부여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Skill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레벨업과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동시에 획득되는 스킬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획득한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스킬은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즉시 사용 가능하며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룬을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통해 자신만의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제작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" name="모서리가 둥근 직사각형 36"/>
          <p:cNvSpPr/>
          <p:nvPr/>
        </p:nvSpPr>
        <p:spPr>
          <a:xfrm>
            <a:off x="4716016" y="1268760"/>
            <a:ext cx="942975" cy="999078"/>
          </a:xfrm>
          <a:prstGeom prst="roundRect">
            <a:avLst>
              <a:gd name="adj" fmla="val 4961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모서리가 둥근 직사각형 37"/>
          <p:cNvSpPr/>
          <p:nvPr/>
        </p:nvSpPr>
        <p:spPr>
          <a:xfrm>
            <a:off x="6143203" y="1268760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0685" y="1353562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7575" y="1370027"/>
            <a:ext cx="694735" cy="69473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842470" y="2050574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95057" y="2050574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5" name="모서리가 둥근 직사각형 44"/>
          <p:cNvSpPr/>
          <p:nvPr/>
        </p:nvSpPr>
        <p:spPr>
          <a:xfrm>
            <a:off x="7610053" y="1268760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십자형 11"/>
          <p:cNvSpPr/>
          <p:nvPr/>
        </p:nvSpPr>
        <p:spPr>
          <a:xfrm>
            <a:off x="5747782" y="1575747"/>
            <a:ext cx="300990" cy="296428"/>
          </a:xfrm>
          <a:prstGeom prst="plus">
            <a:avLst>
              <a:gd name="adj" fmla="val 4023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등호 45"/>
          <p:cNvSpPr/>
          <p:nvPr/>
        </p:nvSpPr>
        <p:spPr>
          <a:xfrm>
            <a:off x="7186057" y="1575747"/>
            <a:ext cx="300990" cy="296428"/>
          </a:xfrm>
          <a:prstGeom prst="mathEqua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6760" y="1353562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7738070" y="2050574"/>
            <a:ext cx="700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Level 2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file.thisisgame.com/upload/nboard/2010/12/16/20101216175510_715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1" t="12656" r="10307" b="21970"/>
          <a:stretch/>
        </p:blipFill>
        <p:spPr bwMode="auto">
          <a:xfrm>
            <a:off x="4645416" y="4818809"/>
            <a:ext cx="1085958" cy="14452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le.thisisgame.com/upload/affixboard/2013/08/13/20130813150952_393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5455" r="46933"/>
          <a:stretch/>
        </p:blipFill>
        <p:spPr bwMode="auto">
          <a:xfrm>
            <a:off x="6046819" y="4836239"/>
            <a:ext cx="1089045" cy="1427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le.thisisgame.com/upload/nboard/2009/08/18/20090818062434_163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5" t="25039" r="32654" b="7321"/>
          <a:stretch/>
        </p:blipFill>
        <p:spPr bwMode="auto">
          <a:xfrm>
            <a:off x="7451309" y="4833619"/>
            <a:ext cx="1085958" cy="14241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그림 58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7306" r="14471" b="15306"/>
          <a:stretch/>
        </p:blipFill>
        <p:spPr>
          <a:xfrm>
            <a:off x="4666818" y="2850444"/>
            <a:ext cx="1079907" cy="14603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87" y="2851444"/>
            <a:ext cx="1079158" cy="14593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1" name="Picture 10" descr="http://file.thisisgame.com/upload/tboard/user/2012/05/29/20120529122735_692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 t="1881" r="2264" b="20120"/>
          <a:stretch/>
        </p:blipFill>
        <p:spPr bwMode="auto">
          <a:xfrm>
            <a:off x="7453807" y="2851681"/>
            <a:ext cx="1083460" cy="14734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Skill Rune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1371" y="1052736"/>
            <a:ext cx="74981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</a:rPr>
              <a:t>★역할 </a:t>
            </a:r>
            <a:r>
              <a:rPr lang="en-US" altLang="ko-KR" sz="1400" b="1" dirty="0">
                <a:solidFill>
                  <a:srgbClr val="FFC000"/>
                </a:solidFill>
              </a:rPr>
              <a:t>– </a:t>
            </a:r>
            <a:r>
              <a:rPr lang="ko-KR" altLang="en-US" sz="1400" b="1" dirty="0" err="1" smtClean="0">
                <a:solidFill>
                  <a:srgbClr val="FFC000"/>
                </a:solidFill>
              </a:rPr>
              <a:t>유져들의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 장기적이고 자발적인 </a:t>
            </a:r>
            <a:r>
              <a:rPr lang="ko-KR" altLang="en-US" sz="1400" b="1" dirty="0" err="1" smtClean="0">
                <a:solidFill>
                  <a:srgbClr val="FFC000"/>
                </a:solidFill>
              </a:rPr>
              <a:t>스킬조합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 연구 유도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. </a:t>
            </a:r>
            <a:r>
              <a:rPr lang="ko-KR" altLang="en-US" sz="1400" b="1" dirty="0" smtClean="0">
                <a:solidFill>
                  <a:srgbClr val="FFC000"/>
                </a:solidFill>
              </a:rPr>
              <a:t>게임수명 연장</a:t>
            </a:r>
            <a:r>
              <a:rPr lang="en-US" altLang="ko-KR" sz="1400" b="1" dirty="0" smtClean="0">
                <a:solidFill>
                  <a:srgbClr val="FFC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생성한 캐릭터를 지속적으로 성장시킬 동기 부여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스킬룬으로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인한 </a:t>
            </a:r>
            <a:r>
              <a:rPr lang="ko-KR" altLang="en-US" sz="14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무궁무진한 </a:t>
            </a:r>
            <a:r>
              <a:rPr lang="ko-KR" altLang="en-US" sz="1400" dirty="0" err="1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스킬조합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으로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다양한 컨트롤 패턴을 제공하여 지루함을 덜어줌</a:t>
            </a:r>
            <a:endParaRPr lang="ko-KR" altLang="en-US" sz="1400" b="1" dirty="0" smtClean="0">
              <a:solidFill>
                <a:prstClr val="white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스킬조합에따라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시너지효과를 얻는 아이템도 달라짐으로 지속적인 아이템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파밍에도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도움을 줌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8" y="3812358"/>
            <a:ext cx="812800" cy="8128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4848448"/>
            <a:ext cx="812800" cy="8128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3812358"/>
            <a:ext cx="812800" cy="8128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2793039"/>
            <a:ext cx="812800" cy="8128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2900505"/>
            <a:ext cx="618086" cy="61808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4945805"/>
            <a:ext cx="618086" cy="6180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3910195"/>
            <a:ext cx="618086" cy="618086"/>
          </a:xfrm>
          <a:prstGeom prst="rect">
            <a:avLst/>
          </a:prstGeom>
        </p:spPr>
      </p:pic>
      <p:cxnSp>
        <p:nvCxnSpPr>
          <p:cNvPr id="16" name="직선 화살표 연결선 15"/>
          <p:cNvCxnSpPr>
            <a:stCxn id="6" idx="3"/>
            <a:endCxn id="13" idx="1"/>
          </p:cNvCxnSpPr>
          <p:nvPr/>
        </p:nvCxnSpPr>
        <p:spPr>
          <a:xfrm flipV="1">
            <a:off x="1590738" y="3209548"/>
            <a:ext cx="1767932" cy="100921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6" idx="3"/>
            <a:endCxn id="15" idx="1"/>
          </p:cNvCxnSpPr>
          <p:nvPr/>
        </p:nvCxnSpPr>
        <p:spPr>
          <a:xfrm>
            <a:off x="1590738" y="4218758"/>
            <a:ext cx="1767932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6" idx="3"/>
            <a:endCxn id="14" idx="1"/>
          </p:cNvCxnSpPr>
          <p:nvPr/>
        </p:nvCxnSpPr>
        <p:spPr>
          <a:xfrm>
            <a:off x="1590738" y="4218758"/>
            <a:ext cx="1767932" cy="103609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stCxn id="13" idx="3"/>
            <a:endCxn id="12" idx="1"/>
          </p:cNvCxnSpPr>
          <p:nvPr/>
        </p:nvCxnSpPr>
        <p:spPr>
          <a:xfrm flipV="1">
            <a:off x="3976756" y="3199439"/>
            <a:ext cx="1751034" cy="1010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15" idx="3"/>
            <a:endCxn id="8" idx="1"/>
          </p:cNvCxnSpPr>
          <p:nvPr/>
        </p:nvCxnSpPr>
        <p:spPr>
          <a:xfrm flipV="1">
            <a:off x="3976756" y="4218758"/>
            <a:ext cx="1751034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stCxn id="14" idx="3"/>
            <a:endCxn id="7" idx="1"/>
          </p:cNvCxnSpPr>
          <p:nvPr/>
        </p:nvCxnSpPr>
        <p:spPr>
          <a:xfrm>
            <a:off x="3976756" y="5254848"/>
            <a:ext cx="1751034" cy="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덧셈 기호 21"/>
          <p:cNvSpPr/>
          <p:nvPr/>
        </p:nvSpPr>
        <p:spPr>
          <a:xfrm>
            <a:off x="2987824" y="2909990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덧셈 기호 22"/>
          <p:cNvSpPr/>
          <p:nvPr/>
        </p:nvSpPr>
        <p:spPr>
          <a:xfrm>
            <a:off x="2963214" y="3806365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덧셈 기호 23"/>
          <p:cNvSpPr/>
          <p:nvPr/>
        </p:nvSpPr>
        <p:spPr>
          <a:xfrm>
            <a:off x="2963214" y="5198933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755576" y="463875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40590" y="2791961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독이 깃든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37488" y="3820204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오한의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상대방을 얼림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7487" y="4862281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타오르는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추가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화염데미지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82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810111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Hidden Portal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31372" y="1203259"/>
            <a:ext cx="76130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전투중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무작확률로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열리는 포탈 생성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포탈내부는 골드로 채워지며 해당스테이지에서 얻을 수 있는 총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골드량과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같은 골드가 배치된다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</a:t>
            </a:r>
            <a:r>
              <a:rPr lang="en-US" altLang="ko-KR" sz="1400" dirty="0" smtClean="0">
                <a:solidFill>
                  <a:srgbClr val="FF0000"/>
                </a:solidFill>
              </a:rPr>
              <a:t>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장시간플레이 시 지루해질 수 있는 상황을 해소해준다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31" y="4854375"/>
            <a:ext cx="2160000" cy="129491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31" y="2774454"/>
            <a:ext cx="2160000" cy="129491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cxnSp>
        <p:nvCxnSpPr>
          <p:cNvPr id="21" name="꺾인 연결선 20"/>
          <p:cNvCxnSpPr>
            <a:stCxn id="5" idx="3"/>
            <a:endCxn id="14" idx="1"/>
          </p:cNvCxnSpPr>
          <p:nvPr/>
        </p:nvCxnSpPr>
        <p:spPr>
          <a:xfrm flipV="1">
            <a:off x="4620436" y="3421910"/>
            <a:ext cx="1632995" cy="939233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꺾인 연결선 21"/>
          <p:cNvCxnSpPr>
            <a:endCxn id="13" idx="1"/>
          </p:cNvCxnSpPr>
          <p:nvPr/>
        </p:nvCxnSpPr>
        <p:spPr>
          <a:xfrm>
            <a:off x="4620436" y="4361142"/>
            <a:ext cx="1632995" cy="1140689"/>
          </a:xfrm>
          <a:prstGeom prst="bentConnector3">
            <a:avLst>
              <a:gd name="adj1" fmla="val 50000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20455"/>
            <a:ext cx="4152892" cy="2281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47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3341" y="301350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BUSINESS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86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163568"/>
              </p:ext>
            </p:extLst>
          </p:nvPr>
        </p:nvGraphicFramePr>
        <p:xfrm>
          <a:off x="116114" y="332656"/>
          <a:ext cx="8911773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5886"/>
                <a:gridCol w="4455887"/>
              </a:tblGrid>
              <a:tr h="56166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고급 아이템 뽑기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가챠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)</a:t>
                      </a: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2000" b="0" kern="1200" baseline="0" dirty="0" smtClean="0">
                        <a:solidFill>
                          <a:srgbClr val="FFC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0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고급아이템은 뽑기를 통해 손쉽게 </a:t>
                      </a:r>
                      <a:r>
                        <a:rPr lang="ko-KR" altLang="en-US" sz="10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획득</a:t>
                      </a:r>
                      <a:endParaRPr lang="en-US" altLang="ko-KR" sz="10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스킬룬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뽑기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가챠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)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0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고급룬은</a:t>
                      </a:r>
                      <a:r>
                        <a:rPr lang="ko-KR" altLang="en-US" sz="10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뽑기를통해</a:t>
                      </a:r>
                      <a:r>
                        <a:rPr lang="ko-KR" altLang="en-US" sz="10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손쉽게 </a:t>
                      </a:r>
                      <a:r>
                        <a:rPr lang="ko-KR" altLang="en-US" sz="10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획득</a:t>
                      </a:r>
                      <a:endParaRPr lang="en-US" altLang="ko-KR" sz="1000" b="0" kern="120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스킬룬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추가슬롯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                      4.99$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kern="120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0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스킬룬</a:t>
                      </a:r>
                      <a:r>
                        <a:rPr lang="ko-KR" altLang="en-US" sz="10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슬롯을 하나 추가하여 더욱 강력한 </a:t>
                      </a:r>
                      <a:r>
                        <a:rPr lang="ko-KR" altLang="en-US" sz="10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스킬을</a:t>
                      </a:r>
                      <a:r>
                        <a:rPr lang="ko-KR" altLang="en-US" sz="10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제작</a:t>
                      </a:r>
                      <a:endParaRPr lang="en-US" altLang="ko-KR" sz="1000" b="0" kern="120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체인지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룩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0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원하는 외형을 </a:t>
                      </a:r>
                      <a:r>
                        <a:rPr lang="ko-KR" altLang="en-US" sz="1000" b="0" kern="1200" baseline="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캐쉬로</a:t>
                      </a:r>
                      <a:r>
                        <a:rPr lang="ko-KR" altLang="en-US" sz="10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손쉽게 획득</a:t>
                      </a:r>
                      <a:endParaRPr lang="en-US" altLang="ko-KR" sz="1000" b="0" kern="1200" baseline="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체인지 옵션</a:t>
                      </a:r>
                      <a:endParaRPr kumimoji="0" lang="en-US" altLang="ko-K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-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원하는 옵션을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캐쉬로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손쉽게 획득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보물섬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100%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확률권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         -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보물섬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100%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확률로 많은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Gold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를 획득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/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 강화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버프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셋트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- 3</a:t>
                      </a:r>
                      <a:r>
                        <a:rPr lang="ko-KR" altLang="en-US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일간 골드획득 </a:t>
                      </a: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+50% </a:t>
                      </a:r>
                      <a:r>
                        <a:rPr lang="ko-KR" altLang="en-US" sz="1000" b="0" kern="1200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부스터</a:t>
                      </a:r>
                      <a:r>
                        <a:rPr lang="ko-KR" altLang="en-US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: $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- 3</a:t>
                      </a:r>
                      <a:r>
                        <a:rPr lang="ko-KR" altLang="en-US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일간 </a:t>
                      </a:r>
                      <a:r>
                        <a:rPr lang="ko-KR" altLang="en-US" sz="1000" b="0" kern="1200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경험치획득</a:t>
                      </a:r>
                      <a:r>
                        <a:rPr lang="ko-KR" altLang="en-US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+50% </a:t>
                      </a:r>
                      <a:r>
                        <a:rPr lang="ko-KR" altLang="en-US" sz="1000" b="0" kern="1200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부스터</a:t>
                      </a:r>
                      <a:r>
                        <a:rPr lang="ko-KR" altLang="en-US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: $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HP </a:t>
                      </a:r>
                      <a:r>
                        <a:rPr lang="ko-KR" altLang="en-US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회복물약 </a:t>
                      </a: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: Gold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MP </a:t>
                      </a:r>
                      <a:r>
                        <a:rPr lang="ko-KR" altLang="en-US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회복물약 </a:t>
                      </a: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: Gold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en-US" altLang="ko-KR" sz="1000" b="0" kern="1200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wpwkfl</a:t>
                      </a:r>
                      <a:r>
                        <a:rPr lang="ko-KR" altLang="en-US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부활 </a:t>
                      </a:r>
                      <a:r>
                        <a:rPr lang="en-US" altLang="ko-KR" sz="10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: $</a:t>
                      </a:r>
                      <a:endParaRPr lang="en-US" altLang="ko-KR" sz="1000" b="0" kern="120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0" name="그룹 9"/>
          <p:cNvGrpSpPr/>
          <p:nvPr/>
        </p:nvGrpSpPr>
        <p:grpSpPr>
          <a:xfrm>
            <a:off x="323528" y="692696"/>
            <a:ext cx="3024336" cy="1117612"/>
            <a:chOff x="179512" y="2348881"/>
            <a:chExt cx="3024336" cy="1117612"/>
          </a:xfrm>
        </p:grpSpPr>
        <p:pic>
          <p:nvPicPr>
            <p:cNvPr id="36" name="Picture 4" descr="E:\0_ProjectS\Work\제안서\새 폴더\icon_itemshop_armor_0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506" y="2420887"/>
              <a:ext cx="748076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E:\0_ProjectS\Work\제안서\새 폴더\가차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427" y="2420888"/>
              <a:ext cx="748075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E:\0_ProjectS\Work\제안서\새 폴더\가차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7349" y="2420888"/>
              <a:ext cx="748075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179512" y="3004828"/>
              <a:ext cx="1028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방어구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$</a:t>
              </a:r>
              <a:endParaRPr lang="en-US" altLang="ko-KR" sz="12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9633" y="3004826"/>
              <a:ext cx="861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반지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$</a:t>
              </a:r>
              <a:endParaRPr lang="en-US" altLang="ko-KR" sz="12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42187" y="2996952"/>
              <a:ext cx="861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무기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$</a:t>
              </a:r>
              <a:endParaRPr lang="en-US" altLang="ko-KR" sz="12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179512" y="2348881"/>
              <a:ext cx="3024336" cy="1080120"/>
            </a:xfrm>
            <a:prstGeom prst="roundRect">
              <a:avLst>
                <a:gd name="adj" fmla="val 751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19" y="4149080"/>
            <a:ext cx="2076505" cy="1005837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6795132" y="4596222"/>
            <a:ext cx="658490" cy="488962"/>
            <a:chOff x="4775845" y="3069176"/>
            <a:chExt cx="658490" cy="488962"/>
          </a:xfrm>
        </p:grpSpPr>
        <p:pic>
          <p:nvPicPr>
            <p:cNvPr id="51" name="Picture 6" descr="E:\0_ProjectX\Work\제안서\potion_0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45789">
              <a:off x="4775845" y="3082986"/>
              <a:ext cx="402491" cy="45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7" descr="E:\0_ProjectX\Work\제안서\potion_0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3069176"/>
              <a:ext cx="430287" cy="488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그룹 4"/>
          <p:cNvGrpSpPr/>
          <p:nvPr/>
        </p:nvGrpSpPr>
        <p:grpSpPr>
          <a:xfrm>
            <a:off x="4764128" y="3212976"/>
            <a:ext cx="3292406" cy="702862"/>
            <a:chOff x="4764128" y="3933429"/>
            <a:chExt cx="3292406" cy="702862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128" y="3960069"/>
              <a:ext cx="668784" cy="668784"/>
            </a:xfrm>
            <a:prstGeom prst="rect">
              <a:avLst/>
            </a:prstGeom>
          </p:spPr>
        </p:pic>
        <p:pic>
          <p:nvPicPr>
            <p:cNvPr id="55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48020" y="3960069"/>
              <a:ext cx="676222" cy="676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3933429"/>
              <a:ext cx="676222" cy="676222"/>
            </a:xfrm>
            <a:prstGeom prst="rect">
              <a:avLst/>
            </a:prstGeom>
          </p:spPr>
        </p:pic>
        <p:sp>
          <p:nvSpPr>
            <p:cNvPr id="57" name="오른쪽 화살표 56"/>
            <p:cNvSpPr/>
            <p:nvPr/>
          </p:nvSpPr>
          <p:spPr>
            <a:xfrm flipH="1">
              <a:off x="6256768" y="4241966"/>
              <a:ext cx="1008112" cy="144016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323528" y="2276872"/>
            <a:ext cx="3024336" cy="1039026"/>
            <a:chOff x="179512" y="2348881"/>
            <a:chExt cx="3024336" cy="1117612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5536" y="2468489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79512" y="3004828"/>
              <a:ext cx="1028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달룬</a:t>
              </a:r>
              <a:endParaRPr lang="en-US" altLang="ko-KR" sz="12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$</a:t>
              </a:r>
              <a:endParaRPr lang="en-US" altLang="ko-KR" sz="12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90108" y="3004827"/>
              <a:ext cx="999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태양</a:t>
              </a:r>
              <a:endParaRPr lang="en-US" altLang="ko-KR" sz="12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$</a:t>
              </a:r>
              <a:endParaRPr lang="en-US" altLang="ko-KR" sz="12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20555" y="2986884"/>
              <a:ext cx="861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별룬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$</a:t>
              </a:r>
              <a:endParaRPr lang="en-US" altLang="ko-KR" sz="12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3" name="모서리가 둥근 직사각형 32"/>
            <p:cNvSpPr/>
            <p:nvPr/>
          </p:nvSpPr>
          <p:spPr>
            <a:xfrm>
              <a:off x="179512" y="2348881"/>
              <a:ext cx="3024336" cy="1080120"/>
            </a:xfrm>
            <a:prstGeom prst="roundRect">
              <a:avLst>
                <a:gd name="adj" fmla="val 751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32481" y="2468488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69426" y="2468487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그룹 61"/>
          <p:cNvGrpSpPr/>
          <p:nvPr/>
        </p:nvGrpSpPr>
        <p:grpSpPr>
          <a:xfrm>
            <a:off x="323528" y="4797152"/>
            <a:ext cx="3024336" cy="1042978"/>
            <a:chOff x="179512" y="2348881"/>
            <a:chExt cx="3024336" cy="1089123"/>
          </a:xfrm>
        </p:grpSpPr>
        <p:pic>
          <p:nvPicPr>
            <p:cNvPr id="63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0337" y="2468487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433057" y="2976339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체인지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룩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랜덤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</a:p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Gold</a:t>
              </a:r>
              <a:endParaRPr lang="en-US" altLang="ko-KR" sz="12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656912" y="2971837"/>
              <a:ext cx="14924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체인지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룩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고정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</a:p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$</a:t>
              </a:r>
              <a:endParaRPr lang="en-US" altLang="ko-KR" sz="12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7" name="모서리가 둥근 직사각형 66"/>
            <p:cNvSpPr/>
            <p:nvPr/>
          </p:nvSpPr>
          <p:spPr>
            <a:xfrm>
              <a:off x="179512" y="2348881"/>
              <a:ext cx="3024336" cy="1080120"/>
            </a:xfrm>
            <a:prstGeom prst="roundRect">
              <a:avLst>
                <a:gd name="adj" fmla="val 751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8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43958" y="2453440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그룹 69"/>
          <p:cNvGrpSpPr/>
          <p:nvPr/>
        </p:nvGrpSpPr>
        <p:grpSpPr>
          <a:xfrm>
            <a:off x="4788024" y="796205"/>
            <a:ext cx="3024336" cy="1089123"/>
            <a:chOff x="179512" y="2348881"/>
            <a:chExt cx="3024336" cy="1089123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6856" y="2468487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216752" y="2976339"/>
              <a:ext cx="14404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체인지 옵션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랜덤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</a:p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Gold</a:t>
              </a:r>
              <a:endParaRPr lang="en-US" altLang="ko-KR" sz="12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56912" y="2971837"/>
              <a:ext cx="14924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체인지 옵션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고정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</a:p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$</a:t>
              </a:r>
              <a:endParaRPr lang="en-US" altLang="ko-KR" sz="12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179512" y="2348881"/>
              <a:ext cx="3024336" cy="1080120"/>
            </a:xfrm>
            <a:prstGeom prst="roundRect">
              <a:avLst>
                <a:gd name="adj" fmla="val 751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86620" y="2453440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7" t="27803" r="8955" b="40422"/>
          <a:stretch/>
        </p:blipFill>
        <p:spPr>
          <a:xfrm>
            <a:off x="4788024" y="2420888"/>
            <a:ext cx="576064" cy="576064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16016" y="27089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100%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7" y="3717032"/>
            <a:ext cx="855402" cy="57627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86" y="3717032"/>
            <a:ext cx="855402" cy="576271"/>
          </a:xfrm>
          <a:prstGeom prst="rect">
            <a:avLst/>
          </a:prstGeom>
        </p:spPr>
      </p:pic>
      <p:sp>
        <p:nvSpPr>
          <p:cNvPr id="13" name="오른쪽 화살표 12"/>
          <p:cNvSpPr/>
          <p:nvPr/>
        </p:nvSpPr>
        <p:spPr>
          <a:xfrm>
            <a:off x="1259632" y="3897371"/>
            <a:ext cx="316865" cy="23364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6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4529" y="3013502"/>
            <a:ext cx="3534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SCHEDULE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35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260648"/>
            <a:ext cx="3209533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PROJECT INTRODUCE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274" y="1355541"/>
            <a:ext cx="841619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err="1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게임명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Evil of 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Darkness</a:t>
            </a:r>
          </a:p>
          <a:p>
            <a:r>
              <a:rPr lang="en-US" altLang="ko-KR" sz="1600" dirty="0">
                <a:solidFill>
                  <a:prstClr val="white">
                    <a:lumMod val="6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endParaRPr lang="en-US" altLang="ko-KR" sz="1600" dirty="0" smtClean="0">
              <a:solidFill>
                <a:prstClr val="white">
                  <a:lumMod val="6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en-US" altLang="ko-KR" sz="20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장르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Action MORPG (Hack &amp; 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Slash)</a:t>
            </a:r>
          </a:p>
          <a:p>
            <a:endParaRPr lang="en-US" altLang="ko-KR" sz="2000" dirty="0" smtClean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플랫폼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모바일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플랫폼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  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안드로이드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   IOS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지원</a:t>
            </a:r>
            <a:endParaRPr lang="en-US" altLang="ko-KR" sz="20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개발 환경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Unity 3D</a:t>
            </a:r>
          </a:p>
          <a:p>
            <a:endParaRPr lang="en-US" altLang="ko-KR" sz="2000" b="1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특징</a:t>
            </a:r>
            <a:endParaRPr lang="en-US" altLang="ko-KR" sz="2000" dirty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하드코어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대규모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길드전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대규모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보스레이드</a:t>
            </a:r>
            <a:endParaRPr lang="en-US" altLang="ko-KR" sz="20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ko-KR" altLang="en-US" sz="20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08" y="3688566"/>
            <a:ext cx="336676" cy="38451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66" y="3703375"/>
            <a:ext cx="332483" cy="3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014586"/>
              </p:ext>
            </p:extLst>
          </p:nvPr>
        </p:nvGraphicFramePr>
        <p:xfrm>
          <a:off x="241300" y="908720"/>
          <a:ext cx="86614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343"/>
                <a:gridCol w="1237343"/>
                <a:gridCol w="1237343"/>
                <a:gridCol w="1237343"/>
                <a:gridCol w="1237343"/>
                <a:gridCol w="1237343"/>
                <a:gridCol w="12373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2014/01</a:t>
                      </a: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2015/01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2015/02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2015/03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96950"/>
              </p:ext>
            </p:extLst>
          </p:nvPr>
        </p:nvGraphicFramePr>
        <p:xfrm>
          <a:off x="241301" y="1280748"/>
          <a:ext cx="8667806" cy="4739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258"/>
                <a:gridCol w="1238258"/>
                <a:gridCol w="1238258"/>
                <a:gridCol w="1238258"/>
                <a:gridCol w="1238258"/>
                <a:gridCol w="1238258"/>
                <a:gridCol w="1238258"/>
              </a:tblGrid>
              <a:tr h="473917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오른쪽 화살표 6"/>
          <p:cNvSpPr/>
          <p:nvPr/>
        </p:nvSpPr>
        <p:spPr>
          <a:xfrm>
            <a:off x="2726423" y="2756788"/>
            <a:ext cx="4882392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6444208" y="4412801"/>
            <a:ext cx="2672576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124" y="1890146"/>
            <a:ext cx="2465300" cy="7155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Prototype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기반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구축</a:t>
            </a:r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컨셉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기반 리소스 제작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플레이 버전 개발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en-US" altLang="ko-KR" sz="9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234780" y="1288485"/>
            <a:ext cx="2509484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5069" y="3356992"/>
            <a:ext cx="4923275" cy="854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Basic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런칭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기본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스펙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구현 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캠페인 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스테이지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초월모드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무작위포탈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등등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  <a:p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기본 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서비스 준비 완료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(DB/Server, 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운영툴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동적파일다운로드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시스템 등등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207" y="4945667"/>
            <a:ext cx="2660415" cy="7155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Update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신규 캐릭터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캠페인스테이지 추가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 추가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900" b="1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월드보스레이드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등등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7475" y="1516608"/>
            <a:ext cx="1367148" cy="280452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+mn-ea"/>
              </a:rPr>
              <a:t>LAUNCHING</a:t>
            </a:r>
          </a:p>
        </p:txBody>
      </p:sp>
      <p:sp>
        <p:nvSpPr>
          <p:cNvPr id="12" name="오른쪽 화살표 11"/>
          <p:cNvSpPr/>
          <p:nvPr/>
        </p:nvSpPr>
        <p:spPr>
          <a:xfrm>
            <a:off x="1475657" y="933400"/>
            <a:ext cx="2448271" cy="278499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8" name="오른쪽 화살표 17"/>
          <p:cNvSpPr/>
          <p:nvPr/>
        </p:nvSpPr>
        <p:spPr>
          <a:xfrm rot="5400000">
            <a:off x="8625947" y="1830828"/>
            <a:ext cx="527529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77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>
            <a:off x="4455145" y="1363664"/>
            <a:ext cx="134925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4744"/>
            <a:ext cx="4572000" cy="25717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24744"/>
            <a:ext cx="4572000" cy="2571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7032"/>
            <a:ext cx="4559830" cy="25922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65562"/>
            <a:ext cx="4572000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282"/>
            <a:ext cx="4572000" cy="25922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5282"/>
            <a:ext cx="4572000" cy="25717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7570"/>
            <a:ext cx="4572000" cy="2571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65562"/>
            <a:ext cx="4572000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4572000" cy="25922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24745"/>
            <a:ext cx="4572000" cy="25922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7032"/>
            <a:ext cx="4572000" cy="25717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171" y="3717032"/>
            <a:ext cx="4559829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17032"/>
            <a:ext cx="2720132" cy="2300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260648"/>
            <a:ext cx="1555234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>
                <a:solidFill>
                  <a:srgbClr val="FFC000"/>
                </a:solidFill>
              </a:rPr>
              <a:t>CONCEPT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34827"/>
              </p:ext>
            </p:extLst>
          </p:nvPr>
        </p:nvGraphicFramePr>
        <p:xfrm>
          <a:off x="261257" y="1165386"/>
          <a:ext cx="8621487" cy="506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829"/>
                <a:gridCol w="2873829"/>
                <a:gridCol w="2873829"/>
              </a:tblGrid>
              <a:tr h="5060044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ko-KR" altLang="en-US" sz="2000" b="0" kern="1200" dirty="0" err="1" smtClean="0">
                          <a:solidFill>
                            <a:srgbClr val="FFC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다크</a:t>
                      </a:r>
                      <a:r>
                        <a:rPr lang="ko-KR" altLang="en-US" sz="2000" b="0" kern="1200" dirty="0" smtClean="0">
                          <a:solidFill>
                            <a:srgbClr val="FFC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판타지</a:t>
                      </a:r>
                      <a:endParaRPr lang="en-US" altLang="ko-KR" sz="2000" b="0" kern="1200" dirty="0" smtClean="0">
                        <a:solidFill>
                          <a:srgbClr val="FFC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latinLnBrk="1"/>
                      <a:endParaRPr lang="en-US" altLang="ko-KR" dirty="0" smtClean="0"/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ko-KR" b="0" dirty="0" smtClean="0"/>
                        <a:t> 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</a:rPr>
                        <a:t>■</a:t>
                      </a:r>
                      <a:r>
                        <a:rPr lang="en-US" altLang="ko-KR" b="0" dirty="0" smtClean="0"/>
                        <a:t> </a:t>
                      </a:r>
                      <a:r>
                        <a:rPr lang="ko-KR" altLang="en-US" sz="1400" b="0" kern="120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진정성있는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세계관으로 게임에</a:t>
                      </a: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대한 </a:t>
                      </a:r>
                      <a:r>
                        <a:rPr lang="ko-KR" altLang="en-US" sz="1400" b="0" kern="120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몰입도를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높임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latinLnBrk="1"/>
                      <a:endParaRPr lang="en-US" altLang="ko-KR" sz="14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/>
                        <a:t> 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</a:rPr>
                        <a:t>■</a:t>
                      </a:r>
                      <a:r>
                        <a:rPr lang="en-US" altLang="ko-KR" sz="1400" b="0" dirty="0" smtClean="0"/>
                        <a:t>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기존 </a:t>
                      </a: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RPG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유저에게 친숙한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중세시대를 배경으로 한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판타지 요소 구성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8</a:t>
                      </a: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등신 캐릭터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사람과 동일한 인체 비율로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캐릭터 꾸미기 가능</a:t>
                      </a:r>
                      <a:endParaRPr kumimoji="0" lang="ko-KR" alt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altLang="ko-K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멋있고 섹시하고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이쁜캐릭터와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장비로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유져들의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소유욕 자극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스타일리쉬</a:t>
                      </a: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액션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타 게임에서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보지못한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빠르고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역동적인 전투 액션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액션과 스킬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+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룬의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조합으로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지루하지 않은 액션을 제공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모서리가 둥근 직사각형 3"/>
          <p:cNvSpPr/>
          <p:nvPr/>
        </p:nvSpPr>
        <p:spPr>
          <a:xfrm>
            <a:off x="762806" y="3752056"/>
            <a:ext cx="1812614" cy="1887522"/>
          </a:xfrm>
          <a:prstGeom prst="roundRect">
            <a:avLst>
              <a:gd name="adj" fmla="val 652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4" descr="http://ftp.gameshot.net/article/2014_06/gsGA5397f9c4ebcb2p1n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r="46586"/>
          <a:stretch/>
        </p:blipFill>
        <p:spPr bwMode="auto">
          <a:xfrm>
            <a:off x="780940" y="3777031"/>
            <a:ext cx="1774836" cy="1832429"/>
          </a:xfrm>
          <a:prstGeom prst="roundRect">
            <a:avLst>
              <a:gd name="adj" fmla="val 519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86000" endPos="13000" dist="5000" dir="5400000" sy="-100000" algn="bl" rotWithShape="0"/>
          </a:effectLst>
          <a:extLst/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99" y="3654674"/>
            <a:ext cx="1635810" cy="2366614"/>
          </a:xfrm>
          <a:prstGeom prst="rect">
            <a:avLst/>
          </a:prstGeom>
          <a:effectLst/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4751"/>
          <a:stretch/>
        </p:blipFill>
        <p:spPr>
          <a:xfrm>
            <a:off x="6084168" y="3836090"/>
            <a:ext cx="2736304" cy="2062385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8450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1520" y="260648"/>
            <a:ext cx="2060179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STORY </a:t>
            </a:r>
            <a:r>
              <a:rPr lang="en-US" altLang="ko-KR" sz="1800" b="0" dirty="0" smtClean="0">
                <a:solidFill>
                  <a:srgbClr val="FFC000"/>
                </a:solidFill>
              </a:rPr>
              <a:t>- synopsis</a:t>
            </a:r>
            <a:endParaRPr lang="en-US" altLang="ko-KR" sz="1800" b="0" dirty="0">
              <a:solidFill>
                <a:srgbClr val="FFC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2009" y="980728"/>
            <a:ext cx="82049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평화로운 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아슬란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3"/>
                </a:solidFill>
              </a:rPr>
              <a:t> </a:t>
            </a:r>
            <a:r>
              <a:rPr lang="ko-KR" altLang="ko-KR" sz="1400" dirty="0">
                <a:solidFill>
                  <a:schemeClr val="accent3"/>
                </a:solidFill>
              </a:rPr>
              <a:t>대륙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에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어느날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하늘에서 </a:t>
            </a:r>
            <a:r>
              <a:rPr lang="ko-KR" altLang="ko-KR" sz="1400" dirty="0" err="1">
                <a:solidFill>
                  <a:schemeClr val="accent3"/>
                </a:solidFill>
              </a:rPr>
              <a:t>악마왕</a:t>
            </a:r>
            <a:r>
              <a:rPr lang="ko-KR" altLang="ko-KR" sz="1400" dirty="0">
                <a:solidFill>
                  <a:schemeClr val="accent3"/>
                </a:solidFill>
              </a:rPr>
              <a:t> 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우라칸</a:t>
            </a:r>
            <a:r>
              <a:rPr lang="ko-KR" altLang="en-US" sz="1400" dirty="0" err="1" smtClean="0">
                <a:solidFill>
                  <a:schemeClr val="accent3"/>
                </a:solidFill>
              </a:rPr>
              <a:t>트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가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내려왔고 인류는 위기에 </a:t>
            </a:r>
            <a:r>
              <a:rPr lang="ko-KR" altLang="ko-KR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빠지게된다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멜황제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를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비롯한 각국의 동맹국들은 </a:t>
            </a:r>
            <a:r>
              <a:rPr lang="ko-KR" altLang="en-US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우라칸트를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물리치기 위해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힘을 합쳐 </a:t>
            </a:r>
            <a:r>
              <a:rPr lang="ko-KR" altLang="en-US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우라칸트를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물리친다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마왕과의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전투과정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에서 </a:t>
            </a:r>
            <a:r>
              <a:rPr lang="ko-KR" altLang="ko-KR" sz="1400" dirty="0">
                <a:solidFill>
                  <a:schemeClr val="accent6">
                    <a:lumMod val="75000"/>
                  </a:schemeClr>
                </a:solidFill>
              </a:rPr>
              <a:t>영생의 파편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을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발견한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멜황제는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영생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의 유혹에 못 이겨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파편을 이용해</a:t>
            </a:r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문을 연다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 문에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는 영생이 아닌 어둠과 악의군단이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기다리고 있었고 어둠에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물든 </a:t>
            </a:r>
            <a:r>
              <a:rPr lang="ko-KR" altLang="ko-KR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멜황제는</a:t>
            </a:r>
            <a:endParaRPr lang="en-US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세상을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어둠으로 </a:t>
            </a:r>
            <a:r>
              <a:rPr lang="ko-KR" altLang="en-US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지배하기</a:t>
            </a:r>
            <a:r>
              <a:rPr lang="ko-KR" altLang="ko-KR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위해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차례차례 동맹국들을 점령해나가는데….</a:t>
            </a:r>
          </a:p>
          <a:p>
            <a:pPr latinLnBrk="0"/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 </a:t>
            </a:r>
          </a:p>
          <a:p>
            <a:pPr latinLnBrk="0"/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멜황제가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영혼의문을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연지 20년 세상은 마물의 소굴로 바뀌었고 많은 인류들은 목숨을 잃었다.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어둠에 물든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멜황제에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대항하는 3개의 국가가 힘들게 버티고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있다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en-US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438" r="51000" b="51313"/>
          <a:stretch/>
        </p:blipFill>
        <p:spPr>
          <a:xfrm>
            <a:off x="107504" y="4217524"/>
            <a:ext cx="2880320" cy="18832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9" y="4217525"/>
            <a:ext cx="3083789" cy="1883204"/>
          </a:xfrm>
          <a:prstGeom prst="rect">
            <a:avLst/>
          </a:prstGeom>
        </p:spPr>
      </p:pic>
      <p:pic>
        <p:nvPicPr>
          <p:cNvPr id="12" name="그림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17524"/>
            <a:ext cx="2952328" cy="18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5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04227"/>
            <a:ext cx="4397174" cy="2485621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31881"/>
            <a:ext cx="4397175" cy="2476050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251520" y="260648"/>
            <a:ext cx="1755609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INTERFACE</a:t>
            </a:r>
            <a:endParaRPr lang="en-US" altLang="ko-KR" sz="1800" b="0" dirty="0">
              <a:solidFill>
                <a:srgbClr val="FFC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927096"/>
            <a:ext cx="4397174" cy="2485621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611560" y="2132856"/>
            <a:ext cx="841595" cy="7925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8451862" y="2820010"/>
            <a:ext cx="559566" cy="50112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67544" y="3427329"/>
            <a:ext cx="238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가상패드 </a:t>
            </a:r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캐릭터 이동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0312" y="342732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일반공격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10" name="꺾인 연결선 9"/>
          <p:cNvCxnSpPr>
            <a:stCxn id="6" idx="1"/>
            <a:endCxn id="3" idx="1"/>
          </p:cNvCxnSpPr>
          <p:nvPr/>
        </p:nvCxnSpPr>
        <p:spPr>
          <a:xfrm rot="10800000" flipV="1">
            <a:off x="467544" y="2529153"/>
            <a:ext cx="144016" cy="1082841"/>
          </a:xfrm>
          <a:prstGeom prst="bentConnector3">
            <a:avLst>
              <a:gd name="adj1" fmla="val 25873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꺾인 연결선 13"/>
          <p:cNvCxnSpPr>
            <a:stCxn id="7" idx="2"/>
            <a:endCxn id="9" idx="3"/>
          </p:cNvCxnSpPr>
          <p:nvPr/>
        </p:nvCxnSpPr>
        <p:spPr>
          <a:xfrm rot="5400000">
            <a:off x="8381191" y="3261539"/>
            <a:ext cx="290859" cy="41005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998765" y="404664"/>
            <a:ext cx="7108980" cy="38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조작 방법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09014"/>
            <a:ext cx="4397175" cy="2476049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2" name="모서리가 둥근 직사각형 31"/>
          <p:cNvSpPr/>
          <p:nvPr/>
        </p:nvSpPr>
        <p:spPr>
          <a:xfrm>
            <a:off x="3563888" y="5373216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2306091" y="64886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34" name="꺾인 연결선 33"/>
          <p:cNvCxnSpPr>
            <a:stCxn id="46" idx="1"/>
            <a:endCxn id="33" idx="1"/>
          </p:cNvCxnSpPr>
          <p:nvPr/>
        </p:nvCxnSpPr>
        <p:spPr>
          <a:xfrm rot="10800000" flipV="1">
            <a:off x="2306091" y="5805262"/>
            <a:ext cx="774950" cy="868071"/>
          </a:xfrm>
          <a:prstGeom prst="bentConnector3">
            <a:avLst>
              <a:gd name="adj1" fmla="val 129499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모서리가 둥근 직사각형 44"/>
          <p:cNvSpPr/>
          <p:nvPr/>
        </p:nvSpPr>
        <p:spPr>
          <a:xfrm>
            <a:off x="4046735" y="5232029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/>
          <p:cNvSpPr/>
          <p:nvPr/>
        </p:nvSpPr>
        <p:spPr>
          <a:xfrm>
            <a:off x="3081041" y="5589239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4" name="직선 화살표 연결선 53"/>
          <p:cNvCxnSpPr/>
          <p:nvPr/>
        </p:nvCxnSpPr>
        <p:spPr>
          <a:xfrm flipV="1">
            <a:off x="2483768" y="2276872"/>
            <a:ext cx="1368152" cy="7200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모서리가 둥근 직사각형 22"/>
          <p:cNvSpPr/>
          <p:nvPr/>
        </p:nvSpPr>
        <p:spPr>
          <a:xfrm>
            <a:off x="8013476" y="5825068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842595" y="6453336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대쉬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25" name="꺾인 연결선 24"/>
          <p:cNvCxnSpPr>
            <a:stCxn id="23" idx="2"/>
            <a:endCxn id="24" idx="3"/>
          </p:cNvCxnSpPr>
          <p:nvPr/>
        </p:nvCxnSpPr>
        <p:spPr>
          <a:xfrm rot="5400000">
            <a:off x="7627092" y="6035593"/>
            <a:ext cx="380887" cy="82393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0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1360" y="3013502"/>
            <a:ext cx="3501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ART WORK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6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1520" y="260648"/>
            <a:ext cx="1928733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CHARACTER</a:t>
            </a:r>
            <a:endParaRPr lang="en-US" altLang="ko-KR" dirty="0">
              <a:solidFill>
                <a:srgbClr val="FFC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1372" y="1222309"/>
            <a:ext cx="7108980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전투성향에 따른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종류 클래스 구성</a:t>
            </a:r>
            <a:endParaRPr lang="en-US" altLang="ko-KR" sz="1100" dirty="0" smtClean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endParaRPr lang="ko-KR" altLang="en-US" sz="11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버서커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육중한 외형을 바탕으로 높은 체력과 강력한 파워 보유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데몬헌터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원거리공격수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날렵한 체형으로 체력은 낮지만 빠른 공격속도 보유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아칸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중거리 마법사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여리여리하여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보호본능을 일깨우는 외형이지만 강력한 광역스킬 보유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36758"/>
            <a:ext cx="4659651" cy="39408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2" y="2348880"/>
            <a:ext cx="2802182" cy="405406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08920"/>
            <a:ext cx="2812977" cy="3394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3802" y="601796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rgbClr val="F8E4E4"/>
                </a:solidFill>
              </a:rPr>
              <a:t>버서커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6333" y="6020929"/>
            <a:ext cx="121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smtClean="0">
                <a:solidFill>
                  <a:srgbClr val="F8E4E4"/>
                </a:solidFill>
              </a:rPr>
              <a:t>데몬헌터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3462" y="6002293"/>
            <a:ext cx="121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rgbClr val="F8E4E4"/>
                </a:solidFill>
              </a:rPr>
              <a:t>아칸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1821"/>
            <a:ext cx="4186717" cy="23474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438" r="51000" b="51313"/>
          <a:stretch/>
        </p:blipFill>
        <p:spPr>
          <a:xfrm>
            <a:off x="251520" y="1121820"/>
            <a:ext cx="4032448" cy="234744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22749"/>
            <a:ext cx="4046460" cy="237626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565720" y="1364280"/>
            <a:ext cx="42592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1" y="814043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Act1.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이오리아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신전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812190"/>
            <a:ext cx="214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Act2.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베히모스의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요새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0032" y="3530220"/>
            <a:ext cx="223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Act4.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지옥불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아그문트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520" y="260648"/>
            <a:ext cx="219964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BACKGROUND</a:t>
            </a:r>
            <a:endParaRPr lang="en-US" altLang="ko-KR" dirty="0">
              <a:solidFill>
                <a:srgbClr val="FFC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12" y="3530221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Act3.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로아나프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성채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그림 3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22749"/>
            <a:ext cx="4186717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5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59687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59687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4153</TotalTime>
  <Words>1295</Words>
  <Application>Microsoft Office PowerPoint</Application>
  <PresentationFormat>화면 슬라이드 쇼(4:3)</PresentationFormat>
  <Paragraphs>364</Paragraphs>
  <Slides>34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1" baseType="lpstr">
      <vt:lpstr>Arial Unicode MS</vt:lpstr>
      <vt:lpstr>나눔고딕 ExtraBold</vt:lpstr>
      <vt:lpstr>맑은 고딕</vt:lpstr>
      <vt:lpstr>휴먼모음T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wemade</dc:creator>
  <cp:lastModifiedBy>red</cp:lastModifiedBy>
  <cp:revision>315</cp:revision>
  <dcterms:created xsi:type="dcterms:W3CDTF">2013-06-25T11:32:46Z</dcterms:created>
  <dcterms:modified xsi:type="dcterms:W3CDTF">2014-12-08T15:22:55Z</dcterms:modified>
</cp:coreProperties>
</file>