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82" r:id="rId3"/>
    <p:sldId id="260" r:id="rId4"/>
    <p:sldId id="261" r:id="rId5"/>
    <p:sldId id="262" r:id="rId6"/>
    <p:sldId id="307" r:id="rId7"/>
    <p:sldId id="283" r:id="rId8"/>
    <p:sldId id="269" r:id="rId9"/>
    <p:sldId id="280" r:id="rId10"/>
    <p:sldId id="281" r:id="rId11"/>
    <p:sldId id="284" r:id="rId12"/>
    <p:sldId id="296" r:id="rId13"/>
    <p:sldId id="313" r:id="rId14"/>
    <p:sldId id="297" r:id="rId15"/>
    <p:sldId id="299" r:id="rId16"/>
    <p:sldId id="320" r:id="rId17"/>
    <p:sldId id="304" r:id="rId18"/>
    <p:sldId id="285" r:id="rId19"/>
    <p:sldId id="286" r:id="rId20"/>
    <p:sldId id="295" r:id="rId21"/>
    <p:sldId id="312" r:id="rId22"/>
    <p:sldId id="288" r:id="rId23"/>
    <p:sldId id="287" r:id="rId24"/>
    <p:sldId id="305" r:id="rId25"/>
    <p:sldId id="291" r:id="rId26"/>
    <p:sldId id="315" r:id="rId27"/>
    <p:sldId id="292" r:id="rId28"/>
    <p:sldId id="293" r:id="rId29"/>
    <p:sldId id="294" r:id="rId30"/>
    <p:sldId id="314" r:id="rId31"/>
    <p:sldId id="316" r:id="rId32"/>
    <p:sldId id="317" r:id="rId33"/>
    <p:sldId id="318" r:id="rId34"/>
    <p:sldId id="319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625F"/>
    <a:srgbClr val="E39B99"/>
    <a:srgbClr val="F8E4E4"/>
    <a:srgbClr val="EDBEBD"/>
    <a:srgbClr val="F0C7C6"/>
    <a:srgbClr val="0D1019"/>
    <a:srgbClr val="0E1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5303" autoAdjust="0"/>
  </p:normalViewPr>
  <p:slideViewPr>
    <p:cSldViewPr showGuides="1">
      <p:cViewPr varScale="1">
        <p:scale>
          <a:sx n="155" d="100"/>
          <a:sy n="155" d="100"/>
        </p:scale>
        <p:origin x="1950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7" d="100"/>
          <a:sy n="87" d="100"/>
        </p:scale>
        <p:origin x="376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1635-4463-4DE6-AB8B-90877143A513}" type="datetimeFigureOut">
              <a:rPr lang="ko-KR" altLang="en-US" smtClean="0"/>
              <a:t>2014-11-26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348B-33BF-4D87-8355-EEEF55F9FE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03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게임 </a:t>
            </a:r>
            <a:r>
              <a:rPr lang="ko-KR" altLang="en-US" dirty="0" err="1" smtClean="0"/>
              <a:t>스펙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673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5946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0868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무작위 </a:t>
            </a:r>
            <a:r>
              <a:rPr lang="ko-KR" altLang="en-US" dirty="0" err="1" smtClean="0"/>
              <a:t>던전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381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공중 </a:t>
            </a:r>
            <a:r>
              <a:rPr lang="ko-KR" altLang="en-US" dirty="0" err="1" smtClean="0"/>
              <a:t>콤보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148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파츠 시스템</a:t>
            </a:r>
            <a:endParaRPr lang="en-US" altLang="ko-KR" dirty="0" smtClean="0"/>
          </a:p>
          <a:p>
            <a:endParaRPr lang="en-US" altLang="ko-KR" dirty="0" smtClean="0"/>
          </a:p>
          <a:p>
            <a:pPr marL="171450" indent="-171450">
              <a:buFontTx/>
              <a:buChar char="-"/>
            </a:pPr>
            <a:r>
              <a:rPr lang="en-US" altLang="ko-KR" baseline="0" dirty="0" smtClean="0"/>
              <a:t>8</a:t>
            </a:r>
            <a:r>
              <a:rPr lang="ko-KR" altLang="en-US" baseline="0" dirty="0" smtClean="0"/>
              <a:t>등신 캐릭터를 이용한 커스터마이징</a:t>
            </a:r>
            <a:endParaRPr lang="en-US" altLang="ko-KR" baseline="0" dirty="0" smtClean="0"/>
          </a:p>
          <a:p>
            <a:pPr marL="171450" indent="-171450">
              <a:buFontTx/>
              <a:buChar char="-"/>
            </a:pPr>
            <a:r>
              <a:rPr lang="ko-KR" altLang="en-US" baseline="0" dirty="0" smtClean="0"/>
              <a:t>착용하는 장비와 함께 변경되는 다양한 외형</a:t>
            </a:r>
            <a:endParaRPr lang="en-US" altLang="ko-KR" baseline="0" dirty="0" smtClean="0"/>
          </a:p>
          <a:p>
            <a:pPr marL="171450" indent="-171450">
              <a:buFontTx/>
              <a:buChar char="-"/>
            </a:pPr>
            <a:r>
              <a:rPr lang="ko-KR" altLang="en-US" baseline="0" dirty="0" smtClean="0"/>
              <a:t>전직 </a:t>
            </a:r>
            <a:r>
              <a:rPr lang="ko-KR" altLang="en-US" baseline="0" dirty="0" err="1" smtClean="0"/>
              <a:t>클래스별</a:t>
            </a:r>
            <a:r>
              <a:rPr lang="ko-KR" altLang="en-US" baseline="0" dirty="0" smtClean="0"/>
              <a:t> 고유 </a:t>
            </a:r>
            <a:r>
              <a:rPr lang="ko-KR" altLang="en-US" baseline="0" dirty="0" err="1" smtClean="0"/>
              <a:t>파츠구성을</a:t>
            </a:r>
            <a:r>
              <a:rPr lang="ko-KR" altLang="en-US" baseline="0" dirty="0" smtClean="0"/>
              <a:t> 통해 클래스 특징 부각</a:t>
            </a:r>
            <a:endParaRPr lang="en-US" altLang="ko-KR" baseline="0" dirty="0" smtClean="0"/>
          </a:p>
          <a:p>
            <a:pPr marL="0" indent="0">
              <a:buFontTx/>
              <a:buNone/>
            </a:pPr>
            <a:endParaRPr lang="en-US" altLang="ko-KR" baseline="0" dirty="0" smtClean="0"/>
          </a:p>
          <a:p>
            <a:pPr marL="0" indent="0">
              <a:buFontTx/>
              <a:buNone/>
            </a:pP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기존 </a:t>
            </a:r>
            <a:r>
              <a:rPr lang="ko-KR" altLang="en-US" baseline="0" dirty="0" err="1" smtClean="0"/>
              <a:t>리니지</a:t>
            </a:r>
            <a:r>
              <a:rPr lang="ko-KR" altLang="en-US" baseline="0" dirty="0" smtClean="0"/>
              <a:t> 등 다른 게임 참고 이미지 추가</a:t>
            </a:r>
            <a:r>
              <a:rPr lang="en-US" altLang="ko-KR" baseline="0" dirty="0" smtClean="0"/>
              <a:t>)</a:t>
            </a:r>
          </a:p>
          <a:p>
            <a:pPr marL="0" indent="0">
              <a:buFontTx/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406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복수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191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전직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114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다양한 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2563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다양한 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990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전직</a:t>
            </a:r>
            <a:r>
              <a:rPr lang="ko-KR" altLang="en-US" baseline="0" dirty="0" smtClean="0"/>
              <a:t> 클래스 별 아이템 구성</a:t>
            </a:r>
            <a:r>
              <a:rPr lang="en-US" altLang="ko-KR" baseline="0" dirty="0" smtClean="0"/>
              <a:t>,</a:t>
            </a:r>
          </a:p>
          <a:p>
            <a:r>
              <a:rPr lang="ko-KR" altLang="en-US" baseline="0" dirty="0" smtClean="0"/>
              <a:t>전직을 하면 해당 클래스 전용 아이템을 구입해야 한다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다양한 세트 아이템 구성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클래스 전용 장비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아이템 획득 갈구</a:t>
            </a:r>
            <a:endParaRPr lang="en-US" altLang="ko-KR" baseline="0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전직 되돌리기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클래스 제한 해제</a:t>
            </a:r>
            <a:r>
              <a:rPr lang="en-US" altLang="ko-KR" dirty="0" smtClean="0"/>
              <a:t>,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뽑기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부활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경험치 증가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551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컨셉</a:t>
            </a:r>
            <a:r>
              <a:rPr lang="en-US" altLang="ko-KR" baseline="0" dirty="0" smtClean="0"/>
              <a:t> : </a:t>
            </a:r>
            <a:r>
              <a:rPr lang="ko-KR" altLang="en-US" baseline="0" dirty="0" err="1" smtClean="0"/>
              <a:t>다크</a:t>
            </a:r>
            <a:r>
              <a:rPr lang="ko-KR" altLang="en-US" baseline="0" dirty="0" smtClean="0"/>
              <a:t> 판타지</a:t>
            </a:r>
            <a:r>
              <a:rPr lang="en-US" altLang="ko-KR" baseline="0" dirty="0" smtClean="0"/>
              <a:t>, 8</a:t>
            </a:r>
            <a:r>
              <a:rPr lang="ko-KR" altLang="en-US" baseline="0" dirty="0" smtClean="0"/>
              <a:t>등신 </a:t>
            </a:r>
            <a:r>
              <a:rPr lang="ko-KR" altLang="en-US" baseline="0" dirty="0" err="1" smtClean="0"/>
              <a:t>실사풍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전직</a:t>
            </a:r>
            <a:endParaRPr lang="en-US" altLang="ko-KR" baseline="0" dirty="0" smtClean="0"/>
          </a:p>
          <a:p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메인 </a:t>
            </a:r>
            <a:r>
              <a:rPr lang="ko-KR" altLang="en-US" baseline="0" dirty="0" err="1" smtClean="0"/>
              <a:t>컨텐츠</a:t>
            </a:r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aseline="0" dirty="0" smtClean="0"/>
              <a:t>캐릭터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전직</a:t>
            </a:r>
            <a:r>
              <a:rPr lang="en-US" altLang="ko-KR" baseline="0" dirty="0" smtClean="0"/>
              <a:t/>
            </a:r>
            <a:br>
              <a:rPr lang="en-US" altLang="ko-KR" baseline="0" dirty="0" smtClean="0"/>
            </a:br>
            <a:r>
              <a:rPr lang="ko-KR" altLang="en-US" baseline="0" dirty="0" smtClean="0"/>
              <a:t>전투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보물찾기 </a:t>
            </a:r>
            <a:r>
              <a:rPr lang="ko-KR" altLang="en-US" baseline="0" dirty="0" err="1" smtClean="0"/>
              <a:t>맵</a:t>
            </a:r>
            <a:r>
              <a:rPr lang="en-US" altLang="ko-KR" baseline="0" dirty="0" smtClean="0"/>
              <a:t/>
            </a:r>
            <a:br>
              <a:rPr lang="en-US" altLang="ko-KR" baseline="0" dirty="0" smtClean="0"/>
            </a:br>
            <a:r>
              <a:rPr lang="ko-KR" altLang="en-US" baseline="0" dirty="0" smtClean="0"/>
              <a:t>커뮤니티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복수와 공유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7824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콜렉션</a:t>
            </a:r>
            <a:r>
              <a:rPr lang="ko-KR" altLang="en-US" dirty="0" smtClean="0"/>
              <a:t> 게임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x</a:t>
            </a:r>
          </a:p>
          <a:p>
            <a:r>
              <a:rPr lang="ko-KR" altLang="en-US" dirty="0" smtClean="0"/>
              <a:t>생성한 캐릭터를 지속적으로 성장시킴으로써 캐릭터</a:t>
            </a:r>
            <a:r>
              <a:rPr lang="en-US" altLang="ko-KR" dirty="0" smtClean="0"/>
              <a:t>=</a:t>
            </a:r>
            <a:r>
              <a:rPr lang="ko-KR" altLang="en-US" dirty="0" smtClean="0"/>
              <a:t>유저 동질감 형성</a:t>
            </a:r>
            <a:endParaRPr lang="en-US" altLang="ko-KR" dirty="0" smtClean="0"/>
          </a:p>
          <a:p>
            <a:r>
              <a:rPr lang="ko-KR" altLang="en-US" dirty="0" smtClean="0"/>
              <a:t>전직으로 인한 게임 플레이 동기부여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475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정의가 사라진 먼 미래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 (ex </a:t>
            </a:r>
            <a:r>
              <a:rPr lang="ko-KR" altLang="en-US" sz="1200" b="1" dirty="0" err="1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고담시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범죄를 퇴치하기 위해 조직된 연합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연합은 잔인하게 범죄자를 소탕했고 그 해결책이 마음에 들지 않던 사람들은 범죄자들과 연합을 모두 한곳에 가둬둔다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어둠을 흡수하여 강력해 진다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endParaRPr lang="en-US" altLang="ko-KR" sz="1200" b="1" dirty="0" smtClean="0">
              <a:solidFill>
                <a:srgbClr val="D5E7FF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불치병에 걸린 가족을 위해 영혼을 팔아버린 주인공 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기억상실 상태</a:t>
            </a:r>
            <a:r>
              <a:rPr lang="en-US" altLang="ko-KR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ko-KR" altLang="en-US" sz="1200" b="1" dirty="0" smtClean="0">
                <a:solidFill>
                  <a:srgbClr val="D5E7FF"/>
                </a:solidFill>
                <a:latin typeface="나눔고딕 ExtraBold" pitchFamily="50" charset="-127"/>
                <a:ea typeface="나눔고딕 ExtraBold" pitchFamily="50" charset="-127"/>
              </a:rPr>
              <a:t>괴롭힌 주변인에게 복수를 위해 스스로 변해버린 주인공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1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캐릭터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4127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스테이지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829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몬스터 구성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963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스테이지 돌파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870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152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A348B-33BF-4D87-8355-EEEF55F9FEF1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91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6974904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P</a:t>
            </a:r>
            <a:fld id="{D4F4A17F-0065-4A40-9DFE-ABF1E16F7F3C}" type="slidenum">
              <a:rPr lang="ko-KR" altLang="en-US" sz="900" b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pPr/>
              <a:t>‹#›</a:t>
            </a:fld>
            <a:endParaRPr lang="ko-KR" altLang="en-US" sz="9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" y="6212113"/>
            <a:ext cx="1199636" cy="6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9D0C83-506D-4323-B2DC-C53451D79727}" type="datetimeFigureOut">
              <a:rPr lang="ko-KR" altLang="en-US" smtClean="0"/>
              <a:t>2014-11-26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6021D4-22F5-4900-A386-B48D00DE0C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15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CB8BA9DA-1761-43F1-881B-CEEB037F0572}" type="datetimeFigureOut">
              <a:rPr lang="ko-KR" altLang="en-US" smtClean="0"/>
              <a:t>2014-11-26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CDCF9B21-7740-4FBC-965D-56DF25D7CBA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06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215077" y="34504"/>
            <a:ext cx="19765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00" spc="3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Evil of Darkness</a:t>
            </a:r>
          </a:p>
        </p:txBody>
      </p:sp>
    </p:spTree>
    <p:extLst>
      <p:ext uri="{BB962C8B-B14F-4D97-AF65-F5344CB8AC3E}">
        <p14:creationId xmlns:p14="http://schemas.microsoft.com/office/powerpoint/2010/main" val="418087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owfamily.co.kr/" TargetMode="External"/><Relationship Id="rId2" Type="http://schemas.openxmlformats.org/officeDocument/2006/relationships/hyperlink" Target="mailto:numjou@nate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jpe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WMF"/><Relationship Id="rId4" Type="http://schemas.openxmlformats.org/officeDocument/2006/relationships/image" Target="../media/image62.jpg"/><Relationship Id="rId9" Type="http://schemas.openxmlformats.org/officeDocument/2006/relationships/image" Target="../media/image67.jpg"/><Relationship Id="rId1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250861" y="5206782"/>
            <a:ext cx="3825556" cy="160659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 smtClean="0"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Snow Family Co., LTD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                           Leading Games Business Company</a:t>
            </a: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서울시 금천구 가산동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60-21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IT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미래타워 </a:t>
            </a: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503 </a:t>
            </a:r>
            <a:r>
              <a:rPr kumimoji="1" lang="ko-KR" altLang="en-US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호</a:t>
            </a: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marR="0" lvl="0" indent="0" algn="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              Tel : 010-4631-7403</a:t>
            </a: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1" lang="en-US" altLang="ko-KR" sz="1000" kern="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kern="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E-mail: </a:t>
            </a:r>
            <a:r>
              <a:rPr lang="en-US" altLang="ko-KR" sz="1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2"/>
              </a:rPr>
              <a:t>snowman@snowfamily.co.kr</a:t>
            </a:r>
            <a:endParaRPr kumimoji="1" lang="en-US" altLang="ko-KR" sz="1000" kern="0" dirty="0" smtClean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 algn="r" fontAlgn="base" latinLnBrk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</a:pPr>
            <a:r>
              <a:rPr lang="en-US" altLang="ko-KR" sz="1000" kern="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3"/>
              </a:rPr>
              <a:t>http://</a:t>
            </a:r>
            <a:r>
              <a:rPr lang="en-US" altLang="ko-KR" sz="1000" kern="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hlinkClick r:id="rId3"/>
              </a:rPr>
              <a:t>www.snowfamily.co.kr</a:t>
            </a:r>
            <a:endParaRPr kumimoji="0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4" y="1556792"/>
            <a:ext cx="7342920" cy="282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51520" y="260648"/>
            <a:ext cx="1588897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MONSTER</a:t>
            </a:r>
            <a:endParaRPr lang="en-US" altLang="ko-KR" dirty="0">
              <a:solidFill>
                <a:srgbClr val="FFC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88" y="906988"/>
            <a:ext cx="5057396" cy="49702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620604"/>
            <a:ext cx="3793125" cy="419285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20" y="1124744"/>
            <a:ext cx="3312088" cy="45091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99" y="4581128"/>
            <a:ext cx="1720962" cy="18965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2793" y="4149080"/>
            <a:ext cx="2765136" cy="25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896" y="3013502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36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" y="1364026"/>
            <a:ext cx="9015800" cy="382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2393" y="519063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Story mode</a:t>
            </a:r>
            <a:endParaRPr lang="en-US" altLang="ko-KR" sz="2400" dirty="0"/>
          </a:p>
        </p:txBody>
      </p:sp>
      <p:sp>
        <p:nvSpPr>
          <p:cNvPr id="6" name="직사각형 5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총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60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개의 전투 지역 구성 </a:t>
            </a:r>
            <a:r>
              <a:rPr lang="en-US" altLang="ko-KR" sz="1200" dirty="0" smtClean="0">
                <a:solidFill>
                  <a:schemeClr val="accent6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(ACT 6 x Stage 10)</a:t>
            </a: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ACT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별 중간보스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보스가 등장하며 화려한 연출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전투 패턴 구성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 진행 상황에 따라 조건 만족 시 이벤트 발생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15733"/>
            <a:ext cx="6597322" cy="36935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21970" r="69919" b="42283"/>
          <a:stretch/>
        </p:blipFill>
        <p:spPr>
          <a:xfrm>
            <a:off x="374901" y="2284138"/>
            <a:ext cx="2592288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cxnSp>
        <p:nvCxnSpPr>
          <p:cNvPr id="4" name="직선 화살표 연결선 3"/>
          <p:cNvCxnSpPr/>
          <p:nvPr/>
        </p:nvCxnSpPr>
        <p:spPr>
          <a:xfrm>
            <a:off x="1763688" y="3068960"/>
            <a:ext cx="1203501" cy="1296144"/>
          </a:xfrm>
          <a:prstGeom prst="straightConnector1">
            <a:avLst/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9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326563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10 vs 10 Guild battle</a:t>
            </a:r>
            <a:endParaRPr lang="en-US" altLang="ko-KR" sz="2400" dirty="0"/>
          </a:p>
        </p:txBody>
      </p:sp>
      <p:sp>
        <p:nvSpPr>
          <p:cNvPr id="4" name="직사각형 3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길드와 길드간의 대전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승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패에 따라 점수를 획득 하며 누적 점수에 따른 순위 결정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주 단위로 순위에 따른 특수 보상 획득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904021"/>
            <a:ext cx="6048672" cy="339418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21970" r="35348" b="42283"/>
          <a:stretch/>
        </p:blipFill>
        <p:spPr>
          <a:xfrm>
            <a:off x="352393" y="2348880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043240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224773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Random portal</a:t>
            </a:r>
            <a:endParaRPr lang="en-US" altLang="ko-KR" sz="2400" dirty="0"/>
          </a:p>
        </p:txBody>
      </p:sp>
      <p:sp>
        <p:nvSpPr>
          <p:cNvPr id="3" name="직사각형 2"/>
          <p:cNvSpPr/>
          <p:nvPr/>
        </p:nvSpPr>
        <p:spPr>
          <a:xfrm>
            <a:off x="631372" y="1222309"/>
            <a:ext cx="83331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최대레벨 달성한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유져를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위한 무한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컨텐츠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해당모드진입 시 존재하는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모든스테이지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중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1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가지가 선택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무작위 배치로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진입할때마다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색다른 재미를 줌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일정확률로 보물섬에 진입되어 많은 재화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아이템을 보상받을 수 있다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Picture 2" descr="http://3.bp.blogspot.com/-zJNfgJIJO7c/VAg3PZWi6aI/AAAAAAAAAfE/B6ySwyztQq0/s1600/Screenshot0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r="7447"/>
          <a:stretch/>
        </p:blipFill>
        <p:spPr bwMode="auto">
          <a:xfrm>
            <a:off x="1907704" y="2542467"/>
            <a:ext cx="6495009" cy="3821978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3198" y="6525344"/>
            <a:ext cx="1914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Ex) ‘</a:t>
            </a:r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디아블로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 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보물창고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4" t="21970" r="1326" b="42283"/>
          <a:stretch/>
        </p:blipFill>
        <p:spPr>
          <a:xfrm>
            <a:off x="320757" y="2276872"/>
            <a:ext cx="2664296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043240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Transcend</a:t>
            </a:r>
            <a:endParaRPr lang="en-US" altLang="ko-KR" sz="2400" dirty="0"/>
          </a:p>
        </p:txBody>
      </p:sp>
      <p:sp>
        <p:nvSpPr>
          <p:cNvPr id="3" name="직사각형 2"/>
          <p:cNvSpPr/>
          <p:nvPr/>
        </p:nvSpPr>
        <p:spPr>
          <a:xfrm>
            <a:off x="631372" y="1222309"/>
            <a:ext cx="83331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자신의 캐릭터가 얼마나 강하게 성장했는지 직접적으로 체험이 가능하다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전방에서 몰려오는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wave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형태로 물리치는 형태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진행된 최대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wave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를 따져 주간랭킹이 주어지고 랭킹에 따른 보상이 주어진다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.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2641443"/>
            <a:ext cx="6495009" cy="3624026"/>
          </a:xfrm>
          <a:prstGeom prst="rect">
            <a:avLst/>
          </a:prstGeom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58324" r="69651" b="5929"/>
          <a:stretch/>
        </p:blipFill>
        <p:spPr>
          <a:xfrm>
            <a:off x="323528" y="4746039"/>
            <a:ext cx="2664296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581194">
            <a:off x="2321464" y="3972678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393" y="519063"/>
            <a:ext cx="152157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Boss raid</a:t>
            </a:r>
            <a:endParaRPr lang="en-US" altLang="ko-KR" sz="2400" dirty="0"/>
          </a:p>
        </p:txBody>
      </p:sp>
      <p:sp>
        <p:nvSpPr>
          <p:cNvPr id="4" name="직사각형 3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서버유져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모두가 참여하는 보스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레이드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하루 중 특정한 시간에 보스가 등장하고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해당시간대에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접속하여 입장</a:t>
            </a:r>
          </a:p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 참여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진행 결과에 따라 이벤트 시간 종료 보상 차등 획득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36912"/>
            <a:ext cx="6239578" cy="37525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57717" r="35348" b="6536"/>
          <a:stretch/>
        </p:blipFill>
        <p:spPr>
          <a:xfrm>
            <a:off x="330168" y="2348880"/>
            <a:ext cx="2664295" cy="1368152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540" y="3043240"/>
            <a:ext cx="1536325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14096" y="3013502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SYSTEM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58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459054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Air combo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074" name="Picture 2" descr="http://img.inven.co.kr/column/jukz_pre_reporter_2012_2/201212031442446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6"/>
          <a:stretch/>
        </p:blipFill>
        <p:spPr bwMode="auto">
          <a:xfrm>
            <a:off x="2585584" y="3286041"/>
            <a:ext cx="1647200" cy="2181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http://static2.enternity.gr/files/Image/Games/Mortal_Kombat/resized/Mortal_Kombat_Image_05_650_36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7" r="23705"/>
          <a:stretch/>
        </p:blipFill>
        <p:spPr bwMode="auto">
          <a:xfrm>
            <a:off x="447891" y="3284984"/>
            <a:ext cx="1647200" cy="2182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http://cdn-static.gamekult.com/gamekult-com/images/photos/30/50/06/42/ME3050064263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78" y="3286041"/>
            <a:ext cx="3972831" cy="2234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직사각형 5"/>
          <p:cNvSpPr/>
          <p:nvPr/>
        </p:nvSpPr>
        <p:spPr>
          <a:xfrm>
            <a:off x="631372" y="120325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공중에 떠 있는 적을 일방적으로 연속 피격하는 전투 시스템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유저에게 전투 컨트롤에 대한 재미와 다양한 공략 제공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컨트롤에 따라 다양한 방법으로 전투 진행 가능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9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0641" y="3013502"/>
            <a:ext cx="3842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INTRODUCE</a:t>
            </a:r>
            <a:endParaRPr lang="ko-KR" altLang="en-US" sz="48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6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32856"/>
            <a:ext cx="3024117" cy="43759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393" y="519063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>
              <a:defRPr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</a:lstStyle>
          <a:p>
            <a:r>
              <a:rPr lang="en-US" altLang="ko-KR" sz="2400" dirty="0" smtClean="0"/>
              <a:t>Parts system</a:t>
            </a:r>
            <a:endParaRPr lang="en-US" altLang="ko-KR" sz="2400" dirty="0"/>
          </a:p>
        </p:txBody>
      </p:sp>
      <p:sp>
        <p:nvSpPr>
          <p:cNvPr id="22" name="직사각형 21"/>
          <p:cNvSpPr/>
          <p:nvPr/>
        </p:nvSpPr>
        <p:spPr>
          <a:xfrm>
            <a:off x="631372" y="122230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8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등신 캐릭터를 이용한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커스터마이징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부위의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3D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비주얼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아이템 교체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+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능력치상승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형태의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악세서리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아이템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</a:t>
            </a:r>
            <a:endParaRPr lang="en-US" altLang="ko-KR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착용하는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장비와 함께 변경되는 다양한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외형</a:t>
            </a:r>
            <a:endParaRPr lang="en-US" altLang="ko-KR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5148064" y="2924944"/>
            <a:ext cx="3005959" cy="3035300"/>
          </a:xfrm>
          <a:prstGeom prst="roundRect">
            <a:avLst>
              <a:gd name="adj" fmla="val 4744"/>
            </a:avLst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549" y="2945264"/>
            <a:ext cx="2969009" cy="2978632"/>
          </a:xfrm>
          <a:prstGeom prst="roundRect">
            <a:avLst>
              <a:gd name="adj" fmla="val 51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설명선 2 26"/>
          <p:cNvSpPr/>
          <p:nvPr/>
        </p:nvSpPr>
        <p:spPr>
          <a:xfrm>
            <a:off x="4039170" y="4445236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9643"/>
              <a:gd name="adj6" fmla="val -69202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메인무기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8" name="설명선 2 27"/>
          <p:cNvSpPr/>
          <p:nvPr/>
        </p:nvSpPr>
        <p:spPr>
          <a:xfrm>
            <a:off x="3847724" y="2828735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1072"/>
              <a:gd name="adj6" fmla="val -60751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투구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0" name="설명선 2 29"/>
          <p:cNvSpPr/>
          <p:nvPr/>
        </p:nvSpPr>
        <p:spPr>
          <a:xfrm flipH="1">
            <a:off x="477309" y="4445236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6516"/>
              <a:gd name="adj6" fmla="val -81535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몸통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4" name="설명선 2 13"/>
          <p:cNvSpPr/>
          <p:nvPr/>
        </p:nvSpPr>
        <p:spPr>
          <a:xfrm>
            <a:off x="2500393" y="2358753"/>
            <a:ext cx="676275" cy="2667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91072"/>
              <a:gd name="adj6" fmla="val -60751"/>
            </a:avLst>
          </a:prstGeom>
          <a:noFill/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장신구</a:t>
            </a:r>
            <a:endParaRPr lang="ko-KR" altLang="en-US" sz="9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04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504765"/>
              </p:ext>
            </p:extLst>
          </p:nvPr>
        </p:nvGraphicFramePr>
        <p:xfrm>
          <a:off x="476250" y="774700"/>
          <a:ext cx="8191500" cy="538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1500"/>
              </a:tblGrid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Item enchant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아이템을 소모하여 아이템의 레벨 업그레이드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아이템 구성으로 지속적인 아이템 획득 요구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/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게임 플레이 및 유료 결제 유도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ko-KR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Item random option</a:t>
                      </a:r>
                      <a:endParaRPr kumimoji="0" lang="en-US" altLang="ko-KR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획득한 아이템의 다양한 옵션 부여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동일한 아이템도 다른 옵션을 보유함으로써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지속적인 아이템 획득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파밍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)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동기부여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65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Skill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레벨업과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동시에 획득되는 스킬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획득한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스킬은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즉시 사용 가능하며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룬을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통해 자신만의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제작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" name="모서리가 둥근 직사각형 36"/>
          <p:cNvSpPr/>
          <p:nvPr/>
        </p:nvSpPr>
        <p:spPr>
          <a:xfrm>
            <a:off x="4716016" y="1268760"/>
            <a:ext cx="942975" cy="999078"/>
          </a:xfrm>
          <a:prstGeom prst="roundRect">
            <a:avLst>
              <a:gd name="adj" fmla="val 4961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모서리가 둥근 직사각형 37"/>
          <p:cNvSpPr/>
          <p:nvPr/>
        </p:nvSpPr>
        <p:spPr>
          <a:xfrm>
            <a:off x="6143203" y="1268760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0685" y="1353562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7575" y="1370027"/>
            <a:ext cx="694735" cy="69473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842470" y="2050574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95057" y="2050574"/>
            <a:ext cx="674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Level 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5" name="모서리가 둥근 직사각형 44"/>
          <p:cNvSpPr/>
          <p:nvPr/>
        </p:nvSpPr>
        <p:spPr>
          <a:xfrm>
            <a:off x="7610053" y="1268760"/>
            <a:ext cx="942975" cy="999078"/>
          </a:xfrm>
          <a:prstGeom prst="roundRect">
            <a:avLst>
              <a:gd name="adj" fmla="val 3289"/>
            </a:avLst>
          </a:prstGeom>
          <a:solidFill>
            <a:schemeClr val="bg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십자형 11"/>
          <p:cNvSpPr/>
          <p:nvPr/>
        </p:nvSpPr>
        <p:spPr>
          <a:xfrm>
            <a:off x="5747782" y="1575747"/>
            <a:ext cx="300990" cy="296428"/>
          </a:xfrm>
          <a:prstGeom prst="plus">
            <a:avLst>
              <a:gd name="adj" fmla="val 4023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등호 45"/>
          <p:cNvSpPr/>
          <p:nvPr/>
        </p:nvSpPr>
        <p:spPr>
          <a:xfrm>
            <a:off x="7186057" y="1575747"/>
            <a:ext cx="300990" cy="296428"/>
          </a:xfrm>
          <a:prstGeom prst="mathEqual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6760" y="1353562"/>
            <a:ext cx="702795" cy="702795"/>
          </a:xfrm>
          <a:prstGeom prst="rect">
            <a:avLst/>
          </a:prstGeom>
          <a:noFill/>
          <a:effectLst>
            <a:outerShdw blurRad="50800" dist="76200" dir="5160000" sx="106000" sy="106000" algn="ctr" rotWithShape="0">
              <a:srgbClr val="000000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7738070" y="2050574"/>
            <a:ext cx="700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Level 2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file.thisisgame.com/upload/nboard/2010/12/16/20101216175510_715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1" t="12656" r="10307" b="21970"/>
          <a:stretch/>
        </p:blipFill>
        <p:spPr bwMode="auto">
          <a:xfrm>
            <a:off x="4645416" y="4818809"/>
            <a:ext cx="1085958" cy="14452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ile.thisisgame.com/upload/affixboard/2013/08/13/20130813150952_393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5455" r="46933"/>
          <a:stretch/>
        </p:blipFill>
        <p:spPr bwMode="auto">
          <a:xfrm>
            <a:off x="6046819" y="4836239"/>
            <a:ext cx="1089045" cy="1427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le.thisisgame.com/upload/nboard/2009/08/18/20090818062434_163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5" t="25039" r="32654" b="7321"/>
          <a:stretch/>
        </p:blipFill>
        <p:spPr bwMode="auto">
          <a:xfrm>
            <a:off x="7451309" y="4833619"/>
            <a:ext cx="1085958" cy="14241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그림 58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7306" r="14471" b="15306"/>
          <a:stretch/>
        </p:blipFill>
        <p:spPr>
          <a:xfrm>
            <a:off x="4666818" y="2850444"/>
            <a:ext cx="1079907" cy="14603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87" y="2851444"/>
            <a:ext cx="1079158" cy="14593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1" name="Picture 10" descr="http://file.thisisgame.com/upload/tboard/user/2012/05/29/20120529122735_692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 t="1881" r="2264" b="20120"/>
          <a:stretch/>
        </p:blipFill>
        <p:spPr bwMode="auto">
          <a:xfrm>
            <a:off x="7453807" y="2851681"/>
            <a:ext cx="1083460" cy="14734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Skill Rune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1371" y="1203259"/>
            <a:ext cx="749811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400" dirty="0">
                <a:solidFill>
                  <a:srgbClr val="FF0000"/>
                </a:solidFill>
              </a:rPr>
              <a:t>■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생성한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캐릭터를 지속적으로 성장시킬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동기 부여</a:t>
            </a:r>
            <a:endParaRPr lang="en-US" altLang="ko-KR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400" dirty="0">
                <a:solidFill>
                  <a:srgbClr val="FF0000"/>
                </a:solidFill>
              </a:rPr>
              <a:t>■ 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</a:t>
            </a:r>
            <a:r>
              <a:rPr lang="ko-KR" altLang="en-US" sz="1400" dirty="0" err="1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스킬룬으로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인한 무궁무진한 </a:t>
            </a:r>
            <a:r>
              <a:rPr lang="ko-KR" altLang="en-US" sz="1400" dirty="0" err="1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스킬조합으로</a:t>
            </a:r>
            <a:r>
              <a:rPr lang="ko-KR" altLang="en-US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다양한 컨트롤 패턴을 제공하여 지루함을 덜어줌</a:t>
            </a:r>
            <a:endParaRPr lang="ko-KR" altLang="en-US" sz="1400" b="1" dirty="0">
              <a:solidFill>
                <a:prstClr val="white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스킬조합에따라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시너지효과를 얻는 아이템도 달라짐으로 지속적인 아이템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파밍에도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도움을 줌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8" y="3812358"/>
            <a:ext cx="812800" cy="8128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4848448"/>
            <a:ext cx="812800" cy="8128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3812358"/>
            <a:ext cx="812800" cy="8128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90" y="2793039"/>
            <a:ext cx="812800" cy="8128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2900505"/>
            <a:ext cx="618086" cy="61808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4945805"/>
            <a:ext cx="618086" cy="61808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0" y="3910195"/>
            <a:ext cx="618086" cy="618086"/>
          </a:xfrm>
          <a:prstGeom prst="rect">
            <a:avLst/>
          </a:prstGeom>
        </p:spPr>
      </p:pic>
      <p:cxnSp>
        <p:nvCxnSpPr>
          <p:cNvPr id="16" name="직선 화살표 연결선 15"/>
          <p:cNvCxnSpPr>
            <a:stCxn id="6" idx="3"/>
            <a:endCxn id="13" idx="1"/>
          </p:cNvCxnSpPr>
          <p:nvPr/>
        </p:nvCxnSpPr>
        <p:spPr>
          <a:xfrm flipV="1">
            <a:off x="1590738" y="3209548"/>
            <a:ext cx="1767932" cy="100921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>
            <a:stCxn id="6" idx="3"/>
            <a:endCxn id="15" idx="1"/>
          </p:cNvCxnSpPr>
          <p:nvPr/>
        </p:nvCxnSpPr>
        <p:spPr>
          <a:xfrm>
            <a:off x="1590738" y="4218758"/>
            <a:ext cx="1767932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>
            <a:stCxn id="6" idx="3"/>
            <a:endCxn id="14" idx="1"/>
          </p:cNvCxnSpPr>
          <p:nvPr/>
        </p:nvCxnSpPr>
        <p:spPr>
          <a:xfrm>
            <a:off x="1590738" y="4218758"/>
            <a:ext cx="1767932" cy="103609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>
            <a:stCxn id="13" idx="3"/>
            <a:endCxn id="12" idx="1"/>
          </p:cNvCxnSpPr>
          <p:nvPr/>
        </p:nvCxnSpPr>
        <p:spPr>
          <a:xfrm flipV="1">
            <a:off x="3976756" y="3199439"/>
            <a:ext cx="1751034" cy="10109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15" idx="3"/>
            <a:endCxn id="8" idx="1"/>
          </p:cNvCxnSpPr>
          <p:nvPr/>
        </p:nvCxnSpPr>
        <p:spPr>
          <a:xfrm flipV="1">
            <a:off x="3976756" y="4218758"/>
            <a:ext cx="1751034" cy="48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stCxn id="14" idx="3"/>
            <a:endCxn id="7" idx="1"/>
          </p:cNvCxnSpPr>
          <p:nvPr/>
        </p:nvCxnSpPr>
        <p:spPr>
          <a:xfrm>
            <a:off x="3976756" y="5254848"/>
            <a:ext cx="1751034" cy="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덧셈 기호 21"/>
          <p:cNvSpPr/>
          <p:nvPr/>
        </p:nvSpPr>
        <p:spPr>
          <a:xfrm>
            <a:off x="2987824" y="2909990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덧셈 기호 22"/>
          <p:cNvSpPr/>
          <p:nvPr/>
        </p:nvSpPr>
        <p:spPr>
          <a:xfrm>
            <a:off x="2963214" y="3806365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덧셈 기호 23"/>
          <p:cNvSpPr/>
          <p:nvPr/>
        </p:nvSpPr>
        <p:spPr>
          <a:xfrm>
            <a:off x="2963214" y="5198933"/>
            <a:ext cx="392156" cy="383358"/>
          </a:xfrm>
          <a:prstGeom prst="mathPlu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755576" y="463875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40590" y="2791961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독이 깃든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5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독데미지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37488" y="3820204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오한의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초간 상대방을 얼림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7487" y="4862281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타오르는 강타</a:t>
            </a:r>
            <a:endParaRPr lang="en-US" altLang="ko-KR" sz="1200" dirty="0" smtClean="0">
              <a:solidFill>
                <a:schemeClr val="bg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ko-KR" altLang="en-US" sz="1200" dirty="0" err="1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데미지</a:t>
            </a:r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</a:p>
          <a:p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추가 </a:t>
            </a:r>
            <a:r>
              <a:rPr lang="ko-KR" altLang="en-US" sz="1200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화염데미지</a:t>
            </a:r>
            <a:r>
              <a:rPr lang="ko-KR" altLang="en-US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12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200%</a:t>
            </a:r>
            <a:endParaRPr lang="ko-KR" altLang="en-US" sz="12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82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733167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Different way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79" y="2916133"/>
            <a:ext cx="3602673" cy="2975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그룹 3"/>
          <p:cNvGrpSpPr/>
          <p:nvPr/>
        </p:nvGrpSpPr>
        <p:grpSpPr>
          <a:xfrm>
            <a:off x="1062848" y="3057360"/>
            <a:ext cx="2912138" cy="2857666"/>
            <a:chOff x="831850" y="3174504"/>
            <a:chExt cx="2792760" cy="2740521"/>
          </a:xfrm>
        </p:grpSpPr>
        <p:pic>
          <p:nvPicPr>
            <p:cNvPr id="5122" name="Picture 2" descr="http://upload.wikimedia.org/wikipedia/commons/c/c6/Yut_boar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7" t="6796" r="75967" b="21226"/>
            <a:stretch/>
          </p:blipFill>
          <p:spPr bwMode="auto">
            <a:xfrm>
              <a:off x="831850" y="3174504"/>
              <a:ext cx="1276350" cy="12546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6" name="Picture 2" descr="http://upload.wikimedia.org/wikipedia/commons/c/c6/Yut_boar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4" t="6796" r="51130" b="21226"/>
            <a:stretch/>
          </p:blipFill>
          <p:spPr bwMode="auto">
            <a:xfrm>
              <a:off x="2348260" y="3174504"/>
              <a:ext cx="1276350" cy="12546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7" name="Picture 2" descr="http://upload.wikimedia.org/wikipedia/commons/c/c6/Yut_boar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99" t="8262" r="27305" b="19760"/>
            <a:stretch/>
          </p:blipFill>
          <p:spPr bwMode="auto">
            <a:xfrm>
              <a:off x="831850" y="4660404"/>
              <a:ext cx="1276350" cy="12546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8" name="Picture 2" descr="http://upload.wikimedia.org/wikipedia/commons/c/c6/Yut_boar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07" t="6796" r="1997" b="21226"/>
            <a:stretch/>
          </p:blipFill>
          <p:spPr bwMode="auto">
            <a:xfrm>
              <a:off x="2348260" y="4660404"/>
              <a:ext cx="1276350" cy="125462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11" name="직사각형 10"/>
          <p:cNvSpPr/>
          <p:nvPr/>
        </p:nvSpPr>
        <p:spPr>
          <a:xfrm>
            <a:off x="631372" y="120325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‘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윷놀이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에서 영감을 얻은 시스템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시작 위치와 도착 위치는 동일하지만 유저 선택에 따라 다양한 방법으로 접근 가능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이동 지역 중 이벤트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특수 몬스터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등을 배치하여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＇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보물찾기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’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의 재미부여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1718740" cy="592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Hidden place</a:t>
            </a:r>
            <a:endParaRPr lang="en-US" altLang="ko-KR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75" y="3599448"/>
            <a:ext cx="2160000" cy="1293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9" y="4854375"/>
            <a:ext cx="2160000" cy="129491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31" y="4854375"/>
            <a:ext cx="2160000" cy="129491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31" y="2774454"/>
            <a:ext cx="2160000" cy="129491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9" y="2774454"/>
            <a:ext cx="2160000" cy="127759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직사각형 9"/>
          <p:cNvSpPr/>
          <p:nvPr/>
        </p:nvSpPr>
        <p:spPr>
          <a:xfrm>
            <a:off x="631372" y="1203259"/>
            <a:ext cx="71089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000" dirty="0" smtClean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플레이 중 특수 지역을 이용한 숨겨진 지역 입장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[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다양한 전투 루트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]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시스템에 부가적인 재미 부각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지역 위치는 매번 등장 시마다 달라지며 등장 몬스터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보상 모두 랜덤 구성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165600" y="4127500"/>
            <a:ext cx="444500" cy="5207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737100" y="4305300"/>
            <a:ext cx="444500" cy="5207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4914900" y="3695700"/>
            <a:ext cx="444500" cy="5207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4343400" y="3517900"/>
            <a:ext cx="444500" cy="5207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꺾인 연결선 15"/>
          <p:cNvCxnSpPr>
            <a:stCxn id="15" idx="0"/>
            <a:endCxn id="8" idx="3"/>
          </p:cNvCxnSpPr>
          <p:nvPr/>
        </p:nvCxnSpPr>
        <p:spPr>
          <a:xfrm rot="16200000" flipV="1">
            <a:off x="3675786" y="2628035"/>
            <a:ext cx="104649" cy="1675081"/>
          </a:xfrm>
          <a:prstGeom prst="bentConnector2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꺾인 연결선 18"/>
          <p:cNvCxnSpPr>
            <a:stCxn id="14" idx="0"/>
            <a:endCxn id="7" idx="1"/>
          </p:cNvCxnSpPr>
          <p:nvPr/>
        </p:nvCxnSpPr>
        <p:spPr>
          <a:xfrm rot="5400000" flipH="1" flipV="1">
            <a:off x="5558395" y="3000665"/>
            <a:ext cx="273790" cy="1116281"/>
          </a:xfrm>
          <a:prstGeom prst="bentConnector2">
            <a:avLst/>
          </a:prstGeom>
          <a:ln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꺾인 연결선 21"/>
          <p:cNvCxnSpPr>
            <a:stCxn id="13" idx="2"/>
            <a:endCxn id="6" idx="1"/>
          </p:cNvCxnSpPr>
          <p:nvPr/>
        </p:nvCxnSpPr>
        <p:spPr>
          <a:xfrm rot="16200000" flipH="1">
            <a:off x="5268475" y="4516874"/>
            <a:ext cx="675831" cy="1294081"/>
          </a:xfrm>
          <a:prstGeom prst="bentConnector2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꺾인 연결선 24"/>
          <p:cNvCxnSpPr>
            <a:stCxn id="11" idx="2"/>
            <a:endCxn id="5" idx="3"/>
          </p:cNvCxnSpPr>
          <p:nvPr/>
        </p:nvCxnSpPr>
        <p:spPr>
          <a:xfrm rot="5400000">
            <a:off x="3212395" y="4326375"/>
            <a:ext cx="853631" cy="1497281"/>
          </a:xfrm>
          <a:prstGeom prst="bentConnector2">
            <a:avLst/>
          </a:prstGeom>
          <a:ln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9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3341" y="301350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BUSINESS MODEL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86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049146"/>
              </p:ext>
            </p:extLst>
          </p:nvPr>
        </p:nvGraphicFramePr>
        <p:xfrm>
          <a:off x="116114" y="476672"/>
          <a:ext cx="8911773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5886"/>
                <a:gridCol w="4455887"/>
              </a:tblGrid>
              <a:tr h="5616624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</a:rPr>
                        <a:t>■</a:t>
                      </a:r>
                      <a:r>
                        <a:rPr lang="en-US" altLang="ko-KR" b="0" dirty="0" smtClean="0"/>
                        <a:t>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교환권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-</a:t>
                      </a:r>
                      <a:r>
                        <a:rPr lang="en-US" altLang="ko-KR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교환권을 통해 사용하던 아이템을 상위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티어의</a:t>
                      </a:r>
                      <a:endParaRPr lang="en-US" altLang="ko-KR" sz="1400" b="0" kern="120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아이템으로 계승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endParaRPr lang="en-US" altLang="ko-KR" sz="10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고급 아이템 뽑기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가챠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)</a:t>
                      </a: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2000" b="0" kern="1200" baseline="0" dirty="0" smtClean="0">
                        <a:solidFill>
                          <a:srgbClr val="FFC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고급아이템은 뽑기를 통해 손쉽게 획득</a:t>
                      </a:r>
                      <a:endParaRPr lang="en-US" altLang="ko-KR" sz="2000" b="0" kern="1200" baseline="0" dirty="0" smtClean="0">
                        <a:solidFill>
                          <a:srgbClr val="FFC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스킬룬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뽑기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가챠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)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고급룬은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뽑기를통해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손쉽게 획득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기타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기존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RPG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게임에서 사용되던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기본적인 시스템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던전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입장권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      </a:t>
                      </a:r>
                      <a:r>
                        <a:rPr lang="ko-KR" altLang="en-US" sz="1400" b="0" kern="1200" baseline="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던전입장에</a:t>
                      </a:r>
                      <a:r>
                        <a:rPr lang="ko-KR" altLang="en-US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필요한 입장권</a:t>
                      </a:r>
                      <a:endParaRPr lang="en-US" altLang="ko-KR" sz="1400" b="0" kern="1200" baseline="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버프물약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셋트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      </a:t>
                      </a:r>
                      <a:r>
                        <a:rPr lang="ko-KR" altLang="en-US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게임을 더욱 안정적으로 플레이</a:t>
                      </a:r>
                      <a:r>
                        <a:rPr lang="en-US" altLang="ko-KR" sz="1400" b="0" kern="1200" baseline="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kern="1200" baseline="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/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 강화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아이템과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스킬강화에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끊임없이 골드 소비</a:t>
                      </a:r>
                      <a:endParaRPr lang="en-US" altLang="ko-KR" sz="1400" b="0" kern="1200" dirty="0" smtClean="0">
                        <a:solidFill>
                          <a:schemeClr val="bg1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부스터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- </a:t>
                      </a:r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부스터를</a:t>
                      </a: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통해 누구보다 빠르게 성장</a:t>
                      </a:r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!</a:t>
                      </a:r>
                      <a:endParaRPr lang="en-US" altLang="ko-KR" sz="1400" b="0" kern="1200" baseline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88008"/>
            <a:ext cx="668784" cy="6687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88008"/>
            <a:ext cx="668784" cy="668784"/>
          </a:xfrm>
          <a:prstGeom prst="rect">
            <a:avLst/>
          </a:prstGeom>
        </p:spPr>
      </p:pic>
      <p:sp>
        <p:nvSpPr>
          <p:cNvPr id="5" name="오른쪽 화살표 4"/>
          <p:cNvSpPr/>
          <p:nvPr/>
        </p:nvSpPr>
        <p:spPr>
          <a:xfrm>
            <a:off x="1115616" y="1340768"/>
            <a:ext cx="792088" cy="14401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2227">
            <a:off x="1175836" y="953558"/>
            <a:ext cx="605501" cy="322934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323528" y="817273"/>
            <a:ext cx="2376264" cy="1208456"/>
          </a:xfrm>
          <a:prstGeom prst="roundRect">
            <a:avLst>
              <a:gd name="adj" fmla="val 7975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81" y="1650029"/>
            <a:ext cx="605501" cy="322934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323528" y="2953864"/>
            <a:ext cx="3024336" cy="1117612"/>
            <a:chOff x="179512" y="2348881"/>
            <a:chExt cx="3024336" cy="1117612"/>
          </a:xfrm>
        </p:grpSpPr>
        <p:pic>
          <p:nvPicPr>
            <p:cNvPr id="36" name="Picture 4" descr="E:\0_ProjectS\Work\제안서\새 폴더\icon_itemshop_armor_0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506" y="2420887"/>
              <a:ext cx="748076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 descr="E:\0_ProjectS\Work\제안서\새 폴더\가차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427" y="2420888"/>
              <a:ext cx="748075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E:\0_ProjectS\Work\제안서\새 폴더\가차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7349" y="2420888"/>
              <a:ext cx="748075" cy="748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179512" y="3004828"/>
              <a:ext cx="1028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방어구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3.99$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99633" y="3004826"/>
              <a:ext cx="861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반지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3.99$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42187" y="2996952"/>
              <a:ext cx="861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무기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3.99$</a:t>
              </a: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179512" y="2348881"/>
              <a:ext cx="3024336" cy="1080120"/>
            </a:xfrm>
            <a:prstGeom prst="roundRect">
              <a:avLst>
                <a:gd name="adj" fmla="val 751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20" y="5229200"/>
            <a:ext cx="2076505" cy="10058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814" y="1680196"/>
            <a:ext cx="2266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아이템 교환권 </a:t>
            </a:r>
            <a:r>
              <a:rPr lang="en-US" altLang="ko-KR" sz="1200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2.99$</a:t>
            </a:r>
            <a:endParaRPr lang="ko-KR" altLang="en-US" sz="1200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07500"/>
            <a:ext cx="552688" cy="6014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1" name="Picture 6" descr="E:\0_ProjectX\Work\제안서\potion_0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5789">
            <a:off x="4775845" y="3082986"/>
            <a:ext cx="402491" cy="4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E:\0_ProjectX\Work\제안서\potion_0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9176"/>
            <a:ext cx="430287" cy="4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그림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28" y="3960069"/>
            <a:ext cx="668784" cy="668784"/>
          </a:xfrm>
          <a:prstGeom prst="rect">
            <a:avLst/>
          </a:prstGeom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8020" y="3960069"/>
            <a:ext cx="676222" cy="67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933429"/>
            <a:ext cx="676222" cy="676222"/>
          </a:xfrm>
          <a:prstGeom prst="rect">
            <a:avLst/>
          </a:prstGeom>
        </p:spPr>
      </p:pic>
      <p:sp>
        <p:nvSpPr>
          <p:cNvPr id="57" name="오른쪽 화살표 56"/>
          <p:cNvSpPr/>
          <p:nvPr/>
        </p:nvSpPr>
        <p:spPr>
          <a:xfrm flipH="1">
            <a:off x="6256768" y="4241966"/>
            <a:ext cx="1008112" cy="14401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323528" y="4759566"/>
            <a:ext cx="3024336" cy="1117612"/>
            <a:chOff x="179512" y="2348881"/>
            <a:chExt cx="3024336" cy="1117612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5536" y="2468489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79512" y="3004828"/>
              <a:ext cx="1028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달룬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2.99$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90108" y="3004827"/>
              <a:ext cx="999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태양룬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2.99$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20555" y="2986884"/>
              <a:ext cx="861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고급 </a:t>
              </a:r>
              <a:r>
                <a:rPr lang="ko-KR" altLang="en-US" sz="1200" dirty="0" err="1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별룬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2.99$</a:t>
              </a:r>
            </a:p>
          </p:txBody>
        </p:sp>
        <p:sp>
          <p:nvSpPr>
            <p:cNvPr id="33" name="모서리가 둥근 직사각형 32"/>
            <p:cNvSpPr/>
            <p:nvPr/>
          </p:nvSpPr>
          <p:spPr>
            <a:xfrm>
              <a:off x="179512" y="2348881"/>
              <a:ext cx="3024336" cy="1080120"/>
            </a:xfrm>
            <a:prstGeom prst="roundRect">
              <a:avLst>
                <a:gd name="adj" fmla="val 7515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32481" y="2468488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69426" y="2468487"/>
              <a:ext cx="518397" cy="518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6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2431" y="3013502"/>
            <a:ext cx="3639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DIFFERENT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43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790534"/>
              </p:ext>
            </p:extLst>
          </p:nvPr>
        </p:nvGraphicFramePr>
        <p:xfrm>
          <a:off x="1128316" y="1108528"/>
          <a:ext cx="6676572" cy="4640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8286"/>
                <a:gridCol w="3338286"/>
              </a:tblGrid>
              <a:tr h="232047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2047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1772816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</a:t>
            </a:r>
            <a:endParaRPr lang="ko-KR" altLang="en-US" sz="72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2149" y="1772816"/>
            <a:ext cx="1056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</a:t>
            </a:r>
            <a:endParaRPr lang="ko-KR" altLang="en-US" sz="72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3978987"/>
            <a:ext cx="902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</a:t>
            </a:r>
            <a:endParaRPr lang="ko-KR" altLang="en-US" sz="72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1806" y="3978987"/>
            <a:ext cx="748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 smtClean="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</a:t>
            </a:r>
            <a:endParaRPr lang="ko-KR" altLang="en-US" sz="7200" dirty="0"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1982" y="1090960"/>
            <a:ext cx="315663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</a:rPr>
              <a:t>•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모바일</a:t>
            </a:r>
            <a:r>
              <a:rPr lang="ko-KR" altLang="en-US" sz="1400" dirty="0" smtClean="0">
                <a:solidFill>
                  <a:schemeClr val="bg1"/>
                </a:solidFill>
              </a:rPr>
              <a:t> 게임 개발</a:t>
            </a:r>
            <a:r>
              <a:rPr lang="en-US" altLang="ko-KR" sz="1400" dirty="0" smtClean="0">
                <a:solidFill>
                  <a:schemeClr val="bg1"/>
                </a:solidFill>
              </a:rPr>
              <a:t>/</a:t>
            </a:r>
            <a:r>
              <a:rPr lang="ko-KR" altLang="en-US" sz="1400" dirty="0" smtClean="0">
                <a:solidFill>
                  <a:schemeClr val="bg1"/>
                </a:solidFill>
              </a:rPr>
              <a:t>서비스 경험 보유</a:t>
            </a:r>
            <a:r>
              <a:rPr lang="en-US" altLang="ko-KR" sz="1400" dirty="0" smtClean="0">
                <a:solidFill>
                  <a:schemeClr val="bg1"/>
                </a:solidFill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</a:rPr>
            </a:b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  </a:t>
            </a:r>
            <a:r>
              <a:rPr lang="en-US" altLang="ko-KR" sz="1400" dirty="0" smtClean="0">
                <a:solidFill>
                  <a:schemeClr val="bg1"/>
                </a:solidFill>
              </a:rPr>
              <a:t>(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가디언스</a:t>
            </a:r>
            <a:r>
              <a:rPr lang="ko-KR" altLang="en-US" sz="1400" dirty="0" smtClean="0">
                <a:solidFill>
                  <a:schemeClr val="bg1"/>
                </a:solidFill>
              </a:rPr>
              <a:t> 리그</a:t>
            </a:r>
            <a:r>
              <a:rPr lang="en-US" altLang="ko-KR" sz="1400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</a:t>
            </a: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단순 수집 게임과 차별화된</a:t>
            </a:r>
            <a:r>
              <a:rPr lang="en-US" altLang="ko-KR" sz="1400" dirty="0" smtClean="0">
                <a:solidFill>
                  <a:schemeClr val="bg1"/>
                </a:solidFill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</a:rPr>
            </a:br>
            <a:r>
              <a:rPr lang="en-US" altLang="ko-KR" sz="1400" dirty="0" smtClean="0">
                <a:solidFill>
                  <a:schemeClr val="bg1"/>
                </a:solidFill>
              </a:rPr>
              <a:t>  </a:t>
            </a:r>
            <a:r>
              <a:rPr lang="ko-KR" altLang="en-US" sz="1400" dirty="0" smtClean="0">
                <a:solidFill>
                  <a:schemeClr val="bg1"/>
                </a:solidFill>
              </a:rPr>
              <a:t> 정통 캐릭터 육성 </a:t>
            </a:r>
            <a:r>
              <a:rPr lang="en-US" altLang="ko-KR" sz="1400" dirty="0" smtClean="0">
                <a:solidFill>
                  <a:schemeClr val="bg1"/>
                </a:solidFill>
              </a:rPr>
              <a:t>RPG</a:t>
            </a: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</a:t>
            </a: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스킬룬을</a:t>
            </a:r>
            <a:r>
              <a:rPr lang="ko-KR" altLang="en-US" sz="1400" dirty="0" smtClean="0">
                <a:solidFill>
                  <a:schemeClr val="bg1"/>
                </a:solidFill>
              </a:rPr>
              <a:t> 통한 지속적인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파밍</a:t>
            </a:r>
            <a:r>
              <a:rPr lang="en-US" altLang="ko-KR" sz="1400" dirty="0" smtClean="0">
                <a:solidFill>
                  <a:schemeClr val="bg1"/>
                </a:solidFill>
              </a:rPr>
              <a:t>/</a:t>
            </a:r>
            <a:r>
              <a:rPr lang="ko-KR" altLang="en-US" sz="1400" dirty="0" smtClean="0">
                <a:solidFill>
                  <a:schemeClr val="bg1"/>
                </a:solidFill>
              </a:rPr>
              <a:t>성장</a:t>
            </a:r>
            <a:endParaRPr lang="en-US" altLang="ko-KR" sz="14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1534" y="3573016"/>
            <a:ext cx="30861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정통 </a:t>
            </a:r>
            <a:r>
              <a:rPr lang="en-US" altLang="ko-KR" sz="1400" dirty="0" smtClean="0">
                <a:solidFill>
                  <a:schemeClr val="bg1"/>
                </a:solidFill>
              </a:rPr>
              <a:t>RPG</a:t>
            </a:r>
            <a:r>
              <a:rPr lang="ko-KR" altLang="en-US" sz="1400" dirty="0" smtClean="0">
                <a:solidFill>
                  <a:schemeClr val="bg1"/>
                </a:solidFill>
              </a:rPr>
              <a:t>를 선호하는 유저 공략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 smtClean="0">
                <a:solidFill>
                  <a:schemeClr val="bg1"/>
                </a:solidFill>
              </a:rPr>
              <a:t>•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다크</a:t>
            </a:r>
            <a:r>
              <a:rPr lang="ko-KR" altLang="en-US" sz="1400" dirty="0" smtClean="0">
                <a:solidFill>
                  <a:schemeClr val="bg1"/>
                </a:solidFill>
              </a:rPr>
              <a:t> 판타지</a:t>
            </a:r>
            <a:r>
              <a:rPr lang="en-US" altLang="ko-KR" sz="1400" dirty="0" smtClean="0">
                <a:solidFill>
                  <a:schemeClr val="bg1"/>
                </a:solidFill>
              </a:rPr>
              <a:t>,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스킬룬</a:t>
            </a:r>
            <a:r>
              <a:rPr lang="ko-KR" altLang="en-US" sz="1400" dirty="0" smtClean="0">
                <a:solidFill>
                  <a:schemeClr val="bg1"/>
                </a:solidFill>
              </a:rPr>
              <a:t> 등</a:t>
            </a:r>
            <a:r>
              <a:rPr lang="en-US" altLang="ko-KR" sz="1400" dirty="0" smtClean="0">
                <a:solidFill>
                  <a:schemeClr val="bg1"/>
                </a:solidFill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</a:rPr>
            </a:b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 기존 게임과 차별화된 게임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컨셉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en-US" altLang="ko-KR" sz="1400" dirty="0" smtClean="0">
                <a:solidFill>
                  <a:schemeClr val="bg1"/>
                </a:solidFill>
              </a:rPr>
              <a:t>8</a:t>
            </a:r>
            <a:r>
              <a:rPr lang="ko-KR" altLang="en-US" sz="1400" dirty="0" smtClean="0">
                <a:solidFill>
                  <a:schemeClr val="bg1"/>
                </a:solidFill>
              </a:rPr>
              <a:t>등신 캐릭터</a:t>
            </a:r>
            <a:r>
              <a:rPr lang="en-US" altLang="ko-KR" sz="1400" dirty="0" smtClean="0">
                <a:solidFill>
                  <a:schemeClr val="bg1"/>
                </a:solidFill>
              </a:rPr>
              <a:t>/</a:t>
            </a:r>
            <a:r>
              <a:rPr lang="ko-KR" altLang="en-US" sz="1400" dirty="0" smtClean="0">
                <a:solidFill>
                  <a:schemeClr val="bg1"/>
                </a:solidFill>
              </a:rPr>
              <a:t>다양한 파츠를 통한</a:t>
            </a:r>
            <a:r>
              <a:rPr lang="en-US" altLang="ko-KR" sz="1400" dirty="0" smtClean="0">
                <a:solidFill>
                  <a:schemeClr val="bg1"/>
                </a:solidFill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</a:rPr>
            </a:br>
            <a:r>
              <a:rPr lang="en-US" altLang="ko-KR" sz="1400" dirty="0" smtClean="0">
                <a:solidFill>
                  <a:schemeClr val="bg1"/>
                </a:solidFill>
              </a:rPr>
              <a:t>  </a:t>
            </a:r>
            <a:r>
              <a:rPr lang="ko-KR" altLang="en-US" sz="1400" dirty="0" smtClean="0">
                <a:solidFill>
                  <a:schemeClr val="bg1"/>
                </a:solidFill>
              </a:rPr>
              <a:t>세밀한 꾸미기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전직을 활용한 다양한 클래스 육성</a:t>
            </a:r>
            <a:endParaRPr lang="en-US" altLang="ko-KR" sz="14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9438" y="3541276"/>
            <a:ext cx="31268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지속적인 </a:t>
            </a:r>
            <a:r>
              <a:rPr lang="en-US" altLang="ko-KR" sz="1400" dirty="0" smtClean="0">
                <a:solidFill>
                  <a:schemeClr val="bg1"/>
                </a:solidFill>
              </a:rPr>
              <a:t>RPG </a:t>
            </a:r>
            <a:r>
              <a:rPr lang="ko-KR" altLang="en-US" sz="1400" dirty="0" smtClean="0">
                <a:solidFill>
                  <a:schemeClr val="bg1"/>
                </a:solidFill>
              </a:rPr>
              <a:t>게임 장르 게임 출시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국내 게임 정책으로 인한</a:t>
            </a:r>
            <a:r>
              <a:rPr lang="en-US" altLang="ko-KR" sz="1400" dirty="0" smtClean="0">
                <a:solidFill>
                  <a:schemeClr val="bg1"/>
                </a:solidFill>
              </a:rPr>
              <a:t/>
            </a:r>
            <a:br>
              <a:rPr lang="en-US" altLang="ko-KR" sz="1400" dirty="0" smtClean="0">
                <a:solidFill>
                  <a:schemeClr val="bg1"/>
                </a:solidFill>
              </a:rPr>
            </a:b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 대한민국 게임 시장 경기 침체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변화가 느린 국내 </a:t>
            </a:r>
            <a:r>
              <a:rPr lang="en-US" altLang="ko-KR" sz="1400" dirty="0" smtClean="0">
                <a:solidFill>
                  <a:schemeClr val="bg1"/>
                </a:solidFill>
              </a:rPr>
              <a:t>RPG </a:t>
            </a:r>
            <a:r>
              <a:rPr lang="ko-KR" altLang="en-US" sz="1400" dirty="0" smtClean="0">
                <a:solidFill>
                  <a:schemeClr val="bg1"/>
                </a:solidFill>
              </a:rPr>
              <a:t>시장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endParaRPr lang="en-US" altLang="ko-KR" sz="1400" dirty="0" smtClean="0">
              <a:solidFill>
                <a:schemeClr val="bg1"/>
              </a:solidFill>
            </a:endParaRPr>
          </a:p>
          <a:p>
            <a:r>
              <a:rPr lang="en-US" altLang="ko-KR" sz="1400" dirty="0">
                <a:solidFill>
                  <a:schemeClr val="bg1"/>
                </a:solidFill>
              </a:rPr>
              <a:t>• </a:t>
            </a:r>
            <a:r>
              <a:rPr lang="ko-KR" altLang="en-US" sz="1400" dirty="0" smtClean="0">
                <a:solidFill>
                  <a:schemeClr val="bg1"/>
                </a:solidFill>
              </a:rPr>
              <a:t>개발 완료 후 서비스 여부 불투명</a:t>
            </a:r>
            <a:endParaRPr lang="en-US" altLang="ko-KR" sz="14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7482" y="1090960"/>
            <a:ext cx="354840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ko-KR" sz="1400" dirty="0" smtClean="0">
                <a:solidFill>
                  <a:prstClr val="white"/>
                </a:solidFill>
              </a:rPr>
              <a:t>• </a:t>
            </a:r>
            <a:r>
              <a:rPr lang="ko-KR" altLang="en-US" sz="1400" dirty="0" smtClean="0">
                <a:solidFill>
                  <a:prstClr val="white"/>
                </a:solidFill>
              </a:rPr>
              <a:t>과도하게 </a:t>
            </a:r>
            <a:r>
              <a:rPr lang="ko-KR" altLang="en-US" sz="1400" dirty="0">
                <a:solidFill>
                  <a:prstClr val="white"/>
                </a:solidFill>
              </a:rPr>
              <a:t>출시되고 있는 </a:t>
            </a:r>
            <a:r>
              <a:rPr lang="en-US" altLang="ko-KR" sz="1400" dirty="0">
                <a:solidFill>
                  <a:prstClr val="white"/>
                </a:solidFill>
              </a:rPr>
              <a:t>RPG </a:t>
            </a:r>
            <a:r>
              <a:rPr lang="ko-KR" altLang="en-US" sz="1400" dirty="0" smtClean="0">
                <a:solidFill>
                  <a:prstClr val="white"/>
                </a:solidFill>
              </a:rPr>
              <a:t>장르 게임</a:t>
            </a:r>
            <a:endParaRPr lang="en-US" altLang="ko-KR" sz="1400" dirty="0" smtClean="0">
              <a:solidFill>
                <a:prstClr val="white"/>
              </a:solidFill>
            </a:endParaRPr>
          </a:p>
          <a:p>
            <a:pPr lvl="0"/>
            <a:endParaRPr lang="en-US" altLang="ko-KR" sz="1400" dirty="0">
              <a:solidFill>
                <a:prstClr val="white"/>
              </a:solidFill>
            </a:endParaRPr>
          </a:p>
          <a:p>
            <a:pPr lvl="0"/>
            <a:r>
              <a:rPr lang="en-US" altLang="ko-KR" sz="1400" dirty="0">
                <a:solidFill>
                  <a:prstClr val="white"/>
                </a:solidFill>
              </a:rPr>
              <a:t>• </a:t>
            </a:r>
            <a:r>
              <a:rPr lang="ko-KR" altLang="en-US" sz="1400" dirty="0" smtClean="0">
                <a:solidFill>
                  <a:prstClr val="white"/>
                </a:solidFill>
              </a:rPr>
              <a:t>유저들의 </a:t>
            </a:r>
            <a:r>
              <a:rPr lang="ko-KR" altLang="en-US" sz="1400" dirty="0">
                <a:solidFill>
                  <a:prstClr val="white"/>
                </a:solidFill>
              </a:rPr>
              <a:t>신규 </a:t>
            </a:r>
            <a:r>
              <a:rPr lang="en-US" altLang="ko-KR" sz="1400" dirty="0">
                <a:solidFill>
                  <a:prstClr val="white"/>
                </a:solidFill>
              </a:rPr>
              <a:t>RPG</a:t>
            </a:r>
            <a:r>
              <a:rPr lang="ko-KR" altLang="en-US" sz="1400" dirty="0">
                <a:solidFill>
                  <a:prstClr val="white"/>
                </a:solidFill>
              </a:rPr>
              <a:t>에 대한 거부감 표출 </a:t>
            </a:r>
            <a:endParaRPr lang="en-US" altLang="ko-KR" sz="1400" dirty="0" smtClean="0">
              <a:solidFill>
                <a:prstClr val="white"/>
              </a:solidFill>
            </a:endParaRPr>
          </a:p>
          <a:p>
            <a:pPr lvl="0"/>
            <a:endParaRPr lang="en-US" altLang="ko-KR" sz="1400" dirty="0">
              <a:solidFill>
                <a:prstClr val="white"/>
              </a:solidFill>
            </a:endParaRPr>
          </a:p>
          <a:p>
            <a:pPr lvl="0"/>
            <a:r>
              <a:rPr lang="en-US" altLang="ko-KR" sz="1400" dirty="0">
                <a:solidFill>
                  <a:prstClr val="white"/>
                </a:solidFill>
              </a:rPr>
              <a:t>• </a:t>
            </a:r>
            <a:r>
              <a:rPr lang="ko-KR" altLang="en-US" sz="1400" dirty="0" smtClean="0">
                <a:solidFill>
                  <a:prstClr val="white"/>
                </a:solidFill>
              </a:rPr>
              <a:t>선점된 </a:t>
            </a:r>
            <a:r>
              <a:rPr lang="en-US" altLang="ko-KR" sz="1400" dirty="0">
                <a:solidFill>
                  <a:prstClr val="white"/>
                </a:solidFill>
              </a:rPr>
              <a:t>RPG </a:t>
            </a:r>
            <a:r>
              <a:rPr lang="ko-KR" altLang="en-US" sz="1400" dirty="0">
                <a:solidFill>
                  <a:prstClr val="white"/>
                </a:solidFill>
              </a:rPr>
              <a:t>게임의 장기 인기 </a:t>
            </a:r>
            <a:r>
              <a:rPr lang="ko-KR" altLang="en-US" sz="1400" dirty="0" smtClean="0">
                <a:solidFill>
                  <a:prstClr val="white"/>
                </a:solidFill>
              </a:rPr>
              <a:t>유지</a:t>
            </a:r>
            <a:endParaRPr lang="en-US" altLang="ko-KR" sz="1400" dirty="0" smtClean="0">
              <a:solidFill>
                <a:prstClr val="white"/>
              </a:solidFill>
            </a:endParaRPr>
          </a:p>
          <a:p>
            <a:pPr lvl="0"/>
            <a:endParaRPr lang="en-US" altLang="ko-KR" sz="1400" dirty="0">
              <a:solidFill>
                <a:prstClr val="white"/>
              </a:solidFill>
            </a:endParaRPr>
          </a:p>
          <a:p>
            <a:pPr lvl="0"/>
            <a:r>
              <a:rPr lang="en-US" altLang="ko-KR" sz="1400" dirty="0">
                <a:solidFill>
                  <a:prstClr val="white"/>
                </a:solidFill>
              </a:rPr>
              <a:t>• </a:t>
            </a:r>
            <a:r>
              <a:rPr lang="ko-KR" altLang="en-US" sz="1400" dirty="0" smtClean="0">
                <a:solidFill>
                  <a:prstClr val="white"/>
                </a:solidFill>
              </a:rPr>
              <a:t>타 게임 개발사에 비해 낮은 인지도</a:t>
            </a:r>
            <a:endParaRPr lang="en-US" altLang="ko-KR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4529" y="3013502"/>
            <a:ext cx="3534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SCHEDULE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35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260648"/>
            <a:ext cx="3209533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150" dirty="0" smtClean="0">
                <a:solidFill>
                  <a:srgbClr val="FFC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PROJECT INTRODUCE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274" y="1355541"/>
            <a:ext cx="841619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err="1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게임명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Evil of 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Darkness</a:t>
            </a:r>
          </a:p>
          <a:p>
            <a:r>
              <a:rPr lang="en-US" altLang="ko-KR" sz="1600" dirty="0">
                <a:solidFill>
                  <a:prstClr val="white">
                    <a:lumMod val="6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endParaRPr lang="en-US" altLang="ko-KR" sz="1600" dirty="0" smtClean="0">
              <a:solidFill>
                <a:prstClr val="white">
                  <a:lumMod val="6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en-US" altLang="ko-KR" sz="2000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장르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Action MORPG (Hack &amp; 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Slash)</a:t>
            </a:r>
          </a:p>
          <a:p>
            <a:endParaRPr lang="en-US" altLang="ko-KR" sz="2000" dirty="0" smtClean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플랫폼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모바일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플랫폼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  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안드로이드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   IOS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지원</a:t>
            </a:r>
            <a:endParaRPr lang="en-US" altLang="ko-KR" sz="2000" dirty="0" smtClean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개발 환경</a:t>
            </a:r>
            <a:endParaRPr lang="en-US" altLang="ko-KR" sz="2000" dirty="0" smtClean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Unity 3D</a:t>
            </a:r>
          </a:p>
          <a:p>
            <a:endParaRPr lang="en-US" altLang="ko-KR" sz="2000" b="1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특징</a:t>
            </a:r>
            <a:endParaRPr lang="en-US" altLang="ko-KR" sz="2000" dirty="0">
              <a:solidFill>
                <a:srgbClr val="FFC000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2000" dirty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	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하드코어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스킬룬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대규모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길드전</a:t>
            </a:r>
            <a:r>
              <a:rPr lang="en-US" altLang="ko-KR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2000" dirty="0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대규모 </a:t>
            </a:r>
            <a:r>
              <a:rPr lang="ko-KR" altLang="en-US" sz="2000" dirty="0" err="1" smtClean="0">
                <a:solidFill>
                  <a:prstClr val="white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보스레이드</a:t>
            </a:r>
            <a:endParaRPr lang="en-US" altLang="ko-KR" sz="20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endParaRPr lang="ko-KR" altLang="en-US" sz="2000" dirty="0">
              <a:solidFill>
                <a:prstClr val="white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08" y="3688566"/>
            <a:ext cx="336676" cy="38451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66" y="3703375"/>
            <a:ext cx="332483" cy="3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224797"/>
              </p:ext>
            </p:extLst>
          </p:nvPr>
        </p:nvGraphicFramePr>
        <p:xfrm>
          <a:off x="241300" y="908720"/>
          <a:ext cx="86614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7343"/>
                <a:gridCol w="1237343"/>
                <a:gridCol w="1237343"/>
                <a:gridCol w="1237343"/>
                <a:gridCol w="1237343"/>
                <a:gridCol w="1237343"/>
                <a:gridCol w="12373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2014/09</a:t>
                      </a: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2014/11</a:t>
                      </a: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 smtClean="0"/>
                        <a:t>2014/12</a:t>
                      </a:r>
                      <a:endParaRPr lang="ko-KR" altLang="en-US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2015/01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2015/02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2015/04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2015/12</a:t>
                      </a:r>
                      <a:endParaRPr lang="ko-KR" altLang="en-U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96950"/>
              </p:ext>
            </p:extLst>
          </p:nvPr>
        </p:nvGraphicFramePr>
        <p:xfrm>
          <a:off x="241301" y="1280748"/>
          <a:ext cx="8667806" cy="4739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258"/>
                <a:gridCol w="1238258"/>
                <a:gridCol w="1238258"/>
                <a:gridCol w="1238258"/>
                <a:gridCol w="1238258"/>
                <a:gridCol w="1238258"/>
                <a:gridCol w="1238258"/>
              </a:tblGrid>
              <a:tr h="4739176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오른쪽 화살표 6"/>
          <p:cNvSpPr/>
          <p:nvPr/>
        </p:nvSpPr>
        <p:spPr>
          <a:xfrm>
            <a:off x="2726423" y="3261139"/>
            <a:ext cx="4882392" cy="508575"/>
          </a:xfrm>
          <a:prstGeom prst="rightArrow">
            <a:avLst/>
          </a:prstGeom>
          <a:gradFill>
            <a:gsLst>
              <a:gs pos="0">
                <a:srgbClr val="D3625F"/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5243119" y="4742851"/>
            <a:ext cx="3659581" cy="50857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 rot="20700000">
            <a:off x="91607" y="1471099"/>
            <a:ext cx="935452" cy="2804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rgbClr val="FF0000"/>
                </a:solidFill>
                <a:latin typeface="+mn-ea"/>
              </a:rPr>
              <a:t>Kick Off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123" y="2495394"/>
            <a:ext cx="3052527" cy="71558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Prototype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기반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구축</a:t>
            </a:r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dirty="0" err="1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컨셉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기반 리소스 제작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플레이 버전 개발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endParaRPr lang="en-US" altLang="ko-KR" sz="900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234779" y="1893733"/>
            <a:ext cx="3219621" cy="508575"/>
          </a:xfrm>
          <a:prstGeom prst="rightArrow">
            <a:avLst/>
          </a:prstGeom>
          <a:gradFill>
            <a:gsLst>
              <a:gs pos="0">
                <a:srgbClr val="F8E4E4">
                  <a:alpha val="90588"/>
                </a:srgb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b="1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4263" y="3736717"/>
            <a:ext cx="4923275" cy="85408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Basic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런칭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기본 </a:t>
            </a:r>
            <a:r>
              <a:rPr lang="ko-KR" altLang="en-US" sz="900" b="1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스펙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구현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(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전투지역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60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40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전직 클래스 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8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 이상 등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endParaRPr lang="en-US" altLang="ko-KR" sz="900" b="1" dirty="0" smtClean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• </a:t>
            </a:r>
            <a:r>
              <a:rPr lang="ko-KR" altLang="en-US" sz="900" b="1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기본 시스템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개발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서비스 준비 완료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(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서버 동기화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커뮤니티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시스템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스테이지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몬스터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- </a:t>
            </a:r>
            <a:r>
              <a:rPr lang="ko-KR" altLang="en-US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등</a:t>
            </a:r>
            <a:r>
              <a:rPr lang="en-US" altLang="ko-KR" sz="900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)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4183" y="5226819"/>
            <a:ext cx="3631369" cy="57708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Update Contents</a:t>
            </a:r>
          </a:p>
          <a:p>
            <a:endParaRPr lang="en-US" altLang="ko-KR" sz="900" dirty="0" smtClean="0">
              <a:solidFill>
                <a:schemeClr val="tx1"/>
              </a:solidFill>
              <a:latin typeface="+mn-ea"/>
            </a:endParaRPr>
          </a:p>
          <a:p>
            <a:r>
              <a:rPr lang="en-US" altLang="ko-KR" sz="900" b="1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신규 캐릭터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전직 클래스</a:t>
            </a:r>
            <a:r>
              <a:rPr lang="en-US" altLang="ko-KR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sz="900" b="1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스테이지 등</a:t>
            </a:r>
            <a:endParaRPr lang="en-US" altLang="ko-KR" sz="900" b="1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7475" y="2567199"/>
            <a:ext cx="1367148" cy="2804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ko-KR" sz="1350" b="1" dirty="0" smtClean="0">
                <a:solidFill>
                  <a:schemeClr val="bg1"/>
                </a:solidFill>
                <a:latin typeface="+mn-ea"/>
              </a:rPr>
              <a:t>LAUNCHING</a:t>
            </a:r>
          </a:p>
        </p:txBody>
      </p:sp>
    </p:spTree>
    <p:extLst>
      <p:ext uri="{BB962C8B-B14F-4D97-AF65-F5344CB8AC3E}">
        <p14:creationId xmlns:p14="http://schemas.microsoft.com/office/powerpoint/2010/main" val="10277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/>
        </p:nvCxnSpPr>
        <p:spPr>
          <a:xfrm>
            <a:off x="4455145" y="1363664"/>
            <a:ext cx="134925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4744"/>
            <a:ext cx="4572000" cy="25717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24744"/>
            <a:ext cx="4572000" cy="2571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7032"/>
            <a:ext cx="4559830" cy="25922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65562"/>
            <a:ext cx="4572000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282"/>
            <a:ext cx="4572000" cy="25922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5282"/>
            <a:ext cx="4572000" cy="25717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7570"/>
            <a:ext cx="4572000" cy="25717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65562"/>
            <a:ext cx="4572000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4572000" cy="25922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24745"/>
            <a:ext cx="4572000" cy="25922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7032"/>
            <a:ext cx="4572000" cy="25717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171" y="3717032"/>
            <a:ext cx="4559829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717032"/>
            <a:ext cx="2720132" cy="2300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260648"/>
            <a:ext cx="1555234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>
                <a:solidFill>
                  <a:srgbClr val="FFC000"/>
                </a:solidFill>
              </a:rPr>
              <a:t>CONCEPT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34827"/>
              </p:ext>
            </p:extLst>
          </p:nvPr>
        </p:nvGraphicFramePr>
        <p:xfrm>
          <a:off x="261257" y="1165386"/>
          <a:ext cx="8621487" cy="506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829"/>
                <a:gridCol w="2873829"/>
                <a:gridCol w="2873829"/>
              </a:tblGrid>
              <a:tr h="5060044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ko-KR" altLang="en-US" sz="2000" b="0" kern="1200" dirty="0" err="1" smtClean="0">
                          <a:solidFill>
                            <a:srgbClr val="FFC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다크</a:t>
                      </a:r>
                      <a:r>
                        <a:rPr lang="ko-KR" altLang="en-US" sz="2000" b="0" kern="1200" dirty="0" smtClean="0">
                          <a:solidFill>
                            <a:srgbClr val="FFC000"/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판타지</a:t>
                      </a:r>
                      <a:endParaRPr lang="en-US" altLang="ko-KR" sz="2000" b="0" kern="1200" dirty="0" smtClean="0">
                        <a:solidFill>
                          <a:srgbClr val="FFC000"/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latinLnBrk="1"/>
                      <a:endParaRPr lang="en-US" altLang="ko-KR" dirty="0" smtClean="0"/>
                    </a:p>
                    <a:p>
                      <a:pPr marL="0" indent="0" algn="l" defTabSz="914400" rtl="0" eaLnBrk="1" latinLnBrk="1" hangingPunct="1">
                        <a:buFont typeface="Wingdings" panose="05000000000000000000" pitchFamily="2" charset="2"/>
                        <a:buNone/>
                      </a:pPr>
                      <a:r>
                        <a:rPr lang="en-US" altLang="ko-KR" b="0" dirty="0" smtClean="0"/>
                        <a:t> 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</a:rPr>
                        <a:t>■</a:t>
                      </a:r>
                      <a:r>
                        <a:rPr lang="en-US" altLang="ko-KR" b="0" dirty="0" smtClean="0"/>
                        <a:t> </a:t>
                      </a:r>
                      <a:r>
                        <a:rPr lang="ko-KR" altLang="en-US" sz="1400" b="0" kern="120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진정성있는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세계관으로 게임에</a:t>
                      </a: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/>
                      </a:r>
                      <a:b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</a:b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대한 </a:t>
                      </a:r>
                      <a:r>
                        <a:rPr lang="ko-KR" altLang="en-US" sz="1400" b="0" kern="120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몰입도를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높임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latinLnBrk="1"/>
                      <a:endParaRPr lang="en-US" altLang="ko-KR" sz="1400" baseline="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/>
                        <a:t> </a:t>
                      </a:r>
                      <a:r>
                        <a:rPr lang="en-US" altLang="ko-KR" sz="1000" b="0" dirty="0" smtClean="0">
                          <a:solidFill>
                            <a:srgbClr val="FF0000"/>
                          </a:solidFill>
                        </a:rPr>
                        <a:t>■</a:t>
                      </a:r>
                      <a:r>
                        <a:rPr lang="en-US" altLang="ko-KR" sz="1400" b="0" dirty="0" smtClean="0"/>
                        <a:t>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기존 </a:t>
                      </a: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RPG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유저에게 친숙한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중세시대를 배경으로 한</a:t>
                      </a:r>
                      <a:endParaRPr lang="en-US" altLang="ko-KR" sz="14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lang="ko-KR" altLang="en-US" sz="14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</a:t>
                      </a:r>
                      <a:r>
                        <a:rPr lang="ko-KR" altLang="en-US" sz="14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판타지 요소 구성</a:t>
                      </a:r>
                      <a:endParaRPr lang="ko-KR" alt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8</a:t>
                      </a: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등신 캐릭터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사람과 동일한 인체 비율로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다양한 캐릭터 꾸미기 가능</a:t>
                      </a:r>
                      <a:endParaRPr kumimoji="0" lang="ko-KR" alt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altLang="ko-K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멋있고 섹시하고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이쁜캐릭터와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장비로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유져들의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소유욕 자극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스타일리쉬</a:t>
                      </a:r>
                      <a:r>
                        <a:rPr kumimoji="0" lang="ko-KR" alt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액션</a:t>
                      </a: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타 게임에서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보지못한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빠르고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역동적인 전투 액션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■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액션과 스킬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+ </a:t>
                      </a:r>
                      <a:r>
                        <a:rPr kumimoji="0" lang="ko-KR" alt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룬의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조합으로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  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64A2">
                              <a:lumMod val="40000"/>
                              <a:lumOff val="60000"/>
                            </a:srgbClr>
                          </a:solidFill>
                          <a:effectLst/>
                          <a:uLnTx/>
                          <a:uFillTx/>
                          <a:latin typeface="휴먼모음T" panose="02030504000101010101" pitchFamily="18" charset="-127"/>
                          <a:ea typeface="휴먼모음T" panose="02030504000101010101" pitchFamily="18" charset="-127"/>
                          <a:cs typeface="+mn-cs"/>
                        </a:rPr>
                        <a:t>지루하지 않은 액션을 제공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64A2">
                            <a:lumMod val="40000"/>
                            <a:lumOff val="60000"/>
                          </a:srgbClr>
                        </a:solidFill>
                        <a:effectLst/>
                        <a:uLnTx/>
                        <a:uFillTx/>
                        <a:latin typeface="휴먼모음T" panose="02030504000101010101" pitchFamily="18" charset="-127"/>
                        <a:ea typeface="휴먼모음T" panose="02030504000101010101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모서리가 둥근 직사각형 3"/>
          <p:cNvSpPr/>
          <p:nvPr/>
        </p:nvSpPr>
        <p:spPr>
          <a:xfrm>
            <a:off x="762806" y="3752056"/>
            <a:ext cx="1812614" cy="1887522"/>
          </a:xfrm>
          <a:prstGeom prst="roundRect">
            <a:avLst>
              <a:gd name="adj" fmla="val 652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Picture 4" descr="http://ftp.gameshot.net/article/2014_06/gsGA5397f9c4ebcb2p1n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r="46586"/>
          <a:stretch/>
        </p:blipFill>
        <p:spPr bwMode="auto">
          <a:xfrm>
            <a:off x="780940" y="3777031"/>
            <a:ext cx="1774836" cy="1832429"/>
          </a:xfrm>
          <a:prstGeom prst="roundRect">
            <a:avLst>
              <a:gd name="adj" fmla="val 519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86000" endPos="13000" dist="5000" dir="5400000" sy="-100000" algn="bl" rotWithShape="0"/>
          </a:effectLst>
          <a:extLst/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99" y="3654674"/>
            <a:ext cx="1635810" cy="2366614"/>
          </a:xfrm>
          <a:prstGeom prst="rect">
            <a:avLst/>
          </a:prstGeom>
          <a:effectLst/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4751"/>
          <a:stretch/>
        </p:blipFill>
        <p:spPr>
          <a:xfrm>
            <a:off x="6084168" y="3836090"/>
            <a:ext cx="2736304" cy="2062385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8450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1520" y="260648"/>
            <a:ext cx="2060179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STORY </a:t>
            </a:r>
            <a:r>
              <a:rPr lang="en-US" altLang="ko-KR" sz="1800" b="0" dirty="0" smtClean="0">
                <a:solidFill>
                  <a:srgbClr val="FFC000"/>
                </a:solidFill>
              </a:rPr>
              <a:t>- synopsis</a:t>
            </a:r>
            <a:endParaRPr lang="en-US" altLang="ko-KR" sz="1800" b="0" dirty="0">
              <a:solidFill>
                <a:srgbClr val="FFC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02009" y="980728"/>
            <a:ext cx="82049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평화로운 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아슬란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3"/>
                </a:solidFill>
              </a:rPr>
              <a:t> </a:t>
            </a:r>
            <a:r>
              <a:rPr lang="ko-KR" altLang="ko-KR" sz="1400" dirty="0">
                <a:solidFill>
                  <a:schemeClr val="accent3"/>
                </a:solidFill>
              </a:rPr>
              <a:t>대륙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에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어느날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하늘에서 </a:t>
            </a:r>
            <a:r>
              <a:rPr lang="ko-KR" altLang="ko-KR" sz="1400" dirty="0" err="1">
                <a:solidFill>
                  <a:schemeClr val="accent3"/>
                </a:solidFill>
              </a:rPr>
              <a:t>악마왕</a:t>
            </a:r>
            <a:r>
              <a:rPr lang="ko-KR" altLang="ko-KR" sz="1400" dirty="0">
                <a:solidFill>
                  <a:schemeClr val="accent3"/>
                </a:solidFill>
              </a:rPr>
              <a:t> 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우라칸</a:t>
            </a:r>
            <a:r>
              <a:rPr lang="ko-KR" altLang="en-US" sz="1400" dirty="0" err="1" smtClean="0">
                <a:solidFill>
                  <a:schemeClr val="accent3"/>
                </a:solidFill>
              </a:rPr>
              <a:t>트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가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내려왔고 인류는 위기에 </a:t>
            </a:r>
            <a:r>
              <a:rPr lang="ko-KR" altLang="ko-KR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빠지게된다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en-US" altLang="ko-KR" sz="1400" dirty="0" smtClean="0">
                <a:solidFill>
                  <a:schemeClr val="accent3"/>
                </a:solidFill>
              </a:rPr>
              <a:t>“</a:t>
            </a:r>
            <a:r>
              <a:rPr lang="ko-KR" altLang="ko-KR" sz="1400" dirty="0" err="1" smtClean="0">
                <a:solidFill>
                  <a:schemeClr val="accent3"/>
                </a:solidFill>
              </a:rPr>
              <a:t>멜황제</a:t>
            </a:r>
            <a:r>
              <a:rPr lang="en-US" altLang="ko-KR" sz="1400" dirty="0" smtClean="0">
                <a:solidFill>
                  <a:schemeClr val="accent3"/>
                </a:solidFill>
              </a:rPr>
              <a:t>”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를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비롯한 각국의 동맹국들은 </a:t>
            </a:r>
            <a:r>
              <a:rPr lang="ko-KR" altLang="en-US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우라칸트를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물리치기 위해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힘을 합쳐 </a:t>
            </a:r>
            <a:r>
              <a:rPr lang="ko-KR" altLang="en-US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우라칸트를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물리친다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마왕과의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전투과정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에서 </a:t>
            </a:r>
            <a:r>
              <a:rPr lang="ko-KR" altLang="ko-KR" sz="1400" dirty="0">
                <a:solidFill>
                  <a:schemeClr val="accent6">
                    <a:lumMod val="75000"/>
                  </a:schemeClr>
                </a:solidFill>
              </a:rPr>
              <a:t>영생의 파편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을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발견한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멜황제는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영생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의 유혹에 못 이겨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파편을 이용해</a:t>
            </a:r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문을 연다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endParaRPr lang="en-US" altLang="ko-KR" sz="14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 문에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는 영생이 아닌 어둠과 악의군단이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기다리고 있었고 어둠에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물든 </a:t>
            </a:r>
            <a:r>
              <a:rPr lang="ko-KR" altLang="ko-KR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멜황제는</a:t>
            </a:r>
            <a:endParaRPr lang="en-US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세상을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어둠으로 </a:t>
            </a:r>
            <a:r>
              <a:rPr lang="ko-KR" altLang="en-US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지배하기</a:t>
            </a:r>
            <a:r>
              <a:rPr lang="ko-KR" altLang="ko-KR" sz="14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위해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차례차례 동맹국들을 점령해나가는데….</a:t>
            </a:r>
          </a:p>
          <a:p>
            <a:pPr latinLnBrk="0"/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 </a:t>
            </a:r>
          </a:p>
          <a:p>
            <a:pPr latinLnBrk="0"/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멜황제가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영혼의문을 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연지 20년 세상은 마물의 소굴로 바뀌었고 많은 인류들은 목숨을 잃었다. </a:t>
            </a:r>
            <a:r>
              <a:rPr lang="ko-KR" altLang="en-US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어둠에 물든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ko-KR" sz="1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멜황제에</a:t>
            </a:r>
            <a:r>
              <a:rPr lang="ko-KR" altLang="ko-KR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대항하는 3개의 국가가 힘들게 버티고 </a:t>
            </a:r>
            <a:r>
              <a:rPr lang="ko-KR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있다</a:t>
            </a:r>
            <a:r>
              <a:rPr lang="en-US" altLang="ko-KR" sz="1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  <a:p>
            <a:pPr latinLnBrk="0"/>
            <a:endParaRPr lang="en-US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latinLnBrk="0"/>
            <a:endParaRPr lang="ko-KR" altLang="ko-KR" sz="1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438" r="51000" b="51313"/>
          <a:stretch/>
        </p:blipFill>
        <p:spPr>
          <a:xfrm>
            <a:off x="107504" y="4217524"/>
            <a:ext cx="2880320" cy="18832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9" y="4217525"/>
            <a:ext cx="3083789" cy="1883204"/>
          </a:xfrm>
          <a:prstGeom prst="rect">
            <a:avLst/>
          </a:prstGeom>
        </p:spPr>
      </p:pic>
      <p:pic>
        <p:nvPicPr>
          <p:cNvPr id="12" name="그림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17524"/>
            <a:ext cx="2952328" cy="18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5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31881"/>
            <a:ext cx="4397176" cy="2476050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251520" y="260648"/>
            <a:ext cx="1755609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INTERFACE</a:t>
            </a:r>
            <a:endParaRPr lang="en-US" altLang="ko-KR" sz="1800" b="0" dirty="0">
              <a:solidFill>
                <a:srgbClr val="FFC000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7096"/>
            <a:ext cx="4397176" cy="2485621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611560" y="2132856"/>
            <a:ext cx="841595" cy="7925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모서리가 둥근 직사각형 6"/>
          <p:cNvSpPr/>
          <p:nvPr/>
        </p:nvSpPr>
        <p:spPr>
          <a:xfrm>
            <a:off x="8451862" y="2820010"/>
            <a:ext cx="559566" cy="50112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67544" y="3427329"/>
            <a:ext cx="238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가상패드 </a:t>
            </a:r>
            <a:r>
              <a:rPr lang="en-US" altLang="ko-KR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캐릭터 이동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0312" y="342732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일반공격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10" name="꺾인 연결선 9"/>
          <p:cNvCxnSpPr>
            <a:stCxn id="6" idx="1"/>
            <a:endCxn id="3" idx="1"/>
          </p:cNvCxnSpPr>
          <p:nvPr/>
        </p:nvCxnSpPr>
        <p:spPr>
          <a:xfrm rot="10800000" flipV="1">
            <a:off x="467544" y="2529153"/>
            <a:ext cx="144016" cy="1082841"/>
          </a:xfrm>
          <a:prstGeom prst="bentConnector3">
            <a:avLst>
              <a:gd name="adj1" fmla="val 258732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꺾인 연결선 13"/>
          <p:cNvCxnSpPr>
            <a:stCxn id="7" idx="2"/>
            <a:endCxn id="9" idx="3"/>
          </p:cNvCxnSpPr>
          <p:nvPr/>
        </p:nvCxnSpPr>
        <p:spPr>
          <a:xfrm rot="5400000">
            <a:off x="8381191" y="3261539"/>
            <a:ext cx="290859" cy="410050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1998765" y="404664"/>
            <a:ext cx="7108980" cy="38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게임 조작 방법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09014"/>
            <a:ext cx="4397175" cy="2476050"/>
          </a:xfrm>
          <a:prstGeom prst="roundRect">
            <a:avLst>
              <a:gd name="adj" fmla="val 348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2" name="모서리가 둥근 직사각형 31"/>
          <p:cNvSpPr/>
          <p:nvPr/>
        </p:nvSpPr>
        <p:spPr>
          <a:xfrm>
            <a:off x="3563888" y="5373216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4665054" y="591573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rgbClr val="FFC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스킬공격</a:t>
            </a:r>
            <a:endParaRPr lang="ko-KR" altLang="en-US" dirty="0">
              <a:solidFill>
                <a:srgbClr val="FFC00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cxnSp>
        <p:nvCxnSpPr>
          <p:cNvPr id="34" name="꺾인 연결선 33"/>
          <p:cNvCxnSpPr>
            <a:stCxn id="45" idx="3"/>
            <a:endCxn id="33" idx="1"/>
          </p:cNvCxnSpPr>
          <p:nvPr/>
        </p:nvCxnSpPr>
        <p:spPr>
          <a:xfrm>
            <a:off x="4478783" y="5448053"/>
            <a:ext cx="186271" cy="652345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모서리가 둥근 직사각형 44"/>
          <p:cNvSpPr/>
          <p:nvPr/>
        </p:nvSpPr>
        <p:spPr>
          <a:xfrm>
            <a:off x="4046735" y="5232029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/>
          <p:cNvSpPr/>
          <p:nvPr/>
        </p:nvSpPr>
        <p:spPr>
          <a:xfrm>
            <a:off x="3419872" y="5842046"/>
            <a:ext cx="432048" cy="4320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4" name="직선 화살표 연결선 53"/>
          <p:cNvCxnSpPr/>
          <p:nvPr/>
        </p:nvCxnSpPr>
        <p:spPr>
          <a:xfrm flipV="1">
            <a:off x="2483768" y="2276872"/>
            <a:ext cx="1368152" cy="7200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0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1360" y="3013502"/>
            <a:ext cx="35012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800"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/>
              <a:t>ART WORK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6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51520" y="260648"/>
            <a:ext cx="1928733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CHARACTER</a:t>
            </a:r>
            <a:endParaRPr lang="en-US" altLang="ko-KR" dirty="0">
              <a:solidFill>
                <a:srgbClr val="FFC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1372" y="1222309"/>
            <a:ext cx="7108980" cy="163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전투성향에 따른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3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종류 클래스 구성</a:t>
            </a:r>
            <a:endParaRPr lang="en-US" altLang="ko-KR" sz="1100" dirty="0" smtClean="0">
              <a:solidFill>
                <a:schemeClr val="accent6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endParaRPr lang="ko-KR" altLang="en-US" sz="11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근접 전사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육중한 외형을 바탕으로 높은 </a:t>
            </a:r>
            <a:r>
              <a:rPr lang="ko-KR" altLang="en-US" sz="140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체력과 강력한 파워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보유</a:t>
            </a:r>
            <a:endParaRPr lang="ko-KR" altLang="en-US" sz="1400" dirty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lvl="0"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원거리 궁수 </a:t>
            </a:r>
            <a:r>
              <a:rPr lang="en-US" altLang="ko-KR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날렵한 체형으로 체력은 낮지만 빠른 공격속도 보유</a:t>
            </a:r>
            <a:endParaRPr lang="en-US" altLang="ko-KR" sz="1400" dirty="0" smtClean="0">
              <a:solidFill>
                <a:srgbClr val="8064A2">
                  <a:lumMod val="40000"/>
                  <a:lumOff val="60000"/>
                </a:srgb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>
                <a:solidFill>
                  <a:srgbClr val="FF0000"/>
                </a:solidFill>
              </a:rPr>
              <a:t>■ 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마법사 </a:t>
            </a:r>
            <a:r>
              <a:rPr lang="en-US" altLang="ko-KR" sz="1400" dirty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: </a:t>
            </a:r>
            <a:r>
              <a:rPr lang="ko-KR" altLang="en-US" sz="1400" dirty="0" err="1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여리여리하여</a:t>
            </a:r>
            <a:r>
              <a:rPr lang="ko-KR" altLang="en-US" sz="1400" dirty="0" smtClean="0">
                <a:solidFill>
                  <a:srgbClr val="8064A2">
                    <a:lumMod val="40000"/>
                    <a:lumOff val="60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보호본능을 일깨우는 외형이지만 강력한 광역스킬 보유</a:t>
            </a:r>
            <a:endParaRPr lang="ko-KR" altLang="en-US" sz="1400" b="1" dirty="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2" y="2436758"/>
            <a:ext cx="4659651" cy="39408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06" y="2348880"/>
            <a:ext cx="2802182" cy="405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1821"/>
            <a:ext cx="4186717" cy="23474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1438" r="51000" b="51313"/>
          <a:stretch/>
        </p:blipFill>
        <p:spPr>
          <a:xfrm>
            <a:off x="251520" y="1121820"/>
            <a:ext cx="4032448" cy="234744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22749"/>
            <a:ext cx="4046460" cy="237626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565720" y="1364280"/>
            <a:ext cx="42592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1" y="814043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Act1.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이오리아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신전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812190"/>
            <a:ext cx="214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Act2.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베히모스의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요새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0032" y="3530220"/>
            <a:ext cx="223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Act4.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지옥불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아그문트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520" y="260648"/>
            <a:ext cx="2199641" cy="582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2400" b="1" spc="-150">
                <a:solidFill>
                  <a:srgbClr val="C0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en-US" altLang="ko-KR" dirty="0" smtClean="0">
                <a:solidFill>
                  <a:srgbClr val="FFC000"/>
                </a:solidFill>
              </a:rPr>
              <a:t>BACKGROUND</a:t>
            </a:r>
            <a:endParaRPr lang="en-US" altLang="ko-KR" dirty="0">
              <a:solidFill>
                <a:srgbClr val="FFC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12" y="3530221"/>
            <a:ext cx="1959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Act3. </a:t>
            </a:r>
            <a:r>
              <a:rPr lang="ko-KR" alt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로아나프</a:t>
            </a:r>
            <a:r>
              <a:rPr lang="ko-KR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성채</a:t>
            </a:r>
            <a:endParaRPr lang="ko-KR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그림 3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22749"/>
            <a:ext cx="4186717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5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59687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59687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1069</Words>
  <Application>Microsoft Office PowerPoint</Application>
  <PresentationFormat>화면 슬라이드 쇼(4:3)</PresentationFormat>
  <Paragraphs>320</Paragraphs>
  <Slides>34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1" baseType="lpstr">
      <vt:lpstr>Arial Unicode MS</vt:lpstr>
      <vt:lpstr>나눔고딕 ExtraBold</vt:lpstr>
      <vt:lpstr>맑은 고딕</vt:lpstr>
      <vt:lpstr>휴먼모음T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wemade</dc:creator>
  <cp:lastModifiedBy>red</cp:lastModifiedBy>
  <cp:revision>235</cp:revision>
  <dcterms:created xsi:type="dcterms:W3CDTF">2013-06-25T11:32:46Z</dcterms:created>
  <dcterms:modified xsi:type="dcterms:W3CDTF">2014-11-26T05:34:12Z</dcterms:modified>
</cp:coreProperties>
</file>