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63" r:id="rId2"/>
    <p:sldId id="278" r:id="rId3"/>
    <p:sldId id="282" r:id="rId4"/>
    <p:sldId id="292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1494" y="84"/>
      </p:cViewPr>
      <p:guideLst>
        <p:guide orient="horz" pos="346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B0DEC-CC42-4545-A95A-953B36AEB96E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2073A-47EE-43BC-B16B-646403FED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92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ángulo 1"/>
          <p:cNvSpPr/>
          <p:nvPr userDrawn="1"/>
        </p:nvSpPr>
        <p:spPr>
          <a:xfrm>
            <a:off x="-19417" y="6462480"/>
            <a:ext cx="9199929" cy="404664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70000"/>
            </a:sys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39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96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84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ángulo 1"/>
          <p:cNvSpPr/>
          <p:nvPr userDrawn="1"/>
        </p:nvSpPr>
        <p:spPr>
          <a:xfrm>
            <a:off x="-19417" y="6462480"/>
            <a:ext cx="9199929" cy="404664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70000"/>
            </a:sys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6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42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05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16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84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34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90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76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B978-BBC2-4DF8-A0F6-5BE7700C93A7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ángulo 1"/>
          <p:cNvSpPr/>
          <p:nvPr userDrawn="1"/>
        </p:nvSpPr>
        <p:spPr>
          <a:xfrm>
            <a:off x="-19417" y="6462480"/>
            <a:ext cx="9199929" cy="404664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70000"/>
            </a:sys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84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627784" y="2492896"/>
            <a:ext cx="3240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b="1" dirty="0" smtClean="0"/>
              <a:t>게</a:t>
            </a:r>
            <a:r>
              <a:rPr lang="ko-KR" altLang="en-US" sz="1800" b="1" dirty="0"/>
              <a:t>임</a:t>
            </a:r>
            <a:r>
              <a:rPr lang="ko-KR" altLang="en-US" sz="1800" b="1" dirty="0" smtClean="0"/>
              <a:t> 소개</a:t>
            </a:r>
            <a:endParaRPr lang="en-US" altLang="ko-K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0973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5608315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전투를 승리로 이끌 전우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조력자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err="1" smtClean="0">
                <a:solidFill>
                  <a:schemeClr val="bg1"/>
                </a:solidFill>
              </a:rPr>
              <a:t>조력자덱을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구성하여 전략적인 전투 가능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395536" y="2420888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스테이지에서 보상으로 얻을 수 있는 조력자의 조각을 모아 소환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총 </a:t>
            </a:r>
            <a:r>
              <a:rPr lang="en-US" altLang="ko-KR" sz="11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마리의 조력자와 스테이지 및 스테이지 동행이 가능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조력자가 가진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스킬들과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버프들을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전략적으로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구성하여 전투 시너지 부여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3" name="Picture 4" descr="C:\Users\hyojin_choi\Desktop\20160611Nox요청 이미지\조력자\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"/>
          <a:stretch/>
        </p:blipFill>
        <p:spPr bwMode="auto">
          <a:xfrm>
            <a:off x="179512" y="3319157"/>
            <a:ext cx="3514263" cy="20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yojin_choi\Desktop\게임소개서\20160611Nox요청 이미지\조력자\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20" y="2981678"/>
            <a:ext cx="3782097" cy="212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yojin_choi\Desktop\게임소개서\20160611Nox요청 이미지\조력자\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4080029" cy="22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시간을 지배하는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매트릭스 시스템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위기를 벗어나는 전략적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히든카드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395536" y="2204864"/>
            <a:ext cx="698477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전투 도중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시간을 흐름을 조종하는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시스템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자신을 제외한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주변의 모든 적과 상황을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슬로우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모드로 만들어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전투를 유리하게 이끌 수 있는 액션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3" descr="C:\Users\hyojin_choi\Desktop\20160611Nox요청 이미지\매트릭스\매트릭스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455986" cy="19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최강의 타이틀에 도전하는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결투장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8526292" cy="161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서버 최강 랭킹에 도전하는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PVP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전투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총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단계로 구성된 랭킹 등급에 따른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Weapon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Effect !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결투장에서 획득 가능한 수호문장으로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20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단계 강화를 넘어서 초월 강화로 더욱 강력하게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게임에 유용한 효과를 제공하는 다양한 물약을 생성하는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PET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제공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등급에 따라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PET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외형 변경 가능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78709"/>
            <a:ext cx="4520662" cy="1934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그림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30" y="302757"/>
            <a:ext cx="2839372" cy="1689935"/>
          </a:xfrm>
          <a:prstGeom prst="rect">
            <a:avLst/>
          </a:prstGeom>
        </p:spPr>
      </p:pic>
      <p:pic>
        <p:nvPicPr>
          <p:cNvPr id="10" name="그림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13" y="4581128"/>
            <a:ext cx="1935218" cy="1935218"/>
          </a:xfrm>
          <a:prstGeom prst="rect">
            <a:avLst/>
          </a:prstGeom>
        </p:spPr>
      </p:pic>
      <p:pic>
        <p:nvPicPr>
          <p:cNvPr id="13" name="그림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92" y="3278708"/>
            <a:ext cx="4118244" cy="2238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그림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7170" y="4581128"/>
            <a:ext cx="2058966" cy="193521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83" y="5963956"/>
            <a:ext cx="326187" cy="32618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717" y="5963956"/>
            <a:ext cx="326187" cy="32618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20" y="5963956"/>
            <a:ext cx="326187" cy="32618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54" y="5963956"/>
            <a:ext cx="326187" cy="32618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41" y="5963956"/>
            <a:ext cx="326187" cy="3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7"/>
          <p:cNvSpPr/>
          <p:nvPr/>
        </p:nvSpPr>
        <p:spPr>
          <a:xfrm>
            <a:off x="7101128" y="3359749"/>
            <a:ext cx="1787364" cy="28480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친구와 함께하는 전투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수호 </a:t>
            </a:r>
            <a:r>
              <a:rPr lang="ko-KR" altLang="en-US" sz="2400" b="1" dirty="0" err="1" smtClean="0">
                <a:solidFill>
                  <a:srgbClr val="00CC00"/>
                </a:solidFill>
              </a:rPr>
              <a:t>레이드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 모드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8064896" cy="161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강력한 적을 상대하는 실시간 파티 플레이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아슬란의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등장하는 최강의 보스 </a:t>
            </a:r>
            <a:r>
              <a:rPr lang="ko-KR" alt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몬스터를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상대로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인 파티를 구성하여 실시간으로 전투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!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수호 </a:t>
            </a:r>
            <a:r>
              <a:rPr lang="ko-KR" alt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레이드에서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획득 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가능한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보물 상자를 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통해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다양하고 희귀한 아이템들을 수집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보스 조각 수집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ko-KR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게임 내 제작 시스템에 필요한 재료 획득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9" y="3356992"/>
            <a:ext cx="3923366" cy="222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그림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37" y="3977644"/>
            <a:ext cx="3915704" cy="2230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94" y="3181463"/>
            <a:ext cx="2301729" cy="28306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45" y="5332928"/>
            <a:ext cx="326187" cy="32618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55" y="5332927"/>
            <a:ext cx="326187" cy="32618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65" y="5332926"/>
            <a:ext cx="326187" cy="32618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5" y="5332925"/>
            <a:ext cx="326187" cy="32618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85" y="5332924"/>
            <a:ext cx="326187" cy="326187"/>
          </a:xfrm>
          <a:prstGeom prst="rect">
            <a:avLst/>
          </a:prstGeom>
        </p:spPr>
      </p:pic>
      <p:sp>
        <p:nvSpPr>
          <p:cNvPr id="20" name="내용 개체 틀 2"/>
          <p:cNvSpPr txBox="1">
            <a:spLocks/>
          </p:cNvSpPr>
          <p:nvPr/>
        </p:nvSpPr>
        <p:spPr>
          <a:xfrm>
            <a:off x="6899929" y="5670504"/>
            <a:ext cx="2151541" cy="537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신성수호자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브란데움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조각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결속력의 극대화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길드 시스템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" y="3294498"/>
            <a:ext cx="3695498" cy="2078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395536" y="2132856"/>
            <a:ext cx="8425560" cy="161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b="1" dirty="0">
                <a:solidFill>
                  <a:schemeClr val="bg1"/>
                </a:solidFill>
              </a:rPr>
              <a:t>구성원간의 결속력을 강조한 길드 시스템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400" b="1" dirty="0">
                <a:solidFill>
                  <a:schemeClr val="bg1">
                    <a:lumMod val="65000"/>
                  </a:schemeClr>
                </a:solidFill>
              </a:rPr>
              <a:t>길드원간 조력자 조각을 기부</a:t>
            </a: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ko-KR" altLang="en-US" sz="1400" b="1" dirty="0">
                <a:solidFill>
                  <a:schemeClr val="bg1">
                    <a:lumMod val="65000"/>
                  </a:schemeClr>
                </a:solidFill>
              </a:rPr>
              <a:t>지원 가능</a:t>
            </a: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ko-KR" altLang="en-US" sz="1400" b="1" dirty="0">
                <a:solidFill>
                  <a:schemeClr val="bg1">
                    <a:lumMod val="65000"/>
                  </a:schemeClr>
                </a:solidFill>
              </a:rPr>
              <a:t>길드만의 전용 공간인 아지트 공유</a:t>
            </a: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주어진 기간 동안 공동 참여 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</a:rPr>
              <a:t>Mission 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형태의 길드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400" b="1" dirty="0" err="1">
                <a:solidFill>
                  <a:schemeClr val="bg1">
                    <a:lumMod val="75000"/>
                  </a:schemeClr>
                </a:solidFill>
              </a:rPr>
              <a:t>레이드를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 통해 길드 전용 </a:t>
            </a:r>
            <a:r>
              <a:rPr lang="ko-KR" alt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스킬을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발동하는 </a:t>
            </a:r>
            <a:r>
              <a:rPr lang="ko-KR" alt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성물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획득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길드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요새 공방전을 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통한 길드간 대규모 </a:t>
            </a:r>
            <a:r>
              <a:rPr lang="en-US" altLang="ko-KR" sz="1400" b="1" dirty="0" err="1">
                <a:solidFill>
                  <a:schemeClr val="bg1">
                    <a:lumMod val="75000"/>
                  </a:schemeClr>
                </a:solidFill>
              </a:rPr>
              <a:t>PvP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시스템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공방전 전용 조력자 활용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06487"/>
            <a:ext cx="3888974" cy="217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3572510" cy="214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44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매력적인 </a:t>
            </a:r>
            <a:r>
              <a:rPr lang="en-US" altLang="ko-KR" sz="2400" b="1" dirty="0" smtClean="0">
                <a:solidFill>
                  <a:srgbClr val="00CC00"/>
                </a:solidFill>
              </a:rPr>
              <a:t>BM</a:t>
            </a:r>
            <a:r>
              <a:rPr lang="ko-KR" altLang="en-US" sz="2400" b="1" dirty="0">
                <a:solidFill>
                  <a:srgbClr val="00CC00"/>
                </a:solidFill>
              </a:rPr>
              <a:t>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요소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무한성장 순환구조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pic>
        <p:nvPicPr>
          <p:cNvPr id="8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2" y="3789040"/>
            <a:ext cx="1937314" cy="2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45" y="3210554"/>
            <a:ext cx="1832762" cy="19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1665856" cy="184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56" y="3358234"/>
            <a:ext cx="1780975" cy="201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9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276872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일정표 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470766"/>
            <a:ext cx="583264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상용화버전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300M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이하의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저용량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최적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화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옵티머스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LTE /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갤럭시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S2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급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저사양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단말의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고화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질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플레이 지원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최소 사양 최대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퍼포먼스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구현으로 글로벌 서비스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대응성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극대화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42225"/>
              </p:ext>
            </p:extLst>
          </p:nvPr>
        </p:nvGraphicFramePr>
        <p:xfrm>
          <a:off x="467544" y="3965426"/>
          <a:ext cx="7111999" cy="1047750"/>
        </p:xfrm>
        <a:graphic>
          <a:graphicData uri="http://schemas.openxmlformats.org/drawingml/2006/table">
            <a:tbl>
              <a:tblPr/>
              <a:tblGrid>
                <a:gridCol w="667133"/>
                <a:gridCol w="576064"/>
                <a:gridCol w="2141179"/>
                <a:gridCol w="3727623"/>
              </a:tblGrid>
              <a:tr h="2095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프로세서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맑은 고딕"/>
                        </a:rPr>
                        <a:t>UMTS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퀄컴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스냅드래곤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S3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APQ8060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SoC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Qualcomm Scorpion MP2 1.5 GHz CPU,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퀄컴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Adreno 220 GPU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CDMA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퀄컴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스냅드래곤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S3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MSM8660 </a:t>
                      </a:r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SoC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메모리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1GB 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LPDDR2 SDRAM, 4 GB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내장 메모리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micro SDHC (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최대 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32 GB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지원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95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디스플레이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4.5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인치 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HD(1280 x 720) RGB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서브픽셀 방식의 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LGD IPS True HD TFT-LCD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멀티터치 지원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정전식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터치 스크린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내용 개체 틀 2"/>
          <p:cNvSpPr txBox="1">
            <a:spLocks/>
          </p:cNvSpPr>
          <p:nvPr/>
        </p:nvSpPr>
        <p:spPr>
          <a:xfrm>
            <a:off x="373406" y="3686675"/>
            <a:ext cx="3600400" cy="25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b="1" dirty="0" smtClean="0"/>
              <a:t>※ </a:t>
            </a:r>
            <a:r>
              <a:rPr lang="en-US" altLang="ko-KR" sz="1000" b="1" smtClean="0"/>
              <a:t>NOX </a:t>
            </a:r>
            <a:r>
              <a:rPr lang="ko-KR" altLang="en-US" sz="1000" b="1" dirty="0" smtClean="0"/>
              <a:t>최적화 적용 </a:t>
            </a:r>
            <a:r>
              <a:rPr lang="ko-KR" altLang="en-US" sz="1000" b="1" dirty="0" err="1" smtClean="0"/>
              <a:t>스펙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옵티머스</a:t>
            </a:r>
            <a:r>
              <a:rPr lang="en-US" altLang="ko-KR" sz="1000" b="1" dirty="0" smtClean="0"/>
              <a:t>LTE </a:t>
            </a:r>
            <a:r>
              <a:rPr lang="ko-KR" altLang="en-US" sz="1000" b="1" dirty="0" smtClean="0"/>
              <a:t>사양정보</a:t>
            </a:r>
            <a:endParaRPr lang="en-US" altLang="ko-KR" sz="1000" b="1" dirty="0" smtClean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rgbClr val="00CC00"/>
                </a:solidFill>
              </a:rPr>
              <a:t>최소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용량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최대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퍼포먼스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27352"/>
            <a:ext cx="4608512" cy="103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600" b="1" dirty="0" smtClean="0">
                <a:solidFill>
                  <a:schemeClr val="bg1"/>
                </a:solidFill>
              </a:rPr>
              <a:t>Hardcore + Low spec</a:t>
            </a:r>
          </a:p>
        </p:txBody>
      </p:sp>
    </p:spTree>
    <p:extLst>
      <p:ext uri="{BB962C8B-B14F-4D97-AF65-F5344CB8AC3E}">
        <p14:creationId xmlns:p14="http://schemas.microsoft.com/office/powerpoint/2010/main" val="2321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204864"/>
            <a:ext cx="583264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자동전투를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통한 단순 성장</a:t>
            </a:r>
            <a:r>
              <a:rPr lang="en-US" altLang="ko-KR" sz="1100" b="1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ko-KR" altLang="en-US" sz="1100" b="1" dirty="0" err="1">
                <a:solidFill>
                  <a:schemeClr val="bg1">
                    <a:lumMod val="75000"/>
                  </a:schemeClr>
                </a:solidFill>
              </a:rPr>
              <a:t>파밍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시스템이 아닌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조력자 수집 및 </a:t>
            </a:r>
            <a:r>
              <a:rPr lang="ko-KR" altLang="en-US" sz="1100" b="1" dirty="0" err="1">
                <a:solidFill>
                  <a:schemeClr val="bg1">
                    <a:lumMod val="75000"/>
                  </a:schemeClr>
                </a:solidFill>
              </a:rPr>
              <a:t>수호석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구성에 따른 </a:t>
            </a:r>
            <a:r>
              <a:rPr lang="ko-KR" altLang="en-US" sz="1100" b="1" dirty="0">
                <a:solidFill>
                  <a:schemeClr val="bg1"/>
                </a:solidFill>
              </a:rPr>
              <a:t>전략적인 플레이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방식 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ARPG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다음세대로의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진화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204864"/>
            <a:ext cx="3744416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액션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+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전략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+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수집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2046163" y="3531090"/>
            <a:ext cx="1080120" cy="1080120"/>
          </a:xfrm>
          <a:prstGeom prst="ellipse">
            <a:avLst/>
          </a:prstGeom>
          <a:noFill/>
          <a:ln w="317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3902600" y="3513556"/>
            <a:ext cx="1080120" cy="1080120"/>
          </a:xfrm>
          <a:prstGeom prst="ellipse">
            <a:avLst/>
          </a:prstGeom>
          <a:noFill/>
          <a:ln w="3175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5928260" y="3578730"/>
            <a:ext cx="1080120" cy="1080120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2012911" y="3803758"/>
            <a:ext cx="1148987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C00000"/>
                </a:solidFill>
              </a:rPr>
              <a:t>Action</a:t>
            </a: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3577709" y="3801587"/>
            <a:ext cx="1780822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FFC000"/>
                </a:solidFill>
              </a:rPr>
              <a:t>Gathering</a:t>
            </a: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5779510" y="3868839"/>
            <a:ext cx="1456786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00B0F0"/>
                </a:solidFill>
              </a:rPr>
              <a:t>Tactics</a:t>
            </a: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4652386" y="3645024"/>
            <a:ext cx="1780822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4400" b="1" dirty="0" smtClean="0"/>
              <a:t>+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203" y="4740150"/>
            <a:ext cx="694067" cy="694067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89" y="4725144"/>
            <a:ext cx="698856" cy="698856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42" y="4750535"/>
            <a:ext cx="675590" cy="675590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714" y="4732058"/>
            <a:ext cx="699575" cy="694067"/>
          </a:xfrm>
          <a:prstGeom prst="rect">
            <a:avLst/>
          </a:prstGeom>
        </p:spPr>
      </p:pic>
      <p:pic>
        <p:nvPicPr>
          <p:cNvPr id="64" name="Picture 3" descr="C:\Users\hyojin_choi\Desktop\11.png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03" y="4750535"/>
            <a:ext cx="698400" cy="6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hyojin_choi\Desktop\222.png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4356"/>
          <a:stretch/>
        </p:blipFill>
        <p:spPr bwMode="auto">
          <a:xfrm>
            <a:off x="5776341" y="4750535"/>
            <a:ext cx="698400" cy="6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내용 개체 틀 2"/>
          <p:cNvSpPr txBox="1">
            <a:spLocks/>
          </p:cNvSpPr>
          <p:nvPr/>
        </p:nvSpPr>
        <p:spPr>
          <a:xfrm>
            <a:off x="2566845" y="3616425"/>
            <a:ext cx="1780822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4400" b="1" dirty="0" smtClean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526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오른쪽 화살표 68"/>
          <p:cNvSpPr/>
          <p:nvPr/>
        </p:nvSpPr>
        <p:spPr>
          <a:xfrm>
            <a:off x="3627584" y="4541038"/>
            <a:ext cx="1865862" cy="598014"/>
          </a:xfrm>
          <a:prstGeom prst="rightArrow">
            <a:avLst>
              <a:gd name="adj1" fmla="val 50000"/>
              <a:gd name="adj2" fmla="val 4297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LTV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향상에 용이한 </a:t>
            </a:r>
            <a:r>
              <a:rPr lang="ko-KR" altLang="en-US" sz="2400" b="1" dirty="0">
                <a:solidFill>
                  <a:srgbClr val="00CC00"/>
                </a:solidFill>
              </a:rPr>
              <a:t>주기적 순환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구조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빠른 성장  → 무한성장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5291008" y="3429000"/>
            <a:ext cx="2698620" cy="2809243"/>
            <a:chOff x="5436096" y="2028746"/>
            <a:chExt cx="2936170" cy="3095861"/>
          </a:xfrm>
        </p:grpSpPr>
        <p:grpSp>
          <p:nvGrpSpPr>
            <p:cNvPr id="37" name="그룹 36"/>
            <p:cNvGrpSpPr/>
            <p:nvPr/>
          </p:nvGrpSpPr>
          <p:grpSpPr>
            <a:xfrm>
              <a:off x="5709275" y="2369847"/>
              <a:ext cx="2356088" cy="2353698"/>
              <a:chOff x="724502" y="1899878"/>
              <a:chExt cx="2356088" cy="2353698"/>
            </a:xfrm>
          </p:grpSpPr>
          <p:sp>
            <p:nvSpPr>
              <p:cNvPr id="47" name="타원 46"/>
              <p:cNvSpPr/>
              <p:nvPr/>
            </p:nvSpPr>
            <p:spPr>
              <a:xfrm>
                <a:off x="783878" y="1960192"/>
                <a:ext cx="2232248" cy="2232000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이등변 삼각형 47"/>
              <p:cNvSpPr/>
              <p:nvPr/>
            </p:nvSpPr>
            <p:spPr>
              <a:xfrm rot="5400000">
                <a:off x="1832557" y="1923250"/>
                <a:ext cx="118752" cy="72008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이등변 삼각형 48"/>
              <p:cNvSpPr/>
              <p:nvPr/>
            </p:nvSpPr>
            <p:spPr>
              <a:xfrm>
                <a:off x="724502" y="3052972"/>
                <a:ext cx="118752" cy="72008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이등변 삼각형 49"/>
              <p:cNvSpPr/>
              <p:nvPr/>
            </p:nvSpPr>
            <p:spPr>
              <a:xfrm rot="10800000">
                <a:off x="2961838" y="3041429"/>
                <a:ext cx="118752" cy="72008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이등변 삼각형 50"/>
              <p:cNvSpPr/>
              <p:nvPr/>
            </p:nvSpPr>
            <p:spPr>
              <a:xfrm rot="16200000">
                <a:off x="1835702" y="4158196"/>
                <a:ext cx="118752" cy="72008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499092" y="3404554"/>
              <a:ext cx="782641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  <a:sym typeface="Times" pitchFamily="18" charset="0"/>
                </a:rPr>
                <a:t>무한성장</a:t>
              </a:r>
              <a:endParaRPr lang="en-US" altLang="ko-KR" sz="900" b="1" dirty="0" smtClean="0">
                <a:solidFill>
                  <a:schemeClr val="bg1"/>
                </a:solidFill>
                <a:sym typeface="Times" pitchFamily="18" charset="0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436096" y="2204976"/>
              <a:ext cx="1279020" cy="930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균열석 소모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수호석 아이템 획득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등급별 몬스터 구성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랜덤 지형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093246" y="2204976"/>
              <a:ext cx="1279020" cy="930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- 2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차 성장 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무한 성장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수호자 스킬 강화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수호자능력 계정공유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075156" y="4244599"/>
              <a:ext cx="1279020" cy="880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수호석 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Upgrade</a:t>
              </a: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특수 스킬 발동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36096" y="4244599"/>
              <a:ext cx="1279020" cy="880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열쇠 소모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균열석 아이템 획득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호칭 부여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호칭 전용 버프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다양한 방식의 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Wave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436096" y="2028746"/>
              <a:ext cx="1279020" cy="2763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균열 던전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075156" y="2028746"/>
              <a:ext cx="1279020" cy="2763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수호자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7075156" y="4077072"/>
              <a:ext cx="1279020" cy="2763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수호석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436096" y="4077072"/>
              <a:ext cx="1279020" cy="2763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초월 던전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1043608" y="3446413"/>
            <a:ext cx="2730108" cy="2811155"/>
            <a:chOff x="1682629" y="2088038"/>
            <a:chExt cx="2970430" cy="3097968"/>
          </a:xfrm>
        </p:grpSpPr>
        <p:grpSp>
          <p:nvGrpSpPr>
            <p:cNvPr id="53" name="그룹 52"/>
            <p:cNvGrpSpPr/>
            <p:nvPr/>
          </p:nvGrpSpPr>
          <p:grpSpPr>
            <a:xfrm>
              <a:off x="1988897" y="2509206"/>
              <a:ext cx="2356088" cy="2353698"/>
              <a:chOff x="724502" y="1899878"/>
              <a:chExt cx="2356088" cy="2353698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83878" y="1960192"/>
                <a:ext cx="2232248" cy="2232000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이등변 삼각형 63"/>
              <p:cNvSpPr/>
              <p:nvPr/>
            </p:nvSpPr>
            <p:spPr>
              <a:xfrm rot="5400000">
                <a:off x="1832557" y="1923250"/>
                <a:ext cx="118752" cy="72008"/>
              </a:xfrm>
              <a:prstGeom prst="triangle">
                <a:avLst/>
              </a:prstGeom>
              <a:solidFill>
                <a:srgbClr val="277DBA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이등변 삼각형 64"/>
              <p:cNvSpPr/>
              <p:nvPr/>
            </p:nvSpPr>
            <p:spPr>
              <a:xfrm>
                <a:off x="724502" y="3035554"/>
                <a:ext cx="118752" cy="72008"/>
              </a:xfrm>
              <a:prstGeom prst="triangle">
                <a:avLst/>
              </a:prstGeom>
              <a:solidFill>
                <a:srgbClr val="277DBA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이등변 삼각형 65"/>
              <p:cNvSpPr/>
              <p:nvPr/>
            </p:nvSpPr>
            <p:spPr>
              <a:xfrm rot="10800000">
                <a:off x="2961838" y="3006593"/>
                <a:ext cx="118752" cy="72008"/>
              </a:xfrm>
              <a:prstGeom prst="triangle">
                <a:avLst/>
              </a:prstGeom>
              <a:solidFill>
                <a:srgbClr val="277DBA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이등변 삼각형 66"/>
              <p:cNvSpPr/>
              <p:nvPr/>
            </p:nvSpPr>
            <p:spPr>
              <a:xfrm rot="16200000">
                <a:off x="1835702" y="4158196"/>
                <a:ext cx="118752" cy="72008"/>
              </a:xfrm>
              <a:prstGeom prst="triangle">
                <a:avLst/>
              </a:prstGeom>
              <a:solidFill>
                <a:srgbClr val="277DBA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2767613" y="3463846"/>
              <a:ext cx="798657" cy="2880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  <a:sym typeface="Times" pitchFamily="18" charset="0"/>
                </a:rPr>
                <a:t>일반성장</a:t>
              </a:r>
              <a:endParaRPr lang="en-US" altLang="ko-KR" sz="900" b="1" dirty="0" smtClean="0">
                <a:solidFill>
                  <a:schemeClr val="bg1"/>
                </a:solidFill>
                <a:sym typeface="Times" pitchFamily="18" charset="0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682629" y="2281769"/>
              <a:ext cx="1305195" cy="918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열쇠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행동력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소모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캐릭터 기본 성장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장비 아이템 획득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일반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정예 모드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Act.8(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총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160 Stage)</a:t>
              </a:r>
            </a:p>
            <a:p>
              <a:pPr marL="285750" indent="-285750">
                <a:buFontTx/>
                <a:buChar char="-"/>
              </a:pP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3347864" y="2281769"/>
              <a:ext cx="1305195" cy="918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- 1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차 성장 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: 50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레벨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클레스 스킬 강화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아이템강화 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: 20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레벨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장비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합성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장비 분해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3347864" y="4318398"/>
              <a:ext cx="1305195" cy="8676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열쇠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행동력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소모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룬 보석 아이템 획득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682629" y="4318398"/>
              <a:ext cx="1305195" cy="8676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룬 보석 업그레이드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소켓 아이템에 옵션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부여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682629" y="2088038"/>
              <a:ext cx="1305195" cy="2763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스테이지 던전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3347864" y="2088038"/>
              <a:ext cx="1305195" cy="2763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캐릭터</a:t>
              </a:r>
              <a:endParaRPr lang="en-US" altLang="ko-KR" sz="1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347864" y="4136364"/>
              <a:ext cx="1305195" cy="2763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요일 던전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1682629" y="4136364"/>
              <a:ext cx="1305195" cy="2763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룬 보석</a:t>
              </a:r>
              <a:endParaRPr lang="en-US" altLang="ko-KR" sz="1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내용 개체 틀 2"/>
          <p:cNvSpPr txBox="1">
            <a:spLocks/>
          </p:cNvSpPr>
          <p:nvPr/>
        </p:nvSpPr>
        <p:spPr>
          <a:xfrm>
            <a:off x="395536" y="2132856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전투의 기본을 익히는 일반성장으로 빠른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만렙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달성 유도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만렙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이후 시작되는 진정한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레벨업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무한성장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940554" y="4254589"/>
            <a:ext cx="1152127" cy="999550"/>
            <a:chOff x="4030143" y="4160777"/>
            <a:chExt cx="1270881" cy="1021311"/>
          </a:xfrm>
        </p:grpSpPr>
        <p:sp>
          <p:nvSpPr>
            <p:cNvPr id="71" name="직사각형 70"/>
            <p:cNvSpPr/>
            <p:nvPr/>
          </p:nvSpPr>
          <p:spPr>
            <a:xfrm>
              <a:off x="4030143" y="4317992"/>
              <a:ext cx="1270879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열쇠 소모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장신구 아이템 획득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보스 몬스터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공략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친구 소환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4030144" y="4160777"/>
              <a:ext cx="1270880" cy="2763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레이드 던전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642694" y="6453336"/>
            <a:ext cx="453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C00000"/>
                </a:solidFill>
              </a:rPr>
              <a:t>※ LTV(Life Time Value) </a:t>
            </a:r>
            <a:r>
              <a:rPr lang="ko-KR" altLang="en-US" sz="1000" b="1" dirty="0">
                <a:solidFill>
                  <a:srgbClr val="C00000"/>
                </a:solidFill>
              </a:rPr>
              <a:t>컨텐츠 유효기간 동안 성과 기록한 성과 포인트</a:t>
            </a:r>
          </a:p>
        </p:txBody>
      </p:sp>
    </p:spTree>
    <p:extLst>
      <p:ext uri="{BB962C8B-B14F-4D97-AF65-F5344CB8AC3E}">
        <p14:creationId xmlns:p14="http://schemas.microsoft.com/office/powerpoint/2010/main" val="40371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204864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ko-KR" altLang="en-US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조력자 </a:t>
            </a:r>
            <a:r>
              <a:rPr lang="en-US" altLang="ko-KR" sz="11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스킬 </a:t>
            </a:r>
            <a:r>
              <a:rPr lang="en-US" altLang="ko-KR" sz="11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ko-KR" altLang="en-US" sz="1100" b="1" dirty="0" err="1">
                <a:solidFill>
                  <a:schemeClr val="bg1">
                    <a:lumMod val="75000"/>
                  </a:schemeClr>
                </a:solidFill>
              </a:rPr>
              <a:t>수호석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조합으로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나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만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의 캐릭터 육성</a:t>
            </a:r>
            <a:endParaRPr lang="ko-KR" altLang="en-US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조합에 따라 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3000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종 이상의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특별한 전투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스타일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구축 가능</a:t>
            </a:r>
            <a:endParaRPr lang="ko-KR" altLang="en-US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o-KR" altLang="en-US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5248275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조합으로 만드는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전투 스타일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204864"/>
            <a:ext cx="3744416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조력자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+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스</a:t>
            </a:r>
            <a:r>
              <a:rPr lang="ko-KR" altLang="en-US" sz="1400" b="1" dirty="0">
                <a:solidFill>
                  <a:schemeClr val="bg1"/>
                </a:solidFill>
              </a:rPr>
              <a:t>킬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+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수호석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21" name="이등변 삼각형 20"/>
          <p:cNvSpPr/>
          <p:nvPr/>
        </p:nvSpPr>
        <p:spPr>
          <a:xfrm>
            <a:off x="4339349" y="2171803"/>
            <a:ext cx="3598971" cy="298312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5634065" y="1448500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7631417" y="4844221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3663654" y="4779589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10" y="2089143"/>
            <a:ext cx="3719723" cy="403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내용 개체 틀 2"/>
          <p:cNvSpPr txBox="1">
            <a:spLocks/>
          </p:cNvSpPr>
          <p:nvPr/>
        </p:nvSpPr>
        <p:spPr>
          <a:xfrm>
            <a:off x="5159798" y="1697148"/>
            <a:ext cx="1954612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400" b="1" dirty="0" smtClean="0"/>
              <a:t>스킬</a:t>
            </a:r>
            <a:endParaRPr lang="en-US" altLang="ko-KR" sz="2400" b="1" dirty="0" smtClean="0"/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3257921" y="5030460"/>
            <a:ext cx="1780822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400" b="1" dirty="0" smtClean="0"/>
              <a:t>조력자</a:t>
            </a:r>
            <a:endParaRPr lang="en-US" altLang="ko-KR" sz="2400" b="1" dirty="0" smtClean="0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7363686" y="5093497"/>
            <a:ext cx="1456786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400" b="1" dirty="0" err="1" smtClean="0"/>
              <a:t>수호석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566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060848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스킬 슬롯에 원하는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스킬들을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조합하여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전략적으로 스킬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사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용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스킬 사용에 연이어서 후 스킬 사용 시 스킬 연계 액션이 발동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어떤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스킬들로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전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후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스킬창을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구성하느냐에 따라 더 강력하고 효율적인 공격이 가능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스킬 연계를 통한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특별한 액션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3888432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err="1" smtClean="0">
                <a:solidFill>
                  <a:schemeClr val="bg1"/>
                </a:solidFill>
              </a:rPr>
              <a:t>스킬의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조합으로 강력한 연계 액션 발동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6012160" y="4164254"/>
            <a:ext cx="1001002" cy="401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0" b="1" dirty="0" smtClean="0"/>
              <a:t>A+B</a:t>
            </a: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6084168" y="5013176"/>
            <a:ext cx="1001002" cy="401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0" b="1" dirty="0" smtClean="0"/>
              <a:t>A+C</a:t>
            </a:r>
          </a:p>
        </p:txBody>
      </p:sp>
    </p:spTree>
    <p:extLst>
      <p:ext uri="{BB962C8B-B14F-4D97-AF65-F5344CB8AC3E}">
        <p14:creationId xmlns:p14="http://schemas.microsoft.com/office/powerpoint/2010/main" val="36493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1916832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전문 판타지 시나리오 작가의 탄탄한 스토리 기본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정예 스테이지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요일별로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다양한 이벤트가 펼쳐지는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요일던전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만렙을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위한 특별한 전용 아이템이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드랍되는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균열던전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자신의 한계를 깨어 나가는 무한성장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초월던전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방대한 스테이지와 다양한 </a:t>
            </a:r>
            <a:r>
              <a:rPr lang="ko-KR" altLang="en-US" sz="2400" b="1" dirty="0" err="1" smtClean="0">
                <a:solidFill>
                  <a:srgbClr val="00CC00"/>
                </a:solidFill>
              </a:rPr>
              <a:t>특화던</a:t>
            </a:r>
            <a:r>
              <a:rPr lang="ko-KR" altLang="en-US" sz="2400" b="1" dirty="0" err="1">
                <a:solidFill>
                  <a:srgbClr val="00CC00"/>
                </a:solidFill>
              </a:rPr>
              <a:t>전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074665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흥미로운 시나리오와 함께하는 빠른 성장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pic>
        <p:nvPicPr>
          <p:cNvPr id="33" name="Picture 1" descr="C:\Users\hyojin_choi\Desktop\20160611Nox요청 이미지\스토리컷씬\대화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3" y="4051897"/>
            <a:ext cx="3430247" cy="20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855338"/>
            <a:ext cx="3893121" cy="220532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760" y="3284984"/>
            <a:ext cx="3893616" cy="21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1925145"/>
            <a:ext cx="741682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만렙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전용 특수 아이템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수호석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과 캐릭터의 레벨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수호자 레벨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을 함께 성장시키는 무한 성장의 시작 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특수한 </a:t>
            </a:r>
            <a:r>
              <a:rPr lang="ko-KR" altLang="en-US" sz="1100" b="1" dirty="0" err="1">
                <a:solidFill>
                  <a:schemeClr val="bg1">
                    <a:lumMod val="75000"/>
                  </a:schemeClr>
                </a:solidFill>
              </a:rPr>
              <a:t>스킬을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가지고 있는 </a:t>
            </a:r>
            <a:r>
              <a:rPr lang="ko-KR" altLang="en-US" sz="1100" b="1" dirty="0" err="1">
                <a:solidFill>
                  <a:schemeClr val="bg1">
                    <a:lumMod val="75000"/>
                  </a:schemeClr>
                </a:solidFill>
              </a:rPr>
              <a:t>수호석을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성장 시켜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원하는 계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열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의 능력을 강화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자신을 시험하고 한계를 깨부수며 나아가는 초월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던전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입장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수호자 레벨은 계정 전체 캐릭터에 공통으로 적용 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계정레벨</a:t>
            </a:r>
            <a:r>
              <a:rPr lang="en-US" altLang="ko-KR" sz="1100" b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만렙부터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시작하는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수호자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길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060848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아이템과 함께 성장하는 무한 성장의 시작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전략적 반전의 묘미 </a:t>
            </a:r>
            <a:r>
              <a:rPr lang="ko-KR" altLang="en-US" sz="2400" b="1" dirty="0" err="1" smtClean="0">
                <a:solidFill>
                  <a:srgbClr val="00CC00"/>
                </a:solidFill>
              </a:rPr>
              <a:t>수호</a:t>
            </a:r>
            <a:r>
              <a:rPr lang="ko-KR" altLang="en-US" sz="2400" b="1" dirty="0" err="1">
                <a:solidFill>
                  <a:srgbClr val="00CC00"/>
                </a:solidFill>
              </a:rPr>
              <a:t>석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특별한 힘을 가진 수호자의 상징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395536" y="2060848"/>
            <a:ext cx="691276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전투중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특수한 조건 혹은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반조건하에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다양한 특수한 효과를 발동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개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의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수호석을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장착 가능하며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수호석의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성장에 따라 보다 강력한 효과 발동 가능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초월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던전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클리어시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결과에 따라 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수호석의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레벨업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기회 획득  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3" name="Picture 2" descr="C:\Users\hyojin_choi\Desktop\20160611Nox요청 이미지\수호석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17192"/>
            <a:ext cx="345598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yojin_choi\Desktop\게임소개서\20160611Nox요청 이미지\수호석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3557740" cy="19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yojin_choi\Desktop\게임소개서\20160611Nox요청 이미지\수호석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746653" cy="20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769</Words>
  <Application>Microsoft Office PowerPoint</Application>
  <PresentationFormat>화면 슬라이드 쇼(4:3)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Times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hyojin_choi</dc:creator>
  <cp:lastModifiedBy>reddioxin1</cp:lastModifiedBy>
  <cp:revision>93</cp:revision>
  <cp:lastPrinted>2016-06-30T08:27:35Z</cp:lastPrinted>
  <dcterms:created xsi:type="dcterms:W3CDTF">2016-06-27T07:35:33Z</dcterms:created>
  <dcterms:modified xsi:type="dcterms:W3CDTF">2016-07-04T14:33:13Z</dcterms:modified>
</cp:coreProperties>
</file>